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0" r:id="rId2"/>
    <p:sldId id="304" r:id="rId3"/>
    <p:sldId id="257" r:id="rId4"/>
    <p:sldId id="258" r:id="rId5"/>
    <p:sldId id="259" r:id="rId6"/>
    <p:sldId id="305" r:id="rId7"/>
    <p:sldId id="306" r:id="rId8"/>
    <p:sldId id="31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01" r:id="rId26"/>
    <p:sldId id="276" r:id="rId27"/>
    <p:sldId id="311" r:id="rId28"/>
    <p:sldId id="277" r:id="rId29"/>
    <p:sldId id="278" r:id="rId30"/>
    <p:sldId id="312" r:id="rId31"/>
    <p:sldId id="279" r:id="rId32"/>
    <p:sldId id="280" r:id="rId33"/>
    <p:sldId id="302" r:id="rId34"/>
    <p:sldId id="303" r:id="rId35"/>
    <p:sldId id="307" r:id="rId36"/>
    <p:sldId id="308" r:id="rId37"/>
    <p:sldId id="313" r:id="rId38"/>
    <p:sldId id="282" r:id="rId39"/>
    <p:sldId id="283" r:id="rId40"/>
    <p:sldId id="284" r:id="rId41"/>
    <p:sldId id="286" r:id="rId42"/>
    <p:sldId id="309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e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e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5" Type="http://schemas.openxmlformats.org/officeDocument/2006/relationships/image" Target="../media/image102.emf"/><Relationship Id="rId10" Type="http://schemas.openxmlformats.org/officeDocument/2006/relationships/image" Target="../media/image107.wmf"/><Relationship Id="rId4" Type="http://schemas.openxmlformats.org/officeDocument/2006/relationships/image" Target="../media/image101.e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emf"/><Relationship Id="rId4" Type="http://schemas.openxmlformats.org/officeDocument/2006/relationships/image" Target="../media/image1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49.emf"/><Relationship Id="rId7" Type="http://schemas.openxmlformats.org/officeDocument/2006/relationships/image" Target="../media/image253.wmf"/><Relationship Id="rId2" Type="http://schemas.openxmlformats.org/officeDocument/2006/relationships/image" Target="../media/image248.e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e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286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12" Type="http://schemas.openxmlformats.org/officeDocument/2006/relationships/image" Target="../media/image285.emf"/><Relationship Id="rId17" Type="http://schemas.openxmlformats.org/officeDocument/2006/relationships/image" Target="../media/image290.wmf"/><Relationship Id="rId2" Type="http://schemas.openxmlformats.org/officeDocument/2006/relationships/image" Target="../media/image275.emf"/><Relationship Id="rId16" Type="http://schemas.openxmlformats.org/officeDocument/2006/relationships/image" Target="../media/image289.wmf"/><Relationship Id="rId1" Type="http://schemas.openxmlformats.org/officeDocument/2006/relationships/image" Target="../media/image274.wmf"/><Relationship Id="rId6" Type="http://schemas.openxmlformats.org/officeDocument/2006/relationships/image" Target="../media/image279.emf"/><Relationship Id="rId11" Type="http://schemas.openxmlformats.org/officeDocument/2006/relationships/image" Target="../media/image284.wmf"/><Relationship Id="rId5" Type="http://schemas.openxmlformats.org/officeDocument/2006/relationships/image" Target="../media/image278.emf"/><Relationship Id="rId15" Type="http://schemas.openxmlformats.org/officeDocument/2006/relationships/image" Target="../media/image28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Relationship Id="rId14" Type="http://schemas.openxmlformats.org/officeDocument/2006/relationships/image" Target="../media/image287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wmf"/><Relationship Id="rId7" Type="http://schemas.openxmlformats.org/officeDocument/2006/relationships/image" Target="../media/image299.emf"/><Relationship Id="rId2" Type="http://schemas.openxmlformats.org/officeDocument/2006/relationships/image" Target="../media/image294.w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11" Type="http://schemas.openxmlformats.org/officeDocument/2006/relationships/image" Target="../media/image303.emf"/><Relationship Id="rId5" Type="http://schemas.openxmlformats.org/officeDocument/2006/relationships/image" Target="../media/image297.emf"/><Relationship Id="rId10" Type="http://schemas.openxmlformats.org/officeDocument/2006/relationships/image" Target="../media/image302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5.wmf"/><Relationship Id="rId7" Type="http://schemas.openxmlformats.org/officeDocument/2006/relationships/image" Target="../media/image318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4" Type="http://schemas.openxmlformats.org/officeDocument/2006/relationships/image" Target="../media/image32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e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emf"/><Relationship Id="rId14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5" Type="http://schemas.openxmlformats.org/officeDocument/2006/relationships/image" Target="../media/image329.wmf"/><Relationship Id="rId4" Type="http://schemas.openxmlformats.org/officeDocument/2006/relationships/image" Target="../media/image32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4" Type="http://schemas.openxmlformats.org/officeDocument/2006/relationships/image" Target="../media/image33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FF36-4FD6-499B-A896-A0C00110C89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4DE1B-E2DF-4B76-A16C-AB978F8CE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DE1B-E2DF-4B76-A16C-AB978F8CEF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4B8EF4-FE1E-40D9-8E05-256CF6A6D7EF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6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DC368D-5AB3-4013-8185-6611CECA17FC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9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44113C-21B4-4238-A880-A4E682740916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7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L. P374, 5 )</a:t>
            </a:r>
          </a:p>
        </p:txBody>
      </p:sp>
    </p:spTree>
    <p:extLst>
      <p:ext uri="{BB962C8B-B14F-4D97-AF65-F5344CB8AC3E}">
        <p14:creationId xmlns:p14="http://schemas.microsoft.com/office/powerpoint/2010/main" val="204330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CD925-0B63-41F5-BC15-A0CCA6971AA1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0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6AF1A0-E77B-47F8-BF57-9E8900522B57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3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792A3-A388-4B26-B78A-B7BD8419FE48}" type="slidenum">
              <a:rPr lang="en-US" altLang="zh-CN" sz="1200"/>
              <a:pPr/>
              <a:t>53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7652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CE-AB19-4D87-B5F9-5F2243E74741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8C99-B118-4643-8BF5-CA04CE561610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3D87-E78F-42D1-BD16-A877868FAA2A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6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9DBEC-FC2C-4459-86E3-B00BCF4F3EC9}" type="datetime1">
              <a:rPr lang="zh-CN" altLang="en-US" smtClean="0"/>
              <a:t>2022/8/11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94C42-CB70-44C5-8669-FB8D94606C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5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8BE-8174-495C-A793-77E07D9FB36C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E6BD-4869-4F49-8E3C-A3D57BAA00AE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58C8-20D3-4F26-A737-C0E16FABF287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AC24-8AE7-4D0E-AB39-9E98C5329913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A6F-5D54-4DCD-9EAF-6DDE5F529A66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CEB-969F-4C07-951D-FD61DA7BD04C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94E0-E533-4BB5-B393-8E12A562D23B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7782-AE60-4896-B47F-5E9D1A9893AE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1932-115E-4858-A607-DB72D977C2FA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7.wmf"/><Relationship Id="rId3" Type="http://schemas.openxmlformats.org/officeDocument/2006/relationships/image" Target="../media/image14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image" Target="../media/image14.png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5.wmf"/><Relationship Id="rId25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6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9" Type="http://schemas.openxmlformats.org/officeDocument/2006/relationships/image" Target="../media/image9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14.png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14.pn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5.wmf"/><Relationship Id="rId3" Type="http://schemas.openxmlformats.org/officeDocument/2006/relationships/image" Target="../media/image14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19" Type="http://schemas.openxmlformats.org/officeDocument/2006/relationships/image" Target="../media/image125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0.e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4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8.wmf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7.wmf"/><Relationship Id="rId5" Type="http://schemas.openxmlformats.org/officeDocument/2006/relationships/image" Target="../media/image14.png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4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5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11" Type="http://schemas.openxmlformats.org/officeDocument/2006/relationships/image" Target="../media/image152.wmf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2.bin"/><Relationship Id="rId4" Type="http://schemas.openxmlformats.org/officeDocument/2006/relationships/image" Target="../media/image149.wmf"/><Relationship Id="rId9" Type="http://schemas.openxmlformats.org/officeDocument/2006/relationships/image" Target="../media/image1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5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0.wmf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2.bin"/><Relationship Id="rId5" Type="http://schemas.openxmlformats.org/officeDocument/2006/relationships/image" Target="../media/image159.wmf"/><Relationship Id="rId10" Type="http://schemas.openxmlformats.org/officeDocument/2006/relationships/image" Target="../media/image161.w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9.bin"/><Relationship Id="rId18" Type="http://schemas.openxmlformats.org/officeDocument/2006/relationships/oleObject" Target="../embeddings/oleObject174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8.bin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4.wmf"/><Relationship Id="rId11" Type="http://schemas.openxmlformats.org/officeDocument/2006/relationships/image" Target="../media/image166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1.bin"/><Relationship Id="rId10" Type="http://schemas.openxmlformats.org/officeDocument/2006/relationships/oleObject" Target="../embeddings/oleObject167.bin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7.bin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70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image" Target="../media/image14.png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7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9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0.wmf"/><Relationship Id="rId9" Type="http://schemas.openxmlformats.org/officeDocument/2006/relationships/image" Target="../media/image18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91.wmf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90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9" Type="http://schemas.openxmlformats.org/officeDocument/2006/relationships/image" Target="../media/image1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20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9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2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20" Type="http://schemas.openxmlformats.org/officeDocument/2006/relationships/image" Target="../media/image21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5.wmf"/><Relationship Id="rId22" Type="http://schemas.openxmlformats.org/officeDocument/2006/relationships/image" Target="../media/image2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5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244.wmf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oleObject" Target="../embeddings/oleObject255.bin"/><Relationship Id="rId38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9.wmf"/><Relationship Id="rId32" Type="http://schemas.openxmlformats.org/officeDocument/2006/relationships/image" Target="../media/image243.wmf"/><Relationship Id="rId37" Type="http://schemas.openxmlformats.org/officeDocument/2006/relationships/oleObject" Target="../embeddings/oleObject257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41.wmf"/><Relationship Id="rId36" Type="http://schemas.openxmlformats.org/officeDocument/2006/relationships/image" Target="../media/image245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42.wmf"/><Relationship Id="rId35" Type="http://schemas.openxmlformats.org/officeDocument/2006/relationships/oleObject" Target="../embeddings/oleObject256.bin"/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73.bin"/><Relationship Id="rId3" Type="http://schemas.openxmlformats.org/officeDocument/2006/relationships/oleObject" Target="../embeddings/oleObject266.bin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8.wmf"/><Relationship Id="rId5" Type="http://schemas.openxmlformats.org/officeDocument/2006/relationships/image" Target="../media/image14.png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62.wmf"/><Relationship Id="rId4" Type="http://schemas.openxmlformats.org/officeDocument/2006/relationships/image" Target="../media/image255.emf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7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69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73.wmf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9" Type="http://schemas.openxmlformats.org/officeDocument/2006/relationships/oleObject" Target="../embeddings/oleObject307.bin"/><Relationship Id="rId21" Type="http://schemas.openxmlformats.org/officeDocument/2006/relationships/image" Target="../media/image282.wmf"/><Relationship Id="rId34" Type="http://schemas.openxmlformats.org/officeDocument/2006/relationships/oleObject" Target="../embeddings/oleObject302.bin"/><Relationship Id="rId42" Type="http://schemas.openxmlformats.org/officeDocument/2006/relationships/image" Target="../media/image288.wmf"/><Relationship Id="rId7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1.bin"/><Relationship Id="rId29" Type="http://schemas.openxmlformats.org/officeDocument/2006/relationships/image" Target="../media/image286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77.wmf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300.bin"/><Relationship Id="rId37" Type="http://schemas.openxmlformats.org/officeDocument/2006/relationships/oleObject" Target="../embeddings/oleObject305.bin"/><Relationship Id="rId40" Type="http://schemas.openxmlformats.org/officeDocument/2006/relationships/image" Target="../media/image287.emf"/><Relationship Id="rId45" Type="http://schemas.openxmlformats.org/officeDocument/2006/relationships/oleObject" Target="../embeddings/oleObject310.bin"/><Relationship Id="rId5" Type="http://schemas.openxmlformats.org/officeDocument/2006/relationships/image" Target="../media/image274.wmf"/><Relationship Id="rId15" Type="http://schemas.openxmlformats.org/officeDocument/2006/relationships/image" Target="../media/image279.emf"/><Relationship Id="rId23" Type="http://schemas.openxmlformats.org/officeDocument/2006/relationships/image" Target="../media/image283.w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4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81.wmf"/><Relationship Id="rId31" Type="http://schemas.openxmlformats.org/officeDocument/2006/relationships/oleObject" Target="../embeddings/oleObject299.bin"/><Relationship Id="rId44" Type="http://schemas.openxmlformats.org/officeDocument/2006/relationships/image" Target="../media/image289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85.emf"/><Relationship Id="rId30" Type="http://schemas.openxmlformats.org/officeDocument/2006/relationships/oleObject" Target="../embeddings/oleObject298.bin"/><Relationship Id="rId35" Type="http://schemas.openxmlformats.org/officeDocument/2006/relationships/oleObject" Target="../embeddings/oleObject303.bin"/><Relationship Id="rId43" Type="http://schemas.openxmlformats.org/officeDocument/2006/relationships/oleObject" Target="../embeddings/oleObject309.bin"/><Relationship Id="rId8" Type="http://schemas.openxmlformats.org/officeDocument/2006/relationships/oleObject" Target="../embeddings/oleObject287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80.wmf"/><Relationship Id="rId25" Type="http://schemas.openxmlformats.org/officeDocument/2006/relationships/image" Target="../media/image284.wmf"/><Relationship Id="rId33" Type="http://schemas.openxmlformats.org/officeDocument/2006/relationships/oleObject" Target="../embeddings/oleObject301.bin"/><Relationship Id="rId38" Type="http://schemas.openxmlformats.org/officeDocument/2006/relationships/oleObject" Target="../embeddings/oleObject306.bin"/><Relationship Id="rId46" Type="http://schemas.openxmlformats.org/officeDocument/2006/relationships/image" Target="../media/image290.wmf"/><Relationship Id="rId20" Type="http://schemas.openxmlformats.org/officeDocument/2006/relationships/oleObject" Target="../embeddings/oleObject293.bin"/><Relationship Id="rId41" Type="http://schemas.openxmlformats.org/officeDocument/2006/relationships/oleObject" Target="../embeddings/oleObject30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1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297.emf"/><Relationship Id="rId18" Type="http://schemas.openxmlformats.org/officeDocument/2006/relationships/oleObject" Target="../embeddings/oleObject320.bin"/><Relationship Id="rId3" Type="http://schemas.openxmlformats.org/officeDocument/2006/relationships/oleObject" Target="../embeddings/oleObject313.bin"/><Relationship Id="rId21" Type="http://schemas.openxmlformats.org/officeDocument/2006/relationships/image" Target="../media/image301.emf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299.emf"/><Relationship Id="rId25" Type="http://schemas.openxmlformats.org/officeDocument/2006/relationships/image" Target="../media/image30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94.wmf"/><Relationship Id="rId11" Type="http://schemas.openxmlformats.org/officeDocument/2006/relationships/image" Target="../media/image296.emf"/><Relationship Id="rId24" Type="http://schemas.openxmlformats.org/officeDocument/2006/relationships/oleObject" Target="../embeddings/oleObject323.bin"/><Relationship Id="rId5" Type="http://schemas.openxmlformats.org/officeDocument/2006/relationships/oleObject" Target="../embeddings/oleObject314.bin"/><Relationship Id="rId15" Type="http://schemas.openxmlformats.org/officeDocument/2006/relationships/image" Target="../media/image298.emf"/><Relationship Id="rId23" Type="http://schemas.openxmlformats.org/officeDocument/2006/relationships/image" Target="../media/image302.e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00.emf"/><Relationship Id="rId4" Type="http://schemas.openxmlformats.org/officeDocument/2006/relationships/image" Target="../media/image293.emf"/><Relationship Id="rId9" Type="http://schemas.openxmlformats.org/officeDocument/2006/relationships/image" Target="../media/image295.w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08.wmf"/><Relationship Id="rId3" Type="http://schemas.openxmlformats.org/officeDocument/2006/relationships/image" Target="../media/image14.png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5" Type="http://schemas.openxmlformats.org/officeDocument/2006/relationships/image" Target="../media/image309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06.wmf"/><Relationship Id="rId14" Type="http://schemas.openxmlformats.org/officeDocument/2006/relationships/oleObject" Target="../embeddings/oleObject3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3" Type="http://schemas.openxmlformats.org/officeDocument/2006/relationships/image" Target="../media/image14.png"/><Relationship Id="rId7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31.bin"/><Relationship Id="rId5" Type="http://schemas.openxmlformats.org/officeDocument/2006/relationships/image" Target="../media/image310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1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40.bin"/><Relationship Id="rId3" Type="http://schemas.openxmlformats.org/officeDocument/2006/relationships/image" Target="../media/image14.png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9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11.wmf"/><Relationship Id="rId5" Type="http://schemas.openxmlformats.org/officeDocument/2006/relationships/image" Target="../media/image313.wmf"/><Relationship Id="rId15" Type="http://schemas.openxmlformats.org/officeDocument/2006/relationships/image" Target="../media/image317.wmf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319.wmf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3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3" Type="http://schemas.openxmlformats.org/officeDocument/2006/relationships/image" Target="../media/image14.png"/><Relationship Id="rId7" Type="http://schemas.openxmlformats.org/officeDocument/2006/relationships/image" Target="../media/image3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23.wmf"/><Relationship Id="rId5" Type="http://schemas.openxmlformats.org/officeDocument/2006/relationships/image" Target="../media/image320.wmf"/><Relationship Id="rId10" Type="http://schemas.openxmlformats.org/officeDocument/2006/relationships/oleObject" Target="../embeddings/oleObject344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2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5.wmf"/><Relationship Id="rId11" Type="http://schemas.openxmlformats.org/officeDocument/2006/relationships/image" Target="../media/image327.wmf"/><Relationship Id="rId5" Type="http://schemas.openxmlformats.org/officeDocument/2006/relationships/oleObject" Target="../embeddings/oleObject346.bin"/><Relationship Id="rId10" Type="http://schemas.openxmlformats.org/officeDocument/2006/relationships/oleObject" Target="../embeddings/oleObject348.bin"/><Relationship Id="rId4" Type="http://schemas.openxmlformats.org/officeDocument/2006/relationships/image" Target="../media/image324.w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image" Target="../media/image14.png"/><Relationship Id="rId21" Type="http://schemas.openxmlformats.org/officeDocument/2006/relationships/image" Target="../media/image29.e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6.wmf"/><Relationship Id="rId8" Type="http://schemas.openxmlformats.org/officeDocument/2006/relationships/oleObject" Target="../embeddings/oleObject2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28.wmf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5.wmf"/><Relationship Id="rId11" Type="http://schemas.openxmlformats.org/officeDocument/2006/relationships/image" Target="../media/image327.wmf"/><Relationship Id="rId5" Type="http://schemas.openxmlformats.org/officeDocument/2006/relationships/oleObject" Target="../embeddings/oleObject350.bin"/><Relationship Id="rId10" Type="http://schemas.openxmlformats.org/officeDocument/2006/relationships/oleObject" Target="../embeddings/oleObject352.bin"/><Relationship Id="rId4" Type="http://schemas.openxmlformats.org/officeDocument/2006/relationships/image" Target="../media/image324.wmf"/><Relationship Id="rId9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29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5.wmf"/><Relationship Id="rId11" Type="http://schemas.openxmlformats.org/officeDocument/2006/relationships/image" Target="../media/image327.wmf"/><Relationship Id="rId5" Type="http://schemas.openxmlformats.org/officeDocument/2006/relationships/oleObject" Target="../embeddings/oleObject355.bin"/><Relationship Id="rId10" Type="http://schemas.openxmlformats.org/officeDocument/2006/relationships/oleObject" Target="../embeddings/oleObject357.bin"/><Relationship Id="rId4" Type="http://schemas.openxmlformats.org/officeDocument/2006/relationships/image" Target="../media/image324.wmf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3" Type="http://schemas.openxmlformats.org/officeDocument/2006/relationships/image" Target="../media/image14.png"/><Relationship Id="rId7" Type="http://schemas.openxmlformats.org/officeDocument/2006/relationships/image" Target="../media/image3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33.wmf"/><Relationship Id="rId5" Type="http://schemas.openxmlformats.org/officeDocument/2006/relationships/image" Target="../media/image330.w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3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13" Type="http://schemas.openxmlformats.org/officeDocument/2006/relationships/oleObject" Target="../embeddings/oleObject36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5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9.wmf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64.bin"/><Relationship Id="rId11" Type="http://schemas.openxmlformats.org/officeDocument/2006/relationships/image" Target="../media/image337.wmf"/><Relationship Id="rId5" Type="http://schemas.openxmlformats.org/officeDocument/2006/relationships/image" Target="../media/image334.wmf"/><Relationship Id="rId15" Type="http://schemas.openxmlformats.org/officeDocument/2006/relationships/oleObject" Target="../embeddings/oleObject368.bin"/><Relationship Id="rId10" Type="http://schemas.openxmlformats.org/officeDocument/2006/relationships/oleObject" Target="../embeddings/oleObject366.bin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336.wmf"/><Relationship Id="rId14" Type="http://schemas.openxmlformats.org/officeDocument/2006/relationships/image" Target="../media/image3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14.png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2.wmf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1.wmf"/><Relationship Id="rId3" Type="http://schemas.openxmlformats.org/officeDocument/2006/relationships/image" Target="../media/image14.png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4449" y="2742493"/>
            <a:ext cx="251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45961"/>
              </p:ext>
            </p:extLst>
          </p:nvPr>
        </p:nvGraphicFramePr>
        <p:xfrm>
          <a:off x="1826897" y="282345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6" name="公式" r:id="rId3" imgW="114120" imgH="114120" progId="Equation.3">
                  <p:embed/>
                </p:oleObj>
              </mc:Choice>
              <mc:Fallback>
                <p:oleObj name="公式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897" y="282345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63975" y="3541149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特殊级数的特殊判别法</a:t>
            </a: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02998"/>
              </p:ext>
            </p:extLst>
          </p:nvPr>
        </p:nvGraphicFramePr>
        <p:xfrm>
          <a:off x="1782174" y="4550457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7" name="公式" r:id="rId5" imgW="114120" imgH="114120" progId="Equation.3">
                  <p:embed/>
                </p:oleObj>
              </mc:Choice>
              <mc:Fallback>
                <p:oleObj name="公式" r:id="rId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174" y="4550457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08213" y="4469495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绝对收敛与条件收敛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63976" y="5157788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收敛级数的进一步分类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756813" y="1518729"/>
            <a:ext cx="6176818" cy="86129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FF0000"/>
                </a:solidFill>
              </a:rPr>
              <a:t>§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b="1">
                <a:solidFill>
                  <a:srgbClr val="FF0000"/>
                </a:solidFill>
              </a:rPr>
              <a:t>、任意项级数的判别法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944F28-0A30-4977-B71B-BD85402C42F7}"/>
              </a:ext>
            </a:extLst>
          </p:cNvPr>
          <p:cNvSpPr txBox="1"/>
          <p:nvPr/>
        </p:nvSpPr>
        <p:spPr>
          <a:xfrm>
            <a:off x="10202527" y="136525"/>
            <a:ext cx="1799626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Kunstler Script" panose="030304020206070D0D06" pitchFamily="66" charset="0"/>
              </a:rPr>
              <a:t>Chapter12</a:t>
            </a:r>
            <a:endParaRPr lang="zh-CN" altLang="en-US" sz="3600" b="1">
              <a:solidFill>
                <a:srgbClr val="FF0000"/>
              </a:solidFill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1" grpId="0"/>
      <p:bldP spid="286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030" y="1060689"/>
            <a:ext cx="6151418" cy="609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绝对收敛与条件收敛  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764648" y="2162642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latin typeface="+mn-ea"/>
                <a:ea typeface="+mn-ea"/>
              </a:rPr>
              <a:t>定义</a:t>
            </a:r>
            <a:r>
              <a:rPr lang="en-US" altLang="zh-CN" sz="3200" b="1" dirty="0">
                <a:latin typeface="+mn-ea"/>
                <a:ea typeface="+mn-ea"/>
              </a:rPr>
              <a:t>:</a:t>
            </a:r>
            <a:r>
              <a:rPr lang="en-US" altLang="zh-CN" sz="32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对任意项级数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76661"/>
              </p:ext>
            </p:extLst>
          </p:nvPr>
        </p:nvGraphicFramePr>
        <p:xfrm>
          <a:off x="5468763" y="2001183"/>
          <a:ext cx="950293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763" y="2001183"/>
                        <a:ext cx="950293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384992" y="2179551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79792"/>
              </p:ext>
            </p:extLst>
          </p:nvPr>
        </p:nvGraphicFramePr>
        <p:xfrm>
          <a:off x="6948313" y="2017227"/>
          <a:ext cx="1057368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6" imgW="482400" imgH="431640" progId="Equation.DSMT4">
                  <p:embed/>
                </p:oleObj>
              </mc:Choice>
              <mc:Fallback>
                <p:oleObj name="Equation" r:id="rId6" imgW="48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313" y="2017227"/>
                        <a:ext cx="1057368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005681" y="2179550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39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1373"/>
              </p:ext>
            </p:extLst>
          </p:nvPr>
        </p:nvGraphicFramePr>
        <p:xfrm>
          <a:off x="4191723" y="2970867"/>
          <a:ext cx="948016" cy="106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8" imgW="380880" imgH="431640" progId="Equation.DSMT4">
                  <p:embed/>
                </p:oleObj>
              </mc:Choice>
              <mc:Fallback>
                <p:oleObj name="Equation" r:id="rId8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723" y="2970867"/>
                        <a:ext cx="948016" cy="1069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5170036" y="3229979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latin typeface="+mn-ea"/>
                <a:ea typeface="+mn-ea"/>
              </a:rPr>
              <a:t>绝对收敛 ；</a:t>
            </a: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1847850" y="3150281"/>
            <a:ext cx="2313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则称原级数</a:t>
            </a:r>
          </a:p>
        </p:txBody>
      </p:sp>
      <p:sp>
        <p:nvSpPr>
          <p:cNvPr id="133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8F7C59-712C-47C2-86C5-485A1E4807D0}" type="slidenum">
              <a:rPr lang="en-US" altLang="zh-CN" sz="1200">
                <a:solidFill>
                  <a:schemeClr val="accent2"/>
                </a:solidFill>
              </a:rPr>
              <a:pPr/>
              <a:t>10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44219" y="4027642"/>
            <a:ext cx="2600341" cy="928417"/>
            <a:chOff x="549258" y="3458856"/>
            <a:chExt cx="2600341" cy="92841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054844"/>
                </p:ext>
              </p:extLst>
            </p:nvPr>
          </p:nvGraphicFramePr>
          <p:xfrm>
            <a:off x="1022349" y="3458856"/>
            <a:ext cx="925015" cy="928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" name="Equation" r:id="rId10" imgW="431640" imgH="431640" progId="Equation.DSMT4">
                    <p:embed/>
                  </p:oleObj>
                </mc:Choice>
                <mc:Fallback>
                  <p:oleObj name="Equation" r:id="rId10" imgW="431640" imgH="4316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349" y="3458856"/>
                          <a:ext cx="925015" cy="9284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549258" y="3626716"/>
              <a:ext cx="7481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1937904" y="3626717"/>
              <a:ext cx="121169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发散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72275" y="4018926"/>
            <a:ext cx="2493717" cy="937133"/>
            <a:chOff x="2672687" y="4596016"/>
            <a:chExt cx="2493717" cy="93713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012984"/>
                </p:ext>
              </p:extLst>
            </p:nvPr>
          </p:nvGraphicFramePr>
          <p:xfrm>
            <a:off x="3189886" y="4596016"/>
            <a:ext cx="827286" cy="93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9" name="Equation" r:id="rId12" imgW="380880" imgH="431640" progId="Equation.DSMT4">
                    <p:embed/>
                  </p:oleObj>
                </mc:Choice>
                <mc:Fallback>
                  <p:oleObj name="Equation" r:id="rId12" imgW="380880" imgH="4316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886" y="4596016"/>
                          <a:ext cx="827286" cy="937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3973615" y="4772194"/>
              <a:ext cx="119278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672687" y="4772196"/>
              <a:ext cx="646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而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93706" y="4027642"/>
            <a:ext cx="4315137" cy="928512"/>
            <a:chOff x="6992481" y="4838064"/>
            <a:chExt cx="4315137" cy="92851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565715"/>
                </p:ext>
              </p:extLst>
            </p:nvPr>
          </p:nvGraphicFramePr>
          <p:xfrm>
            <a:off x="7912949" y="4838064"/>
            <a:ext cx="816275" cy="92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0" name="Equation" r:id="rId14" imgW="380880" imgH="431640" progId="Equation.DSMT4">
                    <p:embed/>
                  </p:oleObj>
                </mc:Choice>
                <mc:Fallback>
                  <p:oleObj name="Equation" r:id="rId14" imgW="380880" imgH="4316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2949" y="4838064"/>
                          <a:ext cx="816275" cy="928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8610600" y="5009932"/>
              <a:ext cx="269701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为条件收敛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6992481" y="5009932"/>
              <a:ext cx="12020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1" grpId="0" autoUpdateAnimBg="0"/>
      <p:bldP spid="239627" grpId="0" autoUpdateAnimBg="0"/>
      <p:bldP spid="239634" grpId="0" autoUpdateAnimBg="0"/>
      <p:bldP spid="2396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17280"/>
            <a:ext cx="8748713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绝对收敛的级数一定收敛 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反之</a:t>
            </a:r>
            <a:r>
              <a:rPr lang="zh-CN" altLang="en-US" sz="2800" b="1">
                <a:latin typeface="+mn-ea"/>
                <a:ea typeface="+mn-ea"/>
              </a:rPr>
              <a:t>未必成立</a:t>
            </a:r>
            <a:r>
              <a:rPr lang="en-US" altLang="zh-CN" sz="2800" b="1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676400" y="175598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设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59748"/>
              </p:ext>
            </p:extLst>
          </p:nvPr>
        </p:nvGraphicFramePr>
        <p:xfrm>
          <a:off x="3022130" y="1537109"/>
          <a:ext cx="1021089" cy="94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" name="Equation" r:id="rId4" imgW="469800" imgH="431640" progId="Equation.DSMT4">
                  <p:embed/>
                </p:oleObj>
              </mc:Choice>
              <mc:Fallback>
                <p:oleObj name="Equation" r:id="rId4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130" y="1537109"/>
                        <a:ext cx="1021089" cy="94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137980"/>
              </p:ext>
            </p:extLst>
          </p:nvPr>
        </p:nvGraphicFramePr>
        <p:xfrm>
          <a:off x="3743666" y="2396672"/>
          <a:ext cx="509804" cy="6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666" y="2396672"/>
                        <a:ext cx="509804" cy="69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11758"/>
              </p:ext>
            </p:extLst>
          </p:nvPr>
        </p:nvGraphicFramePr>
        <p:xfrm>
          <a:off x="6728519" y="2586566"/>
          <a:ext cx="1917555" cy="46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" name="Equation" r:id="rId8" imgW="901440" imgH="203040" progId="Equation.DSMT4">
                  <p:embed/>
                </p:oleObj>
              </mc:Choice>
              <mc:Fallback>
                <p:oleObj name="Equation" r:id="rId8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519" y="2586566"/>
                        <a:ext cx="1917555" cy="463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5651502" y="329746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根据比较审敛法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1681810" y="3287742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显然</a:t>
            </a: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83398"/>
              </p:ext>
            </p:extLst>
          </p:nvPr>
        </p:nvGraphicFramePr>
        <p:xfrm>
          <a:off x="2622936" y="3276680"/>
          <a:ext cx="1064742" cy="53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936" y="3276680"/>
                        <a:ext cx="1064742" cy="535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07836"/>
              </p:ext>
            </p:extLst>
          </p:nvPr>
        </p:nvGraphicFramePr>
        <p:xfrm>
          <a:off x="8329878" y="3093367"/>
          <a:ext cx="777574" cy="90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" name="Equation" r:id="rId12" imgW="368280" imgH="431640" progId="Equation.DSMT4">
                  <p:embed/>
                </p:oleObj>
              </mc:Choice>
              <mc:Fallback>
                <p:oleObj name="Equation" r:id="rId12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878" y="3093367"/>
                        <a:ext cx="777574" cy="90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9049100" y="328742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6897473" y="480881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66286"/>
              </p:ext>
            </p:extLst>
          </p:nvPr>
        </p:nvGraphicFramePr>
        <p:xfrm>
          <a:off x="5959629" y="4600262"/>
          <a:ext cx="1008496" cy="9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" name="Equation" r:id="rId14" imgW="469800" imgH="431640" progId="Equation.DSMT4">
                  <p:embed/>
                </p:oleObj>
              </mc:Choice>
              <mc:Fallback>
                <p:oleObj name="Equation" r:id="rId14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629" y="4600262"/>
                        <a:ext cx="1008496" cy="936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93054"/>
              </p:ext>
            </p:extLst>
          </p:nvPr>
        </p:nvGraphicFramePr>
        <p:xfrm>
          <a:off x="4043219" y="3897228"/>
          <a:ext cx="2310968" cy="6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" name="Equation" r:id="rId16" imgW="990360" imgH="253800" progId="Equation.DSMT4">
                  <p:embed/>
                </p:oleObj>
              </mc:Choice>
              <mc:Fallback>
                <p:oleObj name="Equation" r:id="rId16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3897228"/>
                        <a:ext cx="2310968" cy="63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05442"/>
              </p:ext>
            </p:extLst>
          </p:nvPr>
        </p:nvGraphicFramePr>
        <p:xfrm>
          <a:off x="4752542" y="4570366"/>
          <a:ext cx="1212417" cy="9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" name="Equation" r:id="rId18" imgW="545760" imgH="431640" progId="Equation.DSMT4">
                  <p:embed/>
                </p:oleObj>
              </mc:Choice>
              <mc:Fallback>
                <p:oleObj name="Equation" r:id="rId18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542" y="4570366"/>
                        <a:ext cx="1212417" cy="96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4563543" y="4661188"/>
            <a:ext cx="1155" cy="7112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71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24966"/>
              </p:ext>
            </p:extLst>
          </p:nvPr>
        </p:nvGraphicFramePr>
        <p:xfrm>
          <a:off x="4043219" y="5429166"/>
          <a:ext cx="872344" cy="98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" name="Equation" r:id="rId20" imgW="380880" imgH="431640" progId="Equation.DSMT4">
                  <p:embed/>
                </p:oleObj>
              </mc:Choice>
              <mc:Fallback>
                <p:oleObj name="Equation" r:id="rId20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5429166"/>
                        <a:ext cx="872344" cy="983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4915563" y="57162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也收敛</a:t>
            </a:r>
          </a:p>
        </p:txBody>
      </p:sp>
      <p:graphicFrame>
        <p:nvGraphicFramePr>
          <p:cNvPr id="2171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94737"/>
              </p:ext>
            </p:extLst>
          </p:nvPr>
        </p:nvGraphicFramePr>
        <p:xfrm>
          <a:off x="4360712" y="2275098"/>
          <a:ext cx="2260565" cy="9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" name="Equation" r:id="rId22" imgW="952200" imgH="406080" progId="Equation.DSMT4">
                  <p:embed/>
                </p:oleObj>
              </mc:Choice>
              <mc:Fallback>
                <p:oleObj name="Equation" r:id="rId22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712" y="2275098"/>
                        <a:ext cx="2260565" cy="9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3644900" y="325103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cs typeface="仿宋_GB2312"/>
              </a:rPr>
              <a:t>且</a:t>
            </a:r>
          </a:p>
        </p:txBody>
      </p:sp>
      <p:graphicFrame>
        <p:nvGraphicFramePr>
          <p:cNvPr id="2171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14981"/>
              </p:ext>
            </p:extLst>
          </p:nvPr>
        </p:nvGraphicFramePr>
        <p:xfrm>
          <a:off x="4226527" y="327668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" name="公式" r:id="rId24" imgW="314482" imgH="390691" progId="Equation.3">
                  <p:embed/>
                </p:oleObj>
              </mc:Choice>
              <mc:Fallback>
                <p:oleObj name="公式" r:id="rId24" imgW="314482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527" y="327668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55176"/>
              </p:ext>
            </p:extLst>
          </p:nvPr>
        </p:nvGraphicFramePr>
        <p:xfrm>
          <a:off x="4692433" y="3336639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" name="公式" r:id="rId26" imgW="924082" imgH="428685" progId="Equation.3">
                  <p:embed/>
                </p:oleObj>
              </mc:Choice>
              <mc:Fallback>
                <p:oleObj name="公式" r:id="rId26" imgW="9240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433" y="3336639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4099784" y="175329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5197626" y="175831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</a:p>
        </p:txBody>
      </p:sp>
      <p:sp>
        <p:nvSpPr>
          <p:cNvPr id="143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23F91C-FDC7-454D-A184-826FC09F41A4}" type="slidenum">
              <a:rPr lang="en-US" altLang="zh-CN" sz="1200">
                <a:solidFill>
                  <a:schemeClr val="accent2"/>
                </a:solidFill>
              </a:rPr>
              <a:pPr/>
              <a:t>11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  <p:bldP spid="217095" grpId="0" autoUpdateAnimBg="0"/>
      <p:bldP spid="217096" grpId="0" autoUpdateAnimBg="0"/>
      <p:bldP spid="217099" grpId="0" autoUpdateAnimBg="0"/>
      <p:bldP spid="217100" grpId="0" autoUpdateAnimBg="0"/>
      <p:bldP spid="217104" grpId="0" animBg="1"/>
      <p:bldP spid="217106" grpId="0" autoUpdateAnimBg="0"/>
      <p:bldP spid="217108" grpId="0" autoUpdateAnimBg="0"/>
      <p:bldP spid="217111" grpId="0" autoUpdateAnimBg="0"/>
      <p:bldP spid="2171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53993"/>
              </p:ext>
            </p:extLst>
          </p:nvPr>
        </p:nvGraphicFramePr>
        <p:xfrm>
          <a:off x="3001174" y="2376103"/>
          <a:ext cx="1801235" cy="95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3" imgW="838080" imgH="431640" progId="Equation.DSMT4">
                  <p:embed/>
                </p:oleObj>
              </mc:Choice>
              <mc:Fallback>
                <p:oleObj name="Equation" r:id="rId3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74" y="2376103"/>
                        <a:ext cx="1801235" cy="95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92669"/>
              </p:ext>
            </p:extLst>
          </p:nvPr>
        </p:nvGraphicFramePr>
        <p:xfrm>
          <a:off x="2897186" y="3583714"/>
          <a:ext cx="4107007" cy="11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5" imgW="1815840" imgH="457200" progId="Equation.DSMT4">
                  <p:embed/>
                </p:oleObj>
              </mc:Choice>
              <mc:Fallback>
                <p:oleObj name="Equation" r:id="rId5" imgW="1815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6" y="3583714"/>
                        <a:ext cx="4107007" cy="110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4952349" y="2591872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 ，但不绝对收敛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540476" y="2591872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例如 </a:t>
            </a:r>
            <a:r>
              <a:rPr lang="zh-CN" altLang="en-US" b="1" dirty="0">
                <a:ea typeface="楷体_GB2312" pitchFamily="49" charset="-122"/>
              </a:rPr>
              <a:t>：</a:t>
            </a:r>
          </a:p>
        </p:txBody>
      </p: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253E0D-6F6E-4EC3-95C7-B18AB08227B4}" type="slidenum">
              <a:rPr lang="en-US" altLang="zh-CN" sz="1200">
                <a:solidFill>
                  <a:schemeClr val="accent2"/>
                </a:solidFill>
              </a:rPr>
              <a:pPr/>
              <a:t>12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47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0787" y="1140195"/>
            <a:ext cx="4876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证明下列级数绝对收敛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9069"/>
              </p:ext>
            </p:extLst>
          </p:nvPr>
        </p:nvGraphicFramePr>
        <p:xfrm>
          <a:off x="2426121" y="1741702"/>
          <a:ext cx="5292733" cy="10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3" imgW="2286000" imgH="444240" progId="Equation.DSMT4">
                  <p:embed/>
                </p:oleObj>
              </mc:Choice>
              <mc:Fallback>
                <p:oleObj name="Equation" r:id="rId3" imgW="228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21" y="1741702"/>
                        <a:ext cx="5292733" cy="106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144764" y="316944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(1)</a:t>
            </a:r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42368"/>
              </p:ext>
            </p:extLst>
          </p:nvPr>
        </p:nvGraphicFramePr>
        <p:xfrm>
          <a:off x="3495110" y="2954026"/>
          <a:ext cx="2552910" cy="103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110" y="2954026"/>
                        <a:ext cx="2552910" cy="103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048020" y="322937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而</a:t>
            </a: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7356"/>
              </p:ext>
            </p:extLst>
          </p:nvPr>
        </p:nvGraphicFramePr>
        <p:xfrm>
          <a:off x="6580886" y="2971280"/>
          <a:ext cx="1013402" cy="98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8" imgW="444240" imgH="431640" progId="Equation.DSMT4">
                  <p:embed/>
                </p:oleObj>
              </mc:Choice>
              <mc:Fallback>
                <p:oleObj name="Equation" r:id="rId8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886" y="2971280"/>
                        <a:ext cx="1013402" cy="989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7435850" y="320627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04766"/>
              </p:ext>
            </p:extLst>
          </p:nvPr>
        </p:nvGraphicFramePr>
        <p:xfrm>
          <a:off x="3384675" y="4085554"/>
          <a:ext cx="2069975" cy="1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10" imgW="927000" imgH="444240" progId="Equation.DSMT4">
                  <p:embed/>
                </p:oleObj>
              </mc:Choice>
              <mc:Fallback>
                <p:oleObj name="Equation" r:id="rId10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675" y="4085554"/>
                        <a:ext cx="2069975" cy="102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5444524" y="435462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797031" y="53670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因此</a:t>
            </a:r>
          </a:p>
        </p:txBody>
      </p:sp>
      <p:graphicFrame>
        <p:nvGraphicFramePr>
          <p:cNvPr id="218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53450"/>
              </p:ext>
            </p:extLst>
          </p:nvPr>
        </p:nvGraphicFramePr>
        <p:xfrm>
          <a:off x="3826164" y="5122255"/>
          <a:ext cx="1491672" cy="100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Equation" r:id="rId12" imgW="647640" imgH="431640" progId="Equation.DSMT4">
                  <p:embed/>
                </p:oleObj>
              </mc:Choice>
              <mc:Fallback>
                <p:oleObj name="Equation" r:id="rId12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164" y="5122255"/>
                        <a:ext cx="1491672" cy="100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454650" y="536702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绝对收敛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63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5A191F-480A-44BA-AB08-C44C08FDFD2B}" type="slidenum">
              <a:rPr lang="en-US" altLang="zh-CN" sz="1200">
                <a:solidFill>
                  <a:schemeClr val="accent2"/>
                </a:solidFill>
              </a:rPr>
              <a:pPr/>
              <a:t>13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8" grpId="0" autoUpdateAnimBg="0"/>
      <p:bldP spid="218120" grpId="0" autoUpdateAnimBg="0"/>
      <p:bldP spid="218122" grpId="0" autoUpdateAnimBg="0"/>
      <p:bldP spid="218123" grpId="0" autoUpdateAnimBg="0"/>
      <p:bldP spid="2181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155598" y="142117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/>
                <a:cs typeface="仿宋_GB231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00453"/>
              </p:ext>
            </p:extLst>
          </p:nvPr>
        </p:nvGraphicFramePr>
        <p:xfrm>
          <a:off x="3191102" y="1134647"/>
          <a:ext cx="134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" name="公式" r:id="rId4" imgW="1304903" imgH="952354" progId="Equation.3">
                  <p:embed/>
                </p:oleObj>
              </mc:Choice>
              <mc:Fallback>
                <p:oleObj name="公式" r:id="rId4" imgW="1304903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102" y="1134647"/>
                        <a:ext cx="134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7018"/>
              </p:ext>
            </p:extLst>
          </p:nvPr>
        </p:nvGraphicFramePr>
        <p:xfrm>
          <a:off x="2198452" y="2274431"/>
          <a:ext cx="2040832" cy="12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5" name="Equation" r:id="rId6" imgW="838080" imgH="482400" progId="Equation.DSMT4">
                  <p:embed/>
                </p:oleObj>
              </mc:Choice>
              <mc:Fallback>
                <p:oleObj name="Equation" r:id="rId6" imgW="83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452" y="2274431"/>
                        <a:ext cx="2040832" cy="121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286"/>
              </p:ext>
            </p:extLst>
          </p:nvPr>
        </p:nvGraphicFramePr>
        <p:xfrm>
          <a:off x="4239284" y="2318807"/>
          <a:ext cx="2271983" cy="97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6" name="Equation" r:id="rId8" imgW="977760" imgH="406080" progId="Equation.DSMT4">
                  <p:embed/>
                </p:oleObj>
              </mc:Choice>
              <mc:Fallback>
                <p:oleObj name="Equation" r:id="rId8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284" y="2318807"/>
                        <a:ext cx="2271983" cy="97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1640"/>
              </p:ext>
            </p:extLst>
          </p:nvPr>
        </p:nvGraphicFramePr>
        <p:xfrm>
          <a:off x="5259216" y="1814801"/>
          <a:ext cx="113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7" name="公式" r:id="rId10" imgW="1095487" imgH="952354" progId="Equation.3">
                  <p:embed/>
                </p:oleObj>
              </mc:Choice>
              <mc:Fallback>
                <p:oleObj name="公式" r:id="rId10" imgW="109548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16" y="1814801"/>
                        <a:ext cx="113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61007"/>
              </p:ext>
            </p:extLst>
          </p:nvPr>
        </p:nvGraphicFramePr>
        <p:xfrm>
          <a:off x="5534310" y="2818930"/>
          <a:ext cx="44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8" name="公式" r:id="rId12" imgW="409508" imgH="952354" progId="Equation.3">
                  <p:embed/>
                </p:oleObj>
              </mc:Choice>
              <mc:Fallback>
                <p:oleObj name="公式" r:id="rId12" imgW="409508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10" y="2818930"/>
                        <a:ext cx="44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4707"/>
              </p:ext>
            </p:extLst>
          </p:nvPr>
        </p:nvGraphicFramePr>
        <p:xfrm>
          <a:off x="4962810" y="3792119"/>
          <a:ext cx="2542089" cy="116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9" name="Equation" r:id="rId14" imgW="1041120" imgH="469800" progId="Equation.DSMT4">
                  <p:embed/>
                </p:oleObj>
              </mc:Choice>
              <mc:Fallback>
                <p:oleObj name="Equation" r:id="rId14" imgW="1041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10" y="3792119"/>
                        <a:ext cx="2542089" cy="1166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19555"/>
              </p:ext>
            </p:extLst>
          </p:nvPr>
        </p:nvGraphicFramePr>
        <p:xfrm>
          <a:off x="7398256" y="3900591"/>
          <a:ext cx="1212344" cy="102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0" name="Equation" r:id="rId16" imgW="482400" imgH="406080" progId="Equation.DSMT4">
                  <p:embed/>
                </p:oleObj>
              </mc:Choice>
              <mc:Fallback>
                <p:oleObj name="Equation" r:id="rId16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256" y="3900591"/>
                        <a:ext cx="1212344" cy="102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5499414" y="529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因此</a:t>
            </a: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516900"/>
              </p:ext>
            </p:extLst>
          </p:nvPr>
        </p:nvGraphicFramePr>
        <p:xfrm>
          <a:off x="6389516" y="5049426"/>
          <a:ext cx="1756031" cy="99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" name="Equation" r:id="rId18" imgW="799920" imgH="444240" progId="Equation.DSMT4">
                  <p:embed/>
                </p:oleObj>
              </mc:Choice>
              <mc:Fallback>
                <p:oleObj name="Equation" r:id="rId18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516" y="5049426"/>
                        <a:ext cx="1756031" cy="99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67499"/>
              </p:ext>
            </p:extLst>
          </p:nvPr>
        </p:nvGraphicFramePr>
        <p:xfrm>
          <a:off x="2155598" y="5005173"/>
          <a:ext cx="2381704" cy="108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" name="Equation" r:id="rId20" imgW="1079280" imgH="482400" progId="Equation.DSMT4">
                  <p:embed/>
                </p:oleObj>
              </mc:Choice>
              <mc:Fallback>
                <p:oleObj name="Equation" r:id="rId20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598" y="5005173"/>
                        <a:ext cx="2381704" cy="1084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4391310" y="5297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8021638" y="5297201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2191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00907"/>
              </p:ext>
            </p:extLst>
          </p:nvPr>
        </p:nvGraphicFramePr>
        <p:xfrm>
          <a:off x="7040814" y="518983"/>
          <a:ext cx="4941246" cy="99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" name="Equation" r:id="rId22" imgW="2286000" imgH="444240" progId="Equation.DSMT4">
                  <p:embed/>
                </p:oleObj>
              </mc:Choice>
              <mc:Fallback>
                <p:oleObj name="Equation" r:id="rId22" imgW="228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14" y="518983"/>
                        <a:ext cx="4941246" cy="99506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A2716-1DBB-4F99-9C68-B639292C3611}" type="slidenum">
              <a:rPr lang="en-US" altLang="zh-CN" sz="1200">
                <a:solidFill>
                  <a:schemeClr val="accent2"/>
                </a:solidFill>
              </a:rPr>
              <a:pPr/>
              <a:t>14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46" grpId="0" autoUpdateAnimBg="0"/>
      <p:bldP spid="219149" grpId="0" autoUpdateAnimBg="0"/>
      <p:bldP spid="2191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2005013" y="962612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09888" y="967376"/>
            <a:ext cx="715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判别下列级数的敛散性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当级数收敛时确定是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28813" y="1619680"/>
            <a:ext cx="393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绝对收敛还是条件收敛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95652"/>
              </p:ext>
            </p:extLst>
          </p:nvPr>
        </p:nvGraphicFramePr>
        <p:xfrm>
          <a:off x="2121115" y="2033316"/>
          <a:ext cx="2540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4" imgW="1015920" imgH="457200" progId="Equation.DSMT4">
                  <p:embed/>
                </p:oleObj>
              </mc:Choice>
              <mc:Fallback>
                <p:oleObj name="Equation" r:id="rId4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15" y="2033316"/>
                        <a:ext cx="2540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6" name="Text Box 8"/>
          <p:cNvSpPr txBox="1">
            <a:spLocks noChangeArrowheads="1"/>
          </p:cNvSpPr>
          <p:nvPr/>
        </p:nvSpPr>
        <p:spPr bwMode="auto">
          <a:xfrm>
            <a:off x="1928813" y="32175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836617" name="Text Box 9"/>
          <p:cNvSpPr txBox="1">
            <a:spLocks noChangeArrowheads="1"/>
          </p:cNvSpPr>
          <p:nvPr/>
        </p:nvSpPr>
        <p:spPr bwMode="auto">
          <a:xfrm>
            <a:off x="1616366" y="5834666"/>
            <a:ext cx="821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由莱布尼茨判别法可知级数收敛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故级数条件收敛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36622" name="Text Box 14"/>
          <p:cNvSpPr txBox="1">
            <a:spLocks noChangeArrowheads="1"/>
          </p:cNvSpPr>
          <p:nvPr/>
        </p:nvSpPr>
        <p:spPr bwMode="auto">
          <a:xfrm>
            <a:off x="2909888" y="3278324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先看级数是否绝对收敛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6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71230"/>
              </p:ext>
            </p:extLst>
          </p:nvPr>
        </p:nvGraphicFramePr>
        <p:xfrm>
          <a:off x="2251057" y="3893195"/>
          <a:ext cx="3954281" cy="110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公式" r:id="rId6" imgW="1739900" imgH="482600" progId="Equation.3">
                  <p:embed/>
                </p:oleObj>
              </mc:Choice>
              <mc:Fallback>
                <p:oleObj name="公式" r:id="rId6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57" y="3893195"/>
                        <a:ext cx="3954281" cy="1109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5" name="Text Box 17"/>
          <p:cNvSpPr txBox="1">
            <a:spLocks noChangeArrowheads="1"/>
          </p:cNvSpPr>
          <p:nvPr/>
        </p:nvSpPr>
        <p:spPr bwMode="auto">
          <a:xfrm>
            <a:off x="6403975" y="4221897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36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18731"/>
              </p:ext>
            </p:extLst>
          </p:nvPr>
        </p:nvGraphicFramePr>
        <p:xfrm>
          <a:off x="1931433" y="4932524"/>
          <a:ext cx="6919769" cy="9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公式" r:id="rId8" imgW="2832100" imgH="406400" progId="Equation.3">
                  <p:embed/>
                </p:oleObj>
              </mc:Choice>
              <mc:Fallback>
                <p:oleObj name="公式" r:id="rId8" imgW="2832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33" y="4932524"/>
                        <a:ext cx="6919769" cy="9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E8D45D-F0C3-4565-8AAF-6F9E6674869D}" type="slidenum">
              <a:rPr lang="en-US" altLang="zh-CN" sz="1200">
                <a:solidFill>
                  <a:schemeClr val="accent2"/>
                </a:solidFill>
              </a:rPr>
              <a:pPr/>
              <a:t>15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6" grpId="0" autoUpdateAnimBg="0"/>
      <p:bldP spid="836617" grpId="0" autoUpdateAnimBg="0"/>
      <p:bldP spid="836622" grpId="0"/>
      <p:bldP spid="8366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090352" y="2314876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1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99995"/>
              </p:ext>
            </p:extLst>
          </p:nvPr>
        </p:nvGraphicFramePr>
        <p:xfrm>
          <a:off x="3152925" y="2216763"/>
          <a:ext cx="37766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" name="公式" r:id="rId4" imgW="1625600" imgH="482600" progId="Equation.3">
                  <p:embed/>
                </p:oleObj>
              </mc:Choice>
              <mc:Fallback>
                <p:oleObj name="公式" r:id="rId4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925" y="2216763"/>
                        <a:ext cx="377666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2614590" y="4426937"/>
            <a:ext cx="223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15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9002"/>
              </p:ext>
            </p:extLst>
          </p:nvPr>
        </p:nvGraphicFramePr>
        <p:xfrm>
          <a:off x="3000376" y="5365751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公式" r:id="rId6" imgW="3225800" imgH="838200" progId="Equation.3">
                  <p:embed/>
                </p:oleObj>
              </mc:Choice>
              <mc:Fallback>
                <p:oleObj name="公式" r:id="rId6" imgW="3225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365751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72812"/>
              </p:ext>
            </p:extLst>
          </p:nvPr>
        </p:nvGraphicFramePr>
        <p:xfrm>
          <a:off x="6306344" y="5316539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" name="公式" r:id="rId8" imgW="1778000" imgH="838200" progId="Equation.3">
                  <p:embed/>
                </p:oleObj>
              </mc:Choice>
              <mc:Fallback>
                <p:oleObj name="公式" r:id="rId8" imgW="1778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44" y="5316539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45033"/>
              </p:ext>
            </p:extLst>
          </p:nvPr>
        </p:nvGraphicFramePr>
        <p:xfrm>
          <a:off x="3000376" y="3266003"/>
          <a:ext cx="19637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" name="公式" r:id="rId10" imgW="812447" imgH="406224" progId="Equation.3">
                  <p:embed/>
                </p:oleObj>
              </mc:Choice>
              <mc:Fallback>
                <p:oleObj name="公式" r:id="rId10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266003"/>
                        <a:ext cx="19637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32085"/>
              </p:ext>
            </p:extLst>
          </p:nvPr>
        </p:nvGraphicFramePr>
        <p:xfrm>
          <a:off x="4964113" y="3269264"/>
          <a:ext cx="2563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" name="公式" r:id="rId12" imgW="1054100" imgH="431800" progId="Equation.3">
                  <p:embed/>
                </p:oleObj>
              </mc:Choice>
              <mc:Fallback>
                <p:oleObj name="公式" r:id="rId12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3269264"/>
                        <a:ext cx="2563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47803"/>
              </p:ext>
            </p:extLst>
          </p:nvPr>
        </p:nvGraphicFramePr>
        <p:xfrm>
          <a:off x="7527925" y="3551044"/>
          <a:ext cx="7318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" name="Equation" r:id="rId14" imgW="304536" imgH="203024" progId="Equation.3">
                  <p:embed/>
                </p:oleObj>
              </mc:Choice>
              <mc:Fallback>
                <p:oleObj name="Equation" r:id="rId14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551044"/>
                        <a:ext cx="7318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87878"/>
              </p:ext>
            </p:extLst>
          </p:nvPr>
        </p:nvGraphicFramePr>
        <p:xfrm>
          <a:off x="2090352" y="843856"/>
          <a:ext cx="27892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" name="Equation" r:id="rId16" imgW="1066680" imgH="457200" progId="Equation.DSMT4">
                  <p:embed/>
                </p:oleObj>
              </mc:Choice>
              <mc:Fallback>
                <p:oleObj name="Equation" r:id="rId16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352" y="843856"/>
                        <a:ext cx="278923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1140351" y="5075538"/>
            <a:ext cx="978843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B618E1-AFB5-4050-85C8-260A1E58C172}" type="slidenum">
              <a:rPr lang="en-US" altLang="zh-CN" sz="1200">
                <a:solidFill>
                  <a:schemeClr val="accent2"/>
                </a:solidFill>
              </a:rPr>
              <a:pPr/>
              <a:t>16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029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utoUpdateAnimBg="0"/>
      <p:bldP spid="815112" grpId="0" autoUpdateAnimBg="0"/>
      <p:bldP spid="8151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08359"/>
              </p:ext>
            </p:extLst>
          </p:nvPr>
        </p:nvGraphicFramePr>
        <p:xfrm>
          <a:off x="1827943" y="1469184"/>
          <a:ext cx="365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6" name="公式" r:id="rId3" imgW="3454400" imgH="901700" progId="Equation.3">
                  <p:embed/>
                </p:oleObj>
              </mc:Choice>
              <mc:Fallback>
                <p:oleObj name="公式" r:id="rId3" imgW="3454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943" y="1469184"/>
                        <a:ext cx="365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10974"/>
              </p:ext>
            </p:extLst>
          </p:nvPr>
        </p:nvGraphicFramePr>
        <p:xfrm>
          <a:off x="2350912" y="2418012"/>
          <a:ext cx="19621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7" name="Equation" r:id="rId5" imgW="812447" imgH="406224" progId="Equation.3">
                  <p:embed/>
                </p:oleObj>
              </mc:Choice>
              <mc:Fallback>
                <p:oleObj name="Equation" r:id="rId5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912" y="2418012"/>
                        <a:ext cx="19621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200411"/>
              </p:ext>
            </p:extLst>
          </p:nvPr>
        </p:nvGraphicFramePr>
        <p:xfrm>
          <a:off x="1733551" y="3606535"/>
          <a:ext cx="4114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" name="Equation" r:id="rId7" imgW="1701800" imgH="203200" progId="Equation.3">
                  <p:embed/>
                </p:oleObj>
              </mc:Choice>
              <mc:Fallback>
                <p:oleObj name="Equation" r:id="rId7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3606535"/>
                        <a:ext cx="4114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45238"/>
              </p:ext>
            </p:extLst>
          </p:nvPr>
        </p:nvGraphicFramePr>
        <p:xfrm>
          <a:off x="5916613" y="3394290"/>
          <a:ext cx="40655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9" name="Equation" r:id="rId9" imgW="1790700" imgH="406400" progId="Equation.3">
                  <p:embed/>
                </p:oleObj>
              </mc:Choice>
              <mc:Fallback>
                <p:oleObj name="Equation" r:id="rId9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394290"/>
                        <a:ext cx="40655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20690"/>
              </p:ext>
            </p:extLst>
          </p:nvPr>
        </p:nvGraphicFramePr>
        <p:xfrm>
          <a:off x="4381229" y="2418012"/>
          <a:ext cx="25638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0" name="公式" r:id="rId11" imgW="1054100" imgH="431800" progId="Equation.3">
                  <p:embed/>
                </p:oleObj>
              </mc:Choice>
              <mc:Fallback>
                <p:oleObj name="公式" r:id="rId11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29" y="2418012"/>
                        <a:ext cx="25638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30535"/>
              </p:ext>
            </p:extLst>
          </p:nvPr>
        </p:nvGraphicFramePr>
        <p:xfrm>
          <a:off x="7012352" y="2699793"/>
          <a:ext cx="762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1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352" y="2699793"/>
                        <a:ext cx="762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955051"/>
              </p:ext>
            </p:extLst>
          </p:nvPr>
        </p:nvGraphicFramePr>
        <p:xfrm>
          <a:off x="1733551" y="4506613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2" name="Equation" r:id="rId15" imgW="1726451" imgH="215806" progId="Equation.3">
                  <p:embed/>
                </p:oleObj>
              </mc:Choice>
              <mc:Fallback>
                <p:oleObj name="Equation" r:id="rId15" imgW="17264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4506613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40" name="Text Box 12"/>
          <p:cNvSpPr txBox="1">
            <a:spLocks noChangeArrowheads="1"/>
          </p:cNvSpPr>
          <p:nvPr/>
        </p:nvSpPr>
        <p:spPr bwMode="auto">
          <a:xfrm>
            <a:off x="1544367" y="5345109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由莱布尼茨定理, 此交错级数收敛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6141" name="Text Box 13"/>
          <p:cNvSpPr txBox="1">
            <a:spLocks noChangeArrowheads="1"/>
          </p:cNvSpPr>
          <p:nvPr/>
        </p:nvSpPr>
        <p:spPr bwMode="auto">
          <a:xfrm>
            <a:off x="7012352" y="5297932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原级数条件收敛．</a:t>
            </a:r>
          </a:p>
        </p:txBody>
      </p:sp>
      <p:sp>
        <p:nvSpPr>
          <p:cNvPr id="204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9A8482-BE70-4851-92C0-C42DA07DF4F7}" type="slidenum">
              <a:rPr lang="en-US" altLang="zh-CN" sz="1200">
                <a:solidFill>
                  <a:schemeClr val="accent2"/>
                </a:solidFill>
              </a:rPr>
              <a:pPr/>
              <a:t>17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1572"/>
              </p:ext>
            </p:extLst>
          </p:nvPr>
        </p:nvGraphicFramePr>
        <p:xfrm>
          <a:off x="6191522" y="4202940"/>
          <a:ext cx="2841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3" name="Equation" r:id="rId18" imgW="1130040" imgH="406080" progId="Equation.DSMT4">
                  <p:embed/>
                </p:oleObj>
              </mc:Choice>
              <mc:Fallback>
                <p:oleObj name="Equation" r:id="rId18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22" y="4202940"/>
                        <a:ext cx="28416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567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40" grpId="0" autoUpdateAnimBg="0"/>
      <p:bldP spid="8161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1957388" y="217557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47828"/>
              </p:ext>
            </p:extLst>
          </p:nvPr>
        </p:nvGraphicFramePr>
        <p:xfrm>
          <a:off x="1951291" y="2752788"/>
          <a:ext cx="2698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6" name="公式" r:id="rId4" imgW="1079032" imgH="431613" progId="Equation.3">
                  <p:embed/>
                </p:oleObj>
              </mc:Choice>
              <mc:Fallback>
                <p:oleObj name="公式" r:id="rId4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2752788"/>
                        <a:ext cx="2698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38220"/>
              </p:ext>
            </p:extLst>
          </p:nvPr>
        </p:nvGraphicFramePr>
        <p:xfrm>
          <a:off x="1951291" y="4127010"/>
          <a:ext cx="3639885" cy="51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" name="公式" r:id="rId6" imgW="1371600" imgH="203200" progId="Equation.3">
                  <p:embed/>
                </p:oleObj>
              </mc:Choice>
              <mc:Fallback>
                <p:oleObj name="公式" r:id="rId6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4127010"/>
                        <a:ext cx="3639885" cy="51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65371"/>
              </p:ext>
            </p:extLst>
          </p:nvPr>
        </p:nvGraphicFramePr>
        <p:xfrm>
          <a:off x="4152900" y="4726836"/>
          <a:ext cx="26638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" name="公式" r:id="rId8" imgW="1129810" imgH="431613" progId="Equation.3">
                  <p:embed/>
                </p:oleObj>
              </mc:Choice>
              <mc:Fallback>
                <p:oleObj name="公式" r:id="rId8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726836"/>
                        <a:ext cx="26638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97666"/>
              </p:ext>
            </p:extLst>
          </p:nvPr>
        </p:nvGraphicFramePr>
        <p:xfrm>
          <a:off x="6856413" y="5039672"/>
          <a:ext cx="719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" name="Equation" r:id="rId10" imgW="279279" imgH="203112" progId="Equation.3">
                  <p:embed/>
                </p:oleObj>
              </mc:Choice>
              <mc:Fallback>
                <p:oleObj name="Equation" r:id="rId10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5039672"/>
                        <a:ext cx="7191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1967166" y="573067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条件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收敛.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2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4079"/>
              </p:ext>
            </p:extLst>
          </p:nvPr>
        </p:nvGraphicFramePr>
        <p:xfrm>
          <a:off x="5591176" y="4043937"/>
          <a:ext cx="4772024" cy="78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" name="文档" r:id="rId12" imgW="1926514" imgH="315731" progId="Word.Document.8">
                  <p:embed/>
                </p:oleObj>
              </mc:Choice>
              <mc:Fallback>
                <p:oleObj name="文档" r:id="rId12" imgW="1926514" imgH="315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043937"/>
                        <a:ext cx="4772024" cy="78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89915"/>
              </p:ext>
            </p:extLst>
          </p:nvPr>
        </p:nvGraphicFramePr>
        <p:xfrm>
          <a:off x="4951413" y="2751379"/>
          <a:ext cx="3810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1" name="Equation" r:id="rId14" imgW="1511300" imgH="444500" progId="Equation.3">
                  <p:embed/>
                </p:oleObj>
              </mc:Choice>
              <mc:Fallback>
                <p:oleObj name="Equation" r:id="rId14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751379"/>
                        <a:ext cx="3810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17019"/>
              </p:ext>
            </p:extLst>
          </p:nvPr>
        </p:nvGraphicFramePr>
        <p:xfrm>
          <a:off x="8761413" y="3047270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" name="Equation" r:id="rId16" imgW="317225" imgH="203024" progId="Equation.3">
                  <p:embed/>
                </p:oleObj>
              </mc:Choice>
              <mc:Fallback>
                <p:oleObj name="Equation" r:id="rId16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3" y="3047270"/>
                        <a:ext cx="762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98687"/>
              </p:ext>
            </p:extLst>
          </p:nvPr>
        </p:nvGraphicFramePr>
        <p:xfrm>
          <a:off x="1951291" y="1007774"/>
          <a:ext cx="30797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" name="Equation" r:id="rId18" imgW="1231560" imgH="457200" progId="Equation.DSMT4">
                  <p:embed/>
                </p:oleObj>
              </mc:Choice>
              <mc:Fallback>
                <p:oleObj name="Equation" r:id="rId18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1007774"/>
                        <a:ext cx="30797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2513052" y="2175579"/>
            <a:ext cx="7329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易见级数非绝对收敛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下面用莱布尼茨判别法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5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5F7E96-5251-44E6-87FE-F9642790F71B}" type="slidenum">
              <a:rPr lang="en-US" altLang="zh-CN" sz="1200">
                <a:solidFill>
                  <a:schemeClr val="accent2"/>
                </a:solidFill>
              </a:rPr>
              <a:pPr/>
              <a:t>18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autoUpdateAnimBg="0"/>
      <p:bldP spid="822281" grpId="0" autoUpdateAnimBg="0"/>
      <p:bldP spid="8222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38613"/>
              </p:ext>
            </p:extLst>
          </p:nvPr>
        </p:nvGraphicFramePr>
        <p:xfrm>
          <a:off x="2330450" y="837295"/>
          <a:ext cx="33337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" name="Equation" r:id="rId3" imgW="1333440" imgH="431640" progId="Equation.DSMT4">
                  <p:embed/>
                </p:oleObj>
              </mc:Choice>
              <mc:Fallback>
                <p:oleObj name="Equation" r:id="rId3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837295"/>
                        <a:ext cx="33337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2333821" y="2196351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21464"/>
              </p:ext>
            </p:extLst>
          </p:nvPr>
        </p:nvGraphicFramePr>
        <p:xfrm>
          <a:off x="3268664" y="2048713"/>
          <a:ext cx="6000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" name="公式" r:id="rId6" imgW="2400300" imgH="266700" progId="Equation.3">
                  <p:embed/>
                </p:oleObj>
              </mc:Choice>
              <mc:Fallback>
                <p:oleObj name="公式" r:id="rId6" imgW="2400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4" y="2048713"/>
                        <a:ext cx="6000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0743"/>
              </p:ext>
            </p:extLst>
          </p:nvPr>
        </p:nvGraphicFramePr>
        <p:xfrm>
          <a:off x="3376613" y="2797475"/>
          <a:ext cx="3778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" name="公式" r:id="rId8" imgW="1511300" imgH="444500" progId="Equation.3">
                  <p:embed/>
                </p:oleObj>
              </mc:Choice>
              <mc:Fallback>
                <p:oleObj name="公式" r:id="rId8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2797475"/>
                        <a:ext cx="3778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19318"/>
              </p:ext>
            </p:extLst>
          </p:nvPr>
        </p:nvGraphicFramePr>
        <p:xfrm>
          <a:off x="3535363" y="3788976"/>
          <a:ext cx="3619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" name="Equation" r:id="rId10" imgW="1447560" imgH="444240" progId="Equation.DSMT4">
                  <p:embed/>
                </p:oleObj>
              </mc:Choice>
              <mc:Fallback>
                <p:oleObj name="Equation" r:id="rId10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788976"/>
                        <a:ext cx="3619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9" name="AutoShape 9"/>
          <p:cNvSpPr>
            <a:spLocks noChangeArrowheads="1"/>
          </p:cNvSpPr>
          <p:nvPr/>
        </p:nvSpPr>
        <p:spPr bwMode="auto">
          <a:xfrm>
            <a:off x="7696586" y="2877838"/>
            <a:ext cx="2736850" cy="609600"/>
          </a:xfrm>
          <a:prstGeom prst="wedgeRectCallout">
            <a:avLst>
              <a:gd name="adj1" fmla="val -71519"/>
              <a:gd name="adj2" fmla="val 151042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积化和差公式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2370139" y="472598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824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14599"/>
              </p:ext>
            </p:extLst>
          </p:nvPr>
        </p:nvGraphicFramePr>
        <p:xfrm>
          <a:off x="5664200" y="5245100"/>
          <a:ext cx="4318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" name="Equation" r:id="rId12" imgW="1726920" imgH="444240" progId="Equation.DSMT4">
                  <p:embed/>
                </p:oleObj>
              </mc:Choice>
              <mc:Fallback>
                <p:oleObj name="Equation" r:id="rId12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245100"/>
                        <a:ext cx="4318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50109"/>
              </p:ext>
            </p:extLst>
          </p:nvPr>
        </p:nvGraphicFramePr>
        <p:xfrm>
          <a:off x="2864860" y="5245100"/>
          <a:ext cx="2652280" cy="11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" name="Equation" r:id="rId14" imgW="990360" imgH="431640" progId="Equation.DSMT4">
                  <p:embed/>
                </p:oleObj>
              </mc:Choice>
              <mc:Fallback>
                <p:oleObj name="Equation" r:id="rId1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860" y="5245100"/>
                        <a:ext cx="2652280" cy="1154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F783B8-EE51-4DF2-BD98-A67885CF6BF2}" type="slidenum">
              <a:rPr lang="en-US" altLang="zh-CN" sz="1200">
                <a:solidFill>
                  <a:schemeClr val="accent2"/>
                </a:solidFill>
              </a:rPr>
              <a:pPr/>
              <a:t>19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/>
      <p:bldP spid="824329" grpId="0" animBg="1"/>
      <p:bldP spid="824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31359" y="922364"/>
            <a:ext cx="345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3.1.</a:t>
            </a: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355498" y="1406599"/>
            <a:ext cx="6122987" cy="919163"/>
            <a:chOff x="3432176" y="1050926"/>
            <a:chExt cx="6122987" cy="919163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432176" y="1195388"/>
              <a:ext cx="11525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形如</a:t>
              </a:r>
            </a:p>
          </p:txBody>
        </p:sp>
        <p:graphicFrame>
          <p:nvGraphicFramePr>
            <p:cNvPr id="163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884949"/>
                </p:ext>
              </p:extLst>
            </p:nvPr>
          </p:nvGraphicFramePr>
          <p:xfrm>
            <a:off x="4513263" y="1050926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4" name="公式" r:id="rId3" imgW="2374560" imgH="431640" progId="Equation.3">
                    <p:embed/>
                  </p:oleObj>
                </mc:Choice>
                <mc:Fallback>
                  <p:oleObj name="公式" r:id="rId3" imgW="2374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050926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431381" y="3524464"/>
            <a:ext cx="467994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的级数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称为交错级数</a:t>
            </a:r>
            <a:r>
              <a:rPr lang="en-US" altLang="zh-CN" sz="3200" b="1" dirty="0"/>
              <a:t>.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876426" y="1551061"/>
            <a:ext cx="1312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</a:rPr>
              <a:t>定义</a:t>
            </a:r>
          </a:p>
        </p:txBody>
      </p:sp>
      <p:graphicFrame>
        <p:nvGraphicFramePr>
          <p:cNvPr id="16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7150"/>
              </p:ext>
            </p:extLst>
          </p:nvPr>
        </p:nvGraphicFramePr>
        <p:xfrm>
          <a:off x="6760867" y="3021943"/>
          <a:ext cx="3170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5" name="公式" r:id="rId5" imgW="1358640" imgH="228600" progId="Equation.3">
                  <p:embed/>
                </p:oleObj>
              </mc:Choice>
              <mc:Fallback>
                <p:oleObj name="公式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867" y="3021943"/>
                        <a:ext cx="3170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355498" y="2299583"/>
            <a:ext cx="6048374" cy="919163"/>
            <a:chOff x="3506789" y="1912140"/>
            <a:chExt cx="6048374" cy="919163"/>
          </a:xfrm>
        </p:grpSpPr>
        <p:graphicFrame>
          <p:nvGraphicFramePr>
            <p:cNvPr id="1640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078889"/>
                </p:ext>
              </p:extLst>
            </p:nvPr>
          </p:nvGraphicFramePr>
          <p:xfrm>
            <a:off x="4513263" y="1912140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6" name="Equation" r:id="rId7" imgW="2374560" imgH="431640" progId="Equation.DSMT4">
                    <p:embed/>
                  </p:oleObj>
                </mc:Choice>
                <mc:Fallback>
                  <p:oleObj name="Equation" r:id="rId7" imgW="2374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912140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3506789" y="2079621"/>
              <a:ext cx="8651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或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928019" y="4127717"/>
            <a:ext cx="64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注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532857" y="4127717"/>
            <a:ext cx="4103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  <a:r>
              <a:rPr lang="zh-CN" altLang="en-US" sz="3200" b="1" dirty="0"/>
              <a:t>正负相间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21024" y="4772967"/>
            <a:ext cx="6255544" cy="660520"/>
            <a:chOff x="2521024" y="4772967"/>
            <a:chExt cx="6255544" cy="660520"/>
          </a:xfrm>
        </p:grpSpPr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521024" y="4772967"/>
              <a:ext cx="68341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/>
                <a:t>(2)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50752" y="4795312"/>
              <a:ext cx="5625816" cy="638175"/>
              <a:chOff x="3232075" y="4795312"/>
              <a:chExt cx="5625816" cy="63817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232075" y="4795312"/>
                <a:ext cx="5625816" cy="638175"/>
                <a:chOff x="3205447" y="5284621"/>
                <a:chExt cx="5625816" cy="638175"/>
              </a:xfrm>
            </p:grpSpPr>
            <p:graphicFrame>
              <p:nvGraphicFramePr>
                <p:cNvPr id="16415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29079894"/>
                    </p:ext>
                  </p:extLst>
                </p:nvPr>
              </p:nvGraphicFramePr>
              <p:xfrm>
                <a:off x="3205447" y="5284621"/>
                <a:ext cx="494732" cy="638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607" name="Equation" r:id="rId9" imgW="177480" imgH="228600" progId="Equation.DSMT4">
                        <p:embed/>
                      </p:oleObj>
                    </mc:Choice>
                    <mc:Fallback>
                      <p:oleObj name="Equation" r:id="rId9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5447" y="5284621"/>
                              <a:ext cx="494732" cy="638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46488" y="5306943"/>
                  <a:ext cx="5184775" cy="584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b="1" dirty="0"/>
                    <a:t>并非真正意义上的第</a:t>
                  </a:r>
                </a:p>
              </p:txBody>
            </p:sp>
            <p:graphicFrame>
              <p:nvGraphicFramePr>
                <p:cNvPr id="1641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9134839"/>
                    </p:ext>
                  </p:extLst>
                </p:nvPr>
              </p:nvGraphicFramePr>
              <p:xfrm>
                <a:off x="7483556" y="5423245"/>
                <a:ext cx="311206" cy="3646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608" name="公式" r:id="rId11" imgW="126720" imgH="139680" progId="Equation.3">
                        <p:embed/>
                      </p:oleObj>
                    </mc:Choice>
                    <mc:Fallback>
                      <p:oleObj name="公式" r:id="rId11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3556" y="5423245"/>
                              <a:ext cx="311206" cy="3646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18" name="Text Box 34"/>
              <p:cNvSpPr txBox="1">
                <a:spLocks noChangeArrowheads="1"/>
              </p:cNvSpPr>
              <p:nvPr/>
            </p:nvSpPr>
            <p:spPr bwMode="auto">
              <a:xfrm>
                <a:off x="7819307" y="4816046"/>
                <a:ext cx="792163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/>
                  <a:t>项</a:t>
                </a:r>
                <a:r>
                  <a:rPr lang="en-US" altLang="zh-CN" sz="3200" b="1" dirty="0"/>
                  <a:t>.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21024" y="5362579"/>
            <a:ext cx="6843354" cy="919162"/>
            <a:chOff x="2521024" y="5362579"/>
            <a:chExt cx="6843354" cy="919162"/>
          </a:xfrm>
        </p:grpSpPr>
        <p:graphicFrame>
          <p:nvGraphicFramePr>
            <p:cNvPr id="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8258414"/>
                </p:ext>
              </p:extLst>
            </p:nvPr>
          </p:nvGraphicFramePr>
          <p:xfrm>
            <a:off x="7557803" y="5362579"/>
            <a:ext cx="1806575" cy="919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9" name="Equation" r:id="rId13" imgW="850680" imgH="431640" progId="Equation.DSMT4">
                    <p:embed/>
                  </p:oleObj>
                </mc:Choice>
                <mc:Fallback>
                  <p:oleObj name="Equation" r:id="rId13" imgW="850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7803" y="5362579"/>
                          <a:ext cx="1806575" cy="919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521024" y="5509807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24478" y="5529773"/>
              <a:ext cx="4304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/>
                <a:t>下面主要考虑交错级数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406" grpId="0"/>
      <p:bldP spid="16412" grpId="0"/>
      <p:bldP spid="164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03361"/>
              </p:ext>
            </p:extLst>
          </p:nvPr>
        </p:nvGraphicFramePr>
        <p:xfrm>
          <a:off x="3184782" y="979960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82" y="979960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2086768" y="2290506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57355"/>
              </p:ext>
            </p:extLst>
          </p:nvPr>
        </p:nvGraphicFramePr>
        <p:xfrm>
          <a:off x="2417378" y="2367391"/>
          <a:ext cx="3302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公式" r:id="rId5" imgW="1320227" imgH="444307" progId="Equation.3">
                  <p:embed/>
                </p:oleObj>
              </mc:Choice>
              <mc:Fallback>
                <p:oleObj name="公式" r:id="rId5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378" y="2367391"/>
                        <a:ext cx="3302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88283"/>
              </p:ext>
            </p:extLst>
          </p:nvPr>
        </p:nvGraphicFramePr>
        <p:xfrm>
          <a:off x="2495550" y="3444875"/>
          <a:ext cx="54927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公式" r:id="rId7" imgW="2197100" imgH="850900" progId="Equation.3">
                  <p:embed/>
                </p:oleObj>
              </mc:Choice>
              <mc:Fallback>
                <p:oleObj name="公式" r:id="rId7" imgW="2197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444875"/>
                        <a:ext cx="549275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61680"/>
              </p:ext>
            </p:extLst>
          </p:nvPr>
        </p:nvGraphicFramePr>
        <p:xfrm>
          <a:off x="8111224" y="4076700"/>
          <a:ext cx="550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公式" r:id="rId9" imgW="291847" imgH="406048" progId="Equation.3">
                  <p:embed/>
                </p:oleObj>
              </mc:Choice>
              <mc:Fallback>
                <p:oleObj name="公式" r:id="rId9" imgW="291847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24" y="4076700"/>
                        <a:ext cx="550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2436427" y="5771421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EBF5BF-8030-482E-A775-D2F5D49E6ED7}" type="slidenum">
              <a:rPr lang="en-US" altLang="zh-CN" sz="1200">
                <a:solidFill>
                  <a:schemeClr val="accent2"/>
                </a:solidFill>
              </a:rPr>
              <a:pPr/>
              <a:t>20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8253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79676"/>
              </p:ext>
            </p:extLst>
          </p:nvPr>
        </p:nvGraphicFramePr>
        <p:xfrm>
          <a:off x="3211513" y="893366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893366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73442" y="2238771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6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77487"/>
              </p:ext>
            </p:extLst>
          </p:nvPr>
        </p:nvGraphicFramePr>
        <p:xfrm>
          <a:off x="2320687" y="2238771"/>
          <a:ext cx="4568421" cy="11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3" name="公式" r:id="rId5" imgW="1701800" imgH="444500" progId="Equation.3">
                  <p:embed/>
                </p:oleObj>
              </mc:Choice>
              <mc:Fallback>
                <p:oleObj name="公式" r:id="rId5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687" y="2238771"/>
                        <a:ext cx="4568421" cy="1189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97294"/>
              </p:ext>
            </p:extLst>
          </p:nvPr>
        </p:nvGraphicFramePr>
        <p:xfrm>
          <a:off x="2312988" y="3302000"/>
          <a:ext cx="78867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4" name="公式" r:id="rId7" imgW="3022600" imgH="469900" progId="Equation.3">
                  <p:embed/>
                </p:oleObj>
              </mc:Choice>
              <mc:Fallback>
                <p:oleObj name="公式" r:id="rId7" imgW="302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302000"/>
                        <a:ext cx="78867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44396"/>
              </p:ext>
            </p:extLst>
          </p:nvPr>
        </p:nvGraphicFramePr>
        <p:xfrm>
          <a:off x="3367088" y="4559419"/>
          <a:ext cx="28892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公式" r:id="rId9" imgW="1155700" imgH="203200" progId="Equation.3">
                  <p:embed/>
                </p:oleObj>
              </mc:Choice>
              <mc:Fallback>
                <p:oleObj name="公式" r:id="rId9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559419"/>
                        <a:ext cx="28892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2312988" y="4529548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2212373" y="5942650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19047"/>
              </p:ext>
            </p:extLst>
          </p:nvPr>
        </p:nvGraphicFramePr>
        <p:xfrm>
          <a:off x="3644298" y="4957302"/>
          <a:ext cx="466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公式" r:id="rId12" imgW="1981200" imgH="444500" progId="Equation.3">
                  <p:embed/>
                </p:oleObj>
              </mc:Choice>
              <mc:Fallback>
                <p:oleObj name="公式" r:id="rId12" imgW="198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298" y="4957302"/>
                        <a:ext cx="4667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CA5F56-6FAF-4B2B-A5A6-FBC7951A9C81}" type="slidenum">
              <a:rPr lang="en-US" altLang="zh-CN" sz="1200">
                <a:solidFill>
                  <a:schemeClr val="accent2"/>
                </a:solidFill>
              </a:rPr>
              <a:pPr/>
              <a:t>21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826379" grpId="0"/>
      <p:bldP spid="8263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06880"/>
              </p:ext>
            </p:extLst>
          </p:nvPr>
        </p:nvGraphicFramePr>
        <p:xfrm>
          <a:off x="2307554" y="1037364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6" name="Equation" r:id="rId3" imgW="1803240" imgH="482400" progId="Equation.DSMT4">
                  <p:embed/>
                </p:oleObj>
              </mc:Choice>
              <mc:Fallback>
                <p:oleObj name="Equation" r:id="rId3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1037364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67949"/>
              </p:ext>
            </p:extLst>
          </p:nvPr>
        </p:nvGraphicFramePr>
        <p:xfrm>
          <a:off x="2935862" y="2184835"/>
          <a:ext cx="6921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862" y="2184835"/>
                        <a:ext cx="6921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208213" y="2506469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07634"/>
              </p:ext>
            </p:extLst>
          </p:nvPr>
        </p:nvGraphicFramePr>
        <p:xfrm>
          <a:off x="2307554" y="3347215"/>
          <a:ext cx="2585038" cy="111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8" name="Equation" r:id="rId8" imgW="1117440" imgH="482400" progId="Equation.DSMT4">
                  <p:embed/>
                </p:oleObj>
              </mc:Choice>
              <mc:Fallback>
                <p:oleObj name="Equation" r:id="rId8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3347215"/>
                        <a:ext cx="2585038" cy="1114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37003"/>
              </p:ext>
            </p:extLst>
          </p:nvPr>
        </p:nvGraphicFramePr>
        <p:xfrm>
          <a:off x="5176091" y="3409945"/>
          <a:ext cx="2224120" cy="105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9" name="Equation" r:id="rId10" imgW="965160" imgH="457200" progId="Equation.DSMT4">
                  <p:embed/>
                </p:oleObj>
              </mc:Choice>
              <mc:Fallback>
                <p:oleObj name="Equation" r:id="rId10" imgW="965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91" y="3409945"/>
                        <a:ext cx="2224120" cy="1052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85406"/>
              </p:ext>
            </p:extLst>
          </p:nvPr>
        </p:nvGraphicFramePr>
        <p:xfrm>
          <a:off x="4093541" y="4414911"/>
          <a:ext cx="3706845" cy="107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0" name="Equation" r:id="rId12" imgW="1663560" imgH="482400" progId="Equation.DSMT4">
                  <p:embed/>
                </p:oleObj>
              </mc:Choice>
              <mc:Fallback>
                <p:oleObj name="Equation" r:id="rId12" imgW="166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41" y="4414911"/>
                        <a:ext cx="3706845" cy="107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6" name="Text Box 10"/>
          <p:cNvSpPr txBox="1">
            <a:spLocks noChangeArrowheads="1"/>
          </p:cNvSpPr>
          <p:nvPr/>
        </p:nvSpPr>
        <p:spPr bwMode="auto">
          <a:xfrm>
            <a:off x="2208213" y="5520129"/>
            <a:ext cx="3935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56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EC941F-3C9B-47BA-90B3-7DBA3153112B}" type="slidenum">
              <a:rPr lang="en-US" altLang="zh-CN" sz="1200">
                <a:solidFill>
                  <a:schemeClr val="accent2"/>
                </a:solidFill>
              </a:rPr>
              <a:pPr/>
              <a:t>22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2" grpId="0"/>
      <p:bldP spid="8284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56338"/>
              </p:ext>
            </p:extLst>
          </p:nvPr>
        </p:nvGraphicFramePr>
        <p:xfrm>
          <a:off x="2344609" y="1020792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3" imgW="1803240" imgH="482400" progId="Equation.DSMT4">
                  <p:embed/>
                </p:oleObj>
              </mc:Choice>
              <mc:Fallback>
                <p:oleObj name="Equation" r:id="rId3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09" y="1020792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71374"/>
              </p:ext>
            </p:extLst>
          </p:nvPr>
        </p:nvGraphicFramePr>
        <p:xfrm>
          <a:off x="2224088" y="2311753"/>
          <a:ext cx="3492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311753"/>
                        <a:ext cx="3492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73299"/>
              </p:ext>
            </p:extLst>
          </p:nvPr>
        </p:nvGraphicFramePr>
        <p:xfrm>
          <a:off x="5797850" y="2395223"/>
          <a:ext cx="3349925" cy="109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" name="Equation" r:id="rId7" imgW="1396800" imgH="457200" progId="Equation.DSMT4">
                  <p:embed/>
                </p:oleObj>
              </mc:Choice>
              <mc:Fallback>
                <p:oleObj name="Equation" r:id="rId7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850" y="2395223"/>
                        <a:ext cx="3349925" cy="10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65667"/>
              </p:ext>
            </p:extLst>
          </p:nvPr>
        </p:nvGraphicFramePr>
        <p:xfrm>
          <a:off x="2142826" y="3428621"/>
          <a:ext cx="4216785" cy="117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" name="Equation" r:id="rId9" imgW="1726920" imgH="482400" progId="Equation.DSMT4">
                  <p:embed/>
                </p:oleObj>
              </mc:Choice>
              <mc:Fallback>
                <p:oleObj name="Equation" r:id="rId9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6" y="3428621"/>
                        <a:ext cx="4216785" cy="117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8" name="Text Box 8"/>
          <p:cNvSpPr txBox="1">
            <a:spLocks noChangeArrowheads="1"/>
          </p:cNvSpPr>
          <p:nvPr/>
        </p:nvSpPr>
        <p:spPr bwMode="auto">
          <a:xfrm>
            <a:off x="2224088" y="5774682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1935292" y="2311753"/>
            <a:ext cx="8424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25044"/>
              </p:ext>
            </p:extLst>
          </p:nvPr>
        </p:nvGraphicFramePr>
        <p:xfrm>
          <a:off x="3566743" y="4537204"/>
          <a:ext cx="6228046" cy="115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" name="Equation" r:id="rId12" imgW="2603160" imgH="482400" progId="Equation.DSMT4">
                  <p:embed/>
                </p:oleObj>
              </mc:Choice>
              <mc:Fallback>
                <p:oleObj name="Equation" r:id="rId12" imgW="260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43" y="4537204"/>
                        <a:ext cx="6228046" cy="115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E63B0-058C-44A8-B94E-7D914376EF2E}" type="slidenum">
              <a:rPr lang="en-US" altLang="zh-CN" sz="1200">
                <a:solidFill>
                  <a:schemeClr val="accent2"/>
                </a:solidFill>
              </a:rPr>
              <a:pPr/>
              <a:t>23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860224" y="703152"/>
            <a:ext cx="10269095" cy="4227731"/>
            <a:chOff x="469" y="480"/>
            <a:chExt cx="5341" cy="4118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03457"/>
              </p:ext>
            </p:extLst>
          </p:nvPr>
        </p:nvGraphicFramePr>
        <p:xfrm>
          <a:off x="3015887" y="891346"/>
          <a:ext cx="398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Equation" r:id="rId4" imgW="3987800" imgH="952500" progId="Equation.3">
                  <p:embed/>
                </p:oleObj>
              </mc:Choice>
              <mc:Fallback>
                <p:oleObj name="Equation" r:id="rId4" imgW="3987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87" y="891346"/>
                        <a:ext cx="398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88826"/>
              </p:ext>
            </p:extLst>
          </p:nvPr>
        </p:nvGraphicFramePr>
        <p:xfrm>
          <a:off x="1907381" y="1701800"/>
          <a:ext cx="7704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" name="Equation" r:id="rId6" imgW="7404100" imgH="990600" progId="Equation.DSMT4">
                  <p:embed/>
                </p:oleObj>
              </mc:Choice>
              <mc:Fallback>
                <p:oleObj name="Equation" r:id="rId6" imgW="74041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1701800"/>
                        <a:ext cx="77041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513716" y="2817018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级数绝对收敛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27199" y="280918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254250" y="3508096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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513716" y="3552686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254250" y="41741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84305" y="418429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级数敛散性需另行判定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56886" y="1054103"/>
            <a:ext cx="201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3E8E31-0B62-452E-8058-EE903C2A38A5}" type="slidenum">
              <a:rPr lang="en-US" altLang="zh-CN" sz="1200">
                <a:solidFill>
                  <a:schemeClr val="accent2"/>
                </a:solidFill>
              </a:rPr>
              <a:pPr/>
              <a:t>24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30747"/>
              </p:ext>
            </p:extLst>
          </p:nvPr>
        </p:nvGraphicFramePr>
        <p:xfrm>
          <a:off x="1785938" y="5178425"/>
          <a:ext cx="7108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78425"/>
                        <a:ext cx="7108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95966"/>
              </p:ext>
            </p:extLst>
          </p:nvPr>
        </p:nvGraphicFramePr>
        <p:xfrm>
          <a:off x="1770063" y="5878513"/>
          <a:ext cx="7486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" name="Equation" r:id="rId11" imgW="3149280" imgH="279360" progId="Equation.DSMT4">
                  <p:embed/>
                </p:oleObj>
              </mc:Choice>
              <mc:Fallback>
                <p:oleObj name="Equation" r:id="rId11" imgW="314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878513"/>
                        <a:ext cx="74866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utoUpdateAnimBg="0"/>
      <p:bldP spid="20487" grpId="0" build="p" autoUpdateAnimBg="0"/>
      <p:bldP spid="20488" grpId="0" build="p" autoUpdateAnimBg="0"/>
      <p:bldP spid="20489" grpId="0" build="p" autoUpdateAnimBg="0"/>
      <p:bldP spid="20490" grpId="0" build="p" autoUpdateAnimBg="0"/>
      <p:bldP spid="20491" grpId="0" build="p" autoUpdateAnimBg="0"/>
      <p:bldP spid="2049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74825" y="1186658"/>
            <a:ext cx="907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判断绝对收敛与条件收敛的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参考</a:t>
            </a:r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4597" name="Object 8"/>
          <p:cNvGraphicFramePr>
            <a:graphicFrameLocks noChangeAspect="1"/>
          </p:cNvGraphicFramePr>
          <p:nvPr/>
        </p:nvGraphicFramePr>
        <p:xfrm>
          <a:off x="1774825" y="3068638"/>
          <a:ext cx="9159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公式" r:id="rId3" imgW="431640" imgH="431640" progId="Equation.3">
                  <p:embed/>
                </p:oleObj>
              </mc:Choice>
              <mc:Fallback>
                <p:oleObj name="公式" r:id="rId3" imgW="43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068638"/>
                        <a:ext cx="9159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9"/>
          <p:cNvGraphicFramePr>
            <a:graphicFrameLocks noChangeAspect="1"/>
          </p:cNvGraphicFramePr>
          <p:nvPr/>
        </p:nvGraphicFramePr>
        <p:xfrm>
          <a:off x="2711451" y="2565400"/>
          <a:ext cx="4857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公式" r:id="rId5" imgW="203040" imgH="469800" progId="Equation.3">
                  <p:embed/>
                </p:oleObj>
              </mc:Choice>
              <mc:Fallback>
                <p:oleObj name="公式" r:id="rId5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565400"/>
                        <a:ext cx="4857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43251" y="23495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000375" y="3933825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01" name="Object 10"/>
          <p:cNvGraphicFramePr>
            <a:graphicFrameLocks noChangeAspect="1"/>
          </p:cNvGraphicFramePr>
          <p:nvPr/>
        </p:nvGraphicFramePr>
        <p:xfrm>
          <a:off x="4727575" y="2133601"/>
          <a:ext cx="808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公式" r:id="rId7" imgW="380880" imgH="431640" progId="Equation.3">
                  <p:embed/>
                </p:oleObj>
              </mc:Choice>
              <mc:Fallback>
                <p:oleObj name="公式" r:id="rId7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133601"/>
                        <a:ext cx="8080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519739" y="2349500"/>
            <a:ext cx="2592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绝对收敛</a:t>
            </a:r>
          </a:p>
        </p:txBody>
      </p:sp>
      <p:graphicFrame>
        <p:nvGraphicFramePr>
          <p:cNvPr id="24603" name="Object 11"/>
          <p:cNvGraphicFramePr>
            <a:graphicFrameLocks noChangeAspect="1"/>
          </p:cNvGraphicFramePr>
          <p:nvPr/>
        </p:nvGraphicFramePr>
        <p:xfrm>
          <a:off x="3863976" y="3573463"/>
          <a:ext cx="4857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公式" r:id="rId9" imgW="203040" imgH="469800" progId="Equation.3">
                  <p:embed/>
                </p:oleObj>
              </mc:Choice>
              <mc:Fallback>
                <p:oleObj name="公式" r:id="rId9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573463"/>
                        <a:ext cx="48577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12"/>
          <p:cNvGraphicFramePr>
            <a:graphicFrameLocks noChangeAspect="1"/>
          </p:cNvGraphicFramePr>
          <p:nvPr/>
        </p:nvGraphicFramePr>
        <p:xfrm>
          <a:off x="4151313" y="2420939"/>
          <a:ext cx="677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10" imgW="203040" imgH="139680" progId="Equation.3">
                  <p:embed/>
                </p:oleObj>
              </mc:Choice>
              <mc:Fallback>
                <p:oleObj name="公式" r:id="rId10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420939"/>
                        <a:ext cx="6778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13"/>
          <p:cNvGraphicFramePr>
            <a:graphicFrameLocks noChangeAspect="1"/>
          </p:cNvGraphicFramePr>
          <p:nvPr/>
        </p:nvGraphicFramePr>
        <p:xfrm>
          <a:off x="5664201" y="2781301"/>
          <a:ext cx="7858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公式" r:id="rId12" imgW="380880" imgH="431640" progId="Equation.3">
                  <p:embed/>
                </p:oleObj>
              </mc:Choice>
              <mc:Fallback>
                <p:oleObj name="公式" r:id="rId12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781301"/>
                        <a:ext cx="7858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383339" y="2924175"/>
            <a:ext cx="181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</a:p>
        </p:txBody>
      </p:sp>
      <p:graphicFrame>
        <p:nvGraphicFramePr>
          <p:cNvPr id="24607" name="Object 14"/>
          <p:cNvGraphicFramePr>
            <a:graphicFrameLocks noChangeAspect="1"/>
          </p:cNvGraphicFramePr>
          <p:nvPr/>
        </p:nvGraphicFramePr>
        <p:xfrm>
          <a:off x="7248526" y="4076701"/>
          <a:ext cx="658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公式" r:id="rId13" imgW="203040" imgH="139680" progId="Equation.3">
                  <p:embed/>
                </p:oleObj>
              </mc:Choice>
              <mc:Fallback>
                <p:oleObj name="公式" r:id="rId13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4076701"/>
                        <a:ext cx="658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15"/>
          <p:cNvGraphicFramePr>
            <a:graphicFrameLocks noChangeAspect="1"/>
          </p:cNvGraphicFramePr>
          <p:nvPr/>
        </p:nvGraphicFramePr>
        <p:xfrm>
          <a:off x="7319963" y="2997201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公式" r:id="rId14" imgW="203040" imgH="139680" progId="Equation.3">
                  <p:embed/>
                </p:oleObj>
              </mc:Choice>
              <mc:Fallback>
                <p:oleObj name="公式" r:id="rId14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997201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16"/>
          <p:cNvGraphicFramePr>
            <a:graphicFrameLocks noChangeAspect="1"/>
          </p:cNvGraphicFramePr>
          <p:nvPr/>
        </p:nvGraphicFramePr>
        <p:xfrm>
          <a:off x="5664201" y="3789363"/>
          <a:ext cx="7858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公式" r:id="rId15" imgW="380880" imgH="431640" progId="Equation.3">
                  <p:embed/>
                </p:oleObj>
              </mc:Choice>
              <mc:Fallback>
                <p:oleObj name="公式" r:id="rId15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789363"/>
                        <a:ext cx="7858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6311901" y="4005263"/>
            <a:ext cx="1890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11" name="Object 17"/>
          <p:cNvGraphicFramePr>
            <a:graphicFrameLocks noChangeAspect="1"/>
          </p:cNvGraphicFramePr>
          <p:nvPr/>
        </p:nvGraphicFramePr>
        <p:xfrm>
          <a:off x="7824788" y="3860801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公式" r:id="rId16" imgW="380880" imgH="431640" progId="Equation.3">
                  <p:embed/>
                </p:oleObj>
              </mc:Choice>
              <mc:Fallback>
                <p:oleObj name="公式" r:id="rId16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860801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18"/>
          <p:cNvGraphicFramePr>
            <a:graphicFrameLocks noChangeAspect="1"/>
          </p:cNvGraphicFramePr>
          <p:nvPr/>
        </p:nvGraphicFramePr>
        <p:xfrm>
          <a:off x="7824788" y="2708276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公式" r:id="rId17" imgW="380880" imgH="431640" progId="Equation.3">
                  <p:embed/>
                </p:oleObj>
              </mc:Choice>
              <mc:Fallback>
                <p:oleObj name="公式" r:id="rId17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708276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8569326" y="2852738"/>
            <a:ext cx="209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条件收敛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8543926" y="4005263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15" name="Object 19"/>
          <p:cNvGraphicFramePr>
            <a:graphicFrameLocks noChangeAspect="1"/>
          </p:cNvGraphicFramePr>
          <p:nvPr/>
        </p:nvGraphicFramePr>
        <p:xfrm>
          <a:off x="5448300" y="3068638"/>
          <a:ext cx="5032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公式" r:id="rId18" imgW="203040" imgH="469800" progId="Equation.3">
                  <p:embed/>
                </p:oleObj>
              </mc:Choice>
              <mc:Fallback>
                <p:oleObj name="公式" r:id="rId18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068638"/>
                        <a:ext cx="5032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4008439" y="4724400"/>
            <a:ext cx="3024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比值法</a:t>
            </a:r>
            <a:r>
              <a:rPr lang="en-US" altLang="zh-CN" sz="3200" b="1"/>
              <a:t>(</a:t>
            </a:r>
            <a:r>
              <a:rPr lang="zh-CN" altLang="en-US" sz="3200" b="1"/>
              <a:t>根值法</a:t>
            </a:r>
            <a:r>
              <a:rPr lang="en-US" altLang="zh-CN" sz="3200" b="1"/>
              <a:t>)</a:t>
            </a:r>
            <a:endParaRPr lang="zh-CN" altLang="en-US" sz="3200" b="1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4151314" y="3357563"/>
            <a:ext cx="201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其它法</a:t>
            </a:r>
          </a:p>
        </p:txBody>
      </p:sp>
      <p:graphicFrame>
        <p:nvGraphicFramePr>
          <p:cNvPr id="24618" name="Object 20"/>
          <p:cNvGraphicFramePr>
            <a:graphicFrameLocks noChangeAspect="1"/>
          </p:cNvGraphicFramePr>
          <p:nvPr/>
        </p:nvGraphicFramePr>
        <p:xfrm>
          <a:off x="6888163" y="4868864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公式" r:id="rId19" imgW="203040" imgH="139680" progId="Equation.3">
                  <p:embed/>
                </p:oleObj>
              </mc:Choice>
              <mc:Fallback>
                <p:oleObj name="公式" r:id="rId19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68864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21"/>
          <p:cNvGraphicFramePr>
            <a:graphicFrameLocks noChangeAspect="1"/>
          </p:cNvGraphicFramePr>
          <p:nvPr/>
        </p:nvGraphicFramePr>
        <p:xfrm>
          <a:off x="7535863" y="4652963"/>
          <a:ext cx="785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公式" r:id="rId20" imgW="380880" imgH="431640" progId="Equation.3">
                  <p:embed/>
                </p:oleObj>
              </mc:Choice>
              <mc:Fallback>
                <p:oleObj name="公式" r:id="rId20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652963"/>
                        <a:ext cx="785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328026" y="4797425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  <p:bldP spid="24600" grpId="0"/>
      <p:bldP spid="24602" grpId="0"/>
      <p:bldP spid="24606" grpId="0"/>
      <p:bldP spid="24610" grpId="0"/>
      <p:bldP spid="24613" grpId="0"/>
      <p:bldP spid="24614" grpId="0"/>
      <p:bldP spid="24616" grpId="0"/>
      <p:bldP spid="24617" grpId="0"/>
      <p:bldP spid="246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63590"/>
              </p:ext>
            </p:extLst>
          </p:nvPr>
        </p:nvGraphicFramePr>
        <p:xfrm>
          <a:off x="1930197" y="1891812"/>
          <a:ext cx="2938366" cy="97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3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197" y="1891812"/>
                        <a:ext cx="2938366" cy="97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882594" y="31170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05232" y="955019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判别下列级数是否收敛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是绝对收敛还是条件收敛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20354"/>
              </p:ext>
            </p:extLst>
          </p:nvPr>
        </p:nvGraphicFramePr>
        <p:xfrm>
          <a:off x="2928017" y="2829642"/>
          <a:ext cx="3881091" cy="10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" name="Equation" r:id="rId6" imgW="1701720" imgH="444240" progId="Equation.DSMT4">
                  <p:embed/>
                </p:oleObj>
              </mc:Choice>
              <mc:Fallback>
                <p:oleObj name="Equation" r:id="rId6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017" y="2829642"/>
                        <a:ext cx="3881091" cy="1017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86927"/>
              </p:ext>
            </p:extLst>
          </p:nvPr>
        </p:nvGraphicFramePr>
        <p:xfrm>
          <a:off x="2339794" y="3865754"/>
          <a:ext cx="5307519" cy="16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Equation" r:id="rId8" imgW="6184900" imgH="1943100" progId="Equation.3">
                  <p:embed/>
                </p:oleObj>
              </mc:Choice>
              <mc:Fallback>
                <p:oleObj name="Equation" r:id="rId8" imgW="61849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4" y="3865754"/>
                        <a:ext cx="5307519" cy="1667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CF4326-600A-4AC9-8CC7-7FE920F0B8DC}" type="slidenum">
              <a:rPr lang="en-US" altLang="zh-CN" sz="1200">
                <a:solidFill>
                  <a:schemeClr val="accent2"/>
                </a:solidFill>
              </a:rPr>
              <a:pPr/>
              <a:t>26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339866" y="5551009"/>
            <a:ext cx="6054725" cy="873125"/>
            <a:chOff x="794" y="491"/>
            <a:chExt cx="3814" cy="550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584" y="57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093233"/>
                </p:ext>
              </p:extLst>
            </p:nvPr>
          </p:nvGraphicFramePr>
          <p:xfrm>
            <a:off x="794" y="491"/>
            <a:ext cx="72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6" name="Equation" r:id="rId10" imgW="1320227" imgH="1002865" progId="Equation.3">
                    <p:embed/>
                  </p:oleObj>
                </mc:Choice>
                <mc:Fallback>
                  <p:oleObj name="Equation" r:id="rId10" imgW="1320227" imgH="10028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491"/>
                          <a:ext cx="725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故原级数绝对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320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18972"/>
              </p:ext>
            </p:extLst>
          </p:nvPr>
        </p:nvGraphicFramePr>
        <p:xfrm>
          <a:off x="3223488" y="2305314"/>
          <a:ext cx="30988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3" name="Equation" r:id="rId3" imgW="1295280" imgH="850680" progId="Equation.DSMT4">
                  <p:embed/>
                </p:oleObj>
              </mc:Choice>
              <mc:Fallback>
                <p:oleObj name="Equation" r:id="rId3" imgW="12952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88" y="2305314"/>
                        <a:ext cx="3098800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413812" y="3031594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因</a:t>
            </a:r>
          </a:p>
        </p:txBody>
      </p:sp>
      <p:graphicFrame>
        <p:nvGraphicFramePr>
          <p:cNvPr id="378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130097"/>
              </p:ext>
            </p:extLst>
          </p:nvPr>
        </p:nvGraphicFramePr>
        <p:xfrm>
          <a:off x="6344668" y="3157007"/>
          <a:ext cx="668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4" name="公式" r:id="rId5" imgW="279360" imgH="139680" progId="Equation.3">
                  <p:embed/>
                </p:oleObj>
              </mc:Choice>
              <mc:Fallback>
                <p:oleObj name="公式" r:id="rId5" imgW="27936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668" y="3157007"/>
                        <a:ext cx="6683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10914" y="4407422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</a:p>
        </p:txBody>
      </p:sp>
      <p:graphicFrame>
        <p:nvGraphicFramePr>
          <p:cNvPr id="378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3637"/>
              </p:ext>
            </p:extLst>
          </p:nvPr>
        </p:nvGraphicFramePr>
        <p:xfrm>
          <a:off x="2776607" y="4244481"/>
          <a:ext cx="8937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5" name="公式" r:id="rId7" imgW="406080" imgH="431640" progId="Equation.3">
                  <p:embed/>
                </p:oleObj>
              </mc:Choice>
              <mc:Fallback>
                <p:oleObj name="公式" r:id="rId7" imgW="406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607" y="4244481"/>
                        <a:ext cx="8937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607865" y="4407422"/>
            <a:ext cx="120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发散，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171388" y="5324726"/>
            <a:ext cx="2232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且</a:t>
            </a:r>
          </a:p>
        </p:txBody>
      </p:sp>
      <p:graphicFrame>
        <p:nvGraphicFramePr>
          <p:cNvPr id="379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523"/>
              </p:ext>
            </p:extLst>
          </p:nvPr>
        </p:nvGraphicFramePr>
        <p:xfrm>
          <a:off x="3252788" y="5169219"/>
          <a:ext cx="18716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6" name="公式" r:id="rId9" imgW="850680" imgH="431640" progId="Equation.3">
                  <p:embed/>
                </p:oleObj>
              </mc:Choice>
              <mc:Fallback>
                <p:oleObj name="公式" r:id="rId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169219"/>
                        <a:ext cx="18716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92701" y="5354162"/>
            <a:ext cx="1258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发散</a:t>
            </a:r>
            <a:r>
              <a:rPr lang="en-US" altLang="zh-CN" sz="3200" b="1" dirty="0"/>
              <a:t>.</a:t>
            </a:r>
          </a:p>
        </p:txBody>
      </p:sp>
      <p:graphicFrame>
        <p:nvGraphicFramePr>
          <p:cNvPr id="3790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25689"/>
              </p:ext>
            </p:extLst>
          </p:nvPr>
        </p:nvGraphicFramePr>
        <p:xfrm>
          <a:off x="1985769" y="1174886"/>
          <a:ext cx="2495390" cy="104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7" name="公式" r:id="rId11" imgW="1041120" imgH="431640" progId="Equation.3">
                  <p:embed/>
                </p:oleObj>
              </mc:Choice>
              <mc:Fallback>
                <p:oleObj name="公式" r:id="rId11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769" y="1174886"/>
                        <a:ext cx="2495390" cy="104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85769" y="228026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7" grpId="0"/>
      <p:bldP spid="37899" grpId="0"/>
      <p:bldP spid="37900" grpId="0"/>
      <p:bldP spid="37902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85157" y="2082779"/>
            <a:ext cx="7239000" cy="925513"/>
            <a:chOff x="864" y="1025"/>
            <a:chExt cx="4560" cy="583"/>
          </a:xfrm>
        </p:grpSpPr>
        <p:sp>
          <p:nvSpPr>
            <p:cNvPr id="29707" name="Text Box 8"/>
            <p:cNvSpPr txBox="1">
              <a:spLocks noChangeArrowheads="1"/>
            </p:cNvSpPr>
            <p:nvPr/>
          </p:nvSpPr>
          <p:spPr bwMode="auto">
            <a:xfrm>
              <a:off x="864" y="1200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可证明了                  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收敛.</a:t>
              </a:r>
              <a:endPara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74597"/>
                </p:ext>
              </p:extLst>
            </p:nvPr>
          </p:nvGraphicFramePr>
          <p:xfrm>
            <a:off x="2117" y="1025"/>
            <a:ext cx="155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9" name="Equation" r:id="rId4" imgW="2603500" imgH="977900" progId="Equation.3">
                    <p:embed/>
                  </p:oleObj>
                </mc:Choice>
                <mc:Fallback>
                  <p:oleObj name="Equation" r:id="rId4" imgW="26035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1025"/>
                          <a:ext cx="155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53137"/>
              </p:ext>
            </p:extLst>
          </p:nvPr>
        </p:nvGraphicFramePr>
        <p:xfrm>
          <a:off x="2778828" y="3241242"/>
          <a:ext cx="4320981" cy="16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0" name="Equation" r:id="rId6" imgW="4838700" imgH="1892300" progId="Equation.3">
                  <p:embed/>
                </p:oleObj>
              </mc:Choice>
              <mc:Fallback>
                <p:oleObj name="Equation" r:id="rId6" imgW="4838700" imgH="189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828" y="3241242"/>
                        <a:ext cx="4320981" cy="168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67603" y="4949942"/>
            <a:ext cx="6781800" cy="935038"/>
            <a:chOff x="1008" y="2976"/>
            <a:chExt cx="4272" cy="589"/>
          </a:xfrm>
        </p:grpSpPr>
        <p:graphicFrame>
          <p:nvGraphicFramePr>
            <p:cNvPr id="2970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090049"/>
                </p:ext>
              </p:extLst>
            </p:nvPr>
          </p:nvGraphicFramePr>
          <p:xfrm>
            <a:off x="1008" y="2976"/>
            <a:ext cx="114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1" name="Equation" r:id="rId8" imgW="1905000" imgH="977900" progId="Equation.3">
                    <p:embed/>
                  </p:oleObj>
                </mc:Choice>
                <mc:Fallback>
                  <p:oleObj name="Equation" r:id="rId8" imgW="19050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76"/>
                          <a:ext cx="114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14"/>
            <p:cNvSpPr txBox="1">
              <a:spLocks noChangeArrowheads="1"/>
            </p:cNvSpPr>
            <p:nvPr/>
          </p:nvSpPr>
          <p:spPr bwMode="auto">
            <a:xfrm>
              <a:off x="2304" y="3120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发散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从而原级数条件收敛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A0A0A2-DDF7-4244-A117-7065F7D3E739}" type="slidenum">
              <a:rPr lang="en-US" altLang="zh-CN" sz="1200">
                <a:solidFill>
                  <a:schemeClr val="accent2"/>
                </a:solidFill>
              </a:rPr>
              <a:pPr/>
              <a:t>28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04517"/>
              </p:ext>
            </p:extLst>
          </p:nvPr>
        </p:nvGraphicFramePr>
        <p:xfrm>
          <a:off x="1867603" y="1226278"/>
          <a:ext cx="3218202" cy="99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2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03" y="1226278"/>
                        <a:ext cx="3218202" cy="99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67603" y="23606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8028940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30321"/>
              </p:ext>
            </p:extLst>
          </p:nvPr>
        </p:nvGraphicFramePr>
        <p:xfrm>
          <a:off x="3139656" y="2575062"/>
          <a:ext cx="433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Equation" r:id="rId3" imgW="4330700" imgH="977900" progId="Equation.3">
                  <p:embed/>
                </p:oleObj>
              </mc:Choice>
              <mc:Fallback>
                <p:oleObj name="Equation" r:id="rId3" imgW="4330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56" y="2575062"/>
                        <a:ext cx="433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005332"/>
              </p:ext>
            </p:extLst>
          </p:nvPr>
        </p:nvGraphicFramePr>
        <p:xfrm>
          <a:off x="3411941" y="3856780"/>
          <a:ext cx="207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Equation" r:id="rId5" imgW="2070100" imgH="596900" progId="Equation.3">
                  <p:embed/>
                </p:oleObj>
              </mc:Choice>
              <mc:Fallback>
                <p:oleObj name="Equation" r:id="rId5" imgW="207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41" y="3856780"/>
                        <a:ext cx="2070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2511516" y="4750468"/>
            <a:ext cx="36336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从而原级数发散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91998D-9C8B-4B25-8E4A-32C301A1FB16}" type="slidenum">
              <a:rPr lang="en-US" altLang="zh-CN" sz="1200">
                <a:solidFill>
                  <a:schemeClr val="accent2"/>
                </a:solidFill>
              </a:rPr>
              <a:pPr/>
              <a:t>29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12193"/>
              </p:ext>
            </p:extLst>
          </p:nvPr>
        </p:nvGraphicFramePr>
        <p:xfrm>
          <a:off x="2085556" y="1549537"/>
          <a:ext cx="3219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8" imgW="1396800" imgH="444240" progId="Equation.DSMT4">
                  <p:embed/>
                </p:oleObj>
              </mc:Choice>
              <mc:Fallback>
                <p:oleObj name="Equation" r:id="rId8" imgW="1396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556" y="1549537"/>
                        <a:ext cx="32194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67777" y="28024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29681166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1110368" y="990632"/>
            <a:ext cx="10514895" cy="4725810"/>
            <a:chOff x="469" y="480"/>
            <a:chExt cx="5341" cy="4118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612132" y="1507259"/>
            <a:ext cx="5126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a typeface="楷体_GB2312" pitchFamily="49" charset="-122"/>
              </a:rPr>
              <a:t>3.1 . ( Leibnitz</a:t>
            </a:r>
            <a:r>
              <a:rPr lang="en-US" altLang="zh-CN" sz="3200" b="1" i="1" dirty="0">
                <a:solidFill>
                  <a:srgbClr val="C0000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判别法</a:t>
            </a: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6634256" y="1520545"/>
            <a:ext cx="4323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若交错级数满足条件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427955" y="3812283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则级数</a:t>
            </a:r>
          </a:p>
        </p:txBody>
      </p:sp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794528"/>
              </p:ext>
            </p:extLst>
          </p:nvPr>
        </p:nvGraphicFramePr>
        <p:xfrm>
          <a:off x="2938463" y="2233047"/>
          <a:ext cx="4350846" cy="59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quation" r:id="rId4" imgW="1815840" imgH="228600" progId="Equation.DSMT4">
                  <p:embed/>
                </p:oleObj>
              </mc:Choice>
              <mc:Fallback>
                <p:oleObj name="Equation" r:id="rId4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233047"/>
                        <a:ext cx="4350846" cy="599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47472"/>
              </p:ext>
            </p:extLst>
          </p:nvPr>
        </p:nvGraphicFramePr>
        <p:xfrm>
          <a:off x="2938463" y="2930095"/>
          <a:ext cx="2466627" cy="73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quation" r:id="rId6" imgW="990360" imgH="279360" progId="Equation.DSMT4">
                  <p:embed/>
                </p:oleObj>
              </mc:Choice>
              <mc:Fallback>
                <p:oleObj name="Equation" r:id="rId6" imgW="990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930095"/>
                        <a:ext cx="2466627" cy="732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99431"/>
              </p:ext>
            </p:extLst>
          </p:nvPr>
        </p:nvGraphicFramePr>
        <p:xfrm>
          <a:off x="2704994" y="3620493"/>
          <a:ext cx="1865799" cy="104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994" y="3620493"/>
                        <a:ext cx="1865799" cy="1048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399243" y="3831537"/>
            <a:ext cx="2918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收敛 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且其和 </a:t>
            </a: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74731"/>
              </p:ext>
            </p:extLst>
          </p:nvPr>
        </p:nvGraphicFramePr>
        <p:xfrm>
          <a:off x="7134076" y="3910733"/>
          <a:ext cx="1253132" cy="50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10" imgW="1000103" imgH="381013" progId="Equation.DSMT4">
                  <p:embed/>
                </p:oleObj>
              </mc:Choice>
              <mc:Fallback>
                <p:oleObj name="Equation" r:id="rId10" imgW="1000103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076" y="3910733"/>
                        <a:ext cx="1253132" cy="504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8298749" y="3830267"/>
            <a:ext cx="2434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其余项满足</a:t>
            </a:r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153425"/>
              </p:ext>
            </p:extLst>
          </p:nvPr>
        </p:nvGraphicFramePr>
        <p:xfrm>
          <a:off x="3771095" y="4351310"/>
          <a:ext cx="1937728" cy="7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12" imgW="736560" imgH="253800" progId="Equation.DSMT4">
                  <p:embed/>
                </p:oleObj>
              </mc:Choice>
              <mc:Fallback>
                <p:oleObj name="Equation" r:id="rId12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95" y="4351310"/>
                        <a:ext cx="1937728" cy="713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BCDD71-4773-4127-A339-01EE8F1004A5}" type="slidenum">
              <a:rPr lang="en-US" altLang="zh-CN" sz="1200">
                <a:solidFill>
                  <a:schemeClr val="accent2"/>
                </a:solidFill>
              </a:rPr>
              <a:pPr/>
              <a:t>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2999" grpId="0" autoUpdateAnimBg="0"/>
      <p:bldP spid="213000" grpId="0" autoUpdateAnimBg="0"/>
      <p:bldP spid="213004" grpId="0" autoUpdateAnimBg="0"/>
      <p:bldP spid="21300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1655"/>
              </p:ext>
            </p:extLst>
          </p:nvPr>
        </p:nvGraphicFramePr>
        <p:xfrm>
          <a:off x="2608779" y="1008696"/>
          <a:ext cx="4652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8" name="Equation" r:id="rId4" imgW="1790640" imgH="444240" progId="Equation.DSMT4">
                  <p:embed/>
                </p:oleObj>
              </mc:Choice>
              <mc:Fallback>
                <p:oleObj name="Equation" r:id="rId4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779" y="1008696"/>
                        <a:ext cx="46529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87583"/>
              </p:ext>
            </p:extLst>
          </p:nvPr>
        </p:nvGraphicFramePr>
        <p:xfrm>
          <a:off x="2551114" y="2042905"/>
          <a:ext cx="695801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9" name="Equation" r:id="rId6" imgW="2679480" imgH="799920" progId="Equation.DSMT4">
                  <p:embed/>
                </p:oleObj>
              </mc:Choice>
              <mc:Fallback>
                <p:oleObj name="Equation" r:id="rId6" imgW="2679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2042905"/>
                        <a:ext cx="695801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04887"/>
              </p:ext>
            </p:extLst>
          </p:nvPr>
        </p:nvGraphicFramePr>
        <p:xfrm>
          <a:off x="1600711" y="4132055"/>
          <a:ext cx="77835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0" name="Equation" r:id="rId8" imgW="2997000" imgH="215640" progId="Equation.DSMT4">
                  <p:embed/>
                </p:oleObj>
              </mc:Choice>
              <mc:Fallback>
                <p:oleObj name="Equation" r:id="rId8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132055"/>
                        <a:ext cx="77835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721439"/>
              </p:ext>
            </p:extLst>
          </p:nvPr>
        </p:nvGraphicFramePr>
        <p:xfrm>
          <a:off x="1600711" y="4898278"/>
          <a:ext cx="76517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" name="Equation" r:id="rId10" imgW="2946240" imgH="457200" progId="Equation.DSMT4">
                  <p:embed/>
                </p:oleObj>
              </mc:Choice>
              <mc:Fallback>
                <p:oleObj name="Equation" r:id="rId10" imgW="294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898278"/>
                        <a:ext cx="76517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26C71A-31B6-4DD6-AE5A-92EDAB7EEC00}" type="slidenum">
              <a:rPr lang="en-US" altLang="zh-CN" sz="1200">
                <a:solidFill>
                  <a:schemeClr val="accent2"/>
                </a:solidFill>
              </a:rPr>
              <a:pPr/>
              <a:t>30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0711" y="1241751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711" y="287110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79427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7465"/>
              </p:ext>
            </p:extLst>
          </p:nvPr>
        </p:nvGraphicFramePr>
        <p:xfrm>
          <a:off x="4202821" y="1444915"/>
          <a:ext cx="3437000" cy="101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21" y="1444915"/>
                        <a:ext cx="3437000" cy="101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1754549" y="2862619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3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39196"/>
              </p:ext>
            </p:extLst>
          </p:nvPr>
        </p:nvGraphicFramePr>
        <p:xfrm>
          <a:off x="2768364" y="2647008"/>
          <a:ext cx="45291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1" name="公式" r:id="rId6" imgW="1815312" imgH="406224" progId="Equation.3">
                  <p:embed/>
                </p:oleObj>
              </mc:Choice>
              <mc:Fallback>
                <p:oleObj name="公式" r:id="rId6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64" y="2647008"/>
                        <a:ext cx="45291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16674"/>
              </p:ext>
            </p:extLst>
          </p:nvPr>
        </p:nvGraphicFramePr>
        <p:xfrm>
          <a:off x="7281863" y="2646363"/>
          <a:ext cx="1473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2" name="Equation" r:id="rId8" imgW="583920" imgH="406080" progId="Equation.DSMT4">
                  <p:embed/>
                </p:oleObj>
              </mc:Choice>
              <mc:Fallback>
                <p:oleObj name="Equation" r:id="rId8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2646363"/>
                        <a:ext cx="1473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73465"/>
              </p:ext>
            </p:extLst>
          </p:nvPr>
        </p:nvGraphicFramePr>
        <p:xfrm>
          <a:off x="2883693" y="4032063"/>
          <a:ext cx="4702139" cy="111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3" name="Equation" r:id="rId10" imgW="1815840" imgH="431640" progId="Equation.DSMT4">
                  <p:embed/>
                </p:oleObj>
              </mc:Choice>
              <mc:Fallback>
                <p:oleObj name="Equation" r:id="rId10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93" y="4032063"/>
                        <a:ext cx="4702139" cy="111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118E-2A8D-448F-A0B4-F5D0C2049B76}" type="slidenum">
              <a:rPr lang="en-US" altLang="zh-CN" sz="1200">
                <a:solidFill>
                  <a:schemeClr val="accent2"/>
                </a:solidFill>
              </a:rPr>
              <a:pPr/>
              <a:t>31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0849" y="1701989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20496"/>
              </p:ext>
            </p:extLst>
          </p:nvPr>
        </p:nvGraphicFramePr>
        <p:xfrm>
          <a:off x="2614776" y="1739941"/>
          <a:ext cx="1777171" cy="54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776" y="1739941"/>
                        <a:ext cx="1777171" cy="54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585832" y="1678128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的敛散性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42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4331"/>
              </p:ext>
            </p:extLst>
          </p:nvPr>
        </p:nvGraphicFramePr>
        <p:xfrm>
          <a:off x="2900821" y="1163446"/>
          <a:ext cx="1479476" cy="4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21" y="1163446"/>
                        <a:ext cx="1479476" cy="45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35897"/>
              </p:ext>
            </p:extLst>
          </p:nvPr>
        </p:nvGraphicFramePr>
        <p:xfrm>
          <a:off x="4449357" y="911653"/>
          <a:ext cx="62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6" imgW="622030" imgH="952087" progId="Equation.3">
                  <p:embed/>
                </p:oleObj>
              </mc:Choice>
              <mc:Fallback>
                <p:oleObj name="Equation" r:id="rId6" imgW="622030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357" y="911653"/>
                        <a:ext cx="62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47143"/>
              </p:ext>
            </p:extLst>
          </p:nvPr>
        </p:nvGraphicFramePr>
        <p:xfrm>
          <a:off x="4966697" y="1158423"/>
          <a:ext cx="78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8" imgW="787400" imgH="469900" progId="Equation.3">
                  <p:embed/>
                </p:oleObj>
              </mc:Choice>
              <mc:Fallback>
                <p:oleObj name="Equation" r:id="rId8" imgW="78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697" y="1158423"/>
                        <a:ext cx="78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96160"/>
              </p:ext>
            </p:extLst>
          </p:nvPr>
        </p:nvGraphicFramePr>
        <p:xfrm>
          <a:off x="5754097" y="1025953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10" imgW="406224" imgH="837836" progId="Equation.3">
                  <p:embed/>
                </p:oleObj>
              </mc:Choice>
              <mc:Fallback>
                <p:oleObj name="Equation" r:id="rId10" imgW="406224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097" y="1025953"/>
                        <a:ext cx="40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77122"/>
              </p:ext>
            </p:extLst>
          </p:nvPr>
        </p:nvGraphicFramePr>
        <p:xfrm>
          <a:off x="6226987" y="1025953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12" imgW="1231366" imgH="837836" progId="Equation.3">
                  <p:embed/>
                </p:oleObj>
              </mc:Choice>
              <mc:Fallback>
                <p:oleObj name="Equation" r:id="rId12" imgW="1231366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987" y="1025953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71193"/>
              </p:ext>
            </p:extLst>
          </p:nvPr>
        </p:nvGraphicFramePr>
        <p:xfrm>
          <a:off x="2670175" y="3837839"/>
          <a:ext cx="5187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14" imgW="2438280" imgH="431640" progId="Equation.DSMT4">
                  <p:embed/>
                </p:oleObj>
              </mc:Choice>
              <mc:Fallback>
                <p:oleObj name="Equation" r:id="rId14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837839"/>
                        <a:ext cx="5187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52667"/>
              </p:ext>
            </p:extLst>
          </p:nvPr>
        </p:nvGraphicFramePr>
        <p:xfrm>
          <a:off x="1881375" y="4757002"/>
          <a:ext cx="23431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16" imgW="863280" imgH="406080" progId="Equation.DSMT4">
                  <p:embed/>
                </p:oleObj>
              </mc:Choice>
              <mc:Fallback>
                <p:oleObj name="Equation" r:id="rId16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375" y="4757002"/>
                        <a:ext cx="23431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30A498-1C3E-480D-B549-B87E29521401}" type="slidenum">
              <a:rPr lang="en-US" altLang="zh-CN" sz="1200">
                <a:solidFill>
                  <a:schemeClr val="accent2"/>
                </a:solidFill>
              </a:rPr>
              <a:pPr/>
              <a:t>32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0829" y="117039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8887" y="118344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的敛散性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98414" y="27559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9662"/>
              </p:ext>
            </p:extLst>
          </p:nvPr>
        </p:nvGraphicFramePr>
        <p:xfrm>
          <a:off x="2597960" y="2109635"/>
          <a:ext cx="4381954" cy="166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18" imgW="2006280" imgH="761760" progId="Equation.DSMT4">
                  <p:embed/>
                </p:oleObj>
              </mc:Choice>
              <mc:Fallback>
                <p:oleObj name="Equation" r:id="rId18" imgW="2006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960" y="2109635"/>
                        <a:ext cx="4381954" cy="1665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86135"/>
              </p:ext>
            </p:extLst>
          </p:nvPr>
        </p:nvGraphicFramePr>
        <p:xfrm>
          <a:off x="7873778" y="3810332"/>
          <a:ext cx="1124171" cy="94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20" imgW="482400" imgH="406080" progId="Equation.DSMT4">
                  <p:embed/>
                </p:oleObj>
              </mc:Choice>
              <mc:Fallback>
                <p:oleObj name="Equation" r:id="rId20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73778" y="3810332"/>
                        <a:ext cx="1124171" cy="94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79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27544"/>
              </p:ext>
            </p:extLst>
          </p:nvPr>
        </p:nvGraphicFramePr>
        <p:xfrm>
          <a:off x="1808162" y="1823715"/>
          <a:ext cx="23828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9" name="Equation" r:id="rId3" imgW="1066680" imgH="406080" progId="Equation.DSMT4">
                  <p:embed/>
                </p:oleObj>
              </mc:Choice>
              <mc:Fallback>
                <p:oleObj name="Equation" r:id="rId3" imgW="10666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2" y="1823715"/>
                        <a:ext cx="2382837" cy="900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401704" y="1208086"/>
            <a:ext cx="8533675" cy="544895"/>
            <a:chOff x="2038531" y="575762"/>
            <a:chExt cx="8533675" cy="54489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207568"/>
                </p:ext>
              </p:extLst>
            </p:nvPr>
          </p:nvGraphicFramePr>
          <p:xfrm>
            <a:off x="2467652" y="575762"/>
            <a:ext cx="973864" cy="52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60" name="Equation" r:id="rId5" imgW="368280" imgH="203040" progId="Equation.DSMT4">
                    <p:embed/>
                  </p:oleObj>
                </mc:Choice>
                <mc:Fallback>
                  <p:oleObj name="Equation" r:id="rId5" imgW="368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652" y="575762"/>
                          <a:ext cx="973864" cy="524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906857"/>
                </p:ext>
              </p:extLst>
            </p:nvPr>
          </p:nvGraphicFramePr>
          <p:xfrm>
            <a:off x="4150813" y="649300"/>
            <a:ext cx="9112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61" name="Equation" r:id="rId7" imgW="368280" imgH="177480" progId="Equation.DSMT4">
                    <p:embed/>
                  </p:oleObj>
                </mc:Choice>
                <mc:Fallback>
                  <p:oleObj name="Equation" r:id="rId7" imgW="36828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813" y="649300"/>
                          <a:ext cx="911225" cy="450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38531" y="575762"/>
              <a:ext cx="6335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43501" y="597437"/>
              <a:ext cx="1153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2113" y="597437"/>
              <a:ext cx="56300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的某一邻域内具有二阶连续导数，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90348" y="1823715"/>
            <a:ext cx="4833260" cy="960120"/>
            <a:chOff x="5233850" y="1368094"/>
            <a:chExt cx="4833260" cy="9601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453953"/>
                </p:ext>
              </p:extLst>
            </p:nvPr>
          </p:nvGraphicFramePr>
          <p:xfrm>
            <a:off x="6825113" y="1368094"/>
            <a:ext cx="1280160" cy="96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62" name="Equation" r:id="rId9" imgW="571320" imgH="431640" progId="Equation.DSMT4">
                    <p:embed/>
                  </p:oleObj>
                </mc:Choice>
                <mc:Fallback>
                  <p:oleObj name="Equation" r:id="rId9" imgW="571320" imgH="4316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5113" y="1368094"/>
                          <a:ext cx="1280160" cy="9601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33850" y="1586544"/>
              <a:ext cx="17852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证明级数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151224" y="1570973"/>
              <a:ext cx="19158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7273"/>
              </p:ext>
            </p:extLst>
          </p:nvPr>
        </p:nvGraphicFramePr>
        <p:xfrm>
          <a:off x="2782964" y="2665254"/>
          <a:ext cx="19494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3" name="Equation" r:id="rId11" imgW="850680" imgH="406080" progId="Equation.DSMT4">
                  <p:embed/>
                </p:oleObj>
              </mc:Choice>
              <mc:Fallback>
                <p:oleObj name="Equation" r:id="rId11" imgW="850680" imgH="406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964" y="2665254"/>
                        <a:ext cx="1949450" cy="92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11131"/>
              </p:ext>
            </p:extLst>
          </p:nvPr>
        </p:nvGraphicFramePr>
        <p:xfrm>
          <a:off x="4755577" y="2925871"/>
          <a:ext cx="2219661" cy="5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4" name="Equation" r:id="rId13" imgW="977760" imgH="215640" progId="Equation.DSMT4">
                  <p:embed/>
                </p:oleObj>
              </mc:Choice>
              <mc:Fallback>
                <p:oleObj name="Equation" r:id="rId13" imgW="97776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577" y="2925871"/>
                        <a:ext cx="2219661" cy="501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31759"/>
              </p:ext>
            </p:extLst>
          </p:nvPr>
        </p:nvGraphicFramePr>
        <p:xfrm>
          <a:off x="6975238" y="2871046"/>
          <a:ext cx="4105181" cy="49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5" name="Equation" r:id="rId15" imgW="1752480" imgH="215640" progId="Equation.DSMT4">
                  <p:embed/>
                </p:oleObj>
              </mc:Choice>
              <mc:Fallback>
                <p:oleObj name="Equation" r:id="rId15" imgW="175248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238" y="2871046"/>
                        <a:ext cx="4105181" cy="493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71271"/>
              </p:ext>
            </p:extLst>
          </p:nvPr>
        </p:nvGraphicFramePr>
        <p:xfrm>
          <a:off x="1406771" y="4149260"/>
          <a:ext cx="7716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6" name="Equation" r:id="rId17" imgW="2984400" imgH="444240" progId="Equation.DSMT4">
                  <p:embed/>
                </p:oleObj>
              </mc:Choice>
              <mc:Fallback>
                <p:oleObj name="Equation" r:id="rId17" imgW="298440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771" y="4149260"/>
                        <a:ext cx="7716837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70484" y="2850593"/>
            <a:ext cx="2029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025114" y="3641538"/>
            <a:ext cx="2977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若能进一步确定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835640" y="4364813"/>
            <a:ext cx="2293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这就证明了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37992" y="5158814"/>
            <a:ext cx="3105798" cy="1015444"/>
            <a:chOff x="1574800" y="4719638"/>
            <a:chExt cx="3105798" cy="1015444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238390"/>
                </p:ext>
              </p:extLst>
            </p:nvPr>
          </p:nvGraphicFramePr>
          <p:xfrm>
            <a:off x="1574800" y="4719638"/>
            <a:ext cx="1344972" cy="1015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67" name="Equation" r:id="rId19" imgW="571320" imgH="431640" progId="Equation.DSMT4">
                    <p:embed/>
                  </p:oleObj>
                </mc:Choice>
                <mc:Fallback>
                  <p:oleObj name="Equation" r:id="rId19" imgW="57132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4719638"/>
                          <a:ext cx="1344972" cy="10154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590540" y="4965750"/>
              <a:ext cx="20900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39389"/>
              </p:ext>
            </p:extLst>
          </p:nvPr>
        </p:nvGraphicFramePr>
        <p:xfrm>
          <a:off x="4002814" y="3670912"/>
          <a:ext cx="70215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8" name="Equation" r:id="rId21" imgW="2997000" imgH="215640" progId="Equation.DSMT4">
                  <p:embed/>
                </p:oleObj>
              </mc:Choice>
              <mc:Fallback>
                <p:oleObj name="Equation" r:id="rId21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814" y="3670912"/>
                        <a:ext cx="7021512" cy="49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490877" y="118869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20240"/>
              </p:ext>
            </p:extLst>
          </p:nvPr>
        </p:nvGraphicFramePr>
        <p:xfrm>
          <a:off x="2175014" y="912896"/>
          <a:ext cx="497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0" name="Equation" r:id="rId3" imgW="2133360" imgH="406080" progId="Equation.DSMT4">
                  <p:embed/>
                </p:oleObj>
              </mc:Choice>
              <mc:Fallback>
                <p:oleObj name="Equation" r:id="rId3" imgW="213336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14" y="912896"/>
                        <a:ext cx="4972800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38462"/>
              </p:ext>
            </p:extLst>
          </p:nvPr>
        </p:nvGraphicFramePr>
        <p:xfrm>
          <a:off x="7143359" y="1243282"/>
          <a:ext cx="521790" cy="35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" name="Equation" r:id="rId5" imgW="203040" imgH="139680" progId="Equation.DSMT4">
                  <p:embed/>
                </p:oleObj>
              </mc:Choice>
              <mc:Fallback>
                <p:oleObj name="Equation" r:id="rId5" imgW="20304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359" y="1243282"/>
                        <a:ext cx="521790" cy="358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42631"/>
              </p:ext>
            </p:extLst>
          </p:nvPr>
        </p:nvGraphicFramePr>
        <p:xfrm>
          <a:off x="7596354" y="1150147"/>
          <a:ext cx="2956624" cy="48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54" y="1150147"/>
                        <a:ext cx="2956624" cy="48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5293"/>
              </p:ext>
            </p:extLst>
          </p:nvPr>
        </p:nvGraphicFramePr>
        <p:xfrm>
          <a:off x="1519752" y="1877812"/>
          <a:ext cx="6283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" name="Equation" r:id="rId9" imgW="2628720" imgH="215640" progId="Equation.DSMT4">
                  <p:embed/>
                </p:oleObj>
              </mc:Choice>
              <mc:Fallback>
                <p:oleObj name="Equation" r:id="rId9" imgW="26287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52" y="1877812"/>
                        <a:ext cx="62833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73231"/>
              </p:ext>
            </p:extLst>
          </p:nvPr>
        </p:nvGraphicFramePr>
        <p:xfrm>
          <a:off x="1893340" y="2369068"/>
          <a:ext cx="7110617" cy="95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" name="Equation" r:id="rId11" imgW="3009600" imgH="406080" progId="Equation.DSMT4">
                  <p:embed/>
                </p:oleObj>
              </mc:Choice>
              <mc:Fallback>
                <p:oleObj name="Equation" r:id="rId11" imgW="300960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2369068"/>
                        <a:ext cx="7110617" cy="956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4152" y="1126306"/>
            <a:ext cx="813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200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35459" y="1830728"/>
            <a:ext cx="3039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及洛必达法则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64660"/>
              </p:ext>
            </p:extLst>
          </p:nvPr>
        </p:nvGraphicFramePr>
        <p:xfrm>
          <a:off x="1893340" y="3283478"/>
          <a:ext cx="3595117" cy="9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" name="Equation" r:id="rId13" imgW="1587240" imgH="444240" progId="Equation.DSMT4">
                  <p:embed/>
                </p:oleObj>
              </mc:Choice>
              <mc:Fallback>
                <p:oleObj name="Equation" r:id="rId13" imgW="1587240" imgH="4442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3283478"/>
                        <a:ext cx="3595117" cy="997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19337"/>
              </p:ext>
            </p:extLst>
          </p:nvPr>
        </p:nvGraphicFramePr>
        <p:xfrm>
          <a:off x="6435913" y="3648448"/>
          <a:ext cx="3482444" cy="173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6" name="Equation" r:id="rId15" imgW="1625400" imgH="812520" progId="Equation.DSMT4">
                  <p:embed/>
                </p:oleObj>
              </mc:Choice>
              <mc:Fallback>
                <p:oleObj name="Equation" r:id="rId15" imgW="1625400" imgH="8125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913" y="3648448"/>
                        <a:ext cx="3482444" cy="1737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14110"/>
              </p:ext>
            </p:extLst>
          </p:nvPr>
        </p:nvGraphicFramePr>
        <p:xfrm>
          <a:off x="1674668" y="5320234"/>
          <a:ext cx="2016231" cy="96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7" name="Equation" r:id="rId17" imgW="901440" imgH="431640" progId="Equation.DSMT4">
                  <p:embed/>
                </p:oleObj>
              </mc:Choice>
              <mc:Fallback>
                <p:oleObj name="Equation" r:id="rId17" imgW="90144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668" y="5320234"/>
                        <a:ext cx="2016231" cy="966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66817"/>
              </p:ext>
            </p:extLst>
          </p:nvPr>
        </p:nvGraphicFramePr>
        <p:xfrm>
          <a:off x="3764431" y="5276744"/>
          <a:ext cx="2671482" cy="101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" name="Equation" r:id="rId19" imgW="1168200" imgH="444240" progId="Equation.DSMT4">
                  <p:embed/>
                </p:oleObj>
              </mc:Choice>
              <mc:Fallback>
                <p:oleObj name="Equation" r:id="rId19" imgW="116820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31" y="5276744"/>
                        <a:ext cx="2671482" cy="1011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469340"/>
              </p:ext>
            </p:extLst>
          </p:nvPr>
        </p:nvGraphicFramePr>
        <p:xfrm>
          <a:off x="6509445" y="5318125"/>
          <a:ext cx="3136455" cy="97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" name="Equation" r:id="rId21" imgW="1384200" imgH="431640" progId="Equation.DSMT4">
                  <p:embed/>
                </p:oleObj>
              </mc:Choice>
              <mc:Fallback>
                <p:oleObj name="Equation" r:id="rId21" imgW="138420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445" y="5318125"/>
                        <a:ext cx="3136455" cy="971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519752" y="4321703"/>
            <a:ext cx="516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由函数极限与数列极限的关系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0" y="164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64067"/>
              </p:ext>
            </p:extLst>
          </p:nvPr>
        </p:nvGraphicFramePr>
        <p:xfrm>
          <a:off x="1602822" y="1728114"/>
          <a:ext cx="29337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5" name="Equation" r:id="rId3" imgW="1295280" imgH="406080" progId="Equation.DSMT4">
                  <p:embed/>
                </p:oleObj>
              </mc:Choice>
              <mc:Fallback>
                <p:oleObj name="Equation" r:id="rId3" imgW="129528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22" y="1728114"/>
                        <a:ext cx="2933700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508632"/>
              </p:ext>
            </p:extLst>
          </p:nvPr>
        </p:nvGraphicFramePr>
        <p:xfrm>
          <a:off x="5549639" y="1692513"/>
          <a:ext cx="2018394" cy="9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6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639" y="1692513"/>
                        <a:ext cx="2018394" cy="95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18942"/>
              </p:ext>
            </p:extLst>
          </p:nvPr>
        </p:nvGraphicFramePr>
        <p:xfrm>
          <a:off x="1610016" y="2544821"/>
          <a:ext cx="4024634" cy="96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7" name="Equation" r:id="rId7" imgW="1777680" imgH="431640" progId="Equation.DSMT4">
                  <p:embed/>
                </p:oleObj>
              </mc:Choice>
              <mc:Fallback>
                <p:oleObj name="Equation" r:id="rId7" imgW="1777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16" y="2544821"/>
                        <a:ext cx="4024634" cy="966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520843" y="1048831"/>
            <a:ext cx="8416921" cy="581960"/>
            <a:chOff x="1950720" y="548322"/>
            <a:chExt cx="8416921" cy="58196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110069"/>
                </p:ext>
              </p:extLst>
            </p:nvPr>
          </p:nvGraphicFramePr>
          <p:xfrm>
            <a:off x="3131230" y="603624"/>
            <a:ext cx="905695" cy="49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8" name="Equation" r:id="rId9" imgW="368280" imgH="203040" progId="Equation.DSMT4">
                    <p:embed/>
                  </p:oleObj>
                </mc:Choice>
                <mc:Fallback>
                  <p:oleObj name="Equation" r:id="rId9" imgW="3682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230" y="603624"/>
                          <a:ext cx="905695" cy="492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568827"/>
                </p:ext>
              </p:extLst>
            </p:nvPr>
          </p:nvGraphicFramePr>
          <p:xfrm>
            <a:off x="4940948" y="639362"/>
            <a:ext cx="922448" cy="42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9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948" y="639362"/>
                          <a:ext cx="922448" cy="422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0720" y="603624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97234" y="607062"/>
              <a:ext cx="9867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10338" y="548322"/>
              <a:ext cx="45573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的某邻域内有连续的导数，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43716" y="1898156"/>
            <a:ext cx="1465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6179" y="107114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22270" y="3434829"/>
            <a:ext cx="519230" cy="5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48111" y="343482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由海涅定理，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26570"/>
              </p:ext>
            </p:extLst>
          </p:nvPr>
        </p:nvGraphicFramePr>
        <p:xfrm>
          <a:off x="1881885" y="3851743"/>
          <a:ext cx="3055875" cy="16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0" name="Equation" r:id="rId13" imgW="1409400" imgH="761760" progId="Equation.DSMT4">
                  <p:embed/>
                </p:oleObj>
              </mc:Choice>
              <mc:Fallback>
                <p:oleObj name="Equation" r:id="rId13" imgW="14094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1885" y="3851743"/>
                        <a:ext cx="3055875" cy="16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59037"/>
              </p:ext>
            </p:extLst>
          </p:nvPr>
        </p:nvGraphicFramePr>
        <p:xfrm>
          <a:off x="4897058" y="4194841"/>
          <a:ext cx="2584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1" name="Equation" r:id="rId15" imgW="1168200" imgH="406080" progId="Equation.DSMT4">
                  <p:embed/>
                </p:oleObj>
              </mc:Choice>
              <mc:Fallback>
                <p:oleObj name="Equation" r:id="rId15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7058" y="4194841"/>
                        <a:ext cx="25844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64652"/>
              </p:ext>
            </p:extLst>
          </p:nvPr>
        </p:nvGraphicFramePr>
        <p:xfrm>
          <a:off x="1789447" y="5410911"/>
          <a:ext cx="2688519" cy="97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2" name="Equation" r:id="rId17" imgW="1193760" imgH="431640" progId="Equation.DSMT4">
                  <p:embed/>
                </p:oleObj>
              </mc:Choice>
              <mc:Fallback>
                <p:oleObj name="Equation" r:id="rId17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9447" y="5410911"/>
                        <a:ext cx="2688519" cy="97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34962"/>
              </p:ext>
            </p:extLst>
          </p:nvPr>
        </p:nvGraphicFramePr>
        <p:xfrm>
          <a:off x="4804564" y="5340256"/>
          <a:ext cx="2409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3" name="Equation" r:id="rId19" imgW="1091880" imgH="431640" progId="Equation.DSMT4">
                  <p:embed/>
                </p:oleObj>
              </mc:Choice>
              <mc:Fallback>
                <p:oleObj name="Equation" r:id="rId19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64" y="5340256"/>
                        <a:ext cx="2409825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57907"/>
              </p:ext>
            </p:extLst>
          </p:nvPr>
        </p:nvGraphicFramePr>
        <p:xfrm>
          <a:off x="3668418" y="1764249"/>
          <a:ext cx="3019432" cy="9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7" name="Equation" r:id="rId3" imgW="1333440" imgH="406080" progId="Equation.DSMT4">
                  <p:embed/>
                </p:oleObj>
              </mc:Choice>
              <mc:Fallback>
                <p:oleObj name="Equation" r:id="rId3" imgW="133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8418" y="1764249"/>
                        <a:ext cx="3019432" cy="920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31843" y="20226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由海涅定理，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42474"/>
              </p:ext>
            </p:extLst>
          </p:nvPr>
        </p:nvGraphicFramePr>
        <p:xfrm>
          <a:off x="1575966" y="935814"/>
          <a:ext cx="43672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" name="Equation" r:id="rId5" imgW="1930320" imgH="406080" progId="Equation.DSMT4">
                  <p:embed/>
                </p:oleObj>
              </mc:Choice>
              <mc:Fallback>
                <p:oleObj name="Equation" r:id="rId5" imgW="1930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5966" y="935814"/>
                        <a:ext cx="436721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89562"/>
              </p:ext>
            </p:extLst>
          </p:nvPr>
        </p:nvGraphicFramePr>
        <p:xfrm>
          <a:off x="5883210" y="950693"/>
          <a:ext cx="2644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9" name="Equation" r:id="rId7" imgW="1168200" imgH="406080" progId="Equation.DSMT4">
                  <p:embed/>
                </p:oleObj>
              </mc:Choice>
              <mc:Fallback>
                <p:oleObj name="Equation" r:id="rId7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3210" y="950693"/>
                        <a:ext cx="2644775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06885"/>
              </p:ext>
            </p:extLst>
          </p:nvPr>
        </p:nvGraphicFramePr>
        <p:xfrm>
          <a:off x="8500654" y="1262029"/>
          <a:ext cx="1481546" cy="41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0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0654" y="1262029"/>
                        <a:ext cx="1481546" cy="41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61580"/>
              </p:ext>
            </p:extLst>
          </p:nvPr>
        </p:nvGraphicFramePr>
        <p:xfrm>
          <a:off x="6654800" y="2041960"/>
          <a:ext cx="629194" cy="44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1" name="Equation" r:id="rId11" imgW="253800" imgH="177480" progId="Equation.DSMT4">
                  <p:embed/>
                </p:oleObj>
              </mc:Choice>
              <mc:Fallback>
                <p:oleObj name="Equation" r:id="rId11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54800" y="2041960"/>
                        <a:ext cx="629194" cy="44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75558"/>
              </p:ext>
            </p:extLst>
          </p:nvPr>
        </p:nvGraphicFramePr>
        <p:xfrm>
          <a:off x="1664011" y="2877928"/>
          <a:ext cx="1979642" cy="4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2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4011" y="2877928"/>
                        <a:ext cx="1979642" cy="47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1852"/>
              </p:ext>
            </p:extLst>
          </p:nvPr>
        </p:nvGraphicFramePr>
        <p:xfrm>
          <a:off x="3643653" y="2586315"/>
          <a:ext cx="3438463" cy="9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3" name="Equation" r:id="rId15" imgW="1549080" imgH="406080" progId="Equation.DSMT4">
                  <p:embed/>
                </p:oleObj>
              </mc:Choice>
              <mc:Fallback>
                <p:oleObj name="Equation" r:id="rId15" imgW="1549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3653" y="2586315"/>
                        <a:ext cx="3438463" cy="901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341"/>
              </p:ext>
            </p:extLst>
          </p:nvPr>
        </p:nvGraphicFramePr>
        <p:xfrm>
          <a:off x="7140167" y="2599001"/>
          <a:ext cx="26987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4" name="Equation" r:id="rId17" imgW="1257120" imgH="406080" progId="Equation.DSMT4">
                  <p:embed/>
                </p:oleObj>
              </mc:Choice>
              <mc:Fallback>
                <p:oleObj name="Equation" r:id="rId17" imgW="1257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0167" y="2599001"/>
                        <a:ext cx="26987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65678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5" name="Equation" r:id="rId19" imgW="914400" imgH="203040" progId="Equation.DSMT4">
                  <p:embed/>
                </p:oleObj>
              </mc:Choice>
              <mc:Fallback>
                <p:oleObj name="Equation" r:id="rId1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98376"/>
              </p:ext>
            </p:extLst>
          </p:nvPr>
        </p:nvGraphicFramePr>
        <p:xfrm>
          <a:off x="1615529" y="3559527"/>
          <a:ext cx="5818803" cy="49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6" name="Equation" r:id="rId21" imgW="2514600" imgH="215640" progId="Equation.DSMT4">
                  <p:embed/>
                </p:oleObj>
              </mc:Choice>
              <mc:Fallback>
                <p:oleObj name="Equation" r:id="rId21" imgW="2514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15529" y="3559527"/>
                        <a:ext cx="5818803" cy="499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70858"/>
              </p:ext>
            </p:extLst>
          </p:nvPr>
        </p:nvGraphicFramePr>
        <p:xfrm>
          <a:off x="7398147" y="3573208"/>
          <a:ext cx="2424906" cy="52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7" name="Equation" r:id="rId23" imgW="990360" imgH="215640" progId="Equation.DSMT4">
                  <p:embed/>
                </p:oleObj>
              </mc:Choice>
              <mc:Fallback>
                <p:oleObj name="Equation" r:id="rId2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8147" y="3573208"/>
                        <a:ext cx="2424906" cy="528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25663"/>
              </p:ext>
            </p:extLst>
          </p:nvPr>
        </p:nvGraphicFramePr>
        <p:xfrm>
          <a:off x="1553189" y="4168145"/>
          <a:ext cx="292008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8" name="Equation" r:id="rId25" imgW="1206360" imgH="215640" progId="Equation.DSMT4">
                  <p:embed/>
                </p:oleObj>
              </mc:Choice>
              <mc:Fallback>
                <p:oleObj name="Equation" r:id="rId2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53189" y="4168145"/>
                        <a:ext cx="292008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25823"/>
              </p:ext>
            </p:extLst>
          </p:nvPr>
        </p:nvGraphicFramePr>
        <p:xfrm>
          <a:off x="4334458" y="3977844"/>
          <a:ext cx="1608720" cy="90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9" name="Equation" r:id="rId27" imgW="723600" imgH="406080" progId="Equation.DSMT4">
                  <p:embed/>
                </p:oleObj>
              </mc:Choice>
              <mc:Fallback>
                <p:oleObj name="Equation" r:id="rId27" imgW="723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34458" y="3977844"/>
                        <a:ext cx="1608720" cy="90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53672"/>
              </p:ext>
            </p:extLst>
          </p:nvPr>
        </p:nvGraphicFramePr>
        <p:xfrm>
          <a:off x="6145613" y="4179096"/>
          <a:ext cx="408811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0" name="Equation" r:id="rId29" imgW="1688760" imgH="215640" progId="Equation.DSMT4">
                  <p:embed/>
                </p:oleObj>
              </mc:Choice>
              <mc:Fallback>
                <p:oleObj name="Equation" r:id="rId29" imgW="1688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45613" y="4179096"/>
                        <a:ext cx="408811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35724"/>
              </p:ext>
            </p:extLst>
          </p:nvPr>
        </p:nvGraphicFramePr>
        <p:xfrm>
          <a:off x="1531843" y="4785794"/>
          <a:ext cx="3217181" cy="94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1" name="Equation" r:id="rId31" imgW="1384200" imgH="406080" progId="Equation.DSMT4">
                  <p:embed/>
                </p:oleObj>
              </mc:Choice>
              <mc:Fallback>
                <p:oleObj name="Equation" r:id="rId31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31843" y="4785794"/>
                        <a:ext cx="3217181" cy="94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01306"/>
              </p:ext>
            </p:extLst>
          </p:nvPr>
        </p:nvGraphicFramePr>
        <p:xfrm>
          <a:off x="4709426" y="4747194"/>
          <a:ext cx="1466227" cy="97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2" name="Equation" r:id="rId33" imgW="609480" imgH="406080" progId="Equation.DSMT4">
                  <p:embed/>
                </p:oleObj>
              </mc:Choice>
              <mc:Fallback>
                <p:oleObj name="Equation" r:id="rId33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09426" y="4747194"/>
                        <a:ext cx="1466227" cy="97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435064"/>
              </p:ext>
            </p:extLst>
          </p:nvPr>
        </p:nvGraphicFramePr>
        <p:xfrm>
          <a:off x="6146800" y="4752857"/>
          <a:ext cx="4152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3" name="Equation" r:id="rId35" imgW="1790640" imgH="406080" progId="Equation.DSMT4">
                  <p:embed/>
                </p:oleObj>
              </mc:Choice>
              <mc:Fallback>
                <p:oleObj name="Equation" r:id="rId3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146800" y="4752857"/>
                        <a:ext cx="41529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95745" y="5786075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Leibniz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判别法，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64405"/>
              </p:ext>
            </p:extLst>
          </p:nvPr>
        </p:nvGraphicFramePr>
        <p:xfrm>
          <a:off x="4458741" y="5579958"/>
          <a:ext cx="3048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4" name="Equation" r:id="rId37" imgW="1346040" imgH="431640" progId="Equation.DSMT4">
                  <p:embed/>
                </p:oleObj>
              </mc:Choice>
              <mc:Fallback>
                <p:oleObj name="Equation" r:id="rId37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741" y="5579958"/>
                        <a:ext cx="3048000" cy="96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06741" y="5797540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从而条件收敛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983" y="1057049"/>
            <a:ext cx="492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小结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.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</a:rPr>
              <a:t>任意项级数判别法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432034" y="175818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为收敛级数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30559"/>
              </p:ext>
            </p:extLst>
          </p:nvPr>
        </p:nvGraphicFramePr>
        <p:xfrm>
          <a:off x="3224110" y="1510892"/>
          <a:ext cx="1325707" cy="10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0" name="Equation" r:id="rId5" imgW="545760" imgH="431640" progId="Equation.DSMT4">
                  <p:embed/>
                </p:oleObj>
              </mc:Choice>
              <mc:Fallback>
                <p:oleObj name="Equation" r:id="rId5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10" y="1510892"/>
                        <a:ext cx="1325707" cy="10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2050983" y="43981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Leibniz 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判别法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19792"/>
              </p:ext>
            </p:extLst>
          </p:nvPr>
        </p:nvGraphicFramePr>
        <p:xfrm>
          <a:off x="2957384" y="5137015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1" name="公式" r:id="rId7" imgW="1914503" imgH="390691" progId="Equation.3">
                  <p:embed/>
                </p:oleObj>
              </mc:Choice>
              <mc:Fallback>
                <p:oleObj name="公式" r:id="rId7" imgW="19145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384" y="5137015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58488"/>
              </p:ext>
            </p:extLst>
          </p:nvPr>
        </p:nvGraphicFramePr>
        <p:xfrm>
          <a:off x="3061464" y="5717927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2" name="公式" r:id="rId9" imgW="1609703" imgH="581018" progId="Equation.3">
                  <p:embed/>
                </p:oleObj>
              </mc:Choice>
              <mc:Fallback>
                <p:oleObj name="公式" r:id="rId9" imgW="1609703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464" y="5717927"/>
                        <a:ext cx="165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5943600" y="52673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则交错级数</a:t>
            </a:r>
          </a:p>
        </p:txBody>
      </p:sp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7894459" y="5105400"/>
          <a:ext cx="1486622" cy="95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3" name="Equation" r:id="rId11" imgW="685800" imgH="431640" progId="Equation.DSMT4">
                  <p:embed/>
                </p:oleObj>
              </mc:Choice>
              <mc:Fallback>
                <p:oleObj name="Equation" r:id="rId11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459" y="5105400"/>
                        <a:ext cx="1486622" cy="950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9372600" y="52530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收敛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133600" y="17464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概念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3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48722"/>
              </p:ext>
            </p:extLst>
          </p:nvPr>
        </p:nvGraphicFramePr>
        <p:xfrm>
          <a:off x="3387503" y="2460446"/>
          <a:ext cx="2394089" cy="102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4" name="Equation" r:id="rId13" imgW="1041120" imgH="431640" progId="Equation.DSMT4">
                  <p:embed/>
                </p:oleObj>
              </mc:Choice>
              <mc:Fallback>
                <p:oleObj name="Equation" r:id="rId13" imgW="1041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03" y="2460446"/>
                        <a:ext cx="2394089" cy="102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20692"/>
              </p:ext>
            </p:extLst>
          </p:nvPr>
        </p:nvGraphicFramePr>
        <p:xfrm>
          <a:off x="5749019" y="2453202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5" name="Equation" r:id="rId15" imgW="545760" imgH="431640" progId="Equation.DSMT4">
                  <p:embed/>
                </p:oleObj>
              </mc:Choice>
              <mc:Fallback>
                <p:oleObj name="Equation" r:id="rId15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019" y="2453202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7042974" y="268463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绝对收敛</a:t>
            </a:r>
          </a:p>
        </p:txBody>
      </p:sp>
      <p:graphicFrame>
        <p:nvGraphicFramePr>
          <p:cNvPr id="223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26932"/>
              </p:ext>
            </p:extLst>
          </p:nvPr>
        </p:nvGraphicFramePr>
        <p:xfrm>
          <a:off x="3429000" y="3493322"/>
          <a:ext cx="2392362" cy="9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6" name="Equation" r:id="rId17" imgW="1066680" imgH="431640" progId="Equation.DSMT4">
                  <p:embed/>
                </p:oleObj>
              </mc:Choice>
              <mc:Fallback>
                <p:oleObj name="Equation" r:id="rId17" imgW="1066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93322"/>
                        <a:ext cx="2392362" cy="9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7080774" y="365551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条件收敛</a:t>
            </a:r>
          </a:p>
        </p:txBody>
      </p:sp>
      <p:sp>
        <p:nvSpPr>
          <p:cNvPr id="223249" name="AutoShape 17"/>
          <p:cNvSpPr>
            <a:spLocks/>
          </p:cNvSpPr>
          <p:nvPr/>
        </p:nvSpPr>
        <p:spPr bwMode="auto">
          <a:xfrm>
            <a:off x="3150400" y="2651413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3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30957"/>
              </p:ext>
            </p:extLst>
          </p:nvPr>
        </p:nvGraphicFramePr>
        <p:xfrm>
          <a:off x="5821361" y="3445050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7" name="Equation" r:id="rId19" imgW="545760" imgH="431640" progId="Equation.DSMT4">
                  <p:embed/>
                </p:oleObj>
              </mc:Choice>
              <mc:Fallback>
                <p:oleObj name="Equation" r:id="rId19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1" y="3445050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1" name="AutoShape 19"/>
          <p:cNvSpPr>
            <a:spLocks/>
          </p:cNvSpPr>
          <p:nvPr/>
        </p:nvSpPr>
        <p:spPr bwMode="auto">
          <a:xfrm>
            <a:off x="5040527" y="5219452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3252" name="AutoShape 20"/>
          <p:cNvSpPr>
            <a:spLocks noChangeArrowheads="1"/>
          </p:cNvSpPr>
          <p:nvPr/>
        </p:nvSpPr>
        <p:spPr bwMode="auto">
          <a:xfrm>
            <a:off x="5257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557BF7-7A7B-4DD6-8435-B8706126FFB4}" type="slidenum">
              <a:rPr lang="en-US" altLang="zh-CN" sz="1200">
                <a:solidFill>
                  <a:schemeClr val="accent2"/>
                </a:solidFill>
              </a:rPr>
              <a:pPr/>
              <a:t>37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7" grpId="0" autoUpdateAnimBg="0"/>
      <p:bldP spid="223240" grpId="0" autoUpdateAnimBg="0"/>
      <p:bldP spid="223242" grpId="0" autoUpdateAnimBg="0"/>
      <p:bldP spid="223243" grpId="0" autoUpdateAnimBg="0"/>
      <p:bldP spid="223246" grpId="0" build="p" autoUpdateAnimBg="0" advAuto="0"/>
      <p:bldP spid="223248" grpId="0" build="p" autoUpdateAnimBg="0" advAuto="0"/>
      <p:bldP spid="223249" grpId="0" animBg="1"/>
      <p:bldP spid="223251" grpId="0" animBg="1"/>
      <p:bldP spid="2232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07961"/>
              </p:ext>
            </p:extLst>
          </p:nvPr>
        </p:nvGraphicFramePr>
        <p:xfrm>
          <a:off x="2062164" y="702836"/>
          <a:ext cx="6165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8" name="Equation" r:id="rId3" imgW="6124687" imgH="866689" progId="Equation.3">
                  <p:embed/>
                </p:oleObj>
              </mc:Choice>
              <mc:Fallback>
                <p:oleObj name="Equation" r:id="rId3" imgW="6124687" imgH="866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702836"/>
                        <a:ext cx="61658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62164" y="156167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指出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条件收敛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48496" y="21399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一般步骤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如下：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00645"/>
              </p:ext>
            </p:extLst>
          </p:nvPr>
        </p:nvGraphicFramePr>
        <p:xfrm>
          <a:off x="4406086" y="2159428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Equation" r:id="rId6" imgW="1866900" imgH="558800" progId="Equation.3">
                  <p:embed/>
                </p:oleObj>
              </mc:Choice>
              <mc:Fallback>
                <p:oleObj name="Equation" r:id="rId6" imgW="1866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86" y="2159428"/>
                        <a:ext cx="186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327776" y="213194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33688" y="27797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824289" y="2638425"/>
          <a:ext cx="4092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Equation" r:id="rId8" imgW="4076700" imgH="901700" progId="Equation.3">
                  <p:embed/>
                </p:oleObj>
              </mc:Choice>
              <mc:Fallback>
                <p:oleObj name="Equation" r:id="rId8" imgW="4076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9" y="2638425"/>
                        <a:ext cx="40925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55953"/>
              </p:ext>
            </p:extLst>
          </p:nvPr>
        </p:nvGraphicFramePr>
        <p:xfrm>
          <a:off x="2062164" y="3463132"/>
          <a:ext cx="5953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1" name="Equation" r:id="rId10" imgW="5943600" imgH="901700" progId="Equation.3">
                  <p:embed/>
                </p:oleObj>
              </mc:Choice>
              <mc:Fallback>
                <p:oleObj name="Equation" r:id="rId10" imgW="59436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3463132"/>
                        <a:ext cx="59531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831996" y="363297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320470"/>
              </p:ext>
            </p:extLst>
          </p:nvPr>
        </p:nvGraphicFramePr>
        <p:xfrm>
          <a:off x="2062164" y="4270416"/>
          <a:ext cx="676751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2" name="Equation" r:id="rId12" imgW="6756400" imgH="1866900" progId="Equation.3">
                  <p:embed/>
                </p:oleObj>
              </mc:Choice>
              <mc:Fallback>
                <p:oleObj name="Equation" r:id="rId12" imgW="67564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4270416"/>
                        <a:ext cx="676751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45121"/>
              </p:ext>
            </p:extLst>
          </p:nvPr>
        </p:nvGraphicFramePr>
        <p:xfrm>
          <a:off x="4662488" y="5208649"/>
          <a:ext cx="46180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" name="Equation" r:id="rId14" imgW="4610100" imgH="901700" progId="Equation.3">
                  <p:embed/>
                </p:oleObj>
              </mc:Choice>
              <mc:Fallback>
                <p:oleObj name="Equation" r:id="rId14" imgW="4610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208649"/>
                        <a:ext cx="46180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376489" y="5876925"/>
          <a:ext cx="4503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" name="Equation" r:id="rId16" imgW="4495800" imgH="901700" progId="Equation.3">
                  <p:embed/>
                </p:oleObj>
              </mc:Choice>
              <mc:Fallback>
                <p:oleObj name="Equation" r:id="rId16" imgW="44958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5876925"/>
                        <a:ext cx="45037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491288" y="5876925"/>
          <a:ext cx="2925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5" name="Equation" r:id="rId18" imgW="2921000" imgH="901700" progId="Equation.3">
                  <p:embed/>
                </p:oleObj>
              </mc:Choice>
              <mc:Fallback>
                <p:oleObj name="Equation" r:id="rId18" imgW="2921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5876925"/>
                        <a:ext cx="29257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36C7AB-5855-4856-95B4-CA01C4D8DA1F}" type="slidenum">
              <a:rPr lang="en-US" altLang="zh-CN" sz="1200">
                <a:solidFill>
                  <a:schemeClr val="accent2"/>
                </a:solidFill>
              </a:rPr>
              <a:pPr/>
              <a:t>38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build="p" autoUpdateAnimBg="0"/>
      <p:bldP spid="12294" grpId="0" build="p" autoUpdateAnimBg="0"/>
      <p:bldP spid="12295" grpId="0" build="p" autoUpdateAnimBg="0"/>
      <p:bldP spid="1229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70026"/>
              </p:ext>
            </p:extLst>
          </p:nvPr>
        </p:nvGraphicFramePr>
        <p:xfrm>
          <a:off x="1804122" y="5639092"/>
          <a:ext cx="692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3" imgW="2666880" imgH="203040" progId="Equation.DSMT4">
                  <p:embed/>
                </p:oleObj>
              </mc:Choice>
              <mc:Fallback>
                <p:oleObj name="Equation" r:id="rId3" imgW="266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5639092"/>
                        <a:ext cx="6924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8EB3CE-5754-4878-AE52-DE754DEC8188}" type="slidenum">
              <a:rPr lang="en-US" altLang="zh-CN" sz="1200">
                <a:solidFill>
                  <a:schemeClr val="accent2"/>
                </a:solidFill>
              </a:rPr>
              <a:pPr/>
              <a:t>39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80768"/>
              </p:ext>
            </p:extLst>
          </p:nvPr>
        </p:nvGraphicFramePr>
        <p:xfrm>
          <a:off x="1737447" y="1039932"/>
          <a:ext cx="70881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5" imgW="2730240" imgH="431640" progId="Equation.DSMT4">
                  <p:embed/>
                </p:oleObj>
              </mc:Choice>
              <mc:Fallback>
                <p:oleObj name="Equation" r:id="rId5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1039932"/>
                        <a:ext cx="7088187" cy="11207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18866"/>
              </p:ext>
            </p:extLst>
          </p:nvPr>
        </p:nvGraphicFramePr>
        <p:xfrm>
          <a:off x="1737447" y="2106589"/>
          <a:ext cx="86391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7" imgW="3327120" imgH="723600" progId="Equation.DSMT4">
                  <p:embed/>
                </p:oleObj>
              </mc:Choice>
              <mc:Fallback>
                <p:oleObj name="Equation" r:id="rId7" imgW="3327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2106589"/>
                        <a:ext cx="8639175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77024"/>
              </p:ext>
            </p:extLst>
          </p:nvPr>
        </p:nvGraphicFramePr>
        <p:xfrm>
          <a:off x="1804122" y="3812022"/>
          <a:ext cx="857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9" imgW="3301920" imgH="660240" progId="Equation.DSMT4">
                  <p:embed/>
                </p:oleObj>
              </mc:Choice>
              <mc:Fallback>
                <p:oleObj name="Equation" r:id="rId9" imgW="3301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3812022"/>
                        <a:ext cx="857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9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94365" y="625823"/>
            <a:ext cx="213508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三点说明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58975" y="1114426"/>
            <a:ext cx="8229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(1)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满足条件</a:t>
            </a:r>
            <a:r>
              <a:rPr lang="zh-CN" altLang="en-US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(i) (ii)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的交错级数为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莱布尼茨型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38338" y="1858964"/>
            <a:ext cx="8077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交错级数收敛的充分条件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395538" y="2286001"/>
            <a:ext cx="7620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16175" y="2836863"/>
            <a:ext cx="7620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958975" y="3562351"/>
            <a:ext cx="833033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莱布尼茨定理判断交错级数敛散性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必须验证这两个条件，缺一不可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FED4F-1ED3-40A8-9126-161B5D8630B9}" type="slidenum">
              <a:rPr lang="en-US" altLang="zh-CN" sz="1200">
                <a:solidFill>
                  <a:schemeClr val="accent2"/>
                </a:solidFill>
              </a:rPr>
              <a:pPr/>
              <a:t>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93890" y="4601073"/>
            <a:ext cx="1635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证明分析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45999" y="4582780"/>
            <a:ext cx="3671998" cy="549854"/>
            <a:chOff x="3545999" y="4582780"/>
            <a:chExt cx="3671998" cy="549854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663512"/>
                </p:ext>
              </p:extLst>
            </p:nvPr>
          </p:nvGraphicFramePr>
          <p:xfrm>
            <a:off x="3545999" y="4646753"/>
            <a:ext cx="646546" cy="485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1" name="公式" r:id="rId4" imgW="304560" imgH="228600" progId="Equation.3">
                    <p:embed/>
                  </p:oleObj>
                </mc:Choice>
                <mc:Fallback>
                  <p:oleObj name="公式" r:id="rId4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999" y="4646753"/>
                          <a:ext cx="646546" cy="485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155204" y="4582780"/>
              <a:ext cx="3062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定义法</a:t>
              </a:r>
              <a:r>
                <a:rPr lang="en-US" altLang="zh-CN" sz="2800" b="1" dirty="0"/>
                <a:t>)</a:t>
              </a:r>
            </a:p>
          </p:txBody>
        </p:sp>
      </p:grp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66889"/>
              </p:ext>
            </p:extLst>
          </p:nvPr>
        </p:nvGraphicFramePr>
        <p:xfrm>
          <a:off x="3228912" y="5273143"/>
          <a:ext cx="600365" cy="39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2" name="公式" r:id="rId6" imgW="215640" imgH="139680" progId="Equation.3">
                  <p:embed/>
                </p:oleObj>
              </mc:Choice>
              <mc:Fallback>
                <p:oleObj name="公式" r:id="rId6" imgW="2156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12" y="5273143"/>
                        <a:ext cx="600365" cy="390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69272" y="5113454"/>
            <a:ext cx="5020123" cy="584654"/>
            <a:chOff x="3128963" y="5114138"/>
            <a:chExt cx="5020123" cy="584654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463760"/>
                </p:ext>
              </p:extLst>
            </p:nvPr>
          </p:nvGraphicFramePr>
          <p:xfrm>
            <a:off x="3128963" y="5164138"/>
            <a:ext cx="828713" cy="53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3" name="Equation" r:id="rId8" imgW="393480" imgH="253800" progId="Equation.DSMT4">
                    <p:embed/>
                  </p:oleObj>
                </mc:Choice>
                <mc:Fallback>
                  <p:oleObj name="Equation" r:id="rId8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5164138"/>
                          <a:ext cx="828713" cy="534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09709" y="5140653"/>
              <a:ext cx="6161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和</a:t>
              </a: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336934"/>
                </p:ext>
              </p:extLst>
            </p:nvPr>
          </p:nvGraphicFramePr>
          <p:xfrm>
            <a:off x="4436046" y="5188931"/>
            <a:ext cx="962696" cy="482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4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046" y="5188931"/>
                          <a:ext cx="962696" cy="482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411371" y="5114138"/>
              <a:ext cx="27377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极限存在且相等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87221" y="5751397"/>
            <a:ext cx="2393344" cy="523220"/>
            <a:chOff x="2569730" y="5731085"/>
            <a:chExt cx="2393344" cy="523220"/>
          </a:xfrm>
        </p:grpSpPr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050367"/>
                </p:ext>
              </p:extLst>
            </p:nvPr>
          </p:nvGraphicFramePr>
          <p:xfrm>
            <a:off x="2569730" y="5735637"/>
            <a:ext cx="804974" cy="518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5" name="公式" r:id="rId12" imgW="355320" imgH="228600" progId="Equation.3">
                    <p:embed/>
                  </p:oleObj>
                </mc:Choice>
                <mc:Fallback>
                  <p:oleObj name="公式" r:id="rId12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730" y="5735637"/>
                          <a:ext cx="804974" cy="518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269673" y="5731085"/>
              <a:ext cx="16934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单调有界</a:t>
              </a:r>
            </a:p>
          </p:txBody>
        </p:sp>
      </p:grp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80358"/>
              </p:ext>
            </p:extLst>
          </p:nvPr>
        </p:nvGraphicFramePr>
        <p:xfrm>
          <a:off x="5618597" y="5830493"/>
          <a:ext cx="505545" cy="34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6" name="公式" r:id="rId14" imgW="203040" imgH="139680" progId="Equation.3">
                  <p:embed/>
                </p:oleObj>
              </mc:Choice>
              <mc:Fallback>
                <p:oleObj name="公式" r:id="rId14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97" y="5830493"/>
                        <a:ext cx="505545" cy="349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51680" y="5734902"/>
            <a:ext cx="2616085" cy="523220"/>
            <a:chOff x="5338300" y="5731085"/>
            <a:chExt cx="2616085" cy="523220"/>
          </a:xfrm>
        </p:grpSpPr>
        <p:graphicFrame>
          <p:nvGraphicFramePr>
            <p:cNvPr id="2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241791"/>
                </p:ext>
              </p:extLst>
            </p:nvPr>
          </p:nvGraphicFramePr>
          <p:xfrm>
            <a:off x="5338300" y="5755886"/>
            <a:ext cx="773547" cy="498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7" name="公式" r:id="rId16" imgW="355320" imgH="228600" progId="Equation.3">
                    <p:embed/>
                  </p:oleObj>
                </mc:Choice>
                <mc:Fallback>
                  <p:oleObj name="公式" r:id="rId16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300" y="5755886"/>
                          <a:ext cx="773547" cy="498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226175" y="5731085"/>
              <a:ext cx="17282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528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build="p" autoUpdateAnimBg="0"/>
      <p:bldP spid="19467" grpId="0" build="p" autoUpdateAnimBg="0"/>
      <p:bldP spid="19468" grpId="0" build="p" autoUpdateAnimBg="0"/>
      <p:bldP spid="8" grpId="0" build="p" autoUpdateAnimBg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3476625"/>
            <a:ext cx="4267200" cy="19954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33600" y="567532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判别正项级数敛散性的方法与步骤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24694" y="2167732"/>
            <a:ext cx="3962400" cy="685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9400" y="2239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必要条件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25262"/>
              </p:ext>
            </p:extLst>
          </p:nvPr>
        </p:nvGraphicFramePr>
        <p:xfrm>
          <a:off x="4495801" y="2183433"/>
          <a:ext cx="1503126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183433"/>
                        <a:ext cx="1503126" cy="704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2452688"/>
            <a:ext cx="1752600" cy="519112"/>
            <a:chOff x="3120" y="1113"/>
            <a:chExt cx="1104" cy="327"/>
          </a:xfrm>
        </p:grpSpPr>
        <p:sp>
          <p:nvSpPr>
            <p:cNvPr id="38950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不满足</a:t>
              </a:r>
            </a:p>
          </p:txBody>
        </p: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29600" y="22510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   散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2895601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19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满足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比值判别法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94956"/>
              </p:ext>
            </p:extLst>
          </p:nvPr>
        </p:nvGraphicFramePr>
        <p:xfrm>
          <a:off x="4282063" y="3393298"/>
          <a:ext cx="1951832" cy="10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" name="Equation" r:id="rId7" imgW="812520" imgH="444240" progId="Equation.DSMT4">
                  <p:embed/>
                </p:oleObj>
              </mc:Choice>
              <mc:Fallback>
                <p:oleObj name="Equation" r:id="rId7" imgW="812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063" y="3393298"/>
                        <a:ext cx="1951832" cy="1081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86000" y="4738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根值判别法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47958"/>
              </p:ext>
            </p:extLst>
          </p:nvPr>
        </p:nvGraphicFramePr>
        <p:xfrm>
          <a:off x="4301622" y="4669632"/>
          <a:ext cx="1847561" cy="76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" name="Equation" r:id="rId9" imgW="799920" imgH="304560" progId="Equation.DSMT4">
                  <p:embed/>
                </p:oleObj>
              </mc:Choice>
              <mc:Fallback>
                <p:oleObj name="Equation" r:id="rId9" imgW="799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622" y="4669632"/>
                        <a:ext cx="1847561" cy="767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48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6131"/>
              </p:ext>
            </p:extLst>
          </p:nvPr>
        </p:nvGraphicFramePr>
        <p:xfrm>
          <a:off x="3059009" y="5480050"/>
          <a:ext cx="87492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09" y="5480050"/>
                        <a:ext cx="87492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438400" y="6019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  敛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800600" y="6019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发  散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477003" y="3867150"/>
            <a:ext cx="944563" cy="552450"/>
            <a:chOff x="3120" y="2292"/>
            <a:chExt cx="595" cy="348"/>
          </a:xfrm>
        </p:grpSpPr>
        <p:graphicFrame>
          <p:nvGraphicFramePr>
            <p:cNvPr id="389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711840"/>
                </p:ext>
              </p:extLst>
            </p:nvPr>
          </p:nvGraphicFramePr>
          <p:xfrm>
            <a:off x="3131" y="2292"/>
            <a:ext cx="58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1" name="Equation" r:id="rId13" imgW="368280" imgH="203040" progId="Equation.DSMT4">
                    <p:embed/>
                  </p:oleObj>
                </mc:Choice>
                <mc:Fallback>
                  <p:oleObj name="Equation" r:id="rId13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2292"/>
                          <a:ext cx="58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391400" y="4114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不定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8382000" y="3595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比较判别法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553200" y="4572001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用其他判别法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382000" y="464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积分判别法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8382000" y="4114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部分和极限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04749"/>
              </p:ext>
            </p:extLst>
          </p:nvPr>
        </p:nvGraphicFramePr>
        <p:xfrm>
          <a:off x="5401470" y="5535181"/>
          <a:ext cx="887406" cy="51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470" y="5535181"/>
                        <a:ext cx="887406" cy="517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334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AutoShape 34"/>
          <p:cNvSpPr>
            <a:spLocks/>
          </p:cNvSpPr>
          <p:nvPr/>
        </p:nvSpPr>
        <p:spPr bwMode="auto">
          <a:xfrm>
            <a:off x="8229600" y="36433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200400" y="4181476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336925" y="4181476"/>
            <a:ext cx="273050" cy="619125"/>
            <a:chOff x="912" y="2352"/>
            <a:chExt cx="192" cy="432"/>
          </a:xfrm>
        </p:grpSpPr>
        <p:sp>
          <p:nvSpPr>
            <p:cNvPr id="38946" name="Line 37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38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A734E0-20E6-4212-A61A-F3A3B2223879}" type="slidenum">
              <a:rPr lang="en-US" altLang="zh-CN" sz="1200">
                <a:solidFill>
                  <a:schemeClr val="accent2"/>
                </a:solidFill>
              </a:rPr>
              <a:pPr/>
              <a:t>40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243" y="1161256"/>
            <a:ext cx="8029303" cy="2284412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0" grpId="0" animBg="1"/>
      <p:bldP spid="24581" grpId="0" build="p" autoUpdateAnimBg="0" advAuto="0"/>
      <p:bldP spid="24586" grpId="0" autoUpdateAnimBg="0"/>
      <p:bldP spid="24587" grpId="0" animBg="1"/>
      <p:bldP spid="24588" grpId="0" autoUpdateAnimBg="0"/>
      <p:bldP spid="24589" grpId="0" autoUpdateAnimBg="0"/>
      <p:bldP spid="24594" grpId="0" autoUpdateAnimBg="0"/>
      <p:bldP spid="24596" grpId="0" animBg="1"/>
      <p:bldP spid="24598" grpId="0" autoUpdateAnimBg="0"/>
      <p:bldP spid="24599" grpId="0" autoUpdateAnimBg="0"/>
      <p:bldP spid="24603" grpId="0" autoUpdateAnimBg="0"/>
      <p:bldP spid="24604" grpId="0" autoUpdateAnimBg="0"/>
      <p:bldP spid="24605" grpId="0" autoUpdateAnimBg="0"/>
      <p:bldP spid="24606" grpId="0" autoUpdateAnimBg="0"/>
      <p:bldP spid="24607" grpId="0" autoUpdateAnimBg="0"/>
      <p:bldP spid="24609" grpId="0" animBg="1"/>
      <p:bldP spid="24610" grpId="0" animBg="1"/>
      <p:bldP spid="24611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94977"/>
              </p:ext>
            </p:extLst>
          </p:nvPr>
        </p:nvGraphicFramePr>
        <p:xfrm>
          <a:off x="2097267" y="1775223"/>
          <a:ext cx="7959720" cy="351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3" imgW="3136680" imgH="1384200" progId="Equation.DSMT4">
                  <p:embed/>
                </p:oleObj>
              </mc:Choice>
              <mc:Fallback>
                <p:oleObj name="Equation" r:id="rId3" imgW="313668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67" y="1775223"/>
                        <a:ext cx="7959720" cy="351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D0956-5DF7-40A4-923C-4CAB05ACC502}" type="slidenum">
              <a:rPr lang="en-US" altLang="zh-CN" sz="1200">
                <a:solidFill>
                  <a:schemeClr val="accent2"/>
                </a:solidFill>
              </a:rPr>
              <a:pPr/>
              <a:t>41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6393" y="196415"/>
            <a:ext cx="302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判别敛散性的流程图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67438" y="1163638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53" name="Group 145"/>
          <p:cNvGrpSpPr>
            <a:grpSpLocks/>
          </p:cNvGrpSpPr>
          <p:nvPr/>
        </p:nvGrpSpPr>
        <p:grpSpPr bwMode="auto">
          <a:xfrm>
            <a:off x="5195598" y="160635"/>
            <a:ext cx="1963738" cy="461962"/>
            <a:chOff x="2418" y="71"/>
            <a:chExt cx="1237" cy="291"/>
          </a:xfrm>
        </p:grpSpPr>
        <p:sp>
          <p:nvSpPr>
            <p:cNvPr id="7329" name="Text Box 3"/>
            <p:cNvSpPr txBox="1">
              <a:spLocks noChangeArrowheads="1"/>
            </p:cNvSpPr>
            <p:nvPr/>
          </p:nvSpPr>
          <p:spPr bwMode="auto">
            <a:xfrm>
              <a:off x="2418" y="100"/>
              <a:ext cx="1237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判断        的敛散性</a:t>
              </a:r>
            </a:p>
          </p:txBody>
        </p:sp>
        <p:graphicFrame>
          <p:nvGraphicFramePr>
            <p:cNvPr id="73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042234"/>
                </p:ext>
              </p:extLst>
            </p:nvPr>
          </p:nvGraphicFramePr>
          <p:xfrm>
            <a:off x="2773" y="71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6" name="Equation" r:id="rId4" imgW="380835" imgH="431613" progId="Equation.DSMT4">
                    <p:embed/>
                  </p:oleObj>
                </mc:Choice>
                <mc:Fallback>
                  <p:oleObj name="Equation" r:id="rId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71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30389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比值法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3274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根值法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070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比较法</a:t>
            </a:r>
          </a:p>
        </p:txBody>
      </p:sp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5972175" y="327183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7" name="Text Box 22"/>
          <p:cNvSpPr txBox="1">
            <a:spLocks noChangeArrowheads="1"/>
          </p:cNvSpPr>
          <p:nvPr/>
        </p:nvSpPr>
        <p:spPr bwMode="auto">
          <a:xfrm>
            <a:off x="1611313" y="61261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80" name="Group 172"/>
          <p:cNvGrpSpPr>
            <a:grpSpLocks/>
          </p:cNvGrpSpPr>
          <p:nvPr/>
        </p:nvGrpSpPr>
        <p:grpSpPr bwMode="auto">
          <a:xfrm>
            <a:off x="2398713" y="4437063"/>
            <a:ext cx="1079500" cy="431800"/>
            <a:chOff x="551" y="2795"/>
            <a:chExt cx="680" cy="272"/>
          </a:xfrm>
        </p:grpSpPr>
        <p:sp>
          <p:nvSpPr>
            <p:cNvPr id="7327" name="AutoShape 19"/>
            <p:cNvSpPr>
              <a:spLocks noChangeArrowheads="1"/>
            </p:cNvSpPr>
            <p:nvPr/>
          </p:nvSpPr>
          <p:spPr bwMode="auto">
            <a:xfrm>
              <a:off x="551" y="2795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8" name="Object 27"/>
            <p:cNvGraphicFramePr>
              <a:graphicFrameLocks noChangeAspect="1"/>
            </p:cNvGraphicFramePr>
            <p:nvPr/>
          </p:nvGraphicFramePr>
          <p:xfrm>
            <a:off x="748" y="2865"/>
            <a:ext cx="28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7" name="Equation" r:id="rId6" imgW="352492" imgH="181008" progId="Equation.DSMT4">
                    <p:embed/>
                  </p:oleObj>
                </mc:Choice>
                <mc:Fallback>
                  <p:oleObj name="Equation" r:id="rId6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65"/>
                          <a:ext cx="28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6" name="Group 148"/>
          <p:cNvGrpSpPr>
            <a:grpSpLocks/>
          </p:cNvGrpSpPr>
          <p:nvPr/>
        </p:nvGrpSpPr>
        <p:grpSpPr bwMode="auto">
          <a:xfrm>
            <a:off x="4414838" y="3643314"/>
            <a:ext cx="1219200" cy="636587"/>
            <a:chOff x="1821" y="2279"/>
            <a:chExt cx="768" cy="401"/>
          </a:xfrm>
        </p:grpSpPr>
        <p:sp>
          <p:nvSpPr>
            <p:cNvPr id="7325" name="Text Box 32"/>
            <p:cNvSpPr txBox="1">
              <a:spLocks noChangeArrowheads="1"/>
            </p:cNvSpPr>
            <p:nvPr/>
          </p:nvSpPr>
          <p:spPr bwMode="auto">
            <a:xfrm>
              <a:off x="1821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找正项收敛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6" name="Object 34"/>
            <p:cNvGraphicFramePr>
              <a:graphicFrameLocks noChangeAspect="1"/>
            </p:cNvGraphicFramePr>
            <p:nvPr/>
          </p:nvGraphicFramePr>
          <p:xfrm>
            <a:off x="2200" y="240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8" name="Equation" r:id="rId8" imgW="368140" imgH="431613" progId="Equation.DSMT4">
                    <p:embed/>
                  </p:oleObj>
                </mc:Choice>
                <mc:Fallback>
                  <p:oleObj name="Equation" r:id="rId8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0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710238" y="3643314"/>
            <a:ext cx="1219200" cy="636587"/>
            <a:chOff x="2637" y="2279"/>
            <a:chExt cx="768" cy="401"/>
          </a:xfrm>
        </p:grpSpPr>
        <p:sp>
          <p:nvSpPr>
            <p:cNvPr id="7323" name="Text Box 33"/>
            <p:cNvSpPr txBox="1">
              <a:spLocks noChangeArrowheads="1"/>
            </p:cNvSpPr>
            <p:nvPr/>
          </p:nvSpPr>
          <p:spPr bwMode="auto">
            <a:xfrm>
              <a:off x="2637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找正项发散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4" name="Object 35"/>
            <p:cNvGraphicFramePr>
              <a:graphicFrameLocks noChangeAspect="1"/>
            </p:cNvGraphicFramePr>
            <p:nvPr/>
          </p:nvGraphicFramePr>
          <p:xfrm>
            <a:off x="2972" y="2408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9" name="Equation" r:id="rId10" imgW="368140" imgH="431613" progId="Equation.DSMT4">
                    <p:embed/>
                  </p:oleObj>
                </mc:Choice>
                <mc:Fallback>
                  <p:oleObj name="Equation" r:id="rId10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408"/>
                          <a:ext cx="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864600" y="4265614"/>
            <a:ext cx="1079500" cy="60007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用其它方法证明</a:t>
            </a:r>
          </a:p>
        </p:txBody>
      </p:sp>
      <p:grpSp>
        <p:nvGrpSpPr>
          <p:cNvPr id="17565" name="Group 157"/>
          <p:cNvGrpSpPr>
            <a:grpSpLocks/>
          </p:cNvGrpSpPr>
          <p:nvPr/>
        </p:nvGrpSpPr>
        <p:grpSpPr bwMode="auto">
          <a:xfrm>
            <a:off x="5570538" y="1268413"/>
            <a:ext cx="1079500" cy="500062"/>
            <a:chOff x="2549" y="799"/>
            <a:chExt cx="680" cy="315"/>
          </a:xfrm>
        </p:grpSpPr>
        <p:sp>
          <p:nvSpPr>
            <p:cNvPr id="7320" name="AutoShape 7"/>
            <p:cNvSpPr>
              <a:spLocks noChangeArrowheads="1"/>
            </p:cNvSpPr>
            <p:nvPr/>
          </p:nvSpPr>
          <p:spPr bwMode="auto">
            <a:xfrm>
              <a:off x="2549" y="887"/>
              <a:ext cx="680" cy="227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1" name="Object 10"/>
            <p:cNvGraphicFramePr>
              <a:graphicFrameLocks noChangeAspect="1"/>
            </p:cNvGraphicFramePr>
            <p:nvPr/>
          </p:nvGraphicFramePr>
          <p:xfrm>
            <a:off x="2740" y="922"/>
            <a:ext cx="31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0" name="Equation" r:id="rId12" imgW="400184" imgH="209683" progId="Equation.DSMT4">
                    <p:embed/>
                  </p:oleObj>
                </mc:Choice>
                <mc:Fallback>
                  <p:oleObj name="Equation" r:id="rId12" imgW="400184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922"/>
                          <a:ext cx="31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" name="Line 56"/>
            <p:cNvSpPr>
              <a:spLocks noChangeShapeType="1"/>
            </p:cNvSpPr>
            <p:nvPr/>
          </p:nvSpPr>
          <p:spPr bwMode="auto">
            <a:xfrm>
              <a:off x="2896" y="799"/>
              <a:ext cx="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7" name="Group 179"/>
          <p:cNvGrpSpPr>
            <a:grpSpLocks/>
          </p:cNvGrpSpPr>
          <p:nvPr/>
        </p:nvGrpSpPr>
        <p:grpSpPr bwMode="auto">
          <a:xfrm>
            <a:off x="5448301" y="589758"/>
            <a:ext cx="1368425" cy="671512"/>
            <a:chOff x="2456" y="377"/>
            <a:chExt cx="862" cy="423"/>
          </a:xfrm>
        </p:grpSpPr>
        <p:grpSp>
          <p:nvGrpSpPr>
            <p:cNvPr id="7316" name="Group 146"/>
            <p:cNvGrpSpPr>
              <a:grpSpLocks/>
            </p:cNvGrpSpPr>
            <p:nvPr/>
          </p:nvGrpSpPr>
          <p:grpSpPr bwMode="auto">
            <a:xfrm>
              <a:off x="2456" y="482"/>
              <a:ext cx="862" cy="318"/>
              <a:chOff x="2456" y="482"/>
              <a:chExt cx="862" cy="318"/>
            </a:xfrm>
          </p:grpSpPr>
          <p:sp>
            <p:nvSpPr>
              <p:cNvPr id="7318" name="AutoShape 5"/>
              <p:cNvSpPr>
                <a:spLocks noChangeArrowheads="1"/>
              </p:cNvSpPr>
              <p:nvPr/>
            </p:nvSpPr>
            <p:spPr bwMode="auto">
              <a:xfrm>
                <a:off x="2456" y="482"/>
                <a:ext cx="862" cy="318"/>
              </a:xfrm>
              <a:prstGeom prst="flowChartDecision">
                <a:avLst/>
              </a:prstGeom>
              <a:solidFill>
                <a:srgbClr val="0066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 b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19" name="Object 9"/>
              <p:cNvGraphicFramePr>
                <a:graphicFrameLocks noChangeAspect="1"/>
              </p:cNvGraphicFramePr>
              <p:nvPr/>
            </p:nvGraphicFramePr>
            <p:xfrm>
              <a:off x="2674" y="548"/>
              <a:ext cx="4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91" name="Equation" r:id="rId14" imgW="638287" imgH="257354" progId="Equation.DSMT4">
                      <p:embed/>
                    </p:oleObj>
                  </mc:Choice>
                  <mc:Fallback>
                    <p:oleObj name="Equation" r:id="rId14" imgW="638287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548"/>
                            <a:ext cx="48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17" name="Line 57"/>
            <p:cNvSpPr>
              <a:spLocks noChangeShapeType="1"/>
            </p:cNvSpPr>
            <p:nvPr/>
          </p:nvSpPr>
          <p:spPr bwMode="auto">
            <a:xfrm>
              <a:off x="2885" y="37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5" name="Group 177"/>
          <p:cNvGrpSpPr>
            <a:grpSpLocks/>
          </p:cNvGrpSpPr>
          <p:nvPr/>
        </p:nvGrpSpPr>
        <p:grpSpPr bwMode="auto">
          <a:xfrm>
            <a:off x="1657350" y="665164"/>
            <a:ext cx="3752850" cy="5546725"/>
            <a:chOff x="84" y="419"/>
            <a:chExt cx="2364" cy="3494"/>
          </a:xfrm>
        </p:grpSpPr>
        <p:sp>
          <p:nvSpPr>
            <p:cNvPr id="7312" name="Line 62"/>
            <p:cNvSpPr>
              <a:spLocks noChangeShapeType="1"/>
            </p:cNvSpPr>
            <p:nvPr/>
          </p:nvSpPr>
          <p:spPr bwMode="auto">
            <a:xfrm flipH="1">
              <a:off x="89" y="639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3" name="Line 63"/>
            <p:cNvSpPr>
              <a:spLocks noChangeShapeType="1"/>
            </p:cNvSpPr>
            <p:nvPr/>
          </p:nvSpPr>
          <p:spPr bwMode="auto">
            <a:xfrm>
              <a:off x="84" y="639"/>
              <a:ext cx="0" cy="3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4" name="Line 64"/>
            <p:cNvSpPr>
              <a:spLocks noChangeShapeType="1"/>
            </p:cNvSpPr>
            <p:nvPr/>
          </p:nvSpPr>
          <p:spPr bwMode="auto">
            <a:xfrm>
              <a:off x="84" y="39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5" name="Text Box 65"/>
            <p:cNvSpPr txBox="1">
              <a:spLocks noChangeArrowheads="1"/>
            </p:cNvSpPr>
            <p:nvPr/>
          </p:nvSpPr>
          <p:spPr bwMode="auto">
            <a:xfrm>
              <a:off x="2096" y="4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8" name="Group 160"/>
          <p:cNvGrpSpPr>
            <a:grpSpLocks/>
          </p:cNvGrpSpPr>
          <p:nvPr/>
        </p:nvGrpSpPr>
        <p:grpSpPr bwMode="auto">
          <a:xfrm>
            <a:off x="2208213" y="2205039"/>
            <a:ext cx="3382962" cy="515937"/>
            <a:chOff x="431" y="1389"/>
            <a:chExt cx="2131" cy="325"/>
          </a:xfrm>
        </p:grpSpPr>
        <p:sp>
          <p:nvSpPr>
            <p:cNvPr id="7307" name="Line 71"/>
            <p:cNvSpPr>
              <a:spLocks noChangeShapeType="1"/>
            </p:cNvSpPr>
            <p:nvPr/>
          </p:nvSpPr>
          <p:spPr bwMode="auto">
            <a:xfrm>
              <a:off x="431" y="1525"/>
              <a:ext cx="21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8" name="Line 72"/>
            <p:cNvSpPr>
              <a:spLocks noChangeShapeType="1"/>
            </p:cNvSpPr>
            <p:nvPr/>
          </p:nvSpPr>
          <p:spPr bwMode="auto">
            <a:xfrm>
              <a:off x="1401" y="13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9" name="Line 73"/>
            <p:cNvSpPr>
              <a:spLocks noChangeShapeType="1"/>
            </p:cNvSpPr>
            <p:nvPr/>
          </p:nvSpPr>
          <p:spPr bwMode="auto">
            <a:xfrm>
              <a:off x="431" y="152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0" name="Line 74"/>
            <p:cNvSpPr>
              <a:spLocks noChangeShapeType="1"/>
            </p:cNvSpPr>
            <p:nvPr/>
          </p:nvSpPr>
          <p:spPr bwMode="auto">
            <a:xfrm>
              <a:off x="1397" y="15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" name="Line 75"/>
            <p:cNvSpPr>
              <a:spLocks noChangeShapeType="1"/>
            </p:cNvSpPr>
            <p:nvPr/>
          </p:nvSpPr>
          <p:spPr bwMode="auto">
            <a:xfrm>
              <a:off x="2562" y="153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3" name="Group 155"/>
          <p:cNvGrpSpPr>
            <a:grpSpLocks/>
          </p:cNvGrpSpPr>
          <p:nvPr/>
        </p:nvGrpSpPr>
        <p:grpSpPr bwMode="auto">
          <a:xfrm>
            <a:off x="8347075" y="2244726"/>
            <a:ext cx="800100" cy="576263"/>
            <a:chOff x="4298" y="1414"/>
            <a:chExt cx="504" cy="363"/>
          </a:xfrm>
        </p:grpSpPr>
        <p:sp>
          <p:nvSpPr>
            <p:cNvPr id="7304" name="Text Box 46"/>
            <p:cNvSpPr txBox="1">
              <a:spLocks noChangeArrowheads="1"/>
            </p:cNvSpPr>
            <p:nvPr/>
          </p:nvSpPr>
          <p:spPr bwMode="auto">
            <a:xfrm>
              <a:off x="4298" y="1534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305" name="Object 76"/>
            <p:cNvGraphicFramePr>
              <a:graphicFrameLocks noChangeAspect="1"/>
            </p:cNvGraphicFramePr>
            <p:nvPr/>
          </p:nvGraphicFramePr>
          <p:xfrm>
            <a:off x="4372" y="1505"/>
            <a:ext cx="3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2" name="Equation" r:id="rId16" imgW="482391" imgH="431613" progId="Equation.DSMT4">
                    <p:embed/>
                  </p:oleObj>
                </mc:Choice>
                <mc:Fallback>
                  <p:oleObj name="Equation" r:id="rId16" imgW="48239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505"/>
                          <a:ext cx="3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6" name="Line 78"/>
            <p:cNvSpPr>
              <a:spLocks noChangeShapeType="1"/>
            </p:cNvSpPr>
            <p:nvPr/>
          </p:nvSpPr>
          <p:spPr bwMode="auto">
            <a:xfrm>
              <a:off x="4545" y="14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8" name="Group 170"/>
          <p:cNvGrpSpPr>
            <a:grpSpLocks/>
          </p:cNvGrpSpPr>
          <p:nvPr/>
        </p:nvGrpSpPr>
        <p:grpSpPr bwMode="auto">
          <a:xfrm>
            <a:off x="1774825" y="3068639"/>
            <a:ext cx="865188" cy="942975"/>
            <a:chOff x="158" y="1933"/>
            <a:chExt cx="545" cy="594"/>
          </a:xfrm>
        </p:grpSpPr>
        <p:sp>
          <p:nvSpPr>
            <p:cNvPr id="7301" name="Text Box 16"/>
            <p:cNvSpPr txBox="1">
              <a:spLocks noChangeArrowheads="1"/>
            </p:cNvSpPr>
            <p:nvPr/>
          </p:nvSpPr>
          <p:spPr bwMode="auto">
            <a:xfrm>
              <a:off x="158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302" name="Object 30"/>
            <p:cNvGraphicFramePr>
              <a:graphicFrameLocks noChangeAspect="1"/>
            </p:cNvGraphicFramePr>
            <p:nvPr/>
          </p:nvGraphicFramePr>
          <p:xfrm>
            <a:off x="191" y="2247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3" name="Equation" r:id="rId18" imgW="812447" imgH="444307" progId="Equation.DSMT4">
                    <p:embed/>
                  </p:oleObj>
                </mc:Choice>
                <mc:Fallback>
                  <p:oleObj name="Equation" r:id="rId18" imgW="812447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2247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3" name="Line 82"/>
            <p:cNvSpPr>
              <a:spLocks noChangeShapeType="1"/>
            </p:cNvSpPr>
            <p:nvPr/>
          </p:nvSpPr>
          <p:spPr bwMode="auto">
            <a:xfrm>
              <a:off x="431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7" name="Group 169"/>
          <p:cNvGrpSpPr>
            <a:grpSpLocks/>
          </p:cNvGrpSpPr>
          <p:nvPr/>
        </p:nvGrpSpPr>
        <p:grpSpPr bwMode="auto">
          <a:xfrm>
            <a:off x="3340100" y="3068638"/>
            <a:ext cx="850900" cy="914400"/>
            <a:chOff x="1144" y="1933"/>
            <a:chExt cx="536" cy="576"/>
          </a:xfrm>
        </p:grpSpPr>
        <p:sp>
          <p:nvSpPr>
            <p:cNvPr id="7298" name="Text Box 18"/>
            <p:cNvSpPr txBox="1">
              <a:spLocks noChangeArrowheads="1"/>
            </p:cNvSpPr>
            <p:nvPr/>
          </p:nvSpPr>
          <p:spPr bwMode="auto">
            <a:xfrm>
              <a:off x="1144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299" name="Object 31"/>
            <p:cNvGraphicFramePr>
              <a:graphicFrameLocks noChangeAspect="1"/>
            </p:cNvGraphicFramePr>
            <p:nvPr/>
          </p:nvGraphicFramePr>
          <p:xfrm>
            <a:off x="1152" y="2317"/>
            <a:ext cx="5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4" name="Equation" r:id="rId20" imgW="799753" imgH="304668" progId="Equation.DSMT4">
                    <p:embed/>
                  </p:oleObj>
                </mc:Choice>
                <mc:Fallback>
                  <p:oleObj name="Equation" r:id="rId20" imgW="79975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7"/>
                          <a:ext cx="5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0" name="Line 83"/>
            <p:cNvSpPr>
              <a:spLocks noChangeShapeType="1"/>
            </p:cNvSpPr>
            <p:nvPr/>
          </p:nvSpPr>
          <p:spPr bwMode="auto">
            <a:xfrm>
              <a:off x="1383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9" name="Group 171"/>
          <p:cNvGrpSpPr>
            <a:grpSpLocks/>
          </p:cNvGrpSpPr>
          <p:nvPr/>
        </p:nvGrpSpPr>
        <p:grpSpPr bwMode="auto">
          <a:xfrm>
            <a:off x="2208213" y="3992563"/>
            <a:ext cx="1511300" cy="444500"/>
            <a:chOff x="431" y="2515"/>
            <a:chExt cx="952" cy="280"/>
          </a:xfrm>
        </p:grpSpPr>
        <p:sp>
          <p:nvSpPr>
            <p:cNvPr id="7294" name="Line 84"/>
            <p:cNvSpPr>
              <a:spLocks noChangeShapeType="1"/>
            </p:cNvSpPr>
            <p:nvPr/>
          </p:nvSpPr>
          <p:spPr bwMode="auto">
            <a:xfrm>
              <a:off x="431" y="26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5" name="Line 86"/>
            <p:cNvSpPr>
              <a:spLocks noChangeShapeType="1"/>
            </p:cNvSpPr>
            <p:nvPr/>
          </p:nvSpPr>
          <p:spPr bwMode="auto">
            <a:xfrm flipV="1">
              <a:off x="431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Line 87"/>
            <p:cNvSpPr>
              <a:spLocks noChangeShapeType="1"/>
            </p:cNvSpPr>
            <p:nvPr/>
          </p:nvSpPr>
          <p:spPr bwMode="auto">
            <a:xfrm>
              <a:off x="1383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7" name="Line 88"/>
            <p:cNvSpPr>
              <a:spLocks noChangeShapeType="1"/>
            </p:cNvSpPr>
            <p:nvPr/>
          </p:nvSpPr>
          <p:spPr bwMode="auto">
            <a:xfrm>
              <a:off x="892" y="265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1" name="Group 173"/>
          <p:cNvGrpSpPr>
            <a:grpSpLocks/>
          </p:cNvGrpSpPr>
          <p:nvPr/>
        </p:nvGrpSpPr>
        <p:grpSpPr bwMode="auto">
          <a:xfrm>
            <a:off x="1811338" y="4652965"/>
            <a:ext cx="800100" cy="960438"/>
            <a:chOff x="181" y="2931"/>
            <a:chExt cx="504" cy="605"/>
          </a:xfrm>
        </p:grpSpPr>
        <p:sp>
          <p:nvSpPr>
            <p:cNvPr id="7290" name="Text Box 20"/>
            <p:cNvSpPr txBox="1">
              <a:spLocks noChangeArrowheads="1"/>
            </p:cNvSpPr>
            <p:nvPr/>
          </p:nvSpPr>
          <p:spPr bwMode="auto">
            <a:xfrm>
              <a:off x="181" y="3323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91" name="Object 28"/>
            <p:cNvGraphicFramePr>
              <a:graphicFrameLocks noChangeAspect="1"/>
            </p:cNvGraphicFramePr>
            <p:nvPr/>
          </p:nvGraphicFramePr>
          <p:xfrm>
            <a:off x="291" y="3377"/>
            <a:ext cx="28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5" name="Equation" r:id="rId22" imgW="368140" imgH="203112" progId="Equation.DSMT4">
                    <p:embed/>
                  </p:oleObj>
                </mc:Choice>
                <mc:Fallback>
                  <p:oleObj name="Equation" r:id="rId22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3377"/>
                          <a:ext cx="28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2" name="Line 89"/>
            <p:cNvSpPr>
              <a:spLocks noChangeShapeType="1"/>
            </p:cNvSpPr>
            <p:nvPr/>
          </p:nvSpPr>
          <p:spPr bwMode="auto">
            <a:xfrm flipH="1">
              <a:off x="447" y="29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3" name="Line 90"/>
            <p:cNvSpPr>
              <a:spLocks noChangeShapeType="1"/>
            </p:cNvSpPr>
            <p:nvPr/>
          </p:nvSpPr>
          <p:spPr bwMode="auto">
            <a:xfrm>
              <a:off x="439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3" name="Group 175"/>
          <p:cNvGrpSpPr>
            <a:grpSpLocks/>
          </p:cNvGrpSpPr>
          <p:nvPr/>
        </p:nvGrpSpPr>
        <p:grpSpPr bwMode="auto">
          <a:xfrm>
            <a:off x="3287713" y="4652965"/>
            <a:ext cx="792162" cy="996950"/>
            <a:chOff x="1111" y="2931"/>
            <a:chExt cx="499" cy="628"/>
          </a:xfrm>
        </p:grpSpPr>
        <p:sp>
          <p:nvSpPr>
            <p:cNvPr id="7286" name="Text Box 21"/>
            <p:cNvSpPr txBox="1">
              <a:spLocks noChangeArrowheads="1"/>
            </p:cNvSpPr>
            <p:nvPr/>
          </p:nvSpPr>
          <p:spPr bwMode="auto">
            <a:xfrm>
              <a:off x="1111" y="3346"/>
              <a:ext cx="499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</a:p>
          </p:txBody>
        </p:sp>
        <p:graphicFrame>
          <p:nvGraphicFramePr>
            <p:cNvPr id="7287" name="Object 29"/>
            <p:cNvGraphicFramePr>
              <a:graphicFrameLocks noChangeAspect="1"/>
            </p:cNvGraphicFramePr>
            <p:nvPr/>
          </p:nvGraphicFramePr>
          <p:xfrm>
            <a:off x="1237" y="3377"/>
            <a:ext cx="29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6" name="Equation" r:id="rId24" imgW="368140" imgH="203112" progId="Equation.DSMT4">
                    <p:embed/>
                  </p:oleObj>
                </mc:Choice>
                <mc:Fallback>
                  <p:oleObj name="Equation" r:id="rId24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3377"/>
                          <a:ext cx="29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8" name="Line 91"/>
            <p:cNvSpPr>
              <a:spLocks noChangeShapeType="1"/>
            </p:cNvSpPr>
            <p:nvPr/>
          </p:nvSpPr>
          <p:spPr bwMode="auto">
            <a:xfrm>
              <a:off x="1383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9" name="Line 92"/>
            <p:cNvSpPr>
              <a:spLocks noChangeShapeType="1"/>
            </p:cNvSpPr>
            <p:nvPr/>
          </p:nvSpPr>
          <p:spPr bwMode="auto">
            <a:xfrm>
              <a:off x="1239" y="293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1" name="Group 163"/>
          <p:cNvGrpSpPr>
            <a:grpSpLocks/>
          </p:cNvGrpSpPr>
          <p:nvPr/>
        </p:nvGrpSpPr>
        <p:grpSpPr bwMode="auto">
          <a:xfrm>
            <a:off x="7319963" y="3213101"/>
            <a:ext cx="1079500" cy="792163"/>
            <a:chOff x="3651" y="2024"/>
            <a:chExt cx="680" cy="499"/>
          </a:xfrm>
        </p:grpSpPr>
        <p:sp>
          <p:nvSpPr>
            <p:cNvPr id="7282" name="AutoShape 48"/>
            <p:cNvSpPr>
              <a:spLocks noChangeArrowheads="1"/>
            </p:cNvSpPr>
            <p:nvPr/>
          </p:nvSpPr>
          <p:spPr bwMode="auto">
            <a:xfrm>
              <a:off x="3651" y="2251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3" name="Object 101"/>
            <p:cNvGraphicFramePr>
              <a:graphicFrameLocks noChangeAspect="1"/>
            </p:cNvGraphicFramePr>
            <p:nvPr/>
          </p:nvGraphicFramePr>
          <p:xfrm>
            <a:off x="3737" y="2296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7" name="Equation" r:id="rId26" imgW="790687" imgH="219002" progId="Equation.DSMT4">
                    <p:embed/>
                  </p:oleObj>
                </mc:Choice>
                <mc:Fallback>
                  <p:oleObj name="Equation" r:id="rId26" imgW="79068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2296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4" name="Line 103"/>
            <p:cNvSpPr>
              <a:spLocks noChangeShapeType="1"/>
            </p:cNvSpPr>
            <p:nvPr/>
          </p:nvSpPr>
          <p:spPr bwMode="auto">
            <a:xfrm flipH="1">
              <a:off x="3985" y="20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Line 104"/>
            <p:cNvSpPr>
              <a:spLocks noChangeShapeType="1"/>
            </p:cNvSpPr>
            <p:nvPr/>
          </p:nvSpPr>
          <p:spPr bwMode="auto">
            <a:xfrm>
              <a:off x="3985" y="20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90" name="Group 182"/>
          <p:cNvGrpSpPr>
            <a:grpSpLocks/>
          </p:cNvGrpSpPr>
          <p:nvPr/>
        </p:nvGrpSpPr>
        <p:grpSpPr bwMode="auto">
          <a:xfrm>
            <a:off x="7072315" y="4640267"/>
            <a:ext cx="1631950" cy="539750"/>
            <a:chOff x="3495" y="2923"/>
            <a:chExt cx="1028" cy="340"/>
          </a:xfrm>
        </p:grpSpPr>
        <p:sp>
          <p:nvSpPr>
            <p:cNvPr id="7280" name="Text Box 52"/>
            <p:cNvSpPr txBox="1">
              <a:spLocks noChangeArrowheads="1"/>
            </p:cNvSpPr>
            <p:nvPr/>
          </p:nvSpPr>
          <p:spPr bwMode="auto">
            <a:xfrm>
              <a:off x="3495" y="3050"/>
              <a:ext cx="102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莱布尼兹判别法</a:t>
              </a:r>
            </a:p>
          </p:txBody>
        </p:sp>
        <p:sp>
          <p:nvSpPr>
            <p:cNvPr id="7281" name="Line 107"/>
            <p:cNvSpPr>
              <a:spLocks noChangeShapeType="1"/>
            </p:cNvSpPr>
            <p:nvPr/>
          </p:nvSpPr>
          <p:spPr bwMode="auto">
            <a:xfrm>
              <a:off x="4014" y="292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2" name="Group 164"/>
          <p:cNvGrpSpPr>
            <a:grpSpLocks/>
          </p:cNvGrpSpPr>
          <p:nvPr/>
        </p:nvGrpSpPr>
        <p:grpSpPr bwMode="auto">
          <a:xfrm>
            <a:off x="4983164" y="3062288"/>
            <a:ext cx="1296987" cy="576262"/>
            <a:chOff x="2179" y="1913"/>
            <a:chExt cx="817" cy="363"/>
          </a:xfrm>
        </p:grpSpPr>
        <p:sp>
          <p:nvSpPr>
            <p:cNvPr id="7276" name="Line 117"/>
            <p:cNvSpPr>
              <a:spLocks noChangeShapeType="1"/>
            </p:cNvSpPr>
            <p:nvPr/>
          </p:nvSpPr>
          <p:spPr bwMode="auto">
            <a:xfrm>
              <a:off x="2179" y="2095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Line 118"/>
            <p:cNvSpPr>
              <a:spLocks noChangeShapeType="1"/>
            </p:cNvSpPr>
            <p:nvPr/>
          </p:nvSpPr>
          <p:spPr bwMode="auto">
            <a:xfrm>
              <a:off x="2587" y="1913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Line 119"/>
            <p:cNvSpPr>
              <a:spLocks noChangeShapeType="1"/>
            </p:cNvSpPr>
            <p:nvPr/>
          </p:nvSpPr>
          <p:spPr bwMode="auto">
            <a:xfrm>
              <a:off x="2179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Line 120"/>
            <p:cNvSpPr>
              <a:spLocks noChangeShapeType="1"/>
            </p:cNvSpPr>
            <p:nvPr/>
          </p:nvSpPr>
          <p:spPr bwMode="auto">
            <a:xfrm>
              <a:off x="2996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3" name="Group 165"/>
          <p:cNvGrpSpPr>
            <a:grpSpLocks/>
          </p:cNvGrpSpPr>
          <p:nvPr/>
        </p:nvGrpSpPr>
        <p:grpSpPr bwMode="auto">
          <a:xfrm>
            <a:off x="4581525" y="4233864"/>
            <a:ext cx="800100" cy="1139825"/>
            <a:chOff x="1926" y="2651"/>
            <a:chExt cx="504" cy="718"/>
          </a:xfrm>
        </p:grpSpPr>
        <p:sp>
          <p:nvSpPr>
            <p:cNvPr id="7273" name="Text Box 36"/>
            <p:cNvSpPr txBox="1">
              <a:spLocks noChangeArrowheads="1"/>
            </p:cNvSpPr>
            <p:nvPr/>
          </p:nvSpPr>
          <p:spPr bwMode="auto">
            <a:xfrm>
              <a:off x="1926" y="3142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74" name="Object 37"/>
            <p:cNvGraphicFramePr>
              <a:graphicFrameLocks noChangeAspect="1"/>
            </p:cNvGraphicFramePr>
            <p:nvPr/>
          </p:nvGraphicFramePr>
          <p:xfrm>
            <a:off x="2008" y="3182"/>
            <a:ext cx="38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" name="Equation" r:id="rId28" imgW="469900" imgH="228600" progId="Equation.DSMT4">
                    <p:embed/>
                  </p:oleObj>
                </mc:Choice>
                <mc:Fallback>
                  <p:oleObj name="Equation" r:id="rId28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182"/>
                          <a:ext cx="38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" name="Line 121"/>
            <p:cNvSpPr>
              <a:spLocks noChangeShapeType="1"/>
            </p:cNvSpPr>
            <p:nvPr/>
          </p:nvSpPr>
          <p:spPr bwMode="auto">
            <a:xfrm>
              <a:off x="2194" y="2651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6" name="Group 178"/>
          <p:cNvGrpSpPr>
            <a:grpSpLocks/>
          </p:cNvGrpSpPr>
          <p:nvPr/>
        </p:nvGrpSpPr>
        <p:grpSpPr bwMode="auto">
          <a:xfrm>
            <a:off x="2886075" y="2924175"/>
            <a:ext cx="4146550" cy="3600450"/>
            <a:chOff x="858" y="1842"/>
            <a:chExt cx="2612" cy="2268"/>
          </a:xfrm>
        </p:grpSpPr>
        <p:sp>
          <p:nvSpPr>
            <p:cNvPr id="7268" name="Line 95"/>
            <p:cNvSpPr>
              <a:spLocks noChangeShapeType="1"/>
            </p:cNvSpPr>
            <p:nvPr/>
          </p:nvSpPr>
          <p:spPr bwMode="auto">
            <a:xfrm>
              <a:off x="884" y="3067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Line 96"/>
            <p:cNvSpPr>
              <a:spLocks noChangeShapeType="1"/>
            </p:cNvSpPr>
            <p:nvPr/>
          </p:nvSpPr>
          <p:spPr bwMode="auto">
            <a:xfrm>
              <a:off x="884" y="4110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98"/>
            <p:cNvSpPr>
              <a:spLocks noChangeShapeType="1"/>
            </p:cNvSpPr>
            <p:nvPr/>
          </p:nvSpPr>
          <p:spPr bwMode="auto">
            <a:xfrm flipV="1">
              <a:off x="3470" y="1842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Line 99"/>
            <p:cNvSpPr>
              <a:spLocks noChangeShapeType="1"/>
            </p:cNvSpPr>
            <p:nvPr/>
          </p:nvSpPr>
          <p:spPr bwMode="auto">
            <a:xfrm flipH="1">
              <a:off x="2835" y="1842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Text Box 125"/>
            <p:cNvSpPr txBox="1">
              <a:spLocks noChangeArrowheads="1"/>
            </p:cNvSpPr>
            <p:nvPr/>
          </p:nvSpPr>
          <p:spPr bwMode="auto">
            <a:xfrm>
              <a:off x="858" y="3082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3503613" y="43656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64" name="Group 156"/>
          <p:cNvGrpSpPr>
            <a:grpSpLocks/>
          </p:cNvGrpSpPr>
          <p:nvPr/>
        </p:nvGrpSpPr>
        <p:grpSpPr bwMode="auto">
          <a:xfrm>
            <a:off x="6646863" y="1314451"/>
            <a:ext cx="2087562" cy="568325"/>
            <a:chOff x="3227" y="828"/>
            <a:chExt cx="1315" cy="358"/>
          </a:xfrm>
        </p:grpSpPr>
        <p:sp>
          <p:nvSpPr>
            <p:cNvPr id="7265" name="Line 68"/>
            <p:cNvSpPr>
              <a:spLocks noChangeShapeType="1"/>
            </p:cNvSpPr>
            <p:nvPr/>
          </p:nvSpPr>
          <p:spPr bwMode="auto">
            <a:xfrm>
              <a:off x="4542" y="100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Line 114"/>
            <p:cNvSpPr>
              <a:spLocks noChangeShapeType="1"/>
            </p:cNvSpPr>
            <p:nvPr/>
          </p:nvSpPr>
          <p:spPr bwMode="auto">
            <a:xfrm>
              <a:off x="3227" y="1005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Text Box 127"/>
            <p:cNvSpPr txBox="1">
              <a:spLocks noChangeArrowheads="1"/>
            </p:cNvSpPr>
            <p:nvPr/>
          </p:nvSpPr>
          <p:spPr bwMode="auto">
            <a:xfrm>
              <a:off x="3276" y="82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1992313" y="43227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88" name="Group 180"/>
          <p:cNvGrpSpPr>
            <a:grpSpLocks/>
          </p:cNvGrpSpPr>
          <p:nvPr/>
        </p:nvGrpSpPr>
        <p:grpSpPr bwMode="auto">
          <a:xfrm>
            <a:off x="9336088" y="2878139"/>
            <a:ext cx="863600" cy="2566987"/>
            <a:chOff x="4921" y="1813"/>
            <a:chExt cx="544" cy="1617"/>
          </a:xfrm>
        </p:grpSpPr>
        <p:sp>
          <p:nvSpPr>
            <p:cNvPr id="7262" name="Line 112"/>
            <p:cNvSpPr>
              <a:spLocks noChangeShapeType="1"/>
            </p:cNvSpPr>
            <p:nvPr/>
          </p:nvSpPr>
          <p:spPr bwMode="auto">
            <a:xfrm>
              <a:off x="4967" y="20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113"/>
            <p:cNvSpPr>
              <a:spLocks noChangeShapeType="1"/>
            </p:cNvSpPr>
            <p:nvPr/>
          </p:nvSpPr>
          <p:spPr bwMode="auto">
            <a:xfrm>
              <a:off x="5465" y="2024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Text Box 129"/>
            <p:cNvSpPr txBox="1">
              <a:spLocks noChangeArrowheads="1"/>
            </p:cNvSpPr>
            <p:nvPr/>
          </p:nvSpPr>
          <p:spPr bwMode="auto">
            <a:xfrm>
              <a:off x="4921" y="1813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7751763" y="28765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7967663" y="3933825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70" name="Group 162"/>
          <p:cNvGrpSpPr>
            <a:grpSpLocks/>
          </p:cNvGrpSpPr>
          <p:nvPr/>
        </p:nvGrpSpPr>
        <p:grpSpPr bwMode="auto">
          <a:xfrm>
            <a:off x="8308975" y="3473450"/>
            <a:ext cx="1100138" cy="819150"/>
            <a:chOff x="4274" y="2188"/>
            <a:chExt cx="693" cy="516"/>
          </a:xfrm>
        </p:grpSpPr>
        <p:sp>
          <p:nvSpPr>
            <p:cNvPr id="7259" name="Line 110"/>
            <p:cNvSpPr>
              <a:spLocks noChangeShapeType="1"/>
            </p:cNvSpPr>
            <p:nvPr/>
          </p:nvSpPr>
          <p:spPr bwMode="auto">
            <a:xfrm>
              <a:off x="4332" y="2387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Line 111"/>
            <p:cNvSpPr>
              <a:spLocks noChangeShapeType="1"/>
            </p:cNvSpPr>
            <p:nvPr/>
          </p:nvSpPr>
          <p:spPr bwMode="auto">
            <a:xfrm>
              <a:off x="4967" y="2387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Text Box 132"/>
            <p:cNvSpPr txBox="1">
              <a:spLocks noChangeArrowheads="1"/>
            </p:cNvSpPr>
            <p:nvPr/>
          </p:nvSpPr>
          <p:spPr bwMode="auto">
            <a:xfrm>
              <a:off x="4274" y="2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6" name="Group 158"/>
          <p:cNvGrpSpPr>
            <a:grpSpLocks/>
          </p:cNvGrpSpPr>
          <p:nvPr/>
        </p:nvGrpSpPr>
        <p:grpSpPr bwMode="auto">
          <a:xfrm>
            <a:off x="3719513" y="1241425"/>
            <a:ext cx="1884362" cy="598488"/>
            <a:chOff x="1383" y="782"/>
            <a:chExt cx="1187" cy="377"/>
          </a:xfrm>
        </p:grpSpPr>
        <p:sp>
          <p:nvSpPr>
            <p:cNvPr id="7256" name="Line 67"/>
            <p:cNvSpPr>
              <a:spLocks noChangeShapeType="1"/>
            </p:cNvSpPr>
            <p:nvPr/>
          </p:nvSpPr>
          <p:spPr bwMode="auto">
            <a:xfrm>
              <a:off x="1383" y="1002"/>
              <a:ext cx="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7" name="Text Box 69"/>
            <p:cNvSpPr txBox="1">
              <a:spLocks noChangeArrowheads="1"/>
            </p:cNvSpPr>
            <p:nvPr/>
          </p:nvSpPr>
          <p:spPr bwMode="auto">
            <a:xfrm>
              <a:off x="2232" y="78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258" name="Line 133"/>
            <p:cNvSpPr>
              <a:spLocks noChangeShapeType="1"/>
            </p:cNvSpPr>
            <p:nvPr/>
          </p:nvSpPr>
          <p:spPr bwMode="auto">
            <a:xfrm>
              <a:off x="1391" y="100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9" name="Group 161"/>
          <p:cNvGrpSpPr>
            <a:grpSpLocks/>
          </p:cNvGrpSpPr>
          <p:nvPr/>
        </p:nvGrpSpPr>
        <p:grpSpPr bwMode="auto">
          <a:xfrm>
            <a:off x="4511675" y="2060576"/>
            <a:ext cx="3816350" cy="504825"/>
            <a:chOff x="1882" y="1298"/>
            <a:chExt cx="2404" cy="318"/>
          </a:xfrm>
        </p:grpSpPr>
        <p:sp>
          <p:nvSpPr>
            <p:cNvPr id="7253" name="Line 80"/>
            <p:cNvSpPr>
              <a:spLocks noChangeShapeType="1"/>
            </p:cNvSpPr>
            <p:nvPr/>
          </p:nvSpPr>
          <p:spPr bwMode="auto">
            <a:xfrm flipV="1">
              <a:off x="3334" y="129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Line 115"/>
            <p:cNvSpPr>
              <a:spLocks noChangeShapeType="1"/>
            </p:cNvSpPr>
            <p:nvPr/>
          </p:nvSpPr>
          <p:spPr bwMode="auto">
            <a:xfrm>
              <a:off x="3334" y="161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Line 134"/>
            <p:cNvSpPr>
              <a:spLocks noChangeShapeType="1"/>
            </p:cNvSpPr>
            <p:nvPr/>
          </p:nvSpPr>
          <p:spPr bwMode="auto">
            <a:xfrm flipH="1">
              <a:off x="1882" y="129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7" name="Group 159"/>
          <p:cNvGrpSpPr>
            <a:grpSpLocks/>
          </p:cNvGrpSpPr>
          <p:nvPr/>
        </p:nvGrpSpPr>
        <p:grpSpPr bwMode="auto">
          <a:xfrm>
            <a:off x="2952750" y="1782764"/>
            <a:ext cx="1525588" cy="439737"/>
            <a:chOff x="900" y="1123"/>
            <a:chExt cx="961" cy="277"/>
          </a:xfrm>
        </p:grpSpPr>
        <p:sp>
          <p:nvSpPr>
            <p:cNvPr id="7251" name="Text Box 11"/>
            <p:cNvSpPr txBox="1">
              <a:spLocks noChangeArrowheads="1"/>
            </p:cNvSpPr>
            <p:nvPr/>
          </p:nvSpPr>
          <p:spPr bwMode="auto">
            <a:xfrm>
              <a:off x="900" y="1154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为正项级数</a:t>
              </a:r>
            </a:p>
          </p:txBody>
        </p:sp>
        <p:graphicFrame>
          <p:nvGraphicFramePr>
            <p:cNvPr id="7252" name="Object 135"/>
            <p:cNvGraphicFramePr>
              <a:graphicFrameLocks noChangeAspect="1"/>
            </p:cNvGraphicFramePr>
            <p:nvPr/>
          </p:nvGraphicFramePr>
          <p:xfrm>
            <a:off x="913" y="1123"/>
            <a:ext cx="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" name="Equation" r:id="rId30" imgW="380835" imgH="431613" progId="Equation.DSMT4">
                    <p:embed/>
                  </p:oleObj>
                </mc:Choice>
                <mc:Fallback>
                  <p:oleObj name="Equation" r:id="rId30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123"/>
                          <a:ext cx="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7824788" y="1831976"/>
            <a:ext cx="1892300" cy="461963"/>
            <a:chOff x="4001" y="1154"/>
            <a:chExt cx="1192" cy="291"/>
          </a:xfrm>
        </p:grpSpPr>
        <p:sp>
          <p:nvSpPr>
            <p:cNvPr id="7249" name="Text Box 44"/>
            <p:cNvSpPr txBox="1">
              <a:spLocks noChangeArrowheads="1"/>
            </p:cNvSpPr>
            <p:nvPr/>
          </p:nvSpPr>
          <p:spPr bwMode="auto">
            <a:xfrm>
              <a:off x="4001" y="1189"/>
              <a:ext cx="119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为任意项级数</a:t>
              </a:r>
            </a:p>
          </p:txBody>
        </p:sp>
        <p:graphicFrame>
          <p:nvGraphicFramePr>
            <p:cNvPr id="7250" name="Object 136"/>
            <p:cNvGraphicFramePr>
              <a:graphicFrameLocks noChangeAspect="1"/>
            </p:cNvGraphicFramePr>
            <p:nvPr/>
          </p:nvGraphicFramePr>
          <p:xfrm>
            <a:off x="4050" y="1154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0" name="Equation" r:id="rId31" imgW="380835" imgH="431613" progId="Equation.DSMT4">
                    <p:embed/>
                  </p:oleObj>
                </mc:Choice>
                <mc:Fallback>
                  <p:oleObj name="Equation" r:id="rId31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154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2" name="Group 174"/>
          <p:cNvGrpSpPr>
            <a:grpSpLocks/>
          </p:cNvGrpSpPr>
          <p:nvPr/>
        </p:nvGrpSpPr>
        <p:grpSpPr bwMode="auto">
          <a:xfrm>
            <a:off x="1804989" y="5648325"/>
            <a:ext cx="906463" cy="750888"/>
            <a:chOff x="177" y="3558"/>
            <a:chExt cx="571" cy="473"/>
          </a:xfrm>
        </p:grpSpPr>
        <p:sp>
          <p:nvSpPr>
            <p:cNvPr id="7246" name="Text Box 23"/>
            <p:cNvSpPr txBox="1">
              <a:spLocks noChangeArrowheads="1"/>
            </p:cNvSpPr>
            <p:nvPr/>
          </p:nvSpPr>
          <p:spPr bwMode="auto">
            <a:xfrm>
              <a:off x="177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47" name="Line 93"/>
            <p:cNvSpPr>
              <a:spLocks noChangeShapeType="1"/>
            </p:cNvSpPr>
            <p:nvPr/>
          </p:nvSpPr>
          <p:spPr bwMode="auto">
            <a:xfrm>
              <a:off x="431" y="355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8" name="Object 137"/>
            <p:cNvGraphicFramePr>
              <a:graphicFrameLocks noChangeAspect="1"/>
            </p:cNvGraphicFramePr>
            <p:nvPr/>
          </p:nvGraphicFramePr>
          <p:xfrm>
            <a:off x="194" y="3740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1" name="Equation" r:id="rId32" imgW="380835" imgH="431613" progId="Equation.DSMT4">
                    <p:embed/>
                  </p:oleObj>
                </mc:Choice>
                <mc:Fallback>
                  <p:oleObj name="Equation" r:id="rId32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3740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4" name="Group 176"/>
          <p:cNvGrpSpPr>
            <a:grpSpLocks/>
          </p:cNvGrpSpPr>
          <p:nvPr/>
        </p:nvGrpSpPr>
        <p:grpSpPr bwMode="auto">
          <a:xfrm>
            <a:off x="3302002" y="5661026"/>
            <a:ext cx="906463" cy="735013"/>
            <a:chOff x="1120" y="3566"/>
            <a:chExt cx="571" cy="463"/>
          </a:xfrm>
        </p:grpSpPr>
        <p:sp>
          <p:nvSpPr>
            <p:cNvPr id="7243" name="Text Box 24"/>
            <p:cNvSpPr txBox="1">
              <a:spLocks noChangeArrowheads="1"/>
            </p:cNvSpPr>
            <p:nvPr/>
          </p:nvSpPr>
          <p:spPr bwMode="auto">
            <a:xfrm>
              <a:off x="1120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4" name="Line 94"/>
            <p:cNvSpPr>
              <a:spLocks noChangeShapeType="1"/>
            </p:cNvSpPr>
            <p:nvPr/>
          </p:nvSpPr>
          <p:spPr bwMode="auto">
            <a:xfrm>
              <a:off x="1383" y="356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5" name="Object 138"/>
            <p:cNvGraphicFramePr>
              <a:graphicFrameLocks noChangeAspect="1"/>
            </p:cNvGraphicFramePr>
            <p:nvPr/>
          </p:nvGraphicFramePr>
          <p:xfrm>
            <a:off x="1131" y="3738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2" name="Equation" r:id="rId33" imgW="380835" imgH="431613" progId="Equation.DSMT4">
                    <p:embed/>
                  </p:oleObj>
                </mc:Choice>
                <mc:Fallback>
                  <p:oleObj name="Equation" r:id="rId33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738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5" name="Group 167"/>
          <p:cNvGrpSpPr>
            <a:grpSpLocks/>
          </p:cNvGrpSpPr>
          <p:nvPr/>
        </p:nvGrpSpPr>
        <p:grpSpPr bwMode="auto">
          <a:xfrm>
            <a:off x="4527553" y="5383214"/>
            <a:ext cx="906463" cy="765175"/>
            <a:chOff x="1892" y="3375"/>
            <a:chExt cx="571" cy="482"/>
          </a:xfrm>
        </p:grpSpPr>
        <p:sp>
          <p:nvSpPr>
            <p:cNvPr id="7240" name="Text Box 41"/>
            <p:cNvSpPr txBox="1">
              <a:spLocks noChangeArrowheads="1"/>
            </p:cNvSpPr>
            <p:nvPr/>
          </p:nvSpPr>
          <p:spPr bwMode="auto">
            <a:xfrm>
              <a:off x="1892" y="360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1" name="Line 123"/>
            <p:cNvSpPr>
              <a:spLocks noChangeShapeType="1"/>
            </p:cNvSpPr>
            <p:nvPr/>
          </p:nvSpPr>
          <p:spPr bwMode="auto">
            <a:xfrm>
              <a:off x="2184" y="3375"/>
              <a:ext cx="0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2" name="Object 139"/>
            <p:cNvGraphicFramePr>
              <a:graphicFrameLocks noChangeAspect="1"/>
            </p:cNvGraphicFramePr>
            <p:nvPr/>
          </p:nvGraphicFramePr>
          <p:xfrm>
            <a:off x="1908" y="356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3" name="Equation" r:id="rId34" imgW="380835" imgH="431613" progId="Equation.DSMT4">
                    <p:embed/>
                  </p:oleObj>
                </mc:Choice>
                <mc:Fallback>
                  <p:oleObj name="Equation" r:id="rId3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356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6" name="Group 168"/>
          <p:cNvGrpSpPr>
            <a:grpSpLocks/>
          </p:cNvGrpSpPr>
          <p:nvPr/>
        </p:nvGrpSpPr>
        <p:grpSpPr bwMode="auto">
          <a:xfrm>
            <a:off x="5848353" y="5386389"/>
            <a:ext cx="957263" cy="746125"/>
            <a:chOff x="2724" y="3377"/>
            <a:chExt cx="603" cy="470"/>
          </a:xfrm>
        </p:grpSpPr>
        <p:sp>
          <p:nvSpPr>
            <p:cNvPr id="7237" name="Text Box 40"/>
            <p:cNvSpPr txBox="1">
              <a:spLocks noChangeArrowheads="1"/>
            </p:cNvSpPr>
            <p:nvPr/>
          </p:nvSpPr>
          <p:spPr bwMode="auto">
            <a:xfrm>
              <a:off x="2724" y="3596"/>
              <a:ext cx="603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38" name="Line 124"/>
            <p:cNvSpPr>
              <a:spLocks noChangeShapeType="1"/>
            </p:cNvSpPr>
            <p:nvPr/>
          </p:nvSpPr>
          <p:spPr bwMode="auto">
            <a:xfrm>
              <a:off x="3042" y="337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9" name="Object 140"/>
            <p:cNvGraphicFramePr>
              <a:graphicFrameLocks noChangeAspect="1"/>
            </p:cNvGraphicFramePr>
            <p:nvPr/>
          </p:nvGraphicFramePr>
          <p:xfrm>
            <a:off x="2754" y="355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4" name="Equation" r:id="rId35" imgW="380835" imgH="431613" progId="Equation.DSMT4">
                    <p:embed/>
                  </p:oleObj>
                </mc:Choice>
                <mc:Fallback>
                  <p:oleObj name="Equation" r:id="rId35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55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0" name="Group 152"/>
          <p:cNvGrpSpPr>
            <a:grpSpLocks/>
          </p:cNvGrpSpPr>
          <p:nvPr/>
        </p:nvGrpSpPr>
        <p:grpSpPr bwMode="auto">
          <a:xfrm>
            <a:off x="7175501" y="5873751"/>
            <a:ext cx="1425575" cy="619125"/>
            <a:chOff x="3560" y="3694"/>
            <a:chExt cx="898" cy="390"/>
          </a:xfrm>
        </p:grpSpPr>
        <p:sp>
          <p:nvSpPr>
            <p:cNvPr id="7234" name="Text Box 54"/>
            <p:cNvSpPr txBox="1">
              <a:spLocks noChangeArrowheads="1"/>
            </p:cNvSpPr>
            <p:nvPr/>
          </p:nvSpPr>
          <p:spPr bwMode="auto">
            <a:xfrm>
              <a:off x="3560" y="3821"/>
              <a:ext cx="8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　　条件收敛</a:t>
              </a:r>
            </a:p>
          </p:txBody>
        </p:sp>
        <p:sp>
          <p:nvSpPr>
            <p:cNvPr id="7235" name="Line 109"/>
            <p:cNvSpPr>
              <a:spLocks noChangeShapeType="1"/>
            </p:cNvSpPr>
            <p:nvPr/>
          </p:nvSpPr>
          <p:spPr bwMode="auto">
            <a:xfrm>
              <a:off x="4014" y="369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6" name="Object 141"/>
            <p:cNvGraphicFramePr>
              <a:graphicFrameLocks noChangeAspect="1"/>
            </p:cNvGraphicFramePr>
            <p:nvPr/>
          </p:nvGraphicFramePr>
          <p:xfrm>
            <a:off x="3605" y="3793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5" name="Equation" r:id="rId36" imgW="380835" imgH="431613" progId="Equation.DSMT4">
                    <p:embed/>
                  </p:oleObj>
                </mc:Choice>
                <mc:Fallback>
                  <p:oleObj name="Equation" r:id="rId36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793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9" name="Group 181"/>
          <p:cNvGrpSpPr>
            <a:grpSpLocks/>
          </p:cNvGrpSpPr>
          <p:nvPr/>
        </p:nvGrpSpPr>
        <p:grpSpPr bwMode="auto">
          <a:xfrm>
            <a:off x="9264654" y="5360988"/>
            <a:ext cx="1319213" cy="461962"/>
            <a:chOff x="4876" y="3377"/>
            <a:chExt cx="831" cy="291"/>
          </a:xfrm>
        </p:grpSpPr>
        <p:sp>
          <p:nvSpPr>
            <p:cNvPr id="7232" name="Text Box 49"/>
            <p:cNvSpPr txBox="1">
              <a:spLocks noChangeArrowheads="1"/>
            </p:cNvSpPr>
            <p:nvPr/>
          </p:nvSpPr>
          <p:spPr bwMode="auto">
            <a:xfrm>
              <a:off x="4876" y="3414"/>
              <a:ext cx="83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绝对收敛</a:t>
              </a:r>
            </a:p>
          </p:txBody>
        </p:sp>
        <p:graphicFrame>
          <p:nvGraphicFramePr>
            <p:cNvPr id="7233" name="Object 142"/>
            <p:cNvGraphicFramePr>
              <a:graphicFrameLocks noChangeAspect="1"/>
            </p:cNvGraphicFramePr>
            <p:nvPr/>
          </p:nvGraphicFramePr>
          <p:xfrm>
            <a:off x="4886" y="3377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6" name="Equation" r:id="rId37" imgW="380835" imgH="431613" progId="Equation.DSMT4">
                    <p:embed/>
                  </p:oleObj>
                </mc:Choice>
                <mc:Fallback>
                  <p:oleObj name="Equation" r:id="rId37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3377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1" name="Group 153"/>
          <p:cNvGrpSpPr>
            <a:grpSpLocks/>
          </p:cNvGrpSpPr>
          <p:nvPr/>
        </p:nvGrpSpPr>
        <p:grpSpPr bwMode="auto">
          <a:xfrm>
            <a:off x="7104064" y="4005263"/>
            <a:ext cx="1525587" cy="677862"/>
            <a:chOff x="3515" y="2523"/>
            <a:chExt cx="961" cy="427"/>
          </a:xfrm>
        </p:grpSpPr>
        <p:sp>
          <p:nvSpPr>
            <p:cNvPr id="7229" name="Text Box 50"/>
            <p:cNvSpPr txBox="1">
              <a:spLocks noChangeArrowheads="1"/>
            </p:cNvSpPr>
            <p:nvPr/>
          </p:nvSpPr>
          <p:spPr bwMode="auto">
            <a:xfrm>
              <a:off x="3515" y="2688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为交错级数</a:t>
              </a:r>
            </a:p>
          </p:txBody>
        </p:sp>
        <p:sp>
          <p:nvSpPr>
            <p:cNvPr id="7230" name="Line 106"/>
            <p:cNvSpPr>
              <a:spLocks noChangeShapeType="1"/>
            </p:cNvSpPr>
            <p:nvPr/>
          </p:nvSpPr>
          <p:spPr bwMode="auto">
            <a:xfrm>
              <a:off x="3998" y="25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1" name="Object 143"/>
            <p:cNvGraphicFramePr>
              <a:graphicFrameLocks noChangeAspect="1"/>
            </p:cNvGraphicFramePr>
            <p:nvPr/>
          </p:nvGraphicFramePr>
          <p:xfrm>
            <a:off x="3537" y="2659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7" name="Equation" r:id="rId38" imgW="380835" imgH="431613" progId="Equation.DSMT4">
                    <p:embed/>
                  </p:oleObj>
                </mc:Choice>
                <mc:Fallback>
                  <p:oleObj name="Equation" r:id="rId38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659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2" name="Group 154"/>
          <p:cNvGrpSpPr>
            <a:grpSpLocks/>
          </p:cNvGrpSpPr>
          <p:nvPr/>
        </p:nvGrpSpPr>
        <p:grpSpPr bwMode="auto">
          <a:xfrm>
            <a:off x="8111332" y="2781914"/>
            <a:ext cx="1296988" cy="709613"/>
            <a:chOff x="4150" y="1758"/>
            <a:chExt cx="817" cy="447"/>
          </a:xfrm>
        </p:grpSpPr>
        <p:sp>
          <p:nvSpPr>
            <p:cNvPr id="7226" name="Line 116"/>
            <p:cNvSpPr>
              <a:spLocks noChangeShapeType="1"/>
            </p:cNvSpPr>
            <p:nvPr/>
          </p:nvSpPr>
          <p:spPr bwMode="auto">
            <a:xfrm>
              <a:off x="4558" y="175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AutoShape 150"/>
            <p:cNvSpPr>
              <a:spLocks noChangeArrowheads="1"/>
            </p:cNvSpPr>
            <p:nvPr/>
          </p:nvSpPr>
          <p:spPr bwMode="auto">
            <a:xfrm>
              <a:off x="4150" y="1842"/>
              <a:ext cx="817" cy="363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latin typeface="Times New Roman" panose="02020603050405020304" pitchFamily="18" charset="0"/>
                </a:rPr>
                <a:t>             </a:t>
              </a:r>
              <a:r>
                <a:rPr lang="zh-CN" altLang="en-US" sz="1600" b="1" dirty="0">
                  <a:solidFill>
                    <a:prstClr val="white"/>
                  </a:solidFill>
                  <a:latin typeface="Times New Roman" panose="02020603050405020304" pitchFamily="18" charset="0"/>
                </a:rPr>
                <a:t>收敛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8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234204"/>
                </p:ext>
              </p:extLst>
            </p:nvPr>
          </p:nvGraphicFramePr>
          <p:xfrm>
            <a:off x="4346" y="1882"/>
            <a:ext cx="31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8" name="Equation" r:id="rId39" imgW="466882" imgH="409688" progId="Equation.DSMT4">
                    <p:embed/>
                  </p:oleObj>
                </mc:Choice>
                <mc:Fallback>
                  <p:oleObj name="Equation" r:id="rId39" imgW="46688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882"/>
                          <a:ext cx="31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9" name="Group 151"/>
          <p:cNvGrpSpPr>
            <a:grpSpLocks/>
          </p:cNvGrpSpPr>
          <p:nvPr/>
        </p:nvGrpSpPr>
        <p:grpSpPr bwMode="auto">
          <a:xfrm>
            <a:off x="7096126" y="5216525"/>
            <a:ext cx="1592263" cy="660400"/>
            <a:chOff x="3510" y="3286"/>
            <a:chExt cx="1003" cy="416"/>
          </a:xfrm>
        </p:grpSpPr>
        <p:sp>
          <p:nvSpPr>
            <p:cNvPr id="7222" name="Text Box 53"/>
            <p:cNvSpPr txBox="1">
              <a:spLocks noChangeArrowheads="1"/>
            </p:cNvSpPr>
            <p:nvPr/>
          </p:nvSpPr>
          <p:spPr bwMode="auto">
            <a:xfrm>
              <a:off x="3515" y="3475"/>
              <a:ext cx="9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且                      </a:t>
              </a:r>
            </a:p>
          </p:txBody>
        </p:sp>
        <p:sp>
          <p:nvSpPr>
            <p:cNvPr id="7223" name="Line 108"/>
            <p:cNvSpPr>
              <a:spLocks noChangeShapeType="1"/>
            </p:cNvSpPr>
            <p:nvPr/>
          </p:nvSpPr>
          <p:spPr bwMode="auto">
            <a:xfrm>
              <a:off x="4014" y="328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4" name="Object 144"/>
            <p:cNvGraphicFramePr>
              <a:graphicFrameLocks noChangeAspect="1"/>
            </p:cNvGraphicFramePr>
            <p:nvPr/>
          </p:nvGraphicFramePr>
          <p:xfrm>
            <a:off x="4069" y="3515"/>
            <a:ext cx="44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9" name="Equation" r:id="rId41" imgW="660400" imgH="279400" progId="Equation.DSMT4">
                    <p:embed/>
                  </p:oleObj>
                </mc:Choice>
                <mc:Fallback>
                  <p:oleObj name="Equation" r:id="rId41" imgW="660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3515"/>
                          <a:ext cx="44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5" name="Object 102"/>
            <p:cNvGraphicFramePr>
              <a:graphicFrameLocks noChangeAspect="1"/>
            </p:cNvGraphicFramePr>
            <p:nvPr/>
          </p:nvGraphicFramePr>
          <p:xfrm>
            <a:off x="3510" y="3521"/>
            <a:ext cx="42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0" name="Equation" r:id="rId43" imgW="634725" imgH="228501" progId="Equation.DSMT4">
                    <p:embed/>
                  </p:oleObj>
                </mc:Choice>
                <mc:Fallback>
                  <p:oleObj name="Equation" r:id="rId4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521"/>
                          <a:ext cx="42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5937250" y="4235451"/>
            <a:ext cx="850900" cy="1128713"/>
            <a:chOff x="2770" y="2667"/>
            <a:chExt cx="536" cy="711"/>
          </a:xfrm>
        </p:grpSpPr>
        <p:sp>
          <p:nvSpPr>
            <p:cNvPr id="7219" name="Text Box 184"/>
            <p:cNvSpPr txBox="1">
              <a:spLocks noChangeArrowheads="1"/>
            </p:cNvSpPr>
            <p:nvPr/>
          </p:nvSpPr>
          <p:spPr bwMode="auto">
            <a:xfrm>
              <a:off x="2770" y="3158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7220" name="Line 185"/>
            <p:cNvSpPr>
              <a:spLocks noChangeShapeType="1"/>
            </p:cNvSpPr>
            <p:nvPr/>
          </p:nvSpPr>
          <p:spPr bwMode="auto">
            <a:xfrm>
              <a:off x="3021" y="266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1" name="Object 186"/>
            <p:cNvGraphicFramePr>
              <a:graphicFrameLocks noChangeAspect="1"/>
            </p:cNvGraphicFramePr>
            <p:nvPr/>
          </p:nvGraphicFramePr>
          <p:xfrm>
            <a:off x="2817" y="3158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1" name="公式" r:id="rId45" imgW="469900" imgH="228600" progId="Equation.3">
                    <p:embed/>
                  </p:oleObj>
                </mc:Choice>
                <mc:Fallback>
                  <p:oleObj name="公式" r:id="rId45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3158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1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1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1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1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0"/>
                                        <p:tgtEl>
                                          <p:spTgt spid="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1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10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1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1000"/>
                                        <p:tgtEl>
                                          <p:spTgt spid="1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0"/>
                                        <p:tgtEl>
                                          <p:spTgt spid="1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10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1000"/>
                                        <p:tgtEl>
                                          <p:spTgt spid="1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10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10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10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10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1000"/>
                                        <p:tgtEl>
                                          <p:spTgt spid="1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1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build="allAtOnce" animBg="1"/>
      <p:bldP spid="17423" grpId="0" build="allAtOnce" animBg="1"/>
      <p:bldP spid="17459" grpId="0" animBg="1"/>
      <p:bldP spid="17534" grpId="0"/>
      <p:bldP spid="17536" grpId="0"/>
      <p:bldP spid="17538" grpId="0"/>
      <p:bldP spid="175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669" y="556900"/>
            <a:ext cx="1378239" cy="839262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471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D9EABC-70B0-42B3-BDDF-0A3610F25C30}" type="slidenum">
              <a:rPr lang="en-US" altLang="zh-CN" sz="1200">
                <a:solidFill>
                  <a:schemeClr val="accent2"/>
                </a:solidFill>
              </a:rPr>
              <a:pPr/>
              <a:t>43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4669" y="1516125"/>
            <a:ext cx="8331200" cy="4840225"/>
            <a:chOff x="1651000" y="1286638"/>
            <a:chExt cx="8331200" cy="4840225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651000" y="1286638"/>
              <a:ext cx="8331200" cy="4840225"/>
              <a:chOff x="576" y="1152"/>
              <a:chExt cx="4752" cy="2762"/>
            </a:xfrm>
          </p:grpSpPr>
          <p:sp>
            <p:nvSpPr>
              <p:cNvPr id="47109" name="Line 4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0" name="Line 5"/>
              <p:cNvSpPr>
                <a:spLocks noChangeShapeType="1"/>
              </p:cNvSpPr>
              <p:nvPr/>
            </p:nvSpPr>
            <p:spPr bwMode="auto">
              <a:xfrm flipV="1">
                <a:off x="576" y="3901"/>
                <a:ext cx="4752" cy="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1" name="Line 6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2" name="Line 7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3" name="Line 8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4" name="Line 9"/>
              <p:cNvSpPr>
                <a:spLocks noChangeShapeType="1"/>
              </p:cNvSpPr>
              <p:nvPr/>
            </p:nvSpPr>
            <p:spPr bwMode="auto">
              <a:xfrm flipH="1">
                <a:off x="1104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正 项 级 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6" name="Text Box 11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任意项级数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7" name="Text Box 12"/>
              <p:cNvSpPr txBox="1">
                <a:spLocks noChangeArrowheads="1"/>
              </p:cNvSpPr>
              <p:nvPr/>
            </p:nvSpPr>
            <p:spPr bwMode="auto">
              <a:xfrm>
                <a:off x="672" y="1968"/>
                <a:ext cx="336" cy="1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判</a:t>
                </a:r>
                <a:endParaRPr lang="en-US" altLang="zh-CN" sz="3600" b="1" dirty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别</a:t>
                </a:r>
                <a:endParaRPr lang="en-US" altLang="zh-CN" sz="3600" b="1" dirty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法</a:t>
                </a:r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8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比较法</a:t>
                </a: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1296" y="3264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6.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比值法</a:t>
                </a: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7.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根值法</a:t>
                </a: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3360" y="2955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4.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绝对收敛</a:t>
                </a: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247"/>
                <a:ext cx="1680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交错级数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莱布尼茨定理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47126" name="Line 21"/>
              <p:cNvSpPr>
                <a:spLocks noChangeShapeType="1"/>
              </p:cNvSpPr>
              <p:nvPr/>
            </p:nvSpPr>
            <p:spPr bwMode="auto">
              <a:xfrm flipH="1">
                <a:off x="3168" y="2976"/>
                <a:ext cx="0" cy="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1296" y="2304"/>
                <a:ext cx="182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3.  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按基本性质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;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8" name="Line 23"/>
              <p:cNvSpPr>
                <a:spLocks noChangeShapeType="1"/>
              </p:cNvSpPr>
              <p:nvPr/>
            </p:nvSpPr>
            <p:spPr bwMode="auto">
              <a:xfrm>
                <a:off x="1104" y="2945"/>
                <a:ext cx="4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9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6039349"/>
                  </p:ext>
                </p:extLst>
              </p:nvPr>
            </p:nvGraphicFramePr>
            <p:xfrm>
              <a:off x="1580" y="1660"/>
              <a:ext cx="221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6" name="公式" r:id="rId4" imgW="3657600" imgH="457200" progId="Equation.3">
                      <p:embed/>
                    </p:oleObj>
                  </mc:Choice>
                  <mc:Fallback>
                    <p:oleObj name="公式" r:id="rId4" imgW="3657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0" y="1660"/>
                            <a:ext cx="2216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6378374"/>
                  </p:ext>
                </p:extLst>
              </p:nvPr>
            </p:nvGraphicFramePr>
            <p:xfrm>
              <a:off x="1584" y="2016"/>
              <a:ext cx="270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7" name="公式" r:id="rId6" imgW="4686300" imgH="457200" progId="Equation.3">
                      <p:embed/>
                    </p:oleObj>
                  </mc:Choice>
                  <mc:Fallback>
                    <p:oleObj name="公式" r:id="rId6" imgW="46863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016"/>
                            <a:ext cx="270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1" name="Line 26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2784" y="2075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13303" y="3819034"/>
              <a:ext cx="2692913" cy="52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4.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充要条件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011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244" y="704805"/>
            <a:ext cx="60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05778"/>
              </p:ext>
            </p:extLst>
          </p:nvPr>
        </p:nvGraphicFramePr>
        <p:xfrm>
          <a:off x="2452494" y="783774"/>
          <a:ext cx="3732771" cy="45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4" name="公式" r:id="rId3" imgW="3495518" imgH="390691" progId="Equation.3">
                  <p:embed/>
                </p:oleObj>
              </mc:Choice>
              <mc:Fallback>
                <p:oleObj name="公式" r:id="rId3" imgW="349551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494" y="783774"/>
                        <a:ext cx="3732771" cy="456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4643"/>
              </p:ext>
            </p:extLst>
          </p:nvPr>
        </p:nvGraphicFramePr>
        <p:xfrm>
          <a:off x="6193559" y="553571"/>
          <a:ext cx="2012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5" name="Equation" r:id="rId5" imgW="876240" imgH="444240" progId="Equation.DSMT4">
                  <p:embed/>
                </p:oleObj>
              </mc:Choice>
              <mc:Fallback>
                <p:oleObj name="Equation" r:id="rId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559" y="553571"/>
                        <a:ext cx="20123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278002" y="82582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则级数</a:t>
            </a: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87417"/>
              </p:ext>
            </p:extLst>
          </p:nvPr>
        </p:nvGraphicFramePr>
        <p:xfrm>
          <a:off x="2458605" y="1205240"/>
          <a:ext cx="4149664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6" name="Equation" r:id="rId8" imgW="1993680" imgH="482400" progId="Equation.DSMT4">
                  <p:embed/>
                </p:oleObj>
              </mc:Choice>
              <mc:Fallback>
                <p:oleObj name="Equation" r:id="rId8" imgW="1993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5" y="1205240"/>
                        <a:ext cx="4149664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620686" y="2207959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发散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    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620686" y="2787831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条件收敛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收敛性根据条件不能确定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1978758" y="344949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分析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8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63427"/>
              </p:ext>
            </p:extLst>
          </p:nvPr>
        </p:nvGraphicFramePr>
        <p:xfrm>
          <a:off x="3175000" y="3394005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7" name="公式" r:id="rId10" imgW="1905179" imgH="657364" progId="Equation.3">
                  <p:embed/>
                </p:oleObj>
              </mc:Choice>
              <mc:Fallback>
                <p:oleObj name="公式" r:id="rId10" imgW="1905179" imgH="657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394005"/>
                        <a:ext cx="194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85936"/>
              </p:ext>
            </p:extLst>
          </p:nvPr>
        </p:nvGraphicFramePr>
        <p:xfrm>
          <a:off x="5308600" y="3386137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8" name="公式" r:id="rId12" imgW="1438297" imgH="581018" progId="Equation.3">
                  <p:embed/>
                </p:oleObj>
              </mc:Choice>
              <mc:Fallback>
                <p:oleObj name="公式" r:id="rId12" imgW="1438297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386137"/>
                        <a:ext cx="1473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6731000" y="341103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∴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05425" y="2303934"/>
            <a:ext cx="457200" cy="457200"/>
            <a:chOff x="1776" y="1200"/>
            <a:chExt cx="288" cy="288"/>
          </a:xfrm>
        </p:grpSpPr>
        <p:sp>
          <p:nvSpPr>
            <p:cNvPr id="48158" name="Line 14"/>
            <p:cNvSpPr>
              <a:spLocks noChangeShapeType="1"/>
            </p:cNvSpPr>
            <p:nvPr/>
          </p:nvSpPr>
          <p:spPr bwMode="auto">
            <a:xfrm flipH="1"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15"/>
            <p:cNvSpPr>
              <a:spLocks noChangeShapeType="1"/>
            </p:cNvSpPr>
            <p:nvPr/>
          </p:nvSpPr>
          <p:spPr bwMode="auto">
            <a:xfrm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91702"/>
              </p:ext>
            </p:extLst>
          </p:nvPr>
        </p:nvGraphicFramePr>
        <p:xfrm>
          <a:off x="2520950" y="4303570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9" name="公式" r:id="rId14" imgW="2171610" imgH="581018" progId="Equation.3">
                  <p:embed/>
                </p:oleObj>
              </mc:Choice>
              <mc:Fallback>
                <p:oleObj name="公式" r:id="rId14" imgW="2171610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303570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9" name="Text Box 17"/>
          <p:cNvSpPr txBox="1">
            <a:spLocks noChangeArrowheads="1"/>
          </p:cNvSpPr>
          <p:nvPr/>
        </p:nvSpPr>
        <p:spPr bwMode="auto">
          <a:xfrm>
            <a:off x="1903713" y="428220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又</a:t>
            </a:r>
          </a:p>
        </p:txBody>
      </p:sp>
      <p:graphicFrame>
        <p:nvGraphicFramePr>
          <p:cNvPr id="2283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56184"/>
              </p:ext>
            </p:extLst>
          </p:nvPr>
        </p:nvGraphicFramePr>
        <p:xfrm>
          <a:off x="4778375" y="4282208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0" name="公式" r:id="rId16" imgW="1476308" imgH="581018" progId="Equation.3">
                  <p:embed/>
                </p:oleObj>
              </mc:Choice>
              <mc:Fallback>
                <p:oleObj name="公式" r:id="rId16" imgW="1476308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282208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810827" y="1468765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>
            <a:off x="4195186" y="4366348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5118100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30021"/>
              </p:ext>
            </p:extLst>
          </p:nvPr>
        </p:nvGraphicFramePr>
        <p:xfrm>
          <a:off x="6344227" y="4257674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1" name="公式" r:id="rId18" imgW="1476308" imgH="581018" progId="Equation.3">
                  <p:embed/>
                </p:oleObj>
              </mc:Choice>
              <mc:Fallback>
                <p:oleObj name="公式" r:id="rId18" imgW="1476308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227" y="4257674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70628"/>
              </p:ext>
            </p:extLst>
          </p:nvPr>
        </p:nvGraphicFramePr>
        <p:xfrm>
          <a:off x="7901121" y="4292600"/>
          <a:ext cx="152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" name="公式" r:id="rId20" imgW="1485990" imgH="581018" progId="Equation.3">
                  <p:embed/>
                </p:oleObj>
              </mc:Choice>
              <mc:Fallback>
                <p:oleObj name="公式" r:id="rId20" imgW="1485990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121" y="4292600"/>
                        <a:ext cx="1524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49402"/>
              </p:ext>
            </p:extLst>
          </p:nvPr>
        </p:nvGraphicFramePr>
        <p:xfrm>
          <a:off x="3251200" y="5026025"/>
          <a:ext cx="347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" name="公式" r:id="rId22" imgW="3438503" imgH="619012" progId="Equation.3">
                  <p:embed/>
                </p:oleObj>
              </mc:Choice>
              <mc:Fallback>
                <p:oleObj name="公式" r:id="rId22" imgW="3438503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026025"/>
                        <a:ext cx="347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5762625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8" name="Line 26"/>
          <p:cNvSpPr>
            <a:spLocks noChangeShapeType="1"/>
          </p:cNvSpPr>
          <p:nvPr/>
        </p:nvSpPr>
        <p:spPr bwMode="auto">
          <a:xfrm>
            <a:off x="6642677" y="430530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7324431" y="4298373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0" name="Line 28"/>
          <p:cNvSpPr>
            <a:spLocks noChangeShapeType="1"/>
          </p:cNvSpPr>
          <p:nvPr/>
        </p:nvSpPr>
        <p:spPr bwMode="auto">
          <a:xfrm>
            <a:off x="8205921" y="4364399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1" name="Line 29"/>
          <p:cNvSpPr>
            <a:spLocks noChangeShapeType="1"/>
          </p:cNvSpPr>
          <p:nvPr/>
        </p:nvSpPr>
        <p:spPr bwMode="auto">
          <a:xfrm>
            <a:off x="5305425" y="5094211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48571"/>
              </p:ext>
            </p:extLst>
          </p:nvPr>
        </p:nvGraphicFramePr>
        <p:xfrm>
          <a:off x="3079750" y="5832476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4" name="公式" r:id="rId24" imgW="2790892" imgH="619012" progId="Equation.3">
                  <p:embed/>
                </p:oleObj>
              </mc:Choice>
              <mc:Fallback>
                <p:oleObj name="公式" r:id="rId24" imgW="2790892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832476"/>
                        <a:ext cx="283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4BFBC-839F-4438-835A-06C950B6ABD6}" type="slidenum">
              <a:rPr lang="en-US" altLang="zh-CN" sz="1200">
                <a:solidFill>
                  <a:schemeClr val="accent2"/>
                </a:solidFill>
              </a:rPr>
              <a:pPr/>
              <a:t>44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build="p" autoUpdateAnimBg="0"/>
      <p:bldP spid="228359" grpId="0" build="p" autoUpdateAnimBg="0"/>
      <p:bldP spid="228360" grpId="0" build="p" autoUpdateAnimBg="0"/>
      <p:bldP spid="228361" grpId="0" build="p" autoUpdateAnimBg="0"/>
      <p:bldP spid="228364" grpId="0" build="p" autoUpdateAnimBg="0"/>
      <p:bldP spid="228369" grpId="0" build="p" autoUpdateAnimBg="0"/>
      <p:bldP spid="228371" grpId="0" build="p" autoUpdateAnimBg="0"/>
      <p:bldP spid="228372" grpId="0" animBg="1"/>
      <p:bldP spid="228373" grpId="0" animBg="1"/>
      <p:bldP spid="228377" grpId="0" animBg="1"/>
      <p:bldP spid="228378" grpId="0" animBg="1"/>
      <p:bldP spid="228379" grpId="0" animBg="1"/>
      <p:bldP spid="228380" grpId="0" animBg="1"/>
      <p:bldP spid="2283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50308" y="97184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绝对收敛级数的性质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057400" y="1554549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、级数的重排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57400" y="2143812"/>
            <a:ext cx="4635500" cy="1008063"/>
            <a:chOff x="2298700" y="1671637"/>
            <a:chExt cx="4635500" cy="1008063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34405"/>
                </p:ext>
              </p:extLst>
            </p:nvPr>
          </p:nvGraphicFramePr>
          <p:xfrm>
            <a:off x="3378200" y="1752600"/>
            <a:ext cx="35560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0" name="Equation" r:id="rId4" imgW="3556000" imgH="927100" progId="Equation.3">
                    <p:embed/>
                  </p:oleObj>
                </mc:Choice>
                <mc:Fallback>
                  <p:oleObj name="Equation" r:id="rId4" imgW="3556000" imgH="927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200" y="1752600"/>
                          <a:ext cx="35560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298700" y="1671637"/>
              <a:ext cx="1219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映射</a:t>
              </a:r>
            </a:p>
          </p:txBody>
        </p:sp>
      </p:grp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026376" y="311388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称为正整数列的重排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61944"/>
              </p:ext>
            </p:extLst>
          </p:nvPr>
        </p:nvGraphicFramePr>
        <p:xfrm>
          <a:off x="3606800" y="3738564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1" name="Equation" r:id="rId6" imgW="2057400" imgH="469900" progId="Equation.3">
                  <p:embed/>
                </p:oleObj>
              </mc:Choice>
              <mc:Fallback>
                <p:oleObj name="Equation" r:id="rId6" imgW="205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38564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209800" y="4419600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2" name="Equation" r:id="rId8" imgW="3454400" imgH="482600" progId="Equation.3">
                  <p:embed/>
                </p:oleObj>
              </mc:Choice>
              <mc:Fallback>
                <p:oleObj name="Equation" r:id="rId8" imgW="3454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77339"/>
              </p:ext>
            </p:extLst>
          </p:nvPr>
        </p:nvGraphicFramePr>
        <p:xfrm>
          <a:off x="5918886" y="4184650"/>
          <a:ext cx="373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3" name="Equation" r:id="rId10" imgW="3733800" imgH="952500" progId="Equation.3">
                  <p:embed/>
                </p:oleObj>
              </mc:Choice>
              <mc:Fallback>
                <p:oleObj name="Equation" r:id="rId10" imgW="3733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886" y="4184650"/>
                        <a:ext cx="3733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908300" y="548640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4" name="Equation" r:id="rId12" imgW="2197100" imgH="482600" progId="Equation.3">
                  <p:embed/>
                </p:oleObj>
              </mc:Choice>
              <mc:Fallback>
                <p:oleObj name="Equation" r:id="rId12" imgW="2197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86400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524500" y="5219700"/>
          <a:ext cx="232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5" name="Equation" r:id="rId14" imgW="2324100" imgH="952500" progId="Equation.3">
                  <p:embed/>
                </p:oleObj>
              </mc:Choice>
              <mc:Fallback>
                <p:oleObj name="Equation" r:id="rId14" imgW="2324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19700"/>
                        <a:ext cx="232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53543A-7699-4CB9-A527-7B460D8C1C3C}" type="slidenum">
              <a:rPr lang="en-US" altLang="zh-CN" sz="1200">
                <a:solidFill>
                  <a:schemeClr val="accent2"/>
                </a:solidFill>
              </a:rPr>
              <a:pPr/>
              <a:t>45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20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04914" y="75034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46297"/>
              </p:ext>
            </p:extLst>
          </p:nvPr>
        </p:nvGraphicFramePr>
        <p:xfrm>
          <a:off x="2532062" y="605879"/>
          <a:ext cx="6245226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4" imgW="6337300" imgH="1460500" progId="Equation.3">
                  <p:embed/>
                </p:oleObj>
              </mc:Choice>
              <mc:Fallback>
                <p:oleObj name="Equation" r:id="rId4" imgW="63373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605879"/>
                        <a:ext cx="6245226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166814" y="2066379"/>
            <a:ext cx="6372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即：绝对收敛的级数对加法有交换律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F1B8F5-D29F-4C79-ADC7-21B47AD1B306}" type="slidenum">
              <a:rPr lang="en-US" altLang="zh-CN" sz="1200">
                <a:solidFill>
                  <a:schemeClr val="accent2"/>
                </a:solidFill>
              </a:rPr>
              <a:pPr/>
              <a:t>46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70FFBE2-F918-4D7A-927F-873D0D86A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37720"/>
              </p:ext>
            </p:extLst>
          </p:nvPr>
        </p:nvGraphicFramePr>
        <p:xfrm>
          <a:off x="1444496" y="5677610"/>
          <a:ext cx="5106833" cy="86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6" imgW="2412720" imgH="406080" progId="Equation.DSMT4">
                  <p:embed/>
                </p:oleObj>
              </mc:Choice>
              <mc:Fallback>
                <p:oleObj name="Equation" r:id="rId6" imgW="2412720" imgH="406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6CCF383-8BE5-4376-8FFD-862DF38EB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496" y="5677610"/>
                        <a:ext cx="5106833" cy="86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1A02A144-0C05-4522-8C11-9A90A195B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296" y="2677426"/>
            <a:ext cx="961304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数学家黎曼证明了</a:t>
            </a: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条件收敛的</a:t>
            </a:r>
            <a:r>
              <a:rPr lang="zh-CN" altLang="zh-CN" b="1">
                <a:solidFill>
                  <a:srgbClr val="FF0000"/>
                </a:solidFill>
                <a:latin typeface="+mn-ea"/>
                <a:ea typeface="+mn-ea"/>
              </a:rPr>
              <a:t>级数，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经过</a:t>
            </a:r>
            <a:r>
              <a:rPr lang="zh-CN" altLang="zh-CN" b="1">
                <a:solidFill>
                  <a:srgbClr val="FF0000"/>
                </a:solidFill>
                <a:latin typeface="+mn-ea"/>
                <a:ea typeface="+mn-ea"/>
              </a:rPr>
              <a:t>适当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重排，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可以收敛于</a:t>
            </a:r>
            <a:r>
              <a:rPr lang="zh-CN" altLang="zh-CN" b="1">
                <a:solidFill>
                  <a:srgbClr val="FF0000"/>
                </a:solidFill>
                <a:latin typeface="+mn-ea"/>
                <a:ea typeface="+mn-ea"/>
              </a:rPr>
              <a:t>任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何一个实数，也可使其发散</a:t>
            </a:r>
            <a:r>
              <a:rPr lang="en-US" altLang="zh-CN" b="1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983C3AC-6B2D-431C-A116-364926A94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82377"/>
              </p:ext>
            </p:extLst>
          </p:nvPr>
        </p:nvGraphicFramePr>
        <p:xfrm>
          <a:off x="1204915" y="3925315"/>
          <a:ext cx="9158286" cy="110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8" imgW="3682800" imgH="444240" progId="Equation.DSMT4">
                  <p:embed/>
                </p:oleObj>
              </mc:Choice>
              <mc:Fallback>
                <p:oleObj name="Equation" r:id="rId8" imgW="3682800" imgH="444240" progId="Equation.DSMT4">
                  <p:embed/>
                  <p:pic>
                    <p:nvPicPr>
                      <p:cNvPr id="28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5" y="3925315"/>
                        <a:ext cx="9158286" cy="1105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F01812D-273C-4259-ACE2-5EC0832C9ED8}"/>
              </a:ext>
            </a:extLst>
          </p:cNvPr>
          <p:cNvSpPr txBox="1"/>
          <p:nvPr/>
        </p:nvSpPr>
        <p:spPr>
          <a:xfrm>
            <a:off x="1204914" y="5039270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按照“一正二负”重新排列各项顺序，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C2DE1A-14B0-48BF-9B1A-D86702B926B0}"/>
              </a:ext>
            </a:extLst>
          </p:cNvPr>
          <p:cNvSpPr txBox="1"/>
          <p:nvPr/>
        </p:nvSpPr>
        <p:spPr>
          <a:xfrm>
            <a:off x="7293130" y="503927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得到一新的级数，</a:t>
            </a:r>
          </a:p>
        </p:txBody>
      </p:sp>
    </p:spTree>
    <p:extLst>
      <p:ext uri="{BB962C8B-B14F-4D97-AF65-F5344CB8AC3E}">
        <p14:creationId xmlns:p14="http://schemas.microsoft.com/office/powerpoint/2010/main" val="15466320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  <p:bldP spid="7" grpId="0" build="p"/>
      <p:bldP spid="9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1610681" y="4874884"/>
            <a:ext cx="451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另外、两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个级数相加，得</a:t>
            </a:r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49044"/>
              </p:ext>
            </p:extLst>
          </p:nvPr>
        </p:nvGraphicFramePr>
        <p:xfrm>
          <a:off x="1731577" y="5416222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8" name="Equation" r:id="rId4" imgW="3530600" imgH="838200" progId="Equation.3">
                  <p:embed/>
                </p:oleObj>
              </mc:Choice>
              <mc:Fallback>
                <p:oleObj name="Equation" r:id="rId4" imgW="353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77" y="5416222"/>
                        <a:ext cx="353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701926"/>
              </p:ext>
            </p:extLst>
          </p:nvPr>
        </p:nvGraphicFramePr>
        <p:xfrm>
          <a:off x="9822157" y="5423260"/>
          <a:ext cx="2042034" cy="90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9" name="Equation" r:id="rId6" imgW="914400" imgH="406080" progId="Equation.DSMT4">
                  <p:embed/>
                </p:oleObj>
              </mc:Choice>
              <mc:Fallback>
                <p:oleObj name="Equation" r:id="rId6" imgW="914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2157" y="5423260"/>
                        <a:ext cx="2042034" cy="90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831780"/>
              </p:ext>
            </p:extLst>
          </p:nvPr>
        </p:nvGraphicFramePr>
        <p:xfrm>
          <a:off x="5468085" y="5398104"/>
          <a:ext cx="4400637" cy="105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0" name="Equation" r:id="rId8" imgW="1854000" imgH="444240" progId="Equation.DSMT4">
                  <p:embed/>
                </p:oleObj>
              </mc:Choice>
              <mc:Fallback>
                <p:oleObj name="Equation" r:id="rId8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085" y="5398104"/>
                        <a:ext cx="4400637" cy="1054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6CCF383-8BE5-4376-8FFD-862DF38EB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21735"/>
              </p:ext>
            </p:extLst>
          </p:nvPr>
        </p:nvGraphicFramePr>
        <p:xfrm>
          <a:off x="1782633" y="542498"/>
          <a:ext cx="5106833" cy="86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1" name="Equation" r:id="rId10" imgW="2412720" imgH="406080" progId="Equation.DSMT4">
                  <p:embed/>
                </p:oleObj>
              </mc:Choice>
              <mc:Fallback>
                <p:oleObj name="Equation" r:id="rId10" imgW="2412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2633" y="542498"/>
                        <a:ext cx="5106833" cy="86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5E7D217-9C28-40FA-9217-5659E4E08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7075"/>
              </p:ext>
            </p:extLst>
          </p:nvPr>
        </p:nvGraphicFramePr>
        <p:xfrm>
          <a:off x="2171069" y="1444868"/>
          <a:ext cx="60467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2" name="Equation" r:id="rId12" imgW="2857320" imgH="406080" progId="Equation.DSMT4">
                  <p:embed/>
                </p:oleObj>
              </mc:Choice>
              <mc:Fallback>
                <p:oleObj name="Equation" r:id="rId12" imgW="2857320" imgH="406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6CCF383-8BE5-4376-8FFD-862DF38EB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1069" y="1444868"/>
                        <a:ext cx="604678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46C2829-8DFA-4858-87CF-38F1E5B1821B}"/>
              </a:ext>
            </a:extLst>
          </p:cNvPr>
          <p:cNvSpPr txBox="1"/>
          <p:nvPr/>
        </p:nvSpPr>
        <p:spPr>
          <a:xfrm>
            <a:off x="8399145" y="16442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5"/>
                </a:solidFill>
              </a:rPr>
              <a:t>收敛级数可以加括号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F95287A-24B5-452C-850E-6E46A8B90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21964"/>
              </p:ext>
            </p:extLst>
          </p:nvPr>
        </p:nvGraphicFramePr>
        <p:xfrm>
          <a:off x="2171069" y="2292541"/>
          <a:ext cx="39512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" name="Equation" r:id="rId14" imgW="1866600" imgH="406080" progId="Equation.DSMT4">
                  <p:embed/>
                </p:oleObj>
              </mc:Choice>
              <mc:Fallback>
                <p:oleObj name="Equation" r:id="rId14" imgW="1866600" imgH="4060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5E7D217-9C28-40FA-9217-5659E4E08B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71069" y="2292541"/>
                        <a:ext cx="39512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911AFB2-8974-4FA7-A130-4449891D2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64111"/>
              </p:ext>
            </p:extLst>
          </p:nvPr>
        </p:nvGraphicFramePr>
        <p:xfrm>
          <a:off x="2171069" y="3178003"/>
          <a:ext cx="55641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" name="Equation" r:id="rId16" imgW="2628720" imgH="406080" progId="Equation.DSMT4">
                  <p:embed/>
                </p:oleObj>
              </mc:Choice>
              <mc:Fallback>
                <p:oleObj name="Equation" r:id="rId16" imgW="2628720" imgH="4060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F95287A-24B5-452C-850E-6E46A8B90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71069" y="3178003"/>
                        <a:ext cx="55641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202B945-9549-46D6-A073-EA78C1D7D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14132"/>
              </p:ext>
            </p:extLst>
          </p:nvPr>
        </p:nvGraphicFramePr>
        <p:xfrm>
          <a:off x="2171069" y="4014459"/>
          <a:ext cx="1204913" cy="89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5" name="Equation" r:id="rId18" imgW="545760" imgH="406080" progId="Equation.DSMT4">
                  <p:embed/>
                </p:oleObj>
              </mc:Choice>
              <mc:Fallback>
                <p:oleObj name="Equation" r:id="rId18" imgW="545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71069" y="4014459"/>
                        <a:ext cx="1204913" cy="89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B1002F4-0F3D-4842-9A2C-4416B159A972}"/>
              </a:ext>
            </a:extLst>
          </p:cNvPr>
          <p:cNvSpPr txBox="1"/>
          <p:nvPr/>
        </p:nvSpPr>
        <p:spPr>
          <a:xfrm>
            <a:off x="4886192" y="4213838"/>
            <a:ext cx="5134739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b="1"/>
              <a:t>还是那些数相加，但结果减半！！！</a:t>
            </a:r>
          </a:p>
        </p:txBody>
      </p:sp>
    </p:spTree>
    <p:extLst>
      <p:ext uri="{BB962C8B-B14F-4D97-AF65-F5344CB8AC3E}">
        <p14:creationId xmlns:p14="http://schemas.microsoft.com/office/powerpoint/2010/main" val="36669398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1" grpId="0" build="p" autoUpdateAnimBg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828800" y="131376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、级数的乘积</a:t>
            </a:r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65335"/>
              </p:ext>
            </p:extLst>
          </p:nvPr>
        </p:nvGraphicFramePr>
        <p:xfrm>
          <a:off x="1945159" y="2037783"/>
          <a:ext cx="492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" name="Equation" r:id="rId4" imgW="4927600" imgH="520700" progId="Equation.3">
                  <p:embed/>
                </p:oleObj>
              </mc:Choice>
              <mc:Fallback>
                <p:oleObj name="Equation" r:id="rId4" imgW="4927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59" y="2037783"/>
                        <a:ext cx="492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49986"/>
              </p:ext>
            </p:extLst>
          </p:nvPr>
        </p:nvGraphicFramePr>
        <p:xfrm>
          <a:off x="2286000" y="2821965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Equation" r:id="rId6" imgW="7239000" imgH="520700" progId="Equation.3">
                  <p:embed/>
                </p:oleObj>
              </mc:Choice>
              <mc:Fallback>
                <p:oleObj name="Equation" r:id="rId6" imgW="7239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21965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981200" y="346555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两个无穷级数如何相乘？</a:t>
            </a:r>
          </a:p>
        </p:txBody>
      </p:sp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92581"/>
              </p:ext>
            </p:extLst>
          </p:nvPr>
        </p:nvGraphicFramePr>
        <p:xfrm>
          <a:off x="3064476" y="4134409"/>
          <a:ext cx="546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" name="Equation" r:id="rId8" imgW="5461000" imgH="520700" progId="Equation.3">
                  <p:embed/>
                </p:oleObj>
              </mc:Choice>
              <mc:Fallback>
                <p:oleObj name="Equation" r:id="rId8" imgW="5461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76" y="4134409"/>
                        <a:ext cx="546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91254"/>
              </p:ext>
            </p:extLst>
          </p:nvPr>
        </p:nvGraphicFramePr>
        <p:xfrm>
          <a:off x="3390900" y="4856163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" name="Equation" r:id="rId10" imgW="5029200" imgH="520700" progId="Equation.3">
                  <p:embed/>
                </p:oleObj>
              </mc:Choice>
              <mc:Fallback>
                <p:oleObj name="Equation" r:id="rId10" imgW="5029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856163"/>
                        <a:ext cx="502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057400" y="5568157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这两个级数中的项的所有可能的乘积为：</a:t>
            </a:r>
          </a:p>
        </p:txBody>
      </p:sp>
      <p:sp>
        <p:nvSpPr>
          <p:cNvPr id="522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82D8EF-5398-4391-9949-76F8E60B5EB9}" type="slidenum">
              <a:rPr lang="en-US" altLang="zh-CN" sz="1200">
                <a:solidFill>
                  <a:schemeClr val="accent2"/>
                </a:solidFill>
              </a:rPr>
              <a:pPr/>
              <a:t>48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49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p" autoUpdateAnimBg="0"/>
      <p:bldP spid="28570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10492"/>
              </p:ext>
            </p:extLst>
          </p:nvPr>
        </p:nvGraphicFramePr>
        <p:xfrm>
          <a:off x="3136385" y="1344667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8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1344667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83498"/>
              </p:ext>
            </p:extLst>
          </p:nvPr>
        </p:nvGraphicFramePr>
        <p:xfrm>
          <a:off x="3178776" y="2075710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76" y="2075710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61881"/>
              </p:ext>
            </p:extLst>
          </p:nvPr>
        </p:nvGraphicFramePr>
        <p:xfrm>
          <a:off x="3136385" y="273421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273421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886200" y="314273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80646"/>
              </p:ext>
            </p:extLst>
          </p:nvPr>
        </p:nvGraphicFramePr>
        <p:xfrm>
          <a:off x="3072885" y="379015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885" y="379015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3886200" y="42672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524000" y="541020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2057400" y="4953001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这些乘积可以按各种方法排成不同的级数，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2133600" y="55626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常用正方形顺序和对角线顺序，分别为：</a:t>
            </a:r>
          </a:p>
        </p:txBody>
      </p:sp>
      <p:sp>
        <p:nvSpPr>
          <p:cNvPr id="532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C81F39-C25E-4613-B5B4-37E433C2C698}" type="slidenum">
              <a:rPr lang="en-US" altLang="zh-CN" sz="1200">
                <a:solidFill>
                  <a:schemeClr val="accent2"/>
                </a:solidFill>
              </a:rPr>
              <a:pPr/>
              <a:t>49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7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build="p" autoUpdateAnimBg="0"/>
      <p:bldP spid="286727" grpId="0" build="p" autoUpdateAnimBg="0"/>
      <p:bldP spid="286729" grpId="0" build="p" autoUpdateAnimBg="0"/>
      <p:bldP spid="28673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62292" y="135248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21175"/>
              </p:ext>
            </p:extLst>
          </p:nvPr>
        </p:nvGraphicFramePr>
        <p:xfrm>
          <a:off x="2846169" y="1327150"/>
          <a:ext cx="6539857" cy="56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8" name="Equation" r:id="rId4" imgW="2882880" imgH="228600" progId="Equation.DSMT4">
                  <p:embed/>
                </p:oleObj>
              </mc:Choice>
              <mc:Fallback>
                <p:oleObj name="Equation" r:id="rId4" imgW="2882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69" y="1327150"/>
                        <a:ext cx="6539857" cy="56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38609"/>
              </p:ext>
            </p:extLst>
          </p:nvPr>
        </p:nvGraphicFramePr>
        <p:xfrm>
          <a:off x="2114692" y="2006199"/>
          <a:ext cx="7001167" cy="56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9" name="Equation" r:id="rId6" imgW="3124080" imgH="228600" progId="Equation.DSMT4">
                  <p:embed/>
                </p:oleObj>
              </mc:Choice>
              <mc:Fallback>
                <p:oleObj name="Equation" r:id="rId6" imgW="312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92" y="2006199"/>
                        <a:ext cx="7001167" cy="56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05280"/>
              </p:ext>
            </p:extLst>
          </p:nvPr>
        </p:nvGraphicFramePr>
        <p:xfrm>
          <a:off x="5006513" y="2508051"/>
          <a:ext cx="796275" cy="6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0"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13" y="2508051"/>
                        <a:ext cx="796275" cy="64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030917" y="31305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是单调递增有界数列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10479"/>
              </p:ext>
            </p:extLst>
          </p:nvPr>
        </p:nvGraphicFramePr>
        <p:xfrm>
          <a:off x="2214165" y="3109223"/>
          <a:ext cx="849710" cy="56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65" y="3109223"/>
                        <a:ext cx="849710" cy="56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85541"/>
              </p:ext>
            </p:extLst>
          </p:nvPr>
        </p:nvGraphicFramePr>
        <p:xfrm>
          <a:off x="7154643" y="3147452"/>
          <a:ext cx="2261906" cy="64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2" name="Equation" r:id="rId12" imgW="1041120" imgH="279360" progId="Equation.DSMT4">
                  <p:embed/>
                </p:oleObj>
              </mc:Choice>
              <mc:Fallback>
                <p:oleObj name="Equation" r:id="rId12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643" y="3147452"/>
                        <a:ext cx="2261906" cy="64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114692" y="3759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又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16191"/>
              </p:ext>
            </p:extLst>
          </p:nvPr>
        </p:nvGraphicFramePr>
        <p:xfrm>
          <a:off x="2838629" y="3707833"/>
          <a:ext cx="3777891" cy="64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3" name="Equation" r:id="rId14" imgW="1739880" imgH="279360" progId="Equation.DSMT4">
                  <p:embed/>
                </p:oleObj>
              </mc:Choice>
              <mc:Fallback>
                <p:oleObj name="Equation" r:id="rId14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29" y="3707833"/>
                        <a:ext cx="3777891" cy="643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3127"/>
              </p:ext>
            </p:extLst>
          </p:nvPr>
        </p:nvGraphicFramePr>
        <p:xfrm>
          <a:off x="6609301" y="3740752"/>
          <a:ext cx="1422400" cy="6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4" name="Equation" r:id="rId16" imgW="609480" imgH="279360" progId="Equation.DSMT4">
                  <p:embed/>
                </p:oleObj>
              </mc:Choice>
              <mc:Fallback>
                <p:oleObj name="Equation" r:id="rId16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301" y="3740752"/>
                        <a:ext cx="1422400" cy="6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2053108" y="4424806"/>
            <a:ext cx="3583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故级数收敛于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且</a:t>
            </a: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1006"/>
              </p:ext>
            </p:extLst>
          </p:nvPr>
        </p:nvGraphicFramePr>
        <p:xfrm>
          <a:off x="5147999" y="4491172"/>
          <a:ext cx="1132728" cy="57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5" name="Equation" r:id="rId18" imgW="495000" imgH="241200" progId="Equation.DSMT4">
                  <p:embed/>
                </p:oleObj>
              </mc:Choice>
              <mc:Fallback>
                <p:oleObj name="Equation" r:id="rId18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99" y="4491172"/>
                        <a:ext cx="1132728" cy="57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71017"/>
              </p:ext>
            </p:extLst>
          </p:nvPr>
        </p:nvGraphicFramePr>
        <p:xfrm>
          <a:off x="6376655" y="4549249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6" name="公式" r:id="rId20" imgW="1638390" imgH="419007" progId="Equation.3">
                  <p:embed/>
                </p:oleObj>
              </mc:Choice>
              <mc:Fallback>
                <p:oleObj name="公式" r:id="rId20" imgW="1638390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655" y="4549249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10284"/>
              </p:ext>
            </p:extLst>
          </p:nvPr>
        </p:nvGraphicFramePr>
        <p:xfrm>
          <a:off x="9376786" y="1413514"/>
          <a:ext cx="605414" cy="47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7" name="Equation" r:id="rId22" imgW="241200" imgH="177480" progId="Equation.DSMT4">
                  <p:embed/>
                </p:oleObj>
              </mc:Choice>
              <mc:Fallback>
                <p:oleObj name="Equation" r:id="rId22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786" y="1413514"/>
                        <a:ext cx="605414" cy="473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41500"/>
              </p:ext>
            </p:extLst>
          </p:nvPr>
        </p:nvGraphicFramePr>
        <p:xfrm>
          <a:off x="3989387" y="2480885"/>
          <a:ext cx="850468" cy="6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8" name="Equation" r:id="rId24" imgW="330120" imgH="228600" progId="Equation.DSMT4">
                  <p:embed/>
                </p:oleObj>
              </mc:Choice>
              <mc:Fallback>
                <p:oleObj name="Equation" r:id="rId24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7" y="2480885"/>
                        <a:ext cx="850468" cy="61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43297"/>
              </p:ext>
            </p:extLst>
          </p:nvPr>
        </p:nvGraphicFramePr>
        <p:xfrm>
          <a:off x="3063875" y="5104956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9" name="公式" r:id="rId26" imgW="1628708" imgH="390691" progId="Equation.3">
                  <p:embed/>
                </p:oleObj>
              </mc:Choice>
              <mc:Fallback>
                <p:oleObj name="公式" r:id="rId26" imgW="162870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104956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95524"/>
              </p:ext>
            </p:extLst>
          </p:nvPr>
        </p:nvGraphicFramePr>
        <p:xfrm>
          <a:off x="4839855" y="5050002"/>
          <a:ext cx="3213200" cy="6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0" name="Equation" r:id="rId28" imgW="1295280" imgH="228600" progId="Equation.DSMT4">
                  <p:embed/>
                </p:oleObj>
              </mc:Choice>
              <mc:Fallback>
                <p:oleObj name="Equation" r:id="rId28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55" y="5050002"/>
                        <a:ext cx="3213200" cy="61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6947"/>
              </p:ext>
            </p:extLst>
          </p:nvPr>
        </p:nvGraphicFramePr>
        <p:xfrm>
          <a:off x="2966859" y="5676759"/>
          <a:ext cx="3953270" cy="67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1" name="Equation" r:id="rId30" imgW="1600200" imgH="253800" progId="Equation.DSMT4">
                  <p:embed/>
                </p:oleObj>
              </mc:Choice>
              <mc:Fallback>
                <p:oleObj name="Equation" r:id="rId30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59" y="5676759"/>
                        <a:ext cx="3953270" cy="679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77383"/>
              </p:ext>
            </p:extLst>
          </p:nvPr>
        </p:nvGraphicFramePr>
        <p:xfrm>
          <a:off x="6920129" y="5734150"/>
          <a:ext cx="1005690" cy="62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2" name="Equation" r:id="rId32" imgW="393480" imgH="228600" progId="Equation.DSMT4">
                  <p:embed/>
                </p:oleObj>
              </mc:Choice>
              <mc:Fallback>
                <p:oleObj name="Equation" r:id="rId3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129" y="5734150"/>
                        <a:ext cx="1005690" cy="62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609301" y="31216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</a:t>
            </a:r>
          </a:p>
        </p:txBody>
      </p:sp>
      <p:graphicFrame>
        <p:nvGraphicFramePr>
          <p:cNvPr id="214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35364"/>
              </p:ext>
            </p:extLst>
          </p:nvPr>
        </p:nvGraphicFramePr>
        <p:xfrm>
          <a:off x="8014230" y="3776200"/>
          <a:ext cx="693580" cy="4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3" name="Equation" r:id="rId34" imgW="279360" imgH="177480" progId="Equation.DSMT4">
                  <p:embed/>
                </p:oleObj>
              </mc:Choice>
              <mc:Fallback>
                <p:oleObj name="Equation" r:id="rId34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230" y="3776200"/>
                        <a:ext cx="693580" cy="4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AA1CE7-D68B-4F2F-8045-C02FB0F68188}" type="slidenum">
              <a:rPr lang="en-US" altLang="zh-CN" sz="1200">
                <a:solidFill>
                  <a:schemeClr val="accent2"/>
                </a:solidFill>
              </a:rPr>
              <a:pPr/>
              <a:t>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p" autoUpdateAnimBg="0" advAuto="0"/>
      <p:bldP spid="214025" grpId="0" autoUpdateAnimBg="0"/>
      <p:bldP spid="214028" grpId="0" autoUpdateAnimBg="0"/>
      <p:bldP spid="21403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081416"/>
              </p:ext>
            </p:extLst>
          </p:nvPr>
        </p:nvGraphicFramePr>
        <p:xfrm>
          <a:off x="3124199" y="1082866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082866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8856"/>
              </p:ext>
            </p:extLst>
          </p:nvPr>
        </p:nvGraphicFramePr>
        <p:xfrm>
          <a:off x="3200400" y="1819466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9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19466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78193"/>
              </p:ext>
            </p:extLst>
          </p:nvPr>
        </p:nvGraphicFramePr>
        <p:xfrm>
          <a:off x="3124200" y="255072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0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5072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92379" y="297585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96760"/>
              </p:ext>
            </p:extLst>
          </p:nvPr>
        </p:nvGraphicFramePr>
        <p:xfrm>
          <a:off x="3048000" y="3656784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1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6784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812060" y="416279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3894438" y="927786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2977979" y="1689786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>
            <a:off x="4764560" y="965886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2897660" y="2413686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5625414" y="965886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2890451" y="3099486"/>
            <a:ext cx="2743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7086600" y="913027"/>
            <a:ext cx="0" cy="3352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2819400" y="4265827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1568450" y="4843032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正方形”排序级数为：</a:t>
            </a: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73705"/>
              </p:ext>
            </p:extLst>
          </p:nvPr>
        </p:nvGraphicFramePr>
        <p:xfrm>
          <a:off x="1651686" y="5539946"/>
          <a:ext cx="883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Equation" r:id="rId12" imgW="8839200" imgH="431800" progId="Equation.3">
                  <p:embed/>
                </p:oleObj>
              </mc:Choice>
              <mc:Fallback>
                <p:oleObj name="Equation" r:id="rId12" imgW="883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686" y="5539946"/>
                        <a:ext cx="883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523928-00C1-4732-8974-B37B4839957C}" type="slidenum">
              <a:rPr lang="en-US" altLang="zh-CN" sz="1200">
                <a:solidFill>
                  <a:schemeClr val="accent2"/>
                </a:solidFill>
              </a:rPr>
              <a:pPr/>
              <a:t>50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8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animBg="1"/>
      <p:bldP spid="287753" grpId="0" animBg="1"/>
      <p:bldP spid="287754" grpId="0" animBg="1"/>
      <p:bldP spid="287755" grpId="0" animBg="1"/>
      <p:bldP spid="287756" grpId="0" animBg="1"/>
      <p:bldP spid="287757" grpId="0" animBg="1"/>
      <p:bldP spid="287758" grpId="0" animBg="1"/>
      <p:bldP spid="287759" grpId="0" animBg="1"/>
      <p:bldP spid="28776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52412"/>
              </p:ext>
            </p:extLst>
          </p:nvPr>
        </p:nvGraphicFramePr>
        <p:xfrm>
          <a:off x="3276600" y="1161802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2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61802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7158"/>
              </p:ext>
            </p:extLst>
          </p:nvPr>
        </p:nvGraphicFramePr>
        <p:xfrm>
          <a:off x="3200400" y="2053334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3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3334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03247"/>
              </p:ext>
            </p:extLst>
          </p:nvPr>
        </p:nvGraphicFramePr>
        <p:xfrm>
          <a:off x="3162300" y="283463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4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3463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86200" y="324705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2689"/>
              </p:ext>
            </p:extLst>
          </p:nvPr>
        </p:nvGraphicFramePr>
        <p:xfrm>
          <a:off x="3168650" y="390919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5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0919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886200" y="435211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3237470" y="1137088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3276600" y="1161802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3397250" y="1265858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2286000" y="501663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对角线”排序级数为：</a:t>
            </a:r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29937"/>
              </p:ext>
            </p:extLst>
          </p:nvPr>
        </p:nvGraphicFramePr>
        <p:xfrm>
          <a:off x="2393950" y="5702300"/>
          <a:ext cx="596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6" name="Equation" r:id="rId12" imgW="5969000" imgH="431800" progId="Equation.3">
                  <p:embed/>
                </p:oleObj>
              </mc:Choice>
              <mc:Fallback>
                <p:oleObj name="Equation" r:id="rId12" imgW="596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702300"/>
                        <a:ext cx="596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F97A97-54FB-4496-99CD-89BAE0BDF875}" type="slidenum">
              <a:rPr lang="en-US" altLang="zh-CN" sz="1200">
                <a:solidFill>
                  <a:schemeClr val="accent2"/>
                </a:solidFill>
              </a:rPr>
              <a:pPr/>
              <a:t>51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02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 animBg="1"/>
      <p:bldP spid="288777" grpId="0" animBg="1"/>
      <p:bldP spid="288778" grpId="0" animBg="1"/>
      <p:bldP spid="288780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882346" y="128706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（柯西定理）：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44952"/>
              </p:ext>
            </p:extLst>
          </p:nvPr>
        </p:nvGraphicFramePr>
        <p:xfrm>
          <a:off x="2278620" y="2019815"/>
          <a:ext cx="641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" name="Equation" r:id="rId4" imgW="6413500" imgH="520700" progId="Equation.3">
                  <p:embed/>
                </p:oleObj>
              </mc:Choice>
              <mc:Fallback>
                <p:oleObj name="Equation" r:id="rId4" imgW="6413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620" y="2019815"/>
                        <a:ext cx="641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2366319" y="2715936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则它们的乘积按任意顺序所得的级数也绝对收敛于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81200" y="392005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5663"/>
              </p:ext>
            </p:extLst>
          </p:nvPr>
        </p:nvGraphicFramePr>
        <p:xfrm>
          <a:off x="2932670" y="3691493"/>
          <a:ext cx="510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" name="Equation" r:id="rId6" imgW="5105400" imgH="952500" progId="Equation.3">
                  <p:embed/>
                </p:oleObj>
              </mc:Choice>
              <mc:Fallback>
                <p:oleObj name="Equation" r:id="rId6" imgW="5105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670" y="3691493"/>
                        <a:ext cx="510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57209"/>
              </p:ext>
            </p:extLst>
          </p:nvPr>
        </p:nvGraphicFramePr>
        <p:xfrm>
          <a:off x="2495550" y="4637880"/>
          <a:ext cx="474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" name="Equation" r:id="rId8" imgW="4749800" imgH="825500" progId="Equation.3">
                  <p:embed/>
                </p:oleObj>
              </mc:Choice>
              <mc:Fallback>
                <p:oleObj name="Equation" r:id="rId8" imgW="4749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37880"/>
                        <a:ext cx="474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55548"/>
              </p:ext>
            </p:extLst>
          </p:nvPr>
        </p:nvGraphicFramePr>
        <p:xfrm>
          <a:off x="3975100" y="5463380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" name="Equation" r:id="rId10" imgW="1739900" imgH="952500" progId="Equation.3">
                  <p:embed/>
                </p:oleObj>
              </mc:Choice>
              <mc:Fallback>
                <p:oleObj name="Equation" r:id="rId10" imgW="1739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463380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2590800" y="5638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考察：</a:t>
            </a:r>
          </a:p>
        </p:txBody>
      </p:sp>
      <p:sp>
        <p:nvSpPr>
          <p:cNvPr id="56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A6E931-024B-48B1-9F6E-4DAC1E3E294C}" type="slidenum">
              <a:rPr lang="en-US" altLang="zh-CN" sz="1200">
                <a:solidFill>
                  <a:schemeClr val="accent2"/>
                </a:solidFill>
              </a:rPr>
              <a:pPr/>
              <a:t>52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7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build="p" autoUpdateAnimBg="0"/>
      <p:bldP spid="289797" grpId="0" build="p" autoUpdateAnimBg="0"/>
      <p:bldP spid="28980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21110"/>
              </p:ext>
            </p:extLst>
          </p:nvPr>
        </p:nvGraphicFramePr>
        <p:xfrm>
          <a:off x="2745088" y="116539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0" name="Equation" r:id="rId4" imgW="4648200" imgH="469900" progId="Equation.3">
                  <p:embed/>
                </p:oleObj>
              </mc:Choice>
              <mc:Fallback>
                <p:oleObj name="Equation" r:id="rId4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88" y="116539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626"/>
              </p:ext>
            </p:extLst>
          </p:nvPr>
        </p:nvGraphicFramePr>
        <p:xfrm>
          <a:off x="3647720" y="2021080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1" name="Equation" r:id="rId6" imgW="2527300" imgH="381000" progId="Equation.3">
                  <p:embed/>
                </p:oleObj>
              </mc:Choice>
              <mc:Fallback>
                <p:oleObj name="Equation" r:id="rId6" imgW="2527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0" y="2021080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59351"/>
              </p:ext>
            </p:extLst>
          </p:nvPr>
        </p:nvGraphicFramePr>
        <p:xfrm>
          <a:off x="3697148" y="2643985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2" name="Equation" r:id="rId8" imgW="2616200" imgH="381000" progId="Equation.3">
                  <p:embed/>
                </p:oleObj>
              </mc:Choice>
              <mc:Fallback>
                <p:oleObj name="Equation" r:id="rId8" imgW="2616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48" y="2643985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15831"/>
              </p:ext>
            </p:extLst>
          </p:nvPr>
        </p:nvGraphicFramePr>
        <p:xfrm>
          <a:off x="3536950" y="3432853"/>
          <a:ext cx="267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3" name="Equation" r:id="rId10" imgW="2679700" imgH="381000" progId="Equation.3">
                  <p:embed/>
                </p:oleObj>
              </mc:Choice>
              <mc:Fallback>
                <p:oleObj name="Equation" r:id="rId10" imgW="2679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432853"/>
                        <a:ext cx="267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22928" y="4022599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057400" y="4692916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按对角线顺序，得</a:t>
            </a: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rot="20805569" flipH="1">
            <a:off x="3335637" y="1916356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 rot="20968195" flipH="1">
            <a:off x="3294846" y="1890938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 rot="20943018" flipH="1">
            <a:off x="3351191" y="1892414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 rot="20943018" flipH="1">
            <a:off x="3988163" y="1947283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0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35197"/>
              </p:ext>
            </p:extLst>
          </p:nvPr>
        </p:nvGraphicFramePr>
        <p:xfrm>
          <a:off x="3056237" y="5422383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4" name="Equation" r:id="rId13" imgW="3200400" imgH="393700" progId="Equation.3">
                  <p:embed/>
                </p:oleObj>
              </mc:Choice>
              <mc:Fallback>
                <p:oleObj name="Equation" r:id="rId13" imgW="320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237" y="5422383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07182"/>
              </p:ext>
            </p:extLst>
          </p:nvPr>
        </p:nvGraphicFramePr>
        <p:xfrm>
          <a:off x="6637638" y="5226050"/>
          <a:ext cx="151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5" name="Equation" r:id="rId15" imgW="1511300" imgH="914400" progId="Equation.3">
                  <p:embed/>
                </p:oleObj>
              </mc:Choice>
              <mc:Fallback>
                <p:oleObj name="Equation" r:id="rId15" imgW="1511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638" y="5226050"/>
                        <a:ext cx="151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86491B-A7AE-4A2E-B28B-3D367A50C667}" type="slidenum">
              <a:rPr lang="en-US" altLang="zh-CN" sz="1200">
                <a:solidFill>
                  <a:schemeClr val="accent2"/>
                </a:solidFill>
              </a:rPr>
              <a:pPr/>
              <a:t>53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build="p" autoUpdateAnimBg="0"/>
      <p:bldP spid="290823" grpId="0" build="p" autoUpdateAnimBg="0"/>
      <p:bldP spid="290824" grpId="0" animBg="1"/>
      <p:bldP spid="290825" grpId="0" animBg="1"/>
      <p:bldP spid="290826" grpId="0" animBg="1"/>
      <p:bldP spid="2908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829594" y="1654562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678143" y="1690463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112373"/>
              </p:ext>
            </p:extLst>
          </p:nvPr>
        </p:nvGraphicFramePr>
        <p:xfrm>
          <a:off x="5287933" y="1507900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1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33" y="1507900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137284" y="1687049"/>
            <a:ext cx="273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的敛散性</a:t>
            </a:r>
            <a:r>
              <a:rPr lang="en-US" altLang="zh-CN" sz="3200" b="1" dirty="0"/>
              <a:t>.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829594" y="2610894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94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33594"/>
              </p:ext>
            </p:extLst>
          </p:nvPr>
        </p:nvGraphicFramePr>
        <p:xfrm>
          <a:off x="2640014" y="2409008"/>
          <a:ext cx="1031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2" name="公式" r:id="rId5" imgW="469800" imgH="406080" progId="Equation.3">
                  <p:embed/>
                </p:oleObj>
              </mc:Choice>
              <mc:Fallback>
                <p:oleObj name="公式" r:id="rId5" imgW="469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409008"/>
                        <a:ext cx="10318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00669"/>
              </p:ext>
            </p:extLst>
          </p:nvPr>
        </p:nvGraphicFramePr>
        <p:xfrm>
          <a:off x="2621756" y="3199355"/>
          <a:ext cx="16176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3" name="公式" r:id="rId7" imgW="736560" imgH="406080" progId="Equation.3">
                  <p:embed/>
                </p:oleObj>
              </mc:Choice>
              <mc:Fallback>
                <p:oleObj name="公式" r:id="rId7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6" y="3199355"/>
                        <a:ext cx="16176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48972"/>
              </p:ext>
            </p:extLst>
          </p:nvPr>
        </p:nvGraphicFramePr>
        <p:xfrm>
          <a:off x="2640014" y="4275680"/>
          <a:ext cx="13668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4" name="公式" r:id="rId9" imgW="622080" imgH="279360" progId="Equation.3">
                  <p:embed/>
                </p:oleObj>
              </mc:Choice>
              <mc:Fallback>
                <p:oleObj name="公式" r:id="rId9" imgW="622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275680"/>
                        <a:ext cx="13668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887412" y="5156099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由莱布尼兹判别法知</a:t>
            </a:r>
          </a:p>
        </p:txBody>
      </p:sp>
      <p:graphicFrame>
        <p:nvGraphicFramePr>
          <p:cNvPr id="19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61392"/>
              </p:ext>
            </p:extLst>
          </p:nvPr>
        </p:nvGraphicFramePr>
        <p:xfrm>
          <a:off x="5683250" y="4973536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5" name="公式" r:id="rId11" imgW="799920" imgH="431640" progId="Equation.3">
                  <p:embed/>
                </p:oleObj>
              </mc:Choice>
              <mc:Fallback>
                <p:oleObj name="公式" r:id="rId11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973536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40613" y="5156098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收敛</a:t>
            </a:r>
            <a:r>
              <a:rPr lang="en-US" altLang="zh-CN" sz="3200" b="1" dirty="0"/>
              <a:t>.</a:t>
            </a:r>
          </a:p>
        </p:txBody>
      </p:sp>
      <p:graphicFrame>
        <p:nvGraphicFramePr>
          <p:cNvPr id="194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22031"/>
              </p:ext>
            </p:extLst>
          </p:nvPr>
        </p:nvGraphicFramePr>
        <p:xfrm>
          <a:off x="4295379" y="3472699"/>
          <a:ext cx="3175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6" name="公式" r:id="rId13" imgW="139680" imgH="152280" progId="Equation.3">
                  <p:embed/>
                </p:oleObj>
              </mc:Choice>
              <mc:Fallback>
                <p:oleObj name="公式" r:id="rId1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379" y="3472699"/>
                        <a:ext cx="3175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19304"/>
              </p:ext>
            </p:extLst>
          </p:nvPr>
        </p:nvGraphicFramePr>
        <p:xfrm>
          <a:off x="4582601" y="3140868"/>
          <a:ext cx="1749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7" name="公式" r:id="rId15" imgW="761760" imgH="406080" progId="Equation.3">
                  <p:embed/>
                </p:oleObj>
              </mc:Choice>
              <mc:Fallback>
                <p:oleObj name="公式" r:id="rId15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601" y="3140868"/>
                        <a:ext cx="1749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49247"/>
              </p:ext>
            </p:extLst>
          </p:nvPr>
        </p:nvGraphicFramePr>
        <p:xfrm>
          <a:off x="4006850" y="4074318"/>
          <a:ext cx="11001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8" name="公式" r:id="rId17" imgW="520560" imgH="406080" progId="Equation.3">
                  <p:embed/>
                </p:oleObj>
              </mc:Choice>
              <mc:Fallback>
                <p:oleObj name="公式" r:id="rId17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074318"/>
                        <a:ext cx="11001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45261"/>
              </p:ext>
            </p:extLst>
          </p:nvPr>
        </p:nvGraphicFramePr>
        <p:xfrm>
          <a:off x="5106987" y="4262667"/>
          <a:ext cx="576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9" name="公式" r:id="rId19" imgW="241200" imgH="177480" progId="Equation.3">
                  <p:embed/>
                </p:oleObj>
              </mc:Choice>
              <mc:Fallback>
                <p:oleObj name="公式" r:id="rId19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7" y="4262667"/>
                        <a:ext cx="5762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1366490" y="4523477"/>
            <a:ext cx="9344297" cy="194389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70030" y="875492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00375" y="865784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3113"/>
              </p:ext>
            </p:extLst>
          </p:nvPr>
        </p:nvGraphicFramePr>
        <p:xfrm>
          <a:off x="5590908" y="701587"/>
          <a:ext cx="2203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9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908" y="701587"/>
                        <a:ext cx="22034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733545" y="865784"/>
            <a:ext cx="248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的敛散性</a:t>
            </a:r>
            <a:r>
              <a:rPr lang="en-US" altLang="zh-CN" sz="3200" b="1"/>
              <a:t>.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98192" y="1639074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04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905"/>
              </p:ext>
            </p:extLst>
          </p:nvPr>
        </p:nvGraphicFramePr>
        <p:xfrm>
          <a:off x="2790355" y="1469400"/>
          <a:ext cx="14779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0" name="公式" r:id="rId6" imgW="672840" imgH="406080" progId="Equation.3">
                  <p:embed/>
                </p:oleObj>
              </mc:Choice>
              <mc:Fallback>
                <p:oleObj name="公式" r:id="rId6" imgW="672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355" y="1469400"/>
                        <a:ext cx="14779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992313" y="2369619"/>
            <a:ext cx="719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</a:p>
        </p:txBody>
      </p:sp>
      <p:graphicFrame>
        <p:nvGraphicFramePr>
          <p:cNvPr id="204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7207"/>
              </p:ext>
            </p:extLst>
          </p:nvPr>
        </p:nvGraphicFramePr>
        <p:xfrm>
          <a:off x="2841218" y="2214838"/>
          <a:ext cx="186848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1" name="公式" r:id="rId8" imgW="850680" imgH="406080" progId="Equation.3">
                  <p:embed/>
                </p:oleObj>
              </mc:Choice>
              <mc:Fallback>
                <p:oleObj name="公式" r:id="rId8" imgW="850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218" y="2214838"/>
                        <a:ext cx="186848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44370"/>
              </p:ext>
            </p:extLst>
          </p:nvPr>
        </p:nvGraphicFramePr>
        <p:xfrm>
          <a:off x="1970030" y="3128017"/>
          <a:ext cx="48244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" name="公式" r:id="rId10" imgW="2197080" imgH="431640" progId="Equation.3">
                  <p:embed/>
                </p:oleObj>
              </mc:Choice>
              <mc:Fallback>
                <p:oleObj name="公式" r:id="rId10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30" y="3128017"/>
                        <a:ext cx="48244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7399"/>
              </p:ext>
            </p:extLst>
          </p:nvPr>
        </p:nvGraphicFramePr>
        <p:xfrm>
          <a:off x="6803758" y="2760251"/>
          <a:ext cx="19812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3" name="公式" r:id="rId12" imgW="901440" imgH="596880" progId="Equation.3">
                  <p:embed/>
                </p:oleObj>
              </mc:Choice>
              <mc:Fallback>
                <p:oleObj name="公式" r:id="rId12" imgW="9014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58" y="2760251"/>
                        <a:ext cx="19812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50308"/>
              </p:ext>
            </p:extLst>
          </p:nvPr>
        </p:nvGraphicFramePr>
        <p:xfrm>
          <a:off x="8794274" y="3383076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4" name="公式" r:id="rId14" imgW="241200" imgH="177480" progId="Equation.3">
                  <p:embed/>
                </p:oleObj>
              </mc:Choice>
              <mc:Fallback>
                <p:oleObj name="公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274" y="3383076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95282"/>
              </p:ext>
            </p:extLst>
          </p:nvPr>
        </p:nvGraphicFramePr>
        <p:xfrm>
          <a:off x="9432536" y="3363900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5" name="公式" r:id="rId16" imgW="469800" imgH="203040" progId="Equation.3">
                  <p:embed/>
                </p:oleObj>
              </mc:Choice>
              <mc:Fallback>
                <p:oleObj name="公式" r:id="rId16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536" y="3363900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56519" y="4004907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</a:p>
        </p:txBody>
      </p:sp>
      <p:graphicFrame>
        <p:nvGraphicFramePr>
          <p:cNvPr id="20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22375"/>
              </p:ext>
            </p:extLst>
          </p:nvPr>
        </p:nvGraphicFramePr>
        <p:xfrm>
          <a:off x="2498574" y="4046631"/>
          <a:ext cx="912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" name="公式" r:id="rId18" imgW="368280" imgH="203040" progId="Equation.3">
                  <p:embed/>
                </p:oleObj>
              </mc:Choice>
              <mc:Fallback>
                <p:oleObj name="公式" r:id="rId18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574" y="4046631"/>
                        <a:ext cx="9128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320257" y="4007799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单调递减，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195887" y="400889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从而</a:t>
            </a:r>
          </a:p>
        </p:txBody>
      </p:sp>
      <p:graphicFrame>
        <p:nvGraphicFramePr>
          <p:cNvPr id="2050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5164"/>
              </p:ext>
            </p:extLst>
          </p:nvPr>
        </p:nvGraphicFramePr>
        <p:xfrm>
          <a:off x="6234500" y="3943808"/>
          <a:ext cx="16557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7" name="公式" r:id="rId20" imgW="583920" imgH="228600" progId="Equation.3">
                  <p:embed/>
                </p:oleObj>
              </mc:Choice>
              <mc:Fallback>
                <p:oleObj name="公式" r:id="rId20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00" y="3943808"/>
                        <a:ext cx="16557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17736"/>
              </p:ext>
            </p:extLst>
          </p:nvPr>
        </p:nvGraphicFramePr>
        <p:xfrm>
          <a:off x="8004175" y="4100478"/>
          <a:ext cx="1152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" name="公式" r:id="rId22" imgW="469800" imgH="203040" progId="Equation.3">
                  <p:embed/>
                </p:oleObj>
              </mc:Choice>
              <mc:Fallback>
                <p:oleObj name="公式" r:id="rId22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4100478"/>
                        <a:ext cx="1152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1638328" y="4690038"/>
            <a:ext cx="9011243" cy="1384300"/>
            <a:chOff x="409" y="3294"/>
            <a:chExt cx="5102" cy="872"/>
          </a:xfrm>
        </p:grpSpPr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09" y="3294"/>
              <a:ext cx="510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在运用莱布尼玆定理判别              时，可引入函数，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利用函数的导数，判别单调性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587167"/>
                </p:ext>
              </p:extLst>
            </p:nvPr>
          </p:nvGraphicFramePr>
          <p:xfrm>
            <a:off x="3100" y="3393"/>
            <a:ext cx="7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69" name="Equation" r:id="rId24" imgW="561908" imgH="209683" progId="Equation.DSMT4">
                    <p:embed/>
                  </p:oleObj>
                </mc:Choice>
                <mc:Fallback>
                  <p:oleObj name="Equation" r:id="rId24" imgW="56190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3393"/>
                          <a:ext cx="76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488" grpId="0"/>
      <p:bldP spid="20490" grpId="0"/>
      <p:bldP spid="20496" grpId="0"/>
      <p:bldP spid="20498" grpId="0"/>
      <p:bldP spid="204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5921" y="714374"/>
          <a:ext cx="4175366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2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714374"/>
                        <a:ext cx="4175366" cy="56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91287" y="490318"/>
          <a:ext cx="2916237" cy="10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3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7" y="490318"/>
                        <a:ext cx="2916237" cy="100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5921" y="1250317"/>
          <a:ext cx="5168602" cy="10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4" name="Equation" r:id="rId7" imgW="2108160" imgH="444240" progId="Equation.DSMT4">
                  <p:embed/>
                </p:oleObj>
              </mc:Choice>
              <mc:Fallback>
                <p:oleObj name="Equation" r:id="rId7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1250317"/>
                        <a:ext cx="5168602" cy="1093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9619" y="2476334"/>
          <a:ext cx="4153279" cy="6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5" name="Equation" r:id="rId9" imgW="1688760" imgH="253800" progId="Equation.DSMT4">
                  <p:embed/>
                </p:oleObj>
              </mc:Choice>
              <mc:Fallback>
                <p:oleObj name="Equation" r:id="rId9" imgW="1688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619" y="2476334"/>
                        <a:ext cx="4153279" cy="63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12898" y="2434481"/>
          <a:ext cx="4080996" cy="71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6" name="Equation" r:id="rId11" imgW="1574640" imgH="279360" progId="Equation.DSMT4">
                  <p:embed/>
                </p:oleObj>
              </mc:Choice>
              <mc:Fallback>
                <p:oleObj name="Equation" r:id="rId11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898" y="2434481"/>
                        <a:ext cx="4080996" cy="715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25060" y="3222787"/>
          <a:ext cx="1373886" cy="54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7" name="Equation" r:id="rId13" imgW="558720" imgH="215640" progId="Equation.DSMT4">
                  <p:embed/>
                </p:oleObj>
              </mc:Choice>
              <mc:Fallback>
                <p:oleObj name="Equation" r:id="rId13" imgW="55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060" y="3222787"/>
                        <a:ext cx="1373886" cy="543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619030" y="3172451"/>
            <a:ext cx="3326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由莱布尼兹法则，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210183" y="3867504"/>
            <a:ext cx="2721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与假设矛盾，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501372" y="2944311"/>
            <a:ext cx="4259429" cy="979499"/>
            <a:chOff x="6042175" y="3866850"/>
            <a:chExt cx="4259429" cy="97949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7874624" y="3866850"/>
            <a:ext cx="2426980" cy="979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98" name="Equation" r:id="rId15" imgW="1066680" imgH="431640" progId="Equation.DSMT4">
                    <p:embed/>
                  </p:oleObj>
                </mc:Choice>
                <mc:Fallback>
                  <p:oleObj name="Equation" r:id="rId15" imgW="1066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624" y="3866850"/>
                          <a:ext cx="2426980" cy="9794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042175" y="4094989"/>
              <a:ext cx="2281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</a:t>
              </a: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错级数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50933" y="3867504"/>
            <a:ext cx="2111109" cy="523220"/>
            <a:chOff x="4209793" y="4692758"/>
            <a:chExt cx="2111109" cy="52322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298845" y="4692758"/>
            <a:ext cx="1022057" cy="47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99" name="Equation" r:id="rId17" imgW="393480" imgH="177480" progId="Equation.DSMT4">
                    <p:embed/>
                  </p:oleObj>
                </mc:Choice>
                <mc:Fallback>
                  <p:oleObj name="Equation" r:id="rId17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845" y="4692758"/>
                          <a:ext cx="1022057" cy="473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209793" y="4692758"/>
              <a:ext cx="13447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541015" y="4332685"/>
          <a:ext cx="4418116" cy="10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0" name="Equation" r:id="rId19" imgW="1866600" imgH="444240" progId="Equation.DSMT4">
                  <p:embed/>
                </p:oleObj>
              </mc:Choice>
              <mc:Fallback>
                <p:oleObj name="Equation" r:id="rId19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15" y="4332685"/>
                        <a:ext cx="4418116" cy="1055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5499" y="5274745"/>
          <a:ext cx="6193061" cy="106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1" name="Equation" r:id="rId21" imgW="2831760" imgH="482400" progId="Equation.DSMT4">
                  <p:embed/>
                </p:oleObj>
              </mc:Choice>
              <mc:Fallback>
                <p:oleObj name="Equation" r:id="rId21" imgW="283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99" y="5274745"/>
                        <a:ext cx="6193061" cy="1063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5582098" y="4607157"/>
            <a:ext cx="3062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可用根值判别法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7500408" y="5509229"/>
            <a:ext cx="3108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所以原级数收敛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4692" y="701928"/>
            <a:ext cx="921230" cy="52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5115" y="24763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9296400" y="153553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收敛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9296400" y="243354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收敛</a:t>
            </a: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51296"/>
              </p:ext>
            </p:extLst>
          </p:nvPr>
        </p:nvGraphicFramePr>
        <p:xfrm>
          <a:off x="2354264" y="1291100"/>
          <a:ext cx="5225906" cy="95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Equation" r:id="rId4" imgW="2323800" imgH="406080" progId="Equation.DSMT4">
                  <p:embed/>
                </p:oleObj>
              </mc:Choice>
              <mc:Fallback>
                <p:oleObj name="Equation" r:id="rId4" imgW="232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1291100"/>
                        <a:ext cx="5225906" cy="95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81612"/>
              </p:ext>
            </p:extLst>
          </p:nvPr>
        </p:nvGraphicFramePr>
        <p:xfrm>
          <a:off x="2303536" y="2265195"/>
          <a:ext cx="5844011" cy="103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Equation" r:id="rId6" imgW="2539800" imgH="431640" progId="Equation.DSMT4">
                  <p:embed/>
                </p:oleObj>
              </mc:Choice>
              <mc:Fallback>
                <p:oleObj name="Equation" r:id="rId6" imgW="253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36" y="2265195"/>
                        <a:ext cx="5844011" cy="103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7"/>
          <p:cNvSpPr>
            <a:spLocks noGrp="1" noChangeArrowheads="1"/>
          </p:cNvSpPr>
          <p:nvPr>
            <p:ph type="title"/>
          </p:nvPr>
        </p:nvSpPr>
        <p:spPr>
          <a:xfrm>
            <a:off x="1902774" y="687493"/>
            <a:ext cx="8305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Leibnitz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判别法判别下列级数的敛散性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7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89481"/>
              </p:ext>
            </p:extLst>
          </p:nvPr>
        </p:nvGraphicFramePr>
        <p:xfrm>
          <a:off x="2354264" y="3301938"/>
          <a:ext cx="642133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Equation" r:id="rId8" imgW="2958840" imgH="406080" progId="Equation.DSMT4">
                  <p:embed/>
                </p:oleObj>
              </mc:Choice>
              <mc:Fallback>
                <p:oleObj name="Equation" r:id="rId8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3301938"/>
                        <a:ext cx="642133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9296400" y="350413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收敛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1902774" y="436977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上述级数各项取绝对值后所成的级数是否收敛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?</a:t>
            </a:r>
          </a:p>
        </p:txBody>
      </p:sp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42060"/>
              </p:ext>
            </p:extLst>
          </p:nvPr>
        </p:nvGraphicFramePr>
        <p:xfrm>
          <a:off x="3118993" y="4883334"/>
          <a:ext cx="1345916" cy="9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Equation" r:id="rId10" imgW="596880" imgH="431640" progId="Equation.DSMT4">
                  <p:embed/>
                </p:oleObj>
              </mc:Choice>
              <mc:Fallback>
                <p:oleObj name="Equation" r:id="rId10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993" y="4883334"/>
                        <a:ext cx="1345916" cy="9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84469"/>
              </p:ext>
            </p:extLst>
          </p:nvPr>
        </p:nvGraphicFramePr>
        <p:xfrm>
          <a:off x="5137494" y="4863561"/>
          <a:ext cx="1546683" cy="100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Equation" r:id="rId12" imgW="672840" imgH="431640" progId="Equation.DSMT4">
                  <p:embed/>
                </p:oleObj>
              </mc:Choice>
              <mc:Fallback>
                <p:oleObj name="Equation" r:id="rId12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494" y="4863561"/>
                        <a:ext cx="1546683" cy="100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125767"/>
              </p:ext>
            </p:extLst>
          </p:nvPr>
        </p:nvGraphicFramePr>
        <p:xfrm>
          <a:off x="7332283" y="4863561"/>
          <a:ext cx="1630528" cy="97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Equation" r:id="rId14" imgW="736560" imgH="431640" progId="Equation.DSMT4">
                  <p:embed/>
                </p:oleObj>
              </mc:Choice>
              <mc:Fallback>
                <p:oleObj name="Equation" r:id="rId14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283" y="4863561"/>
                        <a:ext cx="1630528" cy="976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3345584" y="599394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发散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5586208" y="6019799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收敛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7722973" y="5993942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收敛</a:t>
            </a:r>
          </a:p>
        </p:txBody>
      </p:sp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BE7CC6-6A5F-4FE2-B66E-E88CCEA21030}" type="slidenum">
              <a:rPr lang="en-US" altLang="zh-CN" sz="1200">
                <a:solidFill>
                  <a:schemeClr val="accent2"/>
                </a:solidFill>
              </a:rPr>
              <a:pPr/>
              <a:t>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autoUpdateAnimBg="0"/>
      <p:bldP spid="247817" grpId="0" autoUpdateAnimBg="0"/>
      <p:bldP spid="247818" grpId="0" autoUpdateAnimBg="0"/>
      <p:bldP spid="247822" grpId="0" autoUpdateAnimBg="0"/>
      <p:bldP spid="247823" grpId="0" autoUpdateAnimBg="0"/>
      <p:bldP spid="2478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1251</Words>
  <Application>Microsoft Office PowerPoint</Application>
  <PresentationFormat>宽屏</PresentationFormat>
  <Paragraphs>381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黑体</vt:lpstr>
      <vt:lpstr>华文宋体</vt:lpstr>
      <vt:lpstr>宋体</vt:lpstr>
      <vt:lpstr>Arial</vt:lpstr>
      <vt:lpstr>Calibri</vt:lpstr>
      <vt:lpstr>Calibri Light</vt:lpstr>
      <vt:lpstr>Kunstler Script</vt:lpstr>
      <vt:lpstr>Times New Roman</vt:lpstr>
      <vt:lpstr>Office 主题</vt:lpstr>
      <vt:lpstr>公式</vt:lpstr>
      <vt:lpstr>Equation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用Leibnitz 判别法判别下列级数的敛散性:</vt:lpstr>
      <vt:lpstr>3.2、绝对收敛与条件收敛  </vt:lpstr>
      <vt:lpstr>定理3.2.  绝对收敛的级数一定收敛 .反之未必成立.</vt:lpstr>
      <vt:lpstr>PowerPoint 演示文稿</vt:lpstr>
      <vt:lpstr>例4. 证明下列级数绝对收敛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小结. 任意项级数判别法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§3、任意项级数的审敛法</dc:title>
  <dc:creator>dell</dc:creator>
  <cp:lastModifiedBy>Wenzhuang</cp:lastModifiedBy>
  <cp:revision>151</cp:revision>
  <dcterms:created xsi:type="dcterms:W3CDTF">2020-04-11T01:49:37Z</dcterms:created>
  <dcterms:modified xsi:type="dcterms:W3CDTF">2022-08-11T03:22:28Z</dcterms:modified>
</cp:coreProperties>
</file>