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e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92.e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90.emf"/><Relationship Id="rId5" Type="http://schemas.openxmlformats.org/officeDocument/2006/relationships/image" Target="../media/image84.wmf"/><Relationship Id="rId10" Type="http://schemas.openxmlformats.org/officeDocument/2006/relationships/image" Target="../media/image89.emf"/><Relationship Id="rId4" Type="http://schemas.openxmlformats.org/officeDocument/2006/relationships/image" Target="../media/image83.wmf"/><Relationship Id="rId9" Type="http://schemas.openxmlformats.org/officeDocument/2006/relationships/image" Target="../media/image88.wmf"/><Relationship Id="rId14" Type="http://schemas.openxmlformats.org/officeDocument/2006/relationships/image" Target="../media/image9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emf"/><Relationship Id="rId1" Type="http://schemas.openxmlformats.org/officeDocument/2006/relationships/image" Target="../media/image99.wmf"/><Relationship Id="rId4" Type="http://schemas.openxmlformats.org/officeDocument/2006/relationships/image" Target="../media/image102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emf"/><Relationship Id="rId5" Type="http://schemas.openxmlformats.org/officeDocument/2006/relationships/image" Target="../media/image107.wmf"/><Relationship Id="rId10" Type="http://schemas.openxmlformats.org/officeDocument/2006/relationships/image" Target="../media/image112.emf"/><Relationship Id="rId4" Type="http://schemas.openxmlformats.org/officeDocument/2006/relationships/image" Target="../media/image106.wmf"/><Relationship Id="rId9" Type="http://schemas.openxmlformats.org/officeDocument/2006/relationships/image" Target="../media/image11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emf"/><Relationship Id="rId1" Type="http://schemas.openxmlformats.org/officeDocument/2006/relationships/image" Target="../media/image10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e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image" Target="../media/image107.wmf"/><Relationship Id="rId7" Type="http://schemas.openxmlformats.org/officeDocument/2006/relationships/image" Target="../media/image127.e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26.emf"/><Relationship Id="rId5" Type="http://schemas.openxmlformats.org/officeDocument/2006/relationships/image" Target="../media/image109.wmf"/><Relationship Id="rId10" Type="http://schemas.openxmlformats.org/officeDocument/2006/relationships/image" Target="../media/image130.wmf"/><Relationship Id="rId4" Type="http://schemas.openxmlformats.org/officeDocument/2006/relationships/image" Target="../media/image108.wmf"/><Relationship Id="rId9" Type="http://schemas.openxmlformats.org/officeDocument/2006/relationships/image" Target="../media/image12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wmf"/><Relationship Id="rId1" Type="http://schemas.openxmlformats.org/officeDocument/2006/relationships/image" Target="../media/image136.emf"/><Relationship Id="rId5" Type="http://schemas.openxmlformats.org/officeDocument/2006/relationships/image" Target="../media/image140.emf"/><Relationship Id="rId4" Type="http://schemas.openxmlformats.org/officeDocument/2006/relationships/image" Target="../media/image13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emf"/><Relationship Id="rId4" Type="http://schemas.openxmlformats.org/officeDocument/2006/relationships/image" Target="../media/image14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65.wmf"/><Relationship Id="rId1" Type="http://schemas.openxmlformats.org/officeDocument/2006/relationships/image" Target="../media/image161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emf"/><Relationship Id="rId7" Type="http://schemas.openxmlformats.org/officeDocument/2006/relationships/image" Target="../media/image175.wmf"/><Relationship Id="rId2" Type="http://schemas.openxmlformats.org/officeDocument/2006/relationships/image" Target="../media/image170.e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wmf"/><Relationship Id="rId7" Type="http://schemas.openxmlformats.org/officeDocument/2006/relationships/image" Target="../media/image182.emf"/><Relationship Id="rId2" Type="http://schemas.openxmlformats.org/officeDocument/2006/relationships/image" Target="../media/image177.wmf"/><Relationship Id="rId1" Type="http://schemas.openxmlformats.org/officeDocument/2006/relationships/image" Target="../media/image176.emf"/><Relationship Id="rId6" Type="http://schemas.openxmlformats.org/officeDocument/2006/relationships/image" Target="../media/image181.e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92.emf"/><Relationship Id="rId6" Type="http://schemas.openxmlformats.org/officeDocument/2006/relationships/image" Target="../media/image197.wmf"/><Relationship Id="rId11" Type="http://schemas.openxmlformats.org/officeDocument/2006/relationships/image" Target="../media/image202.wmf"/><Relationship Id="rId5" Type="http://schemas.openxmlformats.org/officeDocument/2006/relationships/image" Target="../media/image196.wmf"/><Relationship Id="rId10" Type="http://schemas.openxmlformats.org/officeDocument/2006/relationships/image" Target="../media/image201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5" Type="http://schemas.openxmlformats.org/officeDocument/2006/relationships/image" Target="../media/image207.emf"/><Relationship Id="rId4" Type="http://schemas.openxmlformats.org/officeDocument/2006/relationships/image" Target="../media/image20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141.wmf"/><Relationship Id="rId4" Type="http://schemas.openxmlformats.org/officeDocument/2006/relationships/image" Target="../media/image2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4" Type="http://schemas.openxmlformats.org/officeDocument/2006/relationships/image" Target="../media/image2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54.emf"/><Relationship Id="rId2" Type="http://schemas.openxmlformats.org/officeDocument/2006/relationships/image" Target="../media/image44.wmf"/><Relationship Id="rId1" Type="http://schemas.openxmlformats.org/officeDocument/2006/relationships/image" Target="../media/image43.e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7D83C-0B2A-438D-A36D-C27580F8BFC0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DF165-B0A6-4C52-973C-7A0911E13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058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C35FE-687C-433B-82BE-23095976A130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400C2-E626-49F2-8152-816BB13F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431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90CA80-27EF-45D7-BCE0-F897BE2A1FE3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一般是区间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69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ABFA35-7F9D-4E58-8EF7-E35A974D8919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函数项级数在某点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的收敛问题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实质上是数项级数的收敛问题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7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9C72D8-30E6-4958-A166-49C3FD1782B2}" type="slidenum">
              <a:rPr lang="en-US" altLang="zh-CN" sz="1200" smtClean="0"/>
              <a:pPr/>
              <a:t>28</a:t>
            </a:fld>
            <a:endParaRPr lang="en-US" altLang="zh-CN" sz="120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5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D0BC1C0-EF32-4240-BCE5-982CF39DEB0B}" type="slidenum">
              <a:rPr lang="en-US" altLang="zh-CN" sz="1200" smtClean="0"/>
              <a:pPr/>
              <a:t>37</a:t>
            </a:fld>
            <a:endParaRPr lang="en-US" altLang="zh-CN" sz="120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5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400C2-E626-49F2-8152-816BB13FEA42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7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9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6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9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5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9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9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2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3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4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C9D5-3B4D-4E14-ADCB-00EE5D9A12E9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" Type="http://schemas.openxmlformats.org/officeDocument/2006/relationships/oleObject" Target="../embeddings/oleObject42.bin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52.bin"/><Relationship Id="rId5" Type="http://schemas.openxmlformats.org/officeDocument/2006/relationships/image" Target="../media/image1.png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0.wmf"/><Relationship Id="rId4" Type="http://schemas.openxmlformats.org/officeDocument/2006/relationships/image" Target="../media/image43.emf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5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5.wmf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1.pn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1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68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wmf"/><Relationship Id="rId11" Type="http://schemas.openxmlformats.org/officeDocument/2006/relationships/image" Target="../media/image67.wmf"/><Relationship Id="rId5" Type="http://schemas.openxmlformats.org/officeDocument/2006/relationships/oleObject" Target="../embeddings/oleObject64.bin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66.bin"/><Relationship Id="rId4" Type="http://schemas.openxmlformats.org/officeDocument/2006/relationships/image" Target="../media/image64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1.png"/><Relationship Id="rId4" Type="http://schemas.openxmlformats.org/officeDocument/2006/relationships/image" Target="../media/image7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78.bin"/><Relationship Id="rId3" Type="http://schemas.openxmlformats.org/officeDocument/2006/relationships/oleObject" Target="../embeddings/oleObject71.bin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5.wmf"/><Relationship Id="rId5" Type="http://schemas.openxmlformats.org/officeDocument/2006/relationships/image" Target="../media/image1.png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79.wmf"/><Relationship Id="rId4" Type="http://schemas.openxmlformats.org/officeDocument/2006/relationships/image" Target="../media/image72.emf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7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87.bin"/><Relationship Id="rId26" Type="http://schemas.openxmlformats.org/officeDocument/2006/relationships/oleObject" Target="../embeddings/oleObject91.bin"/><Relationship Id="rId3" Type="http://schemas.openxmlformats.org/officeDocument/2006/relationships/image" Target="../media/image1.png"/><Relationship Id="rId21" Type="http://schemas.openxmlformats.org/officeDocument/2006/relationships/image" Target="../media/image88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6.wmf"/><Relationship Id="rId25" Type="http://schemas.openxmlformats.org/officeDocument/2006/relationships/image" Target="../media/image9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29" Type="http://schemas.openxmlformats.org/officeDocument/2006/relationships/image" Target="../media/image92.e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3.wmf"/><Relationship Id="rId24" Type="http://schemas.openxmlformats.org/officeDocument/2006/relationships/oleObject" Target="../embeddings/oleObject90.bin"/><Relationship Id="rId5" Type="http://schemas.openxmlformats.org/officeDocument/2006/relationships/image" Target="../media/image80.wmf"/><Relationship Id="rId15" Type="http://schemas.openxmlformats.org/officeDocument/2006/relationships/image" Target="../media/image85.wmf"/><Relationship Id="rId23" Type="http://schemas.openxmlformats.org/officeDocument/2006/relationships/image" Target="../media/image89.emf"/><Relationship Id="rId28" Type="http://schemas.openxmlformats.org/officeDocument/2006/relationships/oleObject" Target="../embeddings/oleObject92.bin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87.wmf"/><Relationship Id="rId31" Type="http://schemas.openxmlformats.org/officeDocument/2006/relationships/image" Target="../media/image93.e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89.bin"/><Relationship Id="rId27" Type="http://schemas.openxmlformats.org/officeDocument/2006/relationships/image" Target="../media/image91.wmf"/><Relationship Id="rId30" Type="http://schemas.openxmlformats.org/officeDocument/2006/relationships/oleObject" Target="../embeddings/oleObject9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8.wmf"/><Relationship Id="rId3" Type="http://schemas.openxmlformats.org/officeDocument/2006/relationships/image" Target="../media/image1.png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2.e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10.bin"/><Relationship Id="rId3" Type="http://schemas.openxmlformats.org/officeDocument/2006/relationships/image" Target="../media/image1.png"/><Relationship Id="rId21" Type="http://schemas.openxmlformats.org/officeDocument/2006/relationships/image" Target="../media/image111.e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09.wmf"/><Relationship Id="rId25" Type="http://schemas.openxmlformats.org/officeDocument/2006/relationships/image" Target="../media/image11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1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06.wmf"/><Relationship Id="rId24" Type="http://schemas.openxmlformats.org/officeDocument/2006/relationships/oleObject" Target="../embeddings/oleObject113.bin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23" Type="http://schemas.openxmlformats.org/officeDocument/2006/relationships/image" Target="../media/image112.emf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10.e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08.bin"/><Relationship Id="rId22" Type="http://schemas.openxmlformats.org/officeDocument/2006/relationships/oleObject" Target="../embeddings/oleObject11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121.bin"/><Relationship Id="rId3" Type="http://schemas.openxmlformats.org/officeDocument/2006/relationships/image" Target="../media/image1.png"/><Relationship Id="rId7" Type="http://schemas.openxmlformats.org/officeDocument/2006/relationships/image" Target="../media/image114.e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16.wmf"/><Relationship Id="rId5" Type="http://schemas.openxmlformats.org/officeDocument/2006/relationships/image" Target="../media/image103.wmf"/><Relationship Id="rId15" Type="http://schemas.openxmlformats.org/officeDocument/2006/relationships/image" Target="../media/image118.w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20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5.wmf"/><Relationship Id="rId14" Type="http://schemas.openxmlformats.org/officeDocument/2006/relationships/oleObject" Target="../embeddings/oleObject11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25.wmf"/><Relationship Id="rId3" Type="http://schemas.openxmlformats.org/officeDocument/2006/relationships/oleObject" Target="../embeddings/oleObject122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2.wmf"/><Relationship Id="rId11" Type="http://schemas.openxmlformats.org/officeDocument/2006/relationships/image" Target="../media/image124.wmf"/><Relationship Id="rId5" Type="http://schemas.openxmlformats.org/officeDocument/2006/relationships/oleObject" Target="../embeddings/oleObject123.bin"/><Relationship Id="rId10" Type="http://schemas.openxmlformats.org/officeDocument/2006/relationships/oleObject" Target="../embeddings/oleObject125.bin"/><Relationship Id="rId4" Type="http://schemas.openxmlformats.org/officeDocument/2006/relationships/image" Target="../media/image121.emf"/><Relationship Id="rId9" Type="http://schemas.openxmlformats.org/officeDocument/2006/relationships/image" Target="../media/image12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134.bin"/><Relationship Id="rId3" Type="http://schemas.openxmlformats.org/officeDocument/2006/relationships/oleObject" Target="../embeddings/oleObject127.bin"/><Relationship Id="rId21" Type="http://schemas.openxmlformats.org/officeDocument/2006/relationships/image" Target="../media/image129.emf"/><Relationship Id="rId7" Type="http://schemas.openxmlformats.org/officeDocument/2006/relationships/oleObject" Target="../embeddings/oleObject129.bin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2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6.wmf"/><Relationship Id="rId11" Type="http://schemas.openxmlformats.org/officeDocument/2006/relationships/image" Target="../media/image108.wmf"/><Relationship Id="rId5" Type="http://schemas.openxmlformats.org/officeDocument/2006/relationships/oleObject" Target="../embeddings/oleObject128.bin"/><Relationship Id="rId15" Type="http://schemas.openxmlformats.org/officeDocument/2006/relationships/image" Target="../media/image126.emf"/><Relationship Id="rId23" Type="http://schemas.openxmlformats.org/officeDocument/2006/relationships/image" Target="../media/image130.w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28.emf"/><Relationship Id="rId4" Type="http://schemas.openxmlformats.org/officeDocument/2006/relationships/image" Target="../media/image105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3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35.wmf"/><Relationship Id="rId3" Type="http://schemas.openxmlformats.org/officeDocument/2006/relationships/image" Target="../media/image1.png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34.wmf"/><Relationship Id="rId5" Type="http://schemas.openxmlformats.org/officeDocument/2006/relationships/image" Target="../media/image131.w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3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40.emf"/><Relationship Id="rId3" Type="http://schemas.openxmlformats.org/officeDocument/2006/relationships/image" Target="../media/image1.png"/><Relationship Id="rId7" Type="http://schemas.openxmlformats.org/officeDocument/2006/relationships/image" Target="../media/image137.wmf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39.wmf"/><Relationship Id="rId5" Type="http://schemas.openxmlformats.org/officeDocument/2006/relationships/image" Target="../media/image136.e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3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45.emf"/><Relationship Id="rId3" Type="http://schemas.openxmlformats.org/officeDocument/2006/relationships/image" Target="../media/image1.png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3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44.wmf"/><Relationship Id="rId5" Type="http://schemas.openxmlformats.org/officeDocument/2006/relationships/image" Target="../media/image141.wmf"/><Relationship Id="rId15" Type="http://schemas.openxmlformats.org/officeDocument/2006/relationships/image" Target="../media/image146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43.wmf"/><Relationship Id="rId14" Type="http://schemas.openxmlformats.org/officeDocument/2006/relationships/oleObject" Target="../embeddings/oleObject15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image" Target="../media/image1.png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0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57.e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4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56.e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5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image" Target="../media/image68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5.wmf"/><Relationship Id="rId11" Type="http://schemas.openxmlformats.org/officeDocument/2006/relationships/image" Target="../media/image67.wmf"/><Relationship Id="rId5" Type="http://schemas.openxmlformats.org/officeDocument/2006/relationships/oleObject" Target="../embeddings/oleObject168.bin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170.bin"/><Relationship Id="rId4" Type="http://schemas.openxmlformats.org/officeDocument/2006/relationships/image" Target="../media/image161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17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6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73.wmf"/><Relationship Id="rId3" Type="http://schemas.openxmlformats.org/officeDocument/2006/relationships/oleObject" Target="../embeddings/oleObject179.bin"/><Relationship Id="rId7" Type="http://schemas.openxmlformats.org/officeDocument/2006/relationships/image" Target="../media/image170.emf"/><Relationship Id="rId12" Type="http://schemas.openxmlformats.org/officeDocument/2006/relationships/oleObject" Target="../embeddings/oleObject183.bin"/><Relationship Id="rId17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5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72.wmf"/><Relationship Id="rId5" Type="http://schemas.openxmlformats.org/officeDocument/2006/relationships/image" Target="../media/image1.png"/><Relationship Id="rId15" Type="http://schemas.openxmlformats.org/officeDocument/2006/relationships/image" Target="../media/image174.wmf"/><Relationship Id="rId10" Type="http://schemas.openxmlformats.org/officeDocument/2006/relationships/oleObject" Target="../embeddings/oleObject182.bin"/><Relationship Id="rId4" Type="http://schemas.openxmlformats.org/officeDocument/2006/relationships/image" Target="../media/image169.wmf"/><Relationship Id="rId9" Type="http://schemas.openxmlformats.org/officeDocument/2006/relationships/image" Target="../media/image171.emf"/><Relationship Id="rId14" Type="http://schemas.openxmlformats.org/officeDocument/2006/relationships/oleObject" Target="../embeddings/oleObject18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image" Target="../media/image180.wmf"/><Relationship Id="rId18" Type="http://schemas.openxmlformats.org/officeDocument/2006/relationships/oleObject" Target="../embeddings/oleObject193.bin"/><Relationship Id="rId3" Type="http://schemas.openxmlformats.org/officeDocument/2006/relationships/oleObject" Target="../embeddings/oleObject186.bin"/><Relationship Id="rId7" Type="http://schemas.openxmlformats.org/officeDocument/2006/relationships/image" Target="../media/image177.wmf"/><Relationship Id="rId12" Type="http://schemas.openxmlformats.org/officeDocument/2006/relationships/oleObject" Target="../embeddings/oleObject190.bin"/><Relationship Id="rId17" Type="http://schemas.openxmlformats.org/officeDocument/2006/relationships/image" Target="../media/image18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2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79.wmf"/><Relationship Id="rId5" Type="http://schemas.openxmlformats.org/officeDocument/2006/relationships/image" Target="../media/image1.png"/><Relationship Id="rId15" Type="http://schemas.openxmlformats.org/officeDocument/2006/relationships/image" Target="../media/image181.emf"/><Relationship Id="rId10" Type="http://schemas.openxmlformats.org/officeDocument/2006/relationships/oleObject" Target="../embeddings/oleObject189.bin"/><Relationship Id="rId19" Type="http://schemas.openxmlformats.org/officeDocument/2006/relationships/image" Target="../media/image183.wmf"/><Relationship Id="rId4" Type="http://schemas.openxmlformats.org/officeDocument/2006/relationships/image" Target="../media/image176.emf"/><Relationship Id="rId9" Type="http://schemas.openxmlformats.org/officeDocument/2006/relationships/image" Target="../media/image178.wmf"/><Relationship Id="rId14" Type="http://schemas.openxmlformats.org/officeDocument/2006/relationships/oleObject" Target="../embeddings/oleObject19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8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190.wmf"/><Relationship Id="rId3" Type="http://schemas.openxmlformats.org/officeDocument/2006/relationships/oleObject" Target="../embeddings/oleObject196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7.wmf"/><Relationship Id="rId11" Type="http://schemas.openxmlformats.org/officeDocument/2006/relationships/image" Target="../media/image189.wmf"/><Relationship Id="rId5" Type="http://schemas.openxmlformats.org/officeDocument/2006/relationships/oleObject" Target="../embeddings/oleObject197.bin"/><Relationship Id="rId15" Type="http://schemas.openxmlformats.org/officeDocument/2006/relationships/image" Target="../media/image191.wmf"/><Relationship Id="rId10" Type="http://schemas.openxmlformats.org/officeDocument/2006/relationships/oleObject" Target="../embeddings/oleObject199.bin"/><Relationship Id="rId4" Type="http://schemas.openxmlformats.org/officeDocument/2006/relationships/image" Target="../media/image186.wmf"/><Relationship Id="rId9" Type="http://schemas.openxmlformats.org/officeDocument/2006/relationships/image" Target="../media/image188.wmf"/><Relationship Id="rId14" Type="http://schemas.openxmlformats.org/officeDocument/2006/relationships/oleObject" Target="../embeddings/oleObject20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196.wmf"/><Relationship Id="rId18" Type="http://schemas.openxmlformats.org/officeDocument/2006/relationships/oleObject" Target="../embeddings/oleObject209.bin"/><Relationship Id="rId3" Type="http://schemas.openxmlformats.org/officeDocument/2006/relationships/image" Target="../media/image1.png"/><Relationship Id="rId21" Type="http://schemas.openxmlformats.org/officeDocument/2006/relationships/image" Target="../media/image200.wmf"/><Relationship Id="rId7" Type="http://schemas.openxmlformats.org/officeDocument/2006/relationships/image" Target="../media/image193.wmf"/><Relationship Id="rId12" Type="http://schemas.openxmlformats.org/officeDocument/2006/relationships/oleObject" Target="../embeddings/oleObject206.bin"/><Relationship Id="rId17" Type="http://schemas.openxmlformats.org/officeDocument/2006/relationships/image" Target="../media/image198.wmf"/><Relationship Id="rId25" Type="http://schemas.openxmlformats.org/officeDocument/2006/relationships/image" Target="../media/image20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8.bin"/><Relationship Id="rId20" Type="http://schemas.openxmlformats.org/officeDocument/2006/relationships/oleObject" Target="../embeddings/oleObject210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195.wmf"/><Relationship Id="rId24" Type="http://schemas.openxmlformats.org/officeDocument/2006/relationships/oleObject" Target="../embeddings/oleObject212.bin"/><Relationship Id="rId5" Type="http://schemas.openxmlformats.org/officeDocument/2006/relationships/image" Target="../media/image192.emf"/><Relationship Id="rId15" Type="http://schemas.openxmlformats.org/officeDocument/2006/relationships/image" Target="../media/image197.wmf"/><Relationship Id="rId23" Type="http://schemas.openxmlformats.org/officeDocument/2006/relationships/image" Target="../media/image201.wmf"/><Relationship Id="rId10" Type="http://schemas.openxmlformats.org/officeDocument/2006/relationships/oleObject" Target="../embeddings/oleObject205.bin"/><Relationship Id="rId19" Type="http://schemas.openxmlformats.org/officeDocument/2006/relationships/image" Target="../media/image199.wmf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194.wmf"/><Relationship Id="rId14" Type="http://schemas.openxmlformats.org/officeDocument/2006/relationships/oleObject" Target="../embeddings/oleObject207.bin"/><Relationship Id="rId22" Type="http://schemas.openxmlformats.org/officeDocument/2006/relationships/oleObject" Target="../embeddings/oleObject21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13" Type="http://schemas.openxmlformats.org/officeDocument/2006/relationships/image" Target="../media/image207.emf"/><Relationship Id="rId18" Type="http://schemas.openxmlformats.org/officeDocument/2006/relationships/oleObject" Target="../embeddings/oleObject220.bin"/><Relationship Id="rId3" Type="http://schemas.openxmlformats.org/officeDocument/2006/relationships/oleObject" Target="../embeddings/oleObject213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217.bin"/><Relationship Id="rId17" Type="http://schemas.openxmlformats.org/officeDocument/2006/relationships/image" Target="../media/image2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9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4.wmf"/><Relationship Id="rId11" Type="http://schemas.openxmlformats.org/officeDocument/2006/relationships/image" Target="../media/image206.wmf"/><Relationship Id="rId5" Type="http://schemas.openxmlformats.org/officeDocument/2006/relationships/oleObject" Target="../embeddings/oleObject214.bin"/><Relationship Id="rId15" Type="http://schemas.openxmlformats.org/officeDocument/2006/relationships/image" Target="../media/image208.wmf"/><Relationship Id="rId10" Type="http://schemas.openxmlformats.org/officeDocument/2006/relationships/oleObject" Target="../embeddings/oleObject216.bin"/><Relationship Id="rId19" Type="http://schemas.openxmlformats.org/officeDocument/2006/relationships/image" Target="../media/image210.wmf"/><Relationship Id="rId4" Type="http://schemas.openxmlformats.org/officeDocument/2006/relationships/image" Target="../media/image203.wmf"/><Relationship Id="rId9" Type="http://schemas.openxmlformats.org/officeDocument/2006/relationships/image" Target="../media/image205.wmf"/><Relationship Id="rId14" Type="http://schemas.openxmlformats.org/officeDocument/2006/relationships/oleObject" Target="../embeddings/oleObject21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17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2.wmf"/><Relationship Id="rId12" Type="http://schemas.openxmlformats.org/officeDocument/2006/relationships/image" Target="../media/image214.w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6.w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22.bin"/><Relationship Id="rId11" Type="http://schemas.openxmlformats.org/officeDocument/2006/relationships/oleObject" Target="../embeddings/oleObject224.bin"/><Relationship Id="rId5" Type="http://schemas.openxmlformats.org/officeDocument/2006/relationships/image" Target="../media/image211.wmf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13.wmf"/><Relationship Id="rId14" Type="http://schemas.openxmlformats.org/officeDocument/2006/relationships/image" Target="../media/image21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1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image" Target="../media/image225.wmf"/><Relationship Id="rId3" Type="http://schemas.openxmlformats.org/officeDocument/2006/relationships/image" Target="../media/image1.png"/><Relationship Id="rId7" Type="http://schemas.openxmlformats.org/officeDocument/2006/relationships/image" Target="../media/image222.wmf"/><Relationship Id="rId12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224.wmf"/><Relationship Id="rId5" Type="http://schemas.openxmlformats.org/officeDocument/2006/relationships/image" Target="../media/image221.wmf"/><Relationship Id="rId10" Type="http://schemas.openxmlformats.org/officeDocument/2006/relationships/oleObject" Target="../embeddings/oleObject234.bin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2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3" Type="http://schemas.openxmlformats.org/officeDocument/2006/relationships/image" Target="../media/image1.png"/><Relationship Id="rId7" Type="http://schemas.openxmlformats.org/officeDocument/2006/relationships/image" Target="../media/image2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28.wmf"/><Relationship Id="rId5" Type="http://schemas.openxmlformats.org/officeDocument/2006/relationships/image" Target="../media/image141.wmf"/><Relationship Id="rId10" Type="http://schemas.openxmlformats.org/officeDocument/2006/relationships/oleObject" Target="../embeddings/oleObject239.bin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27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243.bin"/><Relationship Id="rId5" Type="http://schemas.openxmlformats.org/officeDocument/2006/relationships/image" Target="../media/image229.wmf"/><Relationship Id="rId10" Type="http://schemas.openxmlformats.org/officeDocument/2006/relationships/image" Target="../media/image231.wmf"/><Relationship Id="rId4" Type="http://schemas.openxmlformats.org/officeDocument/2006/relationships/oleObject" Target="../embeddings/oleObject240.bin"/><Relationship Id="rId9" Type="http://schemas.openxmlformats.org/officeDocument/2006/relationships/oleObject" Target="../embeddings/oleObject24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5.wmf"/><Relationship Id="rId4" Type="http://schemas.openxmlformats.org/officeDocument/2006/relationships/image" Target="../media/image18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5.wmf"/><Relationship Id="rId3" Type="http://schemas.openxmlformats.org/officeDocument/2006/relationships/oleObject" Target="../embeddings/oleObject30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31.wmf"/><Relationship Id="rId9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9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36.wmf"/><Relationship Id="rId9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3266469" y="2659833"/>
            <a:ext cx="5959910" cy="324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400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400" b="1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34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400" b="1" dirty="0">
                <a:solidFill>
                  <a:srgbClr val="FF0000"/>
                </a:solidFill>
                <a:ea typeface="宋体" panose="02010600030101010101" pitchFamily="2" charset="-122"/>
              </a:rPr>
              <a:t>函数项级数处处收敛性</a:t>
            </a:r>
            <a:endParaRPr lang="en-US" altLang="zh-CN" sz="3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zh-CN" altLang="en-US" sz="3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400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400" b="1" dirty="0">
                <a:solidFill>
                  <a:srgbClr val="FF0000"/>
                </a:solidFill>
                <a:ea typeface="宋体" panose="02010600030101010101" pitchFamily="2" charset="-122"/>
              </a:rPr>
              <a:t>、一致收敛性及其判定义</a:t>
            </a:r>
            <a:endParaRPr lang="en-US" altLang="zh-CN" sz="3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3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400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3400" b="1" dirty="0">
                <a:solidFill>
                  <a:srgbClr val="FF0000"/>
                </a:solidFill>
                <a:ea typeface="宋体" panose="02010600030101010101" pitchFamily="2" charset="-122"/>
              </a:rPr>
              <a:t>、一致收敛级数的性质</a:t>
            </a: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3403248" y="1131770"/>
            <a:ext cx="4330007" cy="769441"/>
          </a:xfrm>
          <a:prstGeom prst="rect">
            <a:avLst/>
          </a:prstGeom>
          <a:noFill/>
          <a:ln w="444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§</a:t>
            </a:r>
            <a:r>
              <a:rPr lang="en-US" altLang="zh-CN" sz="44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4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函数项级数</a:t>
            </a:r>
          </a:p>
        </p:txBody>
      </p:sp>
      <p:sp>
        <p:nvSpPr>
          <p:cNvPr id="71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06ED2F-52CF-4706-9A47-70AC8290CE81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65150" y="167951"/>
            <a:ext cx="1358064" cy="6463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Palace Script MT" panose="030303020206070C0B05" pitchFamily="66" charset="0"/>
                <a:ea typeface="华文行楷" panose="02010800040101010101" pitchFamily="2" charset="-122"/>
              </a:rPr>
              <a:t>Chapter12</a:t>
            </a:r>
            <a:endParaRPr lang="zh-CN" altLang="en-US" sz="3600" b="1" dirty="0">
              <a:solidFill>
                <a:srgbClr val="FF0000"/>
              </a:solidFill>
              <a:latin typeface="Palace Script MT" panose="030303020206070C0B05" pitchFamily="66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8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19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9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19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752427"/>
              </p:ext>
            </p:extLst>
          </p:nvPr>
        </p:nvGraphicFramePr>
        <p:xfrm>
          <a:off x="2139951" y="689812"/>
          <a:ext cx="7037387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3" name="Document" r:id="rId3" imgW="6461512" imgH="1208488" progId="Word.Document.8">
                  <p:embed/>
                </p:oleObj>
              </mc:Choice>
              <mc:Fallback>
                <p:oleObj name="Document" r:id="rId3" imgW="6461512" imgH="12084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1" y="689812"/>
                        <a:ext cx="7037387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49" name="Text Box 5"/>
          <p:cNvSpPr txBox="1">
            <a:spLocks noChangeArrowheads="1"/>
          </p:cNvSpPr>
          <p:nvPr/>
        </p:nvSpPr>
        <p:spPr bwMode="auto">
          <a:xfrm>
            <a:off x="2139951" y="1818381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4615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478508"/>
              </p:ext>
            </p:extLst>
          </p:nvPr>
        </p:nvGraphicFramePr>
        <p:xfrm>
          <a:off x="3117849" y="1905574"/>
          <a:ext cx="3741799" cy="431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4" name="Equation" r:id="rId6" imgW="3886200" imgH="457200" progId="Equation.DSMT4">
                  <p:embed/>
                </p:oleObj>
              </mc:Choice>
              <mc:Fallback>
                <p:oleObj name="Equation" r:id="rId6" imgW="3886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49" y="1905574"/>
                        <a:ext cx="3741799" cy="431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091259"/>
              </p:ext>
            </p:extLst>
          </p:nvPr>
        </p:nvGraphicFramePr>
        <p:xfrm>
          <a:off x="2209800" y="2524564"/>
          <a:ext cx="181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5" name="Equation" r:id="rId8" imgW="1816100" imgH="1066800" progId="Equation.DSMT4">
                  <p:embed/>
                </p:oleObj>
              </mc:Choice>
              <mc:Fallback>
                <p:oleObj name="Equation" r:id="rId8" imgW="18161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24564"/>
                        <a:ext cx="1816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550681"/>
              </p:ext>
            </p:extLst>
          </p:nvPr>
        </p:nvGraphicFramePr>
        <p:xfrm>
          <a:off x="4089400" y="2356783"/>
          <a:ext cx="2463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6" name="公式" r:id="rId10" imgW="2463800" imgH="1574800" progId="Equation.3">
                  <p:embed/>
                </p:oleObj>
              </mc:Choice>
              <mc:Fallback>
                <p:oleObj name="公式" r:id="rId10" imgW="2463800" imgH="157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356783"/>
                        <a:ext cx="2463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588023"/>
              </p:ext>
            </p:extLst>
          </p:nvPr>
        </p:nvGraphicFramePr>
        <p:xfrm>
          <a:off x="6557293" y="2598083"/>
          <a:ext cx="116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7" name="公式" r:id="rId12" imgW="1168400" imgH="889000" progId="Equation.3">
                  <p:embed/>
                </p:oleObj>
              </mc:Choice>
              <mc:Fallback>
                <p:oleObj name="公式" r:id="rId12" imgW="1168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293" y="2598083"/>
                        <a:ext cx="1168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56" name="Text Box 12"/>
          <p:cNvSpPr txBox="1">
            <a:spLocks noChangeArrowheads="1"/>
          </p:cNvSpPr>
          <p:nvPr/>
        </p:nvSpPr>
        <p:spPr bwMode="auto">
          <a:xfrm>
            <a:off x="6051696" y="3704434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61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121367"/>
              </p:ext>
            </p:extLst>
          </p:nvPr>
        </p:nvGraphicFramePr>
        <p:xfrm>
          <a:off x="2232859" y="3590926"/>
          <a:ext cx="14208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8" name="公式" r:id="rId14" imgW="1727200" imgH="889000" progId="Equation.3">
                  <p:embed/>
                </p:oleObj>
              </mc:Choice>
              <mc:Fallback>
                <p:oleObj name="公式" r:id="rId14" imgW="1727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859" y="3590926"/>
                        <a:ext cx="14208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038558"/>
              </p:ext>
            </p:extLst>
          </p:nvPr>
        </p:nvGraphicFramePr>
        <p:xfrm>
          <a:off x="3947542" y="3713607"/>
          <a:ext cx="1915161" cy="62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9" name="Equation" r:id="rId16" imgW="927000" imgH="253800" progId="Equation.DSMT4">
                  <p:embed/>
                </p:oleObj>
              </mc:Choice>
              <mc:Fallback>
                <p:oleObj name="Equation" r:id="rId16" imgW="92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542" y="3713607"/>
                        <a:ext cx="1915161" cy="621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9"/>
          <p:cNvGraphicFramePr>
            <a:graphicFrameLocks noChangeAspect="1"/>
          </p:cNvGraphicFramePr>
          <p:nvPr/>
        </p:nvGraphicFramePr>
        <p:xfrm>
          <a:off x="2139951" y="4376739"/>
          <a:ext cx="14192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0" name="公式" r:id="rId18" imgW="1727200" imgH="889000" progId="Equation.3">
                  <p:embed/>
                </p:oleObj>
              </mc:Choice>
              <mc:Fallback>
                <p:oleObj name="公式" r:id="rId18" imgW="1727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1" y="4376739"/>
                        <a:ext cx="14192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6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012256"/>
              </p:ext>
            </p:extLst>
          </p:nvPr>
        </p:nvGraphicFramePr>
        <p:xfrm>
          <a:off x="3923940" y="4548327"/>
          <a:ext cx="1962366" cy="633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1" name="Equation" r:id="rId20" imgW="927000" imgH="253800" progId="Equation.DSMT4">
                  <p:embed/>
                </p:oleObj>
              </mc:Choice>
              <mc:Fallback>
                <p:oleObj name="Equation" r:id="rId20" imgW="92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40" y="4548327"/>
                        <a:ext cx="1962366" cy="633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61" name="Text Box 17"/>
          <p:cNvSpPr txBox="1">
            <a:spLocks noChangeArrowheads="1"/>
          </p:cNvSpPr>
          <p:nvPr/>
        </p:nvSpPr>
        <p:spPr bwMode="auto">
          <a:xfrm>
            <a:off x="6056314" y="4570414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级数发散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616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590504"/>
              </p:ext>
            </p:extLst>
          </p:nvPr>
        </p:nvGraphicFramePr>
        <p:xfrm>
          <a:off x="2097839" y="5262804"/>
          <a:ext cx="2040021" cy="58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2" name="Equation" r:id="rId22" imgW="838080" imgH="241200" progId="Equation.DSMT4">
                  <p:embed/>
                </p:oleObj>
              </mc:Choice>
              <mc:Fallback>
                <p:oleObj name="Equation" r:id="rId22" imgW="83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839" y="5262804"/>
                        <a:ext cx="2040021" cy="587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6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88514"/>
              </p:ext>
            </p:extLst>
          </p:nvPr>
        </p:nvGraphicFramePr>
        <p:xfrm>
          <a:off x="4275739" y="5264151"/>
          <a:ext cx="2184666" cy="5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3" name="Equation" r:id="rId24" imgW="927000" imgH="241200" progId="Equation.DSMT4">
                  <p:embed/>
                </p:oleObj>
              </mc:Choice>
              <mc:Fallback>
                <p:oleObj name="Equation" r:id="rId24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739" y="5264151"/>
                        <a:ext cx="2184666" cy="5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64" name="Text Box 20"/>
          <p:cNvSpPr txBox="1">
            <a:spLocks noChangeArrowheads="1"/>
          </p:cNvSpPr>
          <p:nvPr/>
        </p:nvSpPr>
        <p:spPr bwMode="auto">
          <a:xfrm>
            <a:off x="6477000" y="524986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级数均发散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646165" name="Text Box 21"/>
          <p:cNvSpPr txBox="1">
            <a:spLocks noChangeArrowheads="1"/>
          </p:cNvSpPr>
          <p:nvPr/>
        </p:nvSpPr>
        <p:spPr bwMode="auto">
          <a:xfrm>
            <a:off x="2209800" y="5867401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原级数的收敛域为</a:t>
            </a:r>
          </a:p>
        </p:txBody>
      </p:sp>
      <p:graphicFrame>
        <p:nvGraphicFramePr>
          <p:cNvPr id="646166" name="Object 13"/>
          <p:cNvGraphicFramePr>
            <a:graphicFrameLocks noChangeAspect="1"/>
          </p:cNvGraphicFramePr>
          <p:nvPr/>
        </p:nvGraphicFramePr>
        <p:xfrm>
          <a:off x="5653088" y="5943600"/>
          <a:ext cx="167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4" name="公式" r:id="rId26" imgW="1647713" imgH="438004" progId="Equation.3">
                  <p:embed/>
                </p:oleObj>
              </mc:Choice>
              <mc:Fallback>
                <p:oleObj name="公式" r:id="rId26" imgW="1647713" imgH="4380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5943600"/>
                        <a:ext cx="1676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7E1D49-B11B-4C47-9166-134D58D9AF35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99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64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64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"/>
                                        <p:tgtEl>
                                          <p:spTgt spid="64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"/>
                                        <p:tgtEl>
                                          <p:spTgt spid="64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9" grpId="0" autoUpdateAnimBg="0"/>
      <p:bldP spid="646156" grpId="0" autoUpdateAnimBg="0"/>
      <p:bldP spid="646161" grpId="0" autoUpdateAnimBg="0"/>
      <p:bldP spid="646164" grpId="0" autoUpdateAnimBg="0"/>
      <p:bldP spid="64616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938177"/>
              </p:ext>
            </p:extLst>
          </p:nvPr>
        </p:nvGraphicFramePr>
        <p:xfrm>
          <a:off x="2266928" y="4314374"/>
          <a:ext cx="5663623" cy="519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3" name="Equation" r:id="rId3" imgW="2209800" imgH="203200" progId="Equation.DSMT4">
                  <p:embed/>
                </p:oleObj>
              </mc:Choice>
              <mc:Fallback>
                <p:oleObj name="Equation" r:id="rId3" imgW="2209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28" y="4314374"/>
                        <a:ext cx="5663623" cy="519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429777"/>
              </p:ext>
            </p:extLst>
          </p:nvPr>
        </p:nvGraphicFramePr>
        <p:xfrm>
          <a:off x="2279651" y="3510989"/>
          <a:ext cx="71294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4" name="Equation" r:id="rId5" imgW="2743200" imgH="203200" progId="Equation.DSMT4">
                  <p:embed/>
                </p:oleObj>
              </mc:Choice>
              <mc:Fallback>
                <p:oleObj name="Equation" r:id="rId5" imgW="2743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3510989"/>
                        <a:ext cx="71294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02804"/>
              </p:ext>
            </p:extLst>
          </p:nvPr>
        </p:nvGraphicFramePr>
        <p:xfrm>
          <a:off x="2279651" y="4891816"/>
          <a:ext cx="6949339" cy="78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5" name="Equation" r:id="rId7" imgW="2692400" imgH="304800" progId="Equation.DSMT4">
                  <p:embed/>
                </p:oleObj>
              </mc:Choice>
              <mc:Fallback>
                <p:oleObj name="Equation" r:id="rId7" imgW="2692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891816"/>
                        <a:ext cx="6949339" cy="783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2135188" y="2800255"/>
            <a:ext cx="70375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有限项和的极限、连续、导数和积分的性质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2135188" y="5732463"/>
            <a:ext cx="7150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对于无限个函数的和是否具有这些性质呢？ </a:t>
            </a: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920108" y="1984131"/>
            <a:ext cx="3014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C3300"/>
                </a:solidFill>
                <a:latin typeface="+mn-ea"/>
                <a:ea typeface="+mn-ea"/>
              </a:rPr>
              <a:t>问题的引入</a:t>
            </a:r>
          </a:p>
        </p:txBody>
      </p:sp>
      <p:sp>
        <p:nvSpPr>
          <p:cNvPr id="19464" name="矩形 7"/>
          <p:cNvSpPr>
            <a:spLocks noChangeArrowheads="1"/>
          </p:cNvSpPr>
          <p:nvPr/>
        </p:nvSpPr>
        <p:spPr bwMode="auto">
          <a:xfrm>
            <a:off x="2266928" y="1301953"/>
            <a:ext cx="5394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0000"/>
                </a:solidFill>
                <a:ea typeface="宋体" panose="02010600030101010101" pitchFamily="2" charset="-122"/>
              </a:rPr>
              <a:t>4.2</a:t>
            </a:r>
            <a:r>
              <a:rPr lang="zh-CN" altLang="en-US" sz="3600" b="1" dirty="0">
                <a:solidFill>
                  <a:srgbClr val="FF0000"/>
                </a:solidFill>
                <a:ea typeface="宋体" panose="02010600030101010101" pitchFamily="2" charset="-122"/>
              </a:rPr>
              <a:t>一致收敛性及其判定义</a:t>
            </a:r>
          </a:p>
        </p:txBody>
      </p:sp>
      <p:sp>
        <p:nvSpPr>
          <p:cNvPr id="194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B6162E-6A4C-4326-BFC7-58414AF6F358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58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2" grpId="0"/>
      <p:bldP spid="194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2395538" y="38327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但和函数：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2395538" y="316178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该级数每一项都在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[0,1]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是连续的，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307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759330"/>
              </p:ext>
            </p:extLst>
          </p:nvPr>
        </p:nvGraphicFramePr>
        <p:xfrm>
          <a:off x="2482418" y="4432622"/>
          <a:ext cx="5285863" cy="1062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0" name="Equation" r:id="rId4" imgW="2336760" imgH="469800" progId="Equation.DSMT4">
                  <p:embed/>
                </p:oleObj>
              </mc:Choice>
              <mc:Fallback>
                <p:oleObj name="Equation" r:id="rId4" imgW="2336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418" y="4432622"/>
                        <a:ext cx="5285863" cy="1062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069186"/>
              </p:ext>
            </p:extLst>
          </p:nvPr>
        </p:nvGraphicFramePr>
        <p:xfrm>
          <a:off x="2395538" y="5575578"/>
          <a:ext cx="2628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1" name="Equation" r:id="rId6" imgW="2628900" imgH="431800" progId="Equation.DSMT4">
                  <p:embed/>
                </p:oleObj>
              </mc:Choice>
              <mc:Fallback>
                <p:oleObj name="Equation" r:id="rId6" imgW="2628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5575578"/>
                        <a:ext cx="2628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674144" y="1103321"/>
            <a:ext cx="4090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考察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函数项级数</a:t>
            </a:r>
          </a:p>
        </p:txBody>
      </p:sp>
      <p:graphicFrame>
        <p:nvGraphicFramePr>
          <p:cNvPr id="204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507835"/>
              </p:ext>
            </p:extLst>
          </p:nvPr>
        </p:nvGraphicFramePr>
        <p:xfrm>
          <a:off x="2482418" y="1830651"/>
          <a:ext cx="64658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2" name="公式" r:id="rId8" imgW="6464300" imgH="444500" progId="Equation.3">
                  <p:embed/>
                </p:oleObj>
              </mc:Choice>
              <mc:Fallback>
                <p:oleObj name="公式" r:id="rId8" imgW="6464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418" y="1830651"/>
                        <a:ext cx="64658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2395538" y="2434450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和函数的连续性．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4C4EA9-4E88-46CB-A458-DF64D01FAA04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67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8" grpId="0" autoUpdateAnimBg="0"/>
      <p:bldP spid="63078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1975902" y="2016904"/>
            <a:ext cx="3366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因为对任意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都有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: </a:t>
            </a:r>
          </a:p>
        </p:txBody>
      </p:sp>
      <p:graphicFrame>
        <p:nvGraphicFramePr>
          <p:cNvPr id="58368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595880"/>
              </p:ext>
            </p:extLst>
          </p:nvPr>
        </p:nvGraphicFramePr>
        <p:xfrm>
          <a:off x="5100551" y="1707068"/>
          <a:ext cx="3823733" cy="975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2" name="Equation" r:id="rId4" imgW="1892160" imgH="469800" progId="Equation.DSMT4">
                  <p:embed/>
                </p:oleObj>
              </mc:Choice>
              <mc:Fallback>
                <p:oleObj name="Equation" r:id="rId4" imgW="1892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551" y="1707068"/>
                        <a:ext cx="3823733" cy="975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1949707" y="2642368"/>
            <a:ext cx="54184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所以它在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－∞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+∞)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内处处收敛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83685" name="Text Box 5"/>
          <p:cNvSpPr txBox="1">
            <a:spLocks noChangeArrowheads="1"/>
          </p:cNvSpPr>
          <p:nvPr/>
        </p:nvSpPr>
        <p:spPr bwMode="auto">
          <a:xfrm>
            <a:off x="6991623" y="2651834"/>
            <a:ext cx="36118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但各项求导后的级数 </a:t>
            </a:r>
          </a:p>
        </p:txBody>
      </p:sp>
      <p:graphicFrame>
        <p:nvGraphicFramePr>
          <p:cNvPr id="58368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846133"/>
              </p:ext>
            </p:extLst>
          </p:nvPr>
        </p:nvGraphicFramePr>
        <p:xfrm>
          <a:off x="2427767" y="3151024"/>
          <a:ext cx="4851177" cy="50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3" name="Equation" r:id="rId6" imgW="2095200" imgH="203040" progId="Equation.DSMT4">
                  <p:embed/>
                </p:oleObj>
              </mc:Choice>
              <mc:Fallback>
                <p:oleObj name="Equation" r:id="rId6" imgW="2095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767" y="3151024"/>
                        <a:ext cx="4851177" cy="500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638102"/>
              </p:ext>
            </p:extLst>
          </p:nvPr>
        </p:nvGraphicFramePr>
        <p:xfrm>
          <a:off x="4870904" y="790343"/>
          <a:ext cx="4816080" cy="97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4" name="Equation" r:id="rId8" imgW="2120760" imgH="419040" progId="Equation.DSMT4">
                  <p:embed/>
                </p:oleObj>
              </mc:Choice>
              <mc:Fallback>
                <p:oleObj name="Equation" r:id="rId8" imgW="2120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904" y="790343"/>
                        <a:ext cx="4816080" cy="97468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8" name="Text Box 8"/>
          <p:cNvSpPr txBox="1">
            <a:spLocks noChangeArrowheads="1"/>
          </p:cNvSpPr>
          <p:nvPr/>
        </p:nvSpPr>
        <p:spPr bwMode="auto">
          <a:xfrm>
            <a:off x="1922463" y="3819753"/>
            <a:ext cx="3068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其一般项不趋于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0, </a:t>
            </a:r>
          </a:p>
        </p:txBody>
      </p:sp>
      <p:sp>
        <p:nvSpPr>
          <p:cNvPr id="583689" name="Text Box 9"/>
          <p:cNvSpPr txBox="1">
            <a:spLocks noChangeArrowheads="1"/>
          </p:cNvSpPr>
          <p:nvPr/>
        </p:nvSpPr>
        <p:spPr bwMode="auto">
          <a:xfrm>
            <a:off x="4951618" y="3838198"/>
            <a:ext cx="38843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所以对任意 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都发散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027941" y="1080381"/>
            <a:ext cx="2771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CC3300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函数项级数</a:t>
            </a:r>
          </a:p>
        </p:txBody>
      </p:sp>
      <p:sp>
        <p:nvSpPr>
          <p:cNvPr id="583691" name="Rectangle 11"/>
          <p:cNvSpPr>
            <a:spLocks noChangeArrowheads="1"/>
          </p:cNvSpPr>
          <p:nvPr/>
        </p:nvSpPr>
        <p:spPr bwMode="auto">
          <a:xfrm>
            <a:off x="2018416" y="4323339"/>
            <a:ext cx="556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对什么样的函数项级数才有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83692" name="Text Box 12"/>
          <p:cNvSpPr txBox="1">
            <a:spLocks noChangeArrowheads="1"/>
          </p:cNvSpPr>
          <p:nvPr/>
        </p:nvSpPr>
        <p:spPr bwMode="auto">
          <a:xfrm>
            <a:off x="2897189" y="4920642"/>
            <a:ext cx="18085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逐项连续 </a:t>
            </a:r>
          </a:p>
        </p:txBody>
      </p:sp>
      <p:sp>
        <p:nvSpPr>
          <p:cNvPr id="583693" name="AutoShape 13"/>
          <p:cNvSpPr>
            <a:spLocks noChangeArrowheads="1"/>
          </p:cNvSpPr>
          <p:nvPr/>
        </p:nvSpPr>
        <p:spPr bwMode="auto">
          <a:xfrm>
            <a:off x="4513263" y="5137428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3694" name="Text Box 14"/>
          <p:cNvSpPr txBox="1">
            <a:spLocks noChangeArrowheads="1"/>
          </p:cNvSpPr>
          <p:nvPr/>
        </p:nvSpPr>
        <p:spPr bwMode="auto">
          <a:xfrm>
            <a:off x="5503863" y="4920642"/>
            <a:ext cx="2198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和函数连续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 </a:t>
            </a:r>
          </a:p>
        </p:txBody>
      </p:sp>
      <p:sp>
        <p:nvSpPr>
          <p:cNvPr id="583695" name="Text Box 15"/>
          <p:cNvSpPr txBox="1">
            <a:spLocks noChangeArrowheads="1"/>
          </p:cNvSpPr>
          <p:nvPr/>
        </p:nvSpPr>
        <p:spPr bwMode="auto">
          <a:xfrm>
            <a:off x="2897189" y="5436694"/>
            <a:ext cx="41985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逐项求导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=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和函数求导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  </a:t>
            </a:r>
          </a:p>
        </p:txBody>
      </p:sp>
      <p:sp>
        <p:nvSpPr>
          <p:cNvPr id="583696" name="Text Box 16"/>
          <p:cNvSpPr txBox="1">
            <a:spLocks noChangeArrowheads="1"/>
          </p:cNvSpPr>
          <p:nvPr/>
        </p:nvSpPr>
        <p:spPr bwMode="auto">
          <a:xfrm>
            <a:off x="6799263" y="5439772"/>
            <a:ext cx="39966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逐项积分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=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和函数积分 </a:t>
            </a:r>
          </a:p>
        </p:txBody>
      </p:sp>
      <p:sp>
        <p:nvSpPr>
          <p:cNvPr id="583697" name="Text Box 17"/>
          <p:cNvSpPr txBox="1">
            <a:spLocks noChangeArrowheads="1"/>
          </p:cNvSpPr>
          <p:nvPr/>
        </p:nvSpPr>
        <p:spPr bwMode="auto">
          <a:xfrm>
            <a:off x="2015797" y="5909608"/>
            <a:ext cx="63150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函数项级数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一致收敛性的条件很重要！</a:t>
            </a:r>
          </a:p>
        </p:txBody>
      </p:sp>
      <p:sp>
        <p:nvSpPr>
          <p:cNvPr id="215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B84E9-83C9-40AE-90B8-6EACDB52EF81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20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3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3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3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8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build="p" autoUpdateAnimBg="0"/>
      <p:bldP spid="583684" grpId="0" build="p" autoUpdateAnimBg="0"/>
      <p:bldP spid="583685" grpId="0" build="p" autoUpdateAnimBg="0"/>
      <p:bldP spid="583688" grpId="0" build="p" autoUpdateAnimBg="0"/>
      <p:bldP spid="583689" grpId="0" build="p" autoUpdateAnimBg="0"/>
      <p:bldP spid="583691" grpId="0" build="p" autoUpdateAnimBg="0"/>
      <p:bldP spid="583692" grpId="0" build="p" autoUpdateAnimBg="0"/>
      <p:bldP spid="583693" grpId="0" animBg="1"/>
      <p:bldP spid="583694" grpId="0" build="p" autoUpdateAnimBg="0"/>
      <p:bldP spid="583695" grpId="0" build="p" autoUpdateAnimBg="0"/>
      <p:bldP spid="583696" grpId="0" build="p" autoUpdateAnimBg="0"/>
      <p:bldP spid="5836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205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003221"/>
              </p:ext>
            </p:extLst>
          </p:nvPr>
        </p:nvGraphicFramePr>
        <p:xfrm>
          <a:off x="1905000" y="1264874"/>
          <a:ext cx="83058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9" name="Equation" r:id="rId3" imgW="3352800" imgH="215900" progId="Equation.3">
                  <p:embed/>
                </p:oleObj>
              </mc:Choice>
              <mc:Fallback>
                <p:oleObj name="Equation" r:id="rId3" imgW="3352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64874"/>
                        <a:ext cx="83058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384243"/>
              </p:ext>
            </p:extLst>
          </p:nvPr>
        </p:nvGraphicFramePr>
        <p:xfrm>
          <a:off x="1847851" y="2344091"/>
          <a:ext cx="844391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0" name="Equation" r:id="rId5" imgW="3009900" imgH="431800" progId="Equation.DSMT4">
                  <p:embed/>
                </p:oleObj>
              </mc:Choice>
              <mc:Fallback>
                <p:oleObj name="Equation" r:id="rId5" imgW="3009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2344091"/>
                        <a:ext cx="8443912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196922"/>
              </p:ext>
            </p:extLst>
          </p:nvPr>
        </p:nvGraphicFramePr>
        <p:xfrm>
          <a:off x="2531076" y="3670950"/>
          <a:ext cx="4267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1" name="Equation" r:id="rId7" imgW="1447172" imgH="291973" progId="Equation.3">
                  <p:embed/>
                </p:oleObj>
              </mc:Choice>
              <mc:Fallback>
                <p:oleObj name="Equation" r:id="rId7" imgW="1447172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076" y="3670950"/>
                        <a:ext cx="42672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633531" y="3425377"/>
            <a:ext cx="152400" cy="317500"/>
            <a:chOff x="1248" y="1776"/>
            <a:chExt cx="96" cy="240"/>
          </a:xfrm>
        </p:grpSpPr>
        <p:sp>
          <p:nvSpPr>
            <p:cNvPr id="22545" name="Line 9"/>
            <p:cNvSpPr>
              <a:spLocks noChangeShapeType="1"/>
            </p:cNvSpPr>
            <p:nvPr/>
          </p:nvSpPr>
          <p:spPr bwMode="auto">
            <a:xfrm>
              <a:off x="1248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10"/>
            <p:cNvSpPr>
              <a:spLocks noChangeShapeType="1"/>
            </p:cNvSpPr>
            <p:nvPr/>
          </p:nvSpPr>
          <p:spPr bwMode="auto">
            <a:xfrm>
              <a:off x="1344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68285" y="3402015"/>
            <a:ext cx="152400" cy="304800"/>
            <a:chOff x="2640" y="1824"/>
            <a:chExt cx="96" cy="192"/>
          </a:xfrm>
        </p:grpSpPr>
        <p:sp>
          <p:nvSpPr>
            <p:cNvPr id="22543" name="Line 12"/>
            <p:cNvSpPr>
              <a:spLocks noChangeShapeType="1"/>
            </p:cNvSpPr>
            <p:nvPr/>
          </p:nvSpPr>
          <p:spPr bwMode="auto">
            <a:xfrm>
              <a:off x="264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13"/>
            <p:cNvSpPr>
              <a:spLocks noChangeShapeType="1"/>
            </p:cNvSpPr>
            <p:nvPr/>
          </p:nvSpPr>
          <p:spPr bwMode="auto">
            <a:xfrm>
              <a:off x="2736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2062" name="Text Box 14"/>
          <p:cNvSpPr txBox="1">
            <a:spLocks noChangeArrowheads="1"/>
          </p:cNvSpPr>
          <p:nvPr/>
        </p:nvSpPr>
        <p:spPr bwMode="auto">
          <a:xfrm>
            <a:off x="4843334" y="242510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2063" name="Text Box 15"/>
          <p:cNvSpPr txBox="1">
            <a:spLocks noChangeArrowheads="1"/>
          </p:cNvSpPr>
          <p:nvPr/>
        </p:nvSpPr>
        <p:spPr bwMode="auto">
          <a:xfrm>
            <a:off x="5024309" y="3452813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206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045347"/>
              </p:ext>
            </p:extLst>
          </p:nvPr>
        </p:nvGraphicFramePr>
        <p:xfrm>
          <a:off x="1962150" y="4383883"/>
          <a:ext cx="76581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2" name="Equation" r:id="rId10" imgW="3289300" imgH="431800" progId="Equation.DSMT4">
                  <p:embed/>
                </p:oleObj>
              </mc:Choice>
              <mc:Fallback>
                <p:oleObj name="Equation" r:id="rId10" imgW="3289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4383883"/>
                        <a:ext cx="76581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65" name="Object 6"/>
          <p:cNvGraphicFramePr>
            <a:graphicFrameLocks noChangeAspect="1"/>
          </p:cNvGraphicFramePr>
          <p:nvPr/>
        </p:nvGraphicFramePr>
        <p:xfrm>
          <a:off x="1847851" y="5445126"/>
          <a:ext cx="86264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3" name="Equation" r:id="rId12" imgW="3759200" imgH="431800" progId="Equation.DSMT4">
                  <p:embed/>
                </p:oleObj>
              </mc:Choice>
              <mc:Fallback>
                <p:oleObj name="Equation" r:id="rId12" imgW="3759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5445126"/>
                        <a:ext cx="86264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66" name="Text Box 18"/>
          <p:cNvSpPr txBox="1">
            <a:spLocks noChangeArrowheads="1"/>
          </p:cNvSpPr>
          <p:nvPr/>
        </p:nvSpPr>
        <p:spPr bwMode="auto">
          <a:xfrm>
            <a:off x="5786051" y="437674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2067" name="Text Box 19"/>
          <p:cNvSpPr txBox="1">
            <a:spLocks noChangeArrowheads="1"/>
          </p:cNvSpPr>
          <p:nvPr/>
        </p:nvSpPr>
        <p:spPr bwMode="auto">
          <a:xfrm>
            <a:off x="5889625" y="5518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20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801170"/>
              </p:ext>
            </p:extLst>
          </p:nvPr>
        </p:nvGraphicFramePr>
        <p:xfrm>
          <a:off x="1878807" y="1886277"/>
          <a:ext cx="838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4" name="Equation" r:id="rId14" imgW="3352800" imgH="215900" progId="Equation.3">
                  <p:embed/>
                </p:oleObj>
              </mc:Choice>
              <mc:Fallback>
                <p:oleObj name="Equation" r:id="rId14" imgW="3352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807" y="1886277"/>
                        <a:ext cx="8382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5DF1B2-192F-41FA-B4AC-B1AED6A6777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5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62" grpId="0" autoUpdateAnimBg="0"/>
      <p:bldP spid="642063" grpId="0" autoUpdateAnimBg="0"/>
      <p:bldP spid="642066" grpId="0" autoUpdateAnimBg="0"/>
      <p:bldP spid="64206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38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690835"/>
              </p:ext>
            </p:extLst>
          </p:nvPr>
        </p:nvGraphicFramePr>
        <p:xfrm>
          <a:off x="1968067" y="1209177"/>
          <a:ext cx="7620000" cy="478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Document" r:id="rId3" imgW="7420226" imgH="4656478" progId="Word.Document.8">
                  <p:embed/>
                </p:oleObj>
              </mc:Choice>
              <mc:Fallback>
                <p:oleObj name="Document" r:id="rId3" imgW="7420226" imgH="46564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067" y="1209177"/>
                        <a:ext cx="7620000" cy="478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1" name="Text Box 5"/>
          <p:cNvSpPr txBox="1">
            <a:spLocks noChangeArrowheads="1"/>
          </p:cNvSpPr>
          <p:nvPr/>
        </p:nvSpPr>
        <p:spPr bwMode="auto">
          <a:xfrm>
            <a:off x="1968067" y="1331622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latin typeface="+mn-ea"/>
                <a:ea typeface="+mn-ea"/>
              </a:rPr>
              <a:t>定义</a:t>
            </a:r>
            <a:r>
              <a:rPr lang="en-US" altLang="zh-CN" b="1" dirty="0">
                <a:solidFill>
                  <a:srgbClr val="FF3300"/>
                </a:solidFill>
                <a:ea typeface="黑体" panose="02010609060101010101" pitchFamily="49" charset="-122"/>
              </a:rPr>
              <a:t>2.2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2036275" y="729203"/>
            <a:ext cx="487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4.2 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一致收敛性及其判定</a:t>
            </a:r>
          </a:p>
        </p:txBody>
      </p:sp>
      <p:graphicFrame>
        <p:nvGraphicFramePr>
          <p:cNvPr id="6338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24873"/>
              </p:ext>
            </p:extLst>
          </p:nvPr>
        </p:nvGraphicFramePr>
        <p:xfrm>
          <a:off x="5448300" y="5628278"/>
          <a:ext cx="4533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" name="Equation" r:id="rId6" imgW="4533840" imgH="1002960" progId="Equation.DSMT4">
                  <p:embed/>
                </p:oleObj>
              </mc:Choice>
              <mc:Fallback>
                <p:oleObj name="Equation" r:id="rId6" imgW="453384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628278"/>
                        <a:ext cx="4533900" cy="1003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D54499-8317-4971-B0E4-A1F411F9ADCE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24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3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6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8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574865"/>
              </p:ext>
            </p:extLst>
          </p:nvPr>
        </p:nvGraphicFramePr>
        <p:xfrm>
          <a:off x="2281238" y="1537108"/>
          <a:ext cx="708501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7" name="Document" r:id="rId3" imgW="7240580" imgH="1866911" progId="Word.Document.8">
                  <p:embed/>
                </p:oleObj>
              </mc:Choice>
              <mc:Fallback>
                <p:oleObj name="Document" r:id="rId3" imgW="7240580" imgH="18669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1537108"/>
                        <a:ext cx="7085012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1073" y="3308350"/>
            <a:ext cx="4900612" cy="3048000"/>
            <a:chOff x="1621" y="1920"/>
            <a:chExt cx="3087" cy="1920"/>
          </a:xfrm>
        </p:grpSpPr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032" y="3552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  <a:ea typeface="宋体" panose="02010600030101010101" pitchFamily="2" charset="-122"/>
                </a:rPr>
                <a:t>x</a:t>
              </a: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1621" y="1920"/>
              <a:ext cx="1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  <a:ea typeface="宋体" panose="02010600030101010101" pitchFamily="2" charset="-122"/>
                </a:rPr>
                <a:t>y</a:t>
              </a: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1632" y="3523"/>
              <a:ext cx="13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300" b="1" i="1">
                  <a:solidFill>
                    <a:srgbClr val="000000"/>
                  </a:solidFill>
                  <a:ea typeface="宋体" panose="02010600030101010101" pitchFamily="2" charset="-122"/>
                </a:rPr>
                <a:t>o</a:t>
              </a: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1776" y="3600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1776" y="2016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Freeform 11"/>
            <p:cNvSpPr>
              <a:spLocks/>
            </p:cNvSpPr>
            <p:nvPr/>
          </p:nvSpPr>
          <p:spPr bwMode="auto">
            <a:xfrm>
              <a:off x="2112" y="2256"/>
              <a:ext cx="1680" cy="384"/>
            </a:xfrm>
            <a:custGeom>
              <a:avLst/>
              <a:gdLst>
                <a:gd name="T0" fmla="*/ 0 w 1680"/>
                <a:gd name="T1" fmla="*/ 384 h 384"/>
                <a:gd name="T2" fmla="*/ 432 w 1680"/>
                <a:gd name="T3" fmla="*/ 96 h 384"/>
                <a:gd name="T4" fmla="*/ 1056 w 1680"/>
                <a:gd name="T5" fmla="*/ 288 h 384"/>
                <a:gd name="T6" fmla="*/ 1680 w 16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384"/>
                <a:gd name="T14" fmla="*/ 1680 w 16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384">
                  <a:moveTo>
                    <a:pt x="0" y="384"/>
                  </a:moveTo>
                  <a:cubicBezTo>
                    <a:pt x="128" y="248"/>
                    <a:pt x="256" y="112"/>
                    <a:pt x="432" y="96"/>
                  </a:cubicBezTo>
                  <a:cubicBezTo>
                    <a:pt x="608" y="80"/>
                    <a:pt x="848" y="304"/>
                    <a:pt x="1056" y="288"/>
                  </a:cubicBezTo>
                  <a:cubicBezTo>
                    <a:pt x="1264" y="272"/>
                    <a:pt x="1576" y="48"/>
                    <a:pt x="168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Freeform 12"/>
            <p:cNvSpPr>
              <a:spLocks/>
            </p:cNvSpPr>
            <p:nvPr/>
          </p:nvSpPr>
          <p:spPr bwMode="auto">
            <a:xfrm>
              <a:off x="2112" y="2832"/>
              <a:ext cx="1680" cy="384"/>
            </a:xfrm>
            <a:custGeom>
              <a:avLst/>
              <a:gdLst>
                <a:gd name="T0" fmla="*/ 0 w 1680"/>
                <a:gd name="T1" fmla="*/ 384 h 384"/>
                <a:gd name="T2" fmla="*/ 432 w 1680"/>
                <a:gd name="T3" fmla="*/ 96 h 384"/>
                <a:gd name="T4" fmla="*/ 1056 w 1680"/>
                <a:gd name="T5" fmla="*/ 288 h 384"/>
                <a:gd name="T6" fmla="*/ 1680 w 16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384"/>
                <a:gd name="T14" fmla="*/ 1680 w 16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384">
                  <a:moveTo>
                    <a:pt x="0" y="384"/>
                  </a:moveTo>
                  <a:cubicBezTo>
                    <a:pt x="128" y="248"/>
                    <a:pt x="256" y="112"/>
                    <a:pt x="432" y="96"/>
                  </a:cubicBezTo>
                  <a:cubicBezTo>
                    <a:pt x="608" y="80"/>
                    <a:pt x="848" y="304"/>
                    <a:pt x="1056" y="288"/>
                  </a:cubicBezTo>
                  <a:cubicBezTo>
                    <a:pt x="1264" y="272"/>
                    <a:pt x="1576" y="48"/>
                    <a:pt x="168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2112" y="264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3792" y="2268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2112" y="2544"/>
              <a:ext cx="1680" cy="384"/>
            </a:xfrm>
            <a:custGeom>
              <a:avLst/>
              <a:gdLst>
                <a:gd name="T0" fmla="*/ 0 w 1680"/>
                <a:gd name="T1" fmla="*/ 384 h 384"/>
                <a:gd name="T2" fmla="*/ 432 w 1680"/>
                <a:gd name="T3" fmla="*/ 96 h 384"/>
                <a:gd name="T4" fmla="*/ 1056 w 1680"/>
                <a:gd name="T5" fmla="*/ 288 h 384"/>
                <a:gd name="T6" fmla="*/ 1680 w 16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384"/>
                <a:gd name="T14" fmla="*/ 1680 w 16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384">
                  <a:moveTo>
                    <a:pt x="0" y="384"/>
                  </a:moveTo>
                  <a:cubicBezTo>
                    <a:pt x="128" y="248"/>
                    <a:pt x="256" y="112"/>
                    <a:pt x="432" y="96"/>
                  </a:cubicBezTo>
                  <a:cubicBezTo>
                    <a:pt x="608" y="80"/>
                    <a:pt x="848" y="304"/>
                    <a:pt x="1056" y="288"/>
                  </a:cubicBezTo>
                  <a:cubicBezTo>
                    <a:pt x="1264" y="272"/>
                    <a:pt x="1576" y="48"/>
                    <a:pt x="1680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2" name="Object 3"/>
            <p:cNvGraphicFramePr>
              <a:graphicFrameLocks noChangeAspect="1"/>
            </p:cNvGraphicFramePr>
            <p:nvPr/>
          </p:nvGraphicFramePr>
          <p:xfrm>
            <a:off x="2760" y="3608"/>
            <a:ext cx="19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48" name="Equation" r:id="rId6" imgW="317225" imgH="291847" progId="Equation.DSMT4">
                    <p:embed/>
                  </p:oleObj>
                </mc:Choice>
                <mc:Fallback>
                  <p:oleObj name="Equation" r:id="rId6" imgW="317225" imgH="29184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3608"/>
                          <a:ext cx="199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2112" y="2640"/>
              <a:ext cx="1680" cy="224"/>
            </a:xfrm>
            <a:custGeom>
              <a:avLst/>
              <a:gdLst>
                <a:gd name="T0" fmla="*/ 0 w 1680"/>
                <a:gd name="T1" fmla="*/ 112 h 224"/>
                <a:gd name="T2" fmla="*/ 288 w 1680"/>
                <a:gd name="T3" fmla="*/ 208 h 224"/>
                <a:gd name="T4" fmla="*/ 864 w 1680"/>
                <a:gd name="T5" fmla="*/ 16 h 224"/>
                <a:gd name="T6" fmla="*/ 1680 w 1680"/>
                <a:gd name="T7" fmla="*/ 112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224"/>
                <a:gd name="T14" fmla="*/ 1680 w 1680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224">
                  <a:moveTo>
                    <a:pt x="0" y="112"/>
                  </a:moveTo>
                  <a:cubicBezTo>
                    <a:pt x="72" y="168"/>
                    <a:pt x="144" y="224"/>
                    <a:pt x="288" y="208"/>
                  </a:cubicBezTo>
                  <a:cubicBezTo>
                    <a:pt x="432" y="192"/>
                    <a:pt x="632" y="32"/>
                    <a:pt x="864" y="16"/>
                  </a:cubicBezTo>
                  <a:cubicBezTo>
                    <a:pt x="1096" y="0"/>
                    <a:pt x="1544" y="96"/>
                    <a:pt x="1680" y="112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4" name="Object 4"/>
            <p:cNvGraphicFramePr>
              <a:graphicFrameLocks noChangeAspect="1"/>
            </p:cNvGraphicFramePr>
            <p:nvPr/>
          </p:nvGraphicFramePr>
          <p:xfrm>
            <a:off x="2816" y="2020"/>
            <a:ext cx="12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49" name="公式" r:id="rId8" imgW="203112" imgH="444307" progId="Equation.3">
                    <p:embed/>
                  </p:oleObj>
                </mc:Choice>
                <mc:Fallback>
                  <p:oleObj name="公式" r:id="rId8" imgW="203112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2020"/>
                          <a:ext cx="127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4616424"/>
                </p:ext>
              </p:extLst>
            </p:nvPr>
          </p:nvGraphicFramePr>
          <p:xfrm>
            <a:off x="2616" y="3145"/>
            <a:ext cx="97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0" name="Equation" r:id="rId10" imgW="825480" imgH="203040" progId="Equation.DSMT4">
                    <p:embed/>
                  </p:oleObj>
                </mc:Choice>
                <mc:Fallback>
                  <p:oleObj name="Equation" r:id="rId10" imgW="825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3145"/>
                          <a:ext cx="979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609277"/>
                </p:ext>
              </p:extLst>
            </p:nvPr>
          </p:nvGraphicFramePr>
          <p:xfrm>
            <a:off x="2625" y="2089"/>
            <a:ext cx="101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1" name="Equation" r:id="rId12" imgW="825480" imgH="203040" progId="Equation.DSMT4">
                    <p:embed/>
                  </p:oleObj>
                </mc:Choice>
                <mc:Fallback>
                  <p:oleObj name="Equation" r:id="rId12" imgW="825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2089"/>
                          <a:ext cx="101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8423731"/>
                </p:ext>
              </p:extLst>
            </p:nvPr>
          </p:nvGraphicFramePr>
          <p:xfrm>
            <a:off x="3804" y="2352"/>
            <a:ext cx="8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2" name="Equation" r:id="rId14" imgW="609480" imgH="203040" progId="Equation.DSMT4">
                    <p:embed/>
                  </p:oleObj>
                </mc:Choice>
                <mc:Fallback>
                  <p:oleObj name="Equation" r:id="rId14" imgW="609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2352"/>
                          <a:ext cx="8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9881804"/>
                </p:ext>
              </p:extLst>
            </p:nvPr>
          </p:nvGraphicFramePr>
          <p:xfrm>
            <a:off x="3804" y="2652"/>
            <a:ext cx="90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3" name="Equation" r:id="rId16" imgW="660240" imgH="228600" progId="Equation.DSMT4">
                    <p:embed/>
                  </p:oleObj>
                </mc:Choice>
                <mc:Fallback>
                  <p:oleObj name="Equation" r:id="rId16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2652"/>
                          <a:ext cx="90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 flipH="1">
              <a:off x="1968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 flipH="1">
              <a:off x="1968" y="32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 flipH="1">
              <a:off x="1968" y="29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>
              <a:off x="2052" y="26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>
              <a:off x="2040" y="29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04" name="Object 9"/>
            <p:cNvGraphicFramePr>
              <a:graphicFrameLocks noChangeAspect="1"/>
            </p:cNvGraphicFramePr>
            <p:nvPr/>
          </p:nvGraphicFramePr>
          <p:xfrm>
            <a:off x="1872" y="2721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4" name="公式" r:id="rId18" imgW="241195" imgH="253890" progId="Equation.3">
                    <p:embed/>
                  </p:oleObj>
                </mc:Choice>
                <mc:Fallback>
                  <p:oleObj name="公式" r:id="rId18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21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5" name="Object 10"/>
            <p:cNvGraphicFramePr>
              <a:graphicFrameLocks noChangeAspect="1"/>
            </p:cNvGraphicFramePr>
            <p:nvPr/>
          </p:nvGraphicFramePr>
          <p:xfrm>
            <a:off x="1872" y="3009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5" name="公式" r:id="rId20" imgW="241195" imgH="253890" progId="Equation.3">
                    <p:embed/>
                  </p:oleObj>
                </mc:Choice>
                <mc:Fallback>
                  <p:oleObj name="公式" r:id="rId20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009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0" name="Text Box 30"/>
          <p:cNvSpPr txBox="1">
            <a:spLocks noChangeArrowheads="1"/>
          </p:cNvSpPr>
          <p:nvPr/>
        </p:nvSpPr>
        <p:spPr bwMode="auto">
          <a:xfrm>
            <a:off x="2281238" y="915601"/>
            <a:ext cx="1985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几何解释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58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DBF558-00D3-4B45-A44B-B6F6082C6D6F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00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1" name="Rectangle 7"/>
          <p:cNvSpPr>
            <a:spLocks noChangeArrowheads="1"/>
          </p:cNvSpPr>
          <p:nvPr/>
        </p:nvSpPr>
        <p:spPr bwMode="auto">
          <a:xfrm>
            <a:off x="2269526" y="912514"/>
            <a:ext cx="54024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定理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4.1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(Cauchy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一致收敛准则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43210" y="1342629"/>
            <a:ext cx="6931025" cy="1000125"/>
            <a:chOff x="770" y="1056"/>
            <a:chExt cx="4366" cy="630"/>
          </a:xfrm>
        </p:grpSpPr>
        <p:sp>
          <p:nvSpPr>
            <p:cNvPr id="25625" name="Rectangle 9"/>
            <p:cNvSpPr>
              <a:spLocks noChangeArrowheads="1"/>
            </p:cNvSpPr>
            <p:nvPr/>
          </p:nvSpPr>
          <p:spPr bwMode="auto">
            <a:xfrm>
              <a:off x="1702" y="1197"/>
              <a:ext cx="34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indent="266700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上一致收敛的充分必要条件是：</a:t>
              </a:r>
            </a:p>
          </p:txBody>
        </p:sp>
        <p:graphicFrame>
          <p:nvGraphicFramePr>
            <p:cNvPr id="25626" name="Object 14"/>
            <p:cNvGraphicFramePr>
              <a:graphicFrameLocks noChangeAspect="1"/>
            </p:cNvGraphicFramePr>
            <p:nvPr/>
          </p:nvGraphicFramePr>
          <p:xfrm>
            <a:off x="770" y="1056"/>
            <a:ext cx="657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99" name="Equation" r:id="rId4" imgW="622030" imgH="431613" progId="Equation.DSMT4">
                    <p:embed/>
                  </p:oleObj>
                </mc:Choice>
                <mc:Fallback>
                  <p:oleObj name="Equation" r:id="rId4" imgW="622030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1056"/>
                          <a:ext cx="657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199614"/>
                </p:ext>
              </p:extLst>
            </p:nvPr>
          </p:nvGraphicFramePr>
          <p:xfrm>
            <a:off x="1710" y="1251"/>
            <a:ext cx="25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0" name="Equation" r:id="rId6" imgW="164880" imgH="164880" progId="Equation.DSMT4">
                    <p:embed/>
                  </p:oleObj>
                </mc:Choice>
                <mc:Fallback>
                  <p:oleObj name="Equation" r:id="rId6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1251"/>
                          <a:ext cx="25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8" name="Rectangle 12"/>
            <p:cNvSpPr>
              <a:spLocks noChangeArrowheads="1"/>
            </p:cNvSpPr>
            <p:nvPr/>
          </p:nvSpPr>
          <p:spPr bwMode="auto">
            <a:xfrm>
              <a:off x="1410" y="1196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在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545792" y="2222882"/>
            <a:ext cx="6740525" cy="528638"/>
            <a:chOff x="638" y="1808"/>
            <a:chExt cx="4246" cy="333"/>
          </a:xfrm>
        </p:grpSpPr>
        <p:graphicFrame>
          <p:nvGraphicFramePr>
            <p:cNvPr id="2562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4853791"/>
                </p:ext>
              </p:extLst>
            </p:nvPr>
          </p:nvGraphicFramePr>
          <p:xfrm>
            <a:off x="638" y="1851"/>
            <a:ext cx="185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1" name="Equation" r:id="rId8" imgW="1269720" imgH="203040" progId="Equation.DSMT4">
                    <p:embed/>
                  </p:oleObj>
                </mc:Choice>
                <mc:Fallback>
                  <p:oleObj name="Equation" r:id="rId8" imgW="1269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" y="1851"/>
                          <a:ext cx="185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5821426"/>
                </p:ext>
              </p:extLst>
            </p:nvPr>
          </p:nvGraphicFramePr>
          <p:xfrm>
            <a:off x="2799" y="1809"/>
            <a:ext cx="57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2" name="Equation" r:id="rId10" imgW="431640" imgH="177480" progId="Equation.DSMT4">
                    <p:embed/>
                  </p:oleObj>
                </mc:Choice>
                <mc:Fallback>
                  <p:oleObj name="Equation" r:id="rId10" imgW="4316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9" y="1809"/>
                          <a:ext cx="57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7006741"/>
                </p:ext>
              </p:extLst>
            </p:nvPr>
          </p:nvGraphicFramePr>
          <p:xfrm>
            <a:off x="4179" y="1809"/>
            <a:ext cx="70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3" name="Equation" r:id="rId12" imgW="507960" imgH="177480" progId="Equation.DSMT4">
                    <p:embed/>
                  </p:oleObj>
                </mc:Choice>
                <mc:Fallback>
                  <p:oleObj name="Equation" r:id="rId12" imgW="5079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9" y="1809"/>
                          <a:ext cx="70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3" name="Rectangle 17"/>
            <p:cNvSpPr>
              <a:spLocks noChangeArrowheads="1"/>
            </p:cNvSpPr>
            <p:nvPr/>
          </p:nvSpPr>
          <p:spPr bwMode="auto">
            <a:xfrm>
              <a:off x="2492" y="1808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当</a:t>
              </a:r>
            </a:p>
          </p:txBody>
        </p:sp>
        <p:sp>
          <p:nvSpPr>
            <p:cNvPr id="25624" name="Rectangle 18"/>
            <p:cNvSpPr>
              <a:spLocks noChangeArrowheads="1"/>
            </p:cNvSpPr>
            <p:nvPr/>
          </p:nvSpPr>
          <p:spPr bwMode="auto">
            <a:xfrm>
              <a:off x="3385" y="1809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时，对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545792" y="2829865"/>
            <a:ext cx="3849688" cy="519113"/>
            <a:chOff x="703" y="2217"/>
            <a:chExt cx="2425" cy="327"/>
          </a:xfrm>
        </p:grpSpPr>
        <p:graphicFrame>
          <p:nvGraphicFramePr>
            <p:cNvPr id="2561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1900337"/>
                </p:ext>
              </p:extLst>
            </p:nvPr>
          </p:nvGraphicFramePr>
          <p:xfrm>
            <a:off x="2351" y="2250"/>
            <a:ext cx="25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4" name="Equation" r:id="rId14" imgW="152280" imgH="164880" progId="Equation.DSMT4">
                    <p:embed/>
                  </p:oleObj>
                </mc:Choice>
                <mc:Fallback>
                  <p:oleObj name="Equation" r:id="rId14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2250"/>
                          <a:ext cx="25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8" name="Rectangle 21"/>
            <p:cNvSpPr>
              <a:spLocks noChangeArrowheads="1"/>
            </p:cNvSpPr>
            <p:nvPr/>
          </p:nvSpPr>
          <p:spPr bwMode="auto">
            <a:xfrm>
              <a:off x="703" y="2217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及任何的自然数</a:t>
              </a:r>
            </a:p>
          </p:txBody>
        </p:sp>
        <p:sp>
          <p:nvSpPr>
            <p:cNvPr id="25619" name="Rectangle 22"/>
            <p:cNvSpPr>
              <a:spLocks noChangeArrowheads="1"/>
            </p:cNvSpPr>
            <p:nvPr/>
          </p:nvSpPr>
          <p:spPr bwMode="auto">
            <a:xfrm>
              <a:off x="2562" y="2217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，有</a:t>
              </a:r>
            </a:p>
          </p:txBody>
        </p:sp>
      </p:grpSp>
      <p:graphicFrame>
        <p:nvGraphicFramePr>
          <p:cNvPr id="25606" name="Object 2"/>
          <p:cNvGraphicFramePr>
            <a:graphicFrameLocks noChangeAspect="1"/>
          </p:cNvGraphicFramePr>
          <p:nvPr/>
        </p:nvGraphicFramePr>
        <p:xfrm>
          <a:off x="1524000" y="3205164"/>
          <a:ext cx="1143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5" r:id="rId16" imgW="114102" imgH="177492" progId="Equation.DSMT4">
                  <p:embed/>
                </p:oleObj>
              </mc:Choice>
              <mc:Fallback>
                <p:oleObj r:id="rId1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05164"/>
                        <a:ext cx="114300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888925"/>
              </p:ext>
            </p:extLst>
          </p:nvPr>
        </p:nvGraphicFramePr>
        <p:xfrm>
          <a:off x="3033712" y="3345804"/>
          <a:ext cx="4927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6" name="Equation" r:id="rId18" imgW="4927320" imgH="1028520" progId="Equation.DSMT4">
                  <p:embed/>
                </p:oleObj>
              </mc:Choice>
              <mc:Fallback>
                <p:oleObj name="Equation" r:id="rId18" imgW="492732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2" y="3345804"/>
                        <a:ext cx="4927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794879"/>
              </p:ext>
            </p:extLst>
          </p:nvPr>
        </p:nvGraphicFramePr>
        <p:xfrm>
          <a:off x="2124410" y="4369548"/>
          <a:ext cx="194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7" name="Equation" r:id="rId20" imgW="1943100" imgH="927100" progId="Equation.DSMT4">
                  <p:embed/>
                </p:oleObj>
              </mc:Choice>
              <mc:Fallback>
                <p:oleObj name="Equation" r:id="rId20" imgW="19431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410" y="4369548"/>
                        <a:ext cx="1943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026411"/>
              </p:ext>
            </p:extLst>
          </p:nvPr>
        </p:nvGraphicFramePr>
        <p:xfrm>
          <a:off x="2124807" y="5255061"/>
          <a:ext cx="12938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8" name="Equation" r:id="rId22" imgW="476205" imgH="171331" progId="Equation.DSMT4">
                  <p:embed/>
                </p:oleObj>
              </mc:Choice>
              <mc:Fallback>
                <p:oleObj name="Equation" r:id="rId22" imgW="476205" imgH="1713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807" y="5255061"/>
                        <a:ext cx="12938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786312"/>
              </p:ext>
            </p:extLst>
          </p:nvPr>
        </p:nvGraphicFramePr>
        <p:xfrm>
          <a:off x="3603960" y="5146046"/>
          <a:ext cx="16383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9" name="Equation" r:id="rId24" imgW="580913" imgH="200005" progId="Equation.DSMT4">
                  <p:embed/>
                </p:oleObj>
              </mc:Choice>
              <mc:Fallback>
                <p:oleObj name="Equation" r:id="rId24" imgW="580913" imgH="20000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960" y="5146046"/>
                        <a:ext cx="16383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91321"/>
              </p:ext>
            </p:extLst>
          </p:nvPr>
        </p:nvGraphicFramePr>
        <p:xfrm>
          <a:off x="3557588" y="5746650"/>
          <a:ext cx="4114379" cy="74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0" name="Equation" r:id="rId26" imgW="1739880" imgH="291960" progId="Equation.DSMT4">
                  <p:embed/>
                </p:oleObj>
              </mc:Choice>
              <mc:Fallback>
                <p:oleObj name="Equation" r:id="rId26" imgW="1739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5746650"/>
                        <a:ext cx="4114379" cy="743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570986"/>
              </p:ext>
            </p:extLst>
          </p:nvPr>
        </p:nvGraphicFramePr>
        <p:xfrm>
          <a:off x="5373687" y="5220894"/>
          <a:ext cx="18002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1" name="Equation" r:id="rId28" imgW="809692" imgH="190327" progId="Equation.DSMT4">
                  <p:embed/>
                </p:oleObj>
              </mc:Choice>
              <mc:Fallback>
                <p:oleObj name="Equation" r:id="rId28" imgW="809692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7" y="5220894"/>
                        <a:ext cx="18002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888783"/>
              </p:ext>
            </p:extLst>
          </p:nvPr>
        </p:nvGraphicFramePr>
        <p:xfrm>
          <a:off x="7038180" y="5201608"/>
          <a:ext cx="18907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2" name="Equation" r:id="rId30" imgW="742995" imgH="200005" progId="Equation.DSMT4">
                  <p:embed/>
                </p:oleObj>
              </mc:Choice>
              <mc:Fallback>
                <p:oleObj name="Equation" r:id="rId30" imgW="742995" imgH="20000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180" y="5201608"/>
                        <a:ext cx="189071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33"/>
          <p:cNvSpPr txBox="1">
            <a:spLocks noChangeArrowheads="1"/>
          </p:cNvSpPr>
          <p:nvPr/>
        </p:nvSpPr>
        <p:spPr bwMode="auto">
          <a:xfrm>
            <a:off x="8928893" y="5235601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</a:p>
        </p:txBody>
      </p:sp>
      <p:sp>
        <p:nvSpPr>
          <p:cNvPr id="25615" name="Line 34"/>
          <p:cNvSpPr>
            <a:spLocks noChangeShapeType="1"/>
          </p:cNvSpPr>
          <p:nvPr/>
        </p:nvSpPr>
        <p:spPr bwMode="auto">
          <a:xfrm flipV="1">
            <a:off x="76543" y="4378417"/>
            <a:ext cx="119795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3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4" grpId="0"/>
      <p:bldP spid="256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001668" y="9228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1938907" y="316992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010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791584"/>
              </p:ext>
            </p:extLst>
          </p:nvPr>
        </p:nvGraphicFramePr>
        <p:xfrm>
          <a:off x="2916068" y="2941036"/>
          <a:ext cx="2638770" cy="981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6" name="Equation" r:id="rId4" imgW="1091880" imgH="406080" progId="Equation.DSMT4">
                  <p:embed/>
                </p:oleObj>
              </mc:Choice>
              <mc:Fallback>
                <p:oleObj name="Equation" r:id="rId4" imgW="1091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068" y="2941036"/>
                        <a:ext cx="2638770" cy="981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10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625614"/>
              </p:ext>
            </p:extLst>
          </p:nvPr>
        </p:nvGraphicFramePr>
        <p:xfrm>
          <a:off x="2260239" y="3725788"/>
          <a:ext cx="7282873" cy="98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7" name="Equation" r:id="rId6" imgW="3009600" imgH="406080" progId="Equation.DSMT4">
                  <p:embed/>
                </p:oleObj>
              </mc:Choice>
              <mc:Fallback>
                <p:oleObj name="Equation" r:id="rId6" imgW="3009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239" y="3725788"/>
                        <a:ext cx="7282873" cy="982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1097" name="Text Box 9"/>
          <p:cNvSpPr txBox="1">
            <a:spLocks noChangeArrowheads="1"/>
          </p:cNvSpPr>
          <p:nvPr/>
        </p:nvSpPr>
        <p:spPr bwMode="auto">
          <a:xfrm>
            <a:off x="2001668" y="470514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余项的绝对值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010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3286"/>
              </p:ext>
            </p:extLst>
          </p:nvPr>
        </p:nvGraphicFramePr>
        <p:xfrm>
          <a:off x="2541732" y="5168291"/>
          <a:ext cx="67198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" name="Equation" r:id="rId8" imgW="6717960" imgH="838080" progId="Equation.DSMT4">
                  <p:embed/>
                </p:oleObj>
              </mc:Choice>
              <mc:Fallback>
                <p:oleObj name="Equation" r:id="rId8" imgW="67179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732" y="5168291"/>
                        <a:ext cx="67198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58421"/>
              </p:ext>
            </p:extLst>
          </p:nvPr>
        </p:nvGraphicFramePr>
        <p:xfrm>
          <a:off x="2182899" y="1446422"/>
          <a:ext cx="777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9" name="Equation" r:id="rId10" imgW="7772400" imgH="952500" progId="Equation.DSMT4">
                  <p:embed/>
                </p:oleObj>
              </mc:Choice>
              <mc:Fallback>
                <p:oleObj name="Equation" r:id="rId10" imgW="7772400" imgH="952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99" y="1446422"/>
                        <a:ext cx="7772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001091"/>
              </p:ext>
            </p:extLst>
          </p:nvPr>
        </p:nvGraphicFramePr>
        <p:xfrm>
          <a:off x="3254230" y="2455604"/>
          <a:ext cx="1133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0" name="Equation" r:id="rId12" imgW="1129810" imgH="406224" progId="Equation.DSMT4">
                  <p:embed/>
                </p:oleObj>
              </mc:Choice>
              <mc:Fallback>
                <p:oleObj name="Equation" r:id="rId12" imgW="1129810" imgH="40622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230" y="2455604"/>
                        <a:ext cx="11334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2539546" y="912395"/>
            <a:ext cx="25584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7800" algn="l"/>
              </a:tabLst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研究级数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938907" y="2417816"/>
            <a:ext cx="1514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在区间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4363868" y="2420536"/>
            <a:ext cx="28817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7800" algn="l"/>
              </a:tabLst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上的一致收敛性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437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60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2" grpId="0" autoUpdateAnimBg="0"/>
      <p:bldP spid="60109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503250"/>
              </p:ext>
            </p:extLst>
          </p:nvPr>
        </p:nvGraphicFramePr>
        <p:xfrm>
          <a:off x="2514600" y="1794165"/>
          <a:ext cx="5695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" name="文档" r:id="rId3" imgW="5695950" imgH="990600" progId="Word.Document.8">
                  <p:embed/>
                </p:oleObj>
              </mc:Choice>
              <mc:Fallback>
                <p:oleObj name="文档" r:id="rId3" imgW="5695950" imgH="990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94165"/>
                        <a:ext cx="56959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331874"/>
              </p:ext>
            </p:extLst>
          </p:nvPr>
        </p:nvGraphicFramePr>
        <p:xfrm>
          <a:off x="2506662" y="2800028"/>
          <a:ext cx="71501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" name="Document" r:id="rId5" imgW="7361904" imgH="781180" progId="Word.Document.8">
                  <p:embed/>
                </p:oleObj>
              </mc:Choice>
              <mc:Fallback>
                <p:oleObj name="Document" r:id="rId5" imgW="7361904" imgH="7811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2" y="2800028"/>
                        <a:ext cx="71501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912407"/>
              </p:ext>
            </p:extLst>
          </p:nvPr>
        </p:nvGraphicFramePr>
        <p:xfrm>
          <a:off x="2514600" y="3617956"/>
          <a:ext cx="2184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" name="Equation" r:id="rId7" imgW="2184400" imgH="495300" progId="Equation.DSMT4">
                  <p:embed/>
                </p:oleObj>
              </mc:Choice>
              <mc:Fallback>
                <p:oleObj name="Equation" r:id="rId7" imgW="2184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17956"/>
                        <a:ext cx="21844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81670"/>
              </p:ext>
            </p:extLst>
          </p:nvPr>
        </p:nvGraphicFramePr>
        <p:xfrm>
          <a:off x="2498725" y="4233049"/>
          <a:ext cx="7165975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2" name="Document" r:id="rId9" imgW="7183338" imgH="1465162" progId="Word.Document.8">
                  <p:embed/>
                </p:oleObj>
              </mc:Choice>
              <mc:Fallback>
                <p:oleObj name="Document" r:id="rId9" imgW="7183338" imgH="14651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233049"/>
                        <a:ext cx="7165975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1940956" y="1610652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函数项级数的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定义</a:t>
            </a: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4326024" y="907744"/>
            <a:ext cx="2654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函数项级数</a:t>
            </a:r>
          </a:p>
        </p:txBody>
      </p:sp>
      <p:graphicFrame>
        <p:nvGraphicFramePr>
          <p:cNvPr id="62157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24706"/>
              </p:ext>
            </p:extLst>
          </p:nvPr>
        </p:nvGraphicFramePr>
        <p:xfrm>
          <a:off x="2093235" y="5156220"/>
          <a:ext cx="5139587" cy="99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7" name="Equation" r:id="rId5" imgW="2234880" imgH="431640" progId="Equation.DSMT4">
                  <p:embed/>
                </p:oleObj>
              </mc:Choice>
              <mc:Fallback>
                <p:oleObj name="Equation" r:id="rId5" imgW="2234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235" y="5156220"/>
                        <a:ext cx="5139587" cy="991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578" name="Text Box 10"/>
          <p:cNvSpPr txBox="1">
            <a:spLocks noChangeArrowheads="1"/>
          </p:cNvSpPr>
          <p:nvPr/>
        </p:nvSpPr>
        <p:spPr bwMode="auto">
          <a:xfrm>
            <a:off x="9475500" y="3710668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28BD2D-033A-49EC-9C21-DF95086B08CF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35226"/>
              </p:ext>
            </p:extLst>
          </p:nvPr>
        </p:nvGraphicFramePr>
        <p:xfrm>
          <a:off x="2032379" y="2204746"/>
          <a:ext cx="6553200" cy="548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8" name="Equation" r:id="rId7" imgW="2730240" imgH="228600" progId="Equation.DSMT4">
                  <p:embed/>
                </p:oleObj>
              </mc:Choice>
              <mc:Fallback>
                <p:oleObj name="Equation" r:id="rId7" imgW="273024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379" y="2204746"/>
                        <a:ext cx="6553200" cy="548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527385"/>
              </p:ext>
            </p:extLst>
          </p:nvPr>
        </p:nvGraphicFramePr>
        <p:xfrm>
          <a:off x="2032379" y="2955090"/>
          <a:ext cx="2587191" cy="43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9" name="Equation" r:id="rId9" imgW="2489040" imgH="419040" progId="Equation.DSMT4">
                  <p:embed/>
                </p:oleObj>
              </mc:Choice>
              <mc:Fallback>
                <p:oleObj name="Equation" r:id="rId9" imgW="248904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379" y="2955090"/>
                        <a:ext cx="2587191" cy="430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129049"/>
              </p:ext>
            </p:extLst>
          </p:nvPr>
        </p:nvGraphicFramePr>
        <p:xfrm>
          <a:off x="2207800" y="3436175"/>
          <a:ext cx="6651620" cy="110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0" name="Equation" r:id="rId11" imgW="2590560" imgH="431640" progId="Equation.DSMT4">
                  <p:embed/>
                </p:oleObj>
              </mc:Choice>
              <mc:Fallback>
                <p:oleObj name="Equation" r:id="rId11" imgW="25905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800" y="3436175"/>
                        <a:ext cx="6651620" cy="11045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379" y="4586852"/>
            <a:ext cx="7002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称为定义在集合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上的</a:t>
            </a:r>
            <a:r>
              <a:rPr kumimoji="0" lang="en-US" altLang="zh-CN" sz="28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函数项</a:t>
            </a:r>
            <a:r>
              <a:rPr kumimoji="0" lang="en-US" altLang="zh-CN" sz="28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无穷级数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kumimoji="0" lang="zh-CN" altLang="zh-CN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50017" y="290894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314155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2" grpId="0" autoUpdateAnimBg="0"/>
      <p:bldP spid="621578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2378335" y="1023436"/>
            <a:ext cx="92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3361512" y="1023436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研究例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中的级数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8866"/>
              </p:ext>
            </p:extLst>
          </p:nvPr>
        </p:nvGraphicFramePr>
        <p:xfrm>
          <a:off x="2595543" y="1649747"/>
          <a:ext cx="7138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2" name="公式" r:id="rId4" imgW="7137400" imgH="469900" progId="Equation.3">
                  <p:embed/>
                </p:oleObj>
              </mc:Choice>
              <mc:Fallback>
                <p:oleObj name="公式" r:id="rId4" imgW="7137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43" y="1649747"/>
                        <a:ext cx="71389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2256612" y="2295065"/>
            <a:ext cx="472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</a:rPr>
              <a:t>在区间</a:t>
            </a:r>
            <a:r>
              <a:rPr lang="en-US" altLang="zh-CN" sz="2600" b="1" dirty="0">
                <a:solidFill>
                  <a:schemeClr val="tx1"/>
                </a:solidFill>
                <a:ea typeface="宋体" panose="02010600030101010101" pitchFamily="2" charset="-122"/>
              </a:rPr>
              <a:t>( 0 , 1</a:t>
            </a: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</a:rPr>
              <a:t>）内的一致收敛性</a:t>
            </a:r>
            <a:r>
              <a:rPr lang="en-US" altLang="zh-CN" sz="26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51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28683"/>
              </p:ext>
            </p:extLst>
          </p:nvPr>
        </p:nvGraphicFramePr>
        <p:xfrm>
          <a:off x="2697411" y="2748722"/>
          <a:ext cx="5836702" cy="117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3" name="Equation" r:id="rId6" imgW="2336760" imgH="469800" progId="Equation.DSMT4">
                  <p:embed/>
                </p:oleObj>
              </mc:Choice>
              <mc:Fallback>
                <p:oleObj name="Equation" r:id="rId6" imgW="2336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411" y="2748722"/>
                        <a:ext cx="5836702" cy="117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67899" y="3892379"/>
            <a:ext cx="3313113" cy="2530475"/>
            <a:chOff x="1753" y="768"/>
            <a:chExt cx="2087" cy="1594"/>
          </a:xfrm>
        </p:grpSpPr>
        <p:sp>
          <p:nvSpPr>
            <p:cNvPr id="28681" name="Line 10"/>
            <p:cNvSpPr>
              <a:spLocks noChangeShapeType="1"/>
            </p:cNvSpPr>
            <p:nvPr/>
          </p:nvSpPr>
          <p:spPr bwMode="auto">
            <a:xfrm>
              <a:off x="1968" y="849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Line 11"/>
            <p:cNvSpPr>
              <a:spLocks noChangeShapeType="1"/>
            </p:cNvSpPr>
            <p:nvPr/>
          </p:nvSpPr>
          <p:spPr bwMode="auto">
            <a:xfrm rot="5415998">
              <a:off x="2904" y="1212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83" name="Object 4"/>
            <p:cNvGraphicFramePr>
              <a:graphicFrameLocks noChangeAspect="1"/>
            </p:cNvGraphicFramePr>
            <p:nvPr/>
          </p:nvGraphicFramePr>
          <p:xfrm>
            <a:off x="1776" y="2130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64" name="公式" r:id="rId8" imgW="228501" imgH="253890" progId="Equation.3">
                    <p:embed/>
                  </p:oleObj>
                </mc:Choice>
                <mc:Fallback>
                  <p:oleObj name="公式" r:id="rId8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130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5"/>
            <p:cNvGraphicFramePr>
              <a:graphicFrameLocks noChangeAspect="1"/>
            </p:cNvGraphicFramePr>
            <p:nvPr/>
          </p:nvGraphicFramePr>
          <p:xfrm>
            <a:off x="3673" y="2193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65" name="公式" r:id="rId10" imgW="266469" imgH="253780" progId="Equation.3">
                    <p:embed/>
                  </p:oleObj>
                </mc:Choice>
                <mc:Fallback>
                  <p:oleObj name="公式" r:id="rId10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3" y="2193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5" name="Object 6"/>
            <p:cNvGraphicFramePr>
              <a:graphicFrameLocks noChangeAspect="1"/>
            </p:cNvGraphicFramePr>
            <p:nvPr/>
          </p:nvGraphicFramePr>
          <p:xfrm>
            <a:off x="1753" y="881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66" name="公式" r:id="rId12" imgW="266584" imgH="330057" progId="Equation.3">
                    <p:embed/>
                  </p:oleObj>
                </mc:Choice>
                <mc:Fallback>
                  <p:oleObj name="公式" r:id="rId12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881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6" name="Line 15"/>
            <p:cNvSpPr>
              <a:spLocks noChangeShapeType="1"/>
            </p:cNvSpPr>
            <p:nvPr/>
          </p:nvSpPr>
          <p:spPr bwMode="auto">
            <a:xfrm rot="21598804">
              <a:off x="3167" y="945"/>
              <a:ext cx="1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Line 16"/>
            <p:cNvSpPr>
              <a:spLocks noChangeShapeType="1"/>
            </p:cNvSpPr>
            <p:nvPr/>
          </p:nvSpPr>
          <p:spPr bwMode="auto">
            <a:xfrm flipV="1">
              <a:off x="1968" y="945"/>
              <a:ext cx="1200" cy="1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Freeform 17"/>
            <p:cNvSpPr>
              <a:spLocks/>
            </p:cNvSpPr>
            <p:nvPr/>
          </p:nvSpPr>
          <p:spPr bwMode="auto">
            <a:xfrm>
              <a:off x="1968" y="945"/>
              <a:ext cx="1200" cy="1200"/>
            </a:xfrm>
            <a:custGeom>
              <a:avLst/>
              <a:gdLst>
                <a:gd name="T0" fmla="*/ 0 w 1200"/>
                <a:gd name="T1" fmla="*/ 1200 h 1200"/>
                <a:gd name="T2" fmla="*/ 768 w 1200"/>
                <a:gd name="T3" fmla="*/ 768 h 1200"/>
                <a:gd name="T4" fmla="*/ 1200 w 1200"/>
                <a:gd name="T5" fmla="*/ 0 h 120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0"/>
                <a:gd name="T11" fmla="*/ 1200 w 1200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0">
                  <a:moveTo>
                    <a:pt x="0" y="1200"/>
                  </a:moveTo>
                  <a:cubicBezTo>
                    <a:pt x="284" y="1084"/>
                    <a:pt x="568" y="968"/>
                    <a:pt x="768" y="768"/>
                  </a:cubicBezTo>
                  <a:cubicBezTo>
                    <a:pt x="968" y="568"/>
                    <a:pt x="1128" y="128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Freeform 18"/>
            <p:cNvSpPr>
              <a:spLocks/>
            </p:cNvSpPr>
            <p:nvPr/>
          </p:nvSpPr>
          <p:spPr bwMode="auto">
            <a:xfrm>
              <a:off x="1968" y="945"/>
              <a:ext cx="1200" cy="1200"/>
            </a:xfrm>
            <a:custGeom>
              <a:avLst/>
              <a:gdLst>
                <a:gd name="T0" fmla="*/ 0 w 1200"/>
                <a:gd name="T1" fmla="*/ 1200 h 1200"/>
                <a:gd name="T2" fmla="*/ 864 w 1200"/>
                <a:gd name="T3" fmla="*/ 864 h 1200"/>
                <a:gd name="T4" fmla="*/ 1200 w 1200"/>
                <a:gd name="T5" fmla="*/ 0 h 120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0"/>
                <a:gd name="T11" fmla="*/ 1200 w 1200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0">
                  <a:moveTo>
                    <a:pt x="0" y="1200"/>
                  </a:moveTo>
                  <a:cubicBezTo>
                    <a:pt x="332" y="1132"/>
                    <a:pt x="664" y="1064"/>
                    <a:pt x="864" y="864"/>
                  </a:cubicBezTo>
                  <a:cubicBezTo>
                    <a:pt x="1064" y="664"/>
                    <a:pt x="1132" y="332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Freeform 19"/>
            <p:cNvSpPr>
              <a:spLocks/>
            </p:cNvSpPr>
            <p:nvPr/>
          </p:nvSpPr>
          <p:spPr bwMode="auto">
            <a:xfrm>
              <a:off x="1968" y="945"/>
              <a:ext cx="1208" cy="1208"/>
            </a:xfrm>
            <a:custGeom>
              <a:avLst/>
              <a:gdLst>
                <a:gd name="T0" fmla="*/ 0 w 1208"/>
                <a:gd name="T1" fmla="*/ 1200 h 1208"/>
                <a:gd name="T2" fmla="*/ 1008 w 1208"/>
                <a:gd name="T3" fmla="*/ 1008 h 1208"/>
                <a:gd name="T4" fmla="*/ 1200 w 1208"/>
                <a:gd name="T5" fmla="*/ 0 h 1208"/>
                <a:gd name="T6" fmla="*/ 0 60000 65536"/>
                <a:gd name="T7" fmla="*/ 0 60000 65536"/>
                <a:gd name="T8" fmla="*/ 0 60000 65536"/>
                <a:gd name="T9" fmla="*/ 0 w 1208"/>
                <a:gd name="T10" fmla="*/ 0 h 1208"/>
                <a:gd name="T11" fmla="*/ 1208 w 1208"/>
                <a:gd name="T12" fmla="*/ 1208 h 1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8" h="1208">
                  <a:moveTo>
                    <a:pt x="0" y="1200"/>
                  </a:moveTo>
                  <a:cubicBezTo>
                    <a:pt x="404" y="1204"/>
                    <a:pt x="808" y="1208"/>
                    <a:pt x="1008" y="1008"/>
                  </a:cubicBezTo>
                  <a:cubicBezTo>
                    <a:pt x="1208" y="808"/>
                    <a:pt x="1204" y="404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Freeform 20"/>
            <p:cNvSpPr>
              <a:spLocks/>
            </p:cNvSpPr>
            <p:nvPr/>
          </p:nvSpPr>
          <p:spPr bwMode="auto">
            <a:xfrm>
              <a:off x="1968" y="945"/>
              <a:ext cx="1200" cy="1200"/>
            </a:xfrm>
            <a:custGeom>
              <a:avLst/>
              <a:gdLst>
                <a:gd name="T0" fmla="*/ 0 w 1200"/>
                <a:gd name="T1" fmla="*/ 1200 h 1200"/>
                <a:gd name="T2" fmla="*/ 960 w 1200"/>
                <a:gd name="T3" fmla="*/ 960 h 1200"/>
                <a:gd name="T4" fmla="*/ 1200 w 1200"/>
                <a:gd name="T5" fmla="*/ 0 h 120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0"/>
                <a:gd name="T11" fmla="*/ 1200 w 1200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0">
                  <a:moveTo>
                    <a:pt x="0" y="1200"/>
                  </a:moveTo>
                  <a:cubicBezTo>
                    <a:pt x="380" y="1180"/>
                    <a:pt x="760" y="1160"/>
                    <a:pt x="960" y="960"/>
                  </a:cubicBezTo>
                  <a:cubicBezTo>
                    <a:pt x="1160" y="760"/>
                    <a:pt x="1180" y="380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Text Box 21"/>
            <p:cNvSpPr txBox="1">
              <a:spLocks noChangeArrowheads="1"/>
            </p:cNvSpPr>
            <p:nvPr/>
          </p:nvSpPr>
          <p:spPr bwMode="auto">
            <a:xfrm>
              <a:off x="3120" y="76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ea typeface="宋体" panose="02010600030101010101" pitchFamily="2" charset="-122"/>
                </a:rPr>
                <a:t>(1,1)</a:t>
              </a: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8693" name="Object 7"/>
            <p:cNvGraphicFramePr>
              <a:graphicFrameLocks noChangeAspect="1"/>
            </p:cNvGraphicFramePr>
            <p:nvPr/>
          </p:nvGraphicFramePr>
          <p:xfrm>
            <a:off x="2064" y="912"/>
            <a:ext cx="96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67" name="公式" r:id="rId14" imgW="1905000" imgH="419100" progId="Equation.3">
                    <p:embed/>
                  </p:oleObj>
                </mc:Choice>
                <mc:Fallback>
                  <p:oleObj name="公式" r:id="rId14" imgW="19050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912"/>
                          <a:ext cx="96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4" name="Object 8"/>
            <p:cNvGraphicFramePr>
              <a:graphicFrameLocks noChangeAspect="1"/>
            </p:cNvGraphicFramePr>
            <p:nvPr/>
          </p:nvGraphicFramePr>
          <p:xfrm>
            <a:off x="2352" y="1344"/>
            <a:ext cx="272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68" name="公式" r:id="rId16" imgW="660400" imgH="279400" progId="Equation.3">
                    <p:embed/>
                  </p:oleObj>
                </mc:Choice>
                <mc:Fallback>
                  <p:oleObj name="公式" r:id="rId16" imgW="6604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344"/>
                          <a:ext cx="272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5" name="Object 9"/>
            <p:cNvGraphicFramePr>
              <a:graphicFrameLocks noChangeAspect="1"/>
            </p:cNvGraphicFramePr>
            <p:nvPr/>
          </p:nvGraphicFramePr>
          <p:xfrm>
            <a:off x="2544" y="1536"/>
            <a:ext cx="287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69" name="公式" r:id="rId18" imgW="666616" imgH="247677" progId="Equation.3">
                    <p:embed/>
                  </p:oleObj>
                </mc:Choice>
                <mc:Fallback>
                  <p:oleObj name="公式" r:id="rId18" imgW="666616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536"/>
                          <a:ext cx="287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6" name="Object 10"/>
            <p:cNvGraphicFramePr>
              <a:graphicFrameLocks noChangeAspect="1"/>
            </p:cNvGraphicFramePr>
            <p:nvPr/>
          </p:nvGraphicFramePr>
          <p:xfrm>
            <a:off x="2544" y="1680"/>
            <a:ext cx="312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70" name="公式" r:id="rId20" imgW="657292" imgH="247677" progId="Equation.3">
                    <p:embed/>
                  </p:oleObj>
                </mc:Choice>
                <mc:Fallback>
                  <p:oleObj name="公式" r:id="rId20" imgW="657292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680"/>
                          <a:ext cx="312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7" name="Object 11"/>
            <p:cNvGraphicFramePr>
              <a:graphicFrameLocks noChangeAspect="1"/>
            </p:cNvGraphicFramePr>
            <p:nvPr/>
          </p:nvGraphicFramePr>
          <p:xfrm>
            <a:off x="2640" y="1776"/>
            <a:ext cx="340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71" name="公式" r:id="rId22" imgW="800010" imgH="247677" progId="Equation.3">
                    <p:embed/>
                  </p:oleObj>
                </mc:Choice>
                <mc:Fallback>
                  <p:oleObj name="公式" r:id="rId22" imgW="800010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776"/>
                          <a:ext cx="340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8" name="Object 12"/>
            <p:cNvGraphicFramePr>
              <a:graphicFrameLocks noChangeAspect="1"/>
            </p:cNvGraphicFramePr>
            <p:nvPr/>
          </p:nvGraphicFramePr>
          <p:xfrm>
            <a:off x="2976" y="1968"/>
            <a:ext cx="350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72" name="公式" r:id="rId24" imgW="819016" imgH="247677" progId="Equation.3">
                    <p:embed/>
                  </p:oleObj>
                </mc:Choice>
                <mc:Fallback>
                  <p:oleObj name="公式" r:id="rId24" imgW="819016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968"/>
                          <a:ext cx="350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9" name="Text Box 28"/>
            <p:cNvSpPr txBox="1">
              <a:spLocks noChangeArrowheads="1"/>
            </p:cNvSpPr>
            <p:nvPr/>
          </p:nvSpPr>
          <p:spPr bwMode="auto">
            <a:xfrm>
              <a:off x="3072" y="2112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8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438400" y="1009590"/>
            <a:ext cx="92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159818" y="100744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研究例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中的级数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006258"/>
              </p:ext>
            </p:extLst>
          </p:nvPr>
        </p:nvGraphicFramePr>
        <p:xfrm>
          <a:off x="2614613" y="1597814"/>
          <a:ext cx="7138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1" name="公式" r:id="rId4" imgW="7137400" imgH="469900" progId="Equation.3">
                  <p:embed/>
                </p:oleObj>
              </mc:Choice>
              <mc:Fallback>
                <p:oleObj name="公式" r:id="rId4" imgW="7137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1597814"/>
                        <a:ext cx="71389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438400" y="2197166"/>
            <a:ext cx="52046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在区间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( 0 , 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）内的一致收敛性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2118" name="Text Box 6"/>
          <p:cNvSpPr txBox="1">
            <a:spLocks noChangeArrowheads="1"/>
          </p:cNvSpPr>
          <p:nvPr/>
        </p:nvSpPr>
        <p:spPr bwMode="auto">
          <a:xfrm>
            <a:off x="2438400" y="274755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021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954643"/>
              </p:ext>
            </p:extLst>
          </p:nvPr>
        </p:nvGraphicFramePr>
        <p:xfrm>
          <a:off x="2517439" y="2815636"/>
          <a:ext cx="7930105" cy="981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2" name="Document" r:id="rId6" imgW="7505910" imgH="933456" progId="Word.Document.8">
                  <p:embed/>
                </p:oleObj>
              </mc:Choice>
              <mc:Fallback>
                <p:oleObj name="Document" r:id="rId6" imgW="7505910" imgH="9334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439" y="2815636"/>
                        <a:ext cx="7930105" cy="981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499601"/>
              </p:ext>
            </p:extLst>
          </p:nvPr>
        </p:nvGraphicFramePr>
        <p:xfrm>
          <a:off x="3048000" y="3748435"/>
          <a:ext cx="19174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3" name="Equation" r:id="rId8" imgW="723600" imgH="241200" progId="Equation.DSMT4">
                  <p:embed/>
                </p:oleObj>
              </mc:Choice>
              <mc:Fallback>
                <p:oleObj name="Equation" r:id="rId8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48435"/>
                        <a:ext cx="191741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517439" y="4349264"/>
            <a:ext cx="3886200" cy="520700"/>
            <a:chOff x="624" y="624"/>
            <a:chExt cx="2448" cy="328"/>
          </a:xfrm>
        </p:grpSpPr>
        <p:sp>
          <p:nvSpPr>
            <p:cNvPr id="29711" name="Text Box 12"/>
            <p:cNvSpPr txBox="1">
              <a:spLocks noChangeArrowheads="1"/>
            </p:cNvSpPr>
            <p:nvPr/>
          </p:nvSpPr>
          <p:spPr bwMode="auto">
            <a:xfrm>
              <a:off x="624" y="624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对于任意一个自然数</a:t>
              </a:r>
            </a:p>
          </p:txBody>
        </p:sp>
        <p:graphicFrame>
          <p:nvGraphicFramePr>
            <p:cNvPr id="29712" name="Object 9"/>
            <p:cNvGraphicFramePr>
              <a:graphicFrameLocks noChangeAspect="1"/>
            </p:cNvGraphicFramePr>
            <p:nvPr/>
          </p:nvGraphicFramePr>
          <p:xfrm>
            <a:off x="2724" y="744"/>
            <a:ext cx="32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04" name="公式" r:id="rId10" imgW="508000" imgH="330200" progId="Equation.3">
                    <p:embed/>
                  </p:oleObj>
                </mc:Choice>
                <mc:Fallback>
                  <p:oleObj name="公式" r:id="rId10" imgW="5080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744"/>
                          <a:ext cx="32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21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816553"/>
              </p:ext>
            </p:extLst>
          </p:nvPr>
        </p:nvGraphicFramePr>
        <p:xfrm>
          <a:off x="6489699" y="4147629"/>
          <a:ext cx="327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5" name="文档" r:id="rId12" imgW="3286125" imgH="990600" progId="Word.Document.8">
                  <p:embed/>
                </p:oleObj>
              </mc:Choice>
              <mc:Fallback>
                <p:oleObj name="文档" r:id="rId12" imgW="3286125" imgH="990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699" y="4147629"/>
                        <a:ext cx="3276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593514"/>
              </p:ext>
            </p:extLst>
          </p:nvPr>
        </p:nvGraphicFramePr>
        <p:xfrm>
          <a:off x="3513042" y="4740756"/>
          <a:ext cx="2671064" cy="98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6" name="Equation" r:id="rId14" imgW="1104840" imgH="406080" progId="Equation.DSMT4">
                  <p:embed/>
                </p:oleObj>
              </mc:Choice>
              <mc:Fallback>
                <p:oleObj name="Equation" r:id="rId14" imgW="1104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042" y="4740756"/>
                        <a:ext cx="2671064" cy="982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744170"/>
              </p:ext>
            </p:extLst>
          </p:nvPr>
        </p:nvGraphicFramePr>
        <p:xfrm>
          <a:off x="2614613" y="5742369"/>
          <a:ext cx="2057151" cy="53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7" name="Equation" r:id="rId16" imgW="876240" imgH="228600" progId="Equation.DSMT4">
                  <p:embed/>
                </p:oleObj>
              </mc:Choice>
              <mc:Fallback>
                <p:oleObj name="Equation" r:id="rId16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5742369"/>
                        <a:ext cx="2057151" cy="53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46150"/>
              </p:ext>
            </p:extLst>
          </p:nvPr>
        </p:nvGraphicFramePr>
        <p:xfrm>
          <a:off x="4770738" y="5531953"/>
          <a:ext cx="541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8" name="Equation" r:id="rId18" imgW="5410080" imgH="838080" progId="Equation.DSMT4">
                  <p:embed/>
                </p:oleObj>
              </mc:Choice>
              <mc:Fallback>
                <p:oleObj name="Equation" r:id="rId18" imgW="54100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738" y="5531953"/>
                        <a:ext cx="541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4613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952372"/>
              </p:ext>
            </p:extLst>
          </p:nvPr>
        </p:nvGraphicFramePr>
        <p:xfrm>
          <a:off x="2456935" y="1157588"/>
          <a:ext cx="74104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3" name="Document" r:id="rId3" imgW="7410866" imgH="1374804" progId="Word.Document.8">
                  <p:embed/>
                </p:oleObj>
              </mc:Choice>
              <mc:Fallback>
                <p:oleObj name="Document" r:id="rId3" imgW="7410866" imgH="13748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935" y="1157588"/>
                        <a:ext cx="74104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484928"/>
              </p:ext>
            </p:extLst>
          </p:nvPr>
        </p:nvGraphicFramePr>
        <p:xfrm>
          <a:off x="3473450" y="2089450"/>
          <a:ext cx="2692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4" name="Equation" r:id="rId5" imgW="2692400" imgH="495300" progId="Equation.DSMT4">
                  <p:embed/>
                </p:oleObj>
              </mc:Choice>
              <mc:Fallback>
                <p:oleObj name="Equation" r:id="rId5" imgW="2692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089450"/>
                        <a:ext cx="2692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58" name="Text Box 6"/>
          <p:cNvSpPr txBox="1">
            <a:spLocks noChangeArrowheads="1"/>
          </p:cNvSpPr>
          <p:nvPr/>
        </p:nvSpPr>
        <p:spPr bwMode="auto">
          <a:xfrm>
            <a:off x="2381250" y="2816269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因此级数在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( 0, 1 )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内不一致连续．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37959" name="Text Box 7"/>
          <p:cNvSpPr txBox="1">
            <a:spLocks noChangeArrowheads="1"/>
          </p:cNvSpPr>
          <p:nvPr/>
        </p:nvSpPr>
        <p:spPr bwMode="auto">
          <a:xfrm>
            <a:off x="2381250" y="3479801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637960" name="Text Box 8"/>
          <p:cNvSpPr txBox="1">
            <a:spLocks noChangeArrowheads="1"/>
          </p:cNvSpPr>
          <p:nvPr/>
        </p:nvSpPr>
        <p:spPr bwMode="auto">
          <a:xfrm>
            <a:off x="2343150" y="5348289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从下图可以看出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381250" y="3473450"/>
            <a:ext cx="7696200" cy="1820863"/>
            <a:chOff x="624" y="1973"/>
            <a:chExt cx="4848" cy="1147"/>
          </a:xfrm>
        </p:grpSpPr>
        <p:sp>
          <p:nvSpPr>
            <p:cNvPr id="30729" name="Text Box 10"/>
            <p:cNvSpPr txBox="1">
              <a:spLocks noChangeArrowheads="1"/>
            </p:cNvSpPr>
            <p:nvPr/>
          </p:nvSpPr>
          <p:spPr bwMode="auto">
            <a:xfrm>
              <a:off x="2352" y="238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但</a:t>
              </a: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0730" name="Group 11"/>
            <p:cNvGrpSpPr>
              <a:grpSpLocks/>
            </p:cNvGrpSpPr>
            <p:nvPr/>
          </p:nvGrpSpPr>
          <p:grpSpPr bwMode="auto">
            <a:xfrm>
              <a:off x="624" y="1973"/>
              <a:ext cx="4848" cy="1147"/>
              <a:chOff x="624" y="1973"/>
              <a:chExt cx="4848" cy="1147"/>
            </a:xfrm>
          </p:grpSpPr>
          <p:sp>
            <p:nvSpPr>
              <p:cNvPr id="30731" name="Text Box 12"/>
              <p:cNvSpPr txBox="1">
                <a:spLocks noChangeArrowheads="1"/>
              </p:cNvSpPr>
              <p:nvPr/>
            </p:nvSpPr>
            <p:spPr bwMode="auto">
              <a:xfrm>
                <a:off x="1200" y="1980"/>
                <a:ext cx="19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7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7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虽然函数序列</a:t>
                </a:r>
                <a:endParaRPr lang="zh-CN" altLang="en-US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0732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6565258"/>
                  </p:ext>
                </p:extLst>
              </p:nvPr>
            </p:nvGraphicFramePr>
            <p:xfrm>
              <a:off x="2616" y="1973"/>
              <a:ext cx="1104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15" name="Equation" r:id="rId8" imgW="723600" imgH="241200" progId="Equation.DSMT4">
                      <p:embed/>
                    </p:oleObj>
                  </mc:Choice>
                  <mc:Fallback>
                    <p:oleObj name="Equation" r:id="rId8" imgW="72360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6" y="1973"/>
                            <a:ext cx="1104" cy="3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3" name="Text Box 14"/>
              <p:cNvSpPr txBox="1">
                <a:spLocks noChangeArrowheads="1"/>
              </p:cNvSpPr>
              <p:nvPr/>
            </p:nvSpPr>
            <p:spPr bwMode="auto">
              <a:xfrm>
                <a:off x="3648" y="1992"/>
                <a:ext cx="16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7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7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在</a:t>
                </a:r>
                <a:r>
                  <a:rPr lang="en-US" altLang="zh-CN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( 0, 1 )</a:t>
                </a:r>
                <a:r>
                  <a:rPr lang="zh-CN" altLang="en-US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内处处</a:t>
                </a:r>
              </a:p>
            </p:txBody>
          </p:sp>
          <p:graphicFrame>
            <p:nvGraphicFramePr>
              <p:cNvPr id="30734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3981639"/>
                  </p:ext>
                </p:extLst>
              </p:nvPr>
            </p:nvGraphicFramePr>
            <p:xfrm>
              <a:off x="1402" y="2425"/>
              <a:ext cx="95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16" name="Equation" r:id="rId10" imgW="634680" imgH="203040" progId="Equation.DSMT4">
                      <p:embed/>
                    </p:oleObj>
                  </mc:Choice>
                  <mc:Fallback>
                    <p:oleObj name="Equation" r:id="rId10" imgW="6346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2" y="2425"/>
                            <a:ext cx="95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5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3405162"/>
                  </p:ext>
                </p:extLst>
              </p:nvPr>
            </p:nvGraphicFramePr>
            <p:xfrm>
              <a:off x="2628" y="2423"/>
              <a:ext cx="621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17" name="Equation" r:id="rId12" imgW="419040" imgH="228600" progId="Equation.DSMT4">
                      <p:embed/>
                    </p:oleObj>
                  </mc:Choice>
                  <mc:Fallback>
                    <p:oleObj name="Equation" r:id="rId12" imgW="4190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8" y="2423"/>
                            <a:ext cx="621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6" name="Text Box 17"/>
              <p:cNvSpPr txBox="1">
                <a:spLocks noChangeArrowheads="1"/>
              </p:cNvSpPr>
              <p:nvPr/>
            </p:nvSpPr>
            <p:spPr bwMode="auto">
              <a:xfrm>
                <a:off x="3168" y="2400"/>
                <a:ext cx="23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7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7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在</a:t>
                </a: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( 0, 1 )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内各点处收</a:t>
                </a:r>
                <a:endParaRPr lang="zh-CN" alt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737" name="Text Box 18"/>
              <p:cNvSpPr txBox="1">
                <a:spLocks noChangeArrowheads="1"/>
              </p:cNvSpPr>
              <p:nvPr/>
            </p:nvSpPr>
            <p:spPr bwMode="auto">
              <a:xfrm>
                <a:off x="624" y="2385"/>
                <a:ext cx="8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7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7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收敛于</a:t>
                </a:r>
              </a:p>
            </p:txBody>
          </p:sp>
          <p:sp>
            <p:nvSpPr>
              <p:cNvPr id="30738" name="Text Box 19"/>
              <p:cNvSpPr txBox="1">
                <a:spLocks noChangeArrowheads="1"/>
              </p:cNvSpPr>
              <p:nvPr/>
            </p:nvSpPr>
            <p:spPr bwMode="auto">
              <a:xfrm>
                <a:off x="624" y="2793"/>
                <a:ext cx="41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7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7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敛于零的“快慢”程度是不一致的．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98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6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utoUpdateAnimBg="0"/>
      <p:bldP spid="637959" grpId="0" autoUpdateAnimBg="0"/>
      <p:bldP spid="63796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4"/>
          <p:cNvGrpSpPr>
            <a:grpSpLocks/>
          </p:cNvGrpSpPr>
          <p:nvPr/>
        </p:nvGrpSpPr>
        <p:grpSpPr bwMode="auto">
          <a:xfrm>
            <a:off x="4459288" y="1371601"/>
            <a:ext cx="3313112" cy="2530475"/>
            <a:chOff x="1753" y="768"/>
            <a:chExt cx="2087" cy="1594"/>
          </a:xfrm>
        </p:grpSpPr>
        <p:sp>
          <p:nvSpPr>
            <p:cNvPr id="31750" name="Line 5"/>
            <p:cNvSpPr>
              <a:spLocks noChangeShapeType="1"/>
            </p:cNvSpPr>
            <p:nvPr/>
          </p:nvSpPr>
          <p:spPr bwMode="auto">
            <a:xfrm>
              <a:off x="1968" y="849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1" name="Line 6"/>
            <p:cNvSpPr>
              <a:spLocks noChangeShapeType="1"/>
            </p:cNvSpPr>
            <p:nvPr/>
          </p:nvSpPr>
          <p:spPr bwMode="auto">
            <a:xfrm rot="5415998">
              <a:off x="2904" y="1212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2" name="Object 3"/>
            <p:cNvGraphicFramePr>
              <a:graphicFrameLocks noChangeAspect="1"/>
            </p:cNvGraphicFramePr>
            <p:nvPr/>
          </p:nvGraphicFramePr>
          <p:xfrm>
            <a:off x="1776" y="2130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19" name="公式" r:id="rId3" imgW="228501" imgH="253890" progId="Equation.3">
                    <p:embed/>
                  </p:oleObj>
                </mc:Choice>
                <mc:Fallback>
                  <p:oleObj name="公式" r:id="rId3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130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4"/>
            <p:cNvGraphicFramePr>
              <a:graphicFrameLocks noChangeAspect="1"/>
            </p:cNvGraphicFramePr>
            <p:nvPr/>
          </p:nvGraphicFramePr>
          <p:xfrm>
            <a:off x="3673" y="2193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0" name="公式" r:id="rId5" imgW="266469" imgH="253780" progId="Equation.3">
                    <p:embed/>
                  </p:oleObj>
                </mc:Choice>
                <mc:Fallback>
                  <p:oleObj name="公式" r:id="rId5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3" y="2193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5"/>
            <p:cNvGraphicFramePr>
              <a:graphicFrameLocks noChangeAspect="1"/>
            </p:cNvGraphicFramePr>
            <p:nvPr/>
          </p:nvGraphicFramePr>
          <p:xfrm>
            <a:off x="1753" y="881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1" name="公式" r:id="rId7" imgW="266584" imgH="330057" progId="Equation.3">
                    <p:embed/>
                  </p:oleObj>
                </mc:Choice>
                <mc:Fallback>
                  <p:oleObj name="公式" r:id="rId7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881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5" name="Line 10"/>
            <p:cNvSpPr>
              <a:spLocks noChangeShapeType="1"/>
            </p:cNvSpPr>
            <p:nvPr/>
          </p:nvSpPr>
          <p:spPr bwMode="auto">
            <a:xfrm rot="21598804">
              <a:off x="3167" y="945"/>
              <a:ext cx="1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Line 11"/>
            <p:cNvSpPr>
              <a:spLocks noChangeShapeType="1"/>
            </p:cNvSpPr>
            <p:nvPr/>
          </p:nvSpPr>
          <p:spPr bwMode="auto">
            <a:xfrm flipV="1">
              <a:off x="1968" y="945"/>
              <a:ext cx="1200" cy="1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7" name="Freeform 12"/>
            <p:cNvSpPr>
              <a:spLocks/>
            </p:cNvSpPr>
            <p:nvPr/>
          </p:nvSpPr>
          <p:spPr bwMode="auto">
            <a:xfrm>
              <a:off x="1968" y="945"/>
              <a:ext cx="1200" cy="1200"/>
            </a:xfrm>
            <a:custGeom>
              <a:avLst/>
              <a:gdLst>
                <a:gd name="T0" fmla="*/ 0 w 1200"/>
                <a:gd name="T1" fmla="*/ 1200 h 1200"/>
                <a:gd name="T2" fmla="*/ 768 w 1200"/>
                <a:gd name="T3" fmla="*/ 768 h 1200"/>
                <a:gd name="T4" fmla="*/ 1200 w 1200"/>
                <a:gd name="T5" fmla="*/ 0 h 120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0"/>
                <a:gd name="T11" fmla="*/ 1200 w 1200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0">
                  <a:moveTo>
                    <a:pt x="0" y="1200"/>
                  </a:moveTo>
                  <a:cubicBezTo>
                    <a:pt x="284" y="1084"/>
                    <a:pt x="568" y="968"/>
                    <a:pt x="768" y="768"/>
                  </a:cubicBezTo>
                  <a:cubicBezTo>
                    <a:pt x="968" y="568"/>
                    <a:pt x="1128" y="128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Freeform 13"/>
            <p:cNvSpPr>
              <a:spLocks/>
            </p:cNvSpPr>
            <p:nvPr/>
          </p:nvSpPr>
          <p:spPr bwMode="auto">
            <a:xfrm>
              <a:off x="1968" y="945"/>
              <a:ext cx="1200" cy="1200"/>
            </a:xfrm>
            <a:custGeom>
              <a:avLst/>
              <a:gdLst>
                <a:gd name="T0" fmla="*/ 0 w 1200"/>
                <a:gd name="T1" fmla="*/ 1200 h 1200"/>
                <a:gd name="T2" fmla="*/ 864 w 1200"/>
                <a:gd name="T3" fmla="*/ 864 h 1200"/>
                <a:gd name="T4" fmla="*/ 1200 w 1200"/>
                <a:gd name="T5" fmla="*/ 0 h 120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0"/>
                <a:gd name="T11" fmla="*/ 1200 w 1200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0">
                  <a:moveTo>
                    <a:pt x="0" y="1200"/>
                  </a:moveTo>
                  <a:cubicBezTo>
                    <a:pt x="332" y="1132"/>
                    <a:pt x="664" y="1064"/>
                    <a:pt x="864" y="864"/>
                  </a:cubicBezTo>
                  <a:cubicBezTo>
                    <a:pt x="1064" y="664"/>
                    <a:pt x="1132" y="332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Freeform 14"/>
            <p:cNvSpPr>
              <a:spLocks/>
            </p:cNvSpPr>
            <p:nvPr/>
          </p:nvSpPr>
          <p:spPr bwMode="auto">
            <a:xfrm>
              <a:off x="1968" y="945"/>
              <a:ext cx="1208" cy="1208"/>
            </a:xfrm>
            <a:custGeom>
              <a:avLst/>
              <a:gdLst>
                <a:gd name="T0" fmla="*/ 0 w 1208"/>
                <a:gd name="T1" fmla="*/ 1200 h 1208"/>
                <a:gd name="T2" fmla="*/ 1008 w 1208"/>
                <a:gd name="T3" fmla="*/ 1008 h 1208"/>
                <a:gd name="T4" fmla="*/ 1200 w 1208"/>
                <a:gd name="T5" fmla="*/ 0 h 1208"/>
                <a:gd name="T6" fmla="*/ 0 60000 65536"/>
                <a:gd name="T7" fmla="*/ 0 60000 65536"/>
                <a:gd name="T8" fmla="*/ 0 60000 65536"/>
                <a:gd name="T9" fmla="*/ 0 w 1208"/>
                <a:gd name="T10" fmla="*/ 0 h 1208"/>
                <a:gd name="T11" fmla="*/ 1208 w 1208"/>
                <a:gd name="T12" fmla="*/ 1208 h 1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8" h="1208">
                  <a:moveTo>
                    <a:pt x="0" y="1200"/>
                  </a:moveTo>
                  <a:cubicBezTo>
                    <a:pt x="404" y="1204"/>
                    <a:pt x="808" y="1208"/>
                    <a:pt x="1008" y="1008"/>
                  </a:cubicBezTo>
                  <a:cubicBezTo>
                    <a:pt x="1208" y="808"/>
                    <a:pt x="1204" y="404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Freeform 15"/>
            <p:cNvSpPr>
              <a:spLocks/>
            </p:cNvSpPr>
            <p:nvPr/>
          </p:nvSpPr>
          <p:spPr bwMode="auto">
            <a:xfrm>
              <a:off x="1968" y="945"/>
              <a:ext cx="1200" cy="1200"/>
            </a:xfrm>
            <a:custGeom>
              <a:avLst/>
              <a:gdLst>
                <a:gd name="T0" fmla="*/ 0 w 1200"/>
                <a:gd name="T1" fmla="*/ 1200 h 1200"/>
                <a:gd name="T2" fmla="*/ 960 w 1200"/>
                <a:gd name="T3" fmla="*/ 960 h 1200"/>
                <a:gd name="T4" fmla="*/ 1200 w 1200"/>
                <a:gd name="T5" fmla="*/ 0 h 120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0"/>
                <a:gd name="T11" fmla="*/ 1200 w 1200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0">
                  <a:moveTo>
                    <a:pt x="0" y="1200"/>
                  </a:moveTo>
                  <a:cubicBezTo>
                    <a:pt x="380" y="1180"/>
                    <a:pt x="760" y="1160"/>
                    <a:pt x="960" y="960"/>
                  </a:cubicBezTo>
                  <a:cubicBezTo>
                    <a:pt x="1160" y="760"/>
                    <a:pt x="1180" y="380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Text Box 16"/>
            <p:cNvSpPr txBox="1">
              <a:spLocks noChangeArrowheads="1"/>
            </p:cNvSpPr>
            <p:nvPr/>
          </p:nvSpPr>
          <p:spPr bwMode="auto">
            <a:xfrm>
              <a:off x="3120" y="76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ea typeface="宋体" panose="02010600030101010101" pitchFamily="2" charset="-122"/>
                </a:rPr>
                <a:t>(1,1)</a:t>
              </a: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1762" name="Object 6"/>
            <p:cNvGraphicFramePr>
              <a:graphicFrameLocks noChangeAspect="1"/>
            </p:cNvGraphicFramePr>
            <p:nvPr/>
          </p:nvGraphicFramePr>
          <p:xfrm>
            <a:off x="2064" y="912"/>
            <a:ext cx="96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2" name="公式" r:id="rId10" imgW="1905000" imgH="419100" progId="Equation.3">
                    <p:embed/>
                  </p:oleObj>
                </mc:Choice>
                <mc:Fallback>
                  <p:oleObj name="公式" r:id="rId10" imgW="19050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912"/>
                          <a:ext cx="96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7"/>
            <p:cNvGraphicFramePr>
              <a:graphicFrameLocks noChangeAspect="1"/>
            </p:cNvGraphicFramePr>
            <p:nvPr/>
          </p:nvGraphicFramePr>
          <p:xfrm>
            <a:off x="2352" y="1344"/>
            <a:ext cx="272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3" name="公式" r:id="rId12" imgW="660400" imgH="279400" progId="Equation.3">
                    <p:embed/>
                  </p:oleObj>
                </mc:Choice>
                <mc:Fallback>
                  <p:oleObj name="公式" r:id="rId12" imgW="6604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344"/>
                          <a:ext cx="272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4" name="Object 8"/>
            <p:cNvGraphicFramePr>
              <a:graphicFrameLocks noChangeAspect="1"/>
            </p:cNvGraphicFramePr>
            <p:nvPr/>
          </p:nvGraphicFramePr>
          <p:xfrm>
            <a:off x="2544" y="1536"/>
            <a:ext cx="287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4" name="公式" r:id="rId14" imgW="666616" imgH="247677" progId="Equation.3">
                    <p:embed/>
                  </p:oleObj>
                </mc:Choice>
                <mc:Fallback>
                  <p:oleObj name="公式" r:id="rId14" imgW="666616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536"/>
                          <a:ext cx="287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9"/>
            <p:cNvGraphicFramePr>
              <a:graphicFrameLocks noChangeAspect="1"/>
            </p:cNvGraphicFramePr>
            <p:nvPr/>
          </p:nvGraphicFramePr>
          <p:xfrm>
            <a:off x="2544" y="1680"/>
            <a:ext cx="312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5" name="公式" r:id="rId16" imgW="657292" imgH="247677" progId="Equation.3">
                    <p:embed/>
                  </p:oleObj>
                </mc:Choice>
                <mc:Fallback>
                  <p:oleObj name="公式" r:id="rId16" imgW="657292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680"/>
                          <a:ext cx="312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10"/>
            <p:cNvGraphicFramePr>
              <a:graphicFrameLocks noChangeAspect="1"/>
            </p:cNvGraphicFramePr>
            <p:nvPr/>
          </p:nvGraphicFramePr>
          <p:xfrm>
            <a:off x="2640" y="1776"/>
            <a:ext cx="340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6" name="公式" r:id="rId18" imgW="800010" imgH="247677" progId="Equation.3">
                    <p:embed/>
                  </p:oleObj>
                </mc:Choice>
                <mc:Fallback>
                  <p:oleObj name="公式" r:id="rId18" imgW="800010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776"/>
                          <a:ext cx="340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11"/>
            <p:cNvGraphicFramePr>
              <a:graphicFrameLocks noChangeAspect="1"/>
            </p:cNvGraphicFramePr>
            <p:nvPr/>
          </p:nvGraphicFramePr>
          <p:xfrm>
            <a:off x="2976" y="1968"/>
            <a:ext cx="350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7" name="公式" r:id="rId20" imgW="819016" imgH="247677" progId="Equation.3">
                    <p:embed/>
                  </p:oleObj>
                </mc:Choice>
                <mc:Fallback>
                  <p:oleObj name="公式" r:id="rId20" imgW="819016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968"/>
                          <a:ext cx="350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8" name="Text Box 23"/>
            <p:cNvSpPr txBox="1">
              <a:spLocks noChangeArrowheads="1"/>
            </p:cNvSpPr>
            <p:nvPr/>
          </p:nvSpPr>
          <p:spPr bwMode="auto">
            <a:xfrm>
              <a:off x="3072" y="2112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39000" name="Object 2"/>
          <p:cNvGraphicFramePr>
            <a:graphicFrameLocks noChangeAspect="1"/>
          </p:cNvGraphicFramePr>
          <p:nvPr/>
        </p:nvGraphicFramePr>
        <p:xfrm>
          <a:off x="2667000" y="4191000"/>
          <a:ext cx="69738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8" name="公式" r:id="rId22" imgW="6972300" imgH="977900" progId="Equation.3">
                  <p:embed/>
                </p:oleObj>
              </mc:Choice>
              <mc:Fallback>
                <p:oleObj name="公式" r:id="rId22" imgW="69723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69738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9001" name="Text Box 25"/>
          <p:cNvSpPr txBox="1">
            <a:spLocks noChangeArrowheads="1"/>
          </p:cNvSpPr>
          <p:nvPr/>
        </p:nvSpPr>
        <p:spPr bwMode="auto">
          <a:xfrm>
            <a:off x="2590800" y="519588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小结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　一致收敛性与所讨论的区间有关．</a:t>
            </a:r>
          </a:p>
        </p:txBody>
      </p:sp>
    </p:spTree>
    <p:extLst>
      <p:ext uri="{BB962C8B-B14F-4D97-AF65-F5344CB8AC3E}">
        <p14:creationId xmlns:p14="http://schemas.microsoft.com/office/powerpoint/2010/main" val="286621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3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0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1159592" y="1315796"/>
            <a:ext cx="9442505" cy="4050762"/>
            <a:chOff x="469" y="480"/>
            <a:chExt cx="5341" cy="4118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40004" name="Text Box 4"/>
          <p:cNvSpPr txBox="1">
            <a:spLocks noChangeArrowheads="1"/>
          </p:cNvSpPr>
          <p:nvPr/>
        </p:nvSpPr>
        <p:spPr bwMode="auto">
          <a:xfrm>
            <a:off x="2088358" y="1567506"/>
            <a:ext cx="8001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A50021"/>
                </a:solidFill>
                <a:latin typeface="+mn-ea"/>
              </a:rPr>
              <a:t>定理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2.2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+mn-ea"/>
              </a:rPr>
              <a:t>魏尔斯特拉斯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Segoe UI Emoji" pitchFamily="34" charset="0"/>
                <a:cs typeface="Times New Roman" panose="02020603050405020304" pitchFamily="18" charset="0"/>
              </a:rPr>
              <a:t>Weierstrass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+mn-ea"/>
              </a:rPr>
              <a:t>判别法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1308875" y="745982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一致收敛性简便的判别法：</a:t>
            </a:r>
          </a:p>
        </p:txBody>
      </p:sp>
      <p:sp>
        <p:nvSpPr>
          <p:cNvPr id="32776" name="Text Box 3"/>
          <p:cNvSpPr txBox="1">
            <a:spLocks noChangeArrowheads="1"/>
          </p:cNvSpPr>
          <p:nvPr/>
        </p:nvSpPr>
        <p:spPr bwMode="auto">
          <a:xfrm>
            <a:off x="3143251" y="5336016"/>
            <a:ext cx="58657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维尔斯特拉斯判别法也称为</a:t>
            </a:r>
            <a:r>
              <a:rPr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判别法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327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628059"/>
              </p:ext>
            </p:extLst>
          </p:nvPr>
        </p:nvGraphicFramePr>
        <p:xfrm>
          <a:off x="3143251" y="5760008"/>
          <a:ext cx="58531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7" name="Equation" r:id="rId4" imgW="2616200" imgH="431800" progId="Equation.DSMT4">
                  <p:embed/>
                </p:oleObj>
              </mc:Choice>
              <mc:Fallback>
                <p:oleObj name="Equation" r:id="rId4" imgW="2616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5760008"/>
                        <a:ext cx="5853113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2"/>
          <p:cNvSpPr>
            <a:spLocks noChangeArrowheads="1"/>
          </p:cNvSpPr>
          <p:nvPr/>
        </p:nvSpPr>
        <p:spPr bwMode="auto">
          <a:xfrm>
            <a:off x="1934878" y="5290772"/>
            <a:ext cx="1905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en-US" altLang="zh-CN" sz="2900" b="1" dirty="0">
                <a:solidFill>
                  <a:schemeClr val="tx1"/>
                </a:solidFill>
                <a:latin typeface="Garamond" panose="02020404030301010803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273832"/>
              </p:ext>
            </p:extLst>
          </p:nvPr>
        </p:nvGraphicFramePr>
        <p:xfrm>
          <a:off x="2123771" y="2843875"/>
          <a:ext cx="5410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8" name="Equation" r:id="rId6" imgW="2145960" imgH="253800" progId="Equation.DSMT4">
                  <p:embed/>
                </p:oleObj>
              </mc:Choice>
              <mc:Fallback>
                <p:oleObj name="Equation" r:id="rId6" imgW="214596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71" y="2843875"/>
                        <a:ext cx="5410200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088358" y="3341177"/>
            <a:ext cx="4135292" cy="885825"/>
            <a:chOff x="2088358" y="3290162"/>
            <a:chExt cx="4135292" cy="885825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8910220"/>
                </p:ext>
              </p:extLst>
            </p:nvPr>
          </p:nvGraphicFramePr>
          <p:xfrm>
            <a:off x="4256739" y="3290162"/>
            <a:ext cx="809625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9" name="Equation" r:id="rId8" imgW="812447" imgH="888614" progId="Equation.DSMT4">
                    <p:embed/>
                  </p:oleObj>
                </mc:Choice>
                <mc:Fallback>
                  <p:oleObj name="Equation" r:id="rId8" imgW="812447" imgH="888614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739" y="3290162"/>
                          <a:ext cx="809625" cy="885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2088358" y="3463280"/>
              <a:ext cx="26104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85800" algn="l"/>
                  <a:tab pos="5257800" algn="l"/>
                </a:tabLst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(2)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正项级数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4967505" y="3471464"/>
              <a:ext cx="12561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257800" algn="l"/>
                </a:tabLst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收敛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,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339697"/>
              </p:ext>
            </p:extLst>
          </p:nvPr>
        </p:nvGraphicFramePr>
        <p:xfrm>
          <a:off x="2123771" y="1970621"/>
          <a:ext cx="7661564" cy="1055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0" name="Equation" r:id="rId10" imgW="3124080" imgH="431640" progId="Equation.DSMT4">
                  <p:embed/>
                </p:oleObj>
              </mc:Choice>
              <mc:Fallback>
                <p:oleObj name="Equation" r:id="rId10" imgW="3124080" imgH="431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71" y="1970621"/>
                        <a:ext cx="7661564" cy="10550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525962"/>
              </p:ext>
            </p:extLst>
          </p:nvPr>
        </p:nvGraphicFramePr>
        <p:xfrm>
          <a:off x="2088358" y="4102442"/>
          <a:ext cx="6418333" cy="105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1" name="Equation" r:id="rId12" imgW="2616120" imgH="431640" progId="Equation.DSMT4">
                  <p:embed/>
                </p:oleObj>
              </mc:Choice>
              <mc:Fallback>
                <p:oleObj name="Equation" r:id="rId12" imgW="2616120" imgH="431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358" y="4102442"/>
                        <a:ext cx="6418333" cy="1055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5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4" grpId="0" autoUpdateAnimBg="0"/>
      <p:bldP spid="32776" grpId="0" autoUpdateAnimBg="0"/>
      <p:bldP spid="3277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438400" y="1068540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CC3300"/>
                </a:solidFill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6051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1870"/>
              </p:ext>
            </p:extLst>
          </p:nvPr>
        </p:nvGraphicFramePr>
        <p:xfrm>
          <a:off x="2438400" y="1069698"/>
          <a:ext cx="7199313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6" name="文档" r:id="rId4" imgW="7276711" imgH="1795280" progId="Word.Document.8">
                  <p:embed/>
                </p:oleObj>
              </mc:Choice>
              <mc:Fallback>
                <p:oleObj name="文档" r:id="rId4" imgW="7276711" imgH="1795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69698"/>
                        <a:ext cx="7199313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471088"/>
              </p:ext>
            </p:extLst>
          </p:nvPr>
        </p:nvGraphicFramePr>
        <p:xfrm>
          <a:off x="3169165" y="2839760"/>
          <a:ext cx="4393170" cy="57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7" name="Equation" r:id="rId6" imgW="3708400" imgH="482600" progId="Equation.DSMT4">
                  <p:embed/>
                </p:oleObj>
              </mc:Choice>
              <mc:Fallback>
                <p:oleObj name="Equation" r:id="rId6" imgW="37084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165" y="2839760"/>
                        <a:ext cx="4393170" cy="571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92953"/>
              </p:ext>
            </p:extLst>
          </p:nvPr>
        </p:nvGraphicFramePr>
        <p:xfrm>
          <a:off x="2452688" y="3421278"/>
          <a:ext cx="6923087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8" name="文档" r:id="rId8" imgW="7001370" imgH="1783038" progId="Word.Document.8">
                  <p:embed/>
                </p:oleObj>
              </mc:Choice>
              <mc:Fallback>
                <p:oleObj name="文档" r:id="rId8" imgW="7001370" imgH="17830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3421278"/>
                        <a:ext cx="6923087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86569"/>
              </p:ext>
            </p:extLst>
          </p:nvPr>
        </p:nvGraphicFramePr>
        <p:xfrm>
          <a:off x="3720027" y="5178211"/>
          <a:ext cx="398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9" name="Equation" r:id="rId10" imgW="3987800" imgH="482600" progId="Equation.DSMT4">
                  <p:embed/>
                </p:oleObj>
              </mc:Choice>
              <mc:Fallback>
                <p:oleObj name="Equation" r:id="rId10" imgW="3987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027" y="5178211"/>
                        <a:ext cx="3987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185224"/>
              </p:ext>
            </p:extLst>
          </p:nvPr>
        </p:nvGraphicFramePr>
        <p:xfrm>
          <a:off x="2438400" y="5560069"/>
          <a:ext cx="70453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0" name="Document" r:id="rId12" imgW="7397906" imgH="933816" progId="Word.Document.8">
                  <p:embed/>
                </p:oleObj>
              </mc:Choice>
              <mc:Fallback>
                <p:oleObj name="Document" r:id="rId12" imgW="7397906" imgH="933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60069"/>
                        <a:ext cx="70453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0199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122919" y="1126132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209548" y="1129901"/>
            <a:ext cx="6051550" cy="2028825"/>
            <a:chOff x="660" y="2351"/>
            <a:chExt cx="3812" cy="1278"/>
          </a:xfrm>
        </p:grpSpPr>
        <p:sp>
          <p:nvSpPr>
            <p:cNvPr id="34829" name="Text Box 4"/>
            <p:cNvSpPr txBox="1">
              <a:spLocks noChangeArrowheads="1"/>
            </p:cNvSpPr>
            <p:nvPr/>
          </p:nvSpPr>
          <p:spPr bwMode="auto">
            <a:xfrm>
              <a:off x="1198" y="2351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证明级数</a:t>
              </a:r>
            </a:p>
          </p:txBody>
        </p:sp>
        <p:graphicFrame>
          <p:nvGraphicFramePr>
            <p:cNvPr id="3483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2898583"/>
                </p:ext>
              </p:extLst>
            </p:nvPr>
          </p:nvGraphicFramePr>
          <p:xfrm>
            <a:off x="1248" y="2688"/>
            <a:ext cx="322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3" name="Equation" r:id="rId4" imgW="5118100" imgH="914400" progId="Equation.DSMT4">
                    <p:embed/>
                  </p:oleObj>
                </mc:Choice>
                <mc:Fallback>
                  <p:oleObj name="Equation" r:id="rId4" imgW="511810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688"/>
                          <a:ext cx="322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9120915"/>
                </p:ext>
              </p:extLst>
            </p:nvPr>
          </p:nvGraphicFramePr>
          <p:xfrm>
            <a:off x="660" y="3257"/>
            <a:ext cx="260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4" name="文档" r:id="rId6" imgW="4143375" imgH="590550" progId="Word.Document.8">
                    <p:embed/>
                  </p:oleObj>
                </mc:Choice>
                <mc:Fallback>
                  <p:oleObj name="文档" r:id="rId6" imgW="4143375" imgH="59055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" y="3257"/>
                          <a:ext cx="2604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6215" name="Text Box 7"/>
          <p:cNvSpPr txBox="1">
            <a:spLocks noChangeArrowheads="1"/>
          </p:cNvSpPr>
          <p:nvPr/>
        </p:nvSpPr>
        <p:spPr bwMode="auto">
          <a:xfrm>
            <a:off x="2209548" y="3247211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</a:p>
        </p:txBody>
      </p:sp>
      <p:graphicFrame>
        <p:nvGraphicFramePr>
          <p:cNvPr id="6062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678412"/>
              </p:ext>
            </p:extLst>
          </p:nvPr>
        </p:nvGraphicFramePr>
        <p:xfrm>
          <a:off x="2342105" y="3812376"/>
          <a:ext cx="4577679" cy="96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5" name="Equation" r:id="rId8" imgW="4813300" imgH="1016000" progId="Equation.DSMT4">
                  <p:embed/>
                </p:oleObj>
              </mc:Choice>
              <mc:Fallback>
                <p:oleObj name="Equation" r:id="rId8" imgW="48133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105" y="3812376"/>
                        <a:ext cx="4577679" cy="966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076992" y="5738485"/>
            <a:ext cx="5829300" cy="590550"/>
            <a:chOff x="768" y="2736"/>
            <a:chExt cx="3672" cy="372"/>
          </a:xfrm>
        </p:grpSpPr>
        <p:graphicFrame>
          <p:nvGraphicFramePr>
            <p:cNvPr id="34827" name="Object 6"/>
            <p:cNvGraphicFramePr>
              <a:graphicFrameLocks noChangeAspect="1"/>
            </p:cNvGraphicFramePr>
            <p:nvPr/>
          </p:nvGraphicFramePr>
          <p:xfrm>
            <a:off x="768" y="2832"/>
            <a:ext cx="16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6" name="公式" r:id="rId10" imgW="266469" imgH="241091" progId="Equation.3">
                    <p:embed/>
                  </p:oleObj>
                </mc:Choice>
                <mc:Fallback>
                  <p:oleObj name="公式" r:id="rId10" imgW="266469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32"/>
                          <a:ext cx="16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7539431"/>
                </p:ext>
              </p:extLst>
            </p:nvPr>
          </p:nvGraphicFramePr>
          <p:xfrm>
            <a:off x="1056" y="2736"/>
            <a:ext cx="338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7" name="Document" r:id="rId12" imgW="5379521" imgH="594381" progId="Word.Document.8">
                    <p:embed/>
                  </p:oleObj>
                </mc:Choice>
                <mc:Fallback>
                  <p:oleObj name="Document" r:id="rId12" imgW="5379521" imgH="594381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736"/>
                          <a:ext cx="3384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824312"/>
              </p:ext>
            </p:extLst>
          </p:nvPr>
        </p:nvGraphicFramePr>
        <p:xfrm>
          <a:off x="3063161" y="3247211"/>
          <a:ext cx="2692239" cy="561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8" name="Equation" r:id="rId14" imgW="1041120" imgH="215640" progId="Equation.DSMT4">
                  <p:embed/>
                </p:oleObj>
              </mc:Choice>
              <mc:Fallback>
                <p:oleObj name="Equation" r:id="rId14" imgW="1041120" imgH="215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161" y="3247211"/>
                        <a:ext cx="2692239" cy="5613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92172" y="4930798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</a:rPr>
              <a:t>由魏尔斯特拉斯判别法，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059729"/>
              </p:ext>
            </p:extLst>
          </p:nvPr>
        </p:nvGraphicFramePr>
        <p:xfrm>
          <a:off x="2092279" y="4735074"/>
          <a:ext cx="2999893" cy="1003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9" name="Equation" r:id="rId16" imgW="1295280" imgH="431640" progId="Equation.DSMT4">
                  <p:embed/>
                </p:oleObj>
              </mc:Choice>
              <mc:Fallback>
                <p:oleObj name="Equation" r:id="rId16" imgW="1295280" imgH="431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279" y="4735074"/>
                        <a:ext cx="2999893" cy="10036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257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5" grpId="0" autoUpdateAnimBg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241611"/>
              </p:ext>
            </p:extLst>
          </p:nvPr>
        </p:nvGraphicFramePr>
        <p:xfrm>
          <a:off x="2927349" y="1067992"/>
          <a:ext cx="672941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" name="Equation" r:id="rId3" imgW="2997200" imgH="431800" progId="Equation.DSMT4">
                  <p:embed/>
                </p:oleObj>
              </mc:Choice>
              <mc:Fallback>
                <p:oleObj name="Equation" r:id="rId3" imgW="2997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49" y="1067992"/>
                        <a:ext cx="6729413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024639"/>
              </p:ext>
            </p:extLst>
          </p:nvPr>
        </p:nvGraphicFramePr>
        <p:xfrm>
          <a:off x="2996406" y="2159063"/>
          <a:ext cx="32956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" name="Equation" r:id="rId5" imgW="1459866" imgH="215806" progId="Equation.DSMT4">
                  <p:embed/>
                </p:oleObj>
              </mc:Choice>
              <mc:Fallback>
                <p:oleObj name="Equation" r:id="rId5" imgW="145986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406" y="2159063"/>
                        <a:ext cx="32956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439859"/>
              </p:ext>
            </p:extLst>
          </p:nvPr>
        </p:nvGraphicFramePr>
        <p:xfrm>
          <a:off x="2130426" y="3809507"/>
          <a:ext cx="71770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7" name="Equation" r:id="rId7" imgW="3073400" imgH="431800" progId="Equation.DSMT4">
                  <p:embed/>
                </p:oleObj>
              </mc:Choice>
              <mc:Fallback>
                <p:oleObj name="Equation" r:id="rId7" imgW="3073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6" y="3809507"/>
                        <a:ext cx="7177088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234129"/>
              </p:ext>
            </p:extLst>
          </p:nvPr>
        </p:nvGraphicFramePr>
        <p:xfrm>
          <a:off x="2130426" y="4835031"/>
          <a:ext cx="5187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8" name="Equation" r:id="rId9" imgW="2222500" imgH="215900" progId="Equation.DSMT4">
                  <p:embed/>
                </p:oleObj>
              </mc:Choice>
              <mc:Fallback>
                <p:oleObj name="Equation" r:id="rId9" imgW="2222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6" y="4835031"/>
                        <a:ext cx="51879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058482"/>
              </p:ext>
            </p:extLst>
          </p:nvPr>
        </p:nvGraphicFramePr>
        <p:xfrm>
          <a:off x="3036889" y="5241282"/>
          <a:ext cx="60737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" name="Equation" r:id="rId11" imgW="2603500" imgH="431800" progId="Equation.DSMT4">
                  <p:embed/>
                </p:oleObj>
              </mc:Choice>
              <mc:Fallback>
                <p:oleObj name="Equation" r:id="rId11" imgW="2603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9" y="5241282"/>
                        <a:ext cx="60737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112287"/>
              </p:ext>
            </p:extLst>
          </p:nvPr>
        </p:nvGraphicFramePr>
        <p:xfrm>
          <a:off x="2627313" y="2747469"/>
          <a:ext cx="73294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" name="Equation" r:id="rId13" imgW="3009900" imgH="444500" progId="Equation.DSMT4">
                  <p:embed/>
                </p:oleObj>
              </mc:Choice>
              <mc:Fallback>
                <p:oleObj name="Equation" r:id="rId13" imgW="3009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747469"/>
                        <a:ext cx="73294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Box 17"/>
          <p:cNvSpPr txBox="1">
            <a:spLocks noChangeArrowheads="1"/>
          </p:cNvSpPr>
          <p:nvPr/>
        </p:nvSpPr>
        <p:spPr bwMode="auto">
          <a:xfrm>
            <a:off x="2130426" y="1273320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130426" y="2108671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证：</a:t>
            </a:r>
          </a:p>
        </p:txBody>
      </p:sp>
    </p:spTree>
    <p:extLst>
      <p:ext uri="{BB962C8B-B14F-4D97-AF65-F5344CB8AC3E}">
        <p14:creationId xmlns:p14="http://schemas.microsoft.com/office/powerpoint/2010/main" val="1765023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774825" y="1041400"/>
            <a:ext cx="1905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en-US" altLang="zh-CN" sz="2900" b="1" dirty="0">
                <a:solidFill>
                  <a:schemeClr val="tx1"/>
                </a:solidFill>
                <a:latin typeface="Garamond" panose="02020404030301010803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1964532" y="1727200"/>
            <a:ext cx="3430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当不易观察到不等式</a:t>
            </a:r>
          </a:p>
        </p:txBody>
      </p:sp>
      <p:graphicFrame>
        <p:nvGraphicFramePr>
          <p:cNvPr id="6072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13336"/>
              </p:ext>
            </p:extLst>
          </p:nvPr>
        </p:nvGraphicFramePr>
        <p:xfrm>
          <a:off x="5395119" y="1690690"/>
          <a:ext cx="24828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3" name="Equation" r:id="rId5" imgW="990779" imgH="209683" progId="Equation.DSMT4">
                  <p:embed/>
                </p:oleObj>
              </mc:Choice>
              <mc:Fallback>
                <p:oleObj name="Equation" r:id="rId5" imgW="990779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119" y="1690690"/>
                        <a:ext cx="248285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7923212" y="1725615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可利用导数求</a:t>
            </a:r>
          </a:p>
        </p:txBody>
      </p:sp>
      <p:graphicFrame>
        <p:nvGraphicFramePr>
          <p:cNvPr id="6072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03345"/>
              </p:ext>
            </p:extLst>
          </p:nvPr>
        </p:nvGraphicFramePr>
        <p:xfrm>
          <a:off x="4438650" y="2327275"/>
          <a:ext cx="27368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4" name="Equation" r:id="rId7" imgW="1104810" imgH="266673" progId="Equation.DSMT4">
                  <p:embed/>
                </p:oleObj>
              </mc:Choice>
              <mc:Fallback>
                <p:oleObj name="Equation" r:id="rId7" imgW="1104810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327275"/>
                        <a:ext cx="27368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7240" name="Text Box 8"/>
          <p:cNvSpPr txBox="1">
            <a:spLocks noChangeArrowheads="1"/>
          </p:cNvSpPr>
          <p:nvPr/>
        </p:nvSpPr>
        <p:spPr bwMode="auto">
          <a:xfrm>
            <a:off x="1872920" y="3246565"/>
            <a:ext cx="1989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</a:t>
            </a:r>
          </a:p>
        </p:txBody>
      </p:sp>
      <p:graphicFrame>
        <p:nvGraphicFramePr>
          <p:cNvPr id="6072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72277"/>
              </p:ext>
            </p:extLst>
          </p:nvPr>
        </p:nvGraphicFramePr>
        <p:xfrm>
          <a:off x="3743325" y="3033971"/>
          <a:ext cx="189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5" name="Equation" r:id="rId9" imgW="1866810" imgH="895363" progId="Equation.DSMT4">
                  <p:embed/>
                </p:oleObj>
              </mc:Choice>
              <mc:Fallback>
                <p:oleObj name="Equation" r:id="rId9" imgW="1866810" imgH="895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3033971"/>
                        <a:ext cx="189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496179"/>
              </p:ext>
            </p:extLst>
          </p:nvPr>
        </p:nvGraphicFramePr>
        <p:xfrm>
          <a:off x="5792787" y="3311325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6" name="Equation" r:id="rId11" imgW="1828800" imgH="362016" progId="Equation.DSMT4">
                  <p:embed/>
                </p:oleObj>
              </mc:Choice>
              <mc:Fallback>
                <p:oleObj name="Equation" r:id="rId11" imgW="1828800" imgH="3620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7" y="3311325"/>
                        <a:ext cx="185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96787"/>
              </p:ext>
            </p:extLst>
          </p:nvPr>
        </p:nvGraphicFramePr>
        <p:xfrm>
          <a:off x="4298950" y="4040710"/>
          <a:ext cx="5753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7" name="Equation" r:id="rId13" imgW="5724503" imgH="971709" progId="Equation.DSMT4">
                  <p:embed/>
                </p:oleObj>
              </mc:Choice>
              <mc:Fallback>
                <p:oleObj name="Equation" r:id="rId13" imgW="5724503" imgH="9717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4040710"/>
                        <a:ext cx="5753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7244" name="Text Box 12"/>
          <p:cNvSpPr txBox="1">
            <a:spLocks noChangeArrowheads="1"/>
          </p:cNvSpPr>
          <p:nvPr/>
        </p:nvSpPr>
        <p:spPr bwMode="auto">
          <a:xfrm>
            <a:off x="1872920" y="4324086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用求导法可得</a:t>
            </a:r>
          </a:p>
        </p:txBody>
      </p:sp>
      <p:sp>
        <p:nvSpPr>
          <p:cNvPr id="607245" name="Text Box 13"/>
          <p:cNvSpPr txBox="1">
            <a:spLocks noChangeArrowheads="1"/>
          </p:cNvSpPr>
          <p:nvPr/>
        </p:nvSpPr>
        <p:spPr bwMode="auto">
          <a:xfrm>
            <a:off x="1877847" y="5360753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已知</a:t>
            </a:r>
          </a:p>
        </p:txBody>
      </p:sp>
      <p:graphicFrame>
        <p:nvGraphicFramePr>
          <p:cNvPr id="6072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615289"/>
              </p:ext>
            </p:extLst>
          </p:nvPr>
        </p:nvGraphicFramePr>
        <p:xfrm>
          <a:off x="2758548" y="5188744"/>
          <a:ext cx="1295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8" name="Equation" r:id="rId15" imgW="1266892" imgH="962032" progId="Equation.DSMT4">
                  <p:embed/>
                </p:oleObj>
              </mc:Choice>
              <mc:Fallback>
                <p:oleObj name="Equation" r:id="rId15" imgW="1266892" imgH="96203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548" y="5188744"/>
                        <a:ext cx="1295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3974043" y="5360753"/>
            <a:ext cx="12682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</a:p>
        </p:txBody>
      </p:sp>
      <p:sp>
        <p:nvSpPr>
          <p:cNvPr id="607248" name="Text Box 16"/>
          <p:cNvSpPr txBox="1">
            <a:spLocks noChangeArrowheads="1"/>
          </p:cNvSpPr>
          <p:nvPr/>
        </p:nvSpPr>
        <p:spPr bwMode="auto">
          <a:xfrm>
            <a:off x="4970462" y="5360753"/>
            <a:ext cx="5905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因此原级数在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[0, +∞)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上一致收敛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  <p:graphicFrame>
        <p:nvGraphicFramePr>
          <p:cNvPr id="60724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73067"/>
              </p:ext>
            </p:extLst>
          </p:nvPr>
        </p:nvGraphicFramePr>
        <p:xfrm>
          <a:off x="7715250" y="3030218"/>
          <a:ext cx="256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9" name="Equation" r:id="rId17" imgW="2533784" imgH="809698" progId="Equation.DSMT4">
                  <p:embed/>
                </p:oleObj>
              </mc:Choice>
              <mc:Fallback>
                <p:oleObj name="Equation" r:id="rId17" imgW="2533784" imgH="8096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3030218"/>
                        <a:ext cx="2565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6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7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7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7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7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7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7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6" grpId="0" build="p" autoUpdateAnimBg="0"/>
      <p:bldP spid="607238" grpId="0" build="p" autoUpdateAnimBg="0"/>
      <p:bldP spid="607240" grpId="0" build="p" autoUpdateAnimBg="0"/>
      <p:bldP spid="607244" grpId="0" build="p" autoUpdateAnimBg="0"/>
      <p:bldP spid="607245" grpId="0" build="p" autoUpdateAnimBg="0"/>
      <p:bldP spid="607247" grpId="0" build="p" autoUpdateAnimBg="0" advAuto="0"/>
      <p:bldP spid="60724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1885179" y="828549"/>
            <a:ext cx="451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一致收敛级数的性质</a:t>
            </a:r>
          </a:p>
        </p:txBody>
      </p:sp>
      <p:graphicFrame>
        <p:nvGraphicFramePr>
          <p:cNvPr id="60825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411679"/>
              </p:ext>
            </p:extLst>
          </p:nvPr>
        </p:nvGraphicFramePr>
        <p:xfrm>
          <a:off x="1816894" y="1430045"/>
          <a:ext cx="84439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1" name="Equation" r:id="rId3" imgW="3327400" imgH="215900" progId="Equation.DSMT4">
                  <p:embed/>
                </p:oleObj>
              </mc:Choice>
              <mc:Fallback>
                <p:oleObj name="Equation" r:id="rId3" imgW="3327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894" y="1430045"/>
                        <a:ext cx="84439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636954"/>
              </p:ext>
            </p:extLst>
          </p:nvPr>
        </p:nvGraphicFramePr>
        <p:xfrm>
          <a:off x="1885179" y="2501282"/>
          <a:ext cx="844391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2" name="Equation" r:id="rId5" imgW="3009900" imgH="431800" progId="Equation.DSMT4">
                  <p:embed/>
                </p:oleObj>
              </mc:Choice>
              <mc:Fallback>
                <p:oleObj name="Equation" r:id="rId5" imgW="3009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179" y="2501282"/>
                        <a:ext cx="8443912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130126"/>
              </p:ext>
            </p:extLst>
          </p:nvPr>
        </p:nvGraphicFramePr>
        <p:xfrm>
          <a:off x="2355035" y="3818796"/>
          <a:ext cx="44545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3" name="Equation" r:id="rId7" imgW="1511280" imgH="291960" progId="Equation.DSMT4">
                  <p:embed/>
                </p:oleObj>
              </mc:Choice>
              <mc:Fallback>
                <p:oleObj name="Equation" r:id="rId7" imgW="1511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035" y="3818796"/>
                        <a:ext cx="44545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56687" y="3552530"/>
            <a:ext cx="152400" cy="321469"/>
            <a:chOff x="1248" y="1773"/>
            <a:chExt cx="96" cy="243"/>
          </a:xfrm>
        </p:grpSpPr>
        <p:sp>
          <p:nvSpPr>
            <p:cNvPr id="38930" name="Line 7"/>
            <p:cNvSpPr>
              <a:spLocks noChangeShapeType="1"/>
            </p:cNvSpPr>
            <p:nvPr/>
          </p:nvSpPr>
          <p:spPr bwMode="auto">
            <a:xfrm>
              <a:off x="1248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Line 8"/>
            <p:cNvSpPr>
              <a:spLocks noChangeShapeType="1"/>
            </p:cNvSpPr>
            <p:nvPr/>
          </p:nvSpPr>
          <p:spPr bwMode="auto">
            <a:xfrm>
              <a:off x="1338" y="1773"/>
              <a:ext cx="6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161088" y="3569199"/>
            <a:ext cx="152400" cy="304800"/>
            <a:chOff x="2640" y="1824"/>
            <a:chExt cx="96" cy="192"/>
          </a:xfrm>
        </p:grpSpPr>
        <p:sp>
          <p:nvSpPr>
            <p:cNvPr id="38928" name="Line 10"/>
            <p:cNvSpPr>
              <a:spLocks noChangeShapeType="1"/>
            </p:cNvSpPr>
            <p:nvPr/>
          </p:nvSpPr>
          <p:spPr bwMode="auto">
            <a:xfrm>
              <a:off x="264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9" name="Line 11"/>
            <p:cNvSpPr>
              <a:spLocks noChangeShapeType="1"/>
            </p:cNvSpPr>
            <p:nvPr/>
          </p:nvSpPr>
          <p:spPr bwMode="auto">
            <a:xfrm>
              <a:off x="2736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8268" name="Text Box 12"/>
          <p:cNvSpPr txBox="1">
            <a:spLocks noChangeArrowheads="1"/>
          </p:cNvSpPr>
          <p:nvPr/>
        </p:nvSpPr>
        <p:spPr bwMode="auto">
          <a:xfrm>
            <a:off x="4901514" y="2566592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8269" name="Text Box 13"/>
          <p:cNvSpPr txBox="1">
            <a:spLocks noChangeArrowheads="1"/>
          </p:cNvSpPr>
          <p:nvPr/>
        </p:nvSpPr>
        <p:spPr bwMode="auto">
          <a:xfrm>
            <a:off x="4988623" y="3648163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082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977034"/>
              </p:ext>
            </p:extLst>
          </p:nvPr>
        </p:nvGraphicFramePr>
        <p:xfrm>
          <a:off x="2072482" y="4511678"/>
          <a:ext cx="76581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4" name="Equation" r:id="rId10" imgW="3289300" imgH="431800" progId="Equation.DSMT4">
                  <p:embed/>
                </p:oleObj>
              </mc:Choice>
              <mc:Fallback>
                <p:oleObj name="Equation" r:id="rId10" imgW="3289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482" y="4511678"/>
                        <a:ext cx="76581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71" name="Object 6"/>
          <p:cNvGraphicFramePr>
            <a:graphicFrameLocks noChangeAspect="1"/>
          </p:cNvGraphicFramePr>
          <p:nvPr/>
        </p:nvGraphicFramePr>
        <p:xfrm>
          <a:off x="1847851" y="5445126"/>
          <a:ext cx="86264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5" name="Equation" r:id="rId12" imgW="3759200" imgH="431800" progId="Equation.DSMT4">
                  <p:embed/>
                </p:oleObj>
              </mc:Choice>
              <mc:Fallback>
                <p:oleObj name="Equation" r:id="rId12" imgW="3759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5445126"/>
                        <a:ext cx="86264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8272" name="Text Box 16"/>
          <p:cNvSpPr txBox="1">
            <a:spLocks noChangeArrowheads="1"/>
          </p:cNvSpPr>
          <p:nvPr/>
        </p:nvSpPr>
        <p:spPr bwMode="auto">
          <a:xfrm>
            <a:off x="5886450" y="4556123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8273" name="Text Box 17"/>
          <p:cNvSpPr txBox="1">
            <a:spLocks noChangeArrowheads="1"/>
          </p:cNvSpPr>
          <p:nvPr/>
        </p:nvSpPr>
        <p:spPr bwMode="auto">
          <a:xfrm>
            <a:off x="5901532" y="551656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082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040347"/>
              </p:ext>
            </p:extLst>
          </p:nvPr>
        </p:nvGraphicFramePr>
        <p:xfrm>
          <a:off x="1847851" y="2044082"/>
          <a:ext cx="838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6" name="Equation" r:id="rId14" imgW="3352800" imgH="215900" progId="Equation.3">
                  <p:embed/>
                </p:oleObj>
              </mc:Choice>
              <mc:Fallback>
                <p:oleObj name="Equation" r:id="rId14" imgW="3352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2044082"/>
                        <a:ext cx="8382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6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8" grpId="0" autoUpdateAnimBg="0"/>
      <p:bldP spid="608269" grpId="0" autoUpdateAnimBg="0"/>
      <p:bldP spid="608272" grpId="0" autoUpdateAnimBg="0"/>
      <p:bldP spid="6082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4"/>
          <p:cNvSpPr>
            <a:spLocks noChangeArrowheads="1"/>
          </p:cNvSpPr>
          <p:nvPr/>
        </p:nvSpPr>
        <p:spPr bwMode="auto">
          <a:xfrm>
            <a:off x="2880158" y="930376"/>
            <a:ext cx="573044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4.1</a:t>
            </a:r>
            <a:r>
              <a:rPr lang="en-US" altLang="zh-CN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函数项级数处处收敛性</a:t>
            </a:r>
          </a:p>
        </p:txBody>
      </p:sp>
      <p:graphicFrame>
        <p:nvGraphicFramePr>
          <p:cNvPr id="62260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772829"/>
              </p:ext>
            </p:extLst>
          </p:nvPr>
        </p:nvGraphicFramePr>
        <p:xfrm>
          <a:off x="1752600" y="2391956"/>
          <a:ext cx="84470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1" name="Equation" r:id="rId4" imgW="3568700" imgH="228600" progId="Equation.DSMT4">
                  <p:embed/>
                </p:oleObj>
              </mc:Choice>
              <mc:Fallback>
                <p:oleObj name="Equation" r:id="rId4" imgW="3568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91956"/>
                        <a:ext cx="84470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03" name="AutoShape 11"/>
          <p:cNvSpPr>
            <a:spLocks noChangeArrowheads="1"/>
          </p:cNvSpPr>
          <p:nvPr/>
        </p:nvSpPr>
        <p:spPr bwMode="auto">
          <a:xfrm>
            <a:off x="8093075" y="3064141"/>
            <a:ext cx="1447800" cy="609600"/>
          </a:xfrm>
          <a:prstGeom prst="upArrowCallout">
            <a:avLst>
              <a:gd name="adj1" fmla="val 59375"/>
              <a:gd name="adj2" fmla="val 59375"/>
              <a:gd name="adj3" fmla="val 16667"/>
              <a:gd name="adj4" fmla="val 6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FF3300"/>
                </a:solidFill>
                <a:latin typeface="Calibri" panose="020F0502020204030204"/>
                <a:ea typeface="宋体" panose="02010600030101010101" pitchFamily="2" charset="-122"/>
              </a:rPr>
              <a:t>数项级数</a:t>
            </a:r>
            <a:endParaRPr kumimoji="0" lang="zh-CN" altLang="en-US" sz="2400" b="1" dirty="0">
              <a:solidFill>
                <a:srgbClr val="FF33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250" name="Text Box 15"/>
          <p:cNvSpPr txBox="1">
            <a:spLocks noChangeArrowheads="1"/>
          </p:cNvSpPr>
          <p:nvPr/>
        </p:nvSpPr>
        <p:spPr bwMode="auto">
          <a:xfrm>
            <a:off x="1752600" y="1713181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2.1 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函数项级数处处收敛性与和函数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zh-CN" altLang="en-US" b="1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4D6E8E-B166-45B6-B095-9D48FB0488B0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525773"/>
              </p:ext>
            </p:extLst>
          </p:nvPr>
        </p:nvGraphicFramePr>
        <p:xfrm>
          <a:off x="1752600" y="3000534"/>
          <a:ext cx="4712054" cy="103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2" name="Equation" r:id="rId7" imgW="1968480" imgH="431640" progId="Equation.DSMT4">
                  <p:embed/>
                </p:oleObj>
              </mc:Choice>
              <mc:Fallback>
                <p:oleObj name="Equation" r:id="rId7" imgW="19684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00534"/>
                        <a:ext cx="4712054" cy="10390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752600" y="3920032"/>
            <a:ext cx="5743657" cy="1058539"/>
            <a:chOff x="1752599" y="3561951"/>
            <a:chExt cx="5743657" cy="1058539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247244"/>
                </p:ext>
              </p:extLst>
            </p:nvPr>
          </p:nvGraphicFramePr>
          <p:xfrm>
            <a:off x="1752599" y="3561951"/>
            <a:ext cx="3838657" cy="1058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63" name="Equation" r:id="rId9" imgW="1574640" imgH="431640" progId="Equation.DSMT4">
                    <p:embed/>
                  </p:oleObj>
                </mc:Choice>
                <mc:Fallback>
                  <p:oleObj name="Equation" r:id="rId9" imgW="1574640" imgH="4316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599" y="3561951"/>
                          <a:ext cx="3838657" cy="105853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5591256" y="3801133"/>
              <a:ext cx="1905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的</a:t>
              </a:r>
              <a:r>
                <a:rPr kumimoji="0" lang="zh-CN" altLang="zh-CN" sz="2800" b="1" i="0" u="sng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+mn-ea"/>
                  <a:cs typeface="Times New Roman" panose="02020603050405020304" pitchFamily="18" charset="0"/>
                </a:rPr>
                <a:t>收敛点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379295" y="4116648"/>
            <a:ext cx="30775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466975" algn="l"/>
              </a:tabLst>
            </a:pPr>
            <a:r>
              <a:rPr lang="zh-CN" altLang="zh-CN" sz="2800" b="1" kern="100" dirty="0">
                <a:effectLst/>
                <a:latin typeface="+mn-ea"/>
              </a:rPr>
              <a:t>否则称为</a:t>
            </a:r>
            <a:r>
              <a:rPr lang="zh-CN" altLang="zh-CN" sz="2800" b="1" u="sng" kern="100" dirty="0">
                <a:solidFill>
                  <a:srgbClr val="FF0000"/>
                </a:solidFill>
                <a:effectLst/>
                <a:latin typeface="+mn-ea"/>
              </a:rPr>
              <a:t>发散点</a:t>
            </a:r>
            <a:r>
              <a:rPr lang="en-US" altLang="zh-CN" sz="2800" b="1" kern="100" dirty="0">
                <a:effectLst/>
                <a:latin typeface="+mn-ea"/>
              </a:rPr>
              <a:t>.</a:t>
            </a:r>
            <a:endParaRPr lang="zh-CN" altLang="zh-CN" sz="2800" kern="100" dirty="0">
              <a:latin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266061"/>
              </p:ext>
            </p:extLst>
          </p:nvPr>
        </p:nvGraphicFramePr>
        <p:xfrm>
          <a:off x="1828800" y="4835311"/>
          <a:ext cx="6937044" cy="104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4" name="Equation" r:id="rId11" imgW="2869920" imgH="431640" progId="Equation.DSMT4">
                  <p:embed/>
                </p:oleObj>
              </mc:Choice>
              <mc:Fallback>
                <p:oleObj name="Equation" r:id="rId11" imgW="2869920" imgH="431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35311"/>
                        <a:ext cx="6937044" cy="1042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8816975" y="4978571"/>
            <a:ext cx="23737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称为</a:t>
            </a:r>
            <a:r>
              <a:rPr kumimoji="0" lang="zh-CN" altLang="en-US" sz="28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收敛域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,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28800" y="5833130"/>
            <a:ext cx="5086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effectLst/>
                <a:latin typeface="+mn-ea"/>
              </a:rPr>
              <a:t>所有发散点的全体称为</a:t>
            </a:r>
            <a:r>
              <a:rPr lang="zh-CN" altLang="zh-CN" sz="2800" b="1" u="sng" kern="100" dirty="0">
                <a:solidFill>
                  <a:srgbClr val="FF0000"/>
                </a:solidFill>
                <a:effectLst/>
                <a:latin typeface="+mn-ea"/>
              </a:rPr>
              <a:t>发散域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+mn-ea"/>
              </a:rPr>
              <a:t>.</a:t>
            </a:r>
            <a:endParaRPr lang="zh-CN" altLang="zh-CN" sz="2800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9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3" grpId="0" animBg="1" autoUpdateAnimBg="0"/>
      <p:bldP spid="10250" grpId="0"/>
      <p:bldP spid="10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790604" y="1102539"/>
            <a:ext cx="10437570" cy="2795955"/>
            <a:chOff x="469" y="480"/>
            <a:chExt cx="5341" cy="4118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8" name="Group 2"/>
          <p:cNvGrpSpPr>
            <a:grpSpLocks/>
          </p:cNvGrpSpPr>
          <p:nvPr/>
        </p:nvGrpSpPr>
        <p:grpSpPr bwMode="auto">
          <a:xfrm>
            <a:off x="790603" y="4350793"/>
            <a:ext cx="10503473" cy="1970932"/>
            <a:chOff x="469" y="480"/>
            <a:chExt cx="5341" cy="4118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09282" name="Text Box 2"/>
          <p:cNvSpPr txBox="1">
            <a:spLocks noChangeArrowheads="1"/>
          </p:cNvSpPr>
          <p:nvPr/>
        </p:nvSpPr>
        <p:spPr bwMode="auto">
          <a:xfrm>
            <a:off x="1575413" y="1465511"/>
            <a:ext cx="1522412" cy="5847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3300"/>
                </a:solidFill>
                <a:latin typeface="+mn-ea"/>
              </a:rPr>
              <a:t>定理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4.3</a:t>
            </a:r>
            <a:endParaRPr lang="en-US" altLang="zh-CN" sz="3200" dirty="0">
              <a:solidFill>
                <a:srgbClr val="FF33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67694"/>
              </p:ext>
            </p:extLst>
          </p:nvPr>
        </p:nvGraphicFramePr>
        <p:xfrm>
          <a:off x="3193528" y="1227817"/>
          <a:ext cx="7197633" cy="108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3" name="Equation" r:id="rId3" imgW="2844720" imgH="431640" progId="Equation.DSMT4">
                  <p:embed/>
                </p:oleObj>
              </mc:Choice>
              <mc:Fallback>
                <p:oleObj name="Equation" r:id="rId3" imgW="284472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528" y="1227817"/>
                        <a:ext cx="7197633" cy="10860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75625"/>
              </p:ext>
            </p:extLst>
          </p:nvPr>
        </p:nvGraphicFramePr>
        <p:xfrm>
          <a:off x="3379414" y="2196164"/>
          <a:ext cx="7172805" cy="1058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4" name="Equation" r:id="rId5" imgW="2908080" imgH="431640" progId="Equation.DSMT4">
                  <p:embed/>
                </p:oleObj>
              </mc:Choice>
              <mc:Fallback>
                <p:oleObj name="Equation" r:id="rId5" imgW="290808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414" y="2196164"/>
                        <a:ext cx="7172805" cy="1058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107428"/>
              </p:ext>
            </p:extLst>
          </p:nvPr>
        </p:nvGraphicFramePr>
        <p:xfrm>
          <a:off x="1600340" y="3107047"/>
          <a:ext cx="4441999" cy="57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5" name="Equation" r:id="rId7" imgW="1676160" imgH="215640" progId="Equation.DSMT4">
                  <p:embed/>
                </p:oleObj>
              </mc:Choice>
              <mc:Fallback>
                <p:oleObj name="Equation" r:id="rId7" imgW="167616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340" y="3107047"/>
                        <a:ext cx="4441999" cy="573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531073" y="2393885"/>
            <a:ext cx="29471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上都连续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6924499" y="4668928"/>
            <a:ext cx="38910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而级数中每一项都在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43076" y="5279879"/>
            <a:ext cx="1964315" cy="584775"/>
            <a:chOff x="1651432" y="4465058"/>
            <a:chExt cx="1964315" cy="584775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5993555"/>
                </p:ext>
              </p:extLst>
            </p:nvPr>
          </p:nvGraphicFramePr>
          <p:xfrm>
            <a:off x="1651432" y="4552657"/>
            <a:ext cx="7715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6" name="Equation" r:id="rId9" imgW="774364" imgH="406224" progId="Equation.DSMT4">
                    <p:embed/>
                  </p:oleObj>
                </mc:Choice>
                <mc:Fallback>
                  <p:oleObj name="Equation" r:id="rId9" imgW="774364" imgH="406224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1432" y="4552657"/>
                          <a:ext cx="77152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2422957" y="4465058"/>
              <a:ext cx="119279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连续</a:t>
              </a:r>
              <a:r>
                <a: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1519563" y="4653644"/>
            <a:ext cx="12185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推论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83046" y="4659211"/>
            <a:ext cx="4496520" cy="584775"/>
            <a:chOff x="2559267" y="3303012"/>
            <a:chExt cx="4496520" cy="584775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4783059"/>
                </p:ext>
              </p:extLst>
            </p:nvPr>
          </p:nvGraphicFramePr>
          <p:xfrm>
            <a:off x="4747490" y="3393099"/>
            <a:ext cx="7715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7" name="Equation" r:id="rId11" imgW="774364" imgH="406224" progId="Equation.DSMT4">
                    <p:embed/>
                  </p:oleObj>
                </mc:Choice>
                <mc:Fallback>
                  <p:oleObj name="Equation" r:id="rId11" imgW="774364" imgH="406224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7490" y="3393099"/>
                          <a:ext cx="77152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31"/>
            <p:cNvSpPr>
              <a:spLocks noChangeArrowheads="1"/>
            </p:cNvSpPr>
            <p:nvPr/>
          </p:nvSpPr>
          <p:spPr bwMode="auto">
            <a:xfrm>
              <a:off x="2559267" y="3303012"/>
              <a:ext cx="230829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若和函数在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5439019" y="3303012"/>
              <a:ext cx="161676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不连续</a:t>
              </a:r>
              <a:r>
                <a: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07391" y="5283095"/>
            <a:ext cx="5453836" cy="584777"/>
            <a:chOff x="4797282" y="4552655"/>
            <a:chExt cx="5453836" cy="584777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1905364"/>
                </p:ext>
              </p:extLst>
            </p:nvPr>
          </p:nvGraphicFramePr>
          <p:xfrm>
            <a:off x="6974754" y="4640256"/>
            <a:ext cx="7715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8" name="Equation" r:id="rId13" imgW="774364" imgH="406224" progId="Equation.DSMT4">
                    <p:embed/>
                  </p:oleObj>
                </mc:Choice>
                <mc:Fallback>
                  <p:oleObj name="Equation" r:id="rId13" imgW="774364" imgH="406224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4754" y="4640256"/>
                          <a:ext cx="77152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7738826" y="4552657"/>
              <a:ext cx="251229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不一致收敛</a:t>
              </a:r>
              <a:r>
                <a: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4797282" y="4552655"/>
              <a:ext cx="224783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则该级数在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7761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0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97109"/>
              </p:ext>
            </p:extLst>
          </p:nvPr>
        </p:nvGraphicFramePr>
        <p:xfrm>
          <a:off x="2026443" y="3076327"/>
          <a:ext cx="7672388" cy="59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9" name="Equation" r:id="rId3" imgW="3251160" imgH="253800" progId="Equation.DSMT4">
                  <p:embed/>
                </p:oleObj>
              </mc:Choice>
              <mc:Fallback>
                <p:oleObj name="Equation" r:id="rId3" imgW="3251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443" y="3076327"/>
                        <a:ext cx="7672388" cy="599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9736931" y="2383413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</a:p>
        </p:txBody>
      </p:sp>
      <p:graphicFrame>
        <p:nvGraphicFramePr>
          <p:cNvPr id="61030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22019"/>
              </p:ext>
            </p:extLst>
          </p:nvPr>
        </p:nvGraphicFramePr>
        <p:xfrm>
          <a:off x="2135188" y="3553589"/>
          <a:ext cx="5657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0" name="Document" r:id="rId6" imgW="5670924" imgH="990694" progId="Word.Document.8">
                  <p:embed/>
                </p:oleObj>
              </mc:Choice>
              <mc:Fallback>
                <p:oleObj name="Document" r:id="rId6" imgW="5670924" imgH="9906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553589"/>
                        <a:ext cx="56578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591568"/>
              </p:ext>
            </p:extLst>
          </p:nvPr>
        </p:nvGraphicFramePr>
        <p:xfrm>
          <a:off x="2208213" y="4384081"/>
          <a:ext cx="76581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" name="文档" r:id="rId8" imgW="7665465" imgH="1196179" progId="Word.Document.8">
                  <p:embed/>
                </p:oleObj>
              </mc:Choice>
              <mc:Fallback>
                <p:oleObj name="文档" r:id="rId8" imgW="7665465" imgH="11961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384081"/>
                        <a:ext cx="76581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059424"/>
              </p:ext>
            </p:extLst>
          </p:nvPr>
        </p:nvGraphicFramePr>
        <p:xfrm>
          <a:off x="5862637" y="4753172"/>
          <a:ext cx="256646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" name="Equation" r:id="rId10" imgW="1168200" imgH="406080" progId="Equation.DSMT4">
                  <p:embed/>
                </p:oleObj>
              </mc:Choice>
              <mc:Fallback>
                <p:oleObj name="Equation" r:id="rId10" imgW="1168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7" y="4753172"/>
                        <a:ext cx="2566468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311" name="Text Box 7"/>
          <p:cNvSpPr txBox="1">
            <a:spLocks noChangeArrowheads="1"/>
          </p:cNvSpPr>
          <p:nvPr/>
        </p:nvSpPr>
        <p:spPr bwMode="auto">
          <a:xfrm>
            <a:off x="9355931" y="4938443"/>
            <a:ext cx="68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</a:t>
            </a:r>
          </a:p>
        </p:txBody>
      </p:sp>
      <p:graphicFrame>
        <p:nvGraphicFramePr>
          <p:cNvPr id="409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984990"/>
              </p:ext>
            </p:extLst>
          </p:nvPr>
        </p:nvGraphicFramePr>
        <p:xfrm>
          <a:off x="3563917" y="5516563"/>
          <a:ext cx="2800392" cy="779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3" name="Equation" r:id="rId12" imgW="3009600" imgH="838080" progId="Equation.DSMT4">
                  <p:embed/>
                </p:oleObj>
              </mc:Choice>
              <mc:Fallback>
                <p:oleObj name="Equation" r:id="rId12" imgW="30096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17" y="5516563"/>
                        <a:ext cx="2800392" cy="779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2208213" y="5646935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同样有</a:t>
            </a:r>
          </a:p>
        </p:txBody>
      </p:sp>
      <p:sp>
        <p:nvSpPr>
          <p:cNvPr id="610314" name="Text Box 10"/>
          <p:cNvSpPr txBox="1">
            <a:spLocks noChangeArrowheads="1"/>
          </p:cNvSpPr>
          <p:nvPr/>
        </p:nvSpPr>
        <p:spPr bwMode="auto">
          <a:xfrm>
            <a:off x="2026443" y="1094516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</a:p>
        </p:txBody>
      </p:sp>
      <p:graphicFrame>
        <p:nvGraphicFramePr>
          <p:cNvPr id="409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420842"/>
              </p:ext>
            </p:extLst>
          </p:nvPr>
        </p:nvGraphicFramePr>
        <p:xfrm>
          <a:off x="2026443" y="1758155"/>
          <a:ext cx="7604211" cy="125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4" name="Equation" r:id="rId14" imgW="3162240" imgH="520560" progId="Equation.DSMT4">
                  <p:embed/>
                </p:oleObj>
              </mc:Choice>
              <mc:Fallback>
                <p:oleObj name="Equation" r:id="rId14" imgW="31622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443" y="1758155"/>
                        <a:ext cx="7604211" cy="1250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680965"/>
              </p:ext>
            </p:extLst>
          </p:nvPr>
        </p:nvGraphicFramePr>
        <p:xfrm>
          <a:off x="2723356" y="1124063"/>
          <a:ext cx="4198360" cy="55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5" name="Equation" r:id="rId16" imgW="1726920" imgH="228600" progId="Equation.DSMT4">
                  <p:embed/>
                </p:oleObj>
              </mc:Choice>
              <mc:Fallback>
                <p:oleObj name="Equation" r:id="rId16" imgW="172692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356" y="1124063"/>
                        <a:ext cx="4198360" cy="555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1763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autoUpdateAnimBg="0"/>
      <p:bldP spid="610311" grpId="0" autoUpdateAnimBg="0"/>
      <p:bldP spid="4096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13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397037"/>
              </p:ext>
            </p:extLst>
          </p:nvPr>
        </p:nvGraphicFramePr>
        <p:xfrm>
          <a:off x="2441704" y="2112678"/>
          <a:ext cx="60960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" name="Document" r:id="rId3" imgW="6103299" imgH="759940" progId="Word.Document.8">
                  <p:embed/>
                </p:oleObj>
              </mc:Choice>
              <mc:Fallback>
                <p:oleObj name="Document" r:id="rId3" imgW="6103299" imgH="7599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704" y="2112678"/>
                        <a:ext cx="609600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2252663" y="3703621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(3)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可见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6113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739070"/>
              </p:ext>
            </p:extLst>
          </p:nvPr>
        </p:nvGraphicFramePr>
        <p:xfrm>
          <a:off x="5811013" y="3632184"/>
          <a:ext cx="4572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" name="文档" r:id="rId6" imgW="4581525" imgH="590550" progId="Word.Document.8">
                  <p:embed/>
                </p:oleObj>
              </mc:Choice>
              <mc:Fallback>
                <p:oleObj name="文档" r:id="rId6" imgW="4581525" imgH="590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013" y="3632184"/>
                        <a:ext cx="4572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484780"/>
              </p:ext>
            </p:extLst>
          </p:nvPr>
        </p:nvGraphicFramePr>
        <p:xfrm>
          <a:off x="2309684" y="4349202"/>
          <a:ext cx="33909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" name="文档" r:id="rId8" imgW="3400425" imgH="781050" progId="Word.Document.8">
                  <p:embed/>
                </p:oleObj>
              </mc:Choice>
              <mc:Fallback>
                <p:oleObj name="文档" r:id="rId8" imgW="3400425" imgH="781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684" y="4349202"/>
                        <a:ext cx="33909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08434"/>
              </p:ext>
            </p:extLst>
          </p:nvPr>
        </p:nvGraphicFramePr>
        <p:xfrm>
          <a:off x="5577247" y="4373916"/>
          <a:ext cx="2519766" cy="54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" name="Equation" r:id="rId10" imgW="1180800" imgH="253800" progId="Equation.DSMT4">
                  <p:embed/>
                </p:oleObj>
              </mc:Choice>
              <mc:Fallback>
                <p:oleObj name="Equation" r:id="rId10" imgW="1180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247" y="4373916"/>
                        <a:ext cx="2519766" cy="541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05807"/>
              </p:ext>
            </p:extLst>
          </p:nvPr>
        </p:nvGraphicFramePr>
        <p:xfrm>
          <a:off x="2383631" y="1297879"/>
          <a:ext cx="7340748" cy="74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" name="文档" r:id="rId12" imgW="7115175" imgH="742950" progId="Word.Document.8">
                  <p:embed/>
                </p:oleObj>
              </mc:Choice>
              <mc:Fallback>
                <p:oleObj name="文档" r:id="rId12" imgW="7115175" imgH="742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631" y="1297879"/>
                        <a:ext cx="7340748" cy="747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083125"/>
              </p:ext>
            </p:extLst>
          </p:nvPr>
        </p:nvGraphicFramePr>
        <p:xfrm>
          <a:off x="2305050" y="4911723"/>
          <a:ext cx="7391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" name="Document" r:id="rId14" imgW="7397906" imgH="594344" progId="Word.Document.8">
                  <p:embed/>
                </p:oleObj>
              </mc:Choice>
              <mc:Fallback>
                <p:oleObj name="Document" r:id="rId14" imgW="7397906" imgH="5943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4911723"/>
                        <a:ext cx="7391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94785"/>
              </p:ext>
            </p:extLst>
          </p:nvPr>
        </p:nvGraphicFramePr>
        <p:xfrm>
          <a:off x="2252663" y="4880519"/>
          <a:ext cx="736758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" name="Document" r:id="rId16" imgW="7397906" imgH="1190489" progId="Word.Document.8">
                  <p:embed/>
                </p:oleObj>
              </mc:Choice>
              <mc:Fallback>
                <p:oleObj name="Document" r:id="rId16" imgW="7397906" imgH="11904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4880519"/>
                        <a:ext cx="7367587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346187" y="2608252"/>
            <a:ext cx="8343900" cy="991766"/>
            <a:chOff x="2416969" y="2154386"/>
            <a:chExt cx="8343900" cy="991766"/>
          </a:xfrm>
        </p:grpSpPr>
        <p:sp>
          <p:nvSpPr>
            <p:cNvPr id="611331" name="Text Box 3"/>
            <p:cNvSpPr txBox="1">
              <a:spLocks noChangeArrowheads="1"/>
            </p:cNvSpPr>
            <p:nvPr/>
          </p:nvSpPr>
          <p:spPr bwMode="auto">
            <a:xfrm>
              <a:off x="10075069" y="2421187"/>
              <a:ext cx="685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(3)</a:t>
              </a: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757618"/>
                </p:ext>
              </p:extLst>
            </p:nvPr>
          </p:nvGraphicFramePr>
          <p:xfrm>
            <a:off x="2416969" y="2154386"/>
            <a:ext cx="7414372" cy="991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6" name="Equation" r:id="rId18" imgW="3060360" imgH="406080" progId="Equation.DSMT4">
                    <p:embed/>
                  </p:oleObj>
                </mc:Choice>
                <mc:Fallback>
                  <p:oleObj name="Equation" r:id="rId18" imgW="3060360" imgH="406080" progId="Equation.DSMT4">
                    <p:embed/>
                    <p:pic>
                      <p:nvPicPr>
                        <p:cNvPr id="0" name="Object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6969" y="2154386"/>
                          <a:ext cx="7414372" cy="99176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089078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849394" y="1317986"/>
            <a:ext cx="8184292" cy="104648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b="1" kern="0" dirty="0">
                <a:solidFill>
                  <a:srgbClr val="000099"/>
                </a:solidFill>
              </a:rPr>
              <a:t>例</a:t>
            </a:r>
            <a:r>
              <a:rPr lang="en-US" altLang="zh-CN" sz="2800" b="1" kern="0" dirty="0">
                <a:solidFill>
                  <a:srgbClr val="000099"/>
                </a:solidFill>
              </a:rPr>
              <a:t>. </a:t>
            </a:r>
            <a:r>
              <a:rPr lang="zh-CN" altLang="en-US" sz="2800" b="1" kern="0" dirty="0">
                <a:solidFill>
                  <a:srgbClr val="000099"/>
                </a:solidFill>
              </a:rPr>
              <a:t>证明</a:t>
            </a:r>
            <a:r>
              <a:rPr lang="en-US" altLang="zh-CN" sz="2800" b="1" kern="0" dirty="0">
                <a:solidFill>
                  <a:srgbClr val="000099"/>
                </a:solidFill>
              </a:rPr>
              <a:t>:                           </a:t>
            </a:r>
            <a:r>
              <a:rPr lang="zh-CN" altLang="en-US" sz="2800" b="1" kern="0" dirty="0">
                <a:solidFill>
                  <a:srgbClr val="000099"/>
                </a:solidFill>
              </a:rPr>
              <a:t>在                    连续</a:t>
            </a:r>
            <a:r>
              <a:rPr lang="en-US" altLang="zh-CN" sz="2800" b="1" kern="0" dirty="0">
                <a:solidFill>
                  <a:srgbClr val="000099"/>
                </a:solidFill>
              </a:rPr>
              <a:t>.</a:t>
            </a:r>
          </a:p>
        </p:txBody>
      </p:sp>
      <p:graphicFrame>
        <p:nvGraphicFramePr>
          <p:cNvPr id="430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358005"/>
              </p:ext>
            </p:extLst>
          </p:nvPr>
        </p:nvGraphicFramePr>
        <p:xfrm>
          <a:off x="3417989" y="1317986"/>
          <a:ext cx="20050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Equation" r:id="rId3" imgW="2120760" imgH="914400" progId="Equation.DSMT4">
                  <p:embed/>
                </p:oleObj>
              </mc:Choice>
              <mc:Fallback>
                <p:oleObj name="Equation" r:id="rId3" imgW="21207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989" y="1317986"/>
                        <a:ext cx="20050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156331"/>
              </p:ext>
            </p:extLst>
          </p:nvPr>
        </p:nvGraphicFramePr>
        <p:xfrm>
          <a:off x="5941540" y="1547380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Equation" r:id="rId5" imgW="1434477" imgH="406224" progId="Equation.DSMT4">
                  <p:embed/>
                </p:oleObj>
              </mc:Choice>
              <mc:Fallback>
                <p:oleObj name="Equation" r:id="rId5" imgW="143447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540" y="1547380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414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1014290" y="778742"/>
            <a:ext cx="10213883" cy="5465539"/>
            <a:chOff x="469" y="480"/>
            <a:chExt cx="5341" cy="411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2774" name="Text Box 2"/>
          <p:cNvSpPr txBox="1">
            <a:spLocks noChangeArrowheads="1"/>
          </p:cNvSpPr>
          <p:nvPr/>
        </p:nvSpPr>
        <p:spPr bwMode="auto">
          <a:xfrm>
            <a:off x="1653958" y="1329649"/>
            <a:ext cx="1577109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定理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4.4</a:t>
            </a:r>
            <a:endParaRPr lang="en-US" altLang="zh-CN" sz="2800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40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781641"/>
              </p:ext>
            </p:extLst>
          </p:nvPr>
        </p:nvGraphicFramePr>
        <p:xfrm>
          <a:off x="2139953" y="3274861"/>
          <a:ext cx="4092175" cy="165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" name="Equation" r:id="rId3" imgW="1790640" imgH="723600" progId="Equation.DSMT4">
                  <p:embed/>
                </p:oleObj>
              </mc:Choice>
              <mc:Fallback>
                <p:oleObj name="Equation" r:id="rId3" imgW="179064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3" y="3274861"/>
                        <a:ext cx="4092175" cy="1654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45912"/>
              </p:ext>
            </p:extLst>
          </p:nvPr>
        </p:nvGraphicFramePr>
        <p:xfrm>
          <a:off x="6234543" y="4185227"/>
          <a:ext cx="2832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9" name="公式" r:id="rId5" imgW="2832100" imgH="711200" progId="Equation.3">
                  <p:embed/>
                </p:oleObj>
              </mc:Choice>
              <mc:Fallback>
                <p:oleObj name="公式" r:id="rId5" imgW="28321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543" y="4185227"/>
                        <a:ext cx="2832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9199102" y="4201621"/>
            <a:ext cx="68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(4)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166145"/>
              </p:ext>
            </p:extLst>
          </p:nvPr>
        </p:nvGraphicFramePr>
        <p:xfrm>
          <a:off x="3113833" y="1130232"/>
          <a:ext cx="6868367" cy="104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0" name="Equation" r:id="rId8" imgW="2831760" imgH="431640" progId="Equation.DSMT4">
                  <p:embed/>
                </p:oleObj>
              </mc:Choice>
              <mc:Fallback>
                <p:oleObj name="Equation" r:id="rId8" imgW="283176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833" y="1130232"/>
                        <a:ext cx="6868367" cy="10404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35570"/>
              </p:ext>
            </p:extLst>
          </p:nvPr>
        </p:nvGraphicFramePr>
        <p:xfrm>
          <a:off x="1566862" y="2019847"/>
          <a:ext cx="841533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" name="Equation" r:id="rId10" imgW="3479760" imgH="431640" progId="Equation.DSMT4">
                  <p:embed/>
                </p:oleObj>
              </mc:Choice>
              <mc:Fallback>
                <p:oleObj name="Equation" r:id="rId10" imgW="347976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2" y="2019847"/>
                        <a:ext cx="8415338" cy="1036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410204"/>
              </p:ext>
            </p:extLst>
          </p:nvPr>
        </p:nvGraphicFramePr>
        <p:xfrm>
          <a:off x="1566862" y="2881131"/>
          <a:ext cx="5477047" cy="518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" name="Equation" r:id="rId12" imgW="2286000" imgH="215640" progId="Equation.DSMT4">
                  <p:embed/>
                </p:oleObj>
              </mc:Choice>
              <mc:Fallback>
                <p:oleObj name="Equation" r:id="rId12" imgW="22860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2" y="2881131"/>
                        <a:ext cx="5477047" cy="5182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64329"/>
              </p:ext>
            </p:extLst>
          </p:nvPr>
        </p:nvGraphicFramePr>
        <p:xfrm>
          <a:off x="1566862" y="4864934"/>
          <a:ext cx="3328411" cy="58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3" name="Equation" r:id="rId14" imgW="1307880" imgH="228600" progId="Equation.DSMT4">
                  <p:embed/>
                </p:oleObj>
              </mc:Choice>
              <mc:Fallback>
                <p:oleObj name="Equation" r:id="rId14" imgW="1307880" imgH="228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2" y="4864934"/>
                        <a:ext cx="3328411" cy="581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6"/>
          <p:cNvSpPr>
            <a:spLocks noChangeArrowheads="1"/>
          </p:cNvSpPr>
          <p:nvPr/>
        </p:nvSpPr>
        <p:spPr bwMode="auto">
          <a:xfrm>
            <a:off x="4895273" y="4825746"/>
            <a:ext cx="53386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并且上式右端的级数在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47"/>
          <p:cNvSpPr>
            <a:spLocks noChangeArrowheads="1"/>
          </p:cNvSpPr>
          <p:nvPr/>
        </p:nvSpPr>
        <p:spPr bwMode="auto">
          <a:xfrm>
            <a:off x="1566862" y="5331952"/>
            <a:ext cx="22292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也一致收敛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51814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768254" y="121864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</a:p>
        </p:txBody>
      </p:sp>
      <p:graphicFrame>
        <p:nvGraphicFramePr>
          <p:cNvPr id="61337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279363"/>
              </p:ext>
            </p:extLst>
          </p:nvPr>
        </p:nvGraphicFramePr>
        <p:xfrm>
          <a:off x="2606454" y="981160"/>
          <a:ext cx="66802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" name="Document" r:id="rId4" imgW="6707041" imgH="992134" progId="Word.Document.8">
                  <p:embed/>
                </p:oleObj>
              </mc:Choice>
              <mc:Fallback>
                <p:oleObj name="Document" r:id="rId4" imgW="6707041" imgH="9921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454" y="981160"/>
                        <a:ext cx="66802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506047"/>
              </p:ext>
            </p:extLst>
          </p:nvPr>
        </p:nvGraphicFramePr>
        <p:xfrm>
          <a:off x="7670133" y="3381068"/>
          <a:ext cx="2184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" name="Equation" r:id="rId6" imgW="2184400" imgH="749300" progId="Equation.DSMT4">
                  <p:embed/>
                </p:oleObj>
              </mc:Choice>
              <mc:Fallback>
                <p:oleObj name="Equation" r:id="rId6" imgW="21844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133" y="3381068"/>
                        <a:ext cx="2184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824353"/>
              </p:ext>
            </p:extLst>
          </p:nvPr>
        </p:nvGraphicFramePr>
        <p:xfrm>
          <a:off x="1942371" y="4174055"/>
          <a:ext cx="77009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0" name="文档" r:id="rId8" imgW="7677150" imgH="1781175" progId="Word.Document.8">
                  <p:embed/>
                </p:oleObj>
              </mc:Choice>
              <mc:Fallback>
                <p:oleObj name="文档" r:id="rId8" imgW="7677150" imgH="17811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371" y="4174055"/>
                        <a:ext cx="77009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7646"/>
              </p:ext>
            </p:extLst>
          </p:nvPr>
        </p:nvGraphicFramePr>
        <p:xfrm>
          <a:off x="4453002" y="5174409"/>
          <a:ext cx="223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1" name="Equation" r:id="rId10" imgW="2235200" imgH="838200" progId="Equation.DSMT4">
                  <p:embed/>
                </p:oleObj>
              </mc:Choice>
              <mc:Fallback>
                <p:oleObj name="Equation" r:id="rId10" imgW="22352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002" y="5174409"/>
                        <a:ext cx="223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415958"/>
              </p:ext>
            </p:extLst>
          </p:nvPr>
        </p:nvGraphicFramePr>
        <p:xfrm>
          <a:off x="1857767" y="3373955"/>
          <a:ext cx="3914045" cy="86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" name="Equation" r:id="rId12" imgW="1714500" imgH="381000" progId="Equation.DSMT4">
                  <p:embed/>
                </p:oleObj>
              </mc:Choice>
              <mc:Fallback>
                <p:oleObj name="Equation" r:id="rId12" imgW="1714500" imgH="3810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767" y="3373955"/>
                        <a:ext cx="3914045" cy="864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179399"/>
              </p:ext>
            </p:extLst>
          </p:nvPr>
        </p:nvGraphicFramePr>
        <p:xfrm>
          <a:off x="5807686" y="3374842"/>
          <a:ext cx="1790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" name="Equation" r:id="rId14" imgW="1790700" imgH="800100" progId="Equation.DSMT4">
                  <p:embed/>
                </p:oleObj>
              </mc:Choice>
              <mc:Fallback>
                <p:oleObj name="Equation" r:id="rId14" imgW="1790700" imgH="80010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686" y="3374842"/>
                        <a:ext cx="17907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2"/>
          <p:cNvSpPr>
            <a:spLocks noChangeArrowheads="1"/>
          </p:cNvSpPr>
          <p:nvPr/>
        </p:nvSpPr>
        <p:spPr bwMode="auto">
          <a:xfrm>
            <a:off x="0" y="1123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3"/>
          <p:cNvSpPr>
            <a:spLocks noChangeArrowheads="1"/>
          </p:cNvSpPr>
          <p:nvPr/>
        </p:nvSpPr>
        <p:spPr bwMode="auto">
          <a:xfrm>
            <a:off x="0" y="1924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768254" y="1988509"/>
            <a:ext cx="9056886" cy="550979"/>
            <a:chOff x="1768254" y="1228281"/>
            <a:chExt cx="9056886" cy="550979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5945486"/>
                </p:ext>
              </p:extLst>
            </p:nvPr>
          </p:nvGraphicFramePr>
          <p:xfrm>
            <a:off x="3528499" y="1322060"/>
            <a:ext cx="8763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4" name="Equation" r:id="rId16" imgW="393480" imgH="203040" progId="Equation.DSMT4">
                    <p:embed/>
                  </p:oleObj>
                </mc:Choice>
                <mc:Fallback>
                  <p:oleObj name="Equation" r:id="rId16" imgW="393480" imgH="20304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8499" y="1322060"/>
                          <a:ext cx="8763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6227706"/>
                </p:ext>
              </p:extLst>
            </p:nvPr>
          </p:nvGraphicFramePr>
          <p:xfrm>
            <a:off x="4406942" y="1346200"/>
            <a:ext cx="32480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5" name="Equation" r:id="rId18" imgW="3251200" imgH="431800" progId="Equation.DSMT4">
                    <p:embed/>
                  </p:oleObj>
                </mc:Choice>
                <mc:Fallback>
                  <p:oleObj name="Equation" r:id="rId18" imgW="3251200" imgH="43180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6942" y="1346200"/>
                          <a:ext cx="3248025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3590901"/>
                </p:ext>
              </p:extLst>
            </p:nvPr>
          </p:nvGraphicFramePr>
          <p:xfrm>
            <a:off x="8455113" y="1355725"/>
            <a:ext cx="6953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6" name="Equation" r:id="rId20" imgW="698197" imgH="406224" progId="Equation.DSMT4">
                    <p:embed/>
                  </p:oleObj>
                </mc:Choice>
                <mc:Fallback>
                  <p:oleObj name="Equation" r:id="rId20" imgW="698197" imgH="406224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5113" y="1355725"/>
                          <a:ext cx="69532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94"/>
            <p:cNvSpPr>
              <a:spLocks noChangeArrowheads="1"/>
            </p:cNvSpPr>
            <p:nvPr/>
          </p:nvSpPr>
          <p:spPr bwMode="auto">
            <a:xfrm>
              <a:off x="1768254" y="1256040"/>
              <a:ext cx="196884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由定理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4.3, 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96"/>
            <p:cNvSpPr>
              <a:spLocks noChangeArrowheads="1"/>
            </p:cNvSpPr>
            <p:nvPr/>
          </p:nvSpPr>
          <p:spPr bwMode="auto">
            <a:xfrm>
              <a:off x="7613221" y="1256040"/>
              <a:ext cx="11780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都在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[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97"/>
            <p:cNvSpPr>
              <a:spLocks noChangeArrowheads="1"/>
            </p:cNvSpPr>
            <p:nvPr/>
          </p:nvSpPr>
          <p:spPr bwMode="auto">
            <a:xfrm>
              <a:off x="8971626" y="1228281"/>
              <a:ext cx="185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上连续，</a:t>
              </a:r>
              <a:r>
                <a:rPr kumimoji="0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68254" y="2584680"/>
            <a:ext cx="7288254" cy="800100"/>
            <a:chOff x="1772745" y="1940301"/>
            <a:chExt cx="7288254" cy="800100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849966"/>
                </p:ext>
              </p:extLst>
            </p:nvPr>
          </p:nvGraphicFramePr>
          <p:xfrm>
            <a:off x="3449145" y="1940301"/>
            <a:ext cx="16510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7" name="Equation" r:id="rId22" imgW="736560" imgH="355320" progId="Equation.DSMT4">
                    <p:embed/>
                  </p:oleObj>
                </mc:Choice>
                <mc:Fallback>
                  <p:oleObj name="Equation" r:id="rId22" imgW="736560" imgH="355320" progId="Equation.DSMT4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145" y="1940301"/>
                          <a:ext cx="1651000" cy="800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6374255"/>
                </p:ext>
              </p:extLst>
            </p:nvPr>
          </p:nvGraphicFramePr>
          <p:xfrm>
            <a:off x="5192754" y="1970789"/>
            <a:ext cx="1676400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8" name="Equation" r:id="rId24" imgW="1676400" imgH="749300" progId="Equation.DSMT4">
                    <p:embed/>
                  </p:oleObj>
                </mc:Choice>
                <mc:Fallback>
                  <p:oleObj name="Equation" r:id="rId24" imgW="1676400" imgH="74930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2754" y="1970789"/>
                          <a:ext cx="1676400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100"/>
            <p:cNvSpPr>
              <a:spLocks noChangeArrowheads="1"/>
            </p:cNvSpPr>
            <p:nvPr/>
          </p:nvSpPr>
          <p:spPr bwMode="auto">
            <a:xfrm>
              <a:off x="1772745" y="2070565"/>
              <a:ext cx="1676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所以积分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02"/>
            <p:cNvSpPr>
              <a:spLocks noChangeArrowheads="1"/>
            </p:cNvSpPr>
            <p:nvPr/>
          </p:nvSpPr>
          <p:spPr bwMode="auto">
            <a:xfrm>
              <a:off x="6869154" y="2070572"/>
              <a:ext cx="21918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存在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从而有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5618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597946"/>
              </p:ext>
            </p:extLst>
          </p:nvPr>
        </p:nvGraphicFramePr>
        <p:xfrm>
          <a:off x="6045200" y="1717321"/>
          <a:ext cx="2108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" name="Equation" r:id="rId3" imgW="2108160" imgH="749160" progId="Equation.DSMT4">
                  <p:embed/>
                </p:oleObj>
              </mc:Choice>
              <mc:Fallback>
                <p:oleObj name="Equation" r:id="rId3" imgW="210816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1717321"/>
                        <a:ext cx="2108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99875"/>
              </p:ext>
            </p:extLst>
          </p:nvPr>
        </p:nvGraphicFramePr>
        <p:xfrm>
          <a:off x="2514600" y="2301517"/>
          <a:ext cx="304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4" name="Equation" r:id="rId5" imgW="3048000" imgH="838200" progId="Equation.DSMT4">
                  <p:embed/>
                </p:oleObj>
              </mc:Choice>
              <mc:Fallback>
                <p:oleObj name="Equation" r:id="rId5" imgW="30480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01517"/>
                        <a:ext cx="3048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6045200" y="2587843"/>
            <a:ext cx="316816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根据极限定义，有</a:t>
            </a:r>
          </a:p>
        </p:txBody>
      </p:sp>
      <p:graphicFrame>
        <p:nvGraphicFramePr>
          <p:cNvPr id="61440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943287"/>
              </p:ext>
            </p:extLst>
          </p:nvPr>
        </p:nvGraphicFramePr>
        <p:xfrm>
          <a:off x="2514600" y="3008829"/>
          <a:ext cx="6698761" cy="94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" name="Equation" r:id="rId8" imgW="3060360" imgH="431640" progId="Equation.DSMT4">
                  <p:embed/>
                </p:oleObj>
              </mc:Choice>
              <mc:Fallback>
                <p:oleObj name="Equation" r:id="rId8" imgW="306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08829"/>
                        <a:ext cx="6698761" cy="945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7" name="Text Box 7"/>
          <p:cNvSpPr txBox="1">
            <a:spLocks noChangeArrowheads="1"/>
          </p:cNvSpPr>
          <p:nvPr/>
        </p:nvSpPr>
        <p:spPr bwMode="auto">
          <a:xfrm>
            <a:off x="2566337" y="4242094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即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144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35652"/>
              </p:ext>
            </p:extLst>
          </p:nvPr>
        </p:nvGraphicFramePr>
        <p:xfrm>
          <a:off x="3483318" y="3992317"/>
          <a:ext cx="3881309" cy="97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6" name="Equation" r:id="rId10" imgW="1714320" imgH="431640" progId="Equation.DSMT4">
                  <p:embed/>
                </p:oleObj>
              </mc:Choice>
              <mc:Fallback>
                <p:oleObj name="Equation" r:id="rId10" imgW="1714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318" y="3992317"/>
                        <a:ext cx="3881309" cy="97751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452529"/>
              </p:ext>
            </p:extLst>
          </p:nvPr>
        </p:nvGraphicFramePr>
        <p:xfrm>
          <a:off x="2566337" y="5008266"/>
          <a:ext cx="64198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" name="Document" r:id="rId12" imgW="6426591" imgH="757780" progId="Word.Document.8">
                  <p:embed/>
                </p:oleObj>
              </mc:Choice>
              <mc:Fallback>
                <p:oleObj name="Document" r:id="rId12" imgW="6426591" imgH="7577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337" y="5008266"/>
                        <a:ext cx="64198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635353"/>
              </p:ext>
            </p:extLst>
          </p:nvPr>
        </p:nvGraphicFramePr>
        <p:xfrm>
          <a:off x="2514600" y="1233218"/>
          <a:ext cx="3812310" cy="484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8" name="文档" r:id="rId14" imgW="3600450" imgH="466725" progId="Word.Document.8">
                  <p:embed/>
                </p:oleObj>
              </mc:Choice>
              <mc:Fallback>
                <p:oleObj name="文档" r:id="rId14" imgW="3600450" imgH="4667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33218"/>
                        <a:ext cx="3812310" cy="484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581805"/>
              </p:ext>
            </p:extLst>
          </p:nvPr>
        </p:nvGraphicFramePr>
        <p:xfrm>
          <a:off x="2514600" y="5502384"/>
          <a:ext cx="6712527" cy="101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9" name="Equation" r:id="rId16" imgW="2857320" imgH="431640" progId="Equation.DSMT4">
                  <p:embed/>
                </p:oleObj>
              </mc:Choice>
              <mc:Fallback>
                <p:oleObj name="Equation" r:id="rId16" imgW="2857320" imgH="431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02384"/>
                        <a:ext cx="6712527" cy="10117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61746"/>
              </p:ext>
            </p:extLst>
          </p:nvPr>
        </p:nvGraphicFramePr>
        <p:xfrm>
          <a:off x="2624138" y="1689607"/>
          <a:ext cx="33623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0" name="Equation" r:id="rId18" imgW="1587240" imgH="380880" progId="Equation.DSMT4">
                  <p:embed/>
                </p:oleObj>
              </mc:Choice>
              <mc:Fallback>
                <p:oleObj name="Equation" r:id="rId18" imgW="1587240" imgH="38088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689607"/>
                        <a:ext cx="3362325" cy="798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3212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6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6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5" grpId="0" autoUpdateAnimBg="0"/>
      <p:bldP spid="61440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7" y="1186819"/>
            <a:ext cx="8229600" cy="9366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注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zh-CN" altLang="en-US" b="1" dirty="0"/>
              <a:t>可推出                         在          一致收于                </a:t>
            </a:r>
            <a:r>
              <a:rPr lang="en-US" altLang="zh-CN" b="1" dirty="0"/>
              <a:t>.</a:t>
            </a:r>
            <a:endParaRPr lang="en-US" altLang="zh-CN" dirty="0"/>
          </a:p>
        </p:txBody>
      </p:sp>
      <p:graphicFrame>
        <p:nvGraphicFramePr>
          <p:cNvPr id="471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750676"/>
              </p:ext>
            </p:extLst>
          </p:nvPr>
        </p:nvGraphicFramePr>
        <p:xfrm>
          <a:off x="3645374" y="1164507"/>
          <a:ext cx="193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3" name="Equation" r:id="rId4" imgW="1930400" imgH="914400" progId="Equation.DSMT4">
                  <p:embed/>
                </p:oleObj>
              </mc:Choice>
              <mc:Fallback>
                <p:oleObj name="Equation" r:id="rId4" imgW="1930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5374" y="1164507"/>
                        <a:ext cx="1930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71284"/>
              </p:ext>
            </p:extLst>
          </p:nvPr>
        </p:nvGraphicFramePr>
        <p:xfrm>
          <a:off x="8102901" y="1259950"/>
          <a:ext cx="1397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4" name="Equation" r:id="rId6" imgW="1396394" imgH="634725" progId="Equation.DSMT4">
                  <p:embed/>
                </p:oleObj>
              </mc:Choice>
              <mc:Fallback>
                <p:oleObj name="Equation" r:id="rId6" imgW="1396394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901" y="1259950"/>
                        <a:ext cx="1397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140906"/>
              </p:ext>
            </p:extLst>
          </p:nvPr>
        </p:nvGraphicFramePr>
        <p:xfrm>
          <a:off x="5912065" y="1403571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" name="Equation" r:id="rId8" imgW="774364" imgH="406224" progId="Equation.DSMT4">
                  <p:embed/>
                </p:oleObj>
              </mc:Choice>
              <mc:Fallback>
                <p:oleObj name="Equation" r:id="rId8" imgW="77436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2065" y="1403571"/>
                        <a:ext cx="77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Box 6"/>
          <p:cNvSpPr txBox="1">
            <a:spLocks noChangeArrowheads="1"/>
          </p:cNvSpPr>
          <p:nvPr/>
        </p:nvSpPr>
        <p:spPr bwMode="auto">
          <a:xfrm>
            <a:off x="1846127" y="2988592"/>
            <a:ext cx="800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证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560166"/>
              </p:ext>
            </p:extLst>
          </p:nvPr>
        </p:nvGraphicFramePr>
        <p:xfrm>
          <a:off x="2553001" y="3007579"/>
          <a:ext cx="73707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6" name="Equation" r:id="rId11" imgW="2946240" imgH="241200" progId="Equation.DSMT4">
                  <p:embed/>
                </p:oleObj>
              </mc:Choice>
              <mc:Fallback>
                <p:oleObj name="Equation" r:id="rId11" imgW="294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001" y="3007579"/>
                        <a:ext cx="73707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388115"/>
              </p:ext>
            </p:extLst>
          </p:nvPr>
        </p:nvGraphicFramePr>
        <p:xfrm>
          <a:off x="2021489" y="3792582"/>
          <a:ext cx="6713108" cy="158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" name="Equation" r:id="rId13" imgW="2908300" imgH="685800" progId="Equation.DSMT4">
                  <p:embed/>
                </p:oleObj>
              </mc:Choice>
              <mc:Fallback>
                <p:oleObj name="Equation" r:id="rId13" imgW="29083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489" y="3792582"/>
                        <a:ext cx="6713108" cy="1582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711417"/>
              </p:ext>
            </p:extLst>
          </p:nvPr>
        </p:nvGraphicFramePr>
        <p:xfrm>
          <a:off x="1925167" y="5341124"/>
          <a:ext cx="84502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" name="Equation" r:id="rId15" imgW="3619500" imgH="431800" progId="Equation.DSMT4">
                  <p:embed/>
                </p:oleObj>
              </mc:Choice>
              <mc:Fallback>
                <p:oleObj name="Equation" r:id="rId15" imgW="3619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167" y="5341124"/>
                        <a:ext cx="845026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1846127" y="2233772"/>
            <a:ext cx="8018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982067"/>
              </p:ext>
            </p:extLst>
          </p:nvPr>
        </p:nvGraphicFramePr>
        <p:xfrm>
          <a:off x="2743200" y="2017615"/>
          <a:ext cx="65817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" name="Equation" r:id="rId17" imgW="6578280" imgH="977760" progId="Equation.DSMT4">
                  <p:embed/>
                </p:oleObj>
              </mc:Choice>
              <mc:Fallback>
                <p:oleObj name="Equation" r:id="rId17" imgW="6578280" imgH="9777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17615"/>
                        <a:ext cx="658177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143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791750"/>
              </p:ext>
            </p:extLst>
          </p:nvPr>
        </p:nvGraphicFramePr>
        <p:xfrm>
          <a:off x="1949849" y="1861228"/>
          <a:ext cx="61214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Equation" r:id="rId3" imgW="4940280" imgH="977760" progId="Equation.DSMT4">
                  <p:embed/>
                </p:oleObj>
              </mc:Choice>
              <mc:Fallback>
                <p:oleObj name="Equation" r:id="rId3" imgW="494028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849" y="1861228"/>
                        <a:ext cx="612140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949529"/>
              </p:ext>
            </p:extLst>
          </p:nvPr>
        </p:nvGraphicFramePr>
        <p:xfrm>
          <a:off x="2492952" y="3160793"/>
          <a:ext cx="5868988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5" imgW="4736880" imgH="914400" progId="Equation.DSMT4">
                  <p:embed/>
                </p:oleObj>
              </mc:Choice>
              <mc:Fallback>
                <p:oleObj name="Equation" r:id="rId5" imgW="47368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952" y="3160793"/>
                        <a:ext cx="5868988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44351"/>
              </p:ext>
            </p:extLst>
          </p:nvPr>
        </p:nvGraphicFramePr>
        <p:xfrm>
          <a:off x="2492952" y="4469284"/>
          <a:ext cx="5963516" cy="78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Equation" r:id="rId7" imgW="4813200" imgH="634680" progId="Equation.DSMT4">
                  <p:embed/>
                </p:oleObj>
              </mc:Choice>
              <mc:Fallback>
                <p:oleObj name="Equation" r:id="rId7" imgW="48132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952" y="4469284"/>
                        <a:ext cx="5963516" cy="787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5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273726" y="1032351"/>
            <a:ext cx="9715550" cy="5162503"/>
            <a:chOff x="469" y="480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960752" y="1329182"/>
            <a:ext cx="1593850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定理 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4.5</a:t>
            </a:r>
            <a:endParaRPr lang="en-US" altLang="zh-CN" sz="2800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832109" y="5285946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(5)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817462"/>
              </p:ext>
            </p:extLst>
          </p:nvPr>
        </p:nvGraphicFramePr>
        <p:xfrm>
          <a:off x="2022979" y="1690015"/>
          <a:ext cx="8318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" name="Equation" r:id="rId4" imgW="3288960" imgH="431640" progId="Equation.DSMT4">
                  <p:embed/>
                </p:oleObj>
              </mc:Choice>
              <mc:Fallback>
                <p:oleObj name="Equation" r:id="rId4" imgW="32889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979" y="1690015"/>
                        <a:ext cx="8318500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75317"/>
              </p:ext>
            </p:extLst>
          </p:nvPr>
        </p:nvGraphicFramePr>
        <p:xfrm>
          <a:off x="2980152" y="2798058"/>
          <a:ext cx="67389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" name="Equation" r:id="rId6" imgW="2679480" imgH="228600" progId="Equation.DSMT4">
                  <p:embed/>
                </p:oleObj>
              </mc:Choice>
              <mc:Fallback>
                <p:oleObj name="Equation" r:id="rId6" imgW="26794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152" y="2798058"/>
                        <a:ext cx="6738938" cy="573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803099"/>
              </p:ext>
            </p:extLst>
          </p:nvPr>
        </p:nvGraphicFramePr>
        <p:xfrm>
          <a:off x="2980152" y="3296428"/>
          <a:ext cx="5251761" cy="106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" name="Equation" r:id="rId8" imgW="2120760" imgH="431640" progId="Equation.DSMT4">
                  <p:embed/>
                </p:oleObj>
              </mc:Choice>
              <mc:Fallback>
                <p:oleObj name="Equation" r:id="rId8" imgW="2120760" imgH="431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152" y="3296428"/>
                        <a:ext cx="5251761" cy="10629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15978"/>
              </p:ext>
            </p:extLst>
          </p:nvPr>
        </p:nvGraphicFramePr>
        <p:xfrm>
          <a:off x="2022979" y="4183132"/>
          <a:ext cx="8417357" cy="1002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" name="Equation" r:id="rId10" imgW="3606480" imgH="431640" progId="Equation.DSMT4">
                  <p:embed/>
                </p:oleObj>
              </mc:Choice>
              <mc:Fallback>
                <p:oleObj name="Equation" r:id="rId10" imgW="3606480" imgH="4316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979" y="4183132"/>
                        <a:ext cx="8417357" cy="1002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32453"/>
              </p:ext>
            </p:extLst>
          </p:nvPr>
        </p:nvGraphicFramePr>
        <p:xfrm>
          <a:off x="3092412" y="5264355"/>
          <a:ext cx="5993923" cy="5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" name="Equation" r:id="rId12" imgW="2400120" imgH="228600" progId="Equation.DSMT4">
                  <p:embed/>
                </p:oleObj>
              </mc:Choice>
              <mc:Fallback>
                <p:oleObj name="Equation" r:id="rId12" imgW="240012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12" y="5264355"/>
                        <a:ext cx="5993923" cy="570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0" y="2209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60752" y="50243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即，</a:t>
            </a:r>
          </a:p>
        </p:txBody>
      </p:sp>
    </p:spTree>
    <p:extLst>
      <p:ext uri="{BB962C8B-B14F-4D97-AF65-F5344CB8AC3E}">
        <p14:creationId xmlns:p14="http://schemas.microsoft.com/office/powerpoint/2010/main" val="38231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32"/>
          <p:cNvGrpSpPr>
            <a:grpSpLocks/>
          </p:cNvGrpSpPr>
          <p:nvPr/>
        </p:nvGrpSpPr>
        <p:grpSpPr bwMode="auto">
          <a:xfrm>
            <a:off x="2441574" y="1085100"/>
            <a:ext cx="6169026" cy="1012825"/>
            <a:chOff x="512" y="114"/>
            <a:chExt cx="3886" cy="638"/>
          </a:xfrm>
        </p:grpSpPr>
        <p:graphicFrame>
          <p:nvGraphicFramePr>
            <p:cNvPr id="1230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7531393"/>
                </p:ext>
              </p:extLst>
            </p:nvPr>
          </p:nvGraphicFramePr>
          <p:xfrm>
            <a:off x="813" y="295"/>
            <a:ext cx="25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89" name="Equation" r:id="rId3" imgW="164880" imgH="164880" progId="Equation.DSMT4">
                    <p:embed/>
                  </p:oleObj>
                </mc:Choice>
                <mc:Fallback>
                  <p:oleObj name="Equation" r:id="rId3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295"/>
                          <a:ext cx="25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8"/>
            <p:cNvGraphicFramePr>
              <a:graphicFrameLocks noChangeAspect="1"/>
            </p:cNvGraphicFramePr>
            <p:nvPr/>
          </p:nvGraphicFramePr>
          <p:xfrm>
            <a:off x="2489" y="114"/>
            <a:ext cx="760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0" name="Equation" r:id="rId5" imgW="583947" imgH="431613" progId="Equation.DSMT4">
                    <p:embed/>
                  </p:oleObj>
                </mc:Choice>
                <mc:Fallback>
                  <p:oleObj name="Equation" r:id="rId5" imgW="58394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114"/>
                          <a:ext cx="760" cy="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Rectangle 6"/>
            <p:cNvSpPr>
              <a:spLocks noChangeArrowheads="1"/>
            </p:cNvSpPr>
            <p:nvPr/>
          </p:nvSpPr>
          <p:spPr bwMode="auto">
            <a:xfrm>
              <a:off x="512" y="239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设</a:t>
              </a:r>
            </a:p>
          </p:txBody>
        </p:sp>
        <p:sp>
          <p:nvSpPr>
            <p:cNvPr id="12307" name="Rectangle 7"/>
            <p:cNvSpPr>
              <a:spLocks noChangeArrowheads="1"/>
            </p:cNvSpPr>
            <p:nvPr/>
          </p:nvSpPr>
          <p:spPr bwMode="auto">
            <a:xfrm>
              <a:off x="1056" y="240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是函数项级数</a:t>
              </a:r>
            </a:p>
          </p:txBody>
        </p:sp>
        <p:sp>
          <p:nvSpPr>
            <p:cNvPr id="12308" name="Rectangle 8"/>
            <p:cNvSpPr>
              <a:spLocks noChangeArrowheads="1"/>
            </p:cNvSpPr>
            <p:nvPr/>
          </p:nvSpPr>
          <p:spPr bwMode="auto">
            <a:xfrm>
              <a:off x="3259" y="245"/>
              <a:ext cx="11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的收敛域</a:t>
              </a:r>
              <a:r>
                <a:rPr lang="en-US" altLang="zh-CN" b="1" dirty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zh-CN" altLang="en-US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38034" y="3901371"/>
            <a:ext cx="7002464" cy="561976"/>
            <a:chOff x="573" y="1770"/>
            <a:chExt cx="4411" cy="354"/>
          </a:xfrm>
        </p:grpSpPr>
        <p:graphicFrame>
          <p:nvGraphicFramePr>
            <p:cNvPr id="1230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6953581"/>
                </p:ext>
              </p:extLst>
            </p:nvPr>
          </p:nvGraphicFramePr>
          <p:xfrm>
            <a:off x="573" y="1805"/>
            <a:ext cx="67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1" name="Equation" r:id="rId8" imgW="571320" imgH="203040" progId="Equation.DSMT4">
                    <p:embed/>
                  </p:oleObj>
                </mc:Choice>
                <mc:Fallback>
                  <p:oleObj name="Equation" r:id="rId8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" y="1805"/>
                          <a:ext cx="67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8738872"/>
                </p:ext>
              </p:extLst>
            </p:nvPr>
          </p:nvGraphicFramePr>
          <p:xfrm>
            <a:off x="3122" y="1805"/>
            <a:ext cx="48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2" name="Equation" r:id="rId10" imgW="355320" imgH="203040" progId="Equation.DSMT4">
                    <p:embed/>
                  </p:oleObj>
                </mc:Choice>
                <mc:Fallback>
                  <p:oleObj name="Equation" r:id="rId10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2" y="1805"/>
                          <a:ext cx="48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Rectangle 12"/>
            <p:cNvSpPr>
              <a:spLocks noChangeArrowheads="1"/>
            </p:cNvSpPr>
            <p:nvPr/>
          </p:nvSpPr>
          <p:spPr bwMode="auto">
            <a:xfrm>
              <a:off x="1250" y="1770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设对应的级数和为</a:t>
              </a:r>
            </a:p>
          </p:txBody>
        </p:sp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>
              <a:off x="3518" y="1770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这样，便在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105820" y="4610492"/>
            <a:ext cx="6888162" cy="579438"/>
            <a:chOff x="653" y="2172"/>
            <a:chExt cx="4339" cy="365"/>
          </a:xfrm>
        </p:grpSpPr>
        <p:graphicFrame>
          <p:nvGraphicFramePr>
            <p:cNvPr id="1229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0723387"/>
                </p:ext>
              </p:extLst>
            </p:nvPr>
          </p:nvGraphicFramePr>
          <p:xfrm>
            <a:off x="653" y="2217"/>
            <a:ext cx="25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3" name="Equation" r:id="rId12" imgW="164880" imgH="164880" progId="Equation.DSMT4">
                    <p:embed/>
                  </p:oleObj>
                </mc:Choice>
                <mc:Fallback>
                  <p:oleObj name="Equation" r:id="rId12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" y="2217"/>
                          <a:ext cx="25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0888543"/>
                </p:ext>
              </p:extLst>
            </p:nvPr>
          </p:nvGraphicFramePr>
          <p:xfrm>
            <a:off x="2678" y="2206"/>
            <a:ext cx="50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4" name="Equation" r:id="rId14" imgW="355320" imgH="203040" progId="Equation.DSMT4">
                    <p:embed/>
                  </p:oleObj>
                </mc:Choice>
                <mc:Fallback>
                  <p:oleObj name="Equation" r:id="rId14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" y="2206"/>
                          <a:ext cx="504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8" name="Rectangle 17"/>
            <p:cNvSpPr>
              <a:spLocks noChangeArrowheads="1"/>
            </p:cNvSpPr>
            <p:nvPr/>
          </p:nvSpPr>
          <p:spPr bwMode="auto">
            <a:xfrm>
              <a:off x="835" y="2172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中定义了一个函数</a:t>
              </a:r>
            </a:p>
          </p:txBody>
        </p:sp>
        <p:sp>
          <p:nvSpPr>
            <p:cNvPr id="12299" name="Rectangle 18"/>
            <p:cNvSpPr>
              <a:spLocks noChangeArrowheads="1"/>
            </p:cNvSpPr>
            <p:nvPr/>
          </p:nvSpPr>
          <p:spPr bwMode="auto">
            <a:xfrm>
              <a:off x="3076" y="2187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称为该函数项级</a:t>
              </a:r>
            </a:p>
          </p:txBody>
        </p:sp>
      </p:grpSp>
      <p:sp>
        <p:nvSpPr>
          <p:cNvPr id="625683" name="Rectangle 19"/>
          <p:cNvSpPr>
            <a:spLocks noChangeArrowheads="1"/>
          </p:cNvSpPr>
          <p:nvPr/>
        </p:nvSpPr>
        <p:spPr bwMode="auto">
          <a:xfrm>
            <a:off x="2138034" y="5240532"/>
            <a:ext cx="2169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数的</a:t>
            </a:r>
            <a:r>
              <a:rPr lang="zh-CN" altLang="en-US" b="1" dirty="0">
                <a:solidFill>
                  <a:srgbClr val="FF3300"/>
                </a:solidFill>
                <a:latin typeface="+mn-ea"/>
                <a:ea typeface="+mn-ea"/>
              </a:rPr>
              <a:t>和函数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29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23FC80-6D2C-4072-A539-482EE62BB449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002130" y="3134168"/>
            <a:ext cx="66367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则称该级数在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上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处处收敛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或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逐点收敛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02130" y="2102661"/>
            <a:ext cx="6372295" cy="923925"/>
            <a:chOff x="1988308" y="1434634"/>
            <a:chExt cx="6372295" cy="923925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822406"/>
                </p:ext>
              </p:extLst>
            </p:nvPr>
          </p:nvGraphicFramePr>
          <p:xfrm>
            <a:off x="2506249" y="1763202"/>
            <a:ext cx="119062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5" name="Equation" r:id="rId16" imgW="1193800" imgH="355600" progId="Equation.DSMT4">
                    <p:embed/>
                  </p:oleObj>
                </mc:Choice>
                <mc:Fallback>
                  <p:oleObj name="Equation" r:id="rId16" imgW="1193800" imgH="355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6249" y="1763202"/>
                          <a:ext cx="1190625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91354"/>
                </p:ext>
              </p:extLst>
            </p:nvPr>
          </p:nvGraphicFramePr>
          <p:xfrm>
            <a:off x="5845051" y="1434634"/>
            <a:ext cx="1266825" cy="923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6" name="Equation" r:id="rId18" imgW="1270000" imgH="927100" progId="Equation.DSMT4">
                    <p:embed/>
                  </p:oleObj>
                </mc:Choice>
                <mc:Fallback>
                  <p:oleObj name="Equation" r:id="rId18" imgW="1270000" imgH="9271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5051" y="1434634"/>
                          <a:ext cx="1266825" cy="923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1988308" y="1647222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3646363" y="1567950"/>
              <a:ext cx="233483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常数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项级数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93910" y="1619906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收敛，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48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83" grpId="0" autoUpdateAnimBg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420143" y="1391731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级数一致收敛并不能保证可以逐项求导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16451" name="Text Box 3"/>
          <p:cNvSpPr txBox="1">
            <a:spLocks noChangeArrowheads="1"/>
          </p:cNvSpPr>
          <p:nvPr/>
        </p:nvSpPr>
        <p:spPr bwMode="auto">
          <a:xfrm>
            <a:off x="2582562" y="2209826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例如，级数</a:t>
            </a:r>
          </a:p>
        </p:txBody>
      </p:sp>
      <p:graphicFrame>
        <p:nvGraphicFramePr>
          <p:cNvPr id="6164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714540"/>
              </p:ext>
            </p:extLst>
          </p:nvPr>
        </p:nvGraphicFramePr>
        <p:xfrm>
          <a:off x="4522787" y="2013892"/>
          <a:ext cx="5118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公式" r:id="rId4" imgW="5118100" imgH="914400" progId="Equation.3">
                  <p:embed/>
                </p:oleObj>
              </mc:Choice>
              <mc:Fallback>
                <p:oleObj name="公式" r:id="rId4" imgW="51181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7" y="2013892"/>
                        <a:ext cx="5118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851740"/>
              </p:ext>
            </p:extLst>
          </p:nvPr>
        </p:nvGraphicFramePr>
        <p:xfrm>
          <a:off x="2667000" y="2966593"/>
          <a:ext cx="61531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文档" r:id="rId6" imgW="6153150" imgH="1162050" progId="Word.Document.8">
                  <p:embed/>
                </p:oleObj>
              </mc:Choice>
              <mc:Fallback>
                <p:oleObj name="文档" r:id="rId6" imgW="6153150" imgH="1162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66593"/>
                        <a:ext cx="615315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54" name="Text Box 6"/>
          <p:cNvSpPr txBox="1">
            <a:spLocks noChangeArrowheads="1"/>
          </p:cNvSpPr>
          <p:nvPr/>
        </p:nvSpPr>
        <p:spPr bwMode="auto">
          <a:xfrm>
            <a:off x="2582562" y="3585835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逐项求导后得级数</a:t>
            </a:r>
          </a:p>
        </p:txBody>
      </p:sp>
      <p:graphicFrame>
        <p:nvGraphicFramePr>
          <p:cNvPr id="61645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700848"/>
              </p:ext>
            </p:extLst>
          </p:nvPr>
        </p:nvGraphicFramePr>
        <p:xfrm>
          <a:off x="3219450" y="4119565"/>
          <a:ext cx="488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公式" r:id="rId8" imgW="4889500" imgH="419100" progId="Equation.3">
                  <p:embed/>
                </p:oleObj>
              </mc:Choice>
              <mc:Fallback>
                <p:oleObj name="公式" r:id="rId8" imgW="4889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119565"/>
                        <a:ext cx="488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395800"/>
              </p:ext>
            </p:extLst>
          </p:nvPr>
        </p:nvGraphicFramePr>
        <p:xfrm>
          <a:off x="2667000" y="4744760"/>
          <a:ext cx="69738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公式" r:id="rId10" imgW="6972300" imgH="939800" progId="Equation.3">
                  <p:embed/>
                </p:oleObj>
              </mc:Choice>
              <mc:Fallback>
                <p:oleObj name="公式" r:id="rId10" imgW="69723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44760"/>
                        <a:ext cx="69738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57" name="Text Box 9"/>
          <p:cNvSpPr txBox="1">
            <a:spLocks noChangeArrowheads="1"/>
          </p:cNvSpPr>
          <p:nvPr/>
        </p:nvSpPr>
        <p:spPr bwMode="auto">
          <a:xfrm>
            <a:off x="4182762" y="5189538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所以原级数不可以逐项求导．</a:t>
            </a:r>
          </a:p>
        </p:txBody>
      </p:sp>
    </p:spTree>
    <p:extLst>
      <p:ext uri="{BB962C8B-B14F-4D97-AF65-F5344CB8AC3E}">
        <p14:creationId xmlns:p14="http://schemas.microsoft.com/office/powerpoint/2010/main" val="8507199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6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6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autoUpdateAnimBg="0"/>
      <p:bldP spid="616454" grpId="0" autoUpdateAnimBg="0"/>
      <p:bldP spid="61645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1"/>
            <a:ext cx="8229600" cy="1139825"/>
          </a:xfrm>
        </p:spPr>
        <p:txBody>
          <a:bodyPr/>
          <a:lstStyle/>
          <a:p>
            <a:r>
              <a:rPr lang="zh-CN" altLang="en-US" sz="3800" b="1">
                <a:solidFill>
                  <a:srgbClr val="CC3300"/>
                </a:solidFill>
              </a:rPr>
              <a:t>小结</a:t>
            </a:r>
          </a:p>
        </p:txBody>
      </p:sp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2590801" y="2057401"/>
            <a:ext cx="7250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、函数项级数一致收敛的定义；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2590800" y="2681288"/>
            <a:ext cx="723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、一致收敛级数的判别法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魏尔斯特拉斯判别法；</a:t>
            </a:r>
          </a:p>
        </p:txBody>
      </p:sp>
      <p:sp>
        <p:nvSpPr>
          <p:cNvPr id="617477" name="Text Box 5"/>
          <p:cNvSpPr txBox="1">
            <a:spLocks noChangeArrowheads="1"/>
          </p:cNvSpPr>
          <p:nvPr/>
        </p:nvSpPr>
        <p:spPr bwMode="auto">
          <a:xfrm>
            <a:off x="2590800" y="3671888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、一致收敛级数的基本性质；</a:t>
            </a:r>
          </a:p>
        </p:txBody>
      </p:sp>
    </p:spTree>
    <p:extLst>
      <p:ext uri="{BB962C8B-B14F-4D97-AF65-F5344CB8AC3E}">
        <p14:creationId xmlns:p14="http://schemas.microsoft.com/office/powerpoint/2010/main" val="36148897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autoUpdateAnimBg="0"/>
      <p:bldP spid="617476" grpId="0" autoUpdateAnimBg="0"/>
      <p:bldP spid="61747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486652"/>
              </p:ext>
            </p:extLst>
          </p:nvPr>
        </p:nvGraphicFramePr>
        <p:xfrm>
          <a:off x="2071686" y="1342256"/>
          <a:ext cx="77295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4" imgW="3136680" imgH="444240" progId="Equation.DSMT4">
                  <p:embed/>
                </p:oleObj>
              </mc:Choice>
              <mc:Fallback>
                <p:oleObj name="Equation" r:id="rId4" imgW="3136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6" y="1342256"/>
                        <a:ext cx="77295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90712" y="5202019"/>
            <a:ext cx="8091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这里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必须先求得其极限函数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或和函数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5325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305699"/>
              </p:ext>
            </p:extLst>
          </p:nvPr>
        </p:nvGraphicFramePr>
        <p:xfrm>
          <a:off x="2341563" y="4515308"/>
          <a:ext cx="505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7" imgW="5054600" imgH="444500" progId="Equation.DSMT4">
                  <p:embed/>
                </p:oleObj>
              </mc:Choice>
              <mc:Fallback>
                <p:oleObj name="Equation" r:id="rId7" imgW="5054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4515308"/>
                        <a:ext cx="5054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382915"/>
              </p:ext>
            </p:extLst>
          </p:nvPr>
        </p:nvGraphicFramePr>
        <p:xfrm>
          <a:off x="2341563" y="2759985"/>
          <a:ext cx="45688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Equation" r:id="rId9" imgW="1854000" imgH="215640" progId="Equation.DSMT4">
                  <p:embed/>
                </p:oleObj>
              </mc:Choice>
              <mc:Fallback>
                <p:oleObj name="Equation" r:id="rId9" imgW="1854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2759985"/>
                        <a:ext cx="45688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818251"/>
              </p:ext>
            </p:extLst>
          </p:nvPr>
        </p:nvGraphicFramePr>
        <p:xfrm>
          <a:off x="2341563" y="3636059"/>
          <a:ext cx="50371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Equation" r:id="rId11" imgW="2044440" imgH="215640" progId="Equation.DSMT4">
                  <p:embed/>
                </p:oleObj>
              </mc:Choice>
              <mc:Fallback>
                <p:oleObj name="Equation" r:id="rId11" imgW="2044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3636059"/>
                        <a:ext cx="50371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846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6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178425"/>
              </p:ext>
            </p:extLst>
          </p:nvPr>
        </p:nvGraphicFramePr>
        <p:xfrm>
          <a:off x="5506937" y="4887837"/>
          <a:ext cx="2391496" cy="73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1" name="Equation" r:id="rId3" imgW="888840" imgH="279360" progId="Equation.DSMT4">
                  <p:embed/>
                </p:oleObj>
              </mc:Choice>
              <mc:Fallback>
                <p:oleObj name="Equation" r:id="rId3" imgW="888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937" y="4887837"/>
                        <a:ext cx="2391496" cy="738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100973"/>
              </p:ext>
            </p:extLst>
          </p:nvPr>
        </p:nvGraphicFramePr>
        <p:xfrm>
          <a:off x="5604307" y="2687316"/>
          <a:ext cx="2844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2" name="Equation" r:id="rId5" imgW="1117440" imgH="279360" progId="Equation.DSMT4">
                  <p:embed/>
                </p:oleObj>
              </mc:Choice>
              <mc:Fallback>
                <p:oleObj name="Equation" r:id="rId5" imgW="1117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4307" y="2687316"/>
                        <a:ext cx="2844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421370" y="2681146"/>
            <a:ext cx="3085567" cy="535961"/>
            <a:chOff x="2421370" y="2414270"/>
            <a:chExt cx="3085567" cy="535961"/>
          </a:xfrm>
        </p:grpSpPr>
        <p:graphicFrame>
          <p:nvGraphicFramePr>
            <p:cNvPr id="1331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3721000"/>
                </p:ext>
              </p:extLst>
            </p:nvPr>
          </p:nvGraphicFramePr>
          <p:xfrm>
            <a:off x="3260707" y="2444611"/>
            <a:ext cx="1146175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3" name="Equation" r:id="rId7" imgW="419040" imgH="177480" progId="Equation.DSMT4">
                    <p:embed/>
                  </p:oleObj>
                </mc:Choice>
                <mc:Fallback>
                  <p:oleObj name="Equation" r:id="rId7" imgW="4190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707" y="2444611"/>
                          <a:ext cx="1146175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7" name="Rectangle 8"/>
            <p:cNvSpPr>
              <a:spLocks noChangeArrowheads="1"/>
            </p:cNvSpPr>
            <p:nvPr/>
          </p:nvSpPr>
          <p:spPr bwMode="auto">
            <a:xfrm>
              <a:off x="2421370" y="2431118"/>
              <a:ext cx="10937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则当</a:t>
              </a:r>
            </a:p>
          </p:txBody>
        </p:sp>
        <p:sp>
          <p:nvSpPr>
            <p:cNvPr id="13318" name="Rectangle 9"/>
            <p:cNvSpPr>
              <a:spLocks noChangeArrowheads="1"/>
            </p:cNvSpPr>
            <p:nvPr/>
          </p:nvSpPr>
          <p:spPr bwMode="auto">
            <a:xfrm>
              <a:off x="3451124" y="2414270"/>
              <a:ext cx="205581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indent="800100"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时，有</a:t>
              </a:r>
            </a:p>
          </p:txBody>
        </p:sp>
      </p:grp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490458" y="3491598"/>
            <a:ext cx="6208713" cy="585787"/>
            <a:chOff x="694" y="2024"/>
            <a:chExt cx="3911" cy="369"/>
          </a:xfrm>
        </p:grpSpPr>
        <p:graphicFrame>
          <p:nvGraphicFramePr>
            <p:cNvPr id="1333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6794620"/>
                </p:ext>
              </p:extLst>
            </p:nvPr>
          </p:nvGraphicFramePr>
          <p:xfrm>
            <a:off x="989" y="2024"/>
            <a:ext cx="2228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4" name="Equation" r:id="rId10" imgW="1384200" imgH="228600" progId="Equation.DSMT4">
                    <p:embed/>
                  </p:oleObj>
                </mc:Choice>
                <mc:Fallback>
                  <p:oleObj name="Equation" r:id="rId10" imgW="1384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2024"/>
                          <a:ext cx="2228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Rectangle 12"/>
            <p:cNvSpPr>
              <a:spLocks noChangeArrowheads="1"/>
            </p:cNvSpPr>
            <p:nvPr/>
          </p:nvSpPr>
          <p:spPr bwMode="auto">
            <a:xfrm>
              <a:off x="2971" y="2024"/>
              <a:ext cx="16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indent="266700"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为该函数项级</a:t>
              </a:r>
            </a:p>
          </p:txBody>
        </p:sp>
        <p:sp>
          <p:nvSpPr>
            <p:cNvPr id="13334" name="Rectangle 13"/>
            <p:cNvSpPr>
              <a:spLocks noChangeArrowheads="1"/>
            </p:cNvSpPr>
            <p:nvPr/>
          </p:nvSpPr>
          <p:spPr bwMode="auto">
            <a:xfrm>
              <a:off x="694" y="2024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称</a:t>
              </a:r>
            </a:p>
          </p:txBody>
        </p:sp>
      </p:grpSp>
      <p:sp>
        <p:nvSpPr>
          <p:cNvPr id="626704" name="Rectangle 16"/>
          <p:cNvSpPr>
            <a:spLocks noChangeArrowheads="1"/>
          </p:cNvSpPr>
          <p:nvPr/>
        </p:nvSpPr>
        <p:spPr bwMode="auto">
          <a:xfrm>
            <a:off x="2490458" y="4231921"/>
            <a:ext cx="2169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数的余项和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3321" name="Group 17"/>
          <p:cNvGrpSpPr>
            <a:grpSpLocks/>
          </p:cNvGrpSpPr>
          <p:nvPr/>
        </p:nvGrpSpPr>
        <p:grpSpPr bwMode="auto">
          <a:xfrm>
            <a:off x="2421370" y="1593160"/>
            <a:ext cx="7283449" cy="933450"/>
            <a:chOff x="644" y="984"/>
            <a:chExt cx="4588" cy="588"/>
          </a:xfrm>
        </p:grpSpPr>
        <p:sp>
          <p:nvSpPr>
            <p:cNvPr id="13325" name="Rectangle 18"/>
            <p:cNvSpPr>
              <a:spLocks noChangeArrowheads="1"/>
            </p:cNvSpPr>
            <p:nvPr/>
          </p:nvSpPr>
          <p:spPr bwMode="auto">
            <a:xfrm>
              <a:off x="3704" y="1088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的前</a:t>
              </a:r>
            </a:p>
          </p:txBody>
        </p:sp>
        <p:graphicFrame>
          <p:nvGraphicFramePr>
            <p:cNvPr id="1332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8298094"/>
                </p:ext>
              </p:extLst>
            </p:nvPr>
          </p:nvGraphicFramePr>
          <p:xfrm>
            <a:off x="944" y="1087"/>
            <a:ext cx="68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5" name="Equation" r:id="rId12" imgW="419040" imgH="228600" progId="Equation.DSMT4">
                    <p:embed/>
                  </p:oleObj>
                </mc:Choice>
                <mc:Fallback>
                  <p:oleObj name="Equation" r:id="rId12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1087"/>
                          <a:ext cx="684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7"/>
            <p:cNvGraphicFramePr>
              <a:graphicFrameLocks noChangeAspect="1"/>
            </p:cNvGraphicFramePr>
            <p:nvPr/>
          </p:nvGraphicFramePr>
          <p:xfrm>
            <a:off x="2976" y="984"/>
            <a:ext cx="816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6" name="Equation" r:id="rId14" imgW="583947" imgH="431613" progId="Equation.DSMT4">
                    <p:embed/>
                  </p:oleObj>
                </mc:Choice>
                <mc:Fallback>
                  <p:oleObj name="Equation" r:id="rId14" imgW="58394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984"/>
                          <a:ext cx="816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3420878"/>
                </p:ext>
              </p:extLst>
            </p:nvPr>
          </p:nvGraphicFramePr>
          <p:xfrm>
            <a:off x="4240" y="1165"/>
            <a:ext cx="20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7" name="Equation" r:id="rId16" imgW="126720" imgH="139680" progId="Equation.DSMT4">
                    <p:embed/>
                  </p:oleObj>
                </mc:Choice>
                <mc:Fallback>
                  <p:oleObj name="Equation" r:id="rId16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1165"/>
                          <a:ext cx="20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Rectangle 22"/>
            <p:cNvSpPr>
              <a:spLocks noChangeArrowheads="1"/>
            </p:cNvSpPr>
            <p:nvPr/>
          </p:nvSpPr>
          <p:spPr bwMode="auto">
            <a:xfrm>
              <a:off x="644" y="1087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设</a:t>
              </a:r>
            </a:p>
          </p:txBody>
        </p:sp>
        <p:sp>
          <p:nvSpPr>
            <p:cNvPr id="13330" name="Rectangle 23"/>
            <p:cNvSpPr>
              <a:spLocks noChangeArrowheads="1"/>
            </p:cNvSpPr>
            <p:nvPr/>
          </p:nvSpPr>
          <p:spPr bwMode="auto">
            <a:xfrm>
              <a:off x="1519" y="1088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是函数项级数</a:t>
              </a:r>
            </a:p>
          </p:txBody>
        </p:sp>
        <p:sp>
          <p:nvSpPr>
            <p:cNvPr id="13331" name="Rectangle 24"/>
            <p:cNvSpPr>
              <a:spLocks noChangeArrowheads="1"/>
            </p:cNvSpPr>
            <p:nvPr/>
          </p:nvSpPr>
          <p:spPr bwMode="auto">
            <a:xfrm>
              <a:off x="4441" y="1092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项和，</a:t>
              </a:r>
            </a:p>
          </p:txBody>
        </p:sp>
      </p:grpSp>
      <p:graphicFrame>
        <p:nvGraphicFramePr>
          <p:cNvPr id="6267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937845"/>
              </p:ext>
            </p:extLst>
          </p:nvPr>
        </p:nvGraphicFramePr>
        <p:xfrm>
          <a:off x="3575050" y="4969078"/>
          <a:ext cx="15192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8" name="Equation" r:id="rId18" imgW="545760" imgH="203040" progId="Equation.DSMT4">
                  <p:embed/>
                </p:oleObj>
              </mc:Choice>
              <mc:Fallback>
                <p:oleObj name="Equation" r:id="rId18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969078"/>
                        <a:ext cx="15192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16" name="Rectangle 28"/>
          <p:cNvSpPr>
            <a:spLocks noChangeArrowheads="1"/>
          </p:cNvSpPr>
          <p:nvPr/>
        </p:nvSpPr>
        <p:spPr bwMode="auto">
          <a:xfrm>
            <a:off x="2421370" y="4887837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显然，</a:t>
            </a:r>
          </a:p>
        </p:txBody>
      </p:sp>
      <p:sp>
        <p:nvSpPr>
          <p:cNvPr id="1332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78792C-6647-4920-BC5E-3E18625260D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47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04" grpId="0"/>
      <p:bldP spid="6267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77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413720"/>
              </p:ext>
            </p:extLst>
          </p:nvPr>
        </p:nvGraphicFramePr>
        <p:xfrm>
          <a:off x="3463925" y="1943286"/>
          <a:ext cx="4601801" cy="112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4" name="Equation" r:id="rId3" imgW="2006280" imgH="431640" progId="Equation.DSMT4">
                  <p:embed/>
                </p:oleObj>
              </mc:Choice>
              <mc:Fallback>
                <p:oleObj name="Equation" r:id="rId3" imgW="2006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1943286"/>
                        <a:ext cx="4601801" cy="1126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249484"/>
              </p:ext>
            </p:extLst>
          </p:nvPr>
        </p:nvGraphicFramePr>
        <p:xfrm>
          <a:off x="3760058" y="4794251"/>
          <a:ext cx="4191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5" name="Equation" r:id="rId5" imgW="1803400" imgH="431800" progId="Equation.DSMT4">
                  <p:embed/>
                </p:oleObj>
              </mc:Choice>
              <mc:Fallback>
                <p:oleObj name="Equation" r:id="rId5" imgW="1803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058" y="4794251"/>
                        <a:ext cx="41910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00288" y="3190090"/>
            <a:ext cx="6883400" cy="650875"/>
            <a:chOff x="564" y="1907"/>
            <a:chExt cx="4336" cy="410"/>
          </a:xfrm>
        </p:grpSpPr>
        <p:graphicFrame>
          <p:nvGraphicFramePr>
            <p:cNvPr id="1434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6522057"/>
                </p:ext>
              </p:extLst>
            </p:nvPr>
          </p:nvGraphicFramePr>
          <p:xfrm>
            <a:off x="1987" y="1907"/>
            <a:ext cx="68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96" name="Equation" r:id="rId7" imgW="406080" imgH="241200" progId="Equation.DSMT4">
                    <p:embed/>
                  </p:oleObj>
                </mc:Choice>
                <mc:Fallback>
                  <p:oleObj name="Equation" r:id="rId7" imgW="406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1907"/>
                          <a:ext cx="68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4656963"/>
                </p:ext>
              </p:extLst>
            </p:nvPr>
          </p:nvGraphicFramePr>
          <p:xfrm>
            <a:off x="3784" y="1907"/>
            <a:ext cx="68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97" name="Equation" r:id="rId9" imgW="406080" imgH="241200" progId="Equation.DSMT4">
                    <p:embed/>
                  </p:oleObj>
                </mc:Choice>
                <mc:Fallback>
                  <p:oleObj name="Equation" r:id="rId9" imgW="406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1907"/>
                          <a:ext cx="68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0" name="Rectangle 10"/>
            <p:cNvSpPr>
              <a:spLocks noChangeArrowheads="1"/>
            </p:cNvSpPr>
            <p:nvPr/>
          </p:nvSpPr>
          <p:spPr bwMode="auto">
            <a:xfrm>
              <a:off x="564" y="1920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1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它的收敛域为</a:t>
              </a:r>
            </a:p>
          </p:txBody>
        </p:sp>
        <p:sp>
          <p:nvSpPr>
            <p:cNvPr id="14351" name="Rectangle 11"/>
            <p:cNvSpPr>
              <a:spLocks noChangeArrowheads="1"/>
            </p:cNvSpPr>
            <p:nvPr/>
          </p:nvSpPr>
          <p:spPr bwMode="auto">
            <a:xfrm>
              <a:off x="2599" y="1920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1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发散域为</a:t>
              </a:r>
            </a:p>
          </p:txBody>
        </p:sp>
        <p:sp>
          <p:nvSpPr>
            <p:cNvPr id="14352" name="Rectangle 12"/>
            <p:cNvSpPr>
              <a:spLocks noChangeArrowheads="1"/>
            </p:cNvSpPr>
            <p:nvPr/>
          </p:nvSpPr>
          <p:spPr bwMode="auto">
            <a:xfrm>
              <a:off x="4329" y="1919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1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在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343150" y="3729840"/>
            <a:ext cx="5268913" cy="1136650"/>
            <a:chOff x="556" y="2352"/>
            <a:chExt cx="3319" cy="716"/>
          </a:xfrm>
        </p:grpSpPr>
        <p:sp>
          <p:nvSpPr>
            <p:cNvPr id="14344" name="Rectangle 14"/>
            <p:cNvSpPr>
              <a:spLocks noChangeArrowheads="1"/>
            </p:cNvSpPr>
            <p:nvPr/>
          </p:nvSpPr>
          <p:spPr bwMode="auto">
            <a:xfrm>
              <a:off x="2496" y="2544"/>
              <a:ext cx="1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indent="933450">
                <a:spcBef>
                  <a:spcPct val="20000"/>
                </a:spcBef>
                <a:buBlip>
                  <a:blip r:embed="rId1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即有</a:t>
              </a:r>
            </a:p>
          </p:txBody>
        </p:sp>
        <p:grpSp>
          <p:nvGrpSpPr>
            <p:cNvPr id="14345" name="Group 15"/>
            <p:cNvGrpSpPr>
              <a:grpSpLocks/>
            </p:cNvGrpSpPr>
            <p:nvPr/>
          </p:nvGrpSpPr>
          <p:grpSpPr bwMode="auto">
            <a:xfrm>
              <a:off x="556" y="2352"/>
              <a:ext cx="2592" cy="716"/>
              <a:chOff x="556" y="2352"/>
              <a:chExt cx="2592" cy="716"/>
            </a:xfrm>
          </p:grpSpPr>
          <p:graphicFrame>
            <p:nvGraphicFramePr>
              <p:cNvPr id="14346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0954495"/>
                  </p:ext>
                </p:extLst>
              </p:nvPr>
            </p:nvGraphicFramePr>
            <p:xfrm>
              <a:off x="2616" y="2352"/>
              <a:ext cx="532" cy="7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98" name="Equation" r:id="rId12" imgW="368280" imgH="406080" progId="Equation.DSMT4">
                      <p:embed/>
                    </p:oleObj>
                  </mc:Choice>
                  <mc:Fallback>
                    <p:oleObj name="Equation" r:id="rId12" imgW="368280" imgH="4060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6" y="2352"/>
                            <a:ext cx="532" cy="7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47" name="Rectangle 17"/>
              <p:cNvSpPr>
                <a:spLocks noChangeArrowheads="1"/>
              </p:cNvSpPr>
              <p:nvPr/>
            </p:nvSpPr>
            <p:spPr bwMode="auto">
              <a:xfrm>
                <a:off x="556" y="2547"/>
                <a:ext cx="21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1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收敛域内，和函数是</a:t>
                </a:r>
              </a:p>
            </p:txBody>
          </p:sp>
        </p:grpSp>
      </p:grpSp>
      <p:sp>
        <p:nvSpPr>
          <p:cNvPr id="143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A8BDD5-10DB-4D8A-B55C-62E36C2FA746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1585" y="1320847"/>
            <a:ext cx="283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例如，几何级数</a:t>
            </a:r>
            <a:endParaRPr lang="zh-CN" altLang="en-US" dirty="0"/>
          </a:p>
        </p:txBody>
      </p:sp>
      <p:sp>
        <p:nvSpPr>
          <p:cNvPr id="5" name="AutoShape 157" descr="data:image/jpeg;base64,/9j/4AAQSkZJRgABAQEAAQABAAD/2wBDAAEBAQEBAQEBAQEBAQEBAQICAQEBAQMCAgICAwMEBAMDAwMEBAYFBAQFBAMDBQcFBQYGBgYGBAUHBwcGBwYGBgb/2wBDAQEBAQEBAQMCAgMGBAMEBgYGBgYGBgYGBgYGBgYGBgYGBgYGBgYGBgYGBgYGBgYGBgYGBgYGBgYGBgYGBgYGBgb/wgARCAQ4B4ADAREAAhEBAxEB/8QAHQAAAwADAQEBAQAAAAAAAAAAAAECAwQFBgcICf/EABwBAQADAQEBAQEAAAAAAAAAAAABAgMEBQYHCP/aAAwDAQACEAMQAAAB9B72E8XrcTyPV8t8/wCtocfV6L2s9j2sZ9n5vN7nw2Tn79z5T73cx6cnrsPF06vVhxvY4d/5X6afJ6/nHxXbyPN7vf8A0vL7r3fI3t8nM4tInTPoRwdqPP3pwejr6ed7Dp87HrxfMvofmPE+38rwe7xZ1hRJIgScQ0lazWtrCQawCBIgAYFANIgSwzu5CRWohLPTSiaUIq9L0sKpNZhICBIMYDAYAAAAAMokoAGNZLNACWNJWSJVqkRVbAi0iUrayKGIoQxgAACTKziSJAtVWpVdKoAAAAAAAAelkh5wDGIYxTdoIikAxtQEioC1JpKQ0ui4MYJdL3FqrpkWzY7ZZtki+WtstL3XTPGmSLXF8tb3VVdMkWyUra9VtkrZzelqzUXBtMi+StHWbXcKhdVAAAkACkoYgRbSIsUmhgAH549TefN9fmeV6Hkvk/c5nB0eh+j4t/6bLm/c/A7/AH/mWfk9o+f/AEvo/LfX4ufu5nnXr0sMXY2+T1Y5a+O+Z6+f5HX7n6Hi9L6/Hel6mM2vNt7cHaed3o49+c8+nF2dOTtaZ8Tu4/if1/5V5X1fIlCvCkliIcnWEKKkKS0tcQKiwMCkJLGkBd0q5gtsqy60JmptMZ0VewkSlaWeZaQs60uAAAUUIYAAAAAUADAawCosJaUA4UlQc2dJEyoIpKGmkpFpCwEMYAESTAEClytnBzBIiKSTmqXd4KWBDAAAAHpItVYVasAANAl5hLVYwG1FUoDS21JYAODooZQlsmd6jS4vlztmrtac1dMtL3W2WNc9ZpbJXbLE1S9py5rHF8lDnW5vVVF0XHRkVedaaWrdb5KwwGsLMQRNQEpBMqIASLOoGMAA+AdXo1S+nxdvH8P04x12/U4L7OjmfTfOR9H+bTz+xm+b/RNn5j6HjeJ3+Y+Y9HYbeo+n5Nv0OrHLT87PNy29R6XFs6sDqu2e90ed078nbjj6883V05exrwZb5aPRh4r1vnvlP1H53zOnkmcyZa0xDBEq1FhFJAQLgIE0AwXFGlrtQqIEwNXEKDmGtUWNCQIpaaUu+hmAAAGIsAGAFEgAxgMBjElrIYkkHJxIhzYpEotZxZgMAEUBQwAYCGAQAizzsi0KtnaHMFJLQJKgAACiShDGGlks61K1NJYhgGciKGgGAJSGCaaNcBDSAXQRDTYLOk3Ol56XFs+e+SGVplz0yxa6abEWppkpORfJnozJW+StLaFWWt601eLJCi43yIvOGvZkqupppYaKkuTg4AAAgABDGAAB8F6PSuLYc98PB35L0fRz6PVly+6OZ6fnX5Pvz4vr7Hn9uHh25PkelWN/Qevx7nZeNLmDcjDq253bSGu1rh1ujz+hXn6Ln2dOfo9Hn5+jj53X5Hh/a+R8Z7PzHN6eRKqwkQSpWRFLNAsJECwhgMYilhUaNDUdU11cwRm5uX0daEAd70AIEqlaXIAAAxlCGAhgAAAyhiGNcUFwaRNIUWJqihZ3pKRQJoQxDGUIYAMAAAAIl52qku8ESqmK0A6hIMBiAYwDSQaBICAElZK1LWIkitghFAAAC4lrUsAMBhWCK1FqKS4sVtlm9Z65c75o1yRbLTTNFrpfNGmSL5K2yRpkhVL0nLS1RW40qs3GlzeoXRcWyNbpRxbItkquqlmsV0qoAAAAAAAAAkB2EPhOvpZJssuucei9cNbp4ON7ng87D3cfn/Sa3n+lh8nbZ5enPOkU0yxHR0x2NJxRvg59dy3J19eN2ujubef178gx6m/Pu249bt4fK+18p4j3fjOP2+RMxIWIEFZpZKMawljEMRQgAFmu2brAkQ4lrTE0zU6Ey4gmSsEmtcWU1UTSRAkACgGAwAAAYwABjBZqi4CWEHF1NAIlxLCJSJVyLiaGAxDGBQCGOLKagAFZdZqJQwQ5sZgBgBQAAxDANJM4NLKpoLWFRIsKPMLClDEAwSIFhIrTQSAmkgBWKipENa1qCt6tbLntVLbGe9xORfPS2St6pfPGmWL3SbnTJWare4m6zcLi1Utk01eU5KLqudcg6Mi91ZKqTkaLO7AAAAAAAAAQibHapFfhuns5ZvWXRjptGmeppjy+/hxcnsZPJ9pcnXzuHo0sNel18+6rh765b13OHqcRi5ttuvP1+zhy6Ml8vSdPn+otw5acubXPo1rw+vn+T/VfnPh/c+VQIQpq1iKiWljSxgCRAAhgs6naqS4gqcWZKWkk0iCFJEmkGZSqLMASAMYxFAAAAFkjAYLMFRYS0iGkg5VW6iUoRZkoyrJDJRSQRlSgAYxANYVAizrKGgrLqdxEOLEQRIMBFjEMQaWEiDOoMASIByV5dLK8FbOoVY1QYJEAJCmqQmVNQpaGdtBIXEuIK5yml7BLrbJGl11yZznrvkicjTLlbJW+WumWLXN7pfLE3W1Re1smdbWvO9r20qq4XRdtclIqNMiMtJqJyLqmjgAAxAAAAAAibCciSR+fvUir1qnXm8r6Gc+iMpxa5OLTw9Ojw9XF87sNa9v1+bf3x0fTzxb69r5zu261jkvmzz6HRzbfZiunm6vV5fsqZZZpzdeHfp1cnp5fkv1P5z5X1fnJBUEq10mhpuLOJFHbUpmXhUkk5hIGyYuNCKuakFCtNVnUmWkirS9LA87JDmHFkMAAYFCGAwAoCRjGMABoIaUUABU7Ss5pLBKLEMYDAQxgMIOQAAAAs62Ih1OsuBeokpIAyhgAAINDzCVpZqlBcZwTcvBSBDXSHFKaCErSyQDQAAAva8qpAil2lrAAUCSsVXOE2m1nFqra2l10y46Zo2yGRbJS2TPTJF81b2vlrbIm6a0m6TkrFxe6XudKra6rldL5ZtWa1slWWtqWK6VWQAGICiQAAEKaq9BCVk/Ln3v5vM5b3H7u34/1+54v1WWtsluXLM4sOrV5OjWw1vadnfLb1rrugx6/bc/JoNo49On0cW9flxdNsvVxYO7xK18zV6c/Jej8j3+H3dezg9/jeb9X52ZzgFBUTS1Jy06Pf/O/c+J974/DpypKiqQ7SVmdCQqnFQmdarkxKvTVZ51NlEOQmouwAAAAAsAGAAMYhjEMBgsJBpZIF1u4kms1XNiAhIaWUkKJLAAAYhFJEAACwqQALpZ1spOgACgGAwAQwDSxWCsFrNYg4hKtKVaRDXU5kS0iAYAAAkBNtBMqIGdNGlrgAMCkzTMiGtSLWdb0tkjaq2zY6ZWtxGWu2WtrpbLGmVbJW+Ws2u6TkrpkictVRfLSznRxbJVkzXOmSqotkMtLVE1F3TRgAAAAAABNjmkzSVZJtH5N/Svxi05M+np+X9X1vm/0DZ5O19XmbVdsvF6mvn04Y069Mfd15PcY5+dv0eLp6f1x4fIz6vIU9Dd3w62uWCa49c+d3eT8m+p/LOd18MXn6H8v+h+w8T6Ym3mvc+V+Z/S/CamvDKoIsyVv3uH6P738F+pfK/pvlsOnF4n3fjFbFIQgJ0KmdTeFates2PSGNKzo9JB5zOlWms7AAAAUAxiGAxgADEAxpaAS7S0sVShUTSyRSZVazGAyhiGAAIoQAMAAATVZcWm+dZXcSWFKkWARSWMQDAAACkqYIMa6SDVEiosKiRACBZqgAkQLAJaUrSyENFLCWskMEgFk1hzJWCKUtkWK2u17prdL5ctMs3us5Y0y1m89MkWzxpUXy1nJFqre4vloyRN1vdb3GlROSF0mpvlquNMla5K2paouUuwAAAAACRXgnJKxMY7FM/lH9I/FqXuL7/D7Xc8L7DFpS9ObseN9T1vO9PNntxJ39rXDeiPVVz62TGjbidamnJtritGxeulOpavnfW875h9L+U8ju873/wA/9r9i+R+58N12040374+E+l+D8L9B8OlEMyVm4163N7v3r4D9T89rpu0z3p5fkP2HwHmfU+aCRCCYm8vODSJrAO0lVVtOlXnZggSAADGMQxgAxFiGSUA1hDSJSWMIlxZxLhKKAZSZGMYDAokoBDAAAAABhCsrrSrrDixSxYVA0VpMwqhiS0ADEOZcQ0iwq0BK9CQKizASGsKAgS0AACwAAkSDQFLiGuISGkSFCKEECIda2mlytrXuulVtlz0zTrdJyJzZ65KWuL5q3yWvlpNxpec2tlpNxa62ut6aZaTcKa5qqqtOWk3E0uVs63YAAAACJtQtVKQY7xMzKPyz+kfjgXS32D4j9b9z5HrfL/qPzzynpcXp/mvuvpni+5tzpq1p563ZUTlvT1mWOesdurj313Yy5trdSseL6enZzaXoeV8i+w/MNvHb9D/Bfp+xW+gnh7R5ne3N9n5H5j9X+cTOYMqt7i+zTq/Qv5/+xrm34m1vUYZavTyfnr7/APJ8U86vQRIEgAkA0gAAAAAAygAYAMBAUIoAGNZLAAZBRZ0sFDABDAZRIFjABDAAAAAAAcHFnEGVzSriSJAmpS1gA9BmA0kzCCVQYLNIqJSQFGsLCiQ0iRUSJSrElpAVAWFgECRDElsxcBNrJACKaIYwAYyaUqFrNYrfJF7jSls2Fra5KsrTNneq3yRfNF8i+XObm1VvkrfLVdZyU0uL1F8lJy1XbXJSKjS1cmdrGu4s4sqyxgIUiRNFNUpJFmOyFS1fy1+i/jodfh9P7Z+d/t/bzp3q0+G/Yfm/p/D+x9Hxe8oeowy8brvx2u3Se1TP0kZcu+2jXTqMeT38vJ6M/f8Ak76Nr8zTXDvy7M8vY4+vdo5t4znlNZ8T9L8T86+k+BVs0lppfJnfPXX7r8T+ten8r0fMbdHf58NXWPN9vN4/3PkJthMz432/lMd8ESAgAAAAGAFAAwAAAoCSgGAwXABLAY4Ol6SDAYhgMCiRjAYAAAAAADgJrK5ajSVkrJcRFVlWhpKqQJAAYwAYDASWCQECQFRIkQAkBUSJEC4CoCwADQDElGRMotolRICRDSCKGAwrBWjTS7S8720yNHVmy1yxe4nKvmpd0vki2dpdNM0KXulri+WjJF8mdqaWvmzVFsyzpbItcVqtrgJpaoSsJIIdqkRMwKyReImcaszWL2/L/wCifjeSmn1z4z9O9D4H21Tj1oy7+Yifn3R17mdfY05tOb+dnfnY9WbK/oNefzlurv15uX6Xj+e9b573fifSYK+hxNLTz32KR1c+jdxx7XRw6t6bUPAehj8l+3/JNDbzFfMKrra9wyxf6b8x+lfVfmPo/N36drJtWpq65Z5z1F+L0PnH1n5v5v1fmIQCIAAGIBlAMQDAokskAGADGtRKWCWFZUwVmoslci6QFJYFAAxiEMYAAAAAAAMY6nS4EwVsIaHWwND0GcoYIEuTgAMAGlJBqoaQASAkQKiwqNAAABs00AAYDQgKQLNcQ1kgQlaaIaBMqNNLiBIhUpcQ02uNLWyZ6Na87bFNWnJE5V8mWlVtmjTMtUaZc1ze875Ytlpa62z1krtlhkpN21ukXFqLiapNDBImkgkAlQxk3RKFZms3vjjL8zfov5J2PP7PtPwv65y+X6CVPSUw78V26V5N9PG7b9uueetdGm+Dn69fzOzU3tu9/J6m/Bw/Y+WVd/Uef7vze/fjykw36WOWp5vues18np+r5d2yzaY/F/rvifKez8lg04sc1dlLVmsyRr9r+L/Ve/430e3jjyqdWW2T6ssdzrOWMfm30/xvgvo/hYnGRCEIYABQhgAAADKEIBlJFmCRFpgKzVbOZIgKTKMiRCKSFAMQxDAAAAAAAYyq2K2VquCVcWMxaWEnB1lgABIg5iosAhiS0IYhpECRAkBIsAzGgAAqLDMaAIEgABSBDXEJFNBIq1mIEJFLpCUppKqZ21cCZVaERkgJqbGWmS1rjRxaqsuWmSdLqyL5KWzUu62zRfJGlr5qrrpkrployVtlpe42qs5i66ZYFZteiqw6zQDGACETKZRZCJmkXtjrkrx+a/0D8n+r/H/oPtfnvvPLO/Fk6uU9NHor8XMvrt1p5PXXVi+5le8N+Xx+np529V6nh+q08/fjPz2+2pfpzZT4ivVx/K9DleV6VfL+x3ejn9R9d4O1vl1fW8Di2d23L4H3fnfnP0v55g6eR5rLMtdvtvxH6/67yO7kcPdoeZ362E7/ANT5C0dCtdqMvnn0fynzH6n8/wAdsoUQgJGAAMAAAAALJKACgXBJYwCpVm10qzItKtLMBgIZQgAYAAAAAAwKCBQ63LSVFqg4EzaUGZgIYScS0MawgBIkSISGgXFRUSAuAAAA0AgSwQkg0AJaohrSi2gmWVLCWtSRMqgKtWmwgIKSBWhMlKtFJaXF3F7tpdZdbsyZTljeoZYtki2Wl3S+SJzxrU6Zs1tMud8tZyVtmztcbVNstF11yodLUtQFxRxYHWQYhE3TKSVVaMUomkKzd+b/AL78m+jfM/be4+W/SuDl6uDG+xwb70bLwo7313jbPX4XU5vS4N+jzmPdjznYh0ox3def2duDn6T4v2vF0su32flerxba+d5+jocG/jPhvqY4+j1H3nznc9Px9Xoz1rxs3pjm3J9Hw/mn2n5JwdvofUc3z+LSmfLo6/x/7d918dyvM36GuGjvPN6LbN534zWvJ8b+3/NOT1+Hi1rjZQqgAQwAAAAGMRQDAFmqmlJEESxRBE5ItCtrypa6LABjGAhgACGAAsKg4EKkRZxBWRBFyYIFocTVJAmpFmAAAyhpSGlJaRICosKiwqAgXAAAABqio0ajBIiU0hFKjUVEJZjLayJklmsIawJUSMxLWpcgogQ4qkkVZQLUsVu7WteqTUXC85zZ63NskWyrZc7ul8kTnjWp0zZLnS8756zkrbLna41ub5aLrfNMmZtLABqtBFgBTAStKFNZsxzMxljvE2RL86/dfk+TPX0vg/oH0j5L9F9Pzcnn/M9jzfi+zv8AscPc7uX0XR5mlLz23VxPP7t3XHoRlOUbPTj6rTj4E7eR+g+PvHb6B879Xo7zyK6bt7+py87zEd+hqzxTiNNHfOpqqaHT5/zL0PF/Pnzf7X+vPt/5pV8fD/IfVeV/nD9H+nf0l8T9k5Pc6GUamjNplvxlmmM05+K9fxPlv0/w3M7PMxXyhSQAAABiAoSWNAMFgaQYJcSRKqtYmHE0ISrRS7ARQAMAAAAIEgCosRVrFZdZNKlSVcXCqSaFWHMODrIkACkpAUMQwElpECwoAsIAXAVFgAKVEMCkIYyVmNVJRSEC4sM22SKQCaJkDWpaEUkgpqIpdQIgrUvdUo0UAJaaWAz0u1na11s62C6MuW2RbMvkicmelUvkTnaUvlznM0rO+Sk5Ytmz0qL5K3yQtrmQ84S9rMAABAIQlVMTdjiJnOJRKLQM/l/tfMe38f6bt8nV8z9O/vfC+l9Jlloxv5DyfZ3+nDodOGc89OirlMRnmOnrz+Z8z0ur1clxPjPO9v6N6fgdiue1ema2eC2nieb1fV9vm8Sduetw8rzbMtObfh+afV/LfhD8U/qj7r5/k/sL9U/DdX4/18u3neH+r+H8/wDzp+i/Sfy/676r/Tvzfd+t8jl622VelTLznR19vHl0Oni+Dfd/l+h08EKSrIAAABQACWhpFwaGkiaiytV0tUSkSi1mMBjGMAAQwAAAAGJNDQQYUuIIkmXmVgMdoecgwAAAoRSwCoAwBIgS1kAKDQAAApVDRQIoQxAMkazVRZADShxKmwUuIFkhpQKNqKsSSMyJcCKsBDAAKXaQIsRbIvVprO4mi8ZzN8lWVplyvVbXF80WyNKi2as1WctdslLZqzdNcjTLRVVztmVM4GrKEAgVQAglKJveIzmaSRdjmBTHNNvzPqZT1ca8zp4O3yej87t62TLWKaeU9/5TgfH/AEi/Pvq/ffe/P5va51RU0yRXR4Ojwf5X9hn4+i/oI+mfo/wG1am2nynxP1Xc+r8rD8Nyd79K4ORpbzefRNc3tnd8/wA+/a1/Kfj/AKT5T8k97+if83eZh+uy+ofu/wCfdP2uX5z3fnvP5fNz/f8Ah9bzPsfq/wAP+i5fRt2tfM0bab1cORvppdvjfMfp/wA/4Xo+RE5wokIBFAlrCBDSJEsBjrdhWSTHCiRjAYxiGAwCJEkCTSVFoImqSBFTQVl2qosUOYcEs5qomqyDAAGEiAUAwAEtCGAJayUEi4CBQSLsFaQk1FXJiABiGUSEBJMAQJs1hIsKTE2kiSYIhVVMqSRSUkCYdYIgAYgAEtFCXaQK3uL1azrNRdmTJkptki2abZIteWl1tkXzRpS+WkXF7rfLW+Wi66Za3uuuQvNc6ZZGYaAAqIEEkOSslaESrM0m6ITasxnExN6eJ8r77qRn9Cw4diGvN+dGnksvRVGz6fi9zivLo8p6nmb/ACevg5exVkzrrcuvzb8R+4435N7PtP33572/6b8t1b80+X0fL/wv7X9Df0h+YeG/O/Z2P07DyNuiOHPYc+TfNb8/Lrrv8dcOGmH53u1vkff+l/r3w/avz+S974n5V9T8ZRVL93h+i+p/I/p/Bz7stMeppwfN/qvz3g+n81h0yx2jHeiQkEFMCoCzSl2oJoaRLpIOJAKABjAYihig5A4uoMImoKRMETUCotAkqAQWoRYSUljQ0skoAAAKEUMSRDASzQACRAALgDVCkJLiHMUUQAxoSaJiQaCZSE0pQSKiRdrCxSrscFWokGgSyUACBORGMBgA0gJazBUWAGsZ2yaXqJqmjqyUnJOt52yrZaXyVvVL5E5mtVvkhkixFstL5azlrbLne51qLZczrN22yqGYSLirUUySVphMoVaKSmsymE6JRDOZrN6Y1fE+L+jZs9/pE+H6CuWlfTSrp4fH1Oy5F05ql9O2uwzic+nlryc94rPm/C9L5/8Al30Hp/o+T1H3/g9Hu5Nu6620uDo+HfzJ+zev6vg+r/UXz/Tpw+d8n0cyObl6fs/Z+ZwXjGZ4rcxfHPe6uTv9XJG/H8J+9/Ick2cTjz9z7N8T+reg4ssaNTfH5B9t+V8/p8/HpnjRj0JVKpACgC4hrNNRZTLzADKABklDGIZQhhFhBMCSJAiaiXBwV83TQqJEwBSQL1JOtnUwGAAAAOTgDGAlmqAsIAXABmAs1gagigGMCgJKJKECRqKtmJUHOozGqZOJIvVYmREMZSwqNAAQAAlQaEmRIyEpYJawAABROelzbIs4vcTeVsrW6zlXyUtkppdbZFssaOb5c1pqL5KXuJzUm6XuNMkaZYVRTRzbKqZgYIUyXQtAUym0KSsUIumCmJUlnGlYViZ8X4f6KsOz6Jt43dry5Yjzc9nl+D1vYdHldzp4OQ28pHdlV9JPLo8Pf6nq8zzl+7yHJ6XN5fX6mXJ7L1/nKmvo45cCfj/wv2/zD+Lf0Tf+z+M9z/Zfy+tyX+Z/m32/nPmff+yfq3576P6v5/HacC1oq0bPLlg8zp6vqcvmr+b4e/j6N/Y9X6GHbx9P7fz8mea86uy3z8V7/wAt87+g+L1NeXHbPHoxzmISQaommhEk1dZVTSyhAUADAoAEMYAAQFhUKrYHEuspVzAsJAoaBIUIYxIEsAABjGCRDAAAFmslRYAABUWtSkMSGlDGMBIaZWpVJAG1BKhUaEwKqDiFNlFbqUzUBLWAQJoQAACQJAQTKipMuJEIaQAGMVLta73uk3W152yzreVss2ut8tL1Sci2aNqlkpe4ZGirGWuuTNki+Wl7jTJW1WVRTekZFSggyZO6U44Fc5tE3TVOhCgrFGYzxzM3ygx2nxPzn6Nl5uzg5e37f0flvYzwcKvX5zyfY996Hgeh24cNp8I9C6z2bYdqMvG6+nwuXqxY6+R4vo/Ta+L9W9H5rPFOvPNpnkc+74x/IP6r5/4Xwfo39x/O/Nfzf6359+O+t1+X2vqP9FfA+w+5+Ye9Ki2QsfNl6S2XT6+fxH0Pxnd8f6T1fJ16U35ru3tadzi5eN5/d6D2fK2Vfmv0fy3zD6T4bBpljsx2zUhAkKWa01qRNRNDAAGBQxDGIYhhFiag6lKq3qhJIgvDrJaTMBYTUWdFISWADQJAAAHKoAwWQ1QFhIkBUQLjNtBVocHMMYCGUQXBSAS1hQaigkSJcS0SqRLnQZlVwCUiBLSJaQNK1SSJYxBEkiREIQAJAkAAABjJreom73vO1L5MpyRpki+SJy1vdb3S9xOaNLm11tdJqbOLZKTli+Ss3nplWddblkqrJd9aRQCgQclKF5rlM1VkXQKCHqM84QKKZx3pjVjR86+U/T9L5X2PMeT73vPr/nvVd3md7r835T8T9t636Dwvb+v4Hbc3hb9HtMubk238Vf2444yxXvdHPrUtVK9/Xl8/wet9A6fBw65cdv8AP/H9P5v+Je37v938TkeJ6HgPyb6bc97Pc9enr/uvB7vf5mW9Mk5eqmnzv5n0uj08ntPe4POadUVvsxXHFtyr1unDsTnrRpkvz7UR8+9/5r5p9J8Ji1xxkWqRJYoEGmZrVZpIUIBlABQgCFVur1EioVW6rLtV1sM3W5WQA0gzlgqLUhXlwKgYhggQLFhEVASxgAAAAloQNBUWFGloY0MoQABRIFRZSIq5u2iQ61qUpKw7WUy6VIhpSBIhAmkA2gABMO9Lz0CK3d4KSolBIhUpRQWhqhIgAAKGFbTW+TS9UXF6rOTOckb5IZF8ud7reovkhmbMzUtUTa81jLXXLVkrOTPS50ql7sseJ21pfIzYAIlZREVynVJEJudU6HFVFEoGOZV641Md35//ACz97878L62l890+p/SPJ+7/AH3wvS7+XzPB09Zl0dK7EtWlu9fg8Hz+/rY6bO3JeldjpbfPl6i3ncWOrB4ndzPj/d7VvO6P3Hi+F7tNLLQvOlx6+b+X9Pse1x9Huw2+kX10foPi+F7fw/274T9V4/Tp8r+Q9P2P0/JweL1vT9Phb189T2PA399Ppfj9rV52k6ts8W3N8V+0/Ned0cOO+cSCRTVRNpSIVyrsBiKGIChAMAiQcWVqBWV3WXIBUrYAZRJQDQJQxDAAAFWlXh1tUAYgGAJENZDVTQZsF2rSGAyiRoaQkYwWBLMpJWXEiAcWGY0Uw0EWU1UGCos1kzbQAClWsJImYlWmhlRYkVrBSS0yqUlTVzVzASBQCiZrchc2yXtWc2vWc5I2uk5TJF8lL1nrkM0aXNnF8tDTkXKTki+SkZIvkpemji+TNdzquA2pIikBK0oVMVctEUjHeQQ7QVxQ0BiIvEzTFZ8x+C/W/NeD6vk/l/U9P73B7/7zxdzbjy1x2ojapaM9vL+f71HgPkfo/rP1fxGT1eXoWx4y1Tbq3x7XPn4P83+r+f8A81fUdv6fz/Xf0T8j0vrfF5tujXx6sO2N52z2pjtO3NvQ6c2308niPqPhefv5Xuvm/wBZ4vnW5vmdnzP8g+u9r994/pvofL0/svju3fg+j+D73Vplq2fKfqPlfGez8hg05cd6zNYmEAhgBKuRYGMAGIYAAQEutnEkS6w5gQAkrACWUkAYh6DMCGA5IqAKRCgkRDSgGAANYVQJAKZ2sJAGUAEjBLEhpEi7g4gi1RYBAkZmlqQklRWUkQJAAAANANWqWITF6m1JEWu4OtSJU2AVUyWKImIkmtC0tUFCrxFLkLm92mojJXR0nJSbnfJRlWyL1lfJS2RfK1aKrfJVlaBWc0vkoyRaq2zVsNXWbqcrg6y4km1W0SpETGaQtEWGbHoADQZ5JAhogx3TNcNo+afFfq3K83q9H1Y/lv571vnfrdv7m975HoqZjKjBnryfN9P4v+Vff6P5L1fbf3T4r3P6X8tz9I1Vi0Zc7c7ze/R+C7fM/Getud/J3v0nw/U/WeLxcd+T/N/t9n+g/O0fd17FOLDFNiejt7Y25dxj0O3wvluX2j8d87/O/qdj4/s6nrY/S/1r4ju9/B0759iMdqaavRl8K+4/M9DXy4siYm9AgBFDEBUTVbESpqXh1lWqAkQRJS1RZTDrNWgipSwADEUMAGgSaDMBIAIMoAGIBiGIYAAAkQNBRloBjKJEBQhjShrAIFiFTYoqLCr0OlmhxKCauLAIEzpmLIBBnY0qDrDiXcUki0RepXFrm1Uh1s5kSJAACVRCmqvMViLUVCgBIhVlNMiKrZxfJkyze663DJFslNLpa40yNMkKm+Sk1BrWs6WuLXVlqcXyUml2u62uyoEqyES5KTqUQaypiJGZEaMlWK5xCUSlIgmZi9Mc1+e/J/q5fX1vV5Wbk4Pi/R0flnp+q+6edb67y8PZ6eLVz6vDfIfSeK+O9rofP8n1f9J+f9v9z4PlZ9T1t/ExTHncOvaplrc+nE+b9LY25ut9J5lbQvM383/LX20f1X8+dlOrp5/Uvzd7fDVa6UT09Kettx/M8fY5fn6+d+a9bb49d3jp7X7b5703ref0tebs0wsm8fn7778y5+vlTaImqtCkVK0MIlzBB1vtYd+/z+jtZ66m3ncvr81TCgTBElqqLVQSYVK8OgSAUMA0PMhgADKJk4MQxiGAAIYACRIhoSWJORAhjARYEjg5CRIgXFWskNLSVlxLiTStDpLiZiymSpyaSBNCTQAK1C0PPSdM3WztUCllF1FiZta1rzNNLgxDqKFIsclKUKKRdMpmqRCLWRaaTdKuNLra6zka3la5nJW+SulUnJF8kXuZpOSl6qc2tZUZYvcTVFrXW11lrtoFjMgoOomRBJSRIUIi4CCkDmsoUQmcSVq/Kvlf17LZ1NMMenPo1p8Z4u3X/Nfsfae/4XsPpOPe1jled0ZeadXk7PSfT8mC+vSr5/c6vK4mfQsqZFbRh59dOtuh2cOK2rxts823zrwvW4Hz3oe/+6+a7nq8GxvW6w4nGtjtss4zVy835Pudzo83pdPLdLeq9TyvT0xSBOHSPnvv/L/OPpPhWrExNqEiBIpZpLRVLb/L6fV4fe6XL6mzGkacXmvS+U5XT5okAEK50ktBWQA0PMwK0lZwxDEUEqggAYDABDAAAABIkVaUuKsFKTYAUQhpaGsJASIAWaBdKscCsuD0m0OlnEylLspLBJEkkgRCCIarmAAmCJUw0EWUWJtS1rXmaaWpJAqqIB1O11WqkiLlaFFZms6SoTMUlDHEXS+RYzZI0uNLqyRbJS9xeqTSczamjUyUvcBOReKslb2m6rqpeom6KXJ0cS6qqci6oIqQkQyKlWFJTM2A6kOyUCEqlfjPyf6xbN1tzuXbW5HL8rf3H0nldD0YeWmPPaKS5tlvLrHnfP8AT4fm930H6f5XKxpGQyZxl0jVpJZrW1y1r4T5v1fnf5L9Aa+j7r9F8P1/1Xheu9Tye3bi18deD4vrYvW5c189vXDn06extxZb4RE7+uW52+fPRxcrq4fCe38zr349bThRkrplpfHbPDpRwBjie1w+z6PzfpsnL6eXPorSI34OD3/Med9H5xIQgAQAAAWMAAQxjAYAs1QAEswQIAAEiBYVFhAOBMtDKiHIARYhgCwqLiQaRVjaKKFIazXelWrVNCJmL1MtFLMIsxwUgUkrKEiYhquTQgGTExN7TlXvOGvS1CoqsXAtLiznUSISCM4lM1VkTRKxaSwACqTUXoeTLOt1vVVrZFsmejzm17i2WdAutslDlkaAoi6a2XVVZpZwqlrGu5u6yQqIcSaMhMHJmMKiAEQJARMywFJHwn5T9dx5owpzvH6fmn5h9Ly7+X9x/TvE9X9LwZZmI0yRXp9E58s/McPZ4D4z6Lzn5l6n2n91+L3PW83Jam3D0dufn624mOuJroux0x+cfD+3fk9Xn/nfX+1fsfwHW9Dk9D183nPJ9/gfmnv970fMy/o3z+xtzZtcVswRpsMbjF3cH3PkvNfRfCdXl7tjLTldXn4NKdTk9XtcfsdDn69fXk8v6fzfO6+FDNzm7fb+L9l1+L26w6seadqG3Dz+ryOX1+Rz+ji5HZ5uDbMzqhBpLzgAB6BJnAMJEKABrCqWENYQKpo1AAAEtCQJECWgWZSrLJAoCSkoaRYQJYIY2ggUM5Js4sBpXIqqS66TN7Ta4VU4OAAJaEkQhWjFNZmEEVuYRKRYMiclL1E5FiJM1zDQ21LCzggkAIhlNaTqiYSFNZkScKrNL0Viu2mSujqsyNKpfJnNRpSMjWmlKutslTGtayqut7S4XQ00tVZusi9TaqyJqsNJdcCTiVWHAHVNgAxAABE/Afl/1rU5+ng+J6PjPk+3xvxHT6CKd37PzftX6j811Outo6UZ8CO/T5N+P4uvkfzH6Djfiv0nr/2Xl+j/ALT+Y7XZx9XSne25uRl18Hn12L6cNecZ895fZ2mHI8b1/dfY/L9nq4Oxtn6PPP5n8N9X1va4eL7WO9tx9zXGd+PmxfVnWIvcU4P1H53r9niey8n6rt8foad+HhdfDu4ep1uXv3aaam/N5f0/mfGex8srwon0Pne77jxfsOzweq8OnT0pN67N+aL4KcdXbm816PgeO9j5rFNTSBBmNJM4AEPQZiTHBgMQJaRIqAgSLCoCRZiGqlRoAWoDiHJlAACGsAkSDBANLiXMqkEGuAq9ItBndkxpUzS91l1MJEGta0IYJSqiBE2CuO8ShEDGWNOXO7ibXY84uTWtsk1Q4MmU2OQRBThjms3lEoIoSENelnVdTbUtebIi66XW9RaqTS9oyNqLJXui4NNroqk1EtaqqhcWZdL5YJZr5FlRUqsdTzOAmpkABTLg5hAlhE/CPm/0/icno6PD16PmTzvMv5r53t+k/f8Ai+g9zk6e+FzfQz3J6urTgw82XI+P9fo/n/d6j9e8Dn66dv2fJu0VdVLanJ15G/levm18bb7n2JxqN+t1cnW35PU68vTjDS5+nzvP3ec6tPS2871OnFqXt4jXXDGj5u3L0c3kvr/yfcpr7bxvrO5yejkrTl6c+jbbtc2+2jm9PP5b0vmvC+98bj0qVn0/mfQe78P7Hu8PomG2jboJjYvyZZzuY1tceL2eZ889/wCH5XVyRNS4QJFhQDMxghrirEs1RYQAkSKiBYQKiwgXAZtcRbMWEME2Agg5EFMtIqLiQEWuJmKUKk0sJNKmdnpVqiapZxKizmWnJXSqgqLNCm7GhDSAAiVFEKyLVmYSRVppaqzVVL0l5rQmtxZzaqCFgRZMnAsRKkVyi53QiVQEtbITVdFze2pmsyRN10uLuk1F6Mi1Vu7SFDrNxLqcsjRQdZqLNN1XC4tdbXU1nXbJVeh0PNcCZd9KrDgIcSpOAAJEC3wHwv0vn83bp822Lmnlef2ZEev9zyO108XPjo049DVnv7Tj7lfLcZ8jw/S+i+n89zvRmI07enP5Dk9/dth6ffyfD+F9Xu55cf2/H0lug5thXYu9l1efzb7evt5tTbQbOLOK6nP1bfVyYtJ2HNc8vhPZ8TR6/M4HpfP9rh9r23ifU9vk7qrOppXUrbo0bMxp78vnPQ8Hyfr/ADPK6+DW3z9B5nsfQvB+z7fF6mzza8/n6te2mXoxy68+yz1dsuP2cHivY+P8z6XiBMkgkWFK0sk1AQIFgBggSAq0JIsAoJFgaoUiU2hoSlL0gSAAhtBUAFgaBAtVau1zO4AKGkiWqFoBVnJW8iaWmq3qDg0tdjAKgBxAkgrQWlIlCVmRKbQRIXU6Lto4VSKCN6maiSpwQWksKQrWFSSJY41Z0BIkCbKEPJczbczZCjJXRrXWxRkiRfIW0YLBSKreoOFJFqiSs3FskTdFr5KWyQI2yVnJKslDte6y4ilmC9KggGhJEM/OHzn6niz108NozjNbX0Pf5WS9XWutn16HHrsbdG3Z6S/DqRaojvb+Rv7Y9q3L4/L2fK/F/Tbfdn9h+o+J+I/Ffofenzs31fgYL545rnR0LZdnqx1Ofpu+Hf6OXRy6OrevpHnc5oppc55Zy5/TzcLr4OV1tec89N+zw+p1+TeG+rW81dBluXwqctbXn0t+Xh9nneY9HxKrt7XyvpO1w+ru83TOV+Zjtg3be3Jm1x0erl876HkeX9L5nid3kIECVIiGMSBDEuxDGhIFhUZi4qNRmJENdq0gKEMBKtaiQKSAkAFhmNApQS4gg63J0ICr0gQygABUm4vEWqbZa6VUSdTm9JAqdIuaA1hVrBKsTopElMKKpEyACiir3cTVIpNtmsVOBJ1KZSCStLQEwmeeURaVYCAsBDzZEDoqJqi0XGjibrek1SaiBpSLWQ0taktNRFVsyolpqt8lb5InJRVdc1VRtkiboui73qpxa00iqy4lwEkwAAwifzd89+o4aa4a2xOjf05tnfDFlLrGHHTU59+zthem6yp0OiOvrzbV+Xq7ck7W53H1c7k9bt9Pm9ju5fE/M/R9Dp8nY9HzyJ0b0zo2rV6umGDl6922HX34yulXp1tOXYnPdrTMYjXvXm7xyOiNeYhfZw7djG2rTXBzbrn07HVxb3Ry5dMc1a4bxz98+B24c3WOjz9He4Onp5aZaWw0aFJjqyx9XPodHm+P9j5Tg+h4mvfJJFWsAiUtQQ0pZpAAAZjQZiwCzBVqtNIZSIiakhItIAgGkSLCBIhghgs0kVKWYLg9KNAUBIFCzWlLppdZte6gpowCF5xU0S1tmlIdbElNUylMTBMzYKqIIEQBezS4m6Qy2zSlqzAybnBWACUCGSRjtJaGkIGUIMmSYbal3mygXW7tNUvUS6HEtIs5qRZzDiaTS9LUq62uJqLXW2WuuXNki+alrrtkTlyXe9Um4mlrrFVtSWkTaQlUEAH5q+f/AFO60xrcynb1tODNbDBXWK6YcLYuauzN8XPr5b4z1/rP6V8rn2ju9HHgz2046NlXbo6Hb5/SZ+O8/wB3a04bvzk67t8dbY88d+c5y07d8OvGF65OGxam5OWSsWIwy1NJwTPOte4vVdcEWxZ7YuPbS499zs597t5NjfDNEUaOluDt0aNtbX7HHn3I59lETRRninLl9FOT3+T4z2vjOX2eXCqWAJKEMQDAABmNAAAaLVRSABiACwJRSQFgAWFRYAaGloFSJK2cBYWNKUigAAEOhxZlLQlr5KXqJcKm7SBVdK1NaXbQi5EuJIWRJTVWpLBCXmxWlCVBpaQvOGi2w0YQdSkSJAAQyQMlVG1gBDABBVWa7G1qkuLUUiovUWabrcg4EAEtDgLUs0UtcXuWTPS1suemetrpfPS2Sm+SGSL5Ym6zSaqyVtS1LTWWNKiUhzCk5ij8l+B+38zDq7l/CwxpsWy7E+XinWIvipZ4Rnpks9fJfC/Q+9/QPnfQd/ndzs5dPLpmm3d6OHLbP1LzfP37uPy911q7YFpiJ3+nPDTKJ0rOexbHsRzO+a0jQZ9PHfZybunO5qiNIxxbVXmNYtprRol1jrr886d9Nfes9GO3Oe7Eabbl5dmjzdO1ph0t+XvW4923PbKqRkrXm9FPNej5nkPY+V5Xd4mG2ErIAQksBDCIJkZjQABlKBaAQAUICgEMFgAWFRYBAllKCBo4hSKXcEh6TStAAAAgocLaMCItU2yU0Y4tawFVVjIswXqlri0jBAAkpCtVWoMYFEqZnSwAAVRUZtdulhAkwAAAhmlBWKltKEBRJQgHmpFNbSq3qqiktNJaQdJAgWEGmq2dZaKiWtmaZa2y10yU0zUvmpfNTTJTXNRlXy1tSbrGSt6XIOujiQAABCkXr+Pfnf3/AB0r2LeNquiI1244enfz9y3JStRGaKXKs+rqacvS6MPpXT4Xg3rdCL7mnJj0r1I5eJj6Gvz7VMdffzuNTrxZaZNsL0z6NsIrbqVt6RwuxTbnw43ke3vVp1vQ8/b25ss5k1haItrN9ZtptovZ0viyvzI6OV031tJ6Ecu7NdbHq5/B2cjzO3rdXnd71fP6nXjtsN+nDnjPZzrpa1896HneG9v5Pi+j4eO2MEpQAAAgQLAIYk0o4OYYwARYgEMYLCwgQJEiGhJaWqkhSCJIu61GiVvSoAxgAqqrekyzsSWsJUInS0ZM9XK4u0secWpTV10ItUGlswFwABMgTbItVMpFCZvNxMsecUoFtU1oSzEMQIlmlUyGkWFgSCBLEikoKnRkmpG1Teol5iVDGNJAkoqTLiXFiyqXqTztdWRpna5s75a3zZ6589M1dMud89LZYvkWyUm4lrkTdbEWAAAACZF6/lL5/wDbiGRyYZ0yUycY77m39eDJauzbPNaNqaxXboWx3bYfWNvC+Ube11c3YcKvTm320efuMNMt8OvfmucfNYejk2x2bZe5tyeVnbsUy9M49a08i3f5fzfb0/n+/p6cve9nyez2+duX586NONdbLeb20r35tN5lmWxWtzI24t+tTPQzy386Yct/N+T6/K8fs7ns+P6D1vO6Hblv24+rXg3qYZoYrV4/Xy+P9f5vxvt/L4NcsbGUysDQJSokSAA1aVoCwAQhoaUA0i4zAaCBIA0MSG0ajWUQRLCYKSIdpdookedyaASdZtKKVhZoClojRTOSs5K3qDnRl0OM7WHRedhFKALtKMgGMAQhJU1VsycUTCLaOIEFRMuaBawu2wgSkCkiYAExedJJIZKiiFNqWoBDyXMMF6jRzZ0EGADQCSwGhlLOtqWyZ3yVtsNc2euat9jLXLTTPnrmrfPS+SLZYjJTSlnFnS7SAAAAATpFKeT8z2eRX0fkuH1k5b5tefatxxO25nyZ71z3zzTnkvXZZ7CfaW87a2r4Gnp7uN/TX8rrTTBRKfLPZdceq5d3XHyEd2zfn9DSOrpGac8jLMrzJ085z+lg5N9fi6NmI63f5/c6uDq6cuWK6ldOfj1VMK0aEbaVOrIRbTn6xzXReNt3nyz4aa+fRyadmhHRu9XJ1e3i6O/F1d+TqRy79ObPWlmhrj5n0vK8L7vyXG9Dy4UhWAUGhIgAADVtVjKJKAmJcwwSAuIFhQSJaAaENLVFxDVGpUWqVs0FghgUAhioqDEBYlxCXSUsy4tkpa6nbQKpGSKU2rPYKZi4kLGlpSZUkYlRKTM0U5lskQAAACGNa2iTKBVIFAS8pVxIAhUQVgtLXBhBhRRTMbNpUCLA4AQAgWEGBYGRpkyvmpfO1z56ZKa7WeubO+amufO+aNMsWzUm4vayz0YAAAAATMVeko+deb9B1+nL4f4/3WC3V1enh3ujk5PJ63WeVuW5cl67Fsi05HV6KOT2Onl+Sns7vNzcqm3Q0r24y32e5pz6k35bo34waPM336Mxo06tWe3dZZ9IMqtgrTr535nP0Y63z3jruLtdfLFL6OemnF9/TPYmmrjvxPJ9HBltPXTF35Ro6OeOfljFydGHXp0b9GlvqrUz3w29Obq7c+/MdKOXfjg2mMXrwuvh8J7ny/l/Y+cxWrJDNCSAAIaaUtCKABklCi5MMEiBdrCBUXFRDRTVRUmSIcWJqoq0lrCGi0SUSUIKqqaUWskNVLiWmSV2IZmpek1BtGZcs6mxToqJpQXE0Uu0sYCErCqEzF5TRE0V8xlJIAKLOagAMQAAiZuryAIlUQogqB2m5uEjCi4hqMGoUu2jAACosCclyC0Wvly0zU02I2z00zU02Mtc+d81OjNW2etstZy0va7pdxYABiAAEhaUESr8A8X7b6b3+T834voNevbq21u9dWnd2NPJ23Konb0x0r+r7GPP354M0xhzj19ObDanInatXZrn168uRXEaq6syTHHdfl8PS51PS2Vehpzbl8t++GW0YFuVjfQx2xcd922fV6+eJcyk5JdPTPbhoce3n/mvW4nznrZ/oeDpfT+T1evHq6ZdLLnw4342Pdo7dnPvro81sHI3WHe7uLo7zsnY18vfvwXLnb83jvW8LxXt/Lc/q4JlLKUJYSksarRSACwABAlrCg1EijaCjJRbUVGI0Iu0kQVk0FYKw9KsCiShDqIOJENNLgCQJBJK3CbGBRacmd6iXN3WMtaOulV3oBpoyrStRQq2LVCEyzlEoFBeU0Y7YFqpSASIIKbutCZJgBoM1GhKZKwkCQkpBFVEFQFjlc6ACgZrk2bAF6ato0CQBDFQGWCMi2bLXNTTZrtlpfPTbZz0y53zU32KWzVtlrbNXRxeqXAACiQACbULVlST80fP/pfZ15fQ3w4e2+pj1Y27X2+nlnm6tmmfT7OAvbuV5fQ14sS+3hl6Hflo8tfr50U7UV9FHPtMciMKdObaN9uDTr8l53t8jh9bc1z73b53V6cepbny601Yvyoty+Dq0vJ6a5Z3tueOnDS016HTj2NeTPaOdx9PB+f9Tk+J6O79Fwdv6HzO51c/Y0w6k805uRTo4Melo578ryt8Xiaeh9jy/S+35/V35s0U2p59qc4mOR18/lfT8byfrfN8ju8jHNRnKUlJQ0ZFAAGUAgBZqkXJCQEU0EKK1NiDkMyLKJdbpVj0KqrVCiSgAM7NFJaUhrIFBdJEysAAFGQVVrVS1JJvecZFKptUaNNJobSxl52ArapiTHrSSUQokCkriVOSvmKQISxNpQTLQUgmVJTJIkAAImtFMlYUCwkVMLza6GAVFFFTmAsJpcXa7BWVqFRUAtGRrmx0zV02a7Za3z4656abFNMtNtilstb5qTljR1vVbgFDIAAFMK1JmkzWLV/I/wAb+vd7qw6u2OD1efXmdnzu/v8AoeXyOP0fO+H7Po+jg936HidLp5uxPPiUxY3y1dnXmjefK47aWV/TbZ9vLHoa8m1OWvGnPX4s28tl6nmvF9vheP6vT9DL0Xref3enk29chGpa3PX4fk93E+a9HZ543vU4sWkb3Xzb/Xj0+jnEa1NOVx9eLLTa7Meh106muHZ05unrz5K56UW85l6Onn0afnTvZ8/ovS4e308m7fm2Gdko0ts/P9/n+U9XwPPej4Wl08cMRVJlKBIi0MEkRUgkbRrCokBDQJaWqLiXEEVUWEOLCgsTV3kRYAACqIZI0FJRS7SAIIlSlcGIDIMY6SFL1Q7XpN5RcLrqwaZE0tSXDJS7rM1A7QCvXHaYmss2Y0CJWUlfmSiJJveZkAACBIAAEhkoKVqECuLCCg6ne1rIYQIFFyGbACm1NEIdbFTGUqJuLZI1zY2ztc9NcldNnLTNTTYz0y02zVvnrbPS110qmrGUMCBACJvUmsKY70ibfiD81/ZPc+xj6Hs4d/0uTFGnP4/Sy0t4/wAH09Pxur6T7ni/Rfc+f6/Tza+uTHnfFnY6stbaOXhpuZ79rN2K8fY6PO2bZCNNfz0b+Ow9bi8Hqczz+ve6693v5Ol0UypIy1NHGr1eZ8n0OR5XXuc+m918Wa8d70fP3+jm3dcoq1pthi4tlszzbKjf0y61+Te258EW5NN+Vj2bOeHQ0z6k8nU04t63PtKs17V43Vx+K9r5fy/q/P6u+OK2YzQgEAFDEECYaWkGskgFAkGlIqsodbJmJa4GlXWHaACiSgFVVQtZKWMSQImViZQFAMqqrDM9BTRycKpBbSqMsUqm1xqFJyLUtkFSapZVkAAMksOtItCVxqoSsrUjHapbCVZqm+k3AAAAAAQhqusIZMFcAAVOCvNpawEHRSGoAuylB0tcoIMY1Wsyq2q18mNstb5muel8tNM+e2xS+XPXPnpni+ats1L5K6VTQLHIgCIAA0zxqY7ZxaIPwf8AkH7b9D+m4vX+pxdXrpqxtyebowYb+b+c7ujwafTvc8H2vt+MdGPPtTfvFzfkc1uVeuTpnFzdG1z6deuPf15e92ebmvhkRJw418Fz+vzc/U04a1dOxtPV2rs2pjtnzra8bk6PLeH083D0NrXfZz5uh0Zej7/O6nRy55xxw1V8dtLhmmbm2rjrGGff6fP63di5aVLcnHs27Zbc47d+frV5Orfk2mdmO1eZ083kfW+f8T7fyer0ZQzmKqbDMAECWA10UqksFRcS1mkUpcSsytR1ORe5mFTSGCLAQwAVTqYFLAAALRW5aaJKKqdiLzE2cSJFRYsuprNbJnW62uujXE5Cmll52yRbHQABSZQBeMetJTLLGDNNETbMtjCqqnS82kEqIa4ISGmVSIJOkMmSkSBBBwoq10NJQy4zAGu12u0NosjkFoBrUs4tUxeVslLZF80a5qaZKabGd81Nc2emammeNM9ZzZ6XGlUuy5GciS9UQApqr0xznjvSExaPxP8Ak37T7v6bi73o459a4KXx5MPJ0YvN177L3vpeP6L0OHTs5TfYvFLcrGujeuZfHzzmierSvqenz+51cGeckByWng8PR811+1ztK7XHz9bDTYv1ZU47TqzfWwphzz1efp855ntczi6ut08/qPS8ztdXDW1MWsakyotZsQiL8vg6Obwa9vp4fT+r5210U17W1KbqrZvz7k4dm3N2XLtxi0O1dPbPj93neE9r4/z/AKfkTNEqooSoxrUqixCKbEUJsDQilmsRUCZdIIspo4uaVEiBUWaBDKJKCoHUAWJZKtdpQovMSWUUgTeYBJN2EgcHB1FrNa61yUOt7jZgnKml6MmVlWxAApLIQGSzDpEWpCuNUQKC+O1C2UKRFleysBKqKtaZhxCk4kiKhMlAFcAAQKHaXazSwqrOKtSlhLWGpWXEuCKGhlLVW7mai1Vl1XWbWytMtL5K3zU0z56ZqXy00z00zV0zxOfPWq3db2OslYAWNKwILVi2MTXDdCsXj8nfAfsPqfX58/fno9GMcuu5lt1ccexly9BXv7c3a3w0YvxHRTS1NWNInLLNJzvs2daOb0OnF0NefPONocuJTp8Fl6Hj9fc2HJu98bvNvi5N8NdiYpTJOeS1stZ4XldPkvG9fra83rPX8vqdXNh1y5vfjqXh8nXny3yGPK3M4ddHg06OvP6L1PN6HXni1vipepjPpjuRj2debo0z264VOVa56u+XN6vP8Z7HyHnPU8XHObikzBEkw4kFNnFHIiXOwzARSyTUXcwRBMkSUoLipoaGhJEMoAAkdFQZQEJtAJZrAkzFiZZYFZmLSTOXNi4KzOp1O0K12nJnW1rz1YNLMqzWsM2SmmOABSwiUAE7UVogxs5QhkWorc6MdbxtIAhRmkiCFQUiCgCsAsBDChwd5qbg6KhStLiws6WcSxoAGo4vc6Us6WqJdDKiaWzL5a3utrrpmz0zVvmzvkrrsUvmrpmrOel3XW62uJM4qTIC0zaJFaqtTFOOK7HMYpp+aPkf2Tt93Pj78sGte3wcfL5bdH0dPdTwdfLmiLdPSNI51a4OXapvgtvhmMeetUx6W2fot+PsMIY1pNxGJbiY9Hzby/W8zj6G/wCny7XV37uG+jTXDG+zpz5px6U83RnPapHOxt57h7erph3uvm2dMeb6HHxPY8rQtgvH+i3PO9TMmcc1lTKps3yz65ZrxGt6ztm6ILzuOfp249ycnfn1tuPYvz4t+Xm9Pm+X9X5XldnnjOVxRoQQJ0ENVoEtdAhppLWcSIUw1jMKGkg1QCwABDFU6iTgDS0pVrNIkFCJu00UA01nCmzWJFhVVTocnXNaai1Qy51cXuu7KTQ18iXCqWyUtjgGQSUiQCYnailBhZiBMk2xVsUY11aVYEqyq4VUQCbHUpKwsKiQAQdFWK16TWcVWtWtS5XRxYgxqg1RYKi1TpcHW1UtVQlrMytMtbZK2yRfJTTLS2St89LZK758pzNM1GautU1uJqqqqAkUzN4gnSiUxWyxWYrUxRX85/L/ALTv71u/P0Oji9Drnkph5vB7rs5+plFM5nZ6cOxfl3864qb+dw6+Rl2xTXbtl0dcvR9XF1Ipr1y4tdsCcNNOJh0eM4PU4mW2vz9HT6L6eXZpu3t+pz9Dp5anLsU5O/twbOsaeGnPy6Nqc+prjsbYaHocPC9LxOL0ZY/I+o3fD9rJW+bPn3dcNvXHJrlBjrOJe7bTfr2oytzdh5/Q187U6+Hm9vlam/n4deTR6PO53Z5mK+CVIlTUCJcw2wzFWslmgWaEil2grZggrYDStKoZQAABQQYigKIKWayQBEqSrZWmksYx10dYNKtdiHU6RUHBXsQJvRVa5K1dN7i4nIlppdl1Os5KXxwAAAMhFoW1IIVwqioqmkzSb80kRedZAJQRV1ggpOBJEyJEgcCDg4TdU3abzilG0quhGlQaGCgsDSJpLXyZ2utipjSL2WtkWyZ3yJummWt8lGWmuWL5aa56TmrfNS2SutV0uJqlrirARCy0rBNqK1MVscNpx2phmv5z+U/acOdtm2PW25fX+hwpvxOefR34ep0Ux5WxaY7fb4ndnl6/Prgjbzsa+b5/Ry4dmaytce1pxdq2ek184r5qOiubo1qdvLt08/G/M87r5Pmd3G87u7HqPW+/xdDfk23H0p5ez0cm5pTDWefWdjXn7dcckW0+3Hk+j5PCtOn5v0e14/qXVtU5ehrz7XVhsa4JC0x0d7aE+g/N9Xepjt34PQb+X1b8HP6eHz3peB5f1vlsemM2rE0QMqAkFhUWpdKuIc6iWhoSHWXNlXNxoTUupUAAKJAY6CDGkBNKwWJdpATjXAAsyZloYs71MlwAVVVWcFpaitqJpNRDzpcWcXuLi7TkLatDhVJyUvjhkljgABksx3zLsSYZ40CBRNJmivhCJWnSUIlVxBEEqqIIBDAJIJEyoVa7qqtbVpZ11ddQpDUAXpNAuRLTcxWGlQEibWYzKtcWumlrZM75a2yVtlzvlrrlpfNFs1b56Wuul01oyZqAAMYtEE3oppgvlimMVq471/N3yf7HzOLpyXv1N8fRa8GSN+Tx27ndzdrq48elMPd5/W6fG9E4OthvgrtxK76uPZt8/Tx3Tzdbbt+btssTTy19+BXuy01roz0t76nB14fM6uR5XZy+Dt6vbPc9bHoOHo387q78vV6OPZ1z1rV0e7z+9HH6HKNnC/I1crr5/N9G+j5f0Wby/SzMtiMN3fl6PRzb2vPnvx6Hby8nppza9Wbzvd6HLv1NvH7GnBtzhg15fL+l875T2PksV+dNRUiAJq0i4NmNGuKCzSJoYRBEFbGgzq9AqwKABVOx5yTBAGJawWSBIhpAhjm4llgZM0gNZrFhYxGTA0F4USTIvQk3Wt1q2lZ3pLaIyGRoxwqlsixUQxwAlklExGlFKSGeMECiTNs1bLHVOmisQATFCQh1FRYBUyZAXIFqWZVIuJpV16KrYGhqC4lxNzYg03IHS95yQpZrA02tkMmd2tkrpdbZqWyRfNnN02zUtnXzVvmzm2tZ6XC6KAAMaZ1iYTpnCmLTPDMY2eG786fMfr/J4fQi2/Q0y6ccscrn8+3f9Hj7vb51etw4fX8Hd08bsZ49HLQw7cXL1dzPt38tvI83R423o1vnvKYufbg07dWOy/Qyj2mtM4/I6snkdeDk01sOjLorLPZx5On0cfpPR87r9XFk6cNfpy1/R8L1VeXvcfRv89+F14cLtceu/F4fps/kexnjLNOe5fn6vRx7+/LXT5eh2eRxevl0Jvl5/Z2sPS6M+V1qcuWaa9+TzfofPcL0fCm2SZjSRjUSzXaWgZiwlrsY6wpOIK2A0qDVskoAAVTqYAMokaWuAAChMWVrBRRkzSPQJFmkGFDLyqlWsrHawvaUVnS0GeltWgaUWUs1qhUsmWkSsAIiFMKx2rjTLPGhISgtDNWibZSRfRSABAqLSq6wQmy6FIHBWK0g1nE1EVmu0uqq9CLVFRcTQFLCwZBxbJhZFLNYGWtS9xF0va11vkrbLS2Wl8tZy03y0nNGmaJy56VF7ppkhVFAAiJmbxJF84tnivXFNcU54dH57+Z/XdLm7dWOrbtl17cyzrjpn1uji6vZxHqcut7PzePt+Yyzy9Tg9ba4vZ2uHs9fl0bEdfm+d8/x9fT0srUWG3O8/t1efpyevXW9zbFHTPk92bj1sdGPHl1eDKuDHvd3F6v2/M6fdx59+bX7uXX9D5712GPSr0beGnL24/Od1OZT0ef531PQ8Tv6VOXJeJtbo9PNvdfn63Z4/O7PE4HoeBrT0b+HqXHTlpzbEchbPU05eX2eTg2xmMVNGlNBLZopLag1QEhQ4FJTNtDSrRaJKAAEOghSUgLXSEhFDXlVrCUECUrsC6qqoCVml6GkEXgcVaq0FbMLatNCqvOKtQz0prSBozIUs1sgqqiVEuJAmEqrHZjErjVkSBErTPOXrKsTZXtIAAKCUlkqtZqKoSTAs5sBC61cVtZ12yVtK1MwbQEWlrstMouLXjYgylmsFFNGZKrrdrZK3y10y5sldMtbZaa5s5zNMkTnz1qLXTS6nVYASTaYtCJ0zxzlhvGK1cUZ4tI+B/Pfq+DLpwY7bd8ehthc57+nD0+nliE6xpex4Gt63yavx9Dzvf3uH2t7i7vQ4Mro8/jp5rPu1bS2Tz153ndmln1nTtrdvdr8npavl7la7voxesZM+GOXizc2Pe7uL0Ho8fV7uDN08vN7vK0fR+d7WOPTp15KW1b4cu3Ro4+1s+T7noeSnT259a0crSubWMvVyYt/J8/6HzXC9D51xvs5d+emuK/Nr68AqWjHMCGyaEkWaos1mqNWlFDBUg6WA0ilEMAGA6lY6KgJSGNcSKpDXFRICVEzN3UrGMsB5qJ0C9UF5AKqrJUZ0RpdQF3NmMda3SrkNKztSwu02MyNLTBVYdZJEQrFKpYxoxqQITNNErNsVbNVnHrZTKAAVABYQJAQRBIWAAulXWtTdtapeolsxZrIoClhaikiHW95SQabXALaWlosrO1L3S+WNMuc5aXyVvmprmpOWL5YnPTR10ut7HmoYiIGqBEaZYrZYrMekYYyxTHwLm+5yZdeTze/NaMtsjbl2vZ8HY6+OvO71yd2D0/Gwex8m6tvzfpel53s7Ge+bGmZTlT16td80U6dufYW0eTo8/j6OhX09OnpaPm9mpkInb752OmuzbztjPz92ePp9GPT7ePZ9HzsPf5GPbyOV2+Bj28vp8/bVdll3Tz+zl5fX6/B1+jyjZ1y1duXjdPn6HVnauPTzvPej8xzungY1nFSZlUS1aQ0OJJkVbQVUKS5ltGhpcVIsRUiz0q1QokoQUtSEioslaWaZQDSwSkJWlwEiFEzFlaQYiy85NIeYGk0uVFgVmLKzh2oouTcS02SOIqs1GbBpWc1OhF2ZCwaNNoUHIJqYrKMZCkIkECJVU0V8kRFp0spIABUBYQJAAAAAHWMlaUNo892loagvkSJayRkXEYyiotednQFJpcRSbaUVU7WrO1Jql89b5aWy53yVvlrrnrbLWbi2emlV0ut7DMxktC0TakitWbZ4b5Y5nDemOaYj4J71Lx678T6ra870Fpjh9Twdj1/ldnXixc3oPl9I6/N1+7xcuHfteV9d0/J93p4ZbVmunnX6or07VcehOWeNOphxeep1+Qp9DqYerq8vRhwnY1y6WnF3NPJ3+3k49enLpln6M9zp4J9bwcfV4mt0eFyezxNfbjy5abePrbvD9Hl4/a2MujoZZ97KM+ka+vH5/t8Pn9HMWjU18/m9XlzIEhggWBopVgs4o5EXJmkizHENZ1giXpR1l2qVlxZTVoBFQcXaUqDENLSgCJJgGASUSRMTLSCGMoY1jOrCbuJNDEVmqIIFpFhYGgTYoi6RSoDQzXOziRNFGRcSywJgSoxjRKZZwISqIYmkCkkWsrWkAAECBYAAAAAYUXFaRSHTW43SGoA0uLXN6RAwGMK3y5SoZCVmmk2i2jiclETe4nJFqrbNTTJW+XNkrrlrpmpOaL5InNTSovVNKHBxIkmJlKAWmcqYb54pYb0xzXDMfBfrvisuHovh+kyeZ7i6/Mn0PBw9vza1482Ho5cu2dOTFpyZMfefB9P3PG9/wBFhfrYV9Bz08XPpcmvpe9w8LuaYcynRtRzegvT5Vj7Pi+f63Dn2ehr87r63+n9vyfq74cJt88y93R6IOmZ9DyV6HzWHr+e5nX8/ra8xStL7mPs9Dzfo8mHpXbHLbh6eVstqc/o4OD6Hz+tpgyLVQCGgSAzbSlWCWhwJkVpq1kZIEjOHapZdLARFrMQwJQ0NYAAEgSxJmJU2cQTLCsE1U3QxDKGIoaStyqmaaOwCwCrJjBcToAkVazKCIUMtaANDNknUiRaiylkvaGmkBjGBKErKMYIEROSiDTNERM63QCAAAAAAAAKg4goc0yA0rO41pmDaBkaMZUCtlerFW11ms5RkBoFpteiqqqF6S4vlpbLW91vmznJTXLF8tJyxfLE5qaUvWegMYASArQrZ45phvWEYbUxXrjPz99t+Y3XbNze1ePYtOXF0eTGvETFRJGmK19LS2DH0Ol5Hvej4fY73P6XsvJ9H1eNMFL+Ty3+k35cZJ5+b9+K50eSw6fB8HufX/W+a85ffqTn0M6yjye3Xzd8fJ+ly6vf566PE1Or5/V6POlR5hbby9Tb5fZy59Eac2HbzKmjZa+nNr6YgDABggQLA0Ba7QIawo1mu1bWKwVVpWkFLVEhQJAgpMAAQwFEklWxMESxWkEIAGqlgBgUUgTWZaBLpYTVwIC8jrDmJtdoFwpNAAoXSKUGjpNRdtGIooaaaCoUsIlKZpEiEJmiNMxCUmJm9pmVIAAAAAAAAKArOgixri9Z7BTNrpLM7RGUKXAvQgZ6EjMFDXaaMrRlDpLi9F10uts2dskaZaMlNskTlrbJF80TlzvSzizpdpAAJJVWopritTFZFq4Vcdq4rPz391+YurLnellOamkpi19a9tOzUnnx158uevW5fW9R5/r/AEL5/wC07/l+1sS71c+c2qjcUzKcaereivWc1I5U36EUhPmNO7rU5+5GGtZ53qp431vD8t63jYd/O19fMx6ZtEIEZc+nYy76reL82vrxKagIElVAMYAqJBlKpNqgLtalhDWpDiSYuihwY0pLizrd3iUKsk1aJWJMcQImbOplWAZyxoQtEASqLAwAZQ8xoB0urxWdjQ6lYF5qzqWspgmRYTkTIFAOkXFAGjzXOhBtEWBlAxlJE0rjAxgDMImivAzmsxpLtaRCAAABiGAiiiYOsOtKlQLum1RcQ1BoFlriaGKtrpIkldSqQDLaUjK0abqK3pNpql8lLZa2uumWsXTfKtlzZGlxbLEZKXaxFnEiXAkphTVKxbPHacauPRjjPFdFn5++3/L4WIsoRecFraV40b5ateJqbETst9nG3W5ez9GfCfrHE6fN9d5v03ho7d7O+Fvirtvs9m+OxFtumW5PO7V4s9205skx5x6fta+F01Ecvenz73fnPEe58jivzRNAmUTbT105l9OxhTcrnCs3o1gaAdJqAAxDGJmNKVqIaSbirTbQQ00iqKibixITVbUETkrr9k+L/SPnv0Px+G19qtPO+l4uvtQzGgWZKjzhk6TWd6Ru8/Xr7c+HbOB5hVaIAQCLGMeZBpLrcqA0UIC8zzNmr3EtCm4tQiwFDJnVzUXM5to1hUXEhQwEUIQEggUS0MTTMIStLySAAADAsgYgAYQdKOIcrCNKpdNKGoNAtNNLQDLhOelQLCGSrHAGm12ZFrWup1tS1Re6TmrpdZyUvkiaptkmcubJGlwtNwyUuJaWskCEgRFox2iEY7VhXFeMcptj+aPvPzvTtbDGeJEKY2ExhUst2zS+xGm1nfaptvZdH3j4P9a0cPU18/Q08dL5unHraqWubdHXDcZVm0qdJectq7l8OFyd3X6fJ9Vr43SpNSw2jwPqeR5D3Piaa83p4ud005fR1fDvA+z+A+Rv730/zL9S/QcXcjvAQ0gKPOxMuFAAIEg0CrTSo1tolaSIyJB1jLnp1eP0vaeP9B4b3vmNfbGqX9N5Xten831/n30Hyn0X577P0nnexztJ62Vfiv2X5rp7VaxGfb4PR0ejDl9nAWiYlmfHT6D8z936bh9P439n+cYduSJTYs6NCEGgEMQDzAaS1hV5yTYuB1XkJgrQvo0JBOgmhJsBGTKhMNczkMjQWABZiAAAAQAgVhRaQKokm9nKBAAwAZRIiyR1JFVgipKxrFdMldJWpACQstpSZRZZFbVVSyHUqgpNLhmTS95mvS11vkrOWl6i+XOcibz2q05clWvkpNFLXEOJdbMEKUzVSibJEWrjUx3jERbJTX8Ufon5U8s+lW23Nstoz53q0Zo0y1jPWduvTuUtsHS5fT+qfDfsGrz9GhHdrc/Xi83t3+/m2IjNNsddBMcF8Ea4ujXv9Xj9jTi3K82zvjp5dPQrTYvkrc+Wc9hGhefPd1fzVb1vinw/13f24fZ/rH83/QuzHNWt6SlqAFRYzNWlmkBAkQDUa1K0KLVOwNDGmqqh67577z03me16jk21tuL5j9L8Z9D+e+v7HJ3tbk9XBq64dni9bPVtQ813eVlx9DV05+jjts120teP5z9F8Zx/Q81Wqkei8j6H6H8z9t0lfnP0fy3kfZ+WlWbIipAVkYtJlF5gWgDMaKzAToXADoqBCqZmgWvOuPS4lrNagJMmdXFXIaGZgm2hMkVGggBAsIFABIlCVNIFEmJK13KRAIZYAAEjGEFWHFSsu1bAK6VXVrNQaAFFrWtBZRRMWKSRNIIOsoyLicibXy5hpabpfLW2Wl6rfLWKWrPWrWyUXRd9KpFJa7RSBAlErJVIiYhXHeMZF6TOWOX4j+//AC/cb9OJ36TuRnsQyROaL7ERtV0zxGRAi6bem8L7Pv8Agfc6nJ7uth6e3z7bnl7T7nhZMerKcnzfV8x899Fl5+fr/ReX9K935LozzcivfcU1Obt53F6m31cvru/5noW48qPM693zH5/3vl2cei/U/wAW6Xo+IRzpQ0ulWsIKwWh5ytLXmFRYGCBIBkUaQbRpYK0s0ukXFvT/ADP6htcXve35vO7udYmupNs9WY52mnlduzrYc3YrjvHA13388MNrZKtqK3Mcbq8/PD5Z9V8Lqbc3pvJ+g+jfNfZ5zh9fNwu7xeb1+b5r1fD19c5Sq0WkgZ1NAGYDQxLVnYANAADoqgmHSjWNKpq2SatLWpAkKpSogWEmchSXNmki4oSICRAkJUSoK0FqIVZjWzmQkEIaQoAJKAkdREEUYFFAFdqrqxgo2iKGUuk0UZAIpZSLVcTeNiJpLXyGVeqzVdLi2Sls0aXSbpfJCl6po4XacmKrWqbOpwY1mISEhSi8TWmKyUTekTSUYtH4k+v/AD/fvHUnPrzTor7kTniM1a5IhyoAKTkz23OX0fqHxv6TqeP9J53fXwn5B9z7v92/Nb8n6nPjfZzp5b5r3tXh2+h/bfN7uuM537MeP6Hbzs+dfH83v4ejfqzwdDXiwLcSdtiebW9T5r5r9V+eaumQSTYWgSAgzq5uxxAlgCBIBSlIFnFXNm0aWikus1EVTbveB+idfyfperhn62vDuHmtds9ZxzbWnblV6O5Ti6bDz/T18h0elz4vQ5c/mrejanXry5Zyxa4/HPsvziNKdLi7fsHyH6GzkXvp2p3snhff+T8T7fymPa8ghZ1EFrpDrUFoK2FnBwLCwAB0VU5q8y0OsqQkQTLXqtXa4SZM6OIcyLmYHMkGsDSaQZhdM5VAANIFFEyLW4AEAMRYABMKImKqIgqFXKihDaPO1NWoA0AGZEi7KMgECGWPDRQC17TkWutrrpkWyZ3y0vki11nJU1zPayrrzVUyr3qJdSgAEiyIrMVx6oqi1FbKEzeImv5b+s+RybcG+pvRTOZq1yzCAYwAZkrp9C+d+s+tfL/eXXTl9FPj/B9K7+rjt1ZueNm9LpYdF7t7DmXNX3/f8rpNunPJ0HJ5bL26o6GnDzracHLo9hr53S24/jn2H5twPR8eVwRMwpkVBxDi7Qk0IaBIqLMalIbRxQmW0pImkOs+g871/q3yn6B5js5djj9vj06+hfDp5X40aejng2JpgtfgO95uxHLwr9HMvPSil3jr5Uzzz7cYu06Oh6ed4b3/AI/kdXF9U+S/WO7z8fAtrz879NTyH0fxXk/Y+biara0BUq1a0yqKq0laE3cShj0IAAC6FC61Va5DGZDHpqLCLUS9LSVEOlKiXNhJmAAAABzKiDQZjQKioBBNrK1qJKAAJAIUAoh1qrS6VJsRUlkAB01qNRINQG0QFFgta0jKAsB4XUSFpa+VOWt7ppczkz0zUtUaZKrrZoqNis1EuVyvE5VfRgACRNaqIizHMRcpwkx3TMCn53+k8zpPL0+vxMk1zSyQsQxpABLRs49vufl/0L2Hg/U4G3Utj4nn93m4elkiMeE93t4NfHXXntxOrdrnr+e9F6nkVEek18nq38/SptNnXnmwRbn1vzdtenPP4L6P4vxPu/I41UshE2EQXh5xQLsQwABoatgs2gzbRoaWl1ionax7fqHyX6nzI69OnXzKd3Urx+wr5/msPU+h6fP4Zt43X0O9jx+Wt6uWunE5+/Y6/KuJ9jXzdOdtO1unHNzdNs8V7+fN5f1fnfOehxep+c/SPYU8Th035Pj+hzubr7H2XxvzL6388BRSNLRYZ5pZaWB0EVJhxdD0AAMQF5CDrVqmi8wRaytcVGlJYwCF1o4gAGhmAAAANACBQABGO+hJkwqQBJQBWJtLHBDpRSdILWrOpooQwXedqapZoaguJAGMpLS1gZRYsbusgy2mQyxpdL2vlztlrpdbUm85pDKjQjV1ipWm8zg7WdrCs1gipE47sdoSYvklMUlcmYflz6Tm9ZHLsbeRr7eTbMlRQonJn27fF7zQr8+Do8rq+F+ibvzH6BXP1lNcWem/aazvtWx1cs+7bi991+LzY14+fp8eParkdDp4OhnlwviPb9V9Z810PZ821e25mYjQTpdWPyb6/wDNef18OJSAJAFEhrg0sAVFgarQxrODm4pTUGVVn5/Q2ufv2eL6XP432zwPLo0o6+xbi2N9OjHB6uvm9jLDWMKeXfq79OT5hf7HvvC5VOj08cvl8/Y6d/O1NIyxXIp255dHTbNzb/NY+2+26fm2LOcUtK9sG2GtvwaHb5Pjva+c0ejlx6QgzhaQZ2YkNVLuRcwEAAVQQdYdqGZ6LzYx2spkWc3pUS0qF1q4hxBMiBcqLSIASIAUAAEiITF7uBJyAFBykoBQcpKzo6kFoYyhDAF3nZr0mV6QKCwlpRkIAyr0skUOtqxsAWs1spkaVnOSNMlNMtb3VS7iaquDQ2jro6zVoyVm8wEgIAjHoglE6YyY7RNoFA/G/vcHqerH09cNnTxse3CIYxp3/K+x6Xyv6btZ6epy5fM9ueny+ovP9WMupZzgpvtzs6zuOVVz9Lv5ff6uTt25MVa+T5fd91r4M3jl83d1sMX6HPztOndnm6Tm31cQjwnr/N/PfpfidXoriVhSUhI0NQWFgAAFRalaQRLmQbRpYBDc836vqeN9fvZaXj2czH1MVIweb38nf1evfhy6X6l/N7Gnm/RMfKwzbVm+aK9GuejOvFt2eRx9bk+f78cseg9P567xemXTvzZ71x57fMPzz9Bv59+gf2T8mhGoRM8+87ta7UPJer4Hzz6b4zHakWkDOFJxMj0q6WIGgACqJuB0VQ0OsjNAZAItZDtqykyUTCoi6w1RICAAAFhUAAAIY72ElpAAAJKAUHJVqLXTMiS0NIhgIYAC7zu2tJgsGYALtKAzJpcLyu6yQAMjQMhlrpUWuL3S+aNLzikte0qsZK2atNVXS6quyZKqAACLJuiEym+CImItCmgfir3fmd7Tq9Xtf08Z78+bqb+YrVoqnR1vnP07Y+f+s6Gb0Fo81HVzOX08nP2TlYjPXp1XHTxPI9Hn+Bb6b9h8r6b1PH9zv5Ws6epbk59Z6DK07KuE1I6OLT0ehXm2b8/XvzhJrzXS35fi32n5jpdFZMLJAlACBLAAAAMirSIa1NBUS0uIrm9HJ5P3Pb8319iluNze5q83bHHbl4+53vQ8ipvu25+hrw7GlMuE5ax3deX0Lg1518Hn73y7wfueB+b+z24871H6P8/3+7yd/v4d3q4aznjfO+x8i/mf9D+q/wBIfjPv/svP6uNtzKEef32y1rmU8x7HzHife+Um1IuQBmm1KrcVSz0AAAABVBUxxWq1oxj0XmCNLKotrSaAArFDrVoASkAwAAENYQREyi0qbuIdpAAAAKwgQ4h1ipAxAMAAFwEhWelIlpSZRSgALiQyptdwvK7rKLWawMyoqNbpa1nXTLW1rVVdQlr1VkqaKrs4sy05MjAAIsWiSaptSbUFcMlckfjL7D88nk9Lcr3etns9XSdvTyuf1eKprVd+v8d+x+x8r1eQvynVWN1n18Txvo/qHZ875PPfk19QjTX5+necn2D3viOfbb1McVVnlOnkzphrvmvl7aPItE1v5/L1MvJfe7OLp6cme2cROeYZ5D1Pm+H2+f4H6L5fBOeMEJLAAAAAaGimgoLUUuKiaSi6Mnzv6vteV6+xNdbm7PIfF/WdT3uXN6N92OalJjr6Dj4vH7Olx+l6K3i7e+XofX8Pv7cnkeP1fN/N+j84+D+ufL0fSP0n470fr+JesHRl6vXy/K+J7v5+/Ov1T9Yfsn4DEW9DhnFhEfNfpfitPfnw2w1Orjm0xGSuiwzlInSazMNBmJO5AAAFFVEnCqErkVxmQDHazQrag02lRRTei6QTBWGJDSACAABMlImJm1ywkABMKkoKDmKzo5ES5NAulHW4CSBcZqSJlUGtS6XarWkaGoLC1GRe01SXlcGm1mmxlLWtWdqWcaXSLXpaoVQ00vec2q2lU0cMmkvFdQACRNpVkSUIvCnJIkm0fkf738w5HLuuH1enl7XqtNPSs8u3h6vR5gtu+F99v/K/o1Ras7emz5557eN+d+37CNLv4OFHodjqjWxmsY997vyXNz7+lfH0OnFty8vh6GKuly9BfzPRT5vdnn0c9fFfGfU7n0/Hua83c6fKuaOWZFBMfEPs/wAx4nocMMoSJQAIYAMClKAbakJZjAoeZ+T9q/B+8yZbLl343n+1sd7n7+l1o8fY5rauHblphref2/Ifkvvdz4bX6n+n/De2+t+X5G/rmMafFhyPD631X9X7Xjdnbj1Z02757nVz+kp5/J5ew9Hm6Vcezlhz9J6FcdHfkzY9iU43Vy+C+l+F1NuJWnFpIGcCQEJLsKjQwEAABdBCqwVoBoWbIYwvcm7Zi9rBI0kHKoiqVSAYktASUAokJtZXkFByUFEOTrDiHBjmAK2LWKQXmqWIswWBiQLCqBIkUaUkAaWgSJypteqzeVlE0UvabKSRe5PORe4ObvOaKWa10i4ltLouFLVTVmSZvEwAAAQrMd0oSYtBOcqfmv7r868/fHk8u9+f7vQj0vWWn0FuDW6/n5vlk5/S6Pxv7PteJ7+SHo7YdatfjHyP1vxn8r+x9v8AY+L6n6/g7fq23nDh5tPb9vy/N6ezPS3S1wzzpyOfs2p59lHb14O3fzvRW85HK4+3wnnfRdn0fP6u/CpiZjavzdZhgvHyj6v4TznrfPwyhCSJSBIAAMuMyTAbVrsBliHUUsub2r8T9D5Xg/X6T1VeMlMjPXbxTRkyjl+d6Py78/8Aq9P4m/sv0Hyvtf6Z8F559R0c/PWeHY9LxMVL757zTwfE29n0dvNq9PM6dN0jvxz7emPSzyyRTdrQMxjmfO9EeY9r5Dy3s/OKucaWmwoITJwAQ5l3IBgIAqqqqQ7wZ1AFodbKbCCZIipmmggSAAFVgpVzDgTICAQxJUptJEqSKiElxVwtACUhrlTrLWazWEiRAlgAgQIEiqSwWkarWaBOVLXuqsdAopfIWs1qrLgRZptLg2iquDG0uGSkDTJW11ilqz1czkqyUAAFpqbKZQVqkKIx6prE2mZp+e/uPzTn3nzN8OXwd+55/v8Adt1+stjvb+Podfk5Ob3Nj4T9q3/M7sldOdydfH8L1fjv5p9R4P4TX6r+j+X9I/TPPzdnb0Lef0LYez7PnOPbqnLqnCNHh9LXp0+q7/Ay9N+nfP0GnlYLN6eX0k+Xz8tcczgttza9Ga+OxNd9g7U+V/X/AJhwfT8/GpCsgsgBAkApWlaEs2jWYwEMqC5vYweV+hPy/oVzdOWmWnvycuvu6/L15Mt9nhvt3x08evV4ddPyd8vXx/Q/f+f63fzeN8/6vn+T0ekji+nfVfEat9cuLD2X+Ze59Rp4el7zxvh4xps1hU7N6+WtHoe6t8jlnPJDZMh4H2vB8d7fx+Dek1zi6LyVFSGAhhpCSwAACqqqrBWWzsjQsxaxa7USwsFLUBJQAEQ4VShMtAAAKCtIlBJ1giAJNIAwWKnE1GolgmkgyhrMABEokkEIAQktQXaci1r3Sazs4lppay0uL1Q0tZpoE1ElbVBjTS7qupr5KWyRDa3nerMmaqgJmr3oIECCkEqwiZiJTo/PH235emvMvHlL5T5Xr9Xn9v0lun07l0O35y/mv1jZ8H6fJzbPHbHDR5ej418N9PPhdHovb4/on2PJ0OqMl8tnp43NsefVi5NzleQ/Ove4OHp/R/uPmfXfQeNt6U6nf595adhw7U8e65tjTLSy0Xk30M9er6eOfsy3Zy8b7Xy3zX6j4yJSYmKSJQANUS1bQQJ2pYQ2baoYyoa/n/X6Xy/6fzOb2tS3X0XFu+l85h6MdDxPrr4uvr5edmrnr4dOGm7ztwsO33Hp+FN+rZyzjPp7vp+d6ffyfLe17H0rx/lrrluMfM69/n69O4y61MflPxf6F354fT+r4vsvd+ZSuSYw2nNbP5v9H8ZyOzycO2GGYm1Md7GcCVNXAWA0AVFjEADqqgmHWMlahjHoVbOwFU7XFmloaQAAB1NV1gQRLkgBJFQm1rrUkCiSYYA0EGcuZqLNoDTZSWtdLVASRBEgpOUaVlSESSgBDWRkMjS87ukkMi9JyFLuJqhzYi1QcqrNzaKzcAZa5E1WKi1L5M5oqu1VZJm8jCZu9yDgVNAlplUmVZMVxqzd+RPs+TudHh7tODnT5/Ex23fP9/rY+l6LR0b+ZzfL+oy/O/bVWxlqZX1OXr+ffMe56n0uTv8AXl0uhitvgvbP1cOLDqjHbn8e3nvmvU8n+celPn7fZv2D5D1/0nhPffL0W2MsYjXcnkpz7GnP62/mLxK9b284tGZFHh/a+Y+bfT/FYroVTKEysIASFjZ0sl2sIbAaNoxJoqpY9ut8p+xafH6ulfu2c6bcc2Hi68FNteOnXjuvHDr280jbYgJVdi1t6c6zv67v8TPakaz7DXwHFNXfXlU20a7Ta/Swy+XfkP32/wCft2fs/P8Aon3PxG9pwlq8S+3os8N+tOP1cXyf6z8/w7Y44pGtlmSjQl2k0ADEAABVFZlMOsZFQDGMQ7XVrA12CtLAAAghcHBVo5lxVDvYrUEAxDAAXM5CliVRYXE5Ck5Iu62rOXFqSQqQlIkEShXrNoi9JRKEBazWy1l52ut2nInJEte6CbEWZUKHFitmMCl6S6qrVrNeqslZpNU3pGSk3USu+rQZmlr0ACEqlVLHMTL+LHxn6J7P0KfYvSy9l7/HyvUt6/l4Ovt5m51eP29OLMw0vkf02/O9j5rbk6vB37XPX3Nd0nPN8/VHiItrfI/V/RPtvkXiyZVWc8rze35z8B63a4J9V9Twe2+08rlfKfSey+1+W0ee3K5/T9Fv5PqezxejrzZ5w6rHKYRmA8X7nyfzv6X47HeYRKUzxqpYAaLUcCTaiJGVEuTWSQuIeeq8L9Ex+Z9Lr592HHp3M+TW5fU4mXoXjjk0nHSZp6HSvy4437NvPTTHHTeenVce9fk8b8r9P6H2uP7J9J+a5kbUx85t7PSrhnmNLPo53iejzfO7vQ+nwd71vM7G3l6q2KL9aOfZmvK35fk31v59qdGExnj1sBnUVS7mS4DMaAAABjzVWBLrnZj0ZMwY9A2cVEuZolLVa4qLAioVU4okCRAA4EhIgCJJgBczlja0gaNFJstaqWqlrrpkWuJqJaRICJRMxE1xoSJtSdKzYlWm6yUtVZqL2tkhcaOqkizTQwS62dZopIlrMcHSKSL2VRcS40ql7TkzUO97mTNQ2jRSjWSomUpaVFMRef53er8R4D5v635H879X4vm9nO9D1Wtt3pw6vq+H6n0fP6fXy4c/Q+d/Le/8V5uX3nX8l+//ALHg+tfI/qWvnvir06XseZ4fr8vB879P6+vu9jbxs+jb0osL5+Dl27ZXNqjr+m9nyngs/e4/l+ng8f2vqH0Xw3q/Y8DFY5jYjLcUxpyoxjnPznpeL8r+r+C1toSYZpnIlkmlbVBNApIzGgCjaCwpazoeey8D9LxeZ9D5zyfoDzY5Pk+nu9tet6HnajpNJ1q+hqV9DPTH0u3j7UxEdPF8vu9Fv5nlfH9vwH5d9P1e/r/Rv7l+Q9ji4CZ8z4Po5PqfFrZhns9H0cePlsUj1nR5XRjDnWvs0jFDneh5Xz/6D4/ndfFhvWLViwzAIEkwoh2sWAABVCHBxBMukOIFbMYFE6aGdXe1SbSUUlDAQ6qHUWq61BDgSAAQ0gLiDOXZVdGNdpsyLVWzytki+RfLF7izizhSQIKSgrVlWJrMxE0xqwgtAkqpNL5U1Fqi1xKiaWcKk0kWKzUGUml2IIVWtRYS1rouDTdNmnJE3nDvrY6nCmlK3EFb0CESK9YXlVK/mX9A/JsE6cWM/O8lvH+d3+L8b3fH+Z7fnfJ97l8Pt8Pm9XTpv6mtf2D6z1/0/wA96fuw6/yn2Nc/ZhjpwdeeDLq67g9G4/J83rYY0qudXvs659W/FVZ3b5dLTl0eHt+X/mP2ux8L7n2v9o/L/X/XfL5NMnavJjf0rj32aMBkNaz499j+b8T0fLglnKkJSwUza7VpAJo2UplYQlxFK3G2bh+hny/sDh9UrnyPL9f5v+TfbeH+e93Y9Tg+2fYeFH0lMeus59OtnvOUkTzeXu9d38Phfg+/6d9d89zcvS8l8Z9H9Q+2+F9P63i835n1fAfi32P0H6D5zqfpviavv47nXj0e2nYty8/HTtacnoa8OMxpc5+Z9Tw/n30Px2DYqY49bRYVKpyICqS0iDSWIB1VQiogickZ4zIYzIBGllEuIqtTTVLOIU2oRUEOVVgrUQQJMAEAwAFxJmpNTci7SzIZF6ztWdsi+WL5Y0qt7rNRJE0liEKaiJmItCRMxE0iazNRAvRRddHW1JEuFSItkmyzAxptYSAELpDBZrVCqTY40ddLMuai76Ooqto0XEXS1AACJlN84XlH5o/QPyYi0s1MNpjrrzJvq83do8/u8Pzfd5HkfRej+d+p+o91YrOXOyrrk5vQw5defTKjJWc8YEZ6+W6ztuTzaHL2dP044Pk9PjPkfpPtH6X8JHJPzn8d+vz+f7ntv0f5r6l9l8J6Hs8TJOPN5+zief6/sPV8DdvhJrnkPT8r5n9b+bzpONExmppKUkEUUhAhNErJhm+St8WlNHXfyeXteQ837H7h4Hr7Gc584wxOhzdnI8f0/kv5R937b3vN+6fofxvy7P6zVt06nP3anLXU46fPeb0/bcHD9K+p8ndjl6O2XmfO97uX8z1HqfO3nXnfPep5z8a+o9H5XmfUf6Y+F8/130p22Ou/o78HNz33mXo48uhCR5j0/C+c/S/G49KxXONrSGYQkNYZmmgMQAAxUXUQqtVpV5rILMdrFrsENNLiFFVN6FBjg4q4hxAEgSWgSIABcBJmobVrCaLMkWul6zvkWzxpdNMkWus3FrrZrOAOJUkqSiYmUzRTETWLRKCalrFFJIWtQkuoTVbAylmlpAHU6w0sAXpN5rQLVXaqqvOTE7XyJecVN6WuK1S1glpaRKQlJmItES/Nf6B+UytSGgzFpxVvoV1x8/dk5fYzY+rufN/pXS4rPDV56TXbDz6YY6M+mmSlJr17NozUx5vJt5z5zt9d6/Bx+Hf1/u+fz3X8Y/F/Y9n9P431v9O8vS83s4/n+v773/l/W93i+nv51IxRbxXjfQ+v9jwd+2WQk594+S/W/nvA9PxolKrYwmUiZS1Uql0hTbHNuJPsfAPlv0jwXjdvNdeh53d0eGfrm+X6R+j8vZpVxVxOHPo858/775K1enW79OS7uXb3MOHR5Xyo+R/Jd3G+Pn3P0en0b7bg+q+1831L82tX0O90+Lkrzxnrl4NfYdfkYfF7fa/XfM+Sv6XKw7PQb8Xdtx+en0FXXsx5WxGMzE2r5b1vnPDfRfJY4pN0XIWdXNkEBV2s7EOpWAAFDhdBDIzgsxmQx30EtFVqWs5uJBAMIODVqtZS4EgEMBJaAGgGZpubkXE2UZFqpd53yxOeNcldclV1tljSq2qstZjVIukiqCaoU1iYi1ZmoiJgtLBKhSXWwODSIa7SwgBJ0ioNIAJyLqsXW1KtoV1usZLTeS76VRUTS1xWqXsazWSCJEEy0SpIpr+afv8A8pJOAMBpwujmxfHy9+9w+3m4fsOh4n0XS5oM50r2PN9bHntrR0bMzhr1Kba3Ptx/L3+W/jPudLXl939Z530n9E+cnp38P4fpfi75Lwv6Tfq/Lnjfm4dvot+Hbnj9Pv5PqLceoakb5px1lugrmRry+T/WfnXnPX8eEyQxauJolRKSkKZ5Gvf838j7L5h8p+gcjw3p+35b6F73ynu/a+f6/o8Ge05aXfg/qGTxfpKiVFsPJ3RnXN08XamnI5fZ5Gfd5p9V2MPIw8fH8h/L/pPD/nnT6j717b7fl9p7/J9A7fmtSfS6lvL2Lc1Rb0U8nR3w9Dfz92/Pr318FT2d6I2ejT12Phc/Xu06y3LqaUm3J436b8+5vV5wzxaXm0iFnQm6S4NC0l0EAA0AAVmqjJGeMBitYCbkha1GlJawIALCDpRxCiVMOTAASIAWFjNQ5u4kaZAMiai9ZWqt8y2Zrkyvli10vljS62qDrLiGloSzVSRCmYtWUKSmsXiUSCqKWCkizS4gSDrDiGtMxUSAAAkXqIuk2Mdd3VczlopNxeomlrUql7iWs1pibpdiEhXqTUUR+aP0D8nYAMBgvgbaFNdrg9no83ubmXo9Ku/SjHyPP6uX4/7FY9OrTbXr06l/XwV38p4/oeN+Wv5T46nmfE4Puv3+v2b7/wCa3O6ONxep0ceP7d9V8Rq4zwqej6jTytG/TjjfsW84V77jSORTtzTltWxi9Pk/1P5vzO3h0OrOJiWUIhbWjthbS208pwfTfOvA+z+UfG/Re67Pj/sH1vwHvPoPAz2iihpsyRd53w83rYuP382Wur4/2u9h0d5yYr9Xmef0eT6fznC8P9a9Ln4HNyw854lOV8N9Ps+5j7b6ry9Hb0e1OWfWm9GPotPKz35OpbPqbY+u18WpjXi3hZ+gKa9/bm7NPOraeth5nP1z8B7XznA9b53Bvzlc4ui8lStR5wtJMzWAVSwl6AMxoqibqyXIZrMAGmgCWuFKizAkcCWSISaCKkQRCSwQACRA0AzBS9LCzTkKLa1U8b5Fs8XyV1y1tdL5a2yV0uJuk0lxaoukOLAAKazNJmkTabUUpmqQLOYmDCFJAAASAgAAS0ocWqGSpoaSu9RNGSF5xdtbqppUUus3FmsRYrNRdgACJtBObmfzP+gfkdCGAADURhjXXx6ul5/vdHl9Xbp282nr8n5/6eubTd5emufoxV15mXqed0+hzcXDfLz+b+c68HDn6P2+H6B7vB0PQrr37e/Ty+hxcXZ9fk2bZdrfhy6ObnrwdPU7dOL1jx9yacjLu3NeTZZ4xTGW2Xwz7f8AL+b1YQrCeS9z4F8D+w+b8H3Dmw2tvG0evx/0B9X8L7T6n5W0XC5m2whjRUHSapurZuJ5vB9lt/J/p21rxhq7PnHJydjg/Sdrfz/SfY/hfK+Q/Y9XyOjRz7s+962pzcPc6k83oJ83j59fvOz47o603NLe318Hmab9zPi+bR9Ps0rt9m+/Xn9jl8zliky8R7HgeD+i+OFMaka2QZgSjQJU3UxVaLSzBZiCqqlKqKrU0qZ2SuQjQo0cRU6KZarWAEioCaiqsdDiCIJJLQBEkwLiTMAOZuLi4nIBkWutnne62yr5q3y11yUnLGuTOcibz0cTkrqRJM1c6nQSUlKYhIVs5mszWbVmZSBIkBakCGsABAABZKHBxNRDiXE1F3Gjg5ZKroq17rNrWiqWuJazS6aOJAAAABCvT80foP5EDWSrAFmlrJGKNYw7ep53sbfP7HD8f7w4PWjEuPpOfr5/F6PC8rt5Ud/pfY5NvPm0sL9u/B6fp8X2/pc/zXyvocX5/wCho/Heh776Pz+3+g/P5vc4cvRnl1r1dOPk+J08zt+l9vp8jFtN62O7fi27YZ1fG9fLh7PH8d7vy3C7+DlW9PwXhff/ABL88++7m/w/077D4L3H0vz23oyIuItWomp0poFIRUMmPTm4vodryPrXbm53R08Th+xxeF7u/r5l6ZaXP0aHBv56n0uXp7Z9/wAXv+Xy9OvlYMe7Ty7XtnzcfX6mWHoL+fx+b0fY9nyPT356vp1L8Pl8fW9L0cbrnjlG3Z6XXzelXh72PmB4L3fnvD+98hjpjOlo0gpKiFpLzo0GhLKtqrAqJNLAwqqog6GqlWIB6E1atIF2uAACHENNRVFVqCg5ACiXIrIFbBRS40yJRYzJXV1Gd8i+dOWm2StstNM1LVF8lLZItVdKrZ2nJQ6w4kkAEIsmyZiZqppMxKpMTJxUWAiSYBSQTICAIlxDiWmhpdbOujHZVZuqomrWuk0my6rrpS0xNRaq2AAAAAASv5o/RPyECLkhQKGltxUi011w47dDh9zn+N9vi4Pczed7NcvZjwnQ4ujynznrea83r9h9jr63s8zOz9p0eH6Xp8vkU7vJ+V6fm/mPa8t+DfV+i4Of7r/Rf5ryve8vy+Hb9D+mw71/N+Y/FW+A/lv9A/qn9o/FfNR73s/Q8PsdHldTXzelphztuT4j9p+ecu3reR+f/Qvyz8l9e+L5L9H/AKP+P/QPb4rk4q0sE0rkQNGuxpEETeeu589+m7vJ09Kk6Fhhr5/j+p5PN7KzjHFtTgr4L8x+krzOr2P6f89v/R0rbHJNdXn7rvXWjr3cLeijymvd8N6/J2NeDSz10+XbcpPpd/M2+/n9Nr5ePSnlPY+X53b5WamvH7fM5/R5ymJtMzBWVUKCS0lZBWirBIMBF5iikK9DMyyNCzF7ubNdqiWkAAHVUwoiqwhxBIAAEs1jMDHNqiwvSWWWs4vVIM72ta+eLZaa5K2y10yUvkpfLVcaul60nJmrMWVa7rJENKmJmqiEjHaZJmqVLVlVzKQAqLCABAlDQJaHFnFqrdTakNNwdThU3qJqFpqDhlrdrEWczWdwAAAAAAD8z/on5CIF3FSbtVoYNGsx0RF8Oe+1x+rsc/sc3xvt6+c+rjGJyty/P7fB/O+37v6/X13T5Wqtsuba0y0ce3Pnl5P5b0+zWe118Hqff+f9H38vA5/R2tufsa8Pr48X4f8AF/e/YPrvj/mPz33Hs/W8Hs9/k57c+wjy/he18d6+v4J8n9tre38Fm+2/H/vH1vy/T3zawsAAFqUgi1TcVa4sFVjf8v6b3nhfWdzl6ctJ85p0eD4/W53J63Ij04t0d/i8rwPxPt6/Fnl+i07f1XPzuj2LmmxjV6aa0deelfb1+SbeYtu3wvbj0ubo2Ixz46+h6vN9j6Pg7jn6lc/A+5874n2vkZ1Y4pN6zeUJCzqLNVJNIMzWSXoAAB0XkEMFEFrOxRYk6naRegAQxgOhzExFRAhgABEk2M5NBmubONBNpYykVF7pYizpLTa+VOWmuWL5M7Za3ut8tWSulU2q9royZC6ovdZoYCESTNZVSMd5mSCKlig0CUlqoJJDmEhwQ13WwOZqq6nAmamatLpLiKXyKurJW7asdZdbCQAKAQgAAPzP+ifkIqDaUsIaQEWu6ioJWxV2z8nqX5v2OH4/9By5zrc3TyOH0Obw9/pfep9L6fB8a9F93gnF7a5ejFntjypn5p6e2Wxrz3pfHfd6dHd18f1N/D0c9vZ38n5l431nXyy7vp+VwOrfxPnety/I7973vl/C/S/l3sPqvmHfnASlBIkQAlpFbKQwa0sDhkz03OX2u1we70vN9rj8Xr83z+rm/J+15z6v6fFXX2XL8zqX4tffLk+Z6uDfu5mnvRFtq9Ovr5eGnVdJ9jv81uo5GfoZrc2eePTp0bc8/RnHo9XN1Ojg9K87uZ5czp5/kH135xh1rLNWmLBBSSKrSDO7BCUGjQaSDqRVVZ1BqoA0NZJFqpVyJu5sAIoYViqwIIgkAAhhEk3MwVJxdr2tYFJqJcS6S4sVtaaWyFRfJXTNFsmd8tL1F8ucZa7uulzOXIWVbSs1FJaWqxEkoiZiaEQhSm0CUMBBBCuUAAAcHK6GiomrWFqgQcKS16UqsZK6NalpTedhIBQxgIkQAB+Z/wBE/HxYVGtgNdgpVbuoKAKXxTrj+V/WL8z0snN26vXC8j3nl0Zbd/Y7/J3/AEfncPvfmvN4fqsfyP6eZ9VZZbTPYrno4b/Lvmvf6Pfv9G9fwfUd3j7mmPct5nv9vD+ecv0Fzphrpr2pyI27NvO830+R8W9XyfUe94/Y7PN2b+dmjki3OkzMIENLiGi0Nelqi901qurTdbZ8fS2eD3vYeF73VxnBW3B5e/5Zr+j+Z5/d9tX5Hb7/AANLO+Hn7eZxeuNOd5XR3+zxvQ+r42Xocvj9nra4+y18jymPsc6vXuX4Ez3J596cOrvyvfH0Li9Vjy8nq5Pkf1/51itnGqQCggKiqSTdwSrmxA0A6nC8qioGgWFStlaaWIUTM0sAUOsIpBWpUpNJMAJUS5giCLFbMqbONGtRZaXE1SwkpbJEtLKWtLi1xaq3yrZc75aXqL5c7XW9Rrlqup2tdb3ENNFIAgSlKQkQlTEzEoLCkAAAAEkFU3A4VUBIvN0tUSwTQLUq0VWbramiSFZ6MBjGMIOSEIkAPzP+ifkAkRTRqtqDKHBVVBgOJIssuzXVy8Hv18n+qxx+jh5PX1Y79nv8bYrwz3+J5v0MZ+d9f1ftcWP5f7zJXJZ1+VfCevxvlvZ9B70fXfuvk/Ter5WzrT1Ovi+518fl16ORXu47uwRM2w7e3nfCfR+O/Pvj/QfL/D97Qt0em9Dj+je15vQ9Th912+Zv9/lVTPs016Xf863HU1yVi0iar1Vj15suvZp0ZlimmTyvf9t5nqepyjjS2In4tp+g+L876/sV8T0fq/Ica3bh8b1ow1yTivEx9J9H5Xa6ODN05czl9O8Nva9Pl4do4ufT2ujl8pydu3fmzRn0+7yMe2W3z9mz2/Ocn0fB856fgRMReEh52SHJRC0PORL0FQFgVRVKu1XmLXc2ICEFguJoBFhWGO0LOrqYBWUuBpUVKyVsaSZgZSXGrm1GRFRa63K2dJpNJtNJpJEuZqLuL3RlhddMtNKMuV8ldHGuUvNV71nOQFsioOhwUlIslMoQCAQkUJITJqzMloKkAANNRNQY0iQoFWOs5K3azWRdNCDEWMB1FZcJ2EQiAA/M/wCifkZEE3aKS0tNwIAQcGVWxaqHWyrpHn/X38X+qZK30OD2NLu5MnHrxfI1834XfxfM6/r/AOjcGb6X5fH5Xt83zPqud5/JqeFn5r8893f+my9F70fS/qPl+t0cfd08v2+/h6Ft+FPZoNPS5ef29OPyPr+B4P6P4fndGHPpp84+X+q+N/JfVek9jyPMcXpeU8b3ehj9X+ePU8PvxX676/B+h+vzd/3vF9Z63z3S14c0UnHV8vZuc3flmdjTTLnbd8n2/Z8HX6GkTEYJeR07vntv0DLyeZn6eDz9fWPL7srDecXqvU+WVOrqxWNaamPTg5vQ7HRz9nfyvMR6Hv7/AD3g9PQnn6cm/Jy/pPzDD1eXdNVpk0KYm8oFTOwgkoliHYWABVVlYQ4or6WvdHqPH+i0+ji4HqeUwElFDGFauorDHUxLAJYgBCQLGh5mOZcatbIWVF6pYpa4lpyLWVF3MlbVMk1GhmyQyQqumWmlxfJmzLlNMicmcu83nfIC1quDoskBWKxCBIgENLQkiAkQyQkIIkAoATRSAAKzmlqaCZLrZ1sAUUAVFbCoE2L1kkAPzR+h/kYJFTdqtZrVU6gAMkSUsXqTBWzrNcP1MfFfrWWuuDPq5e07HLXl+P2fOPz/AOi4Pg6+y+k4fpP6D5XO+y8XpfLfVbVeDh+d0cf570/ZfS+aOvc2v6bq8bcpx+17vn/N278NXQrf2WnhZN+f5P8AV/A+f9HwREEIhdySdaNPnHh+7+M/jPrPK+J9TtY+ttTXQnff7Ob2Xpwr8ffvy1wc/wC3vo+G/Z8d9FlO+fzu3uef0+j578LDr6qm429pfi8H05+Cp9bxMPZ3ccPQdPy9Y6djr83I12c9Ca504KdPoo4d3Th8Tr6m36nxuHfzdHPu1O/53X6vMJh2sDAWZiAQwsLAB1KxjoqlclaxfS50qj1nh/Ve/wDC+m+efQ/EtvwvQ8XR6eYtZxFVh0gS7DOd7Dv28evkd3kO9WFTQosybwZkIYWO2hnek2WXW7ras70m1rKS4ta5MEaABURTIvdV1vlpeo0utctdaprc2y5w7TkprURSbGh0OFAAGOwkAEAYQBSJASkEoAQkiWMarARdDizWE0solxaq2AAooIFDSlxmaSCRAAfmf9D/ACEkFL0JexwdABRVZK3LULRdLEWddF5H2S8H7jR873xXPOPM8rv+a/ln03T9DDZ76e9+w8fd6ujRp17FscWcxjOe14dtzb0vT5ml87r6H6HzOh2eftb8e5TPf9D575n9b+a6+uYShMxnCySKSvjtOtFuew53m9+9005nPfxXm+/+YvA+p9v3+jfldXjfG9XnefX6J7L636/N732eXvS2cstry+3oeV1dm8dbTP13V5/O6eX57f09PD6HqW8vF0eXvRXeml13xcHXG+XUtlVaehvx7tufyvoebyPQ8Hm9Pna+3Nj2yecJZ6WdIV5dBECUgSaQ85JF4EgFUVSrrUSr2qb3E+h8n2vT+X7nqPO9vwHs/N+i8v6TJfk8R7/xnB9Py3nPpPL9/oc/d5r1vnNXXn9B5nu+28L67g7W61eL5x9P8Jj0oRepVnebUm0SorQrAKWcaNOQta6XKWus0tkTcWcWq0kWc1KaOIBJBqXFrmaztki+Sl6hlpao1qumROTNV5vO9jLAeawAAAAEskUsAkQkNWRTJMIJAgkwAIODrNLCRORfHEVNqzuAAFjCDoS7QphXgJEAH5o/RPyNLUq0MbV1VIoALCLOslqkxcWKS0pLp083439u2OTsqk87zvT1+XXNWvN8/wBDrduOXSl7dOS98ta5VZpaY2uMO3twdPfn3KvQdHkeht509HF86+j+Q4HsfMuYlFEggJVEyrKJFJAlTfm6a8HS3Pz21ub0udn9Nj+c+o8T8z7PwzxOng4aey6svTdEe5a++wnvTHqt/B+v+xTL18+hXbE2z4z53v5MUuopu4dOTzWgz3OqN3ppn6OPLrxafT5fnvQ+e5fZ5ss3oMzm7iVbMrcQ1lYWzFyhzJYKCwm6xWcKtS1nZVJd9KpX6V8l+j+o4+xnA0ryG/QwnS7vE8F9T8J2eD3fW+F9p6HCOH6HjfP/AH/kfrfyf6CqbeP6J6dHYtw/Pvf+Q5nXxe++f+r9F5/t6uuHz73vkuN2+dNoU1UWSbLMkTWelVtUXtOSLXN3EtJNRoUELg5KEzRjiam15zlaXS9QyUtUXumlTfLmoyNKqpDWtBCqKAAEtS4lppIAElEqiESoIABEjlJRUEu0gJyLyTC4s62AACxhApZimxpmoQAAB+Z/0T8hcGmpC7WZVBAKGAwCFVuRNTVSdN+Z8p+z7Xl+wZX1uX0HWcWO2pzdeWImRfp7m/K1tavVsxz7U8m5tlu2zyUv6DXg9Pp4/TvycP2PmPm30nx02tNoiLta4CoOGSut0vFq4r562mevbPX0rp6acXSeBnXiY9PP4vX5Pl/Y9z576H2eem309Xwv4r2enzent+fPK8+nmIz5e+fofR837z7PlfYvc4PVdOuRSMsdO+ml1R0sdenWjnl0ssToi+zDJfmN+PT6uDk9nhcjt8qb1vMAskNZqoa6Gg0kQJAAZeMO0OLNIOZS2TOnq/C+w+keJ9HiV5E6aNddbxfW72vEe15Who2c9xbrVw8r6Xi+v8v3cB5na+Jf0NMs9uXgd3k+n8z3wZp6Z+H9z5TznqeNIAUjLW7pfJS9JtfIvVbubFYaSISWMcGTMIQ0WnJWXXTLF6rNxa85yRaqa1a2XOGmrXrObKWpVjzWAL00pIBKASSCHJwUw0hQEoESqkAANINa1giCldbOtgAACxjqQWIRIABKPzT+ifkIs16ZNuFjzADKGAAnJndDEOu3P+U/X74u3a9H5/V4vo3430Gjy+lgxdPs8nWjq069/S9/5JZdU49nZ83Tp6U2tcOrWNenR6DfzPS28vl+j5Pm/U8nm9XNr6V1Lc+rbHX1rmrbNnpUM9b5Iu40mZ1NObm78nJ6ODlb8uhfXmxpzqa4+fp0OHq43D9Lv+B9R7byfS6XN28/yPW2vO7ev5sYfL12qadr1eXV7OHwnfy/IuTDnddfqHrW+i9GH0XWvq/R5ehNC+V68yjCdOY6ebHryanVyavRwcvq8fn9XmzeGCzWFXnViXJlwJEDQABVV0gS1slLfQvmftseuHgfovkJu9R43u+o8j6Hs8Pq7VqaVb6Pmdj7KT0ZdKcda0+b06qpbv15OlFNdbZV5dtGrvI3KxCGnCZTBaPF+z8x5b2fnZSk2i66VS90tkWta16rNV0cGIcgQDJhMiwCFRnbS6TcXutrra4XS9xeq6XNrzVCraXRRRYi81CXtpSQiCgSySAACSShCqcnMUmUCJQAhrWsEkwcrpYiwAABRQAEscAAARN8/wA1foP5KFNGq2jGq1nQQoYDKrYKrYCYIlpKakSWrq/Nfqk/K/dYefqz6cnV9fxcPtfK8vq8vv68GWNEvp+R9X0vnvrPV28ruWnzMd+bo5ffx5Pyj6T5rX0nGrraZYZz1p5ta2InYa56zs10yTelpmNW2PJ6OHg9Pneb05uBPRN+jZvbYrtjz05vB6WL5r63sfAfZ9TLpz+9n18tuh4uvN+H9Z/I+j2/Wy9J9x4fsPtvntvpv47y7fkn5vXk8vTu2vlq7vtR9G7I+o+ryem9Lgydfj7XR5Ozrxc7r4dXo4ed1eRq9HKywzuaAKS5hAmqnoQxVFjqvOC1vbeD9T5v0/E9j4n0fsfJ+hUvAe/8b5v0PP8AcfMfd+k5ejk4d3oejh8vbfq87Hqo684YTxWva87bFa9CtOXy+n3Ony6Olpzah0RHPtpgmNulMyHenz/3/kOD6PlKYuL1npdL2vkick6OkXW7mXBjlMFIACBWFgqKlbVWciarNVtkre4tdV0vcaVXRpyVXU7zkzvYywquoWtpSwREEzYCrJEtIAgQBMTMOU1OTlQASikhjgQtLrcAAAALGJCTIAAhWqWp+av0D8naG1EsZVDCDKAYQdbOTrYHMOJY0iJrY5/Xw/C/sl8fdl6uDP8AZflGH0PFxs7ja6a1Tas+re+c/QPrfn5Yq9PhXp6/XxdDv8Hg+l5EwxzXDemtbLFOWC/OonPGmU2qbZItUypaumPL25OFt5/ltsOJy+mZep09+jd6bZMC8nq43zn0EfMfQdH6zk3/AGeftcm+943Vq/Fe7qflH1G9TbtfV+X7z9J+Z63bnc0xZZ5mZO+3bPi8PP8AK/G6vlvN3+J831fM99P019d8Z9e+s8Ge75rU6fN1ejz8d6UhputisE2JkVKqWWh5waSAA6smU+++c+49p5nsaN8t6mmemnItXJfPjdHF2+P088PP4dPot+fiW13KzrV03opU11ZjyevdFNNnJp+X2+P/ADn6723ofOd777xvQ+h5WBOJYidi1NSJ1VuyyyGpfPyvrfOeV9fwiF10uLZYvkjSotUSzIAhgJEpQGOYLzNaForMry0uk2XWbrpkrNVvki10motVNaWyFjra62sabQ6qrLWtpSQgskrO4kAAAACYU1VoQhwJhpESkgSC6y63AAAAAKJAAABWqrUlX82foH5a1Wuxgi6SQCigAdLFquJqtwYihSuEDpfY+e/Stri7dP1fl49n5JXq1WtNLJcrpkz22KU6vN24a92K6L4hKQxWYpzw2xwXxqLZU3E5q2y1va4a98tHXm4m3L5u+fP4fd2OL29rf1fSx6voOLTLhXH522ny4aPrYY+/HYjN5W0/H9jT/Lvs8HxPudL2Mvf/AKZ850eqmXLPajn6fXzXGnSvns6cuS2PP3y8/vh895KfC/K7vAeX2+z9en2z6n431HufPLfxyc3NmUBSSku9StnFmO5ABWbe5O/23y/6H6nGMsTrycqpZBDLLy3D3/nT8q/cv0T+s/jGLrwWHduRluRi606u/n+V17NTm9Dh8PoeM+I+j2vzjbv/AFPn+5/Wfj67ebV7OCfifoOhhTu/aeLwMevZmvS15cyvD6MuN6fz3nfV8Gq3utsi2SLW1qlqKKASWgJJAIY9CVmaKKqTVqulWsVi6Xus3FsrSs7XF8lVRN11IvkhkodrXWbiaKHU6zSaaWtjAZeegAAAAAACAVqzaEEAJAAMvPQAAAAAAAAAi1btWFZV/Nv6B+W0gWCk0PMAXWxMOljSlZ6FqBVbgDmGVEoIkhVdATMQyh6SLOkkSplxKk4u4kiyBNVu0xaMdspmrickTcWpFJyVupiJjBbPn3jk2tqcXq5uL2Ohh9B6rz/o+9TTaxvs5Ux3x5fRw8vs4tPfi0L56nD18z5j6fU+H+nWHd7j63xev6WOznltZ59bfDftXpbU3b8uS2Gnvy8vr4eL2eZqdXFyt+D5j5Pd+efi/wBC8vz+r9K9vxvqX0Hzf0r2vmtzo8uNOIrLtLKKWvOzALHYh1bfF6Xe+c+/5lr9GsOk3Mejxt3so5Vp4umvyn5P7P0HyfX7H9O+V3dMfM8H1PRjn0OPt9Tt890u/wA3q78fiXp4Ofp8p8t9B5H8a+g+gff+F6f9B+c0/a8zQt5vM/jf9E+l/wBZ/Ia2pc+mONa9Hh2d+PyHv/Jc3s8pxaqWqL5U5GlFZaVILQ0iEkJEKClOia5zNVNIGkLKaVW1VnJW2Stri11vcWulajS6atbJE3RUzUXqFlJqIKri1LtMpabz0AAAAAAAABWqprMgAADIKtkiq3AAAAAABE2o7RKgjHav5w++/K6WF2CbocAYxjpcmt1srVIs0BcWmYpNQBDqKgChJrSzSDrDrLGAIEtUWFhZjAStLtDGloAARim+hGuth2xx+xtcH0/qvI+k7ld+jjpu0yw75aPRw8r0PJ53R53IrhpV7OPx+xj+X+mw+Z6nb9Pj63fz71Y3Oeu5zR3N8e52c25rg9MsG3DpdHF57u8Xj9vlavT5+vrza83+RfDfd62keQ4fW+eeR625p63vfc8n7l7fzHa9b5vY6PGmcbrpc0uJcS0FrFjrF49Gf579Enn7+lXPcy105079M/cY4fOujr47r7GGe7akYdme1dKnoeJ836rF4nX7TP5vvex4m17PNsbcnDjr43N6Rlbq6cO7thr3vuxjofN7+++m8bgcfocn4P1933+I+y+c4fq+FxPU8ElVLVnZr5TI1oKXqs1IKGIQgIFYWrNaRbOCEJAUmk2tkrpVbZYtVGWNKre4VVdb5K6ut6KLoqb3WciQpN0hxNtWsh1mq3AGMYCEIAABWrFqsQAABBzIOp1sDSAACFNXarljUSIsi1Pzp95+XNAmo0cnUQcGloYwHCosVsFDKAQk1FSkgDGMNLsB51pcAYAA2YuykNAuDXpAswECrWQzC10sevDxe7Xm/U+i8P6L0mlurNt3OuHoy0unz+f2+RqX87gbY6Fevm4epk+d+i2+bry9t9znsK5udXG9H18fofR4tzo56vhj058enFwO/wATzno+Dg25YvVRCUJBhaee8/0/iHyP6F+Z/N6/rPm+xsenlu93D+mvU+S9H9V8PlusY87PS1UFbZeH3Mfh/eXh09XJ57zPe9P6fge4jj+ea+hrRocfW9sOph248uvJfHdvw6fN1bea3X0enz1emqnMlTHXv5mS2XAabOWnP+S6/pX2Ph6fNvwvmfZx+pjufTfK4Org8h6/z+K1Emqy1si1xNxo7XKLqcgAAUJmFeRSYrFs8KRnJIwKGvlMjS875ItkpfItWd6LhVL0m66O17znJRUzS11mywqut8i6i1SM7iQZQwAkkAAAJtSbQBBjlQEgSEAcWaFIg5EwgQlZRNqxZKPzv93+YEmC1joIBVZdodLCXMVAizGWSUACHUWkqKwywDS4FautmlgMECQaBNDUaBemghK01EAxIaWgTLTSx7tTl9jFxfRdbzvd9Lnt2tM91lGvPr6c+rp5mlrwcXoy1c+zV5vV2/E9/Pl247dF8ejpXDnjt649Lt5/Qdfm7+3LWuTZYdeTk9Xj+f8AR8DW2xBCHEKYVTmuOWKbxW/jPL9T5V819n8u+b+i+8/R+L9f+q+R3e3w5057TfL6e15f1WCaYOH6bHx9/wA2+U/QO35HBz/D936b+hfCdP1fJjW2CttfPWc+zm+b9Phx6/jfyH0ftfp/A+ue38fsxlSblqR39ieLu28zXrpq2jLbHjeTrxPz7p43593/AFD+iPnPUd/FqrTpTaq6V6ef7/H52/P5j1PDw2zaWvlKi1NHNiKutqqYiZKYLSKTMTGeGUqpWJgtUsKyVmomzItkaZM9cibzta+SsutqWqq6zS110Ivlqqqr2yUm4mk3WLrpTRDrNVuDKGAEkgAABOmcjhcgAACSgAkoCQQEqpEzVXrC0rQz/PX3n5aNhDRdbOoS0McCtnFrGADLJKAmFQKhIgKKEFrO1hFZywGCBINCS0UkVpVLg4ip0azBAWmBgKmurn6elz+vgw9jNj39qmnYtzdSmOSc4c+prw8/fh1bysO/Jxern4Pavn78FddfDYgXxy9XHfdxdi3D15yyac8Wy19OPmdPlcvr8vFrRAhVKwGISGhJVUzGnl1/JPnfqfiHy32/pujq/Qv1fx/p/X+Wrk9K/C+zmNNLDrvLTznzf0fxf8a+/wA3ytPd/o/ne6/TfmPQ+l5m3HPz9Oj438h+r63n9v0D3PltTK/oOrm9V6fj5N+TWZ7NubrMfZ6+Lvubyufr8bm7NTrz69uHqMukwu/Ps9Xk9Xl9Dz1tZtbfjLeipNPAfQ/Gcvo5LKWtNji9Us9DCtxBNicyLFK470U1xJlnKJvQsmRMiKgVl0vcTkWyxpdL5FrrLrbItdLOLUm61qul1vVdLTcKickXyRFL3WLre10VTQiQZYAIkQAAE6ZyUUSJVIEAJEAAsIAQEzCRNilK0qTMTL8+/dflyasZVTgQZQwrZxNxIAFFABNTqYAAwKDTQVa1UgiWAxFJEMktQS2rUGjUa9CGCBNiAdYmvXrZ+rpc3s63P62eNuhvzddx71OLIxxzjp78WttylN9vk9TZ4/WMfSWXXFNtQxWq6n0819nnb8cnTrldsMOnNr6cmptzae3HGlGMRIyhVFZYIJmbpREMUX+M/NfY/mP4X9XzTH2f18ftPV5noUz04VTXQ8j2Ph/5T9rxvluj7R+m+P7/AOy+d3OimKbcTi9L84/mf63vbPpXsfL9n0uL0vpePu9mWe+GrG+xGfSvzeo6PF9Hr5PmcfZ5eHRk15+rvw9C3J1qZ9a/J5n0/Ay2r6fyvoefaefa2pa1acvkvf8Ai8G3KqWspLWyFRZzZpqsoYrRMUUsasISJmJvmrJtCUQJZS7pZ5zUWzL5ItkpdrXE1FrrNxa62cTcWulba1nrS2SFwyL3WbibqyRqLOqq6AwKAkQAAC0rCtQqUolQBIgAQAgSkKQrNoJJMplMqIV5iK/n/wC6/M2kLg4FQUOBWXFmmhgBaUioKRQQBgGksecULS7SIrOWIoAAECQtUTbVgkGgAAKAoKwJVO3Bn6Wvzexr8/rVNt/p87oTwZ54MWnDN8YtzKbPLp3eT1tjn9C8umHSmmKrWtirRd6ZtebLbkd+Unli+OK1MWmOPTJDGPMALQlmsZqAUlNS1YTjq+aeP7/dmfB+P9L+OfnPvPY7vunRH22Z1OL0tPz9eNzdXd6Y9h6flY9dsM66+HV8J+O+87BscGnvfp/k/Uen4eC25Xo8/wA/t6nHv670vG9b1+Hu68lW5udE7MV6m3BHJbzX5p9P9l/V/wA9876fzvhvf+Y9j4/0PY833vH+r4Wv1+fqbcsXzIOLqk0WlL2i01E1EoJiZiSCVZVVoV6xakzEoRIwLLXqk1ndxOVa4vcWqLVFriarNROSL3W1RbJS9xFV0qNMkTkotfJE3E5aTbVRNRLrcAYgAAACdM5MhKJUAEibUQSFiaghJEykElKJCJsmZmmc6x8C+3/NmljhVBFnMUh53JgBGSLgDLElFIUS6QAA7WdpagslqCpwqDEMFWshgBSttBKjO51SGCQBlDCBU69WPL0Iy9Ew7y1tnTly38+r8GLbgGdCSq77XP6Gzh21XoquhW+Ga6umLlmicl8i/Lh148N+ZTQkrQIYihBWysrOBZaS8zEORBKGiImBRWEfOOH2fzL859l8F+T/AEr+oXr+dknR01mnRuznhnfCtz2ubPfheb63K5ei79PpOjyO/wBPncynd8i+L+15Pj+j3+nm+i/a/Nel7fN9p6Xy/P04ejPPdNd/Xk0vN32709L6fj7k83m/Z+W8163gzNSZSWrTd1h1CTO9DGlpY0tKlMQKyiUKw0zx2rCJJEgGCaLKaXSXSXW1r0nIXF6raotcTdZqL5a2qtrhdL3F7ppki2SGWL5ItdV1tTULz0AAAAAACNM0ZCFUhIi1CRMAiUpLJWQKpBJAhWTKaxKk3SfBft/zehwqgWFclLK0OtxDKiWAxgUY812sRVwAACtDzGktYrBaKzuxgIaAEgFKUuJpZoFmMQywEMKwVDYp2rPrefVcXu2NX5DXii3GygEtdOnYw7Lps1kthtlitnRcS5hWwxacuK9EZYkk84oCNDSZqSpOLABIuMwIYVurZqZSuty+9xvM+w+e/D/ee29jm6eGuNtsZRqVeS4fod7bK9Kbt7d/n87Frru3p8+8f6f0/b5vlOL2/wA+fFfR7vwnpV9Z1fYfsvn/AH3v/O+p9H4jrdHl9HHTxXkfWeg7/K9L3/M5J5tvTJ3j0GXL5r1/mvJe186zGUUMpoDzkizgqzYDElAhILlak2rE1xiJQIShMuADRlmRaomqWM70Us05FskTUXutslZqt8lbXW1RbJS+SLXXTLFrrOWtsi2SjJGhFibXnYSAAAATEzEzVzVICZpN6gCTCwkJVFUKRKR2TEKCiiIsV01ibT8J+2/N6hVBFnNWFLVFmBQwAYyhDoTR3gzoAAFaKzAtNGgKzlgMAQIFmNFRUkFNhKVtZiQJoAKgQKhI2KdDpta9KPTnm3OMmNDSERbJG1560mZjHahMkHMOKqaxaqKApIh5mAaEs8yTUySLDM9CAzc/T9K+U+87nN3eF9Tg8d3cM+j8lg5PouJ4v3XKz9XazLDesPU8n5nree+e3+f+f7X236z5fL0zu6V9Pfyc0T4zh9vDz+hsRXU17fk/j/R8/wArb636Hi+l9jx93qy9R2/Icb5r1PMfI/W+l9zyfoH2vxXT7vP2tObYnP0lOTJEYtuXwPvfI8L0PPQyxFJaSLODgRIOtiCmCRNSU2iZpBBITSYokJAUu1muwLKKXqtqrJSxCk2tkici100yRa6Ta2WulVnJS+St7prmpNxbKtlibpNtCLEqrLrcAAFMRegUJVKzMRegQuJCVRCQhSmYUQkBMhCsUkSSVZjmvwz7P85qiq3cC9KrJW1JYwABjAoKiLKAh6SZ1A0m84NJKy7QLitZ2YAMECRmDXtoKitLtdiKQgKEMoKgKiVwGg0KnaooKUMBgIEiygSQlqABKiWMaBLAoMwkGuILSWAxDpHY8/1dJ0/S/l/t9ykFo+Z9XV530fLvo4o8f63h179XPbSjr5PJ9P5/5Pq/N/5Jfl+lP3f7m3tvouXqRj1u357U08/L43vdvpzh04b9mOnb4Lg+l+oej8p2dPLc0xZcHyn8J+/9jlT6T+ufEeq+v+b2dselry5b0qadPPLLLzPpeD4L6H5UJKACylktQQcBJEEiayKSVxkiZyokLQZgAGm50IC4WMtekuDiXSXWai2ROWL3Gt0nJFstL5K6XWclbZKaZaa5KzkWyxNxOSlqXEizQVlpIETOlVEOYEJWZib0hImUisoQpEpmJgq0Vk3JCmSIEzEKSmSU2Nj8O+w/PXEkKhVb0MYAAwGCSE1jJBDAAArSWCWsAgoaagxDAAAZZbQTLJtBVpaWIyEjiGkoABFJc1cWAAZYAIYCABkNABAMBlAXmWh5kGlnnLBJIkWOosVBDf8AJ+u09uXY8H7zmZd8X59vLTRr1aW0+i5a5+S/zjo7+Hn6nF8r3vP+Dl8z/K/Zj6nzP0X+h/P9W1vnngdPmvL7u51Paezx73ROTXo2747W/Rp19jdtz+36fkiefTyrofB+tqeP6PpfofIz9+PqPsPntrXDvW4Mqm4yzWy+b/R/F8Tv8+AMhjKKMghDSwS0IlVJgCVUiWaQaBAAAkzMbSlhImhlJaaGtUHSapa4vlWyU0yRfJS2SLZc9Mi2TK+Wu2Sk5KzlaZE3C6WpdrTAkQJAQcwCUmazesJS8qSgkrIkUoiZglF4mCiVIkpACmqk4qM0fEPsPz8ibpdzFxLCAkrLmAUQ5OZmsBUKEPSVmaBJpFJaUkTQFZhDSAMAAoYlLXEWpDZqtalkMCwgQKgA0q1WVS5EgTDibEhpAAAEKJU3AEMQygLzLReZaHmWkmdhIqaHWxYAPNfnfRR5v1Gll6mHHrw574PP79t0RMbenNzuTb5t+e/bfPvRw+q/U48DP0tfhwxcNPX+v49Xpg49fgvx3Zxvifa9j7Uew+n5/Ue9h3+jl3dMcms9PXLJfXqa8vtez5bzWHob3haZKvRfQ+H6Pfg0o3iLd3Th21eL1+d4P3vk+b1ccTRSAiwsGQRQhgIAESJBNJik6QKqp2gQACRA0MzHNnGjVGgBYFDWyLOis73Fs0aZa6XW2Ststb5aaZKXy1vkptmoyTe6zaclVVu00shRIOTBEqJGPSiTK0KpCuURMUkm5SVk0TJWqpqKCRAJLVBAM+IfX/AVWziaQ0uBXQgAAMxYWpEppmDC1isPSAE0tSUADrUi1QY1BYQLAFrCrZtLaqM3OjGkSAMoB1FYEg9M2kQ0lLOJChgAxIaZGESkzNmIAAYyigDMxaTWZLgKvSSslgBfJ318/wDf6NevG3w59E521uDvnl78Om+wy8T5nf8ABvyX6VY1/S/7P854br+uzcfB048xWq8LfP8AyuvheVbm/n3rfQf0Lk6PTfverzdjTg7e+XoNc8GvPnnLU8mfX+75fHnb0tOOFuvtwYp03py33Pn25+1GHzz6L4vzvpeVjnKYqhAtVjrZLtKAyECBAEQTSVUhaBAoAECRAkAANDM1rSLCBYSJCyyk5K6GdrrpnTlz1tfLS2emt1tlzvlprki2Wlsi9xakZKLi4tkWkoCFUqkRekzMplEIV01pKJumyapkXhRRTRIEsiSg0WAAAHxP6z4MLCLukkwRNSIgmXJ1iVFOjiCaES0FrNBaRYrS7Csu0C4A6HAAoAQJAZ00aGo2gtTQVaWqksRRQQKwRIgHpSqyWgDO7CZuDQJBJEMlJEtEpU2AAYhmTMaHmWgXFHnalpmtRYQku0FpKnaFnOx432WHz/odKO6MerXq+f8Azvuef+f9X6F9TXXrt808H0POfN35Xxvf9n/YPnND1foujnzdivgcqO/zuPq6fHnnyz4Pg9fR6b9z08+134bts/Ub+D3enTapb02nh/FPifd+qfafOcvft3Iz3ejhy49Ftdu1PRaeL37eflRz+vzfln0/w2PbKM0ggSAUs5lhFhIgmiC8TmSC0CCYJghFpcC0laiWhiGCwsZgaaXEiWqA0CzInJFqyvddM8Xy01yxbJTTPnpkpfJFrpvnota6zkWtFUvUSxrAlQSItSbTK8qyrOiM8ovM6JrCFMK2aVSVKSZibVEtKgyqzcRQAfE/rPg6KCt3WRFJNDABDAABBnBoEgDKQ0pDWAQ6S4UAIQwUFhLTkXSlLiBZjGIYixwIgSWGcExUxVbkxM1cWcSyhoEgElCSolyiJcygGMZSRAVmWhpMwuAgS9BU7EADoKa6vgfqkcPtYKb61a+Srz8f4T6/u/S25uPbwOOvH8qutwT7H6Pm2O70/n1/oPVYefz8/Qw5y3L1I82KaZM3U1x39q798fV9Xhd/spzeL1vZ8fxfD8v3PpP0PzXyfb19jpYvb+R73yv22bq5s2uvo7+P6SPJtXid/k/N/pfh4VgEF6JLiS1gMzAAAWgzqWEiaoZNpm1iJcQklhU1arVJpCGkSLABSaiws0MF2lmQy1vWWmSNNmNMmemSumammSl89LXXbJE5c5yL1E5FqVql6iWAhTE2oSxrCMaFdjrSZjHomsFkTUnFJmU2SKaAkIaWhrpNZzmQAfFPrPg6S4E3eZjHoaUhpSAAABZ0aDSwljSxoSWAUikkGgSIaAFWuxDWtcGhpAKEBkEOBWCJADSl1FbuQgiWUIoAACUuLJUkReZAAUMazVqliKsU2IqLuZJgSqnoYhiHU8Oufn/0Xl8P0/I5Pd1sLkc/O8ztWk6c34MdfM45x159fbXrae34bz9PY9GHX3o6zqw1ptusCtt+c+9t529bPtdHF0+2vnPP+qz/AC3j8Po937z735p8d5frfUex4/Txz3K4dfr8/wBFv5uRHYjkw2nyvsfL+L9v5aFFcBKZOhyIgmUOCGAphhBWlJQWlJUkOpSqBYCHWt0rMzcQSABcSZgC2gswWozLXS+TLTOvlptmpfJXTNnbJTTLF8meuWJyRa4tcS05FQdJUyrVcSkRNhaFFMRaJpTHsiqdAxhVEWTaEgVlE2lzCKpFLiRas7ZlQD4r9Z8HQRd0mgHoAAY6zNoACtVazQZ0Y9LtIOoCBIHUyhCKAAApIqymoilmgAAGBQwzAAVpmUs0qYaHW7GCGNIAhiSLSlAAwKKAYDzLSazutKrOaStIedTQl3UWAFZq8n7Do+T72Xn7fA8H1Orl3485066YcnHj0PLx6kV5tDCcePR3+nr8v5teVybdDiy+g/U+TijXkR6uq9LquLrXz9/1fG8/O9T0+St9j6Cnl5+Xn86+k9R6Xlb1uXP5Xz3L+L9L3n2Pzvs/e8Toa4bOnP6B5+jtz83q8/5t9J8NM0m4teZkAUHFQAEMUhIKYJs0CVECQcgAQJVYdpB0EUY4OSQxDAGgFFRZrUvScy2TDXLGmw2yZ3ul9jO+SNc+c1XW62zUm5vVZtai1SBIJJXEpnAXYorKuO8STaqnJJx2h2Y1JUVitaAKLzrSzXcTVJyIQ1/i31nwDgUs0tNWFgADKTWd0pGkMlFJdau0FbVUDSIEgwJGA0CUMAVazQyokkIbUKGhJBlgGYANKitiS0PO4llDAAABQSySpkGMQywS0CTODQ87K0kQ7y85EGkLOXaSwAdF8/Zs+B92s9+cvp59PP8AO9zkcH0WjTsw1nzr10nJGe9njsVy8m93Ty153Pjo47fQvR8HnZ99XaVfW6Gle5bzPtXofI/j35D9D+pe/wA3f18n0V/F3pvyY9fxWP1Ppezw/S+X8lqfPel18uX6D958t6bp8vr6cNo+XfTfC8bu8rHakXFrRNUNZgJDSCQ0gElEooSqXoCVaWAAAAAFWoVBocQRJJggBcSZmm2jXyrZs75M9diNMlNctbZqaZaaZaXyVvdNckMlZyL1E0u1bVCUyuCVlVC0RnnFmO8TEq9ZnBJiRdjUSsXkmITQ4i6Gu4tkoaaCNKi/xT6387cSVuFIpa9LSoFUkuvPQQyLZgrHQ0VBrAAoLtIhKIBpSQaokSAMatLCQpdoaQYjISUECgAc1pKvUQ62dbBQxgAAJCixIiymWIBFjHWRIsKOx53JggtIectJYWAABVWTj9Z+D9tUOde+rTo0ub0eV5H1XGy97WyjDXWWfUnj18d/OePrs+11efy9rox5XMp09zbliNdeNSN9y7p35utM+S8HT2fueF1dfPxcnVyp+t9z6Xynl8/R9Bp4HoXl7HPG4p2PT87p7c/o487fY+d9LxPmn0XxUXqrzNplVxVTdoUQKk3YgWQFASq1hRDWaEswAECQAABQJXUopUGggpMABczm2rWyJ2K6VjrnXzZ7ZYvlpplpfJS+as3TourLWLnSqzazKRSEQ0BKyqhWRFFEY9EIJTNJtlJFomSmJUmwSTNUilqi91VE01dLWOr4j9b+fNJKoFjsutxBEVF6SwQAA0NDSikoZIK0skJCUBIEC4oLCQALRbRAilmkQ0CQRYwpBaSgAqal60Kl2giaSwGAASkSRMzIMQwLGl1ktAAIEiSp1lpJFwMQAMeNuv5P1GLzvpeFe2DWlb+ZpcP0HnfE++0uHv0aei2U5V87xdG/tw5Onp4j3MlOLr08yWunPbiX3La9OeerdPVeLw/C6/Wev5WOOzx/x/u7f2nX6Ht4/TT8NuTydrbn2GHX6eXa2w3K47lY9HXgNeT419h+b49Ym0pUSVh2mUuIcVLWSolLNDWkaqWpCUFmsIEgEq0sIlNAAElQmVVEw6w61JUAktBXR1tbW0566XlpljTYpplrpkpfPXS63zZzdd7hmytdr3WaWtFIBDIiymwJSUTKFEhSiYiZmaq2amJViU3hQUwwTVZy1s6qbXE3RS1p+G/XfngMNDSjLTRwY0AxjqcnUwhUgIKSsJSACVa0sxaWIsLAANULWE00FWsDVEgFAUFQFQGkUpRI6y7QVl1sFJYAAomUk2IgmUUBQhrlau0NZ5wBoBVmqhY0ADEAAVmOf0o8/wCjnblrq8WtuLneH+h8Tw/uOJw/S79vG4vJ7+hTq4PL3el7PH08ejT19DBRvMelXzdemwtenX7To8nkV6t5w46zmo0uP0Y671r0dfo4tqvz2/bLta8vR7PP6GvJk6PMx78nZ4+31PPj4L3/AI3zHq+FGsKJdaqRYJEFYEq1nWFaQYlmqgTRIFJSglrBKKSElAgSABMKkAJBWarRjiHIHTW41pbMtlx2yVtsNcmemSl81b5aaZs75K6ZK6Zs1zfJEta1XWWlTAhSIEklCJJVmUqpEymYmYmSmkqxaqTQFxZxa66XC5tdLXE0n4X9j+fJVwUxUS00CWixwqhrMpJEtNRAspCilKCaqZmYmQBKjWlmgBIAFIarQ2ozGtLtUBIUIocCgANFKCKAkZWejKEAwEALCJrdWMZQDrLrC0PMaHnIsrHapS5eHSCLEi4AAArM4ILCGvw/Q+e8D9L0/N9zqej83NLcLyfq+H5/s622+nn1bOfLsa4ZrU7PX4uDl6VToL92zoMuXf15tq1davXkpfWjXNo6O3Lvx4uaI6e+HpOryvVx5vhPa8Pi+78Nlpe6sOtFMOsEwoK9nTMveawFBMkyJdaJYsSzUKnbRISaEhqwvYCQikhI1GvJQAAhhAiAqtaQLvObXprkTlz1vPTZrfLXXJXTPTTLnpmpbLTbLS2Ws5F7TkQ6WuLAJEJDShIJhEyUxMyKwKYiKhNokmUzUFJxaoVCom4tkWqLZImqz8I+0/OxACRAMZULpal6ibrZlRo6w0EiZIhTCmIVLVmaKYm0kxJICVSEqkgAUqJpLBWm6VarWEhQK1FiBUAgTWlGgrYQWl0tUKEMAADG0B1hWmyCigGkqdorNNrVWqmRLiBc0FTsQAAxAUKpwmRY8p4Xi/op5/tbVsCZ874n1fP4u/Q37sLHJx2uZ6Hfwb3b5tVnSr6j5OpYyTPoOvydr0vD43k/X9K3FFL5fd+T6lLep4Z5sb46a+i6eH22fmfNfqfgeT3eRSHEiCKpdTDis2tdaxoKFe9VmohBNmgrC0sl3FHEFrpVrglCosF2KKObhI1WsElABJQCqZVaNDBcznI1a+ZOSmmTLXOvmz1zU0z0vmz1zU0y02y5zmm9wuGWmomlpiGCwqJaQIhTBJISqmJmsymSQpSrMGSOYSXE2mk3FrqqJqL1W/wb7X82BIVgMIZKqi9RpkqqL3WXF6iaaUOCkkRNC0TNImhauNVTSbJmFJCCIicxCWALUaW1UZObC9AlggTQFCg6AA0rVJcw62BaVrOzGgSwABCWlYGAhjKGMWdqVWlnnJaC0Gd3oMxoAqLAAKAkqhwjQ6BCpq+X1uR4v3+Waa3R53nfE+x2/V8PXbPwPoc3XhEa1pGWKxrfY9z4vm+V9O/J+l953fNr6L8v874H6Zv8/oZJw2fo/wA02+z536X819h431PJ5FPT9V5nr832vjOP6HhkZhEnBDlUAAMZkItYSwiHAtJEOZSRJFXFFN1ezSKteQBJGZOiRaZKQEpokoAAUBF0rSCJJkztkatfMnLlplptsV0z565875qbZs9Mtds+U5F8q2Ss5K3azrZxLiRIBQgHBSJiRIUwTArM1U1CZJCmBJJxAs4XWwtUWdb1EuHwr7T86mYSivQCDra2jictLUtdb5KaZI0tNRahQBTCRN644pjtnOlJisWpMxM5KybSAQolUCBFLNDaCUo0CG0pKRQk0MKgKhD0ms4AmBLiQoYwAAESslmAAMChjzNK0CXnYkDg7FYxVFgAAMAhVIUzNzocipJwcvtZLc99HmzFlNfFfP8A69s+f6nR9L5bY7PG4fg/oltTq8/0f0P5Xnvx5fn/ANZ2ss9f6T8owZ9nM+d/XN7q8Hb9z80q+DpUkpvt8/Xqb8LrVGQxgZAAAAAACdLJaqVm1qrUmRKtZ0o5JKtYQxLtQElrIaEkAoAJKAAFEVWtRDBYS6WuNcq2bPTLnpsV22M9c+euemuXO+am+Wk5ovkWy0VGlRd1tcWY6nBpcHEqQgSIBSVokUkEwkKYACYUHNVMuJUTSXW1BWaiHD4X9p+fzNJvVKoY1rra6y4tkprlaZaXus3W2RZxDWEJEkWrjtWZrivnjtnN6RNIZK1VMRaSYDGqDSkWtKqS2bWa0M7aNIhpskqCoYIEmiq1dbNACQYyhAMSBMrJYGAgKMgk1nYVSGtOis7A5EiwAAGAhjqVlZw4mLnCbqJHmZOgGaHL7Pm/H/SPVex+YbO3m4cu7T5va6PZ80bUebJx/SVjtj9H5Uhiz9DJpxuM1odQOYIhhBGStY0XmxmQAMZkADGZCL3JlQoUVdag5uTJIiSxBWBCHbRqpIs1UtQAJDSAAIVYqIqsNJMi153tpkictNM2euzXbPnrsZaZq65stctdM2dsq+WJyVm67UtVL1CqiFBByABdhEIJqBBTYQpApSgCSFIQJIMcTVTQ1mNf4Z9j+fTekEzQmriahSarfJXTLGuSlslb5a2yVVGlQtZCRM1ma45ritWL1x2ritljvnNsotWVFNICyZKZaJQKiRAMpokMAQ0oCxwKAAKmrmCJcWAGBYhgIiulWoRMzZiAoaaQwpZXNUrcRVbAphxJoAAAAAKoYgk6wpkukooihXABQLE1LAYVKwqcGEFJgAriioTZdKsVKl9HGatZ51WjJmAAAAAItZWES4gqc1qEhNmJUtdJVKu1qiqtIlgOdAgsAACRwqtKg0ESRZ1tbTIvmrfLlpmrpnprsZ656a5aaZ6bZM9M1JzL5asldai1V0us3Q0tAA2jSylxIgASJQISBBBSECoAhAECTGuxrtNJD4f9d8FNqYrZzasoqIC62uumVplztlrpkicudszW4mpuQYpqiVcSkWpjtGK1Md88auHTOL5Qzi9FNUqibpkhiVawkQDABiMhBYQKCREBWlQrO4AFDEMYEkrtNRSJuAMDIslWVSyvUzs0uZUGotLPOTQAAAADqcAB3KioExjvIBWYJ0AAAAAAAFVIVlZloBjqUFZUKzhXZKUKsYAAGQAMZkAx6KzLQZ2tWRDm9RSBiHorNItNHSqtZTW6WU2cwpuFArK1AOlKiRDSVOLXGtLZq2y56566Zqa56aZs9M1dM2emWu2bO+Wtsq2WlsldKjSqzkrNVkQxtGml2MoYgAYgAQEpARKASrSlUNYQ1mkGMoZ8U+s+HxqY5rF6Kaup1mraZKzcTkpfNWc1dckaZqzUWZUWayRM1ERakSxKY5zx3phtXHbPDbPFfONKTfOIoppKCYQrFNkNAJLBDEAFFQIggRIgTchCRUWAKAoQwEJZQcpWY0JKLHWWsRUvDzlrsBSIOwsAqLGIAGIqguBDCglNmSiSbgAAAHQrqom4AYgAKnBk3VSs3tQ8hY61cWTMqBiMgEFkFgY9DWSuTNMlBitYVdVABGlku1RQbEUJ0qtFa9JCaxVpVa3CoqhtCiova+WL5aXzU1zU02Ka5qaZqaZaaZaaZaaZqWyxbJFs1NKXqmmSk3WWhjWtq1mihgMdSCBJyIIJEgoxjEIZIxkgUIYDg5l1j419R8ZjtTHNJmqmFMFVppbJW+Ws5a6ZYvmi91vcXuJqLEQEpLViazNcc0ia4rUxWyxzXDpnimmG9MV8pvSb5zEKaSqgmItJIEgGlgIYFVh1kAA0VSrizAAKAYxDEkVSyWSaEIoaXW7tVhnDmyiXMKZqoCRcAAAAAAABVBcCqVjqdhRNwAAABQXUSAxAAwpCvLHRNzHQXOkES6wVoAADLAgsAAAAjQCaVWszZzVZ1NAu6rrSLWVr1WqtZjWSarDqpRpF3SrjVpta4tlrfLTTNTTYrtmz0y0vmpplrplz1y1tlpbMvkrbJW9Re6aXVdZaGvS7WsoY4OoCokAMBAAAECwAmQJJYIcSpNBQwHAA+RfUfIRMYlYvWVAaBOSJyVtcXyxplrNxplrpdZuJY0gkBMxMxM1x2rjmmO1MU0xTlh0phvlhMeuOK+StWFZminNCmBM3SBQhiKCDg6gAAelapLiQAGMBjACUslKrYsYi0izQ1aCliJEqTGEAWh5jQAAABkAxgOosdTIsqgkrEAAVUoFyAqgulDShgACAyVY7AoYqKqcVVagxAZAMYyzGZAMegrZpUmEQq1NNCLZKYxpKi5FSZqkK8ulC+jmyWqtapWou4lxel6TaclbZKXuts1dc1dM2d81dctL5aaZKaZaaZaWyJyLZqWqNLrfJS2SkgymttGigLg6iAMCgGACGIAAkokBAECQAAAFAB8n+l+Ux2rE0hWZCGELWtbJW+Ss5I0y1vUMtNHK4mqCZUwIiQjHasTETXFemO+eJnhtTFbPBpnhvXFOePTKZpj0ooqprKgTaFYksQxAXBxUrIkAoJVAAAGBSBIMSJWaFW5ME2QFFRJMMaTMTLiTSDOzCRACwsAAAAAAAMhjABjFQrgDIY6gdiAAAokECQdSsKwWkGICqiwoqpxmq2yK49GTNAjIAGPRkzY73DJSmPTQSQFSbg65utZtYtLrCm7QFTYibzrUTUXcWpfItcWulrrplrbLXTLF82d8tNMtb5K3y565K3y1tkrbKnJW1xeq63WclbVSWi2lLtNmQmFUECTKGAAAJABAkABIYAIYhCKEMQxgB8r+k+XgiaRaFNUIsqs5IvcWyUtki1Ra4tkpNTpecObMIExKqItWLRjmuO1Mdq4r54rZ6854dMcN64r1xznh0xmazpSYhTjCAlVaWQDEMCqnUIEhQwGATBEsYxgIZIBFpmzEAFIaWVWS0CxSWlwQwkSB2IAAAAAAAAAAB0K4ACiQABiAACotUBYqAsAAodCFdeUOg0oZrMYGQxjtZVq9BWymXNCtkkmSQlig4o61m1gLQNXFHN3WbpFxe63pe1slbXS+St81b5K6Za3y1tlpfJTTLW+SmmWmlwy1tkXyVZK6VF6i10vkqqAta1NbRkJiXWHAKGMABIkSl2kBAkSIABAhqIFQAAAAABIkX+X/QfMTMTakTRiErSzTdbXW2Qut8sTdL3W1xNxNRLiBMyUxJFqzMY7Ux3ritTFamG+eK2evOWLTLBeuO9cc56+uKtSVIvVRnKAJrjvZiGIsIOkCQENNTBBpBTDiQsAABiElpUFNgQFDGULM9CXqkoY4FhYAADEFRYAAAAAA6lYAAAMBAAAAIEiCsFYNLCQAzGgAKrg4RLJkGatYrUAYaEuZwKu+hNVEk3ENRRZyUQAlqqdXGSiXbRoqs3nW41uNcy11vedstdMkWy10y00y1vlrbJW+TPTLXTJS+Ss5ItkWyVm62qL3F7rfJRUAppbRlFDqdQMoYACRcXEgIEgIEgAAAAAoJAUSWAIFhIkSH/8QAMxAAAgICAQIEBgEEAgIDAQAAAQIAAwQREgUQEyAhQAYUIjAxUGAVIzJBB3AkMxY0QiX/2gAIAQEAAQUCBjNLmIltxi2EmkxvSCzt+JuIdDlA0sYzkdody3/HJJ2nqcTkJU51znKGDcQRFnHtQgJrUCXf435nA5GV4n8TE1/Bx2HnH2h5B7wRhuWJLqotTbrUianHT77KfUGPYBGyRPEDdh6RjsZFWzXj+uPURFXU/HbURJXXErnhQY25VQBANDIbQ6prxv4hrtrya/gQ7iDyj2I94BNRkjU7Py8FWoa5Yvr2UTcv3CTK3aV+o1NRqeUqo0UrE1CIFipK0iLFiRVE5AR8gCZmWAMi3xWn+/8Apodx2HsR59e1E1CJxnGFQIxAjnlNGf4zxYH3GXlHpiVSpfQicZqV6g7qvqg1AoiwGK2p8zqW5gAv6iJde1v8O/M1/Dx5h+sHbU1NSyP21GWeHEXXbjFWKJrtqIvrqampVXPB9ApiVtPB1GEysjwzfks/8JP8eH6/cf1hWcIK4VWWECBvVV3OEPpEO+3GcJWIonGKvrUm4lXoahFUTiCL69Tqo/iOv4iIO47A/ZEH6EWTxJznLc321OMIjCOItJla6mo6xV9VTc4zhFripOM4yptNW401iwXjYvAl94Iz7ef2dTU1+81/Gh235AewM373f3PFnixbIGgbffUKwrDWIEirOHoVgSYfSrshLsW3HtWuLVPAM4ETw/Q/TBkiW5YA+fbxBn7BsvyJk4GVUpH2AJT0f/x3rZG8+v2Wv22vNr9GD5h5d/aHvAdRDE7jsVnGYmN49v8ATcSwqiNXkdJxbZX050zgoWZtAtRsZqmWuKkKCFJYgKZDvVa1jtNTD6avhC6neQovF/w/qu2tqm8omBULctkRbesDnX/TF+S/6WHbfcdx5d+QfoqoUsrhaI24sGLYaV6fkOllb1nEaqqpLitgyuFgZWUFC0fRW1OdVVXKIv0EQfWbHmf62gTpPS/mjwGsin5a2m3hbfa7N1pf7vlExbTRdlHxaK9mvwhbExaDX1HBOFb/ANLjzbm/1OLhU4pNQy6OodFyMNKpSOTZVfCupxOo4fzNda+HWJdYWbFsLLQqpY34TKQnjGGpU4sXIWxLFZ1bKxXtF4bxMPGOVkUIlKGX1pYrYVZREJfrq6r8oizAHLpvgkzFY7SZuOuVjkHf6/X8b198eTc3+nxMdsm69eNuEdSxQyt0y/51Ok3UM3UAsTOa501xyKylmiJrYwH0WUMci1talLCX5AD1ZliXECwPWonMVPcMTMmD0+nDKMH7WHbn8Vqhv69aDZ5RFnQ7TZhV1sky9LlVHYsZkZKeFuUMrOuHQ8mWdFtAZSp/h2v3Pp90eYfZHu99gJ0HFHC+znYl5VMe996G3UOL6TQ+Brx2AAuQWqUjN4UVjU/iKIHe19zJzFxVo8bNenG+VT55qIcmxgGm5j38Vaxq7Cy1oFOz+Oa49N9rX2eYToNjAIQFya2NyOyI2nFP1RUqoQgvLFOupY9tdv8A0Vv7Q84PlEHnH2t/dEw8Z8u/HpfDwT+FMxePPxF7Zda21q1lBqza4nEguZavKX46ZKHw7jUrEV1KU6n0k5LdMwzhzNbw6DPxFvVW5evzJrmHb41ivzO2DWWcK81c/IYowmvMJ0CsLiZHJL7uXh1q6hSSG/tBsljWvLX+U60vBv0mu+v5rvsPIPIPs79gJ8O4/r4wtts2pBiNuur647+GoOy2OMgW0mtuM8R9HIJQ3Lyw+fGvYiJxqB5Syq5Bj5mpkYNdy60cqpjEudmZvnbsfLvQrllZQ7Xta5Cs5qsX5bNXO6dhmWVvU3kE6Zb/APzHX+0XDKjWSoOzfmKkEUitev8Ahw/9Kjyjyjzj7u/LvzidG6mMRPFS2ZHIFDsLb/axr+RpLWWoTrpgvoovNDpVh4trGxWnKJx5f23WsAFNGtrBUer5+Ti3r1CjqC41iAZuMealVZul05gycW7EfmZRQbGL8IzkznTvmpI8BhkYqZKMpRrepYNOVTU99mtRRudP6ucPJxsyjMVwUu4Ax0In4K3RWJl11VSZdq5GT/Kdef1/SjyjyjyjsPtbm5ub+9h5VqHDyay3yGG8yujm2f0/Kx0W6utMaznA4MyMfx5Zj248WriUrBgxgZlYz+DyEw8jxUtb+51x909M6dXw8IMtnzADVh5hl8d3qrtW/wAEg27l1y2tc3rubimWWeCmbcOPw90j5f4g6GE+b6ti/L53UmfGpw68h5iPbhnE6hVmU24yufGNZ50PEoqM+XWEemX0ei+X0WY9h/kOv2Y8495vuZvuvRrN09Ixyi9D6drMrs6bkYZtTGptq05Wls1BkW1fSOREDyxuVk3NnVOVZXPXGtrt9PE9cphk5KPEsE5gQS9LLMfDycjGzspK76hjqRm2VAD8dijCnq3V0xsbqXxGOsz/AIz6fMNsWim3Lv6nbV0Ctasq5cSYuTblN09ir4uU0atLQ2OwlYcQlUD33lkrXjmYq5VV1b1P/OD+hEHYeQfd37DxMfImVkPjrjXm6rKx0yclUR67qHodWYSzbhs96n/rGfkZWTX1qtsMWZVX47DtkKXX5vwbK+pca8XkbQYHM8auivI63s9P6mmSKVF3WDjWiW2cAfXsPUuprnxn8UZnTMbqeb8S9Vx+idAzcrPx76MDGXw8q7DzsniekdRzJlYmPTkKlaEljMXKfHc5fCqnIbLBvVJp3bw/R3ZGv6tRTM7KOXf/ABvX7fX3R7Tfl35dx8lrqsddYzVglXKzNC2U/wChDj4Zd8XGortsVqRRbh2PkfNNru5PHOVN0YhNmNd/5KkkpxLdVoe3F6f0+3Ky/DxfCw2H9azupMtn13wP22BLCbUrxMepvQzgkbDpslHSr7c0WFXovct1zp9jt3wc23CsOXg2KbHsbcrymqrzs5sp/wCNDzj9pqDzjzD7+5v7q/npnieG0ImSB4Ew6BY+VTZ4u2+Wrt42cuK4uOLLL8IVL4TzwbTOojJoHyeU4owQgSpRAggUicmVrvCsXMyLSehXWPf/AKrs1X8wpvsyqqlSy3JsX8N21AfU5lGNZVlYloxyyyvMLkd7HNdXSMAU4XylQngosarnMmlaLux/6MHkHn13HtN+wPpMHPqNFlqpPRxm7RfwenetJEuxw0NXGxP7kZFoK03XZR4UrmZSqrMDPEVZTWDc/Ta4uHUpVdB0V51PHcmxfEPSXfEzeOza3AXM9ZS+zJtwqfCUGGbmzoAzw63idLwmSrpFnG9urUV25NtIry8q2UVZVkSg1WVeiHUb8nFW5+r9OCvZW1be31/Cx7XU17QfeA8uvKPdKZyUGiwV53L6qMyl5nu3zKsOWD/9cQiZejfjjwr8h/EteyvHrv6jZZCdz8zqPR6s/K8XTUXrk1V2Vu0P56hR63VqDXlNTm2uVXJfLssyWyLYlwxxg5ZtpDAwiKuprtU9VlqqAKPpbMwsjLysXptSQV0KGetZbl1PV043EWVkyo2Ao5Pbr9IEP8O121+813H6o+XkN25aVW+PUcnI6hjrV0Llkv1mjjX/AP0aT0xsvwq7rBOYda1LXvqFVSyy58mwCBBMjDprVPA0tVNxFCMqWWU212iwWOqy+wtQ6oy3dPFeUwllYYZFfCLiC9EobGNFobsJoGPhpTV1DAYv0/qKZQ01YtusVgWM+qcSZXjFpVpVRXaWJxsTmhLurdW6hRfSff6+5r3+przj72v1O/uj7Q96ZdmZOrs295TkIbRS+dl4o+Urz817KBEOwrzxSJbYvN+Lpn51aqpXU5cJfknIpx0raNVW6eFbUbtzHzlWG4XlbKzjlNF1G40tqLWIvCKAYFn4N9l6xLj4tdy5WP8A76vh5HzfT8zORMnMa3qKNA0ys7wl6HcLGVFWfiXFXUH0uyqsZL7Tdb59fy/U1NTU1NdtTXvh5B9nc37RlqmS1CLZQty9BpOIU630535m0iByJ40ezkMh7Fi9eqppzcmvqYxKLL1IZCL/AO3EfRSxwWyUUdQzi4a5q36dmWqKsgudEx4RokblajbJApEUyjC8ZBgMjZvTituBlnEv6l1Cm1VJIycgY9VC2Gyp7yaPELVdOtssxMGzGykyCSCGnhJvN6jkV3u7OftD97qa/Wa+5ry79iP1LND0+q1qMINPirq/XrcH4a+M/k8ijIpyadzc3G3LnRRmDjdj5HE0dTaqEhqzP/1rU5kxq2L244suyqNTGRmXwmrZso2I5mVkWeFV4N2Ml1a2XXV2MIgAPz/CfPM0pPiv1TGpfDqSPcVmQ9uTlF+KYlvhylgSOBiBTFXUAMycj5ai52tf72vten8cHm17UeUfoz9kjc3xlF2Ca06X0jLo6p/x18INVmZnX/8AjTq2H/yB8P5xozqMgchLcjwxmZVzEh6rKmrstwsEEm2jGVLHZ6K1VbkrAB9dRhuZ1X04etQxePLNxsuohQigaiERJVdVx3jFm48sXIFVmVlUtRrS+BymbWduEEOK6HD43pXjRa2rbepzliLclyNU/wBwJuLVPAj0amtd9dtfrde735fx7b19oPIPtD9N4p2nJnNr1XWZNrAek+N/hjI+JMf4c+F/B6e/w3dMT5haGXkPklny68en1Y+K5vZoHJlfFD8z4as7ORNwS5ea49XhLGlY5nM6h9FmfQIMmzIuoevSsJ6+Qu5IXcA5nPX60q541I4ynGTHvT0nHY4wpsD6Z1quvj9rUSowV6ipNRll9ev4Xvya8mpr72vsa8mpqa90P03pA0Lx8gIK8+knP6oaRj2lqyeXkP0zjPSdRynqp6R1Ns1h2320WjKywzlHMDGurqS1lOLY5GUzCt7S1VLWTGx0E+U3LMUVznWX1sma4oaRclekDAMATK30LepvjIOu4syOullNzl7LXsm+3EmeE0KMPLqU07i1Tw4EnGES+a/hWvNry6mu2/2I+zvvv2uvLubnKPeCMjqgxxg5VvUrMG1TUp7GVpyOXUteawqKXMtUzMrxWxOokdSrsR+wiruYlBNmU/O0wxmhblOp2ix7a+NWBwXKWgaqWU+EJlYvyuRdUXKUhE5DkiwwAquzA/YNM67SLsxKCYcQ6el1gUmV4+4mPBRHoEuq4+SlORprgScJxmp4cagGHEj4pjIV/g4+9qa77m5v9Zqb8u/sb9hrza7NGbit1xSWNn3S3F5W4/ivTTkZFDYz807VWUUy/KutyaMy/IbOqN8GL4V+PVu7FtbHsQhwBK/SVNXwt3cfyRQzLoQ/ivF5W207lWDVXbSmlWVpybKxVux7sfUerlWPpbbM2Jive19fhWek/wBBoNmdRrZWx03Kq4tQMtxgY2OFNaREnhx0mSnofz2xh61LFSFYVgWcJ4c8KNUJkUCMuj+m1/GR+n1NTU1NSz6jYm4/GtDXwl6CYKV+JXSN1Fqit+w1oANu4u2i70V2bqtjH6WHuy8ZJjVU8RXsKeM8RGn1cVRkSqh7MeH0ienbwlRVBlH+d2PxlVoarKxlsnhf2/8AI4a8AjzLr8ZdagRmN2K1drU24zZ+R8xfiyoRRCJYkVfVBCJZMn8N/l2xZSIBGXsBBAJxjLLq/TJTi36LX7TXbX6Eex35R7DXk19gtDG7OxZcTD0VrIngoEdNxqzPDJlfqK69zjxnhcZiGovk+hNIWrEetafF42ca2bDVrFy7zyqyAqkRx6rB2x8LnSfoevIUKUKtdlgDDvVpd07ZT0hMW6wH+zZD8sEzr2ul12VeppmMpEqgm4016r2dZdTuWYjbatl7YhlJimfmMO24DNxmljzK9fsa/gOvPr7OvsD9jv7A8mvNqa768hJhh7VpyYcVG1M3CY5flssA0XK4qbWJ5nljLu3Nq4ZGOgswtzqFtmPMPhenpRUzu5oHCMoaGrXYD0qTkBlspusU3g8hTa/gqujWimU/4XYyQY418qs8ICNVLccQ1TwoE1K4PwWhabiwTUNcagS3GBlmHqU1FWqi9j6xxqAwTcsMseXNv33p+u17zX3T7Pc3N+XftNd9d9eQzjD6SkaBmzOULR+bIo5LwMuuqxlH1QAaS1CPFDWZGWrII4YvjcGi2AgUrRfYgLAQ/gj0qQvGSyiV1L4QqItqqreUqa2KmKShTIUT6bYq67ERhHWNXPDnCBdTcJPYH1Q+gg7GOJZNeqvKzB2YAzhPxOUtaX2erHfvh7/X6HX67c35N+72TNRtLCfqQ+nYnsPSbOmtvmFjh830WKTPl1csNdgDqmgzX1GjxlsrO2/MZW4Ya1tbZQccPZ4sqW3HXW1p9J/oj0ROZNFUVFrBPYwwiFYVnCFJqcYyw7BRoHgecpuOZZ2EqaKe+oyRlMtl49fb6/f6/db8w8gg9i+Q6Rcu+20wmLes2D21CJxgr9CpArw8xJh3NauoKuOO50QjE1heOgJi0qRlhqM2cQ0SsCX2l5QQtuPkcRzVIWLSv6QkEYkhTqzw+WTzZYH3AZvuRCvbff0jAT0EL6njRbZ4kayMdzkIDKzEPcTUsEuEth92P4MP1e/LvyCDyj2N6EzFTTk6hPZLHSLcDF+qERVmm5GoMba9iusKqiYmPVZgcdPEUeHKsjgl1jWWRfSJQ1wuRqrP9D0EtqNcAlYiqONahDmaCVXULGuHJLIr7gPbXkabm5uExjHaBojTlGMd9AWStokDRXm4OziXJL10T7Efyffux3EHYezsEqQCOoE8OcIF3EQ8UHpqBZr11LF3F/xT6ohWmpmLP/qivkltRTtb6HtiWcbupL67nL1pQ2WW1ravBq2x05H/ACFyfTmZIKMZsyt5W0Uwdmm4TGMY+u+zR48AiCcYwl8AlUQwGIIBAJqESxZk1R10T2P3dfsh/EB3EEHYQeyTFotxr/hzEdLhT4h1K6/Ei1/SxCTUAg762E1xxcbjTmXccUbJDGYdoIHrGx1afII0K8SJioWu6ku6R+VrZnpr8CCyHhYBwUNeBLcyyaYxlmosrMRoDNxzN9isde24Y3rCPULB2aOu5xiCKdRDEMVoD3sWXrL1/gQ+/qa7a/ejsOwgg7j2O507MBx8/IP9NVY49cfYBafkp9S/6H4X8f7DbNK8SuTXYOLZNq4/FjjcWqRVi6igQLLcPHtLdOo2qLWCgcWdNYRKRStjQWRbJzm9zjucIyRkmoGlLzmIXj2eivAZuPGM8Sc4TAu4te54UKahEZYVggMVorRWivFbfYiXLMlIf4br2J/ZCDsIOw7j2WIwF2QoHTsWnxJk45Rq/SP6xEijUJEUhh6CWDm3TakK43/uyqTzwweYEdI30kPqV2bgM3DCIIWlxljzxIlkDwNFPYyycpuI8FkNsa3cRojTlLHllkNxiWExTFiCBYyR11DGhbU8SVsYm4AYu4kHayZCy1dfaH6kfd1/ERB2HcQQey5QZlxrwL6KksvFj+ghMCMYuwbH+qswIDCupjM2OXWsWP8AXMf6AsMyX1FfcoYiK3oD3JjPqW2y66eNK7ZW+4pimcoWljRn1PGgugtjWzxDK7Itk5yxpY0/2krixIIZYI8aOIqEmqqV16ASeHFEEMtaXGXfZ3+117P0/fiCDsIOwg7D2K3bNbbiwwlllfqVEzLxXFv2aGlKhh8qrQBUUnsv5Wz0e2XvuVg7qOoIOxjS0x2l0/3XKopgeM8Lx2ltk5xX3OcDQesQQfjcYxhuBIFiRWlbwN2slg1DOG5XVKq4ogEAmuztLbJbZHbfm1+/HlH8HEEEEHYQffPkqt9cdthJwjLB6Rrn1kOSatlsOvcpTU3qM0HYtqeNGt3GO5X+EOpWYv4HZlly+lvobBseHEWVjtowwmWvLLYXlbzlF9TXB2MM1NQdgYjxGm40s9RABFiGL+R3aWGZNpEazfk15R7vXkPs9e7P7wQdhB2EEEHscYEzGEqEJhM/3ZLEJOLj+uLTqInow7LNy6BjN9lbURpV6xe7CWj0vH1ERvSBpU8UwGMYxlssQ7IIiGcpW0raAzcJhM3BBNwvFulV25znKPPwQYrRWlbbimAzfawTIq3LF4n9vr7o+8fMf3Ag7CCDsIIIPuf68mPXqUrAdTnGbcAjjcFUx6vWhQIPw8J9Q0LSw776glYlEXuZbMn0LvDtpVTFrAm9TnGaEwrueEI+MDLEKTcpaVbgm4Whabm4IWljzxJTbEs2OcZoTAYDAZVFM3NzcaWiZSw+f/Xv/T7+vsj2Q9p/vtruP0WoPKOw8g+8e5ldUrXQYwvPEiPFTlEx4tXA1T/Tw/kNOUMA7qIiyoaimbgMJ9LTMx4zSsic4rx2nOc5ym9zU4zKr9DWd49URYB6N6QmEwGAzcYx5xlQIlbTlC3kSKYGgec5zjNLGmUf4IPv/wCu5/cjyDsPIPumHyIIPwYKuZTDQi/FamYj8pSIVBCjiR+HhXc8Jp4Zhm5vtWJWsX8FtTnOca2XW+mXbtjYd1vsBpz9LLoLCYGgaJE7WpsNT601xUnGWCPCYDBNz8zw9wVCCvUAm5uDuhgaBobJ40F0Nsstlz79jr3A/Vf77n94PKOw+8ex7LAe1SxVjoCKqvCtq/Ah1A0/MVYK4yS5O6yuIYssjWanjxrpddH9TYIjlT8wBHzNRbi5TfemKOzCFYkWajiWLGEEHYQQCamp+JucpygbcUxPWajRzqeLDdGt3Cd/pdfd1/IB3HYQQQffPYzepzivuVWaKFeJcSw/VRbseJC88SI0r7NL5r11PxA0qsgf0seXWTx5424zbjGPGEsJh3uiKYpgiROxMaViKkIIjSwR1moOyiCATjOJhSMsaCLEEqE4yxZb+C05Tf6QQ/tT7r1+9ryj747DsIPvHsezwxG1FaVXaU3AQ3beuyc9wvOfqjSuyC2NZLDuCueHLPpnialdsW70e2X2zlAYWhMJ7WrDXKU1AYpimVxZuMZvZpERYa9hkAllUsGpr1gggiiKJqOY5h9YgiiVgRDqc452LzG/Pm/3+q17r/XYfwsQdh9o+Q9zGEYQRYkeDe6iRFPpDFaJbBbC8B2a0hr9MtNRzEeeJGtljbm5y1C24TNzcYbnCf4znFslbyowHs0X/KoRO1/pC8u9ew7rEg7PGmovpOUqebnKNZLnh/ho/a690IPZGMs1EEAhWCv1SuD8EQzlqLZFecpV+aj6F5lHkH/M202Y3YzcJ7b7kQxdykSsRezRD9VR9A0Dy5txo5mvVKiYuPDVqBYgM1GjPHsnKD1AE5cZ408aNdGbf/TA8ggg+6ex76hWcfVVgE1EURSIYY8MEUxYp1K7PQvL3hnGeGxhpaPUZwnGMk1qExT2E1CkWuVV6iCLPSWT8Sm2eLPGj2bBM/MrrlaTgIyQj1VtQvC3pa0J9RA05wvOU5ze/P6fqh7P0/gW/ajsIIPunyGbizUA7bgMBnKbjGGCLF7K5ENsY7moqxEENQj1CW1amowhE4wJOMCwJBXEqgXUSbhaGMYlmoLp4s5zcUSsSsDs0s1DNwvLW9e25ub/AIP/AK8o/ho7CCDsIPvmHvxE1Ae+4r6niCcpubm4sU+q+sWsmcYwhHZYNTcpxPHXLxGqhEIhWcIElOLZcR0nKnyArTUEEEJ7M8ZuwaKYOwMrMRvTcZ5dZA85xrITv9x6QfxD/ftR2HYdh7Aww9tzfb17GEzc3OUJm5zAni+tTxHlQ5scRWXJoaogbOH08EPjIIenjj0/kI9KuMvptniPWynhK+mX2KMK/ng4goUamfX/AG/BEZOPYtOUZ4zdxFg7h4tsN0e6WPucjOR/je/4MPIO49oDNzc3N+UuI1s5yoyoyvZmL9MRpkY/iJg4n91QALBsb0lb8bUs5RlBmdgralGDc1qVhamr8OzfpV6zITmngcZbTLFKGExj5VgM3C05QWTxYbP3vp/Gx7Adx90+Q/ZLAQ26jXQ2TZMErPqEtQdOoNiBGqldvq1g48lQV5UNm4rbDgB1iHcMa1K5XYHFqAh30cVi3Zqw0vq4TKSEwmHygzc3CZv9Lryamu2pqamvs693ryD7O/Lv9CPcD7A8o9kfNucxOYhuEN8a0zmewEAgEx9C2qqu3GwS2M9xTw+fErczSy2CyLdBa0DbnPUruAl141+ZQSGtyuJLFjiqBX2yl2mT+D+fK91dc/qOKJVelo3N+xH3PXvqagA21EzMCym1en26PSckSxPDf7deNdbHRkb7Wv1G5v8AfDuPctkAQ5M8eeKZ4k5GepmoFgWAQLAsRfXpvIUZLDxTcxEVwITuAQHUVoDC0NkWzc8SVWamRkgWY+O1gr/tAHfZxtcrHd1HTsxoOmZJl+LbQSQsszMdB8QfE/8AT1PxL1fqU6P0DrmTZh4oxavdgEnDxvmbrejV8babKHgUsael5DmzpOMwuosx36Vkm2mxA6+D6kbGRU9Vqo7x6rK4qO5XpmWZkYl+N5UQu9XT6aotf0ty5fxsfdH2R7Hf2zcTA5MWATjOMCzjOMCwJAkAmPrnisbFyK3qaG2L/mDBPSeqw3Sy7SJdta7uT01m1r6fCFdNXHmEllgMquHEZCTmbJwXQA05CzK4tX1i9hMV+o5FmT8P2Z9fSfh/E6fUqKnvcHw6hWEDJ6rkY1eUl2FdVfiYleKghBJyMRL6+n1fKU2XrqoaTczsJMohFqrvx0yqqKUrSZqhq0xkGLrv02sPcg206soF/wCkH7HXmH7EwcYpWKwiwQLOM4QVwJNdwdHFzGpNuaLpz3P9hdyng8ZuDc4GmSDxGbqV5BsmFW5fEIVs5gVFp4qtjyzkk5MZSnGUt23oZNwE6jn5HH+m3WvVh11DiomvfUf+qYln9sesKiFv7n+5ZbwIYllErOoXVZc5R0IcPWdC5VgKsWUPBgVEvg4ti3V+FbOlH/yKxoTqARqV6XQwt6XckZGQ/wAS/wBezHYe835gkWsxKjFrgrgSBZrziJsnFwEau3plobKTJxk6bn2HLvc22eogbUbTC/DExaGdqwtYR+JuuLzEp5RRxa2mu5TjeEYj6gtllh14ZeLgoZd0qsrYhrb32pjkldTFf6x/luO//kHJAFV5C7LKsqaCZgfmhAmIUE9DLl1YsTlGYy7mKjvtiv4WR2zACuO8E6uU5fygex37H5UGCjUWuBZqD7InSMdXiVhIQJfUrK9FNd+pyYTlByg2Zy4QWnfLS0f3XFi1q2QTKbWaFfEDJwZUZouO0yUelUyXLUv6Mdr1Cp0u9sPP07j841AIwaPl7czkbQOLeK/LJFlcETDTgK+FNDC0WVtSwbUDfTk2f3PzKm4hLLay1niKHWB9yxlSLbc7LjVZIzsUYtonTrnvxpljxLAOD8yZn4ZqX+B6/TD3JP2KSDGrBGoPtqpM6fkfKqOrDb9U+tcyu1cyusFJqbVTVT4semypmrgSMu0xCQS5MEoIUcpkVgyr0iy6rxFTFq0doyP6dWcGa97W7Vvf1HHalWTwL72Z+TGA7hXlRgBnsjjYxw6PcFacHDbsVA6MeBUJ6voMtqeHXjg7ZlqjOXKuVlJ9M/FfItbBvrXpLcaZbrloynaXZbq2J/Hd/cHlHvMe2I8KgzUHlVS0FM8Aw0tOJEqWbnKbniEEWcgh9Wm5jW6ZCmQlOOovzq0ruiJppUAZk5T124drWC0+tcWNvSjQsr21xWlMi3xrPdqhafL2SuorAvCcyJ4gaBuJS2Nlva2PkGt6MtbBCgjJuJ/btM6rrFycv6lT8vYKq6syzLnjhG2TNwGcyqqYW9LczLHVVRpxO3rTX9lZ4tPhrjY9i29JBFtNlLeyH81qs4ynIlb7hHmpgg9T/TjwtqVW/E3Nzc3FPolo21s3MRPpVmSYo5N1DH5rTWbWqxa0F2OrBKLKhXjVkWIKwTuJ+EO+xmtzqnicWptrHuqwIuhBHPo1g7FzxtylTL5elJ3OWjWwB5qS9taRMmpzbX4k4y1KnB+X8NLBOsZ5qx8GwNTzBgM3KU4xzvt1jqnKdLasEGNNbhqWPSOQBEE6slhr/gmv0w7D7Y9jW2pTdKrNwpymtdwNkJNGUng1vUNozcox9d9j+PzCY62RLMkW2Yl9VeJtK0rWxaW8K26ziAtWMEcMJ+Qn0jIPoJ/+az2PZqw0vpVq7l42e6UnYbc5RlMFka3UH93JP+NZ1C+hW/0GxtBuUrb1x+oclqyUdsx2QOosDWZ2FndUyLL2w+p8AOp0WslvIrayM+c7xLPEbqt71Y/yXADA+ToTIs+Xo5a9Zy2NXJPGtM8VlGb1AWV+bf8AOT5ddyNTcR9THtAlduwdMNdhEaYZrUZLhn7Fdx7Cjri1W41tRSIfUzejSEa1LsfjX4W8W9NX1pYaxcll9xsc3PEyLAfF/s1PzS6nmPVCbAZW0Fm5uF9d+odP+ZbI6QqU690r6hcCO2nz6WFuKjGklUg/9f4hOyLlEziXpx8s1NZlAVYWSLFVyjNlLfkc51Lj4S1cpR0+pWxsZK0B1CZW61vrEyB1bEFi5Pw/1W7Oy+NWKB4dVP8Ai9g5HQW3PvNhystob7iPab/da/Sb9tbVNQflHINNsSyOO6GBmHZBsr08steK9b9ZqFL9O6mhqzM5HlVn1N6wrKtLZZVwUNqJZoY9303W6r3NxT6+I5rwlISXUi0cWSzxfSq47VodQPqBtz8w61mD/wAj7v8Av7f4nI6Zm4gLa/MIHt3KLN0tuBxBH+lM8CqynMsYYOQdBiRY+mDky1RlSvp1airAFVlWtCs61spynMNXXjUIMemjDiFsi7N+kUH+3kKVsNYtqTAxUngaNlXKX0q0uqNNn7M/rNeyH3teeyuWVTWoPSI2jQ24PWEaMU6PMRRua4HHztRsuvXXuoVslPUuD41zOa/UiziYw9cPxLsKK/GePya+8cRZygiyr6pXaa5ynNZmVeJWQzGo8BzbXiTxYpJm+IazYzLgX90kuxuTony6cuUTgOy2cQsLESy5+Obe+TZgYXUcm/FwspLwtlSFixT0iZWObz6FtTHT+69frdRxfAt5DI8KlTY7Sv1OGw8XqA9a2Faa5GDtYPpFysepisv7PX6fX6bXvNTU19myvcuqM3FlT6lTbjjYgixGjNuMDLvF11AW7rpPjYN4Br0ZrbK5EH1zCtOOjkbU7nLTZeQldWJcHrVpzlL6i/UFyXd0J5b9DjU2uKK1a/8AxFVjAUxdiFvSr1nUKjXk/d19omcjOQEFoniCcVsb8D8QGb9B/gxInDxI2LX4nQltUqtaO1/iWdQzMbCCUW5TdL6VRXltVi5EPSQRRjfLzPfqFeF0/A+PRLs74o6XmnZMrmMxW3qOfRjjDssyoh1OUHrB2ysygRiWP7TXstdtTU1NTU1Nfe1+rMsr3La9RdxJS0X1DrphBNzfZxOsvqzBw9hcACzHrAThFrEDahuaC2G7UOUoPVLK7k6flspoyvEsrX0HoxcqlR4BLBvx4mXWsN9MFiSzPoVfmSRQjx1O6k0Osr9Ht2BniS22KztF5QcgbeMKmAExLalBAsLUdtTArfEtFs57g0yjXOtGWUY13GjoS/PrjVUJX9Kq6mZd9nL8yhK3fIxkqTJLtmC5FlNyc1q0B6wsqRchSbubUvhZKAjuf4Fqa9kPbj2OvPjdVS2fO48UrdL6HWcdFZXKrIdOD9MBm5vs7elmGbrqqQi1VJr8QnUF45HvbUzS2myw2g88Goi3DVWA3GPGVsXjGJYRPE3NsRWrmUU+leBVW3hKIrbJXt1a4BPcFBHqBnDjEVmKgxp/rcdIlrg+JuBYBOI7qZj7N6kR862pas2y9kssuT8G7HeuDd4ZZog5N3ilXFmVkUtYcF6uKNbpLVtllYIeviMdCK5lYtV6MNQ/qB7jXm1NTU1NeXXbX2tfZP6HF61n4hp+KMkt0j4oxScr4hp40dYVzXm1tBl0iLl0xMqqNbS4F9ctvSutPi3CFtnxR0tF6V1qnqz+HOMTQL2gDI6iFOF1Kp7h9U4wLCJeeK1JkXWfJXJOnG1F8TQxqr+pZDPqFpa8x6W1XjoJ6KK3JgPYahYQHZ6xWpT3TKIPTs6GwAk9gZqK5UnIrEruL2TU4xvpGII1gUZWbzX4eyKarbT4cqEsQWJZ4ox8erxKraeUXG9W6V4KJSJTSrirG1EpRIxdotPGK3bIyq8dXYs3st/sQJqa7676mpqa8uvOPYj3Opl/CeJbLfhE1TqnSOoUM1WVWMfqGXjlfiPOSD4p6hKvivLBr+LLJ/8ALRH+JVIzPijqdgvusNnR+j5vV7Ph3pK9Mo1COznQycTxTRh1eIrOkrymM8Votyicq7IlKzgIECzh40SqnDwXbjKM1LJbYLbMc1luHbkEiWcpx3OBnCa9XqWyZXTanR0atvcESzMWmz+oY8/qOnTM+YsIGo34MI9U2pqvVo1lSguFW/KSlMK9L8bqdV9sdcrHsoyMrPtxM/ITHrz6bJZ1Oth84ljcTOMKzp1zCy+rwshPRqGDLHB5QgiP1BKZkXG+0+w1+y1NTXfU1NTU1NdtTU1NTXl121+m1NebUapDLen02y3oePYLvhHCeZPwPjtLPgiwS34Sza43ROoVBsPJQtXYJ0T4fyOs5HTvhDpeFXT0qqhgCIr+n5hjKrQVLMaijnkPi8fDGyupx3PDlV2jvc3Mfw1tsb6rvqXYpbGcizBfEnjGbJli/RVaAa7Vs7tNx3Crn2Cy/wBhvtub7CGCb4i6pb5k9JKKmXdjXDIzczIxlyf6fxZF36n8dtz5oPD9Y6ovi3YmMMTGzrOFQpOaem4aYlW9jRqey+ym9fByh4TwWNyMxB/f6h/nwcjFcHtqECFtTMzVQn9Rr22vKB21Nd9TXbU121NdtTU1NTU1NfstTUKbj1CfL1NLOnUPG6JWZd8P0MOk9CrwDrycodmKOwPdop9dS6rkArKt+bbj2ZHU7/nVsR1v/wDT4d5rRSTi4NjGvx9BWAPLS46bdhi21Wl1hG4VMzjeF8p+2zqkYMs3LMrHqmT8SdMxphfFF3V+prsTcBAhjbaZZApFW7v7gpyA1HRCWaH6Z4hjXoAMqpp8QdXupq6c2FnYygKqVKY5ltfjWU4y8R2ttCg9NZh0+i2p/ABa2tASswVd2yqmN1T/ANyg+u/Tt6CdVr50n+Ba8upry6mpqampqamvfen3/T7Gpqamoy7jLqbgmtjHf6ZqahmiYCYO24G7X7C1Zw8Xx04jPrst/ItrV163itgj4e6j8wrjUeraU4/1VkpKMrcRgwMI2DQxvoXS97UBHUK1S3yHyb8m5uXdRxaJ1r4lqsuwPjXq6m74g63mWLjdezbKvhXqdi/CPSG6Z1MQdvSM0yRyFOOa5l4wfFGTdbhtG9FC7GX05bVr6WMS6zqDTHzuCYvV/TEu8Sth6IvqBqbnqZVUWNVSqVoNWao9MxAlgImIqh762cPiWqUMWwQtxhf6VdXXOzAE/gA+7ry6mu2pqamv2uoy7jpqCLPD9U3FQmGpxCeM1otqcoGUwkCco2Rxl+eirb1FfGp6nTevTq0aLDOu4/j9M6J1L4mo64vOylf8fB+tPwFZJiW9uY8SxDzqLkNzRkt3OQnMOeqADK+zubl2bjUzM+Kceg5XxRk3vRidX6jZifBl7JifB/ScdKumYNMFSrOMCCHYbepub7cFJ1MbCsymtCB2EdxYUq9HARc3+/Zbhf3MXp5eVdGprGE5oKlWVD6q/ZfzQJsy6rxEVuK5NYvrldmpfl5dUW1WRceuxTVZyPiVjkREbw0yrvHt/fiDsOw+xrtqamvLrtr9wy7hXUSLAInpAw1luHdDyBWcJorLH9fEmQLy19d7y/GLDG6VcmThdVrpsovWwNL6/Hq6V06np60NTcuR00RMVjK8NFGRV4cRgJ8zxXHs+rc36fU0G5x3LE+m/GzbrbMa+nzPatcW0MHzMeuZHX8eo9R+J9V1Zed1S/D+D8m18P4d6fjRa1Qampqa8hrDRK/Dmov5AlGKmr81uBmaVpxsUGf6ya3sqHSdDqeBs9Oq8EqhEddTFv1L7PWu3kKPrVfyG4mtucLEVD+5UdiW2c7R6TJqX5ahOeNipZWzAGZCv4WRblLDY7f9Een2isH0xTE7PZ2B1BZubhIlq7CclYp9TpsZVHIYGCWJ6XS79P6baBZ9MqTmfGSpcPquPu3PdmTqFkqyq3jmk2ZOJYsfMpqmLlpxqbYOgFM3BGbjEsRo6LYuVX4N/e/LroHXOqX8/wD5LcwF3UMtv6T1PJbK+EOpX19H6TidPxAPtaPfIPhqjAjluV0m02vXWuRZbnZ/L6jZwr+lV4nk+P4jV1cYAFlgiEqzEkV18FbMy1zUPrMc/wB219UYd/Gr0df/ANKNzNyU8LAyiYHU9m5a6jk2AfwEdh9vU1NTXm17PXbX6ciD6YjTfpvyF+Ie1hHymULlqzMw1/o17mNTKcK5bcu4UVjKTKYZfgyvNSxsSzHUaBir3x7Lg3Xul13rjuvHEuNjZOX/AHUYaBErMZeQyW+UlXWK5n5C5N0tyqapmdcrQZvVrMqzC+H8zJNHw5g1MmPXXNTU19kDc4diAYcfcuofih0BZDadH1l19VC1ZK5KFXIrsvoNFm5v6mHqZ+VMxhzsbcNf9yluXZTo2ZVtiG3IOVWHx4wLNtgVw3tlfSkRaMe1G7dYqHL+F6mvPqa/gBEG1gf0M5a7ahAjANMpkpNuPWWVeKJXtRXOl+Glhuf5nqdiWCulKVy7E8TLUbwLNHH6d4lfU8PPxqOm5uTlECY9fr8TV9YrWnq+XW3ShZTg0Wmy2qwznKwZ/rIpTJqtqNFjX1rMvqYQfFXxG9dnQek5/WBgfD2DhkKBNeUfZQxENjXYjUgKxjVmW4s4lYTOUsxVKX2qFozba1pIuDALFeM3b/TCYrAW6+grB6E3MZ+JZbB6zdzGlOd3B6m8MsHpcnJycjHZc/LWHqeXLb7bv4COw7D2Wvc6/TET1EVhCqsOHhtCuyymWosvrN+R4ehUpKPtTW5WfN2QEtZa/oMdrL/BraJUgmNmXUG7OW2urSxHMFrcaf71Gd0jG+eRR8rSnFqfpnjDSXLHyEVa+oDxviHqdePfkdZtaY/TOp9Qa/4AxMy3FxkxqvYUmvlTdhgBQ4C6mXljTbjoZZ6TGXxLcnH8ZLFDjDrNtVDGuXbWVnS8tz/FamrMs9Gq/wDYPVf9THZVcnlD+U/PHbV/LuV1l00bRZ1hT4hh9+fc6+4PsD7Oprya9rr7v+veaitLPx2bQjf5U1f3gvI9Px0SoVeJYKW5XVrW+5qahotWLqAzxAIb+MryxEv5SrNYS2jxbFX+yKtNWz1yu1bFyLOJyrbbBiJZXZ1DArza8foWLjOtaoPZCKZVkW1w5eVYvEzhpKR82LyQcZ+LOwYHl8wpDJkfQhPoVKkt4MKWWRcL6fA+oIRMRFvmVXwsPpKdGejT/aQDlFOpXa9YostsgmZWLMb2ev0uu+v0Wpqampqampqa+xqa/WamofyNwxq+2hA4WDMtvqxQKVsfTu05bn+ktNc+ZdpuZGSMes595y/GfLtxKFAX0geUMxi/4WfRaG9GaMu41AMwsZA3xRm09OxMf4ywLpV1nDvIycdyGViQR5Nzf2wOwmCojUrxqoRK6qUrrywA6sRZVcQCGLXcirEQwDYbH8a3EratqAdWVAzRWUr4FjVDIW2l0JV1FJ2NRFiejJW1kHpMW4hpn2irGP7jXn1NeYeQdh9/X3tTU159fqjNQN2IhmoNCBisazU6j81dR0t8ngRrtqPkLQmR1B8u0vZUcbNr3iZVVqqywETp51Y68wcKsr8msvp8Ij1nBpUG49fwX6m2Z8HtLOkZ+C9XUOs1WUfFXU8Zq/jNPDq+NsMzE+I8LJT+tY0r61hNac6g2Ahu25vvubgg7GLMQbnpq6sOh4UV9WT60T6k/wAnlrTcI3Asbp9uRZWiqPBAbWxauh/+aP8AHN/+nigeJ1cnxwPVfzr1pyVodrKzYpGx1PwWzc85U3++194fd1315NdtTU1NTU19jU15Nex37nXbUYahm9C/NaqZGe7V4GddhWI1N4PIQnUsezWPTkNVZipUrIzwdO5riGzHasgxJS3Fm8TlZnED5h4zNYcNKtMorl2etbX2eNYRHx6nnUPhzGvh+F8rxj8Gkrf8G5Ilfw3m413VFq6finqb2XVdc6nU+H8bZXh9O+JcdcGn4kw7RX1DHcDIpaeKsDbgsXl9SENAZuVsusFl8LmCOdanIsHy4qrsXMDHLox35WS31K/4lCGGoAvJ1+riBAJbUzyxeC4jNwyF54QJSNkYmTRbXwYfmO3IzkfbCATDwPEOdjeA/wCk17Ee31NTXfU1NTX3R+pfWvXepeBq4/3Bu23p9L7TxJkOwsC7T/Wd6UYVZg0BwDRDxKuAK8isx8ys0s3Iyivky11Ux8moDPsWy3ycFmpxjVIZ134exurYmX8C9T6amL0vNyK6un5SS1c6lEyskQ9X6nur4q6ljU//AC7q6yn42zaxT8WZF3UKbsXLx+LrPEnOJbxleR4i8zj0fMNZFsdlE8HHykzk8PJs3DK6ixuqUlMaBByZZ/8AhTvsycpVglqLaimJrUB4qzQtqM5PuROnUqx4hR1Qqcirp/iJdRZQ2vsVY9ts+Rt4/wAR1+r/ADPURm2QO1+hXkVWO4weFGPySVvsZFC+HVsLuOoda6uCHejEJ3Wdj5d6rE9Au5xlWwctudDO/l15dR60cLh4yS7peNaxwsch+j4TjM+Eum3r1j4Y6hj5lPwaxru+EBMr4UyElN/XekzC+OM2uYHxphXxer4FkSxLIptrLXXXNW0V5W0wrZ1dZaupdipZTjJyVz6qR2MUkRR9cCzGv8E5jcpaojtC8J90mBY9HSlIrPrFx/8Ay2ZRGrXIry8F8bsBuVdOeyr+mIy20vQ8wsQXRKuKHdd4potrZeLd+La+1ryamv1Wv3+vUdrQWlVKpLF2qpop6QvEbsO+oq+tfpOUVZShlVSWHJCUS/KLH7GpqampxmpqH0jtqWcCWtnixra2JxqLRm/DGLeM74ezcRq3vqNXxHn44xvjbLU1/HYlPxlhcU+LunmdJ+IsfqVw2hynfKrysbxhbif+Hj0LRXenhuh+pDuBecZIREJg7bjmWw+76e3JNdrFC9qn4zqFtllcway7h2QVeq9SpD0qpZkrWus+kcsWx7mDW41OQuTivjMAScXASscVj41LzJx+N2vMPLr2I9rrtry776/d89uPI0MEMrbRQho/oFcduMVJx0FERPTG9VTaN1duVfBpwM15OM4zjPDnhQ1wrDC0Lx7ZZbLLDGdo1hnitum0mUfi2qm0da+H1usxPhbENR+EMImz4NomR8J5ShehdXpHRuqZHRZg/HmK8wuuYOWBfW85QtLEFy0UWBxjAEAAahr3OE12JhMth93067iw9Y0sVmJTjAvKV1fT4VZLgYzi2u4UWBXsUOlPTvDyDNeuRX4bKhK4n+GRUtteNgeHd2M0J1CkI/fXk121/Fj7bgYAROO4R6xoBuVr6OnGfghLQNsYB6oIsE1yUAhkPpjACs9QCNkZPjNyjPC0LTnBZOc5wGbm5uMY7R7DGvjZEe3cLT8x0jJo0/ml9AvGfcrn4nKIwMVKmlvQ8HMmb8AYdwu+E+u9Kan4n6506zA/5DrlPxx0qyYnWOnZSpbU03vty8hhMJlh9sq8jR09FTI6arKylTMDES+Hp9NcqbaN/ikybVEQqs8fk1beuRV4kBIn4Ndpin0Fn1iZfqET+zT9CfmAcYZy7GdSbf2te7HvtTX7Vx6wpBXFRQLFGvAQxdAbhn+MWYWP4r5tKIIjeq8fl7PR4e5hg9Owg8jR5ZLDGY7DmD1gHoyxkiehVop2PSVAQiNEMRpj2SpoUVpndEwc1esfBGRhGj4G6tcP/hfXMSVWfFfTInx3n4k6d/yBjXjH+JMC8J1DFeHMxxKb0tUtGPqWjH2lPSudGRj247YGCAutAEGdTxeLUUNe2Oj0zfOvp786Nw3/AFV8Hl5RVxlA7E+jfmI2jfkCnHGQiGmwsP8AM8fTgVIhj2OSK23z1ADCiNMvDNJ8uvdD74/hJG4AZqKITqfmamyJym+1cwLEFWbV4wOwTZxnzz+GT2MMMPkEHkaPLJcIVgSIs4bgpJjYkbFdSFIi7iRB2ZJrRVpQ/rS3oGm4yJZBWqqqjfgI0yOi9Pyxm/8AHvRsmZXwD1DFl1HxD02ZvV8zIq+HfiPCtx1yarI5haE+y/Mp6dTwROKW0JetYCrA3Bn42Ji4/gzUAAg8PGyeQ0XxIug1oVip9GtjK1iMkrYzcvceHj5Li42ENXsvyENyCeOoCuzSsfTbYsp9IOxcBs+utU91vy78u/vj2W/2S/nQnoPJrtqes2YttiyvOuRTksWa0tOU3OU3DDD213HkMaWCWJPDgqiUyrH3FxRPlJ8iDH6cs+SnysFPGFIRGE3KH+qpvpDzlEMEH5UTU1LFltCNM/4ewM0Z/wABsjP/APLOiNgfHrVtide6ZnKNPCCPJv7uP/7q3YlcioxnQAOjmjIS02IpOuIV/U6mf1THwqLM/K6nn4dopW5aN12+GQfRX0Kzzg9TZ6P6TI8cBc6+w5xSt8RbQa1NY5bjXY6RbVeBmDM3h1esrgacvR8nRyMpLa+47j2+/sb/AI/69vXtub+2exEZI9UFMFcSv1pripAkFcauPVGSFYQRLFhEIifSaH2qtA0VorRYsA7NLBGhMtStx1H4a6dnTqfwtmdPOL8U9VxTg/8AIemw/i7peY1eRj3DR+9V/n8x4Y5+o9RvjKLfDurt8fNt9Eqc8sjK5n4kre7G6V0RsKlV4jIqX5a12Urd9DZ4F2PY5r8WPXXcttfhWTqFIZMd7Lrq1tNorfTgmfKs0w3YZT0sFufk7+kDQ2GI+kuv5+Yez35d/a3/ACXXfU1NecrGScIFiD1piCBZwhWOsZI6R1hEZYVgQyrYgJimBoryposE3DLBLITCezorDM+E8LKy2+BujTN+Aq2lvRvibpMp+MOsYqdO+OgR0/quH1DHFlZOj339ncraH8A6fGfhfavJbL9DcxWQN86t9dr/AEYbAyzCuazGwM3EqXI8O85X9hLN113vWxyAWyQnN6vFFVHhQaEW7ip0Yi/TQq3dSlmOFsZgrKGsHiY9cyMjkOw9rvy7m/ubm++/1m/4CRCOy/mlpWYs3DGhjiOIwhEVItQnETiDNam4DKWiNAZynKMfS6GHv6dygMyelYWUOtfBqCqjB+LGsr/r+GuJ8bZtD5XxffkV9Bq8Xp0HnBmxFfR5ngLOeZy+rJzVpjGAxmaVehtbcFmpkdRRK2trtreqq2BQG5c7BDqf5TSLBxMrqoYWUYyK3i8mLFUz8eq78y9dq63cqsEFV6fTLelrpkKnX8xP6gxoZv1raVWeiPOULTe40cxvyyzh6hJxnHuNwCVmI85Tc3C0sMb8nyb8mp4aw0o0zPhzpOZM74Hrld3xB8K3dM+O8DNFOTi5CnYm+xOguuLHU/MtXSeNl9OlHXsZZ86vjY9wtqLljDGbcV1qFnUF1VkvafiazqLT4P6rl/JpZ6eIdeIFnPmEyEYoWaeioQs5iPbzlt5lmP1LIFPScxXw7bsdLiTXzBHMCJYICJkYIus/pkdCje0359zfl39nf8tMMPZTqVvEsitNzlGaM0/M1AkCzUI8qtK2gM5TlC0do3fU19q2iq4dR+DOnZRy+jfEHQj0f44vomL1vp2YlbrbHOgt2gbFhcwO0zcbx5lhqLcXNGQ1ORdTVh25Vo9ZvYtbw6/nGaHIObMU/K4z8siUJVFK65gTURuJUB5Tj0lTSqhm2bbdSyy0nHDUogbYAirt67aq77E5qyFSNxLdTxRPEGsqwWXdx3Ht9/a35N+89Pvb/gZjdgIkSbnKF4W7qJqa7GEeQCKYHnKc4WhMP3tdmRWnXPhHEzly/nemtifEfU8NulfGrO2B1bp3VAZ9Pa0pxy2GU1dVWOen1hlqPEchFZfEz0fJou3S2LequMrmotrVKUFlZHogFal9kWCU2KZU5rl2QllHH1sVeYiTcqTlDVqZ9a8MPP5x61shoXR4FvXk5dUs4cvvmb8++2/3O5v9Lr9AYROPZBBNzc33EXvqahE121B25TnOU37Tq3wzh9VvXonTFpyvhHDWZfS8/pHUOm/8i9YxRgf8g9BylS6myu0PYFwqq51Hpa52Ph0/LAMNM0/0DtereNh5NPyrpTb4b0UC9uWp4kN3EfMJHzH5UXLrHyahLNqWfSDbGLLL1pr6R158zKG2GbhcgJi9R4rZejC3I0/zV8Z3by78m+2/Lv2IM359+cH25+7v7G/3+pqcYB9gHynsPJuEzc3217PXb4h+HcfruJk/8Y5NGPgY1mN11DXanZgZ9ML1rPmK49rMaT69QxBZOm4CYyX4aqcG0BOUus4DJ6hknLtuqQ4N+wLEUUWV+Jk2o09Xg9ABub1LaBfMemnFKZDQ3q0yME+b/f2tzftt+Xfbfn3+p3/BB9gQGbm5uE99zc37fXfUc6ln1j+h9MS/GrpxEM0xjHSs8uyfr36CVn6iquuJSr5GdRg0IPoc280zsrhXiZA6ib8JkNHzIbDuyiuOXIWLOoumO9vVxrDsyXrEHb8yhGVc/HQe3M37Hc33323N+bf813NzcJ92iF2xsSqgGmq1czpb1wjXawbDQ/5RbSsa5p1DLvpxh1xOGPmW29U3FM/yiFZZTzmdlPi1upDUn68nHreP0HGw7MDwbnw8SsItCghuJLrWD1pMe3L6nk3W4GJa6JoQQRW4soraf7uoryEy8T5b2m+2/abm/KP0u/Nv+Lbm/L6ewvqrrppIV6ckWKt9ctzsemZt1V1xcLA6uK8LIyZkUXUnf0xrOVvVf7+L1nKfFXo3WHuu6f1ex5ZleFThZC5D2dQ8O/8AreOYGXKt5GcoUV5bQHnyi15uOlNyeFxhpW1eo+JTgYNbcS9RmDkY9lY8AgDH5VrSY+OYtWRNHSkkdTrr8M+x3239/f2dzfYdt+Ufot/y/kWB+mePwjZEGTWSwjwHUxus/Irkdbuy6Gl93hjG+qvqd9izMwWur6J8Li+/FxKMOt+N1WbZV8P4ltjZwwzRXUlixcgQMbIrGKSS2P8AVQDWatWhq9Q1tab8IKcbC2UwCF6fRk49crOiL3EL2AqW0zqi5mT47+Xfl3N99/qB7Hf2N/Y37ff8YLahbl2ZNyulVd7TAwaGuvRXFUZ3Va8bEzOo9T8J8fnjUKtdVq7i4ougZKkUljfeEW/Os6rZjtbQuGttS4+7lqDSsbnCVmH1i1glP7bZFVQxF/DhgmOgsOIWqZ8dDC9TAKFlTCxZk5ddBvybLj9309pv7om+w7D3e/b+v2x3H8T1LAZ+BGOpzWscw4/2ACOoZaYydQyrb3w3fxPSZDivLKylRw4kxv7a9Ra2+vD6XXj1ZTWDIRRYgMT1CGAbCJQ6fLWiCq1DkZFVGQ7f+OsBVpVWlTuwetcp4vbH5ckOz1Cq1LvJv9SPIPKIOw9ofvb/AJYDCI01G0g6jlhZgXZNFvPUuO6mHirfQsx6rrMqjI3Xm1cpQ2OSzLLL0QXZSWBK0E1Mir6q1rVtkFRFlB3A4iW8ZUeR+KqLD1lMbOXC/BVzvns8ofWUWGJuwgcFT89QUNje437bfcHyDsPf7+xv+LD2njCGxDDakfhYMeqzGC4+VfkW8gbdqngAjPQtV09UqWt+BySCgYeIuRkFXVrCtMAaoj8FeQqUAKsEQbmAE8fq2MMK6vbx1FGDiNiZvUqXLYqvzIO4LkNtYYgThKL/AA1R+YDCZ+QqVe937LflHmH6Dfvtfw/W4akMuVBD6TcMqcC8kk2f48/SxFMRa0rXL5NSzMKR9VeTW0CzX1XAzxNRdND/AGxj2JcqgNESIBOpZB/pwybBUeoZWN0n4fzfkk8arEqyvnK+qB1344QV5AeJ4MrrxLhXRjz8zg06pSie1PvB3HceUe435N+Qfy2isOcoYTCyscuHGHs0yG41k7jI2kx7gHxiGrdFiYdmNLdtMbPsrv2SpYbK8m/xPiO6YNK+IvT8sDx6Fds7HrFrWZNtdPNXxwqlPAmHkERLjZddddU1NreLiW8lRFMFDLKfpcesGTRMjKx2q+7vvv8ARj7A/wCix6n0nIgM2odywjbzc8UGZHN2FKoBUWOhPBpsGZQunclslSBjV8WT/FufEeiqv1BZjWNVZTlZXh/3uo9fqr9KqQYBoVpWx6lir4VNn1YO2uvrNsehLDUURsd0aul9j0MCiZ1Zryf2Q8w7DuPYH+dL+Rsl1dIYfyyDb+sflNejaMSsmcZYaqxhZ4ymydGWLuJog0cWRvSz1gM1pl2TUPqy8215iY1db1pB6Sy9ElWQ1L13LatnTkS6ilalK+lT7fwKbWA1K2IiPEM6pR4lR/TD7g7CDuOw7j3Wvua9lrtr+I4pCNmXC6w9vC5Rljod6EsDxb+C/N+nNrrcfGrqa1Tvf1A8HXkY6HUC+rfTFSFuIqoCVhHryR6R+WrkvVmG0w+apuL/AJD8IpMKAxP8VIgfUp/wdkK+w1+lHcfaH3dTX3NeTU1NTXsNTXk1/D/Sb9NTjNdrBo2CMnr4POtqhHr0mjyUqIDpmq+p09KleFSV8GLTqFCW6dh15Vr4ypkxkE+oBlTxuM8MGVqIvqV/KyuCPZwVchGlI8UlkrHUclbrPZenuR5xB2HtdeXU121NeTU1NTU13121NfY19vXbU17T09n6/r7BtXhiJpHq2LaQseqKDpvyv+PDcrX14enhmcDOIjhqlq9BWu3ddNua2OMSIIiRVijUwwpc41bLe2liuwhdmm/2Yg7iDsOw7D7uu2pqa76mu+pqa76mpqamvJqa+5qamvJrtr956+1Hmur0yUcljfhowirBVOE4ESuvQ1scYdz0lhLFTMNdnJU7IipseEZVVyIr0aMbkrURYLKuW3ZM20W3fp9+wHceQdh2H29fY1NdtdtTU121NTU1NTU15dfd1NTU1NTU1+6HvNT/AEfpbewcfkvBy1GKxfL/APsonrYkEE3HHph1KwzazS+PW9xrQIrAEPWUNX4aIPQHRxM2hqr7PDtDetOrsevqGRWpOz+3HYdhAOw8uvs6mu2vJry6mpqamprtqamvYfjvqa8upqamprz6/Yj3f++zoGgXj212yxrIX1Shecto5zRSfmcbZTX4aMivAoE/1HXmPqBTZ81d1lX7kdhAIBAJqATU1AJqa767a7en2tTXfXstebXbXbU121NTU1NTU1NdtQj+F6+9fQlorrsDVoEEZFaDGQHXcTl3Kg/v9dgIBAIBNTUAmoO2vJr2mpqamvua8mvNrvrtqamu2pqampruR5tf9NgQCagEAgEAgHbU1NeXXn1NfY1New1Nd9TU15NTXk1Ndh21NTU121NTU1NTU1Nfx8/sR93U1NQCAQCamprtqAfb19zXbXn1NdtfZ1NTU1NTU1Nd9dhNdteXXbU1NTU1NTUImvPr9Vv2u/Z6+0fPv9drtqagEAgEAmpqagE1NTU1319/X3dd9TXm121NTU1NTXfU1215NeXU1NdtTUImpqahE4zXk1/0hrtqagECzUAmpqampqa7D9dqa7ampqa7ATU15dd9dtd9TU1CJrtqampr/pHU1NTU1AsCwCampqampqAdtdwPJr9Pqa7ampqampqamu2vLqamu2pqa767ahE1NQjtr/o7U1NTU4zjAJqampqampqampqa768mu2vf6+zqamu+pqa7a7a7a8mvLqampqampqETUPbX/RGprtqampqampqampqampqampqATX39fotfZ159TXl1NdtTXc9jD5CP+iNTU1AJqampqampqampqampqa/Z/wD/xAA+EQACAgEEAQMEAQMDAgQFAwUAAQIRAwQQITESBSBBBhMiMBQyQFEjQmEVcQdQUoEWJDORsUNygqHBYtHh/9oACAEDAQE/AcWVzMKowJMw4x8DafRKj1D1GGjbVGr9WefK+T0rVx+6uTD4uNn2vPkWKjHg8YmaJDHl+4aWvDkTqRiimJKJncWZMSZ9ojj5GkSaM0qJStjdI814mom3tqZOMGZfW4wTVmv9Uepde+udnzsqOiuRFva3t1t37K2piViiz8kiKJqmNbXxtJclULh7fB2v7yOz69lJlIatHi9rHTQkilsm2/3LsrjbsVDe3X7qGq/R8jo4r2RbY68ix0XE7oSrar917R7Fsney6Fsqvb4FtG72Wy6F2LoXtih9bL9NMplMpniJHieIlYosSr36eFIxTSRhm7s0+RONMnKKiPOrMsvx4PXZObZqMs8ednp+qlaR6NqckkkQaIxjQk7Mun8mYtMvIjBQRLhmCSPONcmacXfInZaOEZZJGXJwZZuSHInPgyZWuiWRy21FeJ63BYtc2tn0Wdrd9Fl7p0dsp7dP20jrZKzpilxRIXZ4raXDIN2eKkySpiR8HW1q/Yv7ijx28RdexK2OxMTvb4KEijlC2Sr9SdezoUrHwdHYr3fRQr/Ule0vfQnR17Y0kS735Yuv1dMXAtk9lw6FshO9vnZOtkNULvde6W8j49iQo2hK+CqKKPFFM8UUUKKX6UvHgjJpkcvjVEMzoee40SyPyMeXyXJ6zhVGr0Msuaz0/wBMlFo9N032oWQZhl5EI2OFo/pkKSaG0LJ4MlnuNksjZGQqonIyTbZkdmR0S6MjJt7Tyxij1P1GGKD5NbqP5OWzkfYtpcC5JbISsokhb1z7UrWy7Hx0MXY+9k+B+TY0xWmWmUdFoZ8f3i7F0Lopez8a2XQ+xC/tWiPQxHe3DGci4/amq2ltbH2JWPsRb2bv2263Ssp/rv5e0W2IXe8Xb2iJrdex9bKtl7V0MXtSsS5OP7R97Yk32KVIlNk8lH82EGZnDVxF6S8mTo0+gx4VTRixxojhshBwZhlQ5syS5IT4PJ2S5JJ0L5EeRlycE22Ob+SbXySlwZMiRkypcmq9Qx4Yt2ar19eLo1GryamXL2Z5Fn+3Zqtu2V7Ovf4veTi91yhpraIuEPkqtrTH0UiR8FP+5fWy6LQuyuNuGvYuNuxKv7RK93V+xot2Vz+umU9qZT3Q9kLgfYu/01RfPvdnLOjnZbLraL5FyLhl7J2Lk+N+hO9mt0xP2RdHa2j7Ii7/ALXlEVfJj4HaRORqJPxJyn5GgtowYmkY48HhchJoRFqJJnbOVIjyxukTm0j7iTFkiSyJRMmUeoUR54tk8qJZWzNN0eoeprBkas1/qE9TLsu+CzyPI4GqLK4GqKYlT/XEteI+9qey7F0Sey4L52bvdNt7N0Lnbr+28tkq24Y4j7F1vTEUXQ3snf7q49qVnQ3QnR2yX9gnW1ljdi5HaZxVbVyfH6Gq2XB2J0Ls7ZTLr2OyuNr26E7ExOxOiLVHydli3TvdOtk6GhMTFx7YysaoW3CWy7I1fP8AZydI8qRabE4oxtPgts8bZl07yIWguRpMEcSMaS7I0RqxyQ8zvg++0yWoMep8pHl8izJCy2jLNEpH3ETyVFksvBkl5EpNHk9sy/E+o8aU09qVlIasfZXA1QkdC579tP3dklW1vfs8SrQos7KSW9HCPko6ezVipf2nieO1FL3LrZUJKto3twykUJVt8/p+N06KtHiUUjiuDsW1O/1pcFIftp+xOjtHzuhv2PvfsRSUTinshumXY02xdb0ytl3unW0XtbQm6F2cMXRZey4ExdC72T2QnQn7V+SFS9i7F3/ZW0N0eQvU1Q/U4s02uuZjmsi7Eq2fiRmkz+Q6IZlRHI2h6hpksw8x9xsx+UZWj7joU20RysyZCWVEp0ZM1Iy6mmfd8icqR/Kj5ULJFo1WaMMbPW9Qs1Ldi2TVHb27PHg8BKxKjxKKGinsutuZFO/ZTPnbyd7cs8Tx2asrfm/7fv2LgrnZWeLOl/ceQnwNi63/ANwuv3Ls7KYux7Whj72XBYx9EdlSYnRT9yT7HyzrgfR8lipL3Wx87Ps4rZPaMtotWWhPZPksTSQmItl/4E7W1va+DyE79idD7Ex9bUxHf7262b3/AOqNLs/6pPyND6jdGh9SdrkxaiOWJLJQ8ysjlVkZqiM6RHM/8ksls8hSVkYPshE1HqMMUqSswaiGfHaJTRkyV8jyo+4mjPJtcGqk4pmH1GPNs1fq0MeNkPV8kszbMXrMfAlk1mujUFwaz0LXYoOZ4UNUMrnahWtsWOU5JI030zCOkbn/AFGp0uXS5WpLdoplFIpD6F0ePJymfB4jTEmJM5K2oj/d+JSKXtqylRRXsjslX7evb4+2r/sUPvZbtWJWeOzVbdbNMar9DVC7Ij6ObJXe6or3rs+dkrLeydidMW0WJ1sudkR2vZOxN7di72TE7262T8tkSFyLsjS/d2SG97RaOzDmlA9M1bdWen5riZMyj2ZNYnLgwZHJkJPojMszZvCJ/Iy88lu7Merz4vkya9S0ra7Pk0knHJ2fyFNMcrHs+Ua6DeNmtzZcOqdMnny5fkjFyaR6V6DghgUsi5IYYwjSRm08p6ZqjU/S+llj/B8mt0mTR53CRTWzreKPp3BHNr1Z8H1Po/PT2kf/AA1hfp3l/vJYZx+Bqveuhqt30cUf9imN0Kj4Pg6/uKe662VUdoSGqE+PZzf9vbL3W/O93+y3vdHD3QlQ+zhlpDOBbcfHsfe3R4iodHyeTou1tyxKxbN17q5KQ+NlsiInQnR5rZOtrLFxsneyYpbrvZcCd720drdd7Ji/a3RLZui728WJUQ6PT5uMkYtXlwJWjN6m2uzDq/uT7NC7Qp1FiyyXNGPLGZPyk7PFUV7MbcJpn3F91jyNDyS8uCOW+KJJ9mraSPW6etdEYnoPoqyVmmKjtckpuUKOj6sxR8ozokvYlZE9C1EdNrkxUOEJpE4ro/iYHGqPXPSXo8vlH+l/p6G2i7K4I7PlnS/uEimeIlXspnFCp7NWxqxJpHz/AHNLdfqSv3J1slY+invyWh9bPs5o+Tspexcc+3xIkjxF17G6I9Hk73kKvfXA02dCYuBM8hbRdIuy3HdMToT9ie6YmJ17I00NUIaLW1oT/XdDdb97N1uvxjyeheh6bS6eE2vy8TW6f+XppQ/yeseja/0/F535RPTcn5I0uXxxlR+34sdOQ/KMrQn5Ir4IwomvFnYuyWKVWMh3ySTiyHjR+LVGu02ScXR6npdRDUNyR6N6f/N1aTMcY44JJHWzbGqR9VRi9EmT9iVCMD8ciMH5YULgyxqRSNXpoarA4MzaeUMzjRKEo9op+9oSr+9XuSvauP72JT28fZ3+hDVe1UWjtjF0Pra9n2W0N2fGyL3To7PHdLe1ta9iVloVnZzY3Zzf6WJ0J2LZdCdlsUvamJie6dkX/ndFnlQne92t2t07EcP9DY+t+GtutmyujQ+n5vUtRHHEwwUMdf4H2TjGcaaIekavT+qPBjX4mm9Oz45JTZ9pjx+PO2PoTZTM0Y+CaI0u0Qh8o5Mit8H3oxI6pTnQnRFs/rVUZtFjzRqSNL6dp9FfgiUJRfO9Idn1XqEoLHZPa2dlM6MbqVnpWZ59FF7KLnhHFpFWiOh0mKblX5M9Vw6r1PUvHgX4oxfSmokuWZvpTNCNwZmwzwTcZL/yFdFL3rj+8XZVC7PE5/RS/bQuxnSLZZ8bdHYlwcoXKPHameJT38SPtXQuh97qlEVNnxRHjj2Pj9Etk62vZPeL2XYmLoXttCdbp2dkWt1tHbpney7LaLZYnZaPJDkns3u72kcs4RFWUj6Q0UceieX5kY1SbJxaKaOL2x00Zk1Gto2mcsjieWDaI4vvp0uhRn8EoxSoapnqnqmD06FP+pmk1Ob1HI/E0+CGFJCwKZ4VMaIx5Jad5UpGLTwyY5Tk+hRlN1vq88NPicn0eo6yeu1Lmx3vHePZ9M5HLRVtCS8KPtRyN0yNR4on4tkMcMcaS2k3FcH1Fo82PVecn2NV/e+IkJV7F3slZXAuHs3Quv7v/BwfO1n+3fm/bd/pXZQ3vTGqPkaExdHlt4/tpi7L/wAFtD6JFPjbp7WrOWNvrdiscqLONrez2Xe8SPe3Qudl3umR9idi628RMaoXQutu1smNC69lsTLQnZ5Hl7O9n0ctnSG7EkkaDR5NfrI4o/J6Npcmh9OWKfaILgnGyUHY4NFMx3FjXkSwyRyn0RST4Mf4q/k0Ory6LLLw/p+TL9zTr7d/iZJRtE5vzPWfR/8AqElOL/I9J9L/AOnYXb5Zp4eeQ5Ekx6ac42KEevk0+gWaUV/9z1LTvSwWL/1My43GLtigpx4RNOFnrMPU9bKkvxM2h1WFfkhqmNWJceyPZ6LhWH0+Jp1CeJ8dGFJ5VwTeG3/kywp8dD/OVtCx8n42Tiuz6r/ogiS/ul2Uilsut12UjpnYuNqX9z+WzR47RFQtqX6aoSsarer2fG1fJz2WJWPgTo5Ev0ePtSr3ptM+ODxLspbR3pbcM+Nqb7Pgas8aFHg+BOhjdi7FuiPe8Xuuj52TZ5CdbXyLjdD7F1vFVzsr/darZujtj6Lb3+jdLi+3LN89ChLshzA8bmfbSmZcajG2Ri5c0ePFEpKDIybXAm/kWNWQxY+7IYIuC57PV44lmTguKJuyUnKW2NwtWZMFy8oGLUOL8Zn9LNHqIw/GR9rFGLnRpl/0zScf1SNZoNJnwp/7o8D0OLLF2/k1Kx6PF5Nck/HK3IhjjOPRm0kPlHqX03h1EG4dmr0efRZPGa9uJfkemuGTSx5MbqRCDjJUiWPAo/l2anUYsUHjgvxGpXdDb+Np8s+p/tfxlfZI8f7ldC69ydC5G3Yrvbm/7tO90jxKPn9NboZTF/yXt2jxOtk9pKxcL9DdHyPre1vaO9mxuyvxPES/EdpFUQY+97Z2jhIaq2QtPkt7/wC4fZ8DfO3b2XZ8i73W673j3vE69q62jsne8Otl7ORtIv8AT5HJ0i3Xs+kvUsWnTw5HXl0QhwYPGfA8MozI6b/WSNZpfCKVGqljhpVhUaMkJRi6PTdNrMOkSzv8yCyJ8E8uWC5RkxTwtJo+3Jqxxko8DeROmyfK4H2U5Hq/qeb0yqXB6P63h1ipPkzQyW7MWVSVM5kqTMXqOXRNqSNLr9PrIQnfRPJCMHyavW/ax+MGSua5ZVdI/wBX/IrXZ4ZFyj1n0rHrdO00ajBPT5nB/BoPo/1/1H0uetx4v9GP+40+nyarMoR7JY3BtMwY5TkqR9OfT+TH6S/vOpvo1ejzaOX5oxz8sKZKciGReLVHlPpn2lIlFIySUIts9Z1cdXrLi+Bj6Jf2qW9c7UfJXAu9q2ff9n/t93iUz43S528hdb1+l97JWUcPe9vHZs7OL/SnvZyx8dnAmcnNbQJ97U6OVEh/VvPhiTorgSaifG1OkS6sUpNnLI8cC7Ojst2PlnHsS2SoXey3pid7R2XRE+fauto7Q63hsu/b4lMt0NsTZ4njs3RbEhySJO/bDo+kPVdTk1S003+JqcGTHyiOozQfDNB609Jk8px8h+saXVtua5JYsmqyNo1OL7PBKLshk+2uUQnhn8GTU/dxpNdDypdH8irtGm1UI5GpLhjVoz41jnwzGopcn1ZH/wCUX/c+nvRY6fD9ya/Ic2pWRjibuxRcfkzQWfF3+RDJlxS4Zi+9Gub8jx8XQsUscHaEqjdHi5cni0x9HqGqWl0zmz6V+lp/UfqD1WWH+n/+T639R0ug+g82nx4/BcUfSmmjl1cp/wDpPX9D/H9QtL+o+lPp/NizLUZl/wBifqeDTQc8jPUfrXHqs6x4Y3EWnyJKUVxIhqMkfxbHCE+WeEkux5J9WPJJkkma70XS6q30zW6DPo5tSQ1+5dj79n+0/wBxS2+dlbZ4iu/cxK/7NPbxKW0jy2+DvdujyFYufb8foTPI52flt4lUx71z7bQnR0Wzs/77xXNk+dvk+N4OmSimcqVIfQiVxdojLyL/AMkuWXJIjJsXA+Nv+BvgQkhtWcWM/pdHz7ErK9lVzsvZHrZcbpULvZdbrraJ2R63h1tyL9bZyyhya9jdEpWY/pXVyq2Y/pn09Y0mjF9PemYaaXJoPWtZ6dr/AOLqfyi/6Waj7ay1EljnZCDnGzRznp4sy/cnOzxs+038Dg4xVbPofimTxxfaMeNZ9Paf5E8VT/M+wnFNMXo2izenvJmh5Hh49FHiydI0s8WPULzf4mtxafUadZIKmaaU8GTlH3mm2kYYTf5TZNOyuR1RrNTj0mNyb6NBLVfV3qcdPjX+n/u/7Ho8vT/T9JHS4F+MT6p0Wl1WieLKvL5pnpf09rMOpy5IYvGDZP0XR4sizZ+0eqazWarSuOn4Zpvp31b1DL/8y6R6H6L6do3+MeTUfZjh7NXoYzXlAueJiyIk4tbRhhUbJcvo1mkxarA4NGs009LncWPsff7Ke1P2NC7FQ+WJJbq7/tl2U/b8i9yVfriOvdW3ZaF0Uv0NnkWy3+npMd+3pCtDbsSb5Ldn5WO6EkjjkVUOqIo4e7oaost1+ldbx9i63XftXe0ehLZdnztIQlz7I9fp4OC0WWVydHn7G6Ox9ji0KHl0NNM1HpsNVrMeVv8AoHxI02SGSI/F8IhkeJGs+ssOj1DxZML8z0fX49dpXlyrxNDm9IzWk7NaselzuN8Do/EcUOKao0k44shD07HqNN+fyZPQFkzLIuInqP24aPLT76GlZRHBlz5FjguT0/6XTheRnrXo38HK/tv8Scft+nRZPNEhFzdpFONWNuxzpDyx8LPpr0j/AOMNTmnlX+hD/wDqz0X0r0bQ+awKMXI0+OOhl5yMqlrNQ8mR8s12Z6XR/ax9mpwYfueWWdj1WnxL/Tieo/Vmvx6ucILhMyfWXrcoeMH4mo9R9T1cv9TI2fTf1bl9PwPBn/KH/wCDQw0nqqSTXJrPT3oJNZF/7n2JS5XQ1CC6PM/Dx5NX6ro9Lw2esa6Ovz+SW9P3JXt4iVniLnarHey6/s0rOhUSPFniUUhVtI8dqYuijlC2/L+xSv20x9bLvelsle7Z8nkv0vj2NNbo8WLHxyOPyJUhxQrS5EqLocrLLZ0N2J0RY3R5F8nz+hqt0q3Sojsle9clJbK9kjoqxKt0qI+xf1exce6/gtl37aPJDlfsbrkk7GWyUU1yQweNjb8hMcVIwXGZEvg1np2k12X7ko2zTYMWCLikQhKM3TPUf58dR92/JGkzY8uJeO8jDGLnyj03LlWGKrgyeo444H4o12Fz0PZJQhGqJqo8HpOXFi1aeVHqn1HotBpljxPyyyXBOWsyZnKV2aqMl6PFs0ujisflNck5rC0jJBrsryPCTfRm06y4mjBB6fTrFB/ifa8XaIzywfDNP6rq9O7syfUOil6e1LHchxvsl+J9Sel5fuPU41x8/wD+902ek+q5NJOv9pos+bWafxUv9NlKCpItvg1Lx4oOTZ6x63k1OTxxv8SUpSdtjd7MaSONpb9Ftn+0XQ0KxoRVlV+7vf4GrKW3ezoT9/zt5C6/sfj2VQnR8lHiJWN8HXsbG9rRb9nK9yTY1T2lTe1JoXD4GMpVYkcbWWXtbKe1MXftt+9dlM+d37ELkRyud0rFGtqK24QrEqW9LZLZISsreKs6W/e3wNXulZwJ0Nuy2/a3Q2N0XtwKNYjMorK63w39xIcXRqZvGuDDJUWnkslC4sauSQlDC3SMWZz+C4/LPxXyaDHgyfk2R1ODG1yaj1Gc7WNUjNq8kuEz7km+jzbXIqcezR6TIvUYZ4xvxPTsGkj2v6j6rx4seril/TaJSuVMyRTyNp8j0slp4s0/p+qz5V4o1GLT6DB/mTJ8S7IkhxHBUY9LmzY3SMmLUY3yjJy7NT4rTyv/AAQS8UeIo8noHpv/AFX1OGC6UmaiWHBm8cPEF0PU5WfcnN0anC8uJwmj1LSx0mqeNOz4Krd7PoXW66Odl2d/2fCY3e1sTLF+h37OSn/ZPehqhK/ZTO4iW9j4L4Lv9dMj0SS2opnSJHFWS5Ksuymc+zx9tIaspbNUNVtTGq3Sspkf0r2KLZ1slQuxd7JWJJbrZKtl3sq9kbL/AEUcIk2377JbPZ9kasxVNUzVabLiyPgUZF0zT1J3RFcHqKUcqS2hkaYpuUDI3FX8kbyD1GHFplx+QvPLLs0+CTlbZCGS+CGmyZIqkapeGB0LVNroebJJdjdsjOcemfT/AKhjwZUmuJCkoRSgesY/5GVqTMs+WabG8s0kafFjypQqzHo4aXDVHrueGXK4vtDhUU7Ika+R1fB5H3MkH2ZdZqvPyrgnroST84Gtyek5MPhkfj5GH6U9L1TXhKzH9CaCceUZfob0iD/+qej/AErodDkeTDPykZE/NlWKKUaS/Im/KP8Ayet+l/fqeNfkajT5dPNxkhrgfGzspbtCrfsSL5/tWt6PgS52Z2zr2Pn30v1V7/HaXuXC2v8AZSaOiimUxEqKVb8HbFSHyLhb9iViX7utvEpb0vfSFstuyPWyEr2SsSsSo+dktly90LliVexcj96VkpUXf6JLnZ97vsh2QUqdGowx1HpydcksX48Inp8kUaKMXA+3Lwts18a1GydGB+OPkytZcfZjh447IY5Zp0jFo8ePl8iVfB5yiuGeifUuq9L0WfClf3I1/wBhrI3bNVglgytIngyQh5b6XLVI02qrBHn4Nfkjm1D5IRjkyc9GijpMWL8UaNuGdjazY6TPWNBHHq3XQ8U1bFycMpDJY8qhdEsk67Mvl9vlGp9G1vqHqDlN/gaHRQ9PhWNux/dlLkjCT+DBgnhyqbZr3ik7+TDlhDtGsngUU4Ifio9lo+pNOniU6GPnZ3e9U9q2sr8v7KuPbw1u7OTpe3536/sOkNpreJ3u2kXfs8iyz/ku/dz7EmVtGqKO9q4PgZXHsut6e1MSKW/ZXtplFP3c/qSoRVC2qyKa2S2qijsiuB9lJHLEtornZdiVEO/bHlfo6RJ2/wBEp0PnZjW/2Zx5RofTsuqwPIujHpcz0jcH0af0vUZs/jR67jhpJRhFnpuZY89SMWX0XPXnKj1r+DLUpY+UieOD+BwcWSdYxeSRFymvBEcMMMPFEricvsx6jLkbSRJ51xZLU54KvJs+7OL/ACiKOLPgab4M2B4n2Qxzn0iGPwyojnzxkpWfyMGfTttc0YmzT554pdmDOsrTvkzeoS0s6Hq8evx/mzU6T7fT4KaZMUrlRDM8kzBmj4fbn0anTyxP/gvzl/wYYQcLof4ui7LS7Y8qjRkvy5JOPwJzyY/H/A3Qmeva/TPTPGn+Q+Xu+WUjo4ZVvb5Ekv3do4P9u6Oyt1762tfo+C/3JX7PjZ9ETgu/1/By9klZSGUujooSFSLG72Xey73p+99exKjxKXvpDX66I7rrZJ3uuiItorkiLZbLvZdHyLsj17VXvRLr9DolTe7Gr30+i00nUzBo44eLM+TBhwtJWierWg0vmapvV5nOXyYNOoTbOK2cbI4FNktPlWPxoipxn4M9N9Lz5s3ilyajHkx5Gmcs/qdGOEcWSTM2SaXCI5JwlYsmOao0X5TSqzW+mzlVVVENLDBHrg1WOUNVwfctEJ3Fpii1GyDsxZ1DE7MmV5XyeR5SY/ygz13UepaWDeNHp/repx+qwy5nwjwi0s0P6WNmkz4ZYf8AUZq8Wmyr8DS6PBi9J8vH8rJxl5Diz1n1XF6Zg7/I9K9VfqPpyv8AqiOTl3snQzPqcWlg5TZrtS9TqHP/ADs/YxJp7Po7f77ZTK43TpF3tao4/Suv1VyM+P0tUVwROyWzYuUPo6X7eToiP+oo5KRI8fZSPHaQkS2j7/jZJFCVb1YlRwP/AI2S5Gr2aopFe9K90q24a2XtQuiuRdD73Wy72XREXYvaizhlFFM4JOv0PhEuT49j3x5ssVVmmnqJfJDPfEj1JrUY1ixE9FPHG5mXx6Q1R48nizDKOKds0k8OVNNH/wAM5dRm8zSaOXpCeRRuR6lmUM7dHlGSJYU5+SZ12Tja6PtxkuTHo82SX4o9K9PWCSF4ZsaTRr9NgyVjrs9R00Yu/wDBVMxK2ZISxwpojaJ+VCk2XbopmXUeDoy5cWeFNHq305Od5YHonrGo0WX7Upfh/g9OwKeB5G+CSXlwaTTPVZlGioQx/bRqcGlinxyZI6VY02j1v0TS+p6xZorx/wCD030fJotS2nwPHS39X9Xz6XM4QM+qz6iVzZ2x8Dd/oX7krKR0y9qRycraitlx/eR25k6OUeCG7ObOtr5/R8HwVwUzxFE4s6P929rfyOaOTyPj9n4lcbJUJWUVvztTKY737RSPFDvbxPE8Rd7IpbciVbR5e6F3tEiuSJ2/bHeO10J37U6PNintY5VwW3+mabI9C79kh9kI0haqUFSJ6mXyzBp8+PD95Lgy6GOv0/DJ4smDI4zXJQnW0K54NJDJkkvFdGkm5adOT5NVlxvE8aNf6VizJ5Efbam+RKmTi0uheUuBQjDshq4xxOjT+ozwaVwr+o0mutJyXRrNZGMnO+zJqlni/JH2Ywk+TEvyJ6dPFyhwnGXikPTZPBtsx45Y402S74OXCh6SL7JYIqVJGWNQZqPS9LrGvx/IlCOnwKETFp4zXJo8OLS6XgwQc8nlf4mv0y1KlKv6TUY5QiiTyxJN/I5eT7GZcixY3I9R1D1Wpct5fqXZ4M+2yhDjvT25Ioorg4W3b/W1/cPoSsez7L5/YuxEh9Ed1bK52kJ+1x935H5HkeW0jyLLO2Uhbq0t6KRS91Ia5OtuGin+lbxjze6F7V1vHaPuUvETte7ocmy6Q3e1P9NULd9ktkrIYvI1WHUyndkp5ofj5P8A+5p9X6jgpxm+COofrSXkuSHoHqGSfjE1Xpup0kqnE+3Rg0n3JJHp+jwYnJuRDJGePhmaP5OUmeoeoy8aRHFmzSuzJpcbxeVmbJOUlTMcpttEv6eTyIT8E+DQZ5eTXwepSamuS3QuTFcJpn8n07Ven/cT/Khd2SnfRO7JM/OLuLJZMzj2c0ueTLBZY0mafDkWVMcnObPvpcHpua4uzTSyz84xfwY/UMU4+FmvjPTZq7Rly2/JInKMo3t2NKcWmepad6bUtD72ZRwNbvjeMWYtK5dmPRWuiXp8WujPonBcHXtey4L53fAv79KzxEr25Q2jxLft+PZXGy7KR09uT4Eh0UxsTvbyOWVW1FIpFIUeBpFFexqvZW6ErEq2Srdfras638RpbJcHixcbfJ87ci4Wy5Fsu9lxsu947LsW6ezVEeOP0U/20UeKW3ZVEftJH3IqLRJQzQQtPCL6JJPg9O1c9LlS+DU/U+n9OxqGCNv5NT9Tz1dKcTP9h5bgQmoMetmyGqmpdmrefVRTv8RaOEXyz+NCPbNU5OPgv6T7CkzxjHobtlId0YZPE7NXlWeY7MatmSX2kaXBKK+4kQ0maaTYtLiw4+jVYsqk3RJTXwcUWtlyJRolNJcDf20elSTxSTJah6bW3dUZ5vLeW/6n0aj1TNqtIsEl/SOTapnQxOtvqTDB6dTHWz6Oa2vahqyhR5NNpJzd0YdLRj01Ien4M+BNGtwfblaH17V1tS/R8f3NM8drWzv4Oir/AEpWM8SkUcPZLk/3HbOmLkoSskJWUtq2qyiikLjaitmrK9j62pCFyJc7JLde2zk7PFjTXs+CmVW/XtSrfH1umLvZHyJ7fO/e669i63tLv9XXsav9PiimUNNopp7Rx+bMuimlZpvTb/JmpxxWRmKMbP8AcLlDIcps+4xzkz0vEsmdKZ63oMWmxKUWPot79dlpqxdFWyEPFmSKnlZ6c8nmop8EIxyOjHosfS6M+m08MblZLNjwNNfkarJkzO/Efku0zF97LL8Itn/TNXHG5SVGRPHKhJJWxu5mPUy02VM1DeV2QlLHLgn9uk1trdXDR4/KSF616e12ar6hwQhUFyZPV9ZLI35Gp1uo1Veb3WOclwj+NkrolinH4GvYlbNJovJmDSpKiGBIWJEoUZ4o9QhaY1X9w+vah0U/a1W0dvI4PER5Ddlv9XjtS3Z0Ls72adi2b3+SuSnsj/d730Vs1ZRT9q2Xe69tNjiyCdlLakzxQ4+Uhxa3fPvj7I0lut1smRPn9SdFoTOzkUv38/p4bPBDxkdL4NPyP4azNeT4Ms3h1jxpcHqGCUcjdEVSGmiLpE5fi6NLOWTSH5xmY4yyPg0OmWNWa7RLUaJ4lw0anQajSr80SVbXyajJGMDHj8cSoiQVsjj4MkVFnp2Bxg8hp397L4o1uLMtGpNmTVSU3fJkfwmSeR9M02p/k6dSvk9PyRwxbatf8dmbVTz5X9l3/wAMzX5cmWfHBF0k2eSlOyoyRKHPBXJR9VamOPAsfyyLnIx6XJkJenToyafLj7RHHOb6NP6fKXZh0Kj8H8ONdGfRJxNVp5Yp+zS4XkmjSYEkjFiVHhS2l0ZYWjPpVksn6ZZl9PlHonjeN8lcez49yV/p72+Bd7S3ZbKZTKZ4jfNbOx+RG2uRrjgTskf9/wBCXBVnWz624ofQlRVEuh8VtLfy2Qu9l3+intW9Io62oplFbrZd+xujsiqPn9DjW9Ia49q9kOud759q4ZHa9lxte10J37LYne1sujyQnfvt/taoTMeNzkjHgjOlLgjDRYJGCPm/KzXUmuDU4sGWL5Mq+3Kj+pni6Hhy5nwYtNjhg8LNRosODGmpWaSUMZHOsiSihfbaUpHqumx67SuCfJqdJmwyaaKZROE/Jf4FFY1SJYcmNJtEF400SlO+CK55Mmo8MXBp8/25eVmp9U1GTB4voz5PLI5RQ/x4sk6iaTVvDmf+GaPWO6/yY9RLDl8KMvMWzxj42zPOGKBb8UeTtFuyWN0KPJ9W4ZR1SnZocPkzT6dV0LTKujPoYyfRHQRhK6MOnpEcSSPBGXHwepYV4jVbfJ6bG6ZpokOEfA4Eo0SiSxpjwoy6a0a7RRp8DXi6ZRW9fuXZRX+Dpjd7LsfQuy1ZL2ePt6Zx+njo/wCCqfs6G6OGhUiymPvfyLe3xslQuRKvclWydjV7UU96GlXvXey9i6IxtX+txbfspeyPsj1u1YuhbJ1vHoaov2J1unRfsTLE7GqE0kWv0UxRXyOKKKEUiiikUtsbWNVZhyujH5ZJ1ZPK8vfwaeco9s1Tz5If9ieSRkUZ9n2+aifayMx6ed8k4wh2Za8jy8eTQ5pqas1nrT0+nas0Xqupi3b4Nbrc+bJ2SyVKj7bm+BQnGVCUHNJsuGXLGCf4mu1OHFkUMa4LXW2Rro8mkPPPLNObJSgm0ZY8NmPKpcMyY/HIaXUOH4jzzeRGSTxwMv8AqKyUWY34vknTZGUVGzDqsa07tGTLidn1Dr1q9ZUekempNI08VQokoJksa+SGNCjQ1wZFweo8xZK1N7I9M4SNOvxQuiIlZJcDiUVZKHBqsNxaNbj+3l2+RqzkWz7OSmVwU9l0Uyh9FM+CJZa2SErKQlt4jtPf5LQ2Jva2hde6lt0iOy4LvakJUPnZpi/wLrby28tuxcbLran7PEr9Xzu+imeO1HxulW6VEFRS/W0VS3aso5s+fb0vZBsXey73j0WeJyWJ37lwWvYt48P3qJar3U9qZT2ojG0Q4RFs4bFhjGXDNRqfCNWPPFks05SfBiyOBhzpsWWPSM/4yb+SUi1Ixalt2zXZMspOdmB2vIjmcsjizURnLKqIYISxKSMkJ1yjUyjCSVnpmkg8TnX5Gq0LzNNP8idxm0Qf4sk7e+fUKOThC/ONjxScmhSuFfJjwc2zUY3w4shq/KNSH4+BVMljxtE/9Ndj1MY82ep+oN4lHGzUavX6jF42T0M7PTsE4owR/HahxFHgprbInRrMDlZl9PyqVmTDLG+hUenSpmllwR6I8Mi1RSonFMcdpGdo9Sir9j5FxslYlW/ZXte8hPmhut+Ud7tH+4vk4Q9l3s1fv8RsT3fR5bLlnXsrkbLQ3Zb3XsUfYv2tFIa/U+iPYhuvbVofeyQ+N51de2l7krfHsXey3Tra2J7SPE59lid7eQneyYnYuzlyF17O/ZRxt5HkeR5FnkWy2KKSERqiPlZOfhCySyZJcnhJMabZCT8Koik4dGn8cdskrQ9NB8tkcMX0ZMUY42ah3BmnyeWGjJOUdSmJXFHomHDqIKMj1WtNN40JfyM5i+zCCg340arLKf5NtxZlf5ik9vkyT8WkfYUrbI6bIsEZPqRKMoPknGLyJkVwTkooyv8A1OCGol0yWWdn3Mn+SSb7J4VIekVn8Xgek56MOnSIQoSFBNH20z7bJRoZJWTwqRPTJo1Hp6mujL6TUuDT6CWORpotIh0R6E6ItEqom2MyTpGfMa7J5bt1vwyh9CZYu/dLZj5PgSbfOy7GKh9FjZ/z7a9qP+xE/I8fbbJFsXs8hu/enWy/Va38dqZT9nDKHx+v491ve37JU3+tN2Llb9MTtexbp0KX+TyR5iY1R0Wzjey6E0912W0/YlbEqL5Kb7Gxuzl8lcHjxtSKRSKRSKVCF0JmGKnI1rj5JIi0js8LZVKjE4K7Qsjxz5PuwaIQy526R5eHY5uTMmnnF8IeJxg1AwaRqTlLsX4sxTUMSrs1mWfl2Sj4y+7i7Meb+Vpvy7P5Eo4HFobtniyN2ZaxpMi8eV0TyS+9T7J6hT08IJf0maeaP4smlNI+4iVTjySxN/JzH2NWONn20fbRHFyQgkjwiRihRT6PDgyRJRGijxJYyWmTYtKk+iGBpn23FCVLbo8nRLkmjUTaRq9ZU2jJJzZ87VvXO1PamPr9HHRSYlW/fGya3fX6uKPHZdbJVsueh2Lka4GJWR43bv8ATTFzsv0N1t4iSo8Rx8nyRVIY42z55252qyiit0t2rIt9Fc8i/UxcIk+Rdfq6ZGV+xNou/bbPLby2tCkzyYpI4e3GyF1skLo7YuvbVDdCTs6KZ4jV79H4nieJ4koqHyWK2YaVmaDU7G+SK4Ehp1Yuy4/KMcMHHBrc846Goo8pNl8n8qUGKSEy4qXJn1NkslkNR9tr/wBLNNqIxjTMnyJNshOEZ9mptY/NdoU/utxaIweN2ZHjzTVCkoypIyW5O2NnlciU/E8ptdEm2/aiRGKYo0yz8iKI8M4ZkiThTHBs8D7aI4kR08ZfB/ES+BYYxJ4zxp7Psk3tNWjVLijXYXGbY7SE/wC0tDdl8fsrg4ZweO0vZa2/pG7OaF/k5Z5bW/00JbdFMSr3Xwd7UKHB4+6iUfZa3o8fYzpl3z+uTOkfJ8/rg6Z2J79Cdrbj3W9091IvdMjsuj53XWyGxK9olWUUUikUUNFPbF6diz8tGo9N02k0zlR4EYSMmkyzTGnF0yPB5nlfZdIeTkxTi5KzJrNBlhUEa/TLA7iRlyTk/vuLRhSnAtJUZJtSHK0ajK3KjRy+7p6ki+SdrollVUYYRi/IyXLE0jP/AJT5OZS5ZFqD4Rkl9yTJdElZ4+LJVKFiyNQXJHF9yN/I8Kihxoop7JkXQmUc0Qs8TkUP8jh8H2WOB4WRxmOFH27RKFdE0ySZPaW0+jVdGu7ZNJtj79nN/us5v9tIXKGtpb0t272jyT7InZ0fJ5fuj7F7H0JRtDTQil7W6LW3Z4RHCk9+Dr9Cb/XJikkN1+ykRdqxexdll297LLLZZe1vZOtk7F2IXey6I1e3ey5Q2LZKhciVfp7kaTJSPUsvlhIwTiRgkcUajBgy/wDclpZLpmSH22KXFDnwOcXHohlcF2aebi7MuV5J9j7M2fItTbZimq4PNoyT/I8jJi8p2jTwUMfBVE3wZpuMzTTWTHZ0TfkyXCIyb6LJMlJtk5OSMP5SaP4me+jT6WUMSMmInj5JKi2tqEmiC4F2UR2j40RqhQtko8E8ZHGQxohh8iWnqBmhRJWj7dmTGiUKY1szUR4NenyN2SUuxcfo8t30LrZ8DL4/ZS27PEpbPotD6KsbKR2RHVnFF+T2tfpXXsRa2XOy53XW72xp3ZTb91Lail7HBUePHHsV+zndTaFJMte7kun2eXHvbre17V2KSaE793lR5ClR5HmeQpUWhOyy906YnWy73gLoir52kJbJUJC6/U6vkwZsUX2a3I8kDDJtEs7HkkyUjJk5Mjbls22Po8kjFkpMlL8mT6slc8hBVEbozSdkZoVUaWpXY+CUjPDzxM0Un5tDVHi2rJ0kRTTO0TmktoumaTC3PyZiXIqozpGZcGRDvaB4CjQuxc7J7Rk7IdDJUKkY+zS18mSvEzcsaHwjJIm92ZY8Gv0/kmzJFwkPo6I72tvIte19bXZd/qrn2rh+xclfB+QnwOkyrQooSRKntW1v2cV7E6PI8tvETopiEq2XvXIuF7aXv6LW3C5J8fHtTskRH1v0RfI3QxOyXRGZOSr9L2j7n0W0KaRz76RS9lIRbLsW0RdbLsXIiP8ATslQv87+IkJV+q0PkWafZp/WfUsDqEjRZ8/2fKb5Z+X+DPmeMnm+5MjDzgxrkciTostUeTUuDOnCXJkzOUzFj/1ROK7JeJnxfmeCPFrpkM+TFK7I3OFkoMyvxizSOsxOTURZB/6nQ8Z4yi7RLBOTP40iGmjfLIyhFUiGRJizUTlaMiZkjRzZ4kVzt0KZCVsjFUeHJSOmRfA2kh/kxRIRoxSURytGRWTjXRNE4tk8VIlBreSNVBcmtx1J7S54R4spfpbL497WysoWy5ZTP9otrR2MQ+hDtkuGLsX9Ilt4j7F3+5OyhISrdbLvd8bQTv2UvZTPFlX7Gi1tJJji6/X0OSaPNnkXbG+d0q93yNUKhd+58bxdopotL9qfO8RdC6F2LvZf0nW3QuhL9j62tGTTuFo08FPIkx+MeDFNNWa6XkY8bbQo+MDOvCZ5WyXMiV2JNrghp/CHlIztZI0z7E4jvHjHKSI5nRKrvaUyTTIajNj6YtbmfZPJLI7YpuLsWpTTsjTMcaZ9u0SxngSQ7sV2JsjJnkxqzLjZ4MjCz7aTPHgcSuTGjFC0PCPHQ6bLoc3Z9whNPgjIU+BT45JTtUPlE1aHBH200ZMNmTG47PlGeNxNfibGqdDUaP8Ag+Rde2ltz+ldFcFcHKRRXBaLH/ULorZdXtSspFLZq+BoV0Whsbv9NMplIa9lMXftXXu+RJL3L2tIar2J3v4qxqn7qf8AYIffsX6XNluyMr/Z8i5YhbxuxJbxF2PvdKv13Y3Q3Zq4XFMxKUMhqdU8bRpNV5x5RlqRhajIy5X4mWXkrIQnJ8InCUGPzl0jSqGHHyuT1DJP7hlm1jTMGWUU1RnyXJDkqFKhfkjxsnCh+1RbMaaMULZHHfwTxDg1yOA48nieDIWmeNjjwSxuj7bPChY7HGkOKFFGOJpsdn2IuJqIRRkVD6GN8kJ0YslkGXR4tn23RkikhySZHLHolKDRnkt8itM1cFyavHTKRVHT2XLOt+Bu/wBND62SVD5W/TH1vLraBd+19Ev1U9kr9lbJFe9d7Ln2VyWi0JVuk/Z47tUdvZ9bLrefDKW9ve1snX7bQ/3p0y62Tv8AUtork+do9CO3tHb/AHERfrY3W7x2qaI6CEHwZ8Dnm5I3hRGfkiHBLPFKiSjNNo02KoWZ42Sk4GPJxZqpqbsj1TPtxMsEeLspmKDoyXGRfkicWh97IrkXZjjZpsXBHEqMmKkThTJKxxQkrGiCsjC+D7HB9i0TwJM+3+R9ujJjscGmJSTMfDMDpn3aiZZ+ZkiNcE3S3g6IN0WQkTnGMTNlTJyVkslM+8+ic7e3ZklRqH2ax2LotnwcLg63asrn9HTHV7copF0Ni6O0cIdiikIdDRFcHT28Rs7PL9CH2fBSFu1QuSil+lbLvZutor5OCluluuSudqXsaWzV+yaH17FXsoor9DdbW/ev1co8mxSQt269y6FtFiEIRDvaPQiPYhfrb5G7Gdjx0Sg6Jdk6bMUV5El44zJJps9P00p/kyWLxRnx8GZNMvxG7PHkRJJo8CiDaZKCmx4RquCdXtGrKIp2YYNowP4IySiTdmWh9ji2eBRGPJigvIhGycFEeNuRPGqJcE+TxK5EqZjk0h5Bsq1Z4GWB4USRC0zFK0cnn4oyZW0ZJMkyUt+yUjUZaNRqDUZfPZOh8vZUXySLo72i67JNX7ErdnFEmmiJLf5KY7bFyhKjpF0dnyUto7W/1NVslXtZz+mhK/a1ZGNkVxulZVbr2UPopjQ+UPvZqyO81T9nH7Oy0X+n4/ZGPAz8jmvbZ2JMWyIkSnQiHe/wRF1+t9j6LSPkpDVujKkkZFyU2yCp2RSnCmR0+NswxUVSJx/E1UvEyyc5EuEUymR/5PFPoapiRDG5MWMaMsaJ9j2TMbs074IPxaFkJZLRN8i5PxSG1e2KLIQXZjXBkh+J4DSaMq5Ha2rkkJtH5Mr/ACJIaJRRkhQ1yIhwztEijJFoyWS3/wBpmk/E1+rlB0ZNRKbOyTp/uao5F1tVoqhIfAlZwdsR5bNOzrfyLf6okhOykN1tViGr/eut48JnSEq2jvQuPe9pL53js1ZKj4/d2dfraoXtfW9LePEfdeyRQle0RKkRFsuiGy6PgXQl+xux7NkqTMjsyckIlKjG6ikRf5EJJGXKlA1WVMm1ZK2Ujk8LFaRJCgQXiNWNUzN0yfZxvE0kueTzSPPZ0ykOPJ4tsjB2J0QypGGSfRLocGSjwZYjVo8WjxbFAUUijxEmKCZLEZoNM8SkRVMXKJIbolyjIhrejJHyVGs0ilZnxfbybNfkJXE8OPfxYopnh+JViGneyVbLofQuWPemdHG8i2W/2RPgSOTxEjr9KQlW1ezxezYlyRF1ulxtx7mq9rXHubdD59zLe90d7eQnQ7/WlX6KRFcHieCv22hJniKJWy72S9id7Y+t32JcC73qxdnj7WPofWz2m+CbH1sujmyEuD7zM+ZtGWTY+xdEY8DSsRKL6PEi6RbIsm+TM22Sv2RTZpf60RhfZkUYLg+/L4IZptkfyRVFWJEmPzMWWcDDkU4njFonFGbxH2ROEJ88eyKSIIrgz47HGmckYiVD5JLkkTpkojRS2kjUQVHqUEntLxLpDdve1z7UPhHSojwSaZVbVzsxI5PLaudmhOyO3Y+/2J+1Kjr3p1+imi7Q7IkFUh9brvdNJe1D79j62ez62fOz62pez52sbvdOv2UNX7HtwUjxtCT91opHjYkUVvTEiqEIiR2h/Tu+xC3j1vz7JbM62bocmNtsbZ5ZGyEv8iVmSfiSzseo8jJkRfIpJmOcWhrarJcChYlRLhDk6JvkkNMpi7McTSRvIKKSM/JDDZ/HoxwfR9ocGeLR48iodGDJ4zI5VRnypGSXlY+huiWQWaJBqSKKOkRfJ5mZpmQR8byTHGhpMa+SUCiVEmqNQ0j1Np7SZezjSFVjqxRtCimhrxYuRL8h9Ddsbo8dl3taJbp1tI8hu9l3+1Ot63+Rq/fRXvj2Xe3yJUR9kd1z7UfHs72fOz6F1tJ8brr3fH9gu/byxQb7Ptoopb2i0PrZISErK9lMXJQleyVCVIR8FUhdnbPEQutl37X3u+h9DPjZu+BrgcWtm1EnknZj1fjOmZ5ckm2PyiKVoo6PuePItWq5Fni2KVo8WfA+zK+ByJFWUeAsfIoNdGix88k0qJJuRhxqhwVmHDbHijElFLoasn+MhyouyMmpEc9Iy5bdEhsy5WmZdU0yGrtmkyeSQnwUTfJ9wlkkSyv526I7cvbJHjZtInkjElnRLOieeNGo1HBrcjnIcvHhlspIffsjSQiXe3Ry/Yuz524K53fY2S/eitl7aXtp7L9MVzsxdiQ+hdbrrde1OvY+t2tn1vN7rr2P+xq97F2VZFNCv2WeW3iUJCW3+3emJUdnjRQkJCXGyFbey7F2fIhde97vskMY+tn2OLHBfJkXBGCrky4vJClKeOhMaTRFOMh8RJzSHlPK2QdEM1Cmmf7SuTL0Jf5JLkUeTxKIox4/JmNKES7PtKUSOORj08pPk+0scSZJjdGbkk+S+SMhSolKhzsnJmdszJyZGD8zRcRQi7Mj5HaJSoc+TyYpkZqiP5CxqicKJ9GVpGTI0zLOzNncWT1iRPWGbVMlJykTTsvgbtbp1tX4ko1suGVZ4toplMfDI9Fcloas63b/ALFLb4EVYkfIlXuasp+7kfQkNNy3e0CQutlyLje3+m1vLZ7ySrddex9Ff2CVL2JMUWvY+tvESK27K4EvZW8e9lv0hWxcEO9lshKhcbLr2+W7JbPsltaTP6icaMuN/ApSbPttmPElJmbB4yFAWNGT8UaiTtintFidswytCaraa4JRKFEcWRxycSGCTIYkhJHg2zEq4IRQkqMi4JRJw5J8DJLnZOjyoyZqZ97kWSMjLyjJHkxQuRp40j4FwZGN8EnwOR5oeRIWajBlUmQkmjNJGWaSMsiXLMxrm/BsnnndDyysdtWeXPJOq9vi9ou+BfI/8i9lErI+xol+1KxqiPs63Vf2DdbUxcoVbWtkLvZb/G6/XwkPl7PreTVEh9i637KPj9tFci42vauCFre17l1slfsSs8fYt0iPZfIuNoKlsj4Ii7/W+yQu9ntdyRBMcLQ40miWH8rIx/EUFROCkqPFxG6M2aKfJqJRfR5UyMyMiDRjlRGbIS8kNWTjyeHIoujHh8mLFSEvElOmRlaMbciKaRjbIsm+Ca4MkqMj5MgzyHOkZ9VXQ9U5Cy2feP5BKXkzTtWaZ2j4JPgkrJokqJrgnkonmR9//kw6vwZg1MZom75NRl8WSy+RKRmkqNZL8WS7HdinxQ1yxK+ySrbxdChRJu9o0Vs0Lr2pbxJfpSv28H+7al7kq/Ql707JHYlzztS2lvFe1dbr9D63fW762d2N/obsp/sXPtXZW9rZKtlyIq/YlW8d1yVS2W8dl1stvg/2kf0/G9cj7F37Ic8mKqPEkkOrErY6MySJypGXI0avMS1NM/kIx5WyMmyLIsUjDl/LkUbZLHTPFCj/AIMMFZ4xolC2fZiLEjHhbZ9tojF/AnRwTtkkZIk+JE3Y5cGR0jUz/ITaFLac/FiymOfNmilaP9ox0TikZFyZOjNIzZPEepaIajk0uqcSXqCcTNnc2fdS+R54/wCTLnVGty2dsnH5ESdpbSi2cqhz/LakMXHQ5Jia9nzslv5Ev7D59yvsX6Er97W0jlFuxdb091wvar/TaPIbT2bobv2WkOTJV8e9pifJfI+yqOb96KYuNrFyxxZTvfy2pez59iW8fZ/tG73XeyFyxCVy9j7F3+l7yfI+hdezHJUQkJpoyTVFpn3UiWZJGTPFsnNPoy9Gsbs1eRxZjztswW2YlyJEKFFUePizC14pkpWKrI0Y6RaotkI2Rx8mLCkUhKh9DlTJTTHNGWaom+STG0Z8ijE1GbkjkUhZD7hnmjHO0YOTRtRiS1MYolq22R1FrseVP5Mk4maaRmydmpzLklrPyMWpsxanjs/lcGTVV8ktYv8AI9av8mXVxrsy5XNnRN87eTTE7R5WPmQ4v4FW1WikJJM4Re3XskN3+pK910M7KFsnslZTKEr/AEeIuhde353SXyREkvY948r2xr2WWXyLkl7Zd7sS3ltx7knZ/uK5Hwdj5GmXRZw+jjr2N7ciKS9/L3SvaPsS3qxX1unYu947Q5fsfZH9L3fYz/buxZKIZeBZkSy2j7j+CWSjJmHkQp8kqZrIVZq1baMUH5Gmx8Iw42KNIVJkZi55ISpIlI+6rI50Ys0RTtEOTFBt2QikJL5HWzMjVE5slk4MmQnPglInkUTU57RqM1GLUJiz0x6lollUvkw8s00eSM/GNInks8z7yR/Ko/kpoy5kzUZODWZqtDm27MWdxZHUn8ukZNW2SzNvs+9MUnIsbVexRv5OULvkcuCIvb8Ed7X7HulW3wLvZbVt0/1rr9PZSIx9nPsi9l1utvgarZD791jbftk6W77KXt8iPR/u272+dvHkpFJex7LohTXsj7Ve679q9kao73Qu91tj2Xez7EL9b6JdnwPvb5Ja+EZVZg1ynxZHKmPIObM2XxiajW0xaxtmHWRZ5xo12ROzPJORgScjS41KiGKkeKJY0KPJjicslY02xJohJmGVmOjCyM14nmzzSIyMkqMk6MmTkc2OXBlkZciRn1Dsz6jg1OoI6txkQ1lkNR5MxfmzBjoxcHmkjyTJTROdGTPTFqSWoVdmbPwazN5Se/keUixutuyjoSbGlW0OIj4aP6hL8RL2PZrZv3/BWze0R9FHBS9i73arb5Pn3L2JX+mkJUV/n2d+1di79nWy7/U+926Gzy4G294+7h8DpbUv2pWxKtm69iVlKij49i79i9662W62gvnaJXI+xC9663tIbPkfQ+t3ruezTa9qS5NLrfuqmzztE80YK2a/1BfBqNdT7F6im6swa532f9RqPZqda5IlnTkaSVuzQzjYmqHkV0cPsVWY+SiaopNngZNRLHLg0utTaswy8kmYnwdH3EObZq/VNPol+TJfUmnfwL1GepbaY5OS5JMZnk4mpzGoz0ajUmbN5fI3ZCTXBpOaNLEhSPuKI8/Isw8yRl1Co1WrUfkWsVdktX/yZ9ZxQ25PfotHjuujs5Qv6d06gSppCjRSopEdm625KeyVj6K9q62pFHidezsp+5dnQuv0eO6Ve5uhKhVZW9Vv0O37ULr2Lr9LtMdpezgtLZut4+7mx9fskJXtj90Rd+9V7Et1y/ckLZdbY+tls+xe2+Tii2W93YxdjG63lrXdGm1fJpdb4kfVmoGp9Rcvk1Gt75NTqnIhmaZh1aXyfy1XZm1dkcrk+zSTNJlpGPUrxo+7FjynnyaXP5Spk5RhBtmfVZMsu+CMuezHqppdmSalPjbQepS068WuDSavDnhcWSzRhBmX17EslJEvXMP2uuTUZ8mfK5S2xT8eB6ikkLPGQ8io1mdUajN2avUJIyZnNlraHZpvg08lFEc0aMuclqf+SOpJapGfV8GfK5S7PuTPOXtav2q0hrlEkhW0OLQq/wAFNsXtfRY3Yuh9C98fcr3o42pb0hqv1J1+puhKiqL+Nvn2Pr3fBH2WXtb9zqxu926Pgbv2Lv8Asm6LW6oqvcuvZ8b+IvdGr5HXsXWyVEVslW0doi7H2L9TdbN8CQ+x783ZizSgzDq3XYta67M2tddmXUykOV7JtCnPZSUTBrIwSNPrb4sxar/kw5JZWRhCPb2U2jNqZZ4pezwu2NVtp9RPBkTj2a71XHk01RfOyyNxo8fkfD2+9aJZmT1skqszaptdmozGqyWd7x7NNOjFmo+/Rlz8dmTUu+xatr5J6yRLPKf6LPLfp7WqJNJWJp8HH/ucqQuHte9obvZLZqyl7/G/alZRVHzt177/AFpWWv0fJ2ztlop37n1unRd+5dlsujyFztwN37pXWzdbdi6/svndKhQ9663XQ+v0WtuvZXsXXsXWy72fYmixP33s3Y+TpbS73keJGbifelQ5ylslYof5PCj7kYk9QkuB5JzMU2YtS4shrJY6s9FyqePyohKDkzJFPo8ZIjjdDwSSPtNdni0QTcSUbHxt4OjoXDMePyRnSUt59Grl4uzJqWzNqEZJuctqGhGKbiyOXgefgy5v8Dk3uuf0fI+hdFo4sbLraN2d5ClY1e3W1oSo7OytqYoo8WUUUxqyltXG1Fe6mNV7qp/rSo/3e/42bo5RaH17n17Lr9Vsvj9D73fYv7JO/Z0R5Wzdezliv2RFz+q17Ur2XCI7dHx7P9ou9o7WWWixuxuhuy2Je/k8Gz7bFjfyeCR5Qj8k80YmTUTPNyPC0JJIh2YKWZMhp9PqtEk0ei49RoW8UlwRg5cEMba5PtNsjhtiw2SxUPFFnjweBkwS7RjwtyPt0jNiXZh03meEceOzJP7k73n/AEnqDqLJZ5fBObl37PCUukR0+R/AtM77JLwfZ5s8rE/Z8/rXQ+yMeLYkmSTTIpp87c7PoXW3izwPE8SijHFSyJC02HwSS4Nf6PqMWpf21aZh+ndXONzfiS+n9bHpoyY3DI4v4PE8St2q3+N8Og1moX4x4MmKeGbjJclDGv2rv9adjvb49/8Au9kaaGv3N1ta9nz7l1z+19+1dC6H17F2dfsW63Wy6F3sto8+1MpidF2Wzy2tHkWx0N0JDLG73k2KUUOSHkij+RFD1ZPPJnnKTo8Wzw4o8YooWNti5Zhj+aPSoTekTIYYznyjHhV8ng4sWGfjYoX0LgcfJEsI4NcHhTI44yR9hI+yjJh8pGm0uNQbkz1DUJ/jAhCTZ1sz1HRTy4H4oXpXqUraiQ9D9SyfBqtDqdHOpox4JZOkY9DllKkjQfSWt1GFSrxRm9B9I9OXnq81Hr/q79TyPT+mY/GP/rf/APY9P0OP07TKCflulW9C5/S+hOhvaPKPgu/dGE8jpLk9M0H87UeDZn+nMXj/AKT5/wCTPp8umyOE+9o455JJJGn9B1eRpy4Rm+ntHJXB0ajT5tLm8Jo9G1n8nTU+47cUPlGpwZMOZwn2Y9NqMv8ASjNpNRp680Y8OTJKoqyHofqE/g1Xp2p0deaOUcPfBinqMygjSej6TSpcWyuDV48kM78jrd9/sRaLZ8+6lv0WcvlidoTv2/Oyd73weR5HP6bRaPHZtbSPyOv7K/Z2Qu6FWzVi69iYnXs8he5Ot4+xbRF2LraI3W6ae/iJ0eRdl0eR5FsSspF7S5Z1tOX+Ch6pfCPvyaLckeKocRRR4njtGEyMExRRaXCPTFjlql5GBwWFLGYp2+UQnyQg5OzuB4+J8C4OJoWH5MWD8+SWBeaSMmB44Gq1KwwNPqXkbMuWbnyPFPIYNNJSszaTJKfCJaHPEcPDvakKNmbRx1MKqz6W+gX6lcpf0j+nfpf6dX3c7PUv/EH6fxaB48WM1/lrtXLNn/L/AILpbJ7didlna26Y+t3a2fRS28RuntEXBVD4F17Pp/RRx6RTa5Z/Chjz+dc7azQ4NdjqaM3pmqwalY38mh9Pw6HGuPyF/wAba/QQ1uBw+T0fR5NJpn5r8r9mv9Lx6zIpXTMeHHhioxRrNFj1uNRkzDpsOmhUELo12GGbSyTRDQKPp7zZeP8ABQ7LR9O4I5NW5P8A2ktvqDHTToaK52ofs7/s29u0X8HL9rXuvg+Dj2Wi9rXsbR2tm62bsXf9i3Q1RH2QXIkk/fH3eXsXW662XHsWy4Qu9n0RP9vuTF0NFPamJWUi9uEW95PxR3ztDQ1yxaSP+D7CieERwTFjpjS/weMWKCRcS0W2LsxzcJX8npfrssaSkzS+o6bVNcmJRfJjRFXOqM+mShZ/KxLP9t97WaCcPNWT9NhOmjLo44OaPUc8PGl2a2DnGzRYpfcJadfJLLhxGmyYsq4IQxR+DW5oy6RqI2zxKbMGFPlmjxaS+XSPWvr6fpWn+xo41/yepetavX5XLJLyZPUZH8jbZT2ey6GIV3unfsfXssfKPEivFW9vgbsXW65Z6NX/AE+Bw0Tioy2cU37Iwc6Pt1GiQymY8X3ItDTizhnhIaa2fp2HLK8v5GX0zQ5YV4mqxLBncE+hLk+n8njrGv8AK31WGOoxOLP/AIe0/wAyZqPQdTi/ofkjJiyYpU92qKJfoj+yWyqtr4F1ta3fe0fZ8EW9m69lvbihNDfuaoSr2Ozm/wBb698ez52pe5O17kfG1vdOvdESt7LZohTKoXW6fsui0Wi0Xu+Dl7ylRK5cl8bOYpSZJTaHBp9niUkixu/cuyMv8Gn1ebE0kz0rLqPsJtmD1TJiVSVkfqPT6fOvJUff0mr0CyRZ6rCcPVI5IIwtZIJ0OKaINwlaNJ6lkjwzWa1eBlUpvknh840YtPHGjW6luRKTlEx5J45cGHXSzR5ZNqSMmJSJYKIYVY2omXUTqj1P0xa2L5MsMmGbg+1+h9CV+99eyntz4ls8myMrQuhpVv4tsjim/g+nM0cmh8f/AEiaUTJig4t3vGCeMWF3ySxflwV4tDRkg07GrMDj40OUrVGo832dGHxlisnGJPw+NtR9xYH49mWGSE35Lb03L9nWxe8FF2SVN7fUX2ril/UfO/JWyVEvYl+vyJEhOy1tx8FoTsXfsfey79idHBZ5cjki0XYuh+19bWxOv7B9HZ4++muRO/enRao7/Wney3SFsj5H2Qfut/pbVexySG7ZwtpGXR+K4JQcWOkWi2zn9MFyfT2jhnbckQxxxrjZ4Y5uGej4P4+FpPglihLtEYw8T7aJQx/5KjCqFjjkQ9PCMbbIw8slI16eLESwyyMhpaRmwKDIycHwYMyy40ZM0MfZLWL4RhzxyS5G4R+DPFkr+D1nT58Orcpr+oXPuvkkL3Lrbx3vbqI1TI9nERVWzrb0RRfqMbPtQ8XSPT/TVoYN32YKvllWnwfZVUkaT7OSLxyj+ROCjxRPPJyJPzyGVSxyRjnDKuBwseOmRxSjDkpxJR8iUYTVJGKLg2iam3yNUK2qPF0T0OHVp+cT1LQx0OfxTMa54Nbp46WcY/8AEdoxShY1KMKslhkonrfpyw/6sWPg8vZe/iUtl1+yXtSTRSOe2dnxvS2XYnf6k2va37fy/a+i2cbePuXZ5C6Gr/RF/oXO6dbRW6dC4ObE7PkZfJF2t1x7OGvc3e76H0O2Kls3WzhZq9O2rGnF+9KzkpnJ2aXTZNRKoo9C9J1Wljyj+Lmb6P4eT/A8DizQeWOlZJs83Q5WuWZNTLFIxa3Hm6fJDVeLpj1CkjHP8zX1kij7aTspI1KnLocWuzBkceDJ5N7RdMWWSlY2pokqZ9Tzi/GIuVZH28IXI+zn9DdFnLIo6QuZlIasW17aLJPFmUomHFky41KuxwmpUabFjR4Y0zIkpGKbx51JHqUsSTcVsuJIzzxzg+DHJxdinCUU7EsUsi5NXpsv2fP/AGoTU+jqLY7jIxZPOasz1QoSycngo9Eok+Gep+larW5/KLP+g6zGrXJ6xjcvDJ/6ltjUnJEI+cvyNaseTCo4z1eK/wCnzsqzxOV7E/Y0L9le1OmWcNi69z7/AHN1/YPr2s52j7k7FZ0tmr2Tv3I8mK3+xMjuuh9bMXDPK3s+vbe1ja9058C49rVk4+SZqdMrtEoeL9q7NLpcupnUUR+mdVKPYvprVtmo+n9bh+B6XLjlTR9L+lRjD7jMePjgjjPFH8fFlXRHTxx9GWLpbO2jPi80ZI+Eyeoyyx8np2aU4vkhJJmeaUeSMk32ZpOJovTsGfB5M9V02LBk/FmOKMj49l0jPmjgxuTPUNU9ZqnL4Ol7udr4Fx7Py3kNUJWR4Qp8jfnEXEvbpfTNXq/6VwS+n9cvg+nfSfsXLLH8hzU0kjxtGPG4q6PBNE8NyFpceGFpGpxKUaJ4ZR3ui1PC1t6H5a/STxyfETTqm0UYdPPU5vFGt9KxaGvF+R/HlPGnR4JcHiSiSxxnO0PGjBj/ACswel+nP0aU9Xfl3Ek480hTil1yfdyN8s8sr5sniU41JGT03RZFXiaj6extXjZqNLm0s6mhqvZHd9Hz+x9e7yPgj1sv8id7tDVbJ1taLXttDde1u9un+9nwW/0Loujyst7NXt5Fr3Rti73S9iXsQhc+y+DrbojITv8Ab8D7Pg6G63eSyTaMsW4mbC+0NV7EfTM8cM3JCEWiXjCN0Pyy8UT9L02btGl0kNPiSiYo8CghcsgrFEyYnKPA8Dro+2kah+MjxhkNV4xijRaj7GXkzaqGGNmo1ubPPlmHUShIlq8eWRm1+a6T4ITeSXLPBJGSrJKn7PqHLkjp1FLsliy4lbQmMpr2PrZcr3eW3LY+yPZNr4Ix4sjGkKvZ6J6Tp9Rp/PIjFi+1CkuBVZpn+RHBKVlMxQjGbUmabQz1OgnmT/pFBeSRqIxgqJR8lROLuhxaI45zfRLBkirohNQd7YsmbE/wdEFqfvKVcktPJOj6Y9LWfWcvxR61jlDO1LkeOapEsTs8TI1JUQjwKDbPpv0GMIrPmX/ZHr8MzxTv2WeT39fhllp010SF1uzrel+x9e/yE2jtCVe2kPrZ9i7934/o7LX7Od13s+/0cEas4v337E63r9MRC42+dk72uhqx8Cf4/um+RdnN+zFqXLsU/JFoeNSRqNG+0NSi99Pj+5lSPTPQ8GKCkuyPjCFMmlkjweDlwiEVFUYUmiONrktURfJAjSIyxqJkWGOFyI+oYJZGqNZLyk6PuShInF58NmNcjcplMppc76dXMf8ASJKzLH2SipGp0+PLiaaMlLM0lvTQuvYuv0tMimTpMx82VRJtC52fRovVNboo1Bn0/wCsa31GbhkXH+SUHGRG0Y9RH4Zk01xtGLB8tnn/AB9E4wX9RG/O2ZHaohjcpmpxVldGLDHy5Q8Lhbolp00jVenPHOkZNPkxxbZpMccmRGPJLTy8kV6T6p6Upxj45P8Aceg6XHpMfl0z1T0T+Q3ODH6BrNPic5Lhk9OoxtmXFFw7Fp4Y7pj/AAiek4I5M6yS/pRp/UM8/wClH1h9SerZpuEVUTC1LGnIbvdLG4jjFEvxR6x6pieN4oHfuSvb5/bL3+JbQuva+h9He67/AE/7h9787Pr9D6F0SH+xqt418lNP3p3uufcvYutlvHr2J1u+S2iLv9rimhxa9lIw5mkYs9kJ+RGPBJKSo1emUuhpxdPbBPwyWejahanSJo8Ldsxct0iPBfJin4s02L7+F0ZpShN0YcinQkkhC5RrXNaZpMeOXnwxwnSMuGSlZgnLHZJxnBIw4F42fx0+zJpY+LPH86JR8TFk+3IjKOWHAtNLwujLjseNrZK9/WPRnrcsZY+H8mr+nY4dI5Qdy2ldbJV+r4Pkb4E2ztkNpd+36c08NN6av8yMuNT5IYW7MK8sLdHo+sX8dYpw+TX5oPVNQXCMSnlq2ZF4ZWXZii4QZk0zlI9GWPFqV9xWjXen49VjlLGqMHp2R6hQo9S0csE1fyZIxdohpZ4dM5JdMlj5PR5zhno/lPHNTk6r4NR63NryS8Yms9Uz55trpjcn2xIyQlkjwy9Vh/E9F18sUvtT+OjT/UPo+n9Mm9Zjt1wZYPWTfl8iim2lvJpJmp9Z1bzvwfBL1P1KfyzJ6hrpxqUjm9pdiOdm6/smvamfJyol8Cd7XulRR0dbJ0J0J17V2PvZd/rbrddlPaltSKXtoapb06sfxt1u1e0d1HbvdK/ZTK2W9tCd7Vey2Xe2MfQuv2dng7242l5x6MeRrg02ZWY5+XA0zJE1mGna2ifSut8cnhZSZFEm0j7maxai2rR9MTU87xyPWfS5Y9S6NPpJRqyqGnZGfi6NUnPTujHL/UpixeRPCrJ4V8GLE2xQoUbJwVDwxjM1Vfc2w5XimmPNDU6deBHTu2majTqKJwplMp7uqPUIL+dPxXAyTV8Cd/r5LYnRHqxR5b9/0965GEViyMx5IZuUKCtc8GHDFzqj88GKKjwyMHkZp8Dg02zLkeXWTVdGNLyJQkkjzZhn55uFyaDLKeBOa4JaXHG8i+D1XTJy8ov8SSjfJo8F4uTNhgkQlPQ1NIl6vlk7Mvqs82CqRl8mOSbfJ0uCXghwlCfkS1GecjVavUa6ovomljxNI06bJcSZGmjJBZItMj6dooSvxFGKVUPDik7o1Wg02oxtNGq089LncGNci63ave1+6l743ZdltkRqyl7WrKfsXfu7OBde59DdF8jOTvevZFWeCEqZxZwcMSQ3RVo8YlI7QrLYuRuhO1t5brailv1ulut11sqRZ2Pj2Mxj6/ZV70hrkuhptDr5RiyeJp8nBCSY0+zPi81wZYyhN3todRPT5k0ej6iWr0ybRUT7cWiWim3wR0OV8VaPQ9FPDkVmbFjnC2amEY9bPFcLJxpmOVKmeoLHh1LohTiSh5qhYf8Agw4JSlRLD9sdRHyiUXEz4VJWUyqNFqpaeZDU4/G0Zpqb5KxyHjQ8aJpRezR6p6hj8njgtmrOh9bfP64dHCfvR6fi9XySX2Gz0+Pq8Y1naNJ6kseJQa6JZ1rJedD/ANNk8mWdcmPhmTCskuOydWQxwbSZjwYvOos0eLHp8Sdmv9Z0ek09yfizP6hplo3kmj7mLPmUq4ZihCOM1TUujUek6+Og+9NVEx/nF8EfKJqJuOF2RzUqMeTygjW4/BpoxPLlatcCUV0h2anG1CzTfJKLm7Q/x9iVsdI+oMeP7qknyPoT/Q1f66RL2+JVD4P+R9C42Sr3Po53tj79rdiPkpCVC6ObG6LLe672So42Ss8ThD62pe6kcjVlM4Gr34XsVN/oijxSe9fqXQuhdjZCxuvd2ePAklv48/8AA40r352cE2W0NeSPFxZp9Q1JIxT4PPiiUWa7FxYuz0jRZNVqIqjRYY6bCopH9Qm7IZ/E0uoxqS4NI8c5Gpl4ypMzNOJFfmZJQWOjl9mSUIGtxxz5rRgi440eLPCkemabJmycHqGnljyVROE7IYm0ZsHBkqPBPSQjGzLCKhss2WC4HlnJdmDslnhFksqkycbViiiXZ6pglp/UZ8cMfRJv4OT59i69j3SchQpC4Xv9M9G1PqLTX9Jovpr0/TdqzDpYw4SJaWfwPTyPVPW4+i6Or/L4ME55MKk2QdogrZT8h1LMyEYzikfcWF8Mx6zJLE1KR9RywyjjUXfB55smJQb/ABRHDKGJRSPSdJrNbjUUx6laKSjBJyXyevfUmt1Pp/2J/Jjy6rTcpH/VUpcwNRqf5KSXB6bj9Oy6+MNTLwx/7v8A/hrNf9AOVYseVf8A2/8A72YfS/ov1n09x0WaX8j/ANOTi/8At8ErXGz5o1OJTwJI9I9H1fqOXwxo9U02n9Ni8afJNO/b6h6vHEnHH/UZcmTNNykzskLr9PS/fEfKs8jiiPRX6Oylt170NHyNl+ymUxqimJUUhIpI6R4lL2+J4lHiU17ei0eRa2SrZKykhc7UVulzuu/YlZ4+xd7N7LoXZVkVS91WJL3+KKa9sRxFwzT5m0YndEoIzYVKLRPA46jxPp/03Hp9OpfO2OTQxMxTdmkzTx40ZdSl32SzKUrJ5eT7raMueUVRJufLIY7fZ9jkWm8kLRZJLg9Ihl0zdmrwQyxbZqtNDErsyZvyHk8kOP3MlmVefCMmF0PTpGXDOPwLHNj84rgjp5z5YseLszZblwKSo7PqWLenXG8uEfJa9vJ0PZd0K0dLkcv8CfPPu+nPWsWjSxZEY4qdOzTYE2ZYwxoyOFHqvo2i9Vx/mvy/yfT2g9U0+R/fyfjHownEUZdPqZSbiyGSeGLtGLXOiNvll2z1L7esxRV/0i0ziRx+KJTyY5cMUZfaTbNTOM2jLqcCuMjP9R5P4Cxzw45pKk3HlGTWZ9Rk5Mt5J8E4Tg+UaaEcaUl2NmSU4xtIwZpZJUekxivTm65ZLQ55X4s1OjyvG5+HCJ5FJ8dDqxKxwaJ34ujUena2MnJoyQlGXKOSQvYxP93l7ZH+0kRI2N1+pna26Pg4F2eO/HsfftpbJWVQlRS3opCVlMplFFFFNFWU92rKRXsqtqr2LkSrdL2UxKvat1t0hdi6F17Fz7Oymhf8lFVu1fK3z/Scb4RqPpzPhlRk9K1kFyjJp80HyjBUZ1RidkKZOCo1GBNnofrXKwz2QvKYoU+TDBOR93HCJLN5yJzZEjCzLp7xka6IUj7iRi1MYmDXYoxowZsckZ9XinBRPUMk1wN2YMUsjoyYo4X2JJSJ41P4JYkvglCSRkljiZMslLg+/lfbPOQ1W/1HqYw03hv0imjvZ9FLfy4OyKtngiiUki22JOvd6dHz10F/yYM7UaMGscXTHm+78jeOEeWPLBPgVSimiE2pUzzimafPBJpmpw4Jn2aY8hzXB5yZ3tKHkujVcaRIn5t0Y/T8WafKNR6dHSQfwZI48UxttWQzfcioD/06Rjky49o08HiXJp70+hSSNFqceKLvhnquLP5fg/xkZ8WNS8K/Iy4ZYXTIzkmR8pdonXk9tbo8OpxO1yZYPHNokR3ey6/bRL3x7OIsfe/z+q2flvx+pdb+NiT9q7OhdFIplCiUdFIop7UUeLspordJiSO9qOjlii0969q69iTZS2YtkqK5HwLZbxTuxu9691Ia2pHhwLln8bFlyXJGf0vSeflR/wBM9N1uSqI/Q3pGdNpk/oeMJfizU/Tup0fyZcTg+ScEYEsGoUzRavBrYLxIaXLXRo/UNBqZuHVDeixxtzMOs0uebjifR5tibsf5GV/YwuZ9N+rYfVMrg0a7Sv7DokpY3yjzY22K1yafmaPvxij+VCzWuOXkjicpUZ9VoPSfT0u8khfn+QoeTNJhbs12oSyOkZcs5fI7kTjXu+pcEXiU0fO9JolEj7LW90RkOfIvy5PG2S4iJ0jv2YcksORSR6b65ptTFJupEJsxZXEb8kOCs0c4wilIyY4Rd7SbmiEndDwxyQpEdDqJvozadYcNIcuBN2eajEwycmzXPqJjwynJJI0HpqwzX3D6q0mo1OmVLognNsnaMc/tzTMX2o6hTasyzjDI6jwY8ijdRZ9zhPxZi9XeTJ2S1000rNRrZ45KUH0arW/c6Zlyzyu2QjBVySm5cEotPbV6rHpMdyM+V5srkxi3f9vEfZFjdHJ0hbc+69m79zd7rv3KCXu8RJWUVt4ngUNHgeNngU0cniUVs6Z4njW1beOy53Sv20JVuiuSq2ui+dkq2W0UPrfsW6va1t+WydHls1W1mk+ovqHRNVk8j0//AMQskWlqYC+qPSNWk4ZEabU6XIlTHOumLPnvhmojLUcSM3oOHP0zJ9LL4kP6Pk/9xpPpjUaWVqReth+Pkfbwado+qPqvR+kYfCC8sj+D6G1+pyTbzP8AKRGyN0Y42+T1zWw0um8fmR6X6PqdJp3ni/yPp/X+q6pP+QzNjwZEZNLFOxadrmiWCdn2smNWZMk7qzyl/kWSRDNHFib+SeXNn1HJp4+VEtG30aTSPT6Vzkj1LFljcq4PuWy2eLkTh47N3vPFjyR5Rr/RdNnxtxX5EoSxScZLnbmhyot2WPraW3ZUTxSZKCasTocqEmx/ixRezdi6F0YoTnNeK5PSZ67HhSzIjliYPT5anB5RZP0vVJ9GP05Y8dN8GbTzwYl4u0OUk+ROjCk8lkG0yGb8OTJU7TM+nnDow4tROapH25udNGHB5yqJrsEsOqfl0elTw4+0YIYdS1CaJ4tD6Vp3deJ6j6Xoc2tb02Tv4MvouoxXZi9CyY2nN/8AJqPS3iw+SZfgKdkGqNfiTx+RDJ97Tp/I5SlDxZnTWR7KXB+Rdoz+qYNPakma7WT1mZyez9tLZ9F/sbol7rdHZFi52av9PN/qplP2pbUt0v8AIkr4KKErZ4lFL30eJ4FUVtSKK3pFWJVtTK9lMSr2JX7L5PnZdi6FyOhJs6R87diVbpbNiViR2UiqZSE62pHyecl0LPJdmXHgz8tEVkgksc2jD6p6/pWvDOzD9bfUWna4UjTf+Iup/wD1cJp/rr0/K0qZh+pPT9Q+GQ1mDL0xZHXBBZcs6RLRaSMrn+TNd9N+n6mbkkaP6ejpMqkjG7iQSogmZMGPJJOSPOoVRmzShH8eDA5qZ99EclolJoWorgzaeOSPlE+2fbVGWORxpGPFFq6NN+OVGkxxyJGrw+WnpHqul1sm/Loem8GSSiQmkzJilKJPFOCt+3iuT1nPjz69tbukx0Lr2JNj3TbjQ72t1R1tfBTO0en+hy1OJTmzQen6XS/0omrRCLlNGn1D0v8Avdo03r8dTKDkiWLHqsPIowxTqjUfw1qmovk/DJJ+KI46XBHsSsZDl0jNF6OKlIlHxds0q8MLZm1L1Wds9Px+eZcGPUw0eOScj1v1PL6hqe/xQrT4MOb7+P7ciGnxajTOH+5oyRz6S8UlaRkx4n8GTTRjG0zEap1iZoLeJnlBNqzV4mud7ZOXij1L1GGKTxzx2SdvhbPn3yEq2X9hTRVlPZPZe9uhu/2Lrd30KIlXsS+SrEJCElslZ4r3Uh7UUePB4HjyUJXvV7V7fH2cXyJWVXsfBy9krEqOzraKXsSt7ra0fPv72TspM8ESiinZ4MUWn2RbsdmnnFPlGnywTTNN6j4s0Xqqy5FGzG8uCdxY5J7eJj6MNRIzUVZkyMhLyHji30TgoiVGMyLgvk02p+2+USnjlLow4MeaaTH6bp8ekaXZmg8c2jT1HKmaHUQg0S1mNR5Nd6xggnBo1GbTOTZPJCTFSfB95KKo0+lWrw/kajF9nI17PV82pxaZ+COZPefY3aF2SOiQmPsWy4Q+TsjDyrky4MmCdTQoTfSIaTPN1Rofpj1PXteMGYvoLJpcP3M7o/jY8eNRRGCiU7PGjGo42nXkenYpPUXN8mHPCOJJ9GScVlUGYqyerMeLFGNmHGpNWhaWJ9i30T0+SK6PTdJjhPyyHqWLyypyV+JPPOczPqJ1VmBJIwT+xiTNRrZ45tkn5NnNmjwSyZUjH6pixyabPVtVgzY00+yWrlGPDI5MsuyE15cnqH28VpdGmyxWmaszQ/03Zq4OvZZ65hWTTKaXWz6PH2+X7vH3RKKovkSvZqxe7sft+NrfspC63XJTEq9iXAle1CVC2rZJFI69lFIo8Rp2c7UeJSPEooreiivYkqKR17OfYlW3XJyRj5IXA+t0q27Otq3pniUtmr2pFUeW3kW97FK1yKcYswajmjFkvk0uTxyIx5Fl06ktoyFyRE2mY3ZJEbsUqHUiUeTCk5UT0jcOD+PNyqh6NxhZ5U6MGZxZL1TwxJmqi54/MjJuRg1EoT7Ja1/aZqG8rsz4HzQ1W0ZOLP5uNadJGWTnO/Y0mj13TQ0+suPzvJKtkfkO2tqW1I72hGWR0kaH0LX63IlFHpf0LptNKGfUL+kxfTeHNJyysw/SfouOflJNiX0v6W7l4RJfVv0/j4WZGr9d9K1+mf28qfiQyY8+O4j28ZSMWCUnRpY+DtmXXPI+X0afWN515MlixQ1LkjHkdmnlKc0qMuVwfBH1CSZHNPLRPygn/keHzuzJ6csnweoYvsZ0qMeRWieRxgZMvm2JcEVSHmWNLkzaic4t/JLWY8/pqh/uRL+rg005Tx8niauU5Y6MGSEG1JGLV4Z/g0ZMbcaZkwSgyMXIaaGeseo41heH/cxui79nl7P9v9lGmzytk7F2Ji6/RWyKY+zv2Lv3JWJC69kV8j2RESrZIplIrgpWcbLraRS3aK2p+3sor2VwLkURV7b9q73+C0RtbJV7UN0cvdLZp7OLKopb1712KSkVzwYM9GnyWel+p/YXi+j7+GS4Z/Jxr5P+oaeK5Zi9V0c5JJkWpLgj5I5aPF2QxSmuDxrtEdO8iujDoZufR9iKxo8Mf3Gka+4QH2QNJilqp1/g9cy6qMPu/wDpMeow5UpISpkcn+nTJJN9kqbo1WLxfG3RjmlFjoUfLoaa39eVepP2Sro628jvakRi74MHp2o1E6ij036E9R1LTmvGJo/o70jQRuT8mZ/qP6f9GdeS/wD4ms/8Rsai44MV/wD7jN9Z+r5otJ+L/wCDUereoamX5zb/APc8pSds85/5LlJH01rNFPQrHF/kKCm6SHj8XQoxIJY4mTO/ttLaWVYzE3LErMKUpIxYnpsds1OpbIzlkkjTTh9lU+RcRux5o4uR+qSUzWwWsx38jTx5DJziTRlhz0c2S4iZHdWSUfyo0+f7M+eidSmzBk+1L/ghwyeJM0Pp+h1KnGf9VcE8GTHlcSery4ZeM0S1GLxG8eSVolTMuSGKLbZ6lqY6rVOSJey62XW9L+w+CmyKp/8AIrUuRqyuTo+P0Vtx7l3vH2RtO/au9kmmLs7YkLorekj4F0fJSOR2cnizkasaoaW1IpjjW1HC2oplUKvY+Stufct1wjsgnZ0N1vFfOyH1slWyWy9rS/WkyDaE3Hk0uW4mHIiGWS+Tzm12T85cHo/p15fIjUXSFPgU0kRkpGkj+JLTpvlGD7UYU0fcxv4PxaP4Hjn8vLj/AAajDHNCjUaaWKbMfZhcsXKNZnTh42atZMc7s02unB0T1cXDsyamTZpcssi5MuPyP41sz4vFLbsSUIkmWT8lBtGtw+pavVOX22ZdNqtOvzjW3lRJXISs7NNoM2qdIzaDPhnVGH0rV5nSRovor1DUdo0H0NpdOk8zJ6j0H0DH5OoI9S/8R8cLWmh5f8s9Q+pvWfU788vH+EOUmzn5PEplNni2RVIhknjknFmD171bTP8AGZg+tNTL/wCtCzL9ZUvwxnp+uj6loFkQ0/EnNt0jBplfkx5YYcbbMf1StT6lix6ZXzyazOpYkkScW6ZPWaPQQeTLLxieleuS1cHkUKj8WemeoRkqas1bc4E5xdcmky+Spmt0sW7NPgl9toyaZwfBrMLhNWTTiqFFSVMyR8UxRTy0TTx5KI03yYoeEEilI9PzyWucWjV5JYtezW5cGeCafJ0ZZZY4n4dmt9U9WxR/o8TPrNVqV+cjpD5fsarZOhOhOz4LYuv3dDpMi726Pn32t2Pvb4LfsXfuXCFyUt6OkLl7UJC3QuzsXQkUeJ4qykUjxPFHieLGnt2VtS2pDV7cv3Uyn7KdFHiV7OWJMXC9i5fs7K2S2r3tWNfpRymeX+TFlcWafMmYstkZWzR6OWoMGGODFSE35EBK0Ri4mm1Esckyco5cKaPucH3W2zDnfiZ9UoKj+fJPk1OvWXhGFNk8qx4j7WXNLg1vpWorlGPQ44x5J6WKMuKUOiPnHHaRg9QS4miGklkh5fBqtJkvknFoStk1+CJJr2ZsOPPjakuDVYv4+qljS628ak2KFukemeh6nXZVSPTPpKHp2JSf9Rl9J0Wp/wDqGTXfTHoittRNR/4h/T0JtQbl/wBkan/xF0OWD/0mev8Aq+k9UxwyQdstyfJ+R8CTbGlv1vDTajKuEShOD6FyfR/qMsGvWml/Tk//ACZdPPG6ZKPg6Pu+BkhmzY2fSfoX/TfzyL85H25OBqMMq6Muo1vrPraw5Xx5GHFixaZxSMeeOHHGieXzXBJOabNNUZ0T8c2NGGMYyZkyfcmz+Do5enTnNfl8E+THdmpjeBmKD/kI1WBSyukVLFPlHwjy5PStFNaieTIj1f0+KuaRKE4/G/rmqyYcXgvnaXQl7X3su9n1t/tF+iW0fY0J0J3t8exqylt4lkjnfvdd7Lr2rllUJV7IdbrvZdbIVM4e6ViVFr9PiiiqPHZpbUUUtrRf6rRaFZwtlGyMa93WyVDdiVbJbJV+p97+PsiJvol0J2JtGHJKJptTZhzWek86a9oQ8jx8UYlZjhFkcEGyF4o0KD8mPgi6NZljjttmfWQnjdGlqczB9qPB/Gw5OzFp6dRRrtPnlxRLTzujJCUZUSVoUI/4NVp8MYNn07rpaTV+LX4y7NdppuT4PUtP9lrg0Pp8pwcjNidkoskqe2q1WLSY7mR+odG3yeq6vFrdZ5wIxcjS+k6rUypI9I+ip8SyKjFpvT/R9Py/FI9U/wDEXDiyOGlj5/8APweo/VHrnqHE8tL/AAjz5tI85t9jk7O9rILgTot+zR6SesyeKZpvp6ayp5HwRxwjGkuDU+nabV/1I0Gi0uktOMWen6X0eWVTeNeRmx+UmZtIpojoY3bFjWP4MGnyZZ8GKMFXmyMsXSXB6p9Melerf6ij45F8mfR5cWL8+xwaRhlcaI3RXjlMDtGsksWFmKKtIc4/ZcTV4pYpEWmSSlEjpsWKdrshh0kdH5f/AKhL7eqrzRUUuDhNMXqkMK/Nmb1/NObqP4Gr1WDNFKC3+oMKlhU9vn2Wtn3v+W3JTK5/RH3XxQ+Gclv3t1skN+9HJ+Ql7IpdiVezxs4SF3tVbLdIQuhKxKil+zxPEopHieO1IpFIooqzlFotH5Hkc0f9yls0zxEjoSr2JN7pcDdiF2Utq4/XxvEdexbUtoNGHJKDMGoVI9O9exYsKVEPWtLkrg088eSNp7KTRHN4fJp5fej2eX48s/GUWTfjIc5HqcZya/wfbaRocc40xSdmjUopGhTcbNfSxuZq/XJYsjpD9U1Od8RQpRyY06JSo1WRyR9PavT4PU1/JX/7f8Gn0Xp+owecj1rLg1fqb8P6T7EMGkUEZ8cK5J44GRq9tdo8WtwPHJEvT9RiyuFGi+nNZqnwj0T6DyuSlNGt9P0Po81HGuT1z64w+nr7eH88n/4PVNf6h6zqHk1WVy//AMf9p5FIfZE/3C6HtCmhccF87c7aeLnnSTNPgjpsSimLrZUYpvHO0zRerXUchLJDJ0Uj7PmR1M/ueMWafSOKUsx/Fx6lvwdM1GfJhm02Q1kckvBvsy6dJmPE7ImRS8uEaaT8jX4py05HI/vIlO2ZEpxqjHoscYtsauVGPB5dk6jRD+PDEriZ5qGnjNI+5iyJuz7ijafJ5xSPVvU9Xp8zglwQ9a1cfkfr+oro1Wv1Gq4kxsXXtbsRS3bo7X6H176ti24Eq97VjdFnfv6XtoUUJV7EuTrdK9khdCVi2fR8iQuvals62pFe1qzx4PHaiijk8eCjlHJS2tVtyzso8BL3LkSrdcIsSs6I7fP7ZHbOEihLgkimymheyMqIZHDpmn1LMGpknwz0HWQlcT7h9z/ki7ME5wZByjhtmPInZnn45CL45MqWR8kdIjxx48NIxY15USyxxoWszRj+LMup1E4u5Gr0cM3KNNoZQnZlTbolibRPB2Tgk+T031fUx9JcLFKtQj7yyadGp/LgeNpmTC6sw6XJkyJUaz0z7cI8HpHoek1GRuZDQen+n4bdHq//AIkaP0zO4adef/4Pqb6u+pfW5ueHIsX/APUUsixrydy/ztL3VtGL7PNJ0Skm+Bdb24vg9K9aeL8MzMOt02dXFl7YcPk+TD4wXBp9SnCjB+ZqrxYODR6l6fOmkZZSxyipT5NbmWmzYpWajFDLJxh2enxx5rhM1GH80LB4pkcfnOkanTZUuGabHFx/Ls1K/wBFqxycMlj/AKh3RqVP7KSPLxVEP6TJTMc1jxtR5kZ56vFH7SlwNy0mZpoyNSle31BjlLGpVvIXXs6F0PsiWy2fP6fktbxKbI/8lcFuxfqfRwce6il7ErK9yjsuXuutlshC53XtSren7aGvb4niUiiikNJiSKPE8CjxKFFISope2mVs6Ozjddbr9z53XQuhqxKhqy69qbTIza6NNqT0XDk1GZOzzpCfl2Q5RCMauyedPGkRyeCNXqck9XwZMstPhVmf6hwYsvhRpdV9/FYmrIf1GWavlmPVY5LgnKyVURxzSMWleRmT0/xjyZ9NFIz6NWQzSw4HAU/9ZMx6j/RSMkMeXpmbE45OCGG1yaPBhwtSaNfqseXGjV+qZNDp3KHZ6x9S+s+qOs2X8f8AA5f4HdiVscWWzs5PI8hdbRG3QlbJKhXfPsxq5Gn4MObNFdmljmk7mz7kWlSIahZM0XBcix/wMjWZ1ORpceOUU6Ndh88fRHDXn+Xj/wD3NS8ctKufyMmOWHMo2enL72aUsk6IQ8cnkjFmjmhYks7fl0Q1Ok0zqLJevL7zjIXqUHC0PUxyrk1spYcjdGky+eMg/I1rkqiS8sbpnHiTJZHB8MnzyZoLM22ZIQg+9tVjjlwNMnxIbo+d1xsxOt31vzfu4Px9viLpjaotbJ+9uj4L/Qu/ZVij/kSr2VZQkltW3xslQhbLhCF3sqYlXsS27KY376/tqZS9q2t7JCW1MSr96V7IT5o535b98WfT2bFh9OuTF636fPJ4pmTWYsGPys9N1eXUTcn0KTZhbciGPzZrpaX0zIpZGeoevR1ef8F+J6rr5fyeD6Z+osaf2shjS8bF/wAEsakPD4/O2DB92XJHTQnQlHTrhmt1eSUiU/Nko2arxxwL5NNLywo/7HhaLcWLJKjVZZTZq/vRhHwX5Nmf0z7zf3MJm+ncUn+Jm+ndTF8Mn6TrMD5RLHkx8NHgeLW9bdnTOyNWJISojj8lZ9tH2SOGXkYEzR4/PKh0jydULI4zuJLVZs+f7k3Z6ZL7mFGaEXgNVgT5oyZI+LjRonixZbmvJGnx3yQ5iRm8bMutWmg2jXzhlx3FGf8AJNml1MsUiORZOjU5P5GOjHmeGRh1MXTiyObDmyXLs1sUppoc1RPJZP8AKJPKoobszY+L21uaODStknchvn3PZOt69/l7PnZIpoSskkJWUva+i0X7K53XYxK9lvFWyvZViitqYutqY1RS2S43Xe/jtH2Kz42Q3fttlX7HVlMr+xr2UyhKhu9krEhKv7KmJnJ8HN/qs8iGszqFWRyyTuz0zPqNXqFBswQWKCSMWVmCPij7sII9Q0+m139aIaLSY48RPUfpjR+odKpGh+gvs5VLyPqD1XP6FiUMcT6X+oM/qWRwyvkS4H5NiwSnLk00YQRp7fLZlxffTS7NdpMmKQ4TKZ6mnSLIajJH5FqJJIw53OJOSTJZ4RXZm1C+CX1Jq8Wuc6/p+DB9cad0suM0vrP0/wCouozVmT0/TSlwZvRodp8j9ByZYfmZfpXHOPMSX0om3wT+mM8ZVRH6fePMozTPVPp6Wly1BcGT07V474HGUO1tTFdn5WYotvkhAxYk0fZPtURhyelR5bHy9oSeOVo5kfTOs+7i+2/9plzXiNX4/YbQ0mzTY/NkYKERcRZLJGz/AKxp9PCUJQ8h5pSlyyeVpNf5E6NJktnPkZbU2aR//O/+xrJ3ikkenUtO3ZKXFkp8H3Gz1PX4dJBeXyYPVdHliqkPPCULNX6zpdPmUVyepeq/y4+MVwOW97p2RGhKv0N7+LPEofZVlcj69z6LRL21vWy79yViVL2R2reiJzslZR8++0R9i43+P0fI+PdSKXspFIoo8TxPEopHFbo/E8jy3+dkv1rso/8Ab3VwNWIo6XInf6PE62uiz6Vgp6xNkYCXjJEMvlFGbX4oZvAtTVsjDHL5MOKEe0eDjE1Omx6iNTVmT0PF6dqXqcPFfB6V6vpfU41B8mD7Ea8jU6vG5ukYdR5swTjCNMephjycM1X2dVjtGSDg2ZKRrYKeJkfCSohpWz7HwLG4GplNPsc3Rq/XcGnm1RrNX/I1LmhZ5/5IZkpco9N+pNZo658okvrf0z7XT8h/W+pU/wD6Rp/rzSv/AOpiaNF9Seia6SqVEv4MNP8AcT4JZMOpzOVE9Biyxtj9Fhmi4pmP6bx4tNL7q8r/AKTWfS0HhbSMv05q4RXBk9H1eKXQvTtRH4I6bJD4MGCU8niuxaeeN8oqhRsWM0EKxslFp7U6OjT5M2BXF0en5VHQr5Nf6lg8fBPkS8kaLHyZOJMxajHkxMm5cnlNLk02S1yZJN8CdmDLHH2aeSnOzWqPnaMWXw1iKWRNM/lS0OV8mm9T0+qddEmvHgz58eGDcmereoS1+pv4LZ/I1CjSZcvk5fsrdKv1N1skUhJyfR6Z6LLI/PMuD1bQrR6i1/Sx9CVFL3eR2imUymUUvdSK9qViXHsSVciViVbJWJVtQkUePtXe76F0dC5W673XX6+PZxtx+iy3vTKZQ3ftSsoXW6Vfo8d+vdHa6FyiZHr3qk9n3tVoSo+mtVHT61EZuSOTD5L/ALH2sUXdDn8I039ZFRaSR4XLgzSUbsnkjPhnpXo89F6x9yH9DMsmp0jI/wAjSP8AJ2ajLGKpM8pSkYskl0ShHImzJicpUjUaXL9toho8kcnI+FRHmRnyeEDNm8nyx5sMVyz13U4NRqfwHFtlUNWJyifdmzybdn3JJ9izc3RpvX9fp9O443/7Hon1RptXjazr7cjTevejZrgs0bRps2LNjuDTIa3TKTi5Kx51JdGWEc7VonpcWPG0l2ZvSIOh+jYFJMz+jadY3OC/M1mi/mQU8b/I/i58b5RHERxWae8UiEvOTIxi5EIR+UPTws8H4EM+o07ai6IzfnyzTqMoowLxNZq448TkaPXTxxaZP1O10fcb4McvFjds6ZZDM8bsWucpvyMufxyKQtRGcbTNdq1l1LZ/JljmpIy/U2RY6ijWeq6vWcSY3Qv7Py2ile/0/pcbxvI1t69JS1yr/Bh9BeXCnZqdLm0uRqSE9n0JlMSK203p2r1StIn6HrIQbscX7adFP39ope2m9kcbJFFP3N3uuUIj1suyPXs+Noj7/tuzgaRXBwcI8hv3JWVQlYlW3j+lOt+h+1FNDQjt/oWz72W2PJLFO0z0z6m1SkoNn/XNDFK5Gn1GPNhUkSyUeVuzTOU2YZQhjtsjrFPJSZnqRlxuMrNJq5xok/uOyWOyF4xylKVkezFROagZMnix63Hlx0TpmXxSPuIyZYyierYPv6N0+SeTM5csSs424XZfJ5Fra9vuNxpmHDpdPbhDshrdTgglil4mTNHJNtow6rNj6lL/AO5pfqH1TC1Wa/8Auab65005rHmXjL/+hP6v091Ri+pdBmq0Ytdoc0bjIeg02bkWhdrkyemwt2fwYQZ/HuPBDBNMx4Yoji4HjGjU46le2kzZYOn0aX1DJGSxyPUnL7VGP+kasjaZHsywSob4PNksjaJ3GRm5SJ58uNNJmfLTJZbJ5G2N7R9vxta2pfoe1Mrg4G6IeiamelU12eh4suHA4yVbaP0x5ddOeT4e2s0mLWYvGR6j6Xl0PN/ifBGMpySS5NL6HkzYvKboy/T+Hx/B8mp0uXSZPGRTPSfToaiXnNcEYKC6KMmh02TC4UTh4zaPAUUUkKMmrSLQ42eDKZ8CTZ4eyhISraIlR48FbR977F1shCrboi+fZb37/ZTZyeJ4nieA1W/P7KZS2Xey6Er/AFUiRav3xXBwcMfAml+hF2Pvbpbp0zFkf3FbPSckZ+nxobtiSo0y8YmTLKfBgrzs8vJE43yQwq+ERjSOBpN0VTPGzHKjPkaROTlEjCUXZklwZcvk6M0vyMuojp1bZ6h65OcnGB8j7Kt7uI4pniUOLKaLOTgSIxYqXLHkfBBuRp020aKM/g033FVmJtfJGTb5Q8SfwSxpf0ojjlVNjxYpLhEdJH/JLQTf9JlcoZvGiSjLhn8ZX2QSi7I5f/mVM1Wd553RFNPkpFcmBU7JTdilY/Fn4xMj+TIzPyarhkvYlXs7/RQuN29kjyK4EqGen5PPSQkjvaEfGxJULDOcuEfUGl1qwKMVx8ji18HoGCM9S210LHa29a00cum813EhBzyKJgwwwYVFbJcHi0anQabVR5RrdFl0WTno5bSR6f6RjxxUsi/I+3jS6Mmi0mVcxNbo3j1TjjXA7Toas8UVXsURKxKitlE8SmePtpVvydMWydC2uyIhP2Wmtr5O/wBEVZ4oope+kOK+CjxKKK96VHWy79i/T2c7Or9/wI5SFyzxX6u+xcj62ZExJymkj6d02bD6avJj4ISRjklEu5WQi2QVIm1Ril8FKjJL7bML8pGXHTs8qQ8zvsnkbRjmpMdKJOVszSak0T5PqBTlgSTP42W+haXKfx53yLAfx0z+Oj+LJn8Vn8WTYtHZ/wBPHoSWkSHph4/E/G6ElR4qjwMMEuzTRhKj0/FFIxxVHijBlywI4Z5ofgQ0+k06V8n2NBLmj+DppdMyenZYrhkFnxoy4o5YyUl/UT9OyR6G1HJR9qbQ4NDi0yEf89EsDcuGSxRTHwqRk/zt50SyEpGWfBlfBq6H7PIsSofYt11+hujllMrgpnxsz6e1CyYXj/xs7bI8EW26Rh8cUPI1GohK6JafB1Ri0+LE34I5iSjJqzJCOSDiYvR4YNWpp8bw5ZJpDpM1emhqsDizSekLBq/N9exQj/g9Z0scOVTXz7f+wlQle1beJ1t3+jk5H0fkLlCrZO9vETsTF7FztdHfu4Eq9vXufXtpDVlUUikUilulv3tH9V2v0vsj2S6F+xd+3TyUcqs0/rek0vp0W2Q9V0mfEp2epfUuPAqxPk9D1mXWaNSkzFyRonNRRk1HjPsxaiEq5PL8TP8AUsIarwrgx/UeiTF9TaTI/FM/keSseTgnkoxyrolNKFk5ryJy8pMnrop8I1Uv5OS6PsoeJUPGh40iv+BK2eMTwViihQFFDjGiaMhOhVZGxJkWrIow5PBmi1rVGm1H3CEbIYnZp/8ATXBaZSbIxTQ4ziuGZHni+zLmjDtCzYMvRkxxrlCx42uCWJTjRHQY5k/Tpx6Z9jKvgakvgZJElQyTpmSdEpWZpmpdj3js1uuv1WhISSIpymkjR+k4MOJWuTXei4skG4djThJp7elelY9XHymab0vBpc6njMkfGdbPqjR6WeVt30ZXOfB9tRjY+yMvFlWhpNUSh47eL8b2x9kmnMl3slXt9ek3OMTnf5KQtl0UxR/slte6fIpCf7V1/YvrakeJTKeyXuX9k2SOxFO9/wAv0eJW97dH3cjXYs+WK4Z5ScrZ9JayE9P4NkJqIs1cmfM6tmXLz2esesSw8QZh+rfU8cPFSJat5pWyOp/5I6iV3Z6R6y21jmfc4NTnTlSZp80lLgc21RNOmT8mmW9mN2S5JjbTFJlpoTV0RLo8uC7Jvgyf5MraYm0xR8uhY5CxyRG0xeVmmmenzbaNKoqNsyZ4R4I6qhatENT5PswZItEfyMkUazFwTTUhZskH2eWOUr6ZjzOEm8pHNCR/JjBWyOr0b7Z4YZ9MXpjzGT0iSfDMvpOoUeDNpssItslNNWmZJWTyUZp8GWVv2JUN0WtmrF1+luiPCNP6DDJpE2/yZrdDm0M/yPR/TcUcX3JLk6Oz1vQSw5fuRXBoNHPWZeDT4Fp8ajtrvH7ia+dlj8kOeTHHxswqUpGZ87x/pRQ4+SMGnlnz+KJ6GUsboy44xlSPyxp17VBUSa62pE8eOfweo+nPSzXj0VRTsSopCV7JFbLr9qe3kK72TQi0/YmkJ37Le3XtRH3pfJRQ1ZSKRRSKK/Ra3VbU/wCyfCH0ckRKv2WX7uNonpPqOTQ6hNM0etx6nTqZ9+EUazUNYm0a71fU/ffJPPPK7bLtkcko/ItQ7I5v+TFqHCSaZg9ax/wU2Q1eHLG7MGZeSaI5oSRrPUIabijVeq/cg0kfcR9w+5Z5jmkSkPJYpI8jzQsiR5xPPg8icyczK7ZwafHaMeCz+Mz+C5dH8CSZh0jiaVrEkR1sFCkzNrfGXDP50rI69f5MerTfZpNajT5VKNok1I1UbizJD8iUeBpok040x5Jtn3JRXZLL5LoawN9UYtbqMSqOT/7mP1bUL+pGl9U0WS7PU9LoddpGlEn6RHE/CvwNR6Xnx/0cmo+5ilyjLktEnz7OBuxKtvI8v044Oc0kaX0fS48FTVshFQgkajTYtVj8JIxRWPGlskZcazQpo9O0K0UWt8ccmfG0l0NNMSy8cEvKUbMHkiUORYZM/GLIyi0eH+Dwo0OJ/wAhNGv0OOWni4MxaaH2sjmrZqEoY+tlBsWKTJQ8WiXZGLbJLd1fJ6vgwY4pxXsiLsSsXJVexr9L3TR5C4OGXshPk8ROxSE79nL343Tra17kq/S1ZXvte2+P7F7PsaspX7G691PauChe5LZ2R7s9G9RwR0dNmX1bBCL5PUfqLJkXjFmSbnJtnwWeR5WhSSFOj+VkePxsWaS6ZpvUdVpf6WY/WNXGd2Z/Us2ol+TFnPvNH3xZh5bHkHkHk5PMWRHkfcRHIj7h93glkMk0TtoxqXkaYwpUjBhU30YtGrJ6RP4IaRIeBUTg4kk2STPOkQzyj0aTVturPT9Xcasjk8jPzBklc3ZKKscUTjsuSVJjJjySguyeryNci9Vz4lUZUYvqTIuJq0Y9f6Xr33TNX6S8kOF5Gs9Bx21TizUeha/D8WTx5Mb/ACR17bLWy/R6XFZNdFMV+J5xs8olpift9N9N1PqurWLEuTS+h+m/Tvo7U0meqpZs/njVGm+7J0x6T7mNn2/EnicpGaPhwSRi/KKMf4o00dLOa8yOg02OPnjZ6S8maEvN8fJ6lPC4f6a4NTk+5McFHmh+paSGTxcjHpv9FZH0ZY4Z4XwJeUyKj/7maDg2jxY+DJNY42z1HW6fUYvFbrs+Rdkfdf6Gx9Fsvay3vdCL2XR2Jie90Wdr22xPkT/saQ1/cvZvZOy+RuhO/c6ErOlu7Ob9loTve2J0RzZIdMeXJL5LfsoSra2eTLRaPI8mj7sj7khZGLPR98+6OTZyeTEz7h9w+4fdHmaPvNnlY7ZjS7MBp5cmk5ZBJRPFM+2khxJY0zLi8TITaLMORxaNFqWqowapyQ8nlEzcZCUjy/yS5GqLomS7JcsmZOjJInla6MuoafJoPqLW6Ga8Zcf8np31L6br6U/xkaj03R6p3E1X09Kb78kar6Ri1fjRm+n80ZtY3Zl0Grwf1ROU+RO/Yv0ekceoRP8AseKoqirJJni/G9qpGPG32fSPqOP0vWucv8Hr/wBWS9SyfbgvxPP7hpszWpaZpI45xcWZNN4ZHwQ9IlLTfdbpHqGGP3qHgbTIyljkYs7nBCcuz0nVyjkUWzMsOPG/BmfUaWGHxsz5cU5cGs0r1eLx8qNB6Fg0epWSbtGrlhn6ZwY9Sk2mYoeMGzHiWTln21CPPJNQ8jPkhii2zXepS1PC62S2XX6Ov1N7Pr2JnlsnQnYnW1/43TT9idF3vxv5MTs5/sWr/T5Ivn9t7W9m7ExIrkSr3rgTsrjZKxuhF87Udfp+Sl+jrbkUmeZfss73490XQuTEzT8s0Ntox/BwjiiQ+zO+DK1ZOQp8kGmaKbs0+SkLULxMkvJjdF7OBPolLgfY2ZDKaidInNGTJY5GLPkxtHo31bk00ViyP8f8/wCDP9beoLVPxkvH/sab69cq+7jv/sYvWfpj1L/6n4sw+j6HJH/Sl+Jr/pNTi6imaj6T00Ytv8TVfTes086Tsy6TVYX+USMZyfCHDJBcosTstF8+zT5XhyRkafNDPjTTMfKJRqQo8EYPszXW0IeVFUiUZ+PBDDOzTwudGswvG1NGk9UwYIqckar1z0vX5VOMfE/jLUabzgvP/wDC/wCwtBF6t/c/pNVijDO1j/pMmkjkV/J/Gywi2abJPxqRDPHG0zLq/uq7JTciWPykiqJu3RkzZMXpv229sGaUoeLRjxPJFymqiahLHHwhyZPUNNGbTZ6rr45kowe/Wy6F1vf7Gx7UjyLtFs8hOzyE6LQnR2L2JsUhO/ZZa27H3snQt1+9/ptnRbG6/RY3s+zobErEh2Ru/d17bEq/Q+xX+r5/T0ds8mWyPKIpWJ0hSt17eb9kGY2zSuzQ0miD/E8uTzaPKyUkZ5mWXJlkKSMcrNNKpGKbURTk0cvvbgaG0ZGTmSyolksnKzMzV3RkkSd7Ut1wLLkh0zR+t6zSSuEmj0j6+zQqGoXkv8kvXfRdbld5ULN9P63jzVmT0TSZF+DH9J+nyk3N8HqXo6/jNYHdfBJODpivdbo9K1uXTZFFr8THGdWPE6ujFBOfJHTLHo22ieP8WRhKRitIkfhDSL/LEm0abG1yTwKcTS+jZ9Tk+3jVqQsWXT5nhyL8omLVavTJrHKhazJ4tTPtwWBNDa+C7+BY1XJ9tyXBLTKJm+9BkM2acuDUQ1Pj+LMMWoono82XTOVbYJOM+DFk0yhcnyeo66eX8Ifiv+D/AKXo3F2jP6JBq4EoShJpjRS2WydMX6r2fe1t/o4ZYmLZdF7J7J2eQpFre/dHg4f9k6r9tllllvduhuy0N2JFiZXJ0vdxsuikeJX60P3UUNX7e/bFXwNclWK0i0NqhcOzv2NX7MfZjRpuzTT8aMWe0PIkSzpEtTRLOyeSzLk5MmQjLkxSNO7ZhnaIySFJNbS6POkPIZMioyT5JToeQlMyZLNTNNGV/l7aTKKQ0W4n3sl8Cz5V2zR+tazSSThNo9N+s5WlqF5f9iE/SfVZ/cwyqZ6h6BPM28kL/wCV2aj6fzQbeNmo0+fTyqaoTvb03RLXajxbF6NolGqNL6DihqfJvgx4MUHdGHKnkXBPS+neq44uP4yMv0vqMuSoEfSX/H8cnKPUNF9jUuNH2qR4uiMW2VyafSZtRKoo03o07SaM2hw6X+tn0/8AY0uo84rg+s/R1qNf/Lwdy7MmmafRHAm+R48mThGPC8c6ZPRyjFMyeGNckpynMxznyiTTVENP4u0KMJfJjenx/Bj9V0+KNNGrjj1GdvEiFRnTJf8AArsnTb21fpUdTlcvIfoirsy45Ysji9lvETvbnd8b3s3Y3u9m6LYnRZa3TE7E72TsTRe3B+Qui6E/Ze7VbR3T/wDILQ3Rb2vat03s1ZzulfsXX7k69y/U+tuxcErs5TIrjk/H4GpEVX6cStmJGniYiEnRLJSJZx5x5yecyZlZPMmRyJmKRp5UYJoU0LJR95DzKiWSzJkoyZyWXkllSHmHksy5VRlyeTMjsSsfvasoSopC4fBj1OXG+z0z6t12jpN+Uf8Ak0nrnovqK/1F4yNR6Fg1FtflFnqH0fhcn9p+LNT6B6lpZdWfS+nlLXvyRLTSshhnEhFIWKEmelZ3p0lJmnzeWOx5IKLdmtx4NS02a7Bo8UvxFHHIyR8I0kaHTff1UYmP03DpsfjiiYsP8WP3Jo1koavVOUkYpPTPs1OTLJ9k8E2zJg8OTy/wZYzkj7mWCM2s1Ck7R96U5cEMTUDBpfLk1ej+5pX+XieEcONRRKV9EvyRJyh0PXR/nuEmJ0cPZxKZJ0rZrskc2qbW626L9lne/ls/Za9nG91stovgWydFoT4LLOHtyiMvZe3TOGJ0Lk62tf2bZb3t+zyLZb3tFltnjs3/AI2X/Ik7/Uhdf2fT2rn3Lr2ci5Z8DhyVxR48CtL2P3YEYlZgRjhwVSMkzJkJ5qHnJZ/+TJnPumORhl0YZ0zHlohnP5DP5ND1R/J4MmeyeV2Syuz7qJ5iWZk8tsnLgk/0VZ8HxtRRVbQyzh8noX1Nm9OXi3cTT6zDrdMskOUzJpdLlmpNH/RUlePs/D7jhf5DhJD+6R8rs0kpqXCNPml9lQszZ/uSTka3UOqi+DNc5dixtGTDN4W0ekpabULI0YJPLiRkxZJYnbJaZ+bJYZTypUarUyw5XEhqsrdmXJLUZLojgSjwiWnbkajDLH8GfGsyf4mDTZI6jlEsj8aMeVxxGTykuSb+Nss3CI22es4sTxqaf5Hp3qvnUMgm0ebPJxPKLiaj7Lxvy6NT9j7v4dF78sfRaIve2Wy3tZ5bSLfsbSG22WWy2i+C2tk62svdM8qLLLovay17Oxdj7F2d/v49jdb0x0Wi1taLG0WjyL3pniWt+iVCd/pS4Eq9y7/Sux9+35r9fkJpci5R0J2fI7/Rzth6ML6MEkQyrxHkVGWdsyZDLkolmaJ5m0PI5Ck2jGzBIhNkMrRHOLMh5kPOfyGPNZPKTyUSzNE87PvEslkpN/p690tkrOYvg9P+ofUPTV/pv8f8Go+o9bmzOabR6P8AXWr0+Rfc/JGmyaH1PE8/9RpdCsruzPpNThp0Y8f/AAYpYsXJ/MyzMGsp8mpazcjxysx403yTdUkY/wCpI0mox/YSZk+6pKKn+JLHJwfia3VS0sXjh2NfcVnj5Row6dzkieiy0qRi0MPFtvk1OnlZqNFnlyeMUuUeNsbjEu4k+zBp3qMqij1r6c0+i0ayNklTPVPTFkTyRfJZofWPtw8cotZpZQtSNV61lWTxh0S9U1k1/UT1GTJ297W/z7E6PJHkhyLe7e1obs8mW37079nkeVF2WXtyjyLYnZeydCbE73TvZqhOhO9k/wB769l1x7L9iVniUiltdF2t3wi29kq9vwc7dFpItnz7vg+NrftW6XH6W/cokSRFpLaQuv04mY5Mx5KI5eD7rRlnwZJGSROTb3ujGzFMjlFlQsp94eZDzCzn3bJZOCcyWREptnkXY/ckUfI1fvfYuxDS26dmi9b9R0GNrC+f+ej0n64z48Sjngv/AOJh1c/UcCz4l+NHnK+ROzlswyjFNsWWTZD7uR0kS02W6sWNJJIfGI0OtjJWzV6iEWvE02vn41Z6liebJ5IjjjJ2jS6ZZJ0YPT9PgxLgxxlk7Rq8GOC4RkhOTpI1OPKsDdEIyxJ+ZkkokPzbG0lR4tswaqejlcezWeoarWv82Tx30Tg2qNd6ROLcoFuJZ3suz43Xfs4ODg69l7t1td+1Oy17E1RfHBeyd7WWiy9rOixPZdCl8Ce/wcsfYv8AO3T/AHti7L4LY3fspnieO9llst7qmeTT/R8bUimtnyUv0x/T8bMXfupFr2dCaaFRwzxpC44/XjfJGVIx5COUeXgnkJzsySL59idEJ0QyiyH3T7o8x92z7h90eYllJS5LvZdj9vwJWeRH9NX0fZyqPW9Jnpfo61sfOXRp/SNDjX9JoNfPTaP7cUSyvJkt9kFEVLkab6Ixdmj07jisu5Mdrs48GRlPHPg1erli0/nFWenan1DU5E2qiTX3FRiwvHkaNBgayIWXLKN0afVfcjQ3DJHk1WDRxfDNVHFB/izVz88jMjVM9Kw5c8G0u2aH6eUpf/MvxPWMGgxZqwE3RITslVD5PV9DjjH7kR37FwmJ0zvZOi0WvanQ3e9ra0vZaOkeQn7otJDaQt0zgujyR5XvYmWi72ixc9bJ/G3YnRF3su/02i9vkfZbG79lMpb2i791o8khvy/T1ur/AHNX+p8/o8dlyUh9nCZdtCtHI77F1+pcEZkZiyiykshLJZOXG763iyM2fcYsjHkbPNnmzzZ5Mchsfsar3eR+QlX6NHpp6zOoI0vpul0kaSHGMlyifpOgzdozfTullF+DNTpcmlyuMkfTWol914iCVmOlEoh2YMEZRs0+kxZpVR/0uLmmiWFxwOJ/uGmxLx7MjnFtWabVxx8M0/2534sx5IuJmS8DS5ZOFo0uoxZMSFkeJWa3VTjL8WS1eVxabLUosljlnyujT/TGfWQvJKkaH6f0mlwpX0eta/DinUOzLN5E3ZNWholC0O1tqtJj1mHxZr/T3oqd37raE79lsTE7LosvdtIv2NtDkW9/IUr9yfByi97OGcpClyeW17J2XYnZF8i2TsuhqhcC3v3N17JbN70t26LZb3s8iy6Lb/RfO6TG1W1V+2J0y2f7d1suyI9vn3P2Kr5OCvJjhyKCi+Rdj7H3+3zojkR50edjk/0J0eVnlR5N7Wyy2Wzv9XwJX+nUaKOP0/HkXbPQHGGt2s8l8GGMp3wesei5ddBOHZ6N6Rq9DrPKaPOEH+RgcJrhnyY4ttGnweGj6NHFYcqZ6nqsunxJv5PTddL1DFJNVJGo0ONr/Bp9PHLk8UzWRjihwzVL7OB5mr/4RodP6zq9Rc8ahj//AKijLTJpPkx/1cilL/Jh1mbEqNHrZKTR9yWXTmsefTZGx6nzPvzxSPTfDL6jY8zjFKLISyc0j1XQauGZtvkmtRjk/JEvvP4Mn3kRy8ckpY3zv63gwfaU/wDd7+V0eTL4FzvT3tFnl7G+Czlv3J0J0W/amnwNrbosuxOjgUmJ3te92Loi72Tp7XwWxCe3/bZOiy0J2Pvdv2JWeJ0X7KsujyTX6Eq9s7vamPsXf66Yu/0rhj5Fuj5/W6vspUcHkmWX+RK/dz77/vkzsSr9Pp6jq/S/Bml9E133U0zBpHKC8z+BikuET9OzY/gw4Wuzwsjjol6ZPVy/Bn/QdZpMieQjDklGGm0f3D73hpU6MLn5eRiWDUYkpmpz4NBlbi7kZNVlyytsxOeKdpkpvUy/IwwjBVEytzHjcuz+HKTQsUMKolCJ4QxwTMHqEPtJI1k4Z4moi8Uh567IThj5ijR6+c4s1fqzwpKx+sY55avg9Z1ej1cl9pUhu+jJTQ4Y6fJWNofZPJDHFts9S1r1mbjr9S4Y3ZZ5Fnk6KXsslKhu97Q3QnY3XsjR4id+xOjyPJia2TotFi4E9r3tM6E/Z2coQn+i7Otm72Sva63rjZuy217Ofe2kWqJSpnl5brvZceyhIplPen7krK2bvZ9i5QlX7asqhuyNsldCdMi6LuY7v9ct073rn9fT/elYutvIv29ujQ+jecVKZp9PDGqiiEPAjJojqJQMebJmjRjwWZMXirOWYY545U4HmstOfRDTaaWR0jT5YQytVwZMUY0eXj0PO8RkxyyTbZ4JfBixOT5ILh0aDGpq6onhjllVmXFHE6G0ZXTsjk8nRqYTrkwzlDglnlHizI1kg0yOXNLU+LRLg0s0sh6g3imjV1lVxI5skeLFHMvkbcuCUfGW2s9Sw6N0+zVa3Nq58sujyVnkhSsT/dZfNEntZZb9lv22dr9CdCrZFl0RlYuhCey6Iy59rVCdbJ0Wi/a3W17JWPotnezdDdv3+UUyUv8AApNMcmXK7Hyzze3LRVlVtzur/T47Uvah7rsftrn2WxdHz7I9F8Dsi3ZK2eIrTZ482Vz+zjboXX6HXsXJ8/u5F3ukUvb6b9n+WvMhGLjZgSUhfnIrgSvkwzc+EiPlEaco8kotfBocHkzTeMIcmWOP7bUFVkW45ODT4P5WkUvmJkxvkztqSPuIhHzRDBXJSSIRktLwXKLI43Lv5J43FsyRZhyQxyMs8ylY8kVzZPPF/JjeScSUVHNZNWh+UOjUZ8mojyYouM2qHo490STXDGZuzmj1fDmxalyl8jdDbb9nkyxStlr32i0WWhtvduv2p0i7E7259ydFidid7J7IXKE9k7R2J1snY1Qu9o+1vZ7UzpFve3u69kp0fcHbOBKy2J1+tdbWt/jelu+tm72QxbMXYxd/qbr29H/JFWXTI7NUc370q3fWzVb8pHN+5cbppI/ESs6/Za2W3z7ON1e3o/qGPJh8JPlEWadNjVMipTdmlxw02PzkxrBq8KljFhtcGCH5fkhJQyUkfcvgx5tPDStsnj/1Wz0jUuMXE1n8tQbIwySZg0OXN0YvTc2L4MnlfJXBi8vBqxecsdIik12XyZFcTUrwZiUpwTMuG42atfai2kfS08eTR5J5+EajWaSWoaxv8SLUokoIwZ8OeTin/SJJkKRnwRasz1iG7e3q0Iy0Dsl7O/Z5NnkeR5Ibo8jyY5Nlstva0WN3vRQlW1e3y9idDkmXaGvdfInYnQmLsT9nwQdPeJSL42TVHe3kJ7tqtkr2vd3t0d7OVHmy2drkVF7WWvZf6F1tS/Z4nkNXsnY1ZRwyt1z7b5L5KW3kLoXJSY0LgffJz2hf8/sYu9mrGqF+pdlIbF17+vauxb2v04reRcnp3peXFiVz8iGjlHo/hTkiMZ4MnKNZ6W/Utapyl+H+DG9DodJWLs0ySi2yM45Jq0Z83jLg06aTZnU4YUkKLyNnptxyUYniyWmT0Gk+5aZizYcCpGXUVTMrhnVkv6qIvklLkeSiybo9VlNaZuPZ9PamWtxOEnyjM/FE9enqvCXy6NTDPoNAozXFmqxYpZnXDNO5LGrNTk+1jcqPQtH6o9a9RPH+EjVYIYmvF9nlzyfci0avT+crJR8Xt6vqYYdK43yybvdutrYnf6vIs8vZQ1e1L2VtT3To8vYnR5clxPK3ta3QuhOxdEXwfAnYuUJ8nXJHlb9rZrZP9CQ95Wnv2N0OX4nLZVex9ljZ2fPsXftSsfsfG3ey9772V7Lel731tSHZ5bLnakLsfWzTZGkh8fopexqhbXX60dDF+jtbcb/Gy62rn9Ok00tTlSRoc+o0mJRs9PzZsiuZGXmh4o0eFSJ4msC5G1XBgbeRGXF+VkZyXHwZMmScjFil5GWENPUif4VQ1JuxyimSmnj7MMlJNMWn8uifnjdNGNffmoo1umzaSdSRKTgSzWiU1J0z6c0U4eqzl/sJaKEs1mT0HSZ9ep0eu+krXaRJdkNJqdXqFhyr+k/haeWjUfkyaSUO2QU58RMuOWN9mT7so1ZOepwy5ZkzZ3Hl7Oj17Fji1OtrZbOSmfBxR1tyi2Wyy2X7KPEoSr9XO1e217U+h90fO8X8HQnQrInyRYutoujraL+DoTslvbG72t7eOz72fGz43lLkXI6Wz6PLbsS2aVHyJ0J7eXu4eyXHvqlz7Pn2rr+y+BL/ACJOzs4jycP96LQ6Kf6be3wJ3+352aF1t0PsSv3+i4Pt4baIr5MGrljfZp9bD7SbI6mGWNpkGrPKyPJocblnMuJtixUxYr7MWNLkzQlkgmY2p47YoJoyaXyVnl4zZCMv8mCXjQ8UMi/JH8TFgy+SNfn+9j/Nmp1+lhKmzHjy58flBWjD6Rqs8vyVI08cGh06hBcGfW+Em0YPUPLLyabJHPbZr9JDztI1mGODSKRDDhzydk9JF4komu08o5GlySk4snlxzXJqPCUKW0dXpp2vI9Q1ehencZP2UvbR/uPE+CkJFFIpHGyd7JV7n1s+vYuzgSst/pvkTQutoi62W6Yne0a8Rdbd7Lol7l1s3vJp7PaTpbLd9jsr2/OyVbLvbvhCjXe6KX6OWPo+Pb4lMXBYneyd/o69sdrpHfIpMk2kRfImd/rlu3f7EhISr9HeyV7xG6Ey1s1ZQlXu0WH72dIxRjCCSPgglZjlUjQedf8ABpoqTHhXwfxZRNJDFixeV8j1DnMeWMOi5PoefNinyaHMpwdkMK+06MMlKVGekjIv9SzAo+RJycz7spY0z7kZ9msxxyY/Fmf07DLN4mg0mLQ6CNGfVLyps1Wu8ehzlklyTjPGj0bWy+94NmoxeOPk9cyQjoopGlzrDJ2Ytbkwx7M0c+WLlh+TUY5Y8jTNRjcTlbepY54NbKyTbY6ONm6E79jdfpbo5Ffs7X6vko8RqtrZbE63tbrs72j2LhkSPQuhCViO+CD+N13smq28d13u/Y+/ZLo69jGrOy1u+hdCW/LEpNiio7r2fAlvR8iVD5Q1x7lZXBUV2eI07IKh9lM6L4LL53+fd2U/HgSo5vZeV/s+duNly/19D7E7/Quz52fYtn0JUULr9PpE4w1asj4jdMiQfgaXVTjNJGnzYk1yY3jUezy/MipQXHRkzqKo8/kxTyP4NVhcIps0C4MMvGLM9wmQ1EJwJ41Zh/EnCuTE1ODQ4KMLsyfkYdHhxfnkM2t80Z83kTfkaTR5s806J6DHqcK4NRpMumycC9dyPTeORGs1uTVStl8mSFYlKxarU4cbUGSyufLJ1KJkhW3remebT+a7iM+Sls+hcFo5LZYihe59bPgsXR8+19fqfZX6U+BO9r4Fshdi2tCtP2fB0RGzj2tX7PHfo7HEqjs6Y+UUeJZa25Etl0cyIql7F17u+j4KYo0jgTrd1t2UUhKvbXOy4Gv8DEm2NUU9uULr28rkjySsRXydbc37n17be66H2Wv0cHAlX6ErPkbsSsfeyLPITv8AUn4s9F/kZpeTl+KPG5MVRRLLFdmX1iOHKlBmHU5Z0aTUwnhVFuMbMMsE48mTQfcnw+CXp3jKrHhWHHSNRklkhyaSaikiqxMyweXESSiYMsfKiLSZPJ+NM0a+6mefjPsUYR/Jmp1U82XkUsMtM77PCE5GDDhT6MM8Rp8/iz1KWGczUycsrfwfBJ8k8iiRzPonLm0eTOGiXMjNPHKEo2Or4Ilos4OuCW1IaPjZD6K3tbN1slta9lrZq/1NWNe23um7E72T43T2QnYui+SLtHztxW0R+1Pet3vXO1JnjRyjkfRRRRR47N0eMmzrejjeq2ZXB0Ux/wBm/ja2mNXtH2+J8jXBF1wcFpcFj5X7H17E62ToTsbr3L/Jxs+veuh97RH2JWNUJWeJX69B6hk0b/4F69pfHozevRkvxRqfUdRqOLITanZ6VnWowo0ORY12Qz1iaH6q8GeqMPqKnFJMx6hZcpKvFmWLmxY2oKiGsX2ujDlSlaNRLBN8oUoxndn3+eyWoTRpM6xQPWNdPTJOCIa+eXRob5s+47E1dmOcni7FnpUR1FI1mf8A02TlwcUT7MzJM9Q1ktHp/uUaf13Q513R/Kx5F+LJZIQVtnrOtx586UH0fNnySdLftjvZuhO2Nj7K5LRe3kWtmrOBdbcWJ3vSXtSr9NLZuyn7EJbRZ2IXW0RdULbH1v0hcn47JWVwU/bbE6KKZyikV7KPFDgjxaOd+f8AB4tijsiiuCjgSRVsaPEpCS2fftSVFCgzxopM8Dx4PEaVlWeO1v20dbLo69rdHO0rSOyj4F0J3+un+6uTo+Pfb9tnZSE62fQv3eha9abMk+jDk8opow5puBrczlnbNLq5Y58mi1ssqtox6i2TpURaUaMjpiySi+DPll4WfyZefBHUJkJ2yH4ojlxZO0Zcil0ZcvijHlU0JfiRnTFJMlNL5M2aMoUTm7PNGSfkahs85WfUGqhHSeH+TgjPJDpksmWXbPEbsVvZdHFC7L4LQ+hdMTOROz5LZbKRKhXe1LekX7G6F17Ff6qRaL2XW0bey5YuxERESItkq2XZ2dbUJbUykUikikeLRRR+W1IrakUV7PEor2JXtW9Mt72/clycHb4EilYoopFFFHixrb5JIceNrftas6Z8+3xKQkrLSKcnZ8HfwVx7V37U72+NqGqOCq/RXO/HvR87/Gy7PIXf9jGTTs9A9ThlwKEmf9XyPO4Lok5SMP8A9Q07ioIhkpmfUeMEzD6pp88nGL5RLP8Al2fejI1GrbdDbsUnZp8qSPv/AORSpUhpUa3LXBofWkvVHgkLI0iWqcZUfz410fU3r+XRY0oHp3rWPWaZW/yMmtvJ2Q1cZLsc1JcE05RaHaZ6tq46nU2vgboti/5Hy9lSG72b9lOiqR0N0Q6HRaFV7S2tHT3Zyzve37Py/Z09072Xey7EIXYiIrF0RVu9lsuNqKKe9cb0yt6TKPE8TlFs43o8SiiuTjamKkdlISPESKZ170jsoSPE8RQbPBnieJ4niOJ4niOJTHE6Zb9rR8j69naErYlSJ9kaSsUlRbor9cihb83v174/r8dvgSoop/2cMk8btM9O9Qlh1FyZp8mPU4rTMmTDpHc2ar6pWHUJY/6Res6FaZZHLg9d+q9NHTKOJ2z6N8v4U8svkzaj8OGYdWsbp9EprI7se2Ob8qPqv1fU6bWpY30fR3rX/U9M4ZH+aNRqIY1Rny+UrPU9bLH6p5xfR6H65h9T065/IzSp2eSaPqnVLNq/H/Bg1OTBkTizRer6bPjXk6ZrPUcmm1P+lI9H+oJKX28rPUtTPHgcsb5H67r3dslJzk7/AG3wWi0eJydC7OhMYutkdFnLEq9jWzdbt1+puhu9l2R2T42j2LsSojHZKhCVsSrZC4O2KO1FFL9NI8TxK2cTxPFniUzlbcFvameLYonieJS3oas8H7EmJVskeJQolLamJNlFbUeKZKKPE8RqinY4o62XY1Q+yjt1tSIngLhsbSHTOEjH2eX+BN7Uiq97V+x3+z4/X8C7PH+3s9N9WyaB0zX+o5dbltln3cjjyzybPpLLjn6T4mTjIfUGuekxeKfZ6J6/PSz8cj4MGrwaqCcGTyRxxtn/AFj01RcvI9X1z12tczTarPppXB0ej6p5tCrZrs328bdmon9zM2el+o5PTtSppml12m1um80z1r1jBpsD+2/yM2aWbI5N7coTZ5EPUNTDG4Jnk/7BIfJHZHez/p2rgXI+EdnxtzZzYut+/wBiVD738dkmxKtkhIjESEhISEq3QlbFHahV7KODxPE4PEplMp+2kUUUUeB4HijxVlFFbpXvVFbVyeKKSQuSuCtkrPFCXAlZQv6a25K438RxGhxHEcdpLkpnKE63dorkrngpLZp2PkjJMXk2PhCjyLjbte9db1+5X+lOhOyntIX9hXP7PSPV9T6ZmuL4NT6zoXpPuJnqXqGXX5229tL6hqtI04sy/VOuzYHBkss5O739M9Y/i4vFnqXr0NXp3FIZbs0vqWq0kWoMyZJZJe7xPE4JfujwcXs10dPdu0RXI+BFMpfImrL4E3Y+hOilt8+1KvbaGz425EtlESraMRIUbEhREhREq9iTeyV/qpFNlM59niUxqimU/wBVMp7RORRGuRxKZRTEJL4KF2KIlWyodFNiPA8aKPFDiU1s42VQ0OPI4jXIyS9nZ87O7Fb7ENH/ALCF37F1+qxuyuf1LvboTv3JXuh7dnj/AHrlJ/P9mxP2S/YmfJdMu2S9idEneydMbEyvxOUXwKi6P+f1/I+9kJUU2KNCFGyqFGxRQlyKJQo7JXuktkq3Sv2JM8DwQqOPZSPA8CmOLKaKRz+qkU2eKKrejwGmizg8dkmxQKW1UJWKL2XsasfRVnihxoaoas8WeJJHiNMaPHj3PoW1Mr/Arrn9lIpCVnz+759q7P8AsPja62SF1u+/7L5/vWrGr/sfL2N1+i+CW3O1cCbfs59j7GzsaEVbFGiqErIxFFsUBIUShQsUa2rbxPFFbpXuo2hQPFL91MplWUikeB4cHgUzxYoclIS9zikUeI4I+2UUhKtkrFQhCQkrKKVlFM8SkUUeI4DiNDpFf5HEocdnGit+S0Wzvd0kcfopFr2XRxQv12jyL2VbPZcnQuh7L/zB+2v3uvd4+5IfBa2j0dM59rdbWeXtURRSErFEURQEqFE8RIURKirEmdCiVR487Vuk2KKRSX/kFvameLQ4sprane9CErFGiirEiikVvR4jVHjtQ4jiNDixJDghxHFnjweI1XvZ0vf17r/Yle3/AAJV7vnbyJFMSral/wCZvbr+0tsStHHsvitkKziy2Uu926LW1Pbk8E0eAlWygKJGLFGhIURIjFsUaKsoqjkUafsSvZKhRX9zbLe3Bx+itpHZTK2o7FEUShdiQkUzkopFFFUNVs1Y4oocRxGqGrGmUmiUXtTRSGud6W7o5r9shJ/s4o+Be1HBa3TLX/k7V/2H5fva4sXR8lIa3SVbLsaroXJXBEfW662vakKLPAUUt/BngjwFCyMEKPIoijQkKGyViR0U2JUKIlXsUbIxr/yahoaPFHijxPE8RKitkrIoVeymUzxZT9jVbOP+BxY0VY4jocafBQ4lDj8ooao8a/Z8jdf2Ko43dv2t3vTKY0N0Nf8AlHz7Xb/X4/rXs8SXRTQqaHaQ41smdFkUVyJHijgbsoUWKP8AkoXJQoijweIsYo0KIoniKLFEpLaiimKDsSs8dkr2StiSX76ZTKb2plMplP8AsnEdjVFFHiUVtQkUVRWyot7eJ4niUyrPEaratvBFDHErkaVjVkooaoaWz4Hvz/d1xtH9L2iNX/5Uxe7n3Mpfoa38TrbxLQnyMdsaa6G/xG29vEbti7OkO0yPQ3R2VYobUxRFEoUeBQPESFFCQoigdCTK38CqEufZ2KFnG77/AEpWeLFGxRSKRSOLKW1IpFIcUzwR4s8X+umeLPBHiUeKOSkUiikVZW9VskUUcbc72ikUNDVb0xoY4jVjiNWSiUSXydjVD3+f0UvauvZXP6uDsT/Wuv8AymhXY3Yuv3eXu4olt5NDYkxJUJJo6E1W9cFfiLZ8C62rkbopijYlQtqKFBiiJcCieIkhJigVW1bUeAlQk37VG0JJfspsUUjr+waS+CikeB4HgeB4iiiilv8A/8QAPREAAQMCBgEEAQMDAwMDBAIDAQACEQMEBRASICExMAYTIkFAFDJRQlBhBxUjM3GBFiSRUqGxwWBigtHh/9oACAECAQE/AXU2tVQgK4rwFWvOe0y7c53atqhKoNLjCp4dUdyre00MV1SJplVmwUw6akplwNCr3AeYVk1vaqNpPpqvLKhCu3S0q+e5jlTqS9Wj3wCqdQuGUlDkLiMvpCMmtlaQ1UhJVvaFzQre1FPIDjL6yPAR4KPSI/F5Q7R72kR/aD0hwpCn8WQu1yFyulwjM/jkQuPOdpyK/py+sndIdL7yHSORydm7IdoiEe0O07ORsJ/HruBKqCVcUCr6lyqNKo18q21ABWTmkiVZPDqaACrUg5YjasaJThDlVr+2O0b8B3JVtizWr/ctY7TqheVVGpX9vqJ4VO2JfwFZ0y0QmtgLTkxQSoWnhaVpLk1rm/aCoNJKw2fag7JCJBCHWUrUj3+CV0MtOQ7WlHtAT/ajK6/GmF9lEQgu10ETKauspHld+QRO8pqd3mUOkeMmo5ETtPOQ7Ts3bifDKlSpUqVKnwEk5XDC/pVrUOPKbZgO4VG3ACa0MMrDK5PCa+G8qrcNCv7nXKqmSrsmCq9R4Kt7moHQVbGRKHIUSFcUdZVK20v6TKYblwEBKa0BHIdprUBC0ym0DMq1ti5wVvS9tuQEoKOUe1JQMI9/hFcLgpq5yHaBjcO/7BwMvvOSh2iZ/E6QTuShwj3lqQM5SFPnd+Sdp7XxRiURIQ7zPCPWR6XaPewgRmRn9odr6zIzdtJlAomfwj2nBVGglMpiU1kplqXBWzDbu5T7wBirXD3nhXFbSeUarXquzWFcWWszCbaBvBCtmaQgpTuSgBOULSmBRIUFBqDUxkptAlUrVzj0qOHlUbdtIZtyPSd+JIyg5DJy4QE7pKk/n8/lkwic4ObU78R2TUe/wyF3sIlSV/StSdwV9ZEcZcjIdIgd5ESukeVBzIjKMvrM5u2cfhdoiE7J/KiU0Ki2XqkBpVftVntAhOrwFXqGomyESFwVoaSmgDI9J3JTAQgDlCY0oy1McJQhN7VNoVpb+4FQtWsHKjP6XaI/DlTwp4RMod5jtake1qykqTlJ/sBUqVKJlAx+FPO0kLtRCiV0tX4epavyuV9bTlEJwlDtEZEfwiJz7C5ByOR5REZETmeMvvafxf8AGUL7ycCohCEyoGOQugAq11qVevK9wwqlUNXu6im0iQtBCt7T3IlXFn7aIIyfwmPKaZC0hBoTBAUSvaaCg0BHhUDJWFnbJUn8CRmTCPe2CoKPe4d/n85Hgr7RM/j9FalK1KciZWpc/iycgYyd+PG7+pO6Q6TkBK5GR7UZdLvM74lEKAV1kcz3me/wI2Gz56QtCPpVLbjpOaWFFy+UpupOYSqtMp7XAJ4JMKnbP7VGnLeUaIVoGhquCx9IojlFohVGlyYwtPKYHSmM1BMpSV7UNWgr23L2uEaJKo0DKsaRaJ8UqVOR5GXRUqQpCkZfakqUdgMKTvk/2CfzCJWlOXOUhcfgjvM95Eyj2u1J/KIJO08qCvpESiIyPGUQFzlyF/Soy6XaOwdohHtESuuNjsz5wJ2m2X6UQq1uq9pMqrRLHIMCiERwnMVWlI4X6TUhR0iE1ulRwmvNPhVK0pvJ5VZnxkIMMr2/8Joj6TYhUuU1gc1C3/wqVsXHgI4e3QjZEGFpt7b95VriFrVdpBUjwOdwquMf+50j9qp1WVAC0qVJz1bGrpfadug5QUO/7FKlasufyz0phdo9fgOyatSHfg6/LPe0pqIhQERC7UFHIiMzyFHOREZdZEHLsZNR4KHSOZ/A72xm5gcFc04BV02E1pd0mUB2qjAAiEQoCetTmtXS1fynNBE5VHFrUKeoSmcLhQqZgqnqa4FW1OnVpDhNpNZ0ESr3E3+8Qwp7ap5JVtWFCqHH6Vv6gl//ACDhUqrKrA4Hd9q/qGnaOKBcWLBX6XuZK/3V4vSP6elInee05af7UUTP5vyUnIkrVlz+BJ/s8cqAj3sjKCoCIIQORErSoXaPSIlQoCPa7RyjNy4Wpdo95H8ACM4UbbmO05lKs7gplm0FVKIa1XCLxKdUA+kCHcotMowQtEiURCggZPZ7jIVNrmMAKHad2FKBggqg2WqwkUkSsVxL2B7bDyuzKa73GQnMJCp6WjpYHU1UC3aUTKuaQr0Cw/aaDSq8ov0P1AptQsIARua4qTKw2+beUv8AO6Tscm5O/sUrmUfzTKJMocjKctO0mR4ZP9tPSg7IITUQu0RC72Qu1yMj3mQoyOR5R7UccZRmc48enYNpIAV/iFWu4iVTrGhVBVji1C5fpcIKuBwrsQCUDMoiU06SuzK/qQIAR7RcTlo4X0hwnDSV8XMUBWV0xh01Fblnt8FXtyLa3L1Uc+rU1FdJpLUKjg5OIDVgDiajoQ62FfSd0r7i+ci76KqCACMrO4da3AeEHt0grU0ng/2wmMuZ/Nd0vrIcZEoI8eMmf7ke9nMoiF1kRC5yPS5CIhdrpQEZyORGUZETk7I9743ASvtQNgzjI9K9uWW1EuKL55TuQmHQU3E6Bsw5x5Va+p1hAC9r+U6mxgkFcyh1lMIk6k7Um/ypRJKZQLmhOtmOpHlftKEnpD5NhUa9zamaZV5f1bwfJEQihEZO1BnK9P0tNMvKB3HpY1SFO9J/lOIKaSWIkE8IAQn3FR9MairN9tY0Q+oeSnY7bjoKljdFxhwTXNe0Ef8A8FKJKB4yJ5z1ZfS1f30+A8hdKJy4ORzPIzIjIiNpiEOkROZEo7oUKF1tAjMZngSseuXPre2FEBAcp4AUoGCp1hHLkFStUuhOrNpQHFatQyAhWVk+5d/hV/as2AuVav77pK9tjuU72/pEmV7gCqPa4yqlcteGhDkqeFHKpUn3NcUwFb0WUKQaMvrICUe8j0seY06Cj2pGlF3PCE6k4RyE9z6j5JXSpubPKwu5o1qOlo6/shXKP55REoZHlQUZ8Un+8HwEIGEdhEZnkLrM5HL7XBCPByOZE+WMwDOXeV5dMtaReVeV2XNyXjpRzk7rL7TXFrl8HDtGmUSQekYRnUsXw+niVAf/AFN5Cs6vv09aYisNxEWjdLhwsRvW3hEDgKkNVRPkORcnPbKc/hG+awmVY12XdQvH1wg4E8LUwDtU2+48BWLrC1ZGrlNqMfyCpQO09LHahddBq/pT3fBA1HEJlRurtMOrhNa0GVIldLA+WuKBn+wzl9fmntAwVqUyiZzKCkLvdJyk/wB36yKJnPoZak7rI9KCuxmRC5ORCBXByIyKPWZ7TkBCOwjxASozAnLtdL6XqCudQYtPGT3fEptQOYhUJ+kESIQJaVIPK1EIuCeQE6vpWHftKHamURCDmSn0tRlqDiDBVUcK51jpVLo69BVzeG9ve/i1YNiVWlVNMjg8pty4GVSqms+E2ApDhCbVr27paVZ4tcs4qBUKzK7Zadp4CxWmf9wMpxkJ9QHgo4hXqOLaTelY4VVddC5rOOr+EyAIlEyj0uysB90E/wD0pvX9gJ/P/wC2Tshnx4T3/eipG09IDI5u7TUcj1ke8utrtp7yPW0iVpWndGyFAQH85drtY1hzrh4qBOYWFOKqOGlCuXUSVRuA4nlYOy9usSq3bqs0zw1v0qbw4iVeVKFWr/x9ISDwjqHYTxDoXa0D+EA1p4Q5OQBcFhdjbXdFwf2rrD69iSQfiiS8EqQ5nKfT1OVexp1RCxHBruzDzSE6lYWt6K0vCtqJe0SFTa1n0g+UBUKGpo5WupKsb51tUCZUD2Ar26pZqjhVazKNMucUCHAJ7gFjGJ4XVrCjq/5EQQrilL+lTY0BaTrlAfahRCo0nVnhrVaUXW1sGFA/mSFIU88omfyphdrpalPGQMroorvI5/f9/wCSpMr7XG4mc3dZvyPew95Exlyc3bXIdeGAoCgbYKAjKQtWQUhErFLKi6mXgcp9IuHCLfoq+sKlxS0MMKrhl9Roe2wq2bSs7cMhU3a8g6PpCqAOUGaarnStUHhFxIVVjnNCaeEQIT3OAELAT/yOWL4q8vLKZ4TajmlSwqeVw7rtFod2nWreCEyiG8L2y0FMageFKKtKX6irpWMeoLf09bD7IWE+sr/1Ti4YW6WNWN1Hi1DR9rC7oVbISf2r1h6xtMGs/ifkjT9R+ocWD6APK9OYFdWmHgXZlyu3W9rW0ly9sP5QpkIB0KStRQkGVa4tcUBDvkFQr0rimHNKafyeFOZM/icztn7WpHlSp4zgLrMKQp/v/AK4nLgeA8ZNyInM5HrImETHg+9h7Tsz35YzHKAlaV1k/GWaTAVXFLjV2nYrfH7TKVG/tvcb+5OOp8JzXSokK8t/dqBUGaWgQhIyLgVChAqGEQqtZ9GtDulSumup8I3HyMqj6kq2+ICjTKJ1GUO8gphPxC1FQU5+aa8tXufJSR2VrMoOWsnpUGe9UDQrSwp2gletX33+4F55YsO9RPw+4a1hj+Vd4nSrUWP16gAv/VT7x5oWA1T3/CsvT9o+8968/wCRyxDH8C9PWsiAv9QP9abz2TRsjyvR2PersUxkOdqqM/8AKwjHPgKdcQ5Nc1wQIAXBCAlAUwEXEFWly+1q6gqNZlVgc38b6y5/Mnld5nrPUtS+X/8AA5UnyFNTcjM58pufKJnMCEcnZFHrI9Ido9eaCoykIDKAoEZDkoiqwcprQ6ZT4BgKjcvoUHNH9Skgp1R0I1C7koQ53KoYMa1MOa5epsRfhd621tm+5UP/ANljVz6xpPDncM/wsDvDiFi2oe0WkLlSFqWINNWgYRx6phuJ6R0O03/Uew/5KElz/wD8rAXsrXLTHICb0tSdUbTaSViHrrDKDiymdRWGXpvrMVI7RqVbn/UEsHTWKm/UOVH2E8klNErSqbNbhCwyxs7SmalQ8rGcTeWFtMr1RWNKwcanSxvHr/2g1o4C9N4772HNZdVXBjvr+V6eu7D9MG0KJDVVpXNZ8h2kIegsFxOiH1wXE/5Vv/pB6JpXBqOoaj/lWWC4XhtMMoUg0f4Cxn03ZYqJI+SbY3+H1TTVvWDwQ4crQSFLQplMaH/St8KuK/1AVja/o6OgFDr8InldjIGETP4EolBSEXKVyiTlKlSftB3CPalSETKHC7TvBJ/LkeOBsHW/pSpCnL6UqUETypUhffl6RIQ7Q6RzdsJhTmOl0uyiYRM5nIrpfaHXhgqFA2dqDkBC6GQE5aypC5lSuPtEJ3AQKoXV1RZDXL26ZrF5HyT6dOowgjhYe2wZa/pyNKuKRouhHpFEQq7iGFeumUw15pn5LA8MNXGQysfk2Hf/ACvTt1rxEtATTwgJK9QW9zc4S+nSPyIXo7/TLGKuMe/ef9Jp/wDlU6bKTAAOFh1Sk/1/WDT0xUqdNrZcnVKYHCe8FyaQ1a+FQqtpVNQV1d3FyeSvb1KtZ0q4h4lYj6TwjEGEOYsI/wBP6dhjQqdtCp02Mb0iBCwa/Ywey/MiFeWNG8pwe0+zq0KuhwhOIQ5Qo+64BoVhh7LZvPajIGNkDySp/B+1KKJnI9oIiMpz6KJWrN0/2SR4oGQ68Y7RMLUfy3RGcjImESdklE7J5RM5ExkTnxkStPggrrZyoJQBURtAnMmFMlOII4Q7yJRcCmhAwFyXLsITqVSq97YKLgByp1KQVjT7ynan2BLkz09jV1IrDtYX6Ew63r+/WGqorewo0TICDAEGiVUpkqvfttbYtlYh/qv6qZdvpNdpbML/AEjxS5ufWlV9Y6nPb/8AtVqjnPRe0CUboGoQqmI29FnJVtiD7moUxxIUqSpK4KrYhaWbgHlU7u2rD4uUtcO0KYBEKSFKJ4TnNESVf3rru4Lp4Woqf8qlUAIKtKz69AOcI85MfhnkIZlRKKPaJTe1PGUFasiYznjI+P7/ALYOlqnLkfnjtdHImETKcpnInhTnIydzsORyJhdo9IdbxsPaAhdLUj3lAQjaE4ouQY5w4QaV0UTIVQulUHF7M+V0hynCrUuP8JrUKYbyqjW1CqpoW7JKta4unktHCHA6UnP11hle9wkupH5NWIVa/wDuFQv/AHSv9PcYGH+qbep/9XxQf7kFXVcUqZJKv8ZfaOLi5Nx+ridzwV6do1mUA4pp5ygKAulcWtG4HyCZg9gG8cFW9q63ZAKpOxag+Wt1Qq/ra6s+KtMgql6xu6v7aZTPVF64f9NXGO3V0dGmEOstUiUyq+mCFhN/DHNqHpU6jKrZBQyHXgkZH8YGV0p4WpHtE8LtDgqeVElcBEx/eTnIWpSFwMiZ/BPeUHxSUO8jk7IzlKJjPvJxzdmesj0j2h1tPOY2doAFcAbIlDMROYVaU9zC4L9c5tXRKFXUi0qoYp8J9RofwqBmmFPK7CPDVC6amtc8oinS+1UqTwEJhXlM1qWj6VtppOAykA51qba1ItXrL0n7N/WrMYYXpy0fXxOjo71tQJp0AsevcRdIWL3d1XcJ6VlfYjhlYP0TC9K4tVvsLpvePkUx4MLjYbil7hZK0A9psE9q2vra1tQ3+pXlZt52FohaFoLU4sIBCuKNSo34mFhtrfU6rjWfqH1ngVYmWZAQh4CpkfhTznKlSVytSHa7K+OyV2o80n8OR4YHjKlSFKkKQpPjk7JhSMoP4BlRsKajkTlJyPWUrvImMj0vtEodo95EwETO2AoXWbkBCDcx0hM7QJ2PqtPBWL+pMOwm+p0Kphz+leYlb0sQpsef3r9dRo0plWdd1dklOl9MhXAxy1cXMaHrBa11Uswa7dLlIK0p/OQkiFUqNpNhqc4nlTJTGghOptley3UgS0K5uDTeqNZtVqL2t7TSHq/wq1u6BpvHBTv9PK2EepqNW2P/AB6k+mNCvbBlZhBCxTCP01cgDhYfgVK5pBxCoYZWsLgOYrZz3MEr7QEowxqiVi+H19QrUf3BYZiTL1kH9wQ4CJaAveb9L3pRqEoGSoRgIQF8SEGtI7WF2NejWFQ9IZ9KSgZRUwpR68x6R72uUwpQPOX34jC1eHSiI/P+soGz7y/wgYUqRCJnzDvZ9okLkoiFBQKkr5LlAlTPjnP6yPS0omdhKHew95nJ2YRz0+EmEO0IhOQ7y5TUe9gzHSv8TewA0ysburLF6YL26v8A9LDqWKOuGmq/9ruD/hUtV9de2FaU20aQCa2mwEot5QEIGVqAHKaWh5MqRCq3VKlRklUrhlwzUMqf7kS2lKaSSuinPWIOa2mVh+PUqUieZVzj9WtWDGlYfVc+1BRdqWhpdKcOIVVivsKNxdByt7RtFoEJtIFBoagsOoWlbg9q9w6nWsHMpjlUX1KbvbqCHBOZwr3DK9LEBUohW8uZJ7VziFFtf255TXghdrDcNN06T0sUsBbu1t6U5M4cuJVG2q3DwGqhS9iiGfwo4QM7AY/DgZas3TKBhcoFd/i9I9/2DrOSpKJlQdkFQcj35TIUyu9kDLStKIzgqSgfATOQE7HICEe8j1uOw5HvI9odo5DpO8I7TYyJnMFE7h1kFWo0XnkK9o2tNkEK4sXPBNPlek7G7o1i6oE2tRLole4pKmVKq6ns7V1Wr04hPxa1o28vKuMep3V22nPwhYcSaXeQ4WrUg6F7khVajGAyV6p9QU7ekWysXx6/OIONs7SF6VxLEy83FV2rQvT+JvuKABCYZCcQ0K3u6N0yWlFocvaatAAQAGQ4TKujkKyxWmaYDu1fWFG8pkgfJNtn0gdafpcViF7TsbcvJRxe6ucQ9yYarC9rVmj+Fave48lU8Wp21uBTarrFKdzalkcrTxlqKssNt6lAPeE1jKY4CgJv48wplGEQpUlTwuF1+BJUnPrOTP8AYJRUk+HT5pOR52yFKmUICkqVIygLSiMhPS1FSpKJ4XeQ7Q6XWRMFdomPCdxEZHLtOy7RauQuVOzlcygI8g6yanDhVcOp13guVGwpt+lX9VYW3Ff0DQdSsqFOhcmRB2vmFd1GU2fJeo7x9vciixvwVtWxK2xX9RUGrV+3+F6d9SODW0XcuVJ2poKceE3JzoVzTqVXQsd9H2mMYiytUJ+H/wB16m9L23tRTHa9P4E19AUo6Vjhn6WqCOkyA1V3BrTJWEeusSsfWlzZTNPUdKwjEP19uHpvKcwhACEGyU2mtLQuQVYXFancDlX9Zz6hBKqVS0L1DcXN3W0fSvWuoWxgfNemsSdRYxjj2rd2olDpGcuFbUDc1wwFUmClTDf4Tch349S1qchtkJ6HSKnL6/APakqT/aoOySpOc+XSoOUnImMh1lK58U5acj3nByatK6yJhHlAQjkesj3mOsj3sPeTsiJ2OykZRwoKPWTkBKAhExtBX1uHeUlaJQa1CkQF+gs6dfWGDV/2VzSNzDiEwWVS3+R0lV9Nswue4QqV3Rrj4FBwKqVQxhMLG8RuGMAptlX9tVfXNRyFQVHihSZ0sB9P0LNgJHyVJga2Fw4preERCKIlPoh5WO4ayvQ65WAWbaFA8IMEqC1Yvam9w99Oe1hnobHT6zY6uDp1fuVhQp2duGNCNYN+0KgeO0O0AQvmpITG60zVTeCq79dSVUZqWK2rZBhVbWlIJCqYG+1r++wLDq9O5twQmfELg503upVA4KlUZWp6h9oZAwpGQJzHIyJhEhOqQnV4X6hMryg6QphStaJWpf5RMqOETkI/BPf58DxlAxsJnZyh0pC5U7QdmrM9rpd7DO6UXFBxU7JMomFA8BPOTus+Tlqy+8uc3bD3kcyMyNvYWnhQoUAbIKHeYM5TKhQc5KkLWEHCUXwe0K4aOE65Lir0ipbkQmelcRxmv7lxULWjoL/0zeW7R7FRWrbhtKKh5Tm6gqlix5VWwpObELCsFtbWsXx8k1rGBF0Km4OPCBEJ7v4WlQoCrUxUareiKTU0Jyq0m1aZaVTp2thQDJ6V36htKJIBTcbr3lwJ6VnVZ7YTTPSBKg5NdCNThdotV9Q1vBCbaa6MEJtKGxCs8Oo2tUvb9ocroqSgYUE/SwWrU1FhHGYEqBslAwpCJ4T6wan1QUXyVJTHEFUXzxuOU+eT/bpOyT4IG0Gdo7ykomdxJnYTC1BTOQGWlAypIQM5QECZygbT1m48odI8DI9eA7DnGcDPtEJ2UnKQpG12QMLVn0pUqQhGzUQi9Vbr22zKpYrSqcSsX9RCxZDf3KxuBWoBya8hGZyKbTEKBEomFe1yykYWE4h+orFpK1A7OZUGFBQKk/aPCxt//tyrgVrR/uFUr+o54dEqyurkkNhWzndIPC101VuKNIclf79ZPr6GGSqTxUZOTYT6WqE1ulOAKavtWtlTu3GDBX+xXH8q3wJrXTUKFGkGaQOFTp06fQzLxK95oTajSpOwmAq1aOk6qSU6rC91NqSmu5VA8qZ/tf3skfhSFzO095ExtkImFqUhAztkKR4j3sJR6Tch1tgZA7JG05mZyPiPW0icyM4nZAKhaUe9g62EKCu9slSVJWpasiYTnEKtcl4eNPSrYy2w1mmPm4qmXYpSFWp2sEuGPtG8qmZR5REoMkp7Q1ohECFcVG0hyVjGL02sLQVhfrA4bjfvVDNJyw/FrLEWD2igZyPSptJPKdxxn+5VOFjtd76gphYhYM/SHWvSd3a3N0WMHLVTtWhohUmR9JodHCxB9el8l6iub65hlN/tunif2lWNrVtKTf1TI/y3+VS0mmITRlpUQoKgodLB6LnVC9E6U+uGpt3CZXY5OqNAVS5DU+5lfqP8plYgqjV1CNlZ+lpVZ5TqhCc+UHJrkKiZWITbowmXSbU1jznv+4Hvae9xKPfh1KBmDO8mdh3SEDO6SgZzlAypCPWz7yInYe0dxErrZGZE7CJz4yIlHtDvIdZ6kTytQUwg4LUFqWoLUFqC1LUETyjKqvFNhKr1KoBqMWIVsWr0oAheoW16bNFIfIr01TrfpXfKXFYO6/tY4Vq/XTGUcJvJVxU5ATK7nzwsXpVa44KuLC5ti81Xak+ldXV6KbO5XpSvc4U8e4FbXlG4YCCpQgpvAT3cptVj3EAoETCdwngkJ1k2pVmFc2QrMLSFhfp2wsa5dSbBKo09LQEEJCrMFRpCxfB2vcHEcNMr9HTumApjQxsBCUOEG6mTlGeDvaaJAVw+FUqEJ1QqnXc37QudQVSoU56Dkx/Kt38oHjImFdEwqxhVHKVKDuFrXuBe4Uyo6VQrEJh1NnyEypP5Z6/BkZSfBPCJjPVl0uI8JlSUDHk4KP8AG2TnJQ6zPWTdgkbSY3OyInwERtOcIiMyIz7yPa05EwtRKkrlQtK0rSh0oUBQFAUBSE5sFVKevhXJp21AuIQtBQl3epX9o106R8lg1nY2lccaS5W1q1juAqXxC1onhaoUAogfSqM1FeorekbJ5C9Hemqd9fGsRGn7/lXeC21dg4WH4cy3Yg0kJphagnSAhTFEFxVu2XapTxBREIBQCm0gwcIAnlNTSE4aSqtJtQcqlRbSJWk6lPyUJh08II9rQ6tUOn6VCajQFhlt+modK54KqnlOctRQcU5xhOcSUDymK3Tf2jJqulVKceUStUhTlJUprlRqEK2eXDKT/aYGUDxz/HhO0nZA8fSHakbnbCc4GRM7OUOk7YO0I8B5CJjaeke8iI2fLYRKjYRKjMhERkRn95kqTkBOUqVK7UnLva7gJyqDhO4CNQvpglvas8Np6tRCZQLUGQiCNnyUQrzD2VqZbHawvDqFhahjAqjeE1kNTBIT6rWvKDmk8JslYpeGm8MJ4Vtf6Zb9LUHMGwcpoXSiVMhBsdosEzC5nlFrvcTTwoaVDggyqSsPt20XElUqFrRfICbWEK6qB3SeeU7k56jm16oVdKp3QiE2sx+V2FVHKcOU4IktKDzKa7jNgMKk1W0jMGEO1qykqVJ/tfR8jtpKkqeVydvCJhSpWpa1OwcKVqykKQiZXZyJhHjIdZQEe844yPeQ62A8+ExOcRnpTsiI8MKDtg7T3kel9omETKgqAp8pJJX0nSoQph3CY0NEI6UXcJz5EJ73gpjiQiSSpCmStKp9p4TRITiRIC9UX+IYVbGvSGoBenLv/d7GncxpLh0ohYn7znEgalh9OnTdoaIcFS4ajGbQm9QnVmqnWlEglOfqdCa6Aj2pntSFrKaSmVITK7ghUMSvej7RfqVTk5yAtakFAygU15TapVK4IVO8MKtWDgqnJVTtHpESohMcgJTRKYqTOFRbt6/t08r+rICfEe8iJydl1t+lwPBK+syYUrUFIOUlDLtOnY5SV8cgYQXy2HrNvXg/7ZkTmelpz68UBQoOcbDkek1OPOQEImdkqTnJUlSVJUnI9ZEIDlMHPC4UypTnQqri4BMdLUDKfcUqZhNOoSoEJsgyv3lEhjE5VWa+CFatbo4CdBEqvR9u5TLRhuPcQHGUIBQm8r29LiSmhv0tXCnlDntQojYHJr4Taq1lF5TnqUX8J9WF7plMcgcuZQJTXKm7hEiE+AE8yU7kICEWSgzSmIBUm8qhTkJrdP5x6/EkfguTkTt+pRk7tSkbA5TnAULpATmRPhHS0+AeDvnYeM3ZdohRsk5Qd2kKIyO0rgI95TnPlIUBdIGAiZyPaqjhcyuf5VSpVAKwKu66xh5eftNQMot4yklckcKnSf8AZTAIREBVaIc+U1vCHCDZEpgLuVok9ItIUjTCc2QogKOUGAhaIQMLlx2DtSVKDuFJlTkQqjUPi5U3JpkZAypTTCFSF7yNWQieVK4+l0EYQPKY8FUolW7v7jPCmT5CZ3EzkedhMImdkhEo95gwm7JhSPKekBK0odeD78IEBfefa6zgLUnZQoUKFBUbusjm5HrI9pyHSnM7NSlSVKlSgZzkfac4aoC+l2h1nCLJXtFe24lVaT20zCwLBMXw5z31iCXGVbVtXCbCYCnN5WhMaCJWgBGUY9pHnnLSUSA1MMIw8yFplFo0pogZgwF/Si74Be60cFe6CeNpMZTnAT2go0QmtA6TOFxlGVSppRrElMqlfuCjM5MIlUe1QKHX9ugZd+STtPWUlDvZwETsPfh1bJCB3O2nrxgc+J2w+DhcZOXCgohQVzsPWRRR6ygo8ldZk7JPgBjKVAlQiIRyBnMCEGO1SjRD44VekHMIKpMawBRCaSIVQc8KJTIAUBaR2FVM5QU08Ko3hdFNmEEOUcyJTOU4wFcXDfcMKlWkpr5Q5GUlTtkRk48oJoRMIdKQE56r1g0Er9WFRqlypOJQRWpFSU0qk4K3cCE3r8E9fmHx6vIXRsnnMlEz5NWzpAoGczx+BHi+kROQ6yIlRB3QMoGUBacuEeQoIG1ycnZjtTORzKPfh+8v3ZDhHlQVH2mB5ElcgqAoUZVGahCDeFCaJVSF9ISECMqjUFHOR5aUAZXSCHCMFQuk08qNIlV3EBVtUq3LpVGUzrM8LUUHZAwpQMrTwoAQdCkIv4XuFOqAq7JIQY/UrYHhUjATXBEnI5A8qm5W1WIVN+of2uVKJjPTtkomUD4DCJjJ2XZzPf4QMKRmOCtSmFMcKUevNHKAjxkc7AZyI8ulf0o7HIpyKPS6yJjM+UUmlq/TtlV/ba+AuUyn7hTKbnNIcE/TSpjKEBK0oNhECUAgOU0fJVCUHuTTKML3CCtb3JzdJUhDkoQQmt5RAhNIXamFBJWn+V/xN7KfUlVPknUAUykGlUwm9KMjlpK+QClOqD6QqStaCcnOATqpCNY/S9wlq0617AVOnpTBIQBlAAhRCObDyqDoKoO39f2PVk5N8J8hE5DN34clA/iRwgI3SNpEodIjb2oWkKCoKE5QYUHe4bCiinKSjkfKM7RwNISuG8p3yfKiFQ4RPKeQ5DpQU3hqAXWUAOWkhOMBS4hCUCocVoKGX/hAQuQeEDyj8keEDwh2jloBQYCnsEIsC0Lhqa7ldhE8p0JqCJhOPCuKmgqndhMrglMfIUyE5vCdTKLSHINBTWQmsBUALUhUAKFQIulaswZVF3Kt3iEwy3+xd5tRMIFd+LV54K+th6yJn8OTvInxjvwFTu748n3mQJ2vyJjI95/aMEo97D35qBDXozpKpUvccVUYWuVMwE5xQbK0EBGB2u0OEQmjlFfJOmE2URKaxcAI7QoBR4TnLXC1pr5CHCBEqUeQi1P+KJKY8Sg9F4UgoKTlWqABX9ciV+ue16sKr6gCokkJoXQREp1IFaC0wmtARMJ9UBOuhKZcEnhU6hhBxKBKaZyHap9q2JVB8/2GQpC1Zk+ElEz4zynbiUOsjwMneKefG3cesuVA2gRlEBDrcV3n0hsAhO7832jsdkUekTmTKbkcj4xtbXqNaVbvDSUWuqGUWlphf901tRyHxCuHAOhU3jooGeshEpx5XuQ1e7JTYIyJhBwJTwJ2iFIBT3AKpXaE+8E8KlW1pjkDwg7nKQiq1UNVS7aCnXcdKneucELglNrlMqoVEX8KsJCu6JdKFiXPVnRNOFSEBN4CHKhEQUWyuE/pXJIRNRz1a0iAqbBC0CFpCGQEqk1UWwqA5Q6/KkZAzn9r+rbp/Kcmo8nM95Ez4CTKJUqSh34R3uhaV0iCtCgqBKhARuK+kTOQXAC5Ck7iJRBCkeQ9rvY7vI9ZHP6X9ORyd4oOYE5CtJTXAhMPKpwGqp7bguNaEQru4ZRYnXWp3ap1QelSetZQE8lOa1QQuJTAVoVRplNJlHkKSChJyKnKrDhwq4hOJ1q3TJQ5C4QepCcZCupAVYPLkA8uVMBrU10FNEpjIHKDftEo8qrR1lMtQCqdEBNEBAwmmSpC7RbwoCcFVp6imWwBlUqYAQA2sElUmSqVOAqbY8h6/B5R7X3sHfgcpPhkI8+GSpKHaPeZHKJ3kwjJWrOU1SgZ3gxtHW6B4T3mOl9KJRbCHe0iVxCPilHnaekesyj0ij0j0p4X1kd3e4dZgRlQrBypvBCbwVRdLYVWPpGNSdXewdq9rPem1zqVoS4Kk0hAwg/hSnOlEhUS0o8Ko5NLSVUfBQeCUOthMBOKrjUF+nkqjR0lNagIGWklaCU8aAq72uCe2XL2zrlCE2nJVNkDIGM4lBrV0h0pTXAIOldKeU4CU7pCmCVpAUJvWxqpQrakCE2mAEBHkkeaZU79PgJ8Uje3ZBWlHgLTkTke98o7gYQ8Dc3IeXUuCih2o+thQMbekY8M79WTjOZ7Tk5HpHpH+Eesj2js68Izs3ud2rcGEwSm9J3IR7VbpXOouKp0S56tabmQqbnwoJCEgIcojhPHKpFwXuEqo8Si4jle4SqfJTOth6y0SUaRWlwKaZQKGlagEH8Kq8lVQ7VKDgXLSIlag08qk5pKYQchn2FCIRMJzg1e/wDJMqJrgWrg9p3ARMpmUSv2nYFT4KtqsKi/UPyvrKD5dXi726tknbq2TytW8kypHgB8Dc/tdnyntASo5Uc7CTKmV97DCJnwzzvgZOOZ6yKKcij0jmYzPARMqSu9gyHeY6VlRIIVBsJnS6CKgqvJCdRLky3AKp0w1MgNzBRlHMiSi1aVTaAF1tj5KnTZ9p2iE+k6p0vZe3lRxkCVKcF+nDk+0aBKfqYU5x1KlU5VOom9Jp4Xa0KIykJxgKq5GpBVGtyqb1OrItAK6XYQ6QEoiMwmDlUlauhDrM9fhSMpOX35fkvl4wfAe1BWlaVICceFwcyYRMImfBz4GpvW9uYhfLwhFAwiUBKHe12UbCYXe6VJUzuch0pRK1E7D3sPacndo95nNx+t47yGZ6VCgG8KlTTKMr9GY7VRhYeV2n05K/T8IU9KbTladsTkRC+1AWkICNgTjCkBGtAVMlzkHNaOVVe08BF0KQpGUcrpHlXNKeQqlMgq3ouJVNgaE0CE2nJTKBhOokJzecolPVVOpuKpU3KlwmoQiVp1INUQmjhHIAlBpTGqm0q2aUOtx6zIny9+c9+PtAz4YOeqCpnJubjz4TwiZ8IEb25/e3vKQukTKHSJnMAqedpM7SRG6fETlKJnYciUc3I/uR7RyJyJgbW9ZtyGQRKa1UhATHfwnVn6YCqU6j/tU6b2PXsr2wn0RCY3hQtATqXCcHBNM5DhPcfpQSgE1nCLYKkIcrSV0E5wVaq4PX6hwdyreu0lPqIlFzZUj6USiIQKIlFqe3UE63BKo0dK0IU1b00yk2E6gCrmloOb+17WpfpwhRhBkZTwuymt05hRKbTlC3QpQm0lTpKgyN468h6Q6/A1ZSfET4D2oKbkStSJladh4CJhO3kxke/AEOt7cxC+tv8A3R7z+OUFCEO9hhSMozJCbmTCk+KQvtE7icj1kUTGTV9o9o5HvJ3W0d7Rl/Sh2uJTeAhUg8KnULjyiS0J41iU17wUDIRJKEtWolNBWmEWtKNMJzSEUeQm9IBD9qIlaQQiC0rW6E4kp5MJ9Iucn0SFLqbuF+qICfiBTLh9QqjBHKCmVHKYCe0WcJzFpCDEGpoCoNTOFxCvRqC6KKjlAJtOV7bYXtthGkvaKbTLStQXHeYTAmNlCjyhShMopggbgZ8upEInyT5uZ3E7iYRIK5Kg5HrN3WR73uyPfgjwDvMRt4CPeUHKSgJXIQOZMlQiIyjMnMlEz4yUT4iiYyOX0m5HI95HvaO8xkMnJv8AK6RqQmvlay1UaoqNTnaSnVGyqdSCnOBC1ymjUeE1qc3jLoogFVGgKAmtlRwmlRzkAEWthPaUGytEJ7SVWpwq0hf1K1CowBmE2ApKIQpwVohFhTeCqboKaeEXFXLpRR6yaCUwEDNrNS9kp1L4qqIKHSbJK0kIBMPKpJrAQtICgfhTK+kRGREeOT+MO9nSJy0rTtPKcj3vPSPSOREbeUBPgAnMDb9LtQFJ39odo8lQFGR4Gx3igKBke/ATGx2ZTl/TkUesz3tHOYyHWTkP2p/SJ5TO1qCY8s5VSuCvflypuDhwmu+k1mtU6BAQaUWkIsK0IiE8AotQgIBaUCQtS4hHtaNSpWpcn2phVKWntVmg8KtSmUaHKt6ZCadIXu89oVJQ5TFBTWSm2/CNKE4IgKmwlNc4dqQ4K5kZwFTQQagwSqdNCnwnUzCr04QZJQpQVpWhNaQqI4VPhv4ZMJ3jJzk/j6dnKg5Dra6fEekctKPeYErSuZQ68DciENvebsvtOzHaAnc7Mneesh0h1m50ImfEciZzPacj14xwiZ2hHvKo1FnKaIRUGFVDgmhxKpSAmcq3plUmI017ZTqYCcAFU4UBOBRTXwmuRITnkL9QQF+p5Vs4PKpvawJ9QPCueGqoJCqMle1zyuGp9aCvegqlWlU3SEwlNVMcodJwkJwIRHKojle2CFp0lXTV9rSgITOEEwpokpvBTZREqpRDghbQUaYC0haU1klUWJvX4JORPk0+bgrnykyiRsbtPHiPWR62xk3wtzHXghDtHrICURGQ2EwtQUzk7ykx5Dke0cpK7KOZMZEwNzRzOY6Q7yC/qTk/lFqhDlRwnslCkAUxoVNolW7oKpQU1gKfTACqgBVBAVXIwE8DJpKPScAqxIQcZVnUhNfITqukK4ugV7oXBWhOBIVUEIhxcrcFUQUwcIKiJWk6VBCc1FnKptITRwnK5IhOdyvmoKAIKa4Kn0qfCY0kplPhFnCIjIs1L2kKSbS5TGBuR68UDb15SZ88ja7xEzsam7D0tPjIUHKOERCGWnwjvMeXlSiJXWf0nHjMnynpEz4Tmc3Zdr7R7zPWThuGwZdIImVEp7QEQE1vKDQFAVO21r9HpCFPQU0wVbPlUiFUdwqhVVyfyECnCUWkrRygIR6TlVaXFCkVS+BQuC0Ktdk8J9UkplQ6uUx05EKqyUKAJlUaMKm1Npym0CVRpkINlPpQvbK9ooNhEwnuhVyXFCmJQphCnK9kIWyZSAQYFQYgIRTmSvaQpLQ1aAgI/BJjx6siZ831lp8Q72ELo7ICgbDKPXkdl9ZAKB4m5OQM+WBucRCkZny8Qj35DmUekekO8j1kcj1u62DNoyp2JLVXs3NXtwUG8LQqdLUVb24CfRACrUPtaSrVhCYOFUMKs4gJziu04BDLSEGrQCjT4T6YRphBsFP4CqAkrSmsMqmYCZyntWlBgVOmqTFSpplLhNZyqbE+kCjRXtQnABOhVDwngytKayUGpjUG8LSmNVFkDZEeTvdIWpc+GSpK+vwDKPXkbn+1fSIygbijMbT34IGYC0+ICcxM/huMD8EmETHhOw9o9ZlRwm5HrI5HkLrYwZ95DrI9JmQpQOlUohwVza6TIWiCm0y49K2tSmUCjRJCfQK/TCelSoQhTICrNhXDSRwnyFOXEr45dKQieEXPcjI7RVRPbK0prVP1Cb7o5hNolzJJWgJtMINCpNkqm2UGymU01sDIgFVAqh+kSYRZqTqa0coMhNZKpUiV7cIU0ynygAPIet8hSpOerJyHa1LhcLUp/A4jKZ8h729mF0EB4TO3vxQPO38I9p3IzPe49eAomfFOQ6R7Rzcj0h3kciJzIBWkLSEABuHWR6TUO17XCfTValqC/R8qlatH0qdFMYtAhOpr2RKbThaFUpFyq0wGqrSBXtcKo3Tlq+k58BDW/tBrQE7WAqbiVAKeHt+kXByPUoU6z+QEGvP0qVIMbzkZhaHJgcmskqjSTGEJjJTWwF1nUVQFQUGI0uEaKbSTaSp0wAtIWkD8Q9Z6cj2h3+ETGUjP68mnZpTc9OQEeAiUeto7/EHewfggQj15iYQ7z4R78Ltn1kcyj0hkevGBkO83IDhDtRCIBCfTC9oJtJNpgIDOAUGBaAE+CFXYXFGlCqFlPtVajXlH+VMojUdkAHOrSBbwmmpUMQhIAUjYITGhUaYcEynpTW8pgja8SnMXt8oMQpr2gUKKFMBCPxidhM/g8omE1c/hntDvaSQURCb4QIREHOD+QOQgvv8ABJ8zkO8iYR5PjPeZ2ntE8JqPewid0FATmMgF2h0m5dogLSEBGeklaEABlBKIlVGCETRe6AViDgHppaTyjCiFA2TxsAGw95BxCou1K2TWSmtQ42kItlaAmtULStK7Wn8UmMiZUndqbPeepDpSFIzkKctS1finvY3M8ZNRMeE97SI/CHebk0QPwelMlHk7D34+ByjwV0MneF2wmUcjke0Rwh2jkROyFpUFaUOs42N7X9SA5XCiVplaSFpJQprS0ZalpRMomAp5VxzSKfUdTryrosqtBBWmTkahlTKkJryucpQyCPa4CklRnbuh6tgJTRxsC5PSZRqP+l+meD2ns0lQUBO6T4z14SZykZ6lqUlPcWsK910nnlWeI06tKHnkJ+KUpgBNxe3PYVJ4q0wfHIlVLu3pdlU6jarAR+Dp3ng5jpHpDreRK6/JHf4X0vqUeTmevIRK7XOUBER4HZ/WRyOR7R6X9SOZE+EDPgLtDgJuQp8rSFwpUqcoOXaJ4UlSnxpV6P8A3BhSQE8lavivcGuJRMZAwg6VypWsoVNSDgmkEqvdUaR+RVCqXtmE5wic2nSVbXTabwSv9ytWjtHFLYKjd0q44KALulTtqtQ8BYx6htMKqCm0y5VvVGKXgDaYWHYXf1XCpcvP/ZVHCePAe/wyU5zWDtXl3+mo6lSxiqHfMKlXp12BzStKe9rG8lV8WoNBDe1TxW5aeeVQuKdyyWrE7YUa8j7QJaZCDzCHatqrKtEEJ1anT/cVTr0an7U+qymPkU7FbZv2re9o3PDSplQFpXKq1faplxVfEq9ZTLhKpFvtiFKI/CHeZKPaIIyBlHpSPAe/yRAH4HMqOMpnY7y8I856fGTke9oRQM7CJUDZBQCAjMLsoCEO9hlQus/ipK1Qi7hEkcZ3U+2YV2X+8RCa6e08FGmQv0pFxrlEg5cLpe6AFd3D6FAuAVrcOrUhKpVQXEIc9I/Fq/T0nEGFwFWh1NUiA3ta2kwDlJCkoSVaucKgXqD1bRwS1AZ+9WXqz1RiLi2h9pvpPH7m4D6hWHWVHD7UMA5RcT+WV9LEqr31NI6Tqj3U9KPBVvcVbd8gqlf0alEvKu7t91Uk9ImVxCt7qpb1A8K+rfqq0jpBhR7ytL19sDwnPdWeSVb3LrZ8tVWrUqu+RytHllUEFOuqj7oMYOMpK1LFarmUAP5zwlxdQPOU8rtHvzjvZ2jplGfIQV1vj8FsfgEwjk3Y7zQEYCIKaiPEczsanDIiUePHCkoARkMgJUnZMLUVJy6RM7CA5vKvsNFXkKtaVWHpGQeU/tOJATL2m95E8plvVfR1qCEYI5V22oxstVfGqNNhY/tYZiRuZa36VgHucSU0BPB0oPgKXOVaoWhaqjxCs6DqQMlDMQ0LFccurVuihTJcVhHoy8xOqK1+f/CssMssOphtNsKZ3u/GPa6V7PvGVKf3lK+s28xKe8Qi4omVBITdJEEIyCg4KCVBCDiF+tqtHw4VO9uWOmVQqGrSDiFAWMNm3Bzs3vp1pBTsWrgxCpYtSdw8QmPY8SCpCd+Hwm9p0eQ97z2iIzg+FucSUBHn0oo8bnectUc5ESjxuIyPWR6yOZ7yInIFESo8AGUErTkBGyXFfJc5zC1DwOAVVtPTJV9pe/hPbXaeAqVrXqtP8p9a+tfVBZpWFuZVsYVZmmoQnKpT1NWIYMyo0uhYdhhFX4BUaIos4X7Sqj5KYNXKAVSkyoOUy20FDgIHOQhpmYVriFSm4cqnUFVgOxu76XI8kjcZUgCUXtA7WIM01JRlqqlwAgZ/0oNRAldOCf3nTqaWQE9xcnlxHOUkBSTkBKo6DVEppZpGV7T923IGbHOajJGWD6wCfpfe5qds0rUpOWnaRK0xsBUhHpQMxsP+FA2wfPA80jOAolEco9fkHvc7YcjtHSIK5CBjKAo2QgIRK7KHAyGbcg8goOBClalM+IrFq5aYTn6kCqb4KuLO1bdmoB8lTqvo9FPrmryVLSVJiFwUwMpngL3GgJ1RMeajoQGkIvCBlQv2lcuPCDXonSOU6txwFSD9PKZw7lYfVY+lG2StS1JyPfmPW5yxLV+jMIVXAq7uf1LQIQIFIp+ogBcO4UFAlxQJC7cnDQQnkO5ymExwIQMZag5HjhAQoTAXcKKYC/U1aDhoPSsbo3NIkhHlXTWMrkDJry2eFqDnSQm1WF3Cw289x2ghFSRm7Mmcvjke/E0yjC48kBdcKB44Ph7XPi7y5RXMqApjrIdbT3+HG52w5GNhEZBHkZAxv1ICVEZDrMA5lyZUI7QM5DvxVKgYJWJ1KT3yjo/hamN+kNH8qu32zMqQinPYwhU3rUdXKMgqVUYXUzCtXQ9ScgYEnJzJKAjIiU1jGHhcFQsIa7ndqREfiyj2q7W1KZBTLSoypynGKhTSAESEDBUglUmvYCCch2qrmmctI7T2pkMqLtE5cufyifpcuKkAQuCUeCrG8ZbUyCE3Ebd7oVUl9cnKo8Bkq7uqlvRIojU5YK+/I13Q0uVkCLoFdqApIXY3Scj34jAXy3N8HAR/DjldZjrecx1k6QpKPf5Ttx62OyI2kZAwiERGQOZKJnJvaPaAnMCdmgRwtEJhLUDuqVW02ynYhTBX+4UoTL2i/wC17jY7WKXZYIT6hJ5Rei4omFOoIco9IkH6VNxBX71pHSc0NPCmAmNYKshcDlU5LiVjnqStaX3tNbKwa9qXtsHObp329M1HhWlH2af5cqpcU6XZX6+hPavbsH9pVSq9y1wnVWyhUgoEOKGljelAcn09J2d5No+70mDg5EwqVem8cLUFr4UlSU1OdwnkhUsTs3u9g9opzHE98JtJo+kKbeIQFQEEL9XXYeCqWKuB+YVCvSuG/FA8+Id+AgE5HvdqQ6QM7SJUFHhQNmnylcwuTzt+9v3meFK1flEx4znEqDsIyBTxnJUnYB97Rsp1ZU8Ikgpr92IBxpmE5xB/yjU4Ta1bVwqd9Wp9q6uDWfJTiUXAIvUyp4QfynVQFrVISmnhTyn8hPa9zYVG3ZSanMGnhNpvY0qlhlrrL3D5IMFMcBSN2Ge2HySmV6T+Afyiru4cwwFUqF5XSKJAKqCQnvdA4QHxmUw8pzoMJpQlEQg0lFhCBg5CfpSQ5VHgPKvLv2WDhWLoYtQQfIQ+SgzwgIRcAvWvqyngdkdJ+S9BeoKWM3AeT8jskppIXC5WEvptrETzl9bD3sg7uc45X2jxv1IHcRK7C+vwIC4PKBEeKRl8l9cqSVp/KLiCnGd/0j3ke9xGwjIGU7g7moAxkO8wY2GjCbIXYREJtSOECCOM3uhsq7v3SQqrpcv3KRCkKr+5EzkesncDhV2XRMtKfiOJW90NQ4Xt19IJCtmRT5zACDQOdrusj1wmGdgcWqjVLHjlW79dKZ/JPSq29Oqry2p0m8KUeSntkJtYEwq1QsdACYajiEztdlAwmOC92E+u4nhe9J5UMK0HTKY0EKpUcCr299l3S9R+pv8Abrtrnu0sXpf103FsSNAM+I/q+kzE7WpUIB5CbWDngSqemFopn7TmwFj966ysCWj5LHaF5ilYe6ZJPS/079G4P6dtgWfvKqU2CuZVQtJ4GZ0laWj7QZqMKwsHNqB5X0mmdunyTxyhATuUR4NW4qBCmfMROX1kevAUESjCBP5ZMJ3fgPWbsyNhzKIhDtETuam9I5A5gkKZyqUkWwUHAdqS8cIiE1xagZycJCxBhpVkYJ5UAZF2kqpBarq4NumtbUpgrkJvKci4gwvbp1XiQmtGlR/nIgoOqTBRPC1Fajm4SF12n3lu24FKfkpgoGdtjfm1aQqGLPdWgnhNcHD8g9rEajnPWpSE95Du1jtpftuv1FB//wDirNr6lAFyZSEo8OyJTXFXFd1LkI4hTLxyv11MMklW10KokFUKk8FaGttyfuVXI1rGQDblXFrb4pZmgf8A5WD+k6FnbtoAyAVbWFuwyAmtAypmftf8jeFjdibyyLY5XorCbOjjp/Us1NVt/wBWU466hRWkwoLiqNhbikNQX6SzYm0LdrpAXE5TBXY8MneeQtK0o8u3gpu37ziVCMeUSSudxE5EwpR68GpalqUn8R3kOwid57zO6VqXeQM7JXBCqU1VaQE1xagZWlUnZ4pQ10+Eci5O1noJrna4IXqH3KbAsGxNlahBPKq3bNUKk+SnD+E9kppFOqEeGhBya8JpkImEXFdrWVqQ5yqM1sKsrR9LEqlSr2jVkAhMqEmE0yNo7Vi//wBuAT+TfWpcNQT6b2npOlVXmOEKDn1DqTKZaICA0qvTDOZUr3JcYRcVWJYzkq9uv07yQUPWFpd3Ioh2onhYNetcwNKY6AhXd0nvBVzbNu6ZCGBUKZgBWuHig5NZwmgxkAfpNkcpxL+1RsqNCoSB2paxhAVH7Kd2mGWwU1/tvkKpfXNTsr3SQm1XdEqjXqMMtKt63v0gU5NnwN8UwUZ1IiN468H3kRKE+M9IZ8TGXa5A4RlauU5ST2u89WUnI9/jkwj4yY3HM5ntASncDw6ipBUFAwpGcr9wVVn8qoOeE0rV/CBTDIyrsFRqxKkLZy1uRe6E25b9qpc0QOSvUmIWz7WAVSxv9NcmCsFxF1weVROopsAQj2qzJdKsKtSrSIKPCkDlagTwn1GALXL1rBKCBldDO7thWbwv0xMAHhU2aGodZAHNnLlY0XaAfKevHqR6VQUSOVdi2+u1Vtj7msKkwt7T3aUS5ycSAtaKdICrVA1nyWO1qzv+m2ZWH+hX3N2HLDcIvqN6BPCo0iymAnS0omOVQvKNS4NMHlOokr25TBCEKRC0iAm6itbWfSdULl2xUjAyJEbG9o03NWEmpoIyBhd5HvId7AY8BMKQVyN2lQEesj14Susj14BwvtRBQEIdLkFSiZUndq/LPgJRM7B1lJ3u2DtO726VAz0rSuigZy1IdIdIFcOCrUSOUeDymnhSqToOVeo1jeVfVTXqkkoiEelUp61fWlZ37SvUD69rbGFSNavHC9M1mh0FW4BKPK+lEhW4FMJ/a7XuOD4WIYhb2dKahhW142rSkFU3glCEITZctRDiAi45Gk0lCm0ImApynlDlT/Cw2qH24E/jklVa7aQ5Va+PMKpcOee0XEouVraVLh3PSuLcsqLSn8BFRwnuCrMbVEEKraQYAWHUGUiYVOnTaZTSwNV1VZTdCqUqlxMlYZg1GzuTUaU0vaF7g+wnQSrFlm+7aK50s+1iNb0jVMW9N4/8ptlgte1PsVHe5/DvtF7gFyiCAhVA4Ka4u4CFT6yjZb2FVxmomNbTHAyKbk7zdhcALk7m+XsIhdb+0AO0YR7RPKmEZ8GpEz+WSp8shEztOZ72NRM5gTnIUqVK4WldFSUOchwFKBhOGpqq0xKAhcaUDBTXgsWKXRc7SEeU9kjjItKqUZXqCnTHEKxwRtQ9cK3wOnSrAq2pBrVpVOnLkGhvARe8CJWuVUqFgJVS6AI4XrptC+smvP8ASVZY3LQ2mrG9FWp1BVOSFzqVP4tJX+VKko1Ws7XBCqPpNbyq/qHBbVn/AFAv99bVpTSYSrN9xUpzUEZSsIfFRDceN468J6V1RNRqqnS4rv7RC0/yrO7FAK7rUH0+E54TyulqT6epaYKczhW9N9Gog4Qg8p7RUPKa0alS0sCLwQhjNR9oKb6bXR1wnvLyjyVyE1rdAKMLlEkrFcTbZ3QEoY3QYwajCtL6jVeGtM5dICVoKo6BVGrpMvrZ5gFAhwkIGcm7IO7VukBEgocFE7XZt8ZJlGQjBGwcodqOeEJ6X+FwSgZzkbz34JAWoLUtS1FalqQd5CTKJndIy62faJhHvb9o7ScncDMd5HpdbpQMohAwuym3VlX/AGOTaZd0U6aQ5TKzX9FVgnBfaiU2Wq9si8FwREcKE4MCc8QqruFWs/1deSqds2mzhUqTAoCAlMe1r04cp5IR7VZriOFiFrcVDLDBWPWles8taVgOGXNB59w8rCtNakHBM1BNbJ5RqAhEqVIXYTSG8IgParP03hNlXNRjPkUGMH1swqmXVJQ/GcqximVXZrcV7ekqCi4NKIkJ7ntMIPP2i7lfSLtJQdlAUBAc50TNUrgL3qTe1SrU38hGAUVTqAt0kJ4FM5N4VT4UzKxwNvMUHy0rFMMua72QdQWA1abaAlsOaqbw9gREIOKD+U7vK2uatB4gprg6Mmn8AyAh2oI8DfJyiJR05GftfWUgI9+WTukIuhST4tSBHgJhEztJjI95kwoC1bzsOZ7Q7TsgJ8gKhQFTuKlJ0tKZj2JUeQ5Wnqm7c+Ko4Vt6nw8O5CGP4bcM7X6+1cYBTNNToptvVPQX6esfpPt6+giFcYde0XElqDXl0EK9pW9GIcoon+pE0XvIai0A9KE0Qral71YMlY82ngpGorDvUdldXWiV+4BOC0E/Se0t4VzDWFVqFxXuDpan4PirSXgcr0zTu6FvpqhBwa3lUr/EcdxI06Pxot+1xTZpTnhvKrVwwdqg1xEyg1AAb8IqaX9ppHjPXkc3U2FcWdRpkJ7YRMIwEXqo4FycIOUoiV9omVIlaVC6TnQFQ6VSs1gmVimLj2yKfa9OXAr2sT8swdJVV7XP1LVz0g8NnhP/AOQdK4wW2q8xyhhTGO6VtbADpUmlgUkr4j7Rec7e2fcvgKm0MaAMgNx78elfJafBI8chEr6hcHxHrylwCJnOQpWpalqWpSpGyVqB2EwtaJnYT4Cd5MbJhHZMZjryg5XPo/Dav7OFeej7ujPtmVUs72zedbUak/Sa8BayftUry5o9FUvUN9S+1T9W3TEz1nVH0rn1nVq09MKrf1ar5Tnhyw3C6+KVYp9K/wAJtrKwhg5TgFByweyfc3IP0F6gssPxy8ZSqftCxH/T7AsGcK1H9yY59L7TboEwQm1COUa1J3CrUKbwv0jQeAvYCbRa0qrQ/UsLFaWlGytwxgVR0SmX1F8klX2INuKgoUyra7t/dFHV8v4QaMgBuDnN+1a4hVpvAJVKo2q2R+Me06Fdsp6pCIV3e07Z0FHFrVx/cqmNNc/hUMVZVEFNeH8hTynZTwtUFB0qQnGFe3dK3py4qxuGXFAELGW16jDpKxC5uMFYap5XpvFMWq4oyvTHxjlNrMqM1J+L2tKpplV8RpMZwVaYybi6IJVO5kL3nEIVnApxFSmn0mubKFMTKiMhBGQBlU7GrW/aVbW7bekGhNnLgboOTd0gLhwXXSJKkhcnwjrw/KF9KJUSdnXj0754UnMmFIUqTnIzlSp26ii47ZC1I95yMyYRM7yYR2HM9odpxGQEImFOwmETKkqVKnYCgSFKIpu+lUw7D637mBVvS+D1gYaq3oq3P7Hwq3o+9pj4OlVPT2L0/wClPw++pdsRlpghax9IOq1HaWDlUcJoxNQysJvKeGUywBV8Xp1mEEKsPmSAjx2ire7rUB8Cn1HF0yjUfVIDiney0IwXTCPaPSZUcEKtN/3yiyFpVNo1JznARKr8gkK+v6dpUcD2sLxO8qYkXxpErBrDCW1/1LPlWd25NeHBCEFI/lf+drWlzlh7HMoQfxT0q10KZ4VW6e9FxJkp/wC1XVu2u0gjtXfoWjb1Hva8qkHYTd6RLnOVxXvHRpWG08QrUhqMBUmEBEQM3ELXwrnEqNqQHHkp8gL1JRurqo1relh1m20tQ0K/dDCr/CTiVw3j4/awrC7exogMCIEK/s6dJ5rBY76ou8MxhlRx/wCILDsSoXt5+qpVP3fSt76sKYKt65qM5XKpn4lNHwKAAUcbAJKs7N1UB7XJoPGXZTeBlqyHfiIlCQeUSCUYlDvwQFp2DrYelzGRJRJOR680ncSMyYXSJUqd0lSpzlTv1eCefKcyj2gigJyOwmN4MbZC4znJ7iCnmm7sKthmHXBOoKt6Vw+oCWuVHC6tlcEynFSFqAWqQqhhAFyjSFwjGR6TlqCkK7ouqtBaYKp1HCmNSvMYqWVyGlnxP2sV9XVrbE2NJhkplSnWph4PBV62LckLFbC+urb5CCrbB7r32QelYYdWdTDgYKpGoGAQhIHOXsUyeVVY/D6mthkFU3+42Y2WIoufymwGjM9eWOCUHNcJC0lybbVX/SqexQH/ACPAVXGsNpghg1FPrvrGVqUomUTqWIuaygViFg+4vfebw5qtLeGB6tqTRSCkNK1BzESE94CfXAX6ykCQSrnC8Nxkt97tvSaJXsU3OkhEABV6PulUbJvSHHCcsXrijbFYz6MucXttYC9DYFiWF4u6jVaqFlSawcIUmtGTIDU0j2yCnNgL624XULK5b/KaMgOfwDyEWwFA3t8QEImFyOV2fxj0icyYy7RylalJUnKSpUqcpU5SpWrKSuNvxUjwz4jkBCKAhHrYTHhlAzv1ZEak5sJwTldUyyqU/pEkLvJxJVN0uhGcp5yKuahZTML/AHim250FC7paZJRxy0dc+0CmvBCq0qdwyHBeu/TFW2IuGH4L/Tz1C+7tP0r/ANzVVkhV7VtRh4VLDGtIgKm0UukwyMzyqVpVFwS8pohuxri1wWG1HOo8oeSCgJT9NIS8wFi3qG3a0U6R4VL1TUoHqVW9bXhbDE/1DjF3+0Ep7ceuJ+BWG0L5lbS9pTmup9qc3vaAr6HDSFTwxtPodq4sSyhDQras/wBgSE5NnQU5XDKgBIWIYjVt2nU5HHK73A/XKwvGKby1Wt9raqb2ubIXa0iUIAX0iqtoKx6VO0YBEJ2D+3invAJk6Vo1MlQSgTohMIB5UtcFpLSiIXajlaSDCw+ze6oKigBdobD2h3nqz1belMhDveOlIREqT4BKmCgMh5j3uKPORMLpEwpynMQhCkKRtlTlKlTsAhSFKk+Imd87HZEwu8jmTG6VI2zlO+AU9kJ4gq4oe4OE62qh0Qn21UfSFF5PS/Q3BB4TtTTyj2pMqcugqtUt4VzdQ0rGsZrsxIwFRxY1baCTqXpyhQuSHxymSEO16nw9mI4E9rj+3lemH4XhlZoon5KW1GyoBXtAO4QA+8hnxtCwkk2/PjAnpe05ol3Cu8dwex/cdRV764qO4oiAvexvFiSwFUPSWI14NQ6VS9JWLSNZLlRwbDLeNNMJlOlTHAyIHaxCk8mUZCDpRJTyXOQoAvle2BwnMaAqlLQUW/ScwsHKIlV/g0lY6H3dQ8cKpQq0bgUyYlYLYO9uFaWT6YAnhUZY2ChyF0pQIhaQmiWpg5WgErhNOkqq2DKaVS9hxIco5RcWmIUgIQTxkGmo4CFZ0P09CEUBK62HtSdknwft7XZ2/wBK0qB5D0tJhchfXlg7j0nRtOXEZEwUTPglA5z5JCkI5z5DlynGSmo7CfCDOzvwubqVRsFOCPC4K9tp+leXItqJaFUa4lRyiCv2psFHhXZuOS1XQvKpGsLF7TU/4jlPqV69LR7fKwOrQsaQaFb1W1QtKxOxdiVg6jMal6f9N2GA0AGD5fyiBCLFplNpgBcwoy7zlxK5yYQHBW13Z0aQEqld29Y/FyHO0kMbJKpuZV/aZRplok8K4xPC7X9z5V56toU2kURyrnFsVxKrDSSrT0niV3BrHSrL0thdoBI1FNaxggbj0i0OHKdZ0HdhVMLpHkIYWPtXVmaFVcAqXE8JoazvtaKlaqhZUrOgalRVXtrdLQqmG175uloV56Wp2ZA1SvU3pV145tRjtMLA7F9rT+RVKmEWwmOhAjIBEQmcBM7X2iCDk/gJnLkxn/IjIqKo5rmDKjoNQB3St7azeRBlMoUmdDLtN4yd5p5yd+FxkDKMyj3+IethUjI5HjOQpUrlcrlSVOclAzlJUqVqUlT+ATCnZqUlASiRGR4GwmdhM7wfJ9qoyVUbCflWuRbtVxUdWqSU5shOYnIqdHKJbUbKqU26pVzTD2jhYjh7Xu1KywVhqf4X+0UCZAVlZPYjwYTDHKrXtvbNl7lbepsKuamhr5KN00/tTa0/SbBHaI4RLm/SDQTyV8Q48qcgednITHuY6VZVfeoA7HFlFup5gLHvU4rOFOjw0Jnqm+tgdJRxXGcTfAlyp4LjlyT8UPSmMtZJhem8Kq4bSJePkfCcjUY09rU09J3CvKDa1IrVBhNdxwjwqQAqCVi+IG4rikwfFQAqYDqgCpUqdCjwFen3K6q23uOMplu1iFPTCLOERBQQHEptyG1IhN6Q4VPpNPITyHPKPCrKmSHBUzDiSnjiVByELDbdj36jkUB4D2tO8hQSv/Kd3vPSB8EBGVGRkLkbj1vk73InPVkczwjzkTOUHLpa1rQIWlEQpKmcgYUhd+HvwzwpU5komcuAEXZcDYTOw9+IGfGTCqU9SqU4WnlYjxXyeQE95BT6gHKqVnNJlVr9zGkq1xJrgE4y3hFqfRD1SoNbwqdBwdyE4tpskL9bQrOIZ9L1D6gxSyrEAQ1VMadf25dXevTuJYRb80yNKtsRo1ftUXB/OQMwFwAsVsRXaKrf6VSqN9oGVSuBXqQAqlUNfpyBEZ29F1cp+F1QsPt3W9KMiAGySr/1FY2MhvyKxTHLrE6nasfSmJX8Of8AFqtPSOE2xBI1FU6VKi2GCFBR7zkbj0qjxTbKq3rdKfVc4qlc1KSfiNQ9BVcUraSCjy6UypoRrgBOqlx5VxWZT5VK8p1QOU2sQ/hW+MH24cFXe19YkKCnNQEIAFqezldKOF7Y9xMUhNJaVqa1G4gwm1tQ+Se4FMghahK94j64T3tI4GeEVSWlhQ6yAGUHe7fzC5IXA/CJhAQuZRMLvL/Ow9ZOWrxOROwo9ZHImcjl0i7+FycoKgqDlqKkFEQgVIzkrUp5RMqcgYUrVwpU5TlKnbOcJy7UFdbCcyYWrzHrwESj2n0w4J1MzCu7CrVqSjhdy1V2uYYREp7f5VUNqkiFiNxa4fGsdr2KNRwLTCpMIohNYdPS0Kkxgciflwq/SbbsoDgLG6VCtT0Hter7WlRrCDz9r09S/Q4j+nqgxUWGelH0aIaanCuKOK2NEmmQ5YJjF1iIPuU9MLTwgvWN1jdtazR/YrP1RilJxBcsBNX/AG/3anZVKua1QuKFYyg8HpAGMres6jUBCoV216YKfVp0h83LEvVNhYsOkyVWxi7v2Elyw7BrzGLgwfj/ACsOwDD8OaONTv5yBjyHpPgN5Vw4lyJ09prw5agE7S5VKUFOdC/cjwrpjQyVi3qF1CoW239Kw713ilANFenx/Ks7+pdtDlQa57NSbyEU8QUydKeJTmzzlBJXSaQcnuT5JTX1i8iVRe81i0laXalpAKa4BWtrQrtD06wtHf0puGWY+lRt6VD9oy6MI9Zatjs9O8lSUTO+B4pMoiUTypjIdeM975G0mESj1l9o5ExnqyAy1KVKlQFpUwgRlJUqR+DOUlASuFrUmV2ulKmcyfxJHg7ycwOCqUyvk3lYxSLqYdGTqZ1dqo138K5oUnxqEq4Y2teBjFTYGsCaOEW8oDlazKMl0qofirjDqt1eB6q4HY3Lv+VgKp4PYB4doEhUHvpL3WEJrGsceFK18ItbUbBWI+ksNr3GqIVOkxttpVOm6i/rhUoZzCa5jh0mlp6VY6KZKw7EXV7ssV36irYdVLGlXGOYleu5Kw703iGKsD4gf5Vj6Po0qYFR6oUKNtTDGCB+A4BXdo57ZYqltcjsIy085RCrvceAu+SpgJokrE7YXVuWkwrqyZVt3OZT/wD+r03hda4wyqKjdJ//AAsN10aQ1hUXlghNdKJgIkv6QqPpo1A76RIUBESoTAj0nclASn0y6pyqNKk94qLhpkJxk5YQ5uktQ7XSKA+/wSeNzch1l9+Lsp3S4UjdI2yd8jInae8zk7L7yPAyAhfXg7REKUHBdhQcvkpK5XKkrlStSlSFIUqVqz6CkKTlBWnImdhOx35EjYWgqpShXNSnTpnUE9vJRBCLYPac7TU0AK2s2i8L4QBlUaZc4yvbc50KnhdR7JlXFD2DynJwkcrSGhPY+ZhMbxymoGFqhe4xB/CDxKqNLjK6YjRdqMIvvLf6lqtK4u6cxpXxYViFA3dOCVhuGPw6sTKdhFHFCA8LDfSeD2BDgNRTQGj8GYUhOTxKq0KNTtVadrSMRyiHEnlVm6KTtZ4VK7fjNQGj/wBFp/8AlQAE2Arl5D2w2VQpvFwePimNY+nMK+1W7WhjJUlNJJRrNB+RTKjS3goAvbKIIXaa1OZxkETGQlAT2mjhNDYTw0ZWj3U7kEIcHIBcAZkz4+lqWoeImVz4CYUlA+A9bD3vkLUpCnaeke8zmcjwcm+OVpUFchaitQWpSFqQcFqCkKQvioKgqCoKg5SAtRUkoCVARMKUdpP5kjbJRIIWKhzq4ARsq8TCFCpVdCvLa2o0AyPktIaE7TpTSArejWrtOkK3w+p/UFa2+mnysTwx1ZvwCLdLoKcOFIajUe/K4rtoUyVUxxjK/fxTMQN2BoerbkclAj6yb2uxC0QVEBfIHhRJRbJ5VOi3VynXJw4B4Vt6isqnDxCp4lYVR8XoOBHaPx7Ug5gSoUKN5KlakXAoqs/S0qqSSuZ4T2ioCCqNnQtKPt0xAVRhAlEQhyUykZBV3RrVKUUzBVbgI9oK/pitdsYrWjUouglUDCezUE5hTDCIkJ1M/SZyU5jgUGqIyZChOE5WVJ1W5AQC7OyDtAnODsPSkRvbmRO8mApkKRCPK1KQpGwdZSE7OTukI8IkImdxMJqJzKPWRQ7R6Q7Q6R3SN0rhacoKgqCoKgqCoK+S+WWtaypzAnKfA7xdZalIP4EBcDZpWkp1JjnTCNNpEKtQp0gSAq7vcqFFqeeUCArbEa1qPiq2KXNU8lWePGgfmeFd+pWssj7A+S9PW1fEnONZYvh1KhRBYE4EZVazKTZKxLFX3VQtZ0rm9rWz4cVYYg2A+P8AwrO6trgS1DQPtcpneRbqXtFe24cocLhUwCVXwA39IHUqvprEqQ45CrW93auhwIVK7uGj4uVLG8RpvnVKoeq6oHzaqXquwcPm1Mx7C6zuDCbf4c8f9RXF/Z0m8PVG9Y+ppUweVJRGw9IlFy1ZO6V4TKdl2o1FPYXNhVWlqpTqTekYDVWMuUSoWJ4De4jeUqtOroDe0KQbT65TKQMFESFUEIdodKkAXIUwHFNoNfQJWlaVoVC0fcAwnWtZreQtDwekzDXVmfwrKwbazJ5yAjae92lac/8AypOcKF8UUPBwFx9ZytSJ3avITKLoO+RkOk5FHrI9r6yKHaf0h3vk5AwgfLK4UjL4rStK0r4qQp8JO0d7jCLpGYI3yN+pSiZymFK7yicsRdFsUSpBCeIKoYZWr09arUjRPJV3fC2HIV3ih9o8LD8burStFT9pVhiEt1UnKjiAvaHtVO1d4fXtZkcKOeFVoVXAhyu8NpNpnhYzaV6v/IBOhYbam7sm1g3SSrIVbXgj4phY4CEDwgYXKbCmFrkKAeU0AmFb4eXCQqFM0WZPZTqt+QV/6Xt60uonSUcAxdtXTpQ9J3pZ+5XHpnFmcgSq9jiVqfmwqjUe96cBTHBTL2s13ap4/d0zMq29RF7SaqtMcw6u3kwm1reqPi5QtP8AhPdp7T36RK90PPC1IHhFXQPuKpJcoKgpo+Sc/wCXCr2wqU5aqdBwKCqO+BT5Lk6noVONS0tlVmEtVNsZVGytJlTyqIiounJlGuD8VUtnRK0kKnTL3dK1oClTC0yvZZPSgoBQBuk7G7AMjkBC6Tnxyr3ENAhhVhcmu3nw6gjypWrznvaTCJCJnbIy0qBsPSOR72dI8hDvcTG3V+DJUn8EndMJ3ewA7j0pCHW07T1k3KYyv6fuW5TmwVDU8MBTrmo9kAoiVfOGkwJV3WIqkvVC9N9UcXCGhYNSrioHMcra5rtcJV3e291hUT8kekeQsR0ttTKw6g99YkN+KDKTGgL2m1BDgqYDSjpa2SmXNB44KpvY4TKKgrkptJzimW1Vx6WH0nU6fO7hSnNaR0r70/Z3nIGlyv8ACcQsSS4S1FtYjUAnXDp6TqjfbCbWbCZd1WN+JVtjF7SBAKZ6gxJs/JD1FfE9q9xe7rjVKw+59+nraZTXthM0lPgK4pe5yFUZ7ZWoEo1iCjWJHSa4EoPe08FUwHMX2qsprNT1Uoh7V+kg8INCIlAQcy1AgFUuaoRpy7hUqelsI09QTbFhPKo27KfQQ47TvG3Y3MkLvICMnLE67m/FdrCwW0DKqYlofACo3TKzeEDOXS1IkkqTGdW6o0uyhf0dXSBBz0rgLhcbm5SdmpE7pCgZSEDKkImc/rI5O7yIhAp3ByO0iNwKkKQpC1KVKlSgVIUjzztK1bz8dogDcet5E7TkMjkQHBXGGUXSQv8Abrh7uAq1B9GqWlBiIIV3TY2lJC9Vfq9YFBhdqVLAHUMO+fJWHU30WjhU3AsC+QYChqIUFVWNrUyCqdu1tOE4ODYUBDtQKjIKp4bdWV3x8qZVNoYITIAhANIWmCrKBVEjhMpUo68TUeVpYGwArvCMPvCNbV+is9EaAn4PhNRsGkFV9J4RVHx+JVX0xfUa4awagU70QQz5VeVW9IX9I/8AG6VXwfGrTlzEK5oO/wDpKo49eMiTKt/UFJzoqCF/uFm8SHr3WuHaeabm8q6rU6bIC96SvdCa7lfuEq3P0nMB5CeIPKYA0oRn0qtfTU4TXtc3Lte1qardpkyqbZcqbUKaDRtk5DveO9uqFJzgZEwn4jSZX0lYk9lSqIOVS60WoDUJPapVn0HyFZ37Lg89oHhOcAFWxJtOpACbilQO5Co12XDJCJlX14aPxHafUL3SVqBYhcVmVAZTHiowFTwuctbJiVwUOFPK05kztJlE87JC1ZDrKdx6zInI9ZHpDtObKHf5MrUgVIUhSNshavOetgbIXXk7CJhHvYQSiITciJ2QPpYg0/qyTkVd6n8BULNlN5JCuGF1MmOVToObGopnxEKYVMyESc+yu0GoS1OPxQAlNj+EeVb0zUMK1sGjkoCB5JK4UldprFqgcJzSnp1XS2Cr2nYVyfcarjAaL3TRMKvaXdmfmEyqqd5WpjtDF7poiVUxN1QchfrKc9L/AHG2b9KliVGpVDYVMgHlMc1hKZU0nlagXglVK0uVNwezIqo/S2AnNTCWHgpsuTGocBN0hUxyqXKAEbJOWnZpzkrVtJhOy05QcnK+bprHPVKLmhVKzGA8rB7i1rP1StQP2sRqllIcow4o8FYdWNOtCe7QwkqpUdUqErtfSc2QqVxVoO4VrdU7lv8AlOIa0q6vnvdDTwi5xPaZcV6fRVrch9EF5UgjKTtJhaoRM5zlAUDMmcpG09bDk4feR7QKdwU1QNsD8mSpUnwQE7wESEATlwVwPAelA2ndEqIynIdooiVjFSkLkZOBThJUODxCrSSEQFBOTOCokItIz0ymtgIgIMAQ4CYZULCgG1OQvcaF7rVrata1rXC90L3AjUC90r3nL3ihUlAzl2g3nIkJ1YAKpcCFcXPCrVTqTartSdU104d0sTtHW9aafSqsiDKex56cnVL+k7tNxSow/Nq/3WjVPStr2lTB47VLHdLgHN4VC8tbv9hUOU8Jw5VKoablUrtjhe88rlyLRCNMKmICaEBCYE0Kl2h3+GecoC4C4zMrFKRnVnIToAlXk1pYFZ2lakBKFaqPtF76w5K0kJwlMcWOkKriPu25bGbTIU8wn9qjVNGpKub91Wjp2SSsNrl7dJ3EomNvCkKeFJ3QNxE5ESul2jxmeQoIQOR4/BgZjv8ABJyd4O0dRWmCoA/MKu7Spc3REJ1nXpPhWuGuq/uCxO2pUasNCKeZK+1b0A8FG3cChTMqjg/uUQZ5X+03RTsIugCvbLTGTek/vJtMwmNMplmXBW9IUmriF8QpCDgtQRIUhSi4KQpWoSg5NKbCACAyLZT6UqpQJVS1kK6olhJRrBiq34hV69SoVVD45Tw4KtdmkUzEGkqhfW1QQQmYVb3D5YdK/wBjv6fNN+pVDcWzv+Vitr6o3mm9UsWuWO+Y1I4vbOPRCo31tWP7kzRUbwVBagYQMotATBKCbBTQmhUwh34YOUHcSpMKAgIVR4Y3lV8QqOfwrfEntdBTHh7QRlf3lSiYan3tWqyHIGcvuViGJ0LNzGOHL1TaxpUTk10IomFxlLZj7yapkpx53ArDABJ2konaTnIUjwaVCjM5HI85ESul8U7tSURPlJQ68XKnnyETke/H9bwPCTO08KVOcHMtEytIPMLhY3SdIcnEyiCSmMlUaQpsVlaB0khVMLtzzC9vSIWkrSr6wa9upq0kLh3C9sAKCmkQmTrCp/tGyCudkGFCgqFCATQgpIXuQg4OyhOYCqoCxItDSr2s8VFa29asZVPCzp6VbD+OldWMNMBYnavZKqVnsKsKxnlYbWBIVs4lq4d2rrBLO4kgQ5Xf6zDI9wfH+UL+5rmKdJxTnVifnRKZcU6buHFqt8WvGNHz1JvqFreKjFb4xYVfuEyvbVf2uVMD+U0NLZBQamNQamN43wUAnIHbqyPSJyq4q5tcgDhW13SuWSFfXj3vLR1l0sNu5boPaurhtFir1vdej0rZ2ukMgwAI29J1XXHKjZJR7RMJ1RjGyUK9IPQdMmVw6J2wFIza9zeirO9bWb8syYTuNs5wFAygbm7CFEZETlCIhHnIrpcQtKHe4jxEqSpKBhSVJUlSVqUjL5eHlcrV+EPBKJ3woGc7YKr0G3FMtV5auoViEKRLoVCj81Qs6JYJCaxrRGRaCjTWghOZIVxYE1ijbVKZiEWVB9L2yFRtTWHCpWIZ2tP0tKDQoCCC0otUIAotUDICU1NCHa6Ce6CvegoVC5aoCq1OFXqOWIEuahZOq1JWH4fSpsCNs0BVrVpCubEELFsMLmHhYhZup1ulQliwmr8wCrM/8Yy1KtTpV2FrgtDWMgBNkr2KD+wq2B4dW/phV/TFVr/+Kr/8qphmK27f26lUdUDhMtKt7ur1qWGYrTt2im4qhVo1hLSmJrUOBsdlBTU3wnpEhoVfEq5qcdJztTiqdZ9F0gpxLjOXYTCWOlXNyaxEoiMgG0qsfzlDiukUCi4BNPORKc8LEHzauCwH1V+oxatbVR+08f5WMYhf1MbtKFs/S0GX/wDb+FQOt/eyWnpHaOFh1Sq5xBOR4RM56UTPkGTsx0j0iMoyORAOXeekRl2ojY78KStWyR4NP4IC68B73/amVI3ScyIWIUH+9wE2zqOd0rbDGt5KAAGyCiIUSvZaXJ1vTd9J9jTd0F+hpn6TLZtPoLQtK0rStK0laRK0qFpULStKIC0yg1BM7TulWXJKFXSn3JhG4cSn15HKqxUXtAOlW7tIQq8LVq4KewK9tWPYVjmFSTARtix3Kw5hbUCseaSdIRMIOTRIzHSHapo0aFXh4lVfT+GVhwNKr+lLtv8A0n6k5mJYdUh7S1WnqSuwgPEq0x2xuP6oTK7HjhNcw74OWlHtSdplXbotzCcBMI03/wALSSoI7Cewthcrk5crEb6jhluar1/6nuMUxMCn+4qzp1KVGHGSnOICLuVMqQE12vlAo9J/auffDTpV/i1wD7dURyv9QP0eEVaNSgP+XpkL0RaYrR1frqmqq5W1JlJnCaCU20rubMLEvUVOle/paR/5FZOxS1xNrap+LkYhPfDSVRf7jAfrNlIvVpa1aNSTk45npDryDpDpExlAz05cZRsIBREZEIGER/CkomEdhH4oOcomPxdPlAMomF2cwjGwNREbP8qAe1AH1vk5ScuFAUBQoWhaFoWlaVBUKFAULSFoWkBQBmSFW5KdIVRxAT65JXulOqFSmkKm6E0yhyjBCqtkLEbP3Gq6woB0wqNnoPCsCQ3lESixAQg8dFdpvWQHKb2mpnSYCg1rxBCvfTVheDgaXK9wPELAmRLVbYlcWo4Kt/VNVjvnyrX1JY1h3Cp3VKs3grW05deBuZ6V3P6crQCZQMIuWolE6mlGAxDtHpABolesGe7hBAHK9Eeh62Ev/U3J/wCQ/wD2QK/cqxLUKhIT71orFisarqtAO/la4MIEhOY1yc0L1Bhrbq2JA+QRwrGcU9RUa1yz/ip9f91ZYTi77l1T9upWNGtSpAOMqhVFF3Sxa+ua9g5lHhy9GV8Xqf6q6bgHU0lV7QVajXj+lOqA1YCrXD6f7RJXvGt8QdLlSa8MGooMLnBW1sKYQEo8I97efEBCAycgI3kIhdojLpHlERkRCBhEBchal3sgIiPxAVI8GlafLGzrcdsSuipnKSEBKIUQMpRMrrKeV9+F35HWT+SqkKufinO5WrhOJCDjKEpnKpjhArkIgFXNEOarugJ6Qt9Tlb0PbQaCnNThAReAeVT5KZytKa1NEJqpCU1qa0LStILYKxj0p79bVQOmVR9F2Qow57tSr+i7qmf+Goq2HY5hp5Coeor+34lWfqpz+KgVDGKVwzUOlTu6dQdrW1RPSnlaUe825HpPbrYVWYWOR4KPKHaJ4US0oKIyq02O+l+wp0hNdKrUg8IWtai2JTq77e8IeA0FYvit9b4OTaDVW+v+/wD/AKWDV725wum+6GmtHITXEFAghFshVKPuNgptoxogIUQ36QBAQlEwqWAWAx83wb84yrsYwlyxTGa1GqyhZguqF3Jj+n/usJqYjWca90A1v0qdvWeAYVpalh5WlAQnTujjxjJvhdkRKPCIldZRlGXa0hdLvaRG0jzt8BE56fDBQEbANo6yhGN0DI+Emf7I7pVVcD4qoHFybJTqfCbSgoMMpjU3pDtRwtAVZvxV0wFyZREr22gLU5pRqcKoZCLJKpMKYxBnCDUGoNVFMHCGQM7O1d4Th95+9ixH0exg10D/AOEbW9bRLA0qcStD0QrXH76h2ZT/AFVdFnCwHEq1zS1VTKkHkbj2iYVzSa8SE+AVrbMKo4tbITr0OrBgKY74prJRM5OJqVkSnGUHFqFw37KMPCqUKNb9wTrZkyEB8+kAUOFrWsoVCg+UTKYA6p8jwqz6Yn+E/wBben6OIi2FQFxQII4V1TFSiQrkYkLsMpt/4/8A8LAqBo2g9wS7/wDsv11xwQVSxJ8w8JlTW2QpWqRtbkVA3QEAoCPSb5CERO0gFRGUZEBQgURsI/EbnAUb4CgLStKgLSoG4DMdbZOfIyKkrUifE7J2/T+W7pOAhVWSFUoSU2lBRpIU0KYC0/wh0mt5QHCPCrGWqo3UeVAanOICJkoiVpJKZTkqnQgJrQE1koMBWmCg1UxBVMcbZGXOfITmteOQrnBMNuuSxXnpN7ZNEp9DEMMqyfiVY+o2iBUCt7+hcDgprhnWqe22Ubx4PadfE04Tqzz9p4Okq5vq9i88Sq3rfDLC0FSsSJVXHbQ1g+nw5YdeC4tg6UH8IGU5zWhDhVHhqrXOlphMrvqDhYtcYk2oAR/8LBcSqXFH5hSCjMZ6p6ybkOFqlYhiFzbUyKNMuesRwX13jtMh9ZtJv8BWn+jnqCligruqhYTQvLOxFOuZIVXVo4TeWqJamMc1oE5W966jT0wv9yM9Jj21GA7T0gZygKMgIQByhAQj1uhQEAFp4UHaRsInOM4QMLSpOUZkbCP7JHh+tpR8Ha6ylT4G/hGfF9p/Sf0uyiwEr24K9paYUFaSmsQYcnhVBIT2cos5TmEhGiSV7BQoplEJtHhe0AgCg1aeEGprU0bNXg5UkqrSpV2w8SFe+mLSvJpnSVcYXiWGnrhWuP3dHh/yVnjdpcjuEKrHDtXzwKS1tRePpSUapb9LGKBup08Fep6dEsNJ4mFa4hdGo2k4L0zWvbO3IJ/8Kxr3FWmNQWpy0GpWBlV6oo0jKdioc/5FXn6q+ZopOjlUGutqIa0qoBdNhW2lzQm8faCLgECFxK0BQj2qlWFa120qo1CU4vrVS4rSAgYXBCNBxoBwGX1kRK0laSSrWmadEA7oGzSoAUDKRkBG0DhAStKgKAtKICIjM9ZwMyIy7UZHKAiAOkCiIzOwiP7BBUICNkFDja5HvYYRiUe/D9+T7/Jdk48JyLtKB5hBnChFq0LQmsWkBOCeinM1I0ivaXtr2uOkKJnpU6UINEItWgoMQag1AIceBuyTmDKMOEELFPT1vdjXSGlyqUqtvW0PHKZfXNu/4lMx2rWGioUXu0hMqCV8U4Aq9YwtMrGsKZdV31AqPpmqynIPy/ysCw1tGkNQ5VL4t6yasQY+4oFgKNKpQcWuGpC9pshrpYv96sPiNYly93RRPPIVuA+mCoQOlq1crXCa+U12RRpy5ARwmgZASUOFh7364jhXdgafyZlK5hcRyqQLniFSFQsErTx4dS1LVlA2gSgOFp3uEoiMyJyIR6WnOMiAVEbDMoFRmRGer82FCgbwITthMKdkqfH9/wBk+0Sj0nJ0p4JVNplDlQVpWgQgwBAAZOCeOU5sqCMoChAFQUGoBRJWiUKfK0INQHmHa1Z/axDB7bEHhx4Ko4JhtOhoLVe+lLd4JpFOfd2FUU3BVLyi10EKk9tYfApxKuKZqCELCkxXFgHtVpbmi2EOlEZVFiTDb3Ov6T6dCrSDwzUrv0/hl+Wmoz5N6VG2aYkcJvxEQi5F4Hadcsb2Ub5z3xCY9sJrgUHSo5REIdodK9uqdnbl7ivTvrHGsVxf2HUvjP7srK79twaRwuwrrDy50sQt6oMQqFg0sBchY24+k2lTZ0oORE74UKFA3ASo8R5REbHKDkRKIjKAiIXaLcipKI+0DCO3pEfifS0qAgI8gEI9ZAAjYesp52ASip48JG1u5yIj8gmFJR6TkWyiDKaCMoCG0p7UWrStC0L20GcLSoUFNaFBQaFCgb2+CDsHSgLSuVeYda3pGvtXfpeq500jKqXFvhVwaFQw9NIcFC0yi0SgAuAVq4QIlPMq7t6dw3kK2s20QQqlGCqNQNbBTC6FVfpCxHEbkXmlpVbEg+Qx8uCtNbnCu1yZVAbJVG5oe6GTyhCEkp0BDtSIV9h1HE2htQ/FWGEWGHNPsthaUAWlWt+IDXIEOCgbdOWnw8bQ2UB5IlERtgIiM+8oGREo8Iici3+ECiIyI/F0oCPHBUFQustSA5WkLrMmNklSEe0DCJnwyiZ8TvynZkIiEWgrTC0oBAQNxbKc2EWrQtBQYFoWlaFohaeEBGY68J72DvaYWsH7U8omVqCr3HtJ19W+liHp6hfYkLh6Nu1lOAuQgYR4WoAp9y0u4QJQMp/SCptBPKq06YbH2nfFyY/UFd1dDSq1IVXklYjh+LWd7NH+tWzLm3otDhz/APtWFW4qMGscqkASDCHSpj7Vw9jWySquJsA+BlWz31WAnIdpuRdysPuXk6T4Y4RCI8OlASoG/jfARG6AiMiMo29LTJQOZ8kFaUBGweOFCAykLUiZQBKDVqyAyJjafIVJ/HPXj6yJhaczyiFC0oNQEeAiUWhaVoWkBQFpUKFp80FN3VqraNMlXF7Vru7TalRh4KoYk+IJTb4pj21G8K9YNMopyJT6epOplqxC4Npbl6/3qkwEk8K2xW2qu+CY/UE3grgoMbC9uOlcVTTElVGyZCp6g9VaLKnar2NMKtY+8whphysKLwwNqjr7TaNPWHQmuAKNVrGq+9X4dh9f2yfksU9cOfXDGj93/wBlgdldvp/8z9QcqUMhoUoGV9LnKhWfQfIVpefqZBHggLSoORCIhAStJWlQEBKgbY8ukItUbSJ2kZEQiJyIhHnb1lp3DvcPDEqF0pUlSV8lpWlaV0pKgoCMiYyJQyJM+PiV0Ue/C38rsZOWrI95mFpQCMeIdfit2ngKjXdUrkFYgC6hATqcOWkptNzkyWMVpdNYYlXVdjqXadUa0qQftHJ9UQvUpD7A0yOFSe2rdFlPoJhfh1ZnMtP2sNv6oAn5SnV2U6eoqheUbkEsKt3mvcinKvb7C7amWh2pybUFfsLhSNSkJzA9G301ZTaVN7IhCmGjhaA5YgX0bMkK5tKOIXpfVbz/AN4VU27Kge+t8GnpensZw+/swaX7VTc1zRCETk0hEty6Kw19T3I8cBaVpUFaVAUDzQfBAWkItUEbNKIRyIRREJyPSBhHIidxC0qDmBGwCfBChdKcgFpAC4WpSUTOUFacgAj2j3m7yDpHvzEQj3+NMo9boP8AYh2m5asiZR5VaKFxKqXdEtgqrUY13SbWP30vdpJ1QfSa7la5Cr1GU2yVRxCxrj4OlCu1yfXcKZICsrj3LQP/AJWMPLwWwsSwu/trg1aQ7WCYVcX9FvvCGqjb06DAAFWpsq0i09KqKWD0To+1VvH1RrlWr2ESVSe09JlYAwtQch2gBCLf5TYaU0Bw/wAoM+SrNNQQvUOGWvx/pn7WC+naNw57yF/6TpPpao0v/wD6r0lg+J4RauFzV9xzjP8A2QMIGdjWl5Vlb+xT5/tREotREZkQohd5nnIiERzsInYROUjOBsjdCAjImV2tJQb/ACuApOUFQtJUBQFwFwuts8omc5CkKSgV2pUqUV9f2d28iM5P57djiFWug3pVXuf3k5oPKNEOCfRa2pwVqQcQV7hCuqzDSOvpPdSsCTT7TMVrNiT2qL3FnK9gUmQ3pV6QKNhTrGCFSosoMACPA5VaroaViD31qhlYpc1abNAHyd9K0fXtKckSY6WHVa12zXENVOQE3pHjlMeHtEITK0AmU2GlNATmhYzZfrLUwsFou/TAEKiHNEFQETxwh3nb2lS46VC1p0GwByucoKj8CNmnxQfHCIjMiMozPaInIghdjPvbAQEeMCESiZUFaVACJjKCo8khEzsJhHvyt8RCg+aBvM5k+A9+Tr8VuyvqDDCc5wcpJUBO7TncKqw0wTKFQHpSpMrErltCnyvUVSs8wJ/8LBcQqPvQ2sZcOlT5YFz7MBFgKDQ1EKsrr5J1sHdp1cM9TBlT+npU6VO4b/BTixoJYP2KnL6YKAQYCqZpCWD6Wk/SAMq9xahY31Oi7+tMeio1KlSZT6CK1HL7X1lh1WkaWnId7ePHBjwyMpH4UArSdpUZntHpAwjmfEBG0CETK7WnlQMoO+D5D1lJyg5QU3ODlBzanZuydtPf5A6QE7QdpM/lgxsbk3IhXls4OkKQj1lDWNWJXJqPLGhW9zeWdf8A5xpCHI4T3EBXet9MmVe2jHs1RwVSwy8q46C36VlXJogSqbynavsLgqSqhnpGmDynMCv8LovuG1tEuTKNrQrNJHyKeazSNAQlaVTAQiFKABIlepbL9RitPSOYVvSqsotntESgIVWi+k0ZhDOycW3AQHh4UHOOFwgJ2aVpUDOCohQAo5RB/DIlRmeURObhzl0jCbsPgbvAKJhEygJUbIKiVGwgFQFB8BP5R7/H7Wpasx2nZAwtSPfj5yPX4enaU7pXT2aukXrUE5rag4KtazLGiRHy/lV7fFcTxgvuI9sftQ+DU8yE62bWbBKxSkKjA2VhtCiyoSe1Sa1reE08p9zTc4hGAiSCiShyU5oXthe2GlDhBBUACU6k3QSFBCucQpWtn75/amVaOI4ialE9BWFz71EQmv1TKo0w+oAsQNA2hpg/JWtZ9UHWIKAlAQgJzsKLqlYHbAUBEePSoGzTnAJUZdrSPFB8JREZHrIoo85OXYXRXewjaFA2gQiZTe0TlGyFp/tR7XX5EHa7KCj35uB4YOcnMdpy07/pVagpslV3iq88KrpanGSnktQdIlU6jXXLuFLz3l9KpaU3GSFQtKVNp4TntHCkgSi75ymVh9oQ7lOCgjOJKg6kIQCpy0r3AGlVtbqRAKq2LrXCKlDVqDl6ZoNtrQQhbfpahqUf6k/9Wy8Dm9IP45VW4ZT7Kp1xUKa+FqKnKQsMquMtQHCHecFQIXWXecBQFAUDM9ID+UAUAIXS5z+1K5Ozn6y76/AdBzPadmc3QmoiNsKMoG0ImMuut0bYUBET4yY8OrY3wakCpK1J3557UFNWr+xN2HlXtQTCe4/Sc1x5Tqp94MjlVpaecpCKHS6TphQnNJRcfb5TLd1KTKeX9k8JmJVaN+2k3lqa5xp8rXzEJvPCdwVymAkoUnjlF7Qe17oCLtaew1REp9qA2Aram2iITKhCcOZV/cV7eIVLGalveH3ZLHLDb5txbh5GmUOQgVJy/T1v4VtbXAqggZASolRwgIUCV2j0oREKAVwoBK08qFChQNgELlc7jnyhl9eGDuPewo5uUcLorsbSY8AEJyHKJlASgIzGyPBI3Exs0+XTlq/upMebUj3udsJ4VZ+inKeS50qAU6QEWnSFdOpB4aTynd5GUDC4lGMtMlOaDTKHSqBrG9L9MwGQEwaacL5lvKbwp1FAISCITXVI7Vvc1Lq/dPSYgAvpMDU+mByFLgUz9oWJUDdNgGFf4TaYgS1w6VG4oYdWbRvDx/Q7/wDStatO4oBzDwmZ2VRtS2ELpNQAQEfnxyoWlEDKB5HDI9ZORE5FETk5Awj5gYRyBnMbAZ2HrM7ZUhE+CTtBWrKSp/sRE7D2pObvH2V14dKatKdmO9rd0SFdtJpFO47Q5TlHKrWtJ/yI5TmHUiICMrmVzlVq06YklYZiwxJ79I4ajyxQFCdTBhSnQShwmiVyMqjyGqyuqDrx9MDkJqnhVbylTcGzyrZhZUJngqZCIBOT2KnUJuCzT/5VfC7G/e01matPSbRDIDRwo5zw6v7VaD95NglRuJhAz+VIyhGAhKM+M7IGR7R6yOXS/p8gUZA5SVqzBGyVO05yVKkZyctOWlalJ/tn2iJ2Qcz2h3+Jq3uzAnwFX7aemITGloQ5KgJtqKg+QTqbWEgBV2Q8ogtPObyR0msNSqJCtrO3s6pFMQjy8rQQiDlEnNogICF0tMhNshRvzU/lHUwgqdbVimHYnbXLbi25dPI/wrVrfZBhNb8ch2hyF7GsccIUoMoDjIg5U2vDwmyQFGz72fX5fBy/qREohCdzth6REZFfeRzKHeR8klSu1BUkZgwpGc7pylErhStK43yd/CkKVOUlScgVx+dqRO8jIjwwMh14Hb9PjMkqtQbVRsnSmWRHaZb02KARCuqZY8q4adSfGnlNsXvZqlObA4RbwiCCgA7mFp0uPKmQo5UArRAlQVCYEyk1z+U9jWu4QEJzBKcHiIRp0m3kRytKCb1kBygqbRlb0hWfCfY1GHgKrTNL6QY9x6WHWzqVOXBAc59rTsJXeX3+URO37Rjae9ju9hR6zdmdhK1KQpGUjfwuEDClTlKlTtlE5TOX1xnJUnKTvJjbIUhalKkKRnK1BAz+WRP43E7tW/TlByHeQ73nhclQQUUR/Cu6PuU5Ce2DCrU2TCotikAVVoa2ANV1QFExKLZVLpVOAmkzkwanJ1tDDJTqT2rQ4HpaYKcNPaaE1kuVRsOQZIWmColMplyDCFoTQQUOShwtRlYfSLnyoCdSY7sIUmN+lpRMLkrhDvL7y+K7X0gZz/qXGzn8mAuh4H5HJyPWZ7R2z4ZKlSpGyVIy+SlSM5KlalKPechT4iYzJhSuSjClStSDgpGXIUqRkDCkfkwFp36k3KT4+fA7N2R7UHZp8U8okLvIgK+oOD5ARtGCmHFAconhXPLkQqNIuCu7G4pUw6OCm0yE5paeVb0RplR8eUGtIVShqav072qqCXcoNgKhT5lV7EOtA8INRtzHCFBywq0aZJV1ZOpukBFrYRoRytMFdhcBysKJo0e1qWpSu8gjyctWZ7yPS6UlBGNh6X1u52ffm5lRI8L+thRRjInKTkTGzlcqQuVIUhSFK52SpUjOSpOzhSdkqcpClalKnbOZM5SpUhav8IkqXKStSBCkIH+UIKBlSMpUz+R9bZKd+Y3fp8EcrTzkOURCgO4VxQD2cJ7HU3QU1j6pgBUsNbUpnWE/Da/uEQrHC3sMuWNDU1rVRt3a5Kq24qCQE1hpgAjKIQ5VnQpmh0sVw9rSHMCFs4ugprA0QranNABX1j7FSR0gOEGmVYUtNJPpNe1XFjWpv4Ctbf3KIDgruwBbLQqbCyuA4I4ZQcUAGj/GcHODvJWpEr6y6Q7RKaigeMgfxu0eF3ketzjkSiUTkSjsJz1KTukZSMpKkqSpUhSMpUrUpUhSMpCkLVnIUnKQpnOQiYWrMmMzycjClSVJUlSVJQMnnKYQIUnKcwZ/H+07cO0e/wAqSpOTc2+CAphB05QfpALgnKvbisqFBtFsZaY5yxRrvcTRqarKkHukhXdk2s2QqlKpSPITW+4m2tZrgCOFSZ7dMBEAhXTIqFUm6nhMGloVai2syCqlq+m6FaWjnO+Sa0MbxlE9rhEwn21Go4GE78ICUekF2gcvpaUPxuE7bJzcciUXIuRMLUiQpOZM5HpSc5WpSUSVzkScpKkqSpCBCmcpKkqVKlSFKnKQpU5EgBagiSc53EzlMqYyJ/hdrUApKk5ScpKBlSVwpKDgVqC6U5SVM/icbtX58lN8ROTkAe0DK5naI2VqLKw5TbJ4qQqNFtJqgp9FlQchNsKLSoEZGFWoe4VRsyypyiYUp9OnUK6ELldBHkqAoBHC0laSvineYdZQFAXWfaCJhDNq1Jv4BIU8ceAuyJRKPJRMImUTsnImMpCk/gSVKlalKkKRskIuC1FSds5yVqU5nlEx0ukSZXARMrUpO2SuEHLjLgrV/KDlwgZ2T+HA2wVpUnxu8cnPSnZjvxxCldr6QlDb97IWkJuz+nLtQoTuSgJUSgIUTlHKHZQEIyp4yERBTvLqykLVkBOYMImUO1IRMZDpdIGUDKJhAz45R5yPS1bCYRMqQiUSii6ETCkZzmTKLo6/ssjKdkhEyiV0pJRPHCM7pG2UCgVJUoOWpdrj8WBkO/wux4YOw9+X6Ur7XOTul0Ue9h4QknyjpacudOwmEO0DKIlfaIEJ34h78J7Q6y7Q68J72OUnOQEXZSpUrpFynhScyZynLV/Z5hagVJUlSF2VwFqyJC6RM5EqVJ2SVP8AKBlScpUwgZQhSg5ScpzmFKkeUmESpOyCpKPfkgeDSiUO90HIHNvggDbHKJy+0RPgPeU+By6CHAyk5wZQlaSoX1+Ae89Kd4h1k3Z95SAif42ScyYRcpKlEou5UouRJyJ/nbJRMKZ8cqVKBlSEDK1KR+F3lIUoEoELlSVqXK+SkBSVwjzl1kTC1KTslSMpU5SgVKmVqhByBjdKHj63QfxnbJOUlac5PmkTGfeROUeAd+LvMGM4yP8AKjhTxH4hKgbdWTcuJ2kwieUSc52SEXIuJRMLUpUqYWqUVPPGZOR6yLvDIRcVJ8glSVKlagtQU7ulwpUzsBhTlJUlCVKJhEzmcpylSESVJCkrUplcrVlKnIIGe0DkDxygeFqXSGfKBM+I75Pnb4YOY7UlQfwOMnLvLtARuJhd7D349O0nhQYWnz6U1SFATswIzPSaoGR6yHWZMImVqRM7dQRciSVKlFyJRKLlKJ2TlqRdCnwSp/G5ynhSUZ3gxskqSpOwnImFJOUkpykqVIykLhSVM5SUOF2pQMIFAldhAxlM5A7G+COU7dJ85Q62nraO9sHNv4f3t7QHkdk3dAy+0RyneQdImNh6QEZ6ctWWpDpHpARkTGWpEzskIuWo5SpWooulalKlErvOVKJhSUTC73kwp5Xf9klSNsqcpylakXR0u8pUqQuFwuQpCkoEocIGVK6y6QMqQVJCCDiT5j4oP4mrMmVJ2DtaVp/D+/O3Y1O3GSgRk7vwuz0rrLStSBnZIWrLSnZnrLkKVq2FwC1qSpRKlEyiVKLipRK5znPUpCLt8hSVM/2WfBOclSApM5SFKk5yg5SplcgqZXWQQzmF2gZQ4OQMrpDYO9/e497JPkInyDtQUe8m+DV49X4WnxalwhMojjP68IM5DrYDOUhQERKHWR6TcyYUo56gFqJylSi5EqUSESpRKk5zlIRKMKfBIn+z/wD/xABLEAABAwIDBgIHBQYFAwEHBQABAAIRAyESMUEEEBMiUWEycSAjQlJwgZEUMDNAoQVDYGJysSRQgsHRU+HwkgYVJWNzgJBkg5Oi8f/aAAgBAQAGPwL04+6KO4fdX3FOacx8Vh6ee6yO6yg/e4hr8U8vyGX3ZRv8bjdGCrn0cvjBlvkLLdO6FE/GC33A9KUD8VM/up+8G4qJ3FR8VrenlvxQ7D72G2/iFwosPhJEko0quccjhkR6GW+JyUyiZss1FFjnd9FxajQWjxFpmPusdS9Z7fV08UfVFj2lrhoR8UxigUmuHEJ/sm1abCzAeegDYoCBhjKESGcJx9qnZUtmriWPk425EBWsNAvC0vaDhLu6AfFxYj0SiN7KlajUqcQAwHQAEGNaGNboAjQpOE7RRI8h1QdQry/VlYQnU3iHsMOB9PZ6ZydVEo1LxTp5LZ9ow5ve0uj6JtTmbtLqJqYXdBovP4I5f5x/aF6xj2f1N9B1ewY3qg9obfJpKLXtLXdCrNxU6jR/6ljyvlKFN0Q4S0qVhEEt3Pnoqbs4RHaycHDnasQOWcpzMnNbO627jVQeC02HvKFMY2kWxLiG3yWFpF23VKpAxVKPP3I9OnWH7t4KD6WT2z8k7Z3AERIkapznknBTwkArhupUywCwLUBc06gmmY/T4kUHYZqGkC5x6lVmcoL2w2RkuK1/Hpjxw2CNzR7zlSoBpLTnAUQRh6oOZ+I3JYDm0L5oG3KPEF/U2/mi++Itg33EOy0KLbYHK1ijlPtIMceX2YWLVGtswk+3R1+SOIEEZhwVOiPbNz0GqFJghrBAG7nE9FYRbNBs+0qPVtQj5R9xs83PATajBzRdVWu+crsnUSLkch6FRFwbj4jU6Tfadc9lhPstAC7FEG4IVShRZyTLXHIBNfUqUyxpl2FAUxxCPacmsNFoJPiaVBIkp477inA5A8qx03iMXPCFIxnLoOmm6CcyqgGjkOG11TFm1qGILmFvfCljg5YdopA9H5EfNOfSOPELVHZ+Sc5s567g3pnuJB1VKiPYbLvuAw/unlqs4EdE2LF7eeFCGo7Ks7Z9nY0vecVR9ynUNnaalOiectENxLnqUWdplerq06h6ZItcCCMwfiEdoOeK3knOGqwjPqgw8wO7CcnCCsLv9LuoUn2WldtCgW+Jo+o3DFiLXEzUdEN80yXt5ne2YJ7BOc8nCKZydmnPPXJDogP3jvAP90W04t43uRgy+OZxGaIdDjpCMuN8xvdSNvdJOpVOiwSah+gU6TbD1UlHyVXaXH8I8rfePRPqv8T3SfuNppibgEIDsuIW4jlSahIn3iFM/IpzXiHlvsjIIU6bQxgyAXQLIf1uf/shUqPZU43hewfEGnQZYv1OgXCdGJkgkIbpdAgarxBA9lnztPKjbzBChzXAHO8hEUqjXtJloyIXrBD2mDZYXBrmOYcTSNdFR4k1K2MnZ3sthjQobRwyKsYcTunZWBIGa1xaTkhWouiqGgOa42hRUdiqVSC4NyAGSc4ZmwV92ErEIwhPeZseTHqqld37qnHzOaYI5Qyfmr5HqVjgu6NZqiTs1RlIHlptEwocCOx+4dV1fUP6KiWx6x1h/dW+qsJbqQjizJQ4ZMzLiU5pHMULohwtGgVBl4hxE/EGptMTFgqtB8Bp8Hmi3od2vmVHfVBvtHTcdCMnLC8QeytdXvb2kGuDYbkdU0hvrKchr40KqNqvxvFU82GDHdR7wQc3pdEHVq9W08RurXZo0tpGXvBcTZ7H3BqrrGzMJtIuw4swdUC78NgNtI/8CfIPDrc46DsmwJmnqVhBOH2nEqnSg8rs1INvdlRVp03GMnBE7K8tf7mbVheIPpUhTHMHFp+q7tFkSD4hF0cJc1gN+6a9xIfewNgFA9kdVJ3Yjm42VE/vu3u/EGpQIE1HyxxKxGlTk+0ESfqpROV7SF4stQqu0urFwqGKbCcgja+GyLdqvUNQmxlHjDl6rk2h5/liCqmDJlQi/bcJ+iHI1r50CHZDoWoE+6qBokcN9Cbt1lNFRoZtA75pjW6906qwCCcghxBYaJlWmcAnTMFVqeE+sbZzQmNh4gew1S9rmiOSmTkFha3DC9Y50ea8JK9TyGOi5nPD0Q19x4cSLXWLTdU9iftDftdVzQ3Z23dfJMpUxL3nlCjdh8Wy/vL69liouxdQiyOV1wvLRaMYM4C5QsllA6lcWs44KerWyq1ZmINe/lxHT4hCmTLdJWCsym4O9pwyWJjAJ1pFYaG0cOmfHiusDSXMm76d03QNsJWLTcIqFseyclPEpgjLC+6c4Ey7OVzEhcr7IVqZdOy1A9w6t1QLXBzSLEIh4wuBt3Cff2v0Wyt9w2Qr7Q0Oe78NrtAoHLGRCwYcTdS1XafosLg7hP1hS5ocNEZphhpHpmpAwtBsAmBkC3MSsEgxmRv80X+6q1Q1G0H1Zh0+FVf2k/8AaFPbn1MUu4gLk6u+YoMkAdSnBgOGvz0gB1T6QttDhzMHshc2IT1CDqdS4zAy+aDzDS1/OFxWMuejoWHC+2eJXYQesKY+oWZPYlRoi6l6ip2HKfknU6rS1zfh+MTx3EKDSaT1IXNR5ozDyE6m+eCb0X9Wo1y7C2xLcOihrhzHVOExeVTfFm69VDbeZXiHyUudCeZxSbHeOyicTY8Lk6mL7MRipX8P8qJpkTHKZsnSDyt8So0i4hrSC0jp/wCD0NE9tMN4g/DDjaVW2Ou7iUx4CNFmAZshidA6BNpUGgYfE4LvvdXMcNguZT61SGtaDw2H2ivVmoxwnEwlbTt9enLHv4bKh06r9oOe+nQc6sOFTLrw1UaX7OpF1Sgwj7SRoqhqVBU232XVfACnhzqdSs32KTpH1RNR3Lo0CFET3Kwvgt6gqfo4LqsMkBZrDl3aEL4ozMp1J2ccjoyKdTqDC9p5h8Phw3jF7pzVLBHM65KxvEGdFslVx/AxQ2M05nsmxRZOXhPUKXHE7uiRGJGm+kQ4d19k2GgyrVjKckDt3EY12TqbuT9FLG4nMHrAPR5bOHhQ4YjC71jcWRjJGm4ue8nnfOZK2OWuLmNc2sYy6bv906vWMMZl3KHBZhE3OqayqXcZvUWhbX/SYRw3A7ogmD33xkrrZKGw0RWqV60cEX5BmU0VP2b+0xs9NjuC6pszpDD1MKjTbRe0TLi+nADdSVQ2LYaFNlCg7LDGIp1fbXubRxfhNb4kKP7L/Z+EaPqCyx7ZtkBxvTpKtRFNzxSfGKoV6umxnkFmU05tnnb2Q2injq0sOdKnP1Gia+hWub8Gq3CVhdapFwpJaB/Uv+FyGF4jVqe01iNYsDOWAB8PpyPUJjH3cx3iVL+jRNfeWCyH/wDYIvyezJTu/wAVRFRwbnKpO2OhTpc8nhMzVKWh9MkioxwzC+17AXOa38bZtcPZcUQJ6D0DBgxmVWLS7E7xAfoUC5zQeQs/7/ULwkOw4cI/VXKaHWE3WDZHscMYL2ONz5LBtE0qbTNUOsYQpNFJtNvhDTELbIM5p1OiYA8TkTnGZcsPQry3FmI4UagpM4rs6hF92Q+i8AB6tCa4VhTpMu4hmQ8lIsPZRzLB0CO3UWgtFP17Bn5+hjpmW+3SmxVPbaTWv2iCGDVvWUXOdJJurFOfVMU2jmJChssog8revc/EJwfOD93O9/Zu4uPhp/3RIEtixRDpGCrYg5JhcZY1yqVgIx1Ipo53u8ysTauvhcvDPkvw3IU6dOajxnOSLOGx+J8l1R2qY6uRUqNFgMgsRAnyU4mhDBjf5NWFzCDpITg4hrqlJzGk9UY5XUzbzVe5L3bM+Xd4U6rhmzMUlVAOlwuZwJKjwsDvCDohb6+iwVauDFmAuWpTefZAeiwNxDNzltHE/Dcw4Qei/tvqVGtxua3kZ7ztB9UxtUB9ZwnaH9X6rwqzQO6cAWOpupkPYnUmVOK1vtfEGVTa+p6zIMQxOAWeawzaosxAzVRxtiqWV7hObMYk6m5wEDNNpjLFZHCMvwynYieCzrqpiGjoFgY17ajjmRC5rolxDWzYkqm2oYl1wCpxu8k0gEx1UQrgdiniTNM2Rc67i66dEkQTh6hHQSuyNV1QU7k4dXLFicIsEDTIcxzbk5yiIy13W387GOt7TUGhjuIM3sMFOOx7fXpujwVSiHuoVWvlo6rn2UDupGzyD7tJX2SoP9KYa1F4YHi7xZNEaZjcCY4cXlNccTabfYDoDvMKi/ZqJms4h9Om20ose0tc03a4fD8ShMGcguGX8lQ8hnLshjcSJuVgBIDReU5jhDWsHCPUFdXOde6ygioZ3QnYVT4gjogxvs3WKo7/ALrDT9W3rqpcST1KyC/Zu1Oe9v2CsS6kDy1AevzVs2nTqmv1HiCLQbzv4oFvbVRwabOWzyBLrNARKg2HXREFjg3F4scpjTSAcz25zTDJc85xkhqT29E0RUbjaOZsrJBzWkkC906sABRceQNfML1wY4R4XmVyCmI91S5zQnU2sxYrHELIh59WPCpY8goh8nm1tC8NtDO6jtAzJwu/2+H+Hq3LsmUiRic2whGnUl+IyWsF2u6+S+0SMNgWtGqqmrTAZwxY5yqFanlSdhd/SVVimx4cfGRzQnl5NPiGcBzV3Yh/MjGcZIB2r0MkK8gD25RqO/0t6DfTeXECOYqeGCOrii/hMZfxwvVVIKjDLpyC90xkVJKeWeHVFsCDotnrsmW1hnuIIGScB4QfDCBkC1oFkCwOiLYRZXlrvLeBIElNd4zNyV9s2Tk2hviA9pYH8ldubSscxIsIWEOIb2WZus/1WRR7C6Abo3IKXGOwQfliELq1DlxMPTMI7O0VOKytzY2REfx5r/AYNKLCTTcOYrE1tQuzEsuFR2qpWfQ9aW8Zps09HL7I0tpcWPtBHhteR5qnTYPWUycZBsVRpwabnul1/ZC6qW6aLos02oyzp5r6oV2RNRol4Taj3epLeQg2QwmQcjuxHQrZ6fu3qFAVHQzp1WEHyIKBBlOe55YdUZNTFxMLGzmonnbmyU5jj8lbJDtvaR1Ub+iJbEJrqpMB14XDDg6pHI73lF51BTKuw0zic2aha6LrDtwa9hFgTJBXBDwym2l+GG6+aG6GhodHK1VWVHTUIkTquUAbo10O4uqPGXIyblVapsaj5ifh/k1DiQB7NSYcFUNF/Fa/x/4fxf8AKqV9pDqNCjR5alYoMoVxtFQ/u6Ik+axEOAA5A47rLJW+isY97y7IUpgxyuYLFqOzu2h9JoGJruHiOJvbuCmtLg57RBdFvki05tK4TqbXDqVAntCuVykr1jxa5goxPN4YzhOOJzb+z4iqm0OcC2m7kBMm+pV/3l2qem7sRuv6GIkt91TLHN/mCe6lHDw4kxxxFgPOyVRFCHPN3VBoESc4Tn2xRyhHaXEufUNygJsVBcCBnZVPtVfFzcha3RNq4xw6Z5epWW6VVo0Xsaym6GvbcrE9xc45lx+IEAIVK3rSMsWSuIYPZC2t+yChT/ZtPbZpcOeI6i21/ndcXa2NrbNVZhe+m3mb3VOvs9VlWjVbNOrTNiPQF7DNS84g94gTkqvAH4YxGFszqTAasS6nGbLyflCZRbzYhZzO6by39/fKhq5jiGt0x8vbwtALFEUy3neeLGapUC0NFOkMcIOaUG4Q0AXjc1wz2d2cad02uaoYSOYd0JkiUDTaRIuN2I3HRQwfJXMKmI5S7MqtUNNnEptltQNupUNAK9Zy0xZgWCHtq4p5eo0VJhcSKhjLI9UYi2YUrVWasiCnVnsc4NzwJ9R0Ynukx8QrJ1CpjPFb652U9gsFT9k7DwHCOA6jIwo7PsGzj9mVaxJbVpVCcJ+v6KhsdV7P2v8AsfbWlwpNGE2N46OVFmznbn1qo56LdjM0/wCorFRe141jMbutskxrKV3Hwuy+ZUvFTZnjIfaOJ+nRUfUN41CpOyua2C0nxDyKvYxzHssGDEegcsJvJTgWy7qgTbyRjcM7HRNIgOxWT7XxRO9odYE3Kq0nCz+XihCm3IK6tuwVGC2oUup2807AIbNghjGIaToqrPE17CDuxGwTMGbSCqL3AS6oIcQuJDOsU3WI6hAzgdqsOO+h97ug03ByKjIq6fSddlRsFPpPs+m6HfEH+6Zh8WKwBTnOaBUm4BlQKrgw5sCmfNbFU2TaKdLaf2dxC2lVbaoDFp0yVLjD7IajAXtaznce6/8Ah22YaoMinU5XO8nJgrmakXnNZ/ojM3zusIyAsq/KXVsUnE2w8lblUASUXm9QDlAWmIrmPoYeq7l2/wDuhsznNDWxdxuU7C7ERnC8eFgN2rCD9VYj0eoCk5L+VqpOHs5rDgxh48Mwm0C1x4dPlqFqdtDHO9Zmw5fJBzSr3EWXUd9zhjyGQzVGu18unCZGf3k/DbPdcx/UsONpPZcGlZ7h4naJpMXaMvRA1cuimx7KpVpjC5jOQM6pzKjS2oxnOT19EAXJNguYQYyPoCM3p9R8Yw2zuix80B0OhYnfiMs00m5pjMBa6OUnI9UQZpH2oQZxie9UrlqUXeT1NStSb2lYWnHM+FvRa/NYQo+qdi1OawjIKDPyKMiL2uoPyTSWCoyYdeFenVB6BFuz08BPtvRqF7sZzdiuudznf1H0cvh+8Btx7TtfJOax7mEn1kZyqj6tDBsuzuwtfJc57+gn9eiYGmcI9F4uWw0tB7o+PH+iLi6ANZQ2eeHi9tx10VcvZBa9rHvY38SdSuVwNp9AFoszNEkYY0O+F5BN2dsnE8Ssb4vAdZPawF+F+Kn3TMHK3oB+imCMNgJUVKeIHWUWtxcOoMVJ0poDnscX8grGWEofaWOpMu59Wi88pTy3ImykojsgPRFPVx+4y3T99f4XOdcwNAnObxHhwEU4WQo0/dCDq3EqA3M2RoUC8UtGtMBoPUprqNKo/hTxY9oJr8sbRY7w6o7XwtC4pAwVCcd7gaQnB2zVKLA2QXj9FhLngA2DeqdWrOxYpl2G47p+BuKo59p0KxvB8PM3BGEappbk4SN7jiNOqy7XjVF7vEcynAXwm6ebNDGyS4qd2IjXNYYBbGfTog4NIc22I6oMcSYi8rKLoNyTW+1T8BK5v3Zlwc2ckXzihs0xUFgh0UNBPkFLgWsabkpzPovluhGNBdUnkQHs5Rr6GSy+5H3R+FpOFrZ9loWZHWCiYMN0aES3G41H/RODYxgcxc3RU6brPPM8G3kFZAtsZXrBgM2vv7DVeagBPgCcGeFNLWijy2e0+J0ahU3NaOJwvXYGcpTg4NDmGaU6IuAkDUbpF0S1uIxyt6qrUeGip7Y0noqpq1aZccr/AO3onABnMTqmmdLhNDrtnJcSmOXVo0QvkuILOAv3VQZYvFuLtVmgW/iNXdQFRlwbx3YQucW6oXxCm2Afvgh9yfhi0mnU5zEdEXlsvc6XGFomuFVpcR4I3ZqSS1upQtDR4W7idYXKLOfLo6ptIiW4IGIao0WwBSdAjoqVUe3M+a2jieCLgJzXaHlPZcQWdHMAc1xCzhiORrs1wiQGTz+fdOa4NNNreV49IPLsxYIt6OTMRs5BzbsJmWosYjTqgdiVjpQrabv+V6ylf3kQ0hnyVMNB9W7lKAqVCQO26/xE7dPQhRFt2anE/wAgViZUcP5Tkm4gPLdDAJ6lS4poiATmqcmBiuU7UPuE5r4DQ433OqsuOH4O6o7TDmVMHhU+y2lZ0p9Vo4zaj7rAxlFlSnMYssJXI3CFO6U8n2W5Km1h5QBKrsacbqThjAzEq0+SqNmbcqmPqjA8WawqafK73V4ndxC8Tl/z+QyU/Dw9SfR5HYMLgXckyNU0jpuxPOoGFu4ediji5SM037ROCPE1NoUAWUAbybncTyEYteibbkOdtF9j2oYmMsHAqqKZ5DU/VU3AunDzNOXnuO4tGg1WJFzdWfQqq8nENodcfIIPZhOjXN6LqCslIVwR5KxVzPxNuh5qNfQO7leafYKpDi4CnyNYLoOruJYw+rxv9vfazmbO1zo132z0QxPDo8UDcYttFBoxN95ui4jZv4oTTlIy3F0HBMFy4NXwVmx802rTc4sLy1/1WG56JxdGEjwypdi5H4mimhaBGUbmnqFbD5FePD81Detz/nOnwTsf0TWYsLZvhG8Zq3oWV4KMQOVNO0OY48cOa1miip4x/LpupbSxxuS2oOiHQrsskYgdYQqvGXhRdTeZqUr+W6Pouc/JNpDwNvkqbzkx0pzKrRUpvnGE7hMAn3roTeyDZJwjNx3joMkybcyq+6x91Adbus/iZPb0LXb0K8JWUAbzlhtAhNxXh0jzUSRLc2lCBG7Bhw8Ycx79Vw3Ztcd06zudSfJYbiEXn3eUdt7i0iR7JWF4gkegOhFjvg+0EMTgYyTKmragVRxqSajrghcuWn54/C6LSUb31Kn0AdOnpBDyUBD3adNYjm58ncSTqpzG5p7729HCFSf3I3taOt/JYT8ii12a6BQdFLRcHRNo+0Dz9v8AIT8LQwU6cPbflRcMVM5lzXoNpNinSdGLqs1nZOa8DxW8k0aTp6V0EarhzPynonN1fZWnl7bjTeMhYrqunkhiJIlObq07m9G3Ka4exUugEGtEkozBcem6HiUAJt0KsCopsA7lEnMm/wATmtJ52raC2ZwRZABQfQHb0cIv3TXBodB8JCInhmLteuaRSBsFUePbbEKdOit8/QxPpjF7zbFSDUHYOWFggItdcOFwUw0iDh0d0XVxzPxVEmAVXvMssjpCz033Ksr2VtCrro3QKq4+LDZNGV08iA1HpH+f/wDb4R8JzpbCqF/iGSe86utv6IA/VR6DHRLH5wsbJ5gtVh/zDL4bDuo6LCM9d4sszHRBo0y+/I/i75fxZ5br7h8aB9wPyJ9GPTv+dPxHKndCus/jYfi1ibl6Eb8lZX+8PxbIKI72/JZ+nb/Is/hmD13Bdx/nJ/yE/BOJ3g/kM/y1vyZ/+zz5/wAbH4y5D7s/mM/i3l8XLffXWXpzde95D0sNNs9V4W/VS9pxfFS/3nZZLt1UDVB1S5UQIRj5J1N2bUZCe6nEdIWFwII0O7HZvmsGH/UhuJHT+D8vgXn6Np3u8kS8ZGytu+Sc7rvMC+hQ5LNdeVEaKYQKlYVHxdxOpva3qWrEESRuhTvg+jYb8PTfcLsfi3TnLEogGWp1BwsHcvkj5Kyz+4tusi1eaG+eiPp872j5rxqWGR/kgBsCblU2tazhBt7L1TS6k88kadkDUc2mD80OalzG3MnMkHA6JH3nq6biOqLHWc03HwPz3Z/dBDGdFLVG6Jv9xnulZSTksTyROiwneUcCJ4f1KvhaucW94KSY81JqDssQa50+FoXD2Cg6erRKFbb9rqQf3bTZNpyTAzP5yAC49AFguA3x9UODUc13/wAy4Rp1W4XDcA0FzjkAgagDGTzS68L1eOm6LQ6QsFQf0uGRRpuMvo/2RDhITWi7ZurfJVGVPGHXK5GOd/S1DiMcycsQWFjXPPRoXga3zehxWjCTZwPotY3NxspMVD7zmq3K4tsYyTsXixHF5/BsE6INDoXNedd+L0iQpKIUIKYG+53Wy9Am3zVUMtHgARBbjh3LKw1y04vFyoMZTaI7LlAH53iO5i/ONEawIxxBKHksNRt/ZcMwm0IxGofVuGqyBqHxPjcLkAKpRy1Y7oUW1YFVzzIRDTzaQh3F9zHYuG8WJAzCbRpjDAuhxHYQypMjohgYGjTc9rm4mGkfqnV6znNe78Bg9Bzj+7bZdm7qcCAaWg7/AAbspQ9At9rzWA75aixyIH0RJ3N81CssLpBUAlXcST6FrrDRoPqvOV7I1NpqCoSbsaLBWaB5Kw/Pt8t0HTdMXGSw73uFwG3Ukkl2Z33IvkhVnEw2cFoehVpibhBunVSCEJ0WKvO0O/nyHyUcFjf5miCqlOcWB0Ytzm+/SRnruwOA5ncroyU8SoppRVH0KwuaWkaEfBoAaq7ZML1bxHRzUZbiHVoVQEHxIaK+/E3PorSAPEoCndid8l2UOAKM36eldHCMJ6hOY7Np/P2WGCY6BeSDY0vfRNd26qL+ac7Ri1lOmXHRVB1Ydw3Bx8MQxODpOIe8uXEJHhcV1RGmihc2XRCBmVULDzYLWV5nWd1J+gddHc0HrmsPTdSFsevl8C7ff4yLyrK6MxknuZTay94U77BXCsslK+aAVtxDgi3ouVZrFm1Q1XVkXOydkR+e2fF72q5XcMxctCe4VBUL/byQsC7B4Qg/Fhwu0WMknsmbRTruFA+OkRbsUczJyXPOKNDkoHiDVUyvYEKD8jukLXK91ZTN4yQJLo7qm/uQVyAdlHRB5u/2RKH9gqzq9FrXVX2I8QQY1xc1zZE7uJUjEXuyGm5jMQmMk2LwLlYZwl3TMIVg99ST6wv+Blvvr5yv+ytkoJU09TdRuFpXLyqHtI7qd0I9RvuYWaDtd8H6KzQD2UbgO/55r2eJjpaoa6aj2eEaKnmKjjiff6IOycGxilX+a+Sq03eF1PKciqIdpzHkjcR2VIZDCZHdQ7IhFgaXR7o0TpY/KxwrCPxHiZ6q4jFkm+auNcin4FPayjMxkpK5dUCVjbVpWEBpWM4SB7pTqBnFRfedznC0+N/+wWKDM2Ep73TzHVVhI8HwNkfcZ/os/wBN1wfRsSFf0AsLgITqebRkuW07p+u/DEx0QLhCj0ZRPZE6DL85ZWg/NHEIJFkbz8t0SMQFxKzsUFnDdGrFE8qOPkIO6Y3CdHR/pP8A33UazaZx1SG08LMic1SqaZHzXlkg5+WFOxNFIF9hPsp2GMXs+SknPfEWjqj5rRM/93cIscAyuXjM9kMT7xfCLKMmxlC6TmjLPong02/04UMdFkkeyIXqHkH3aiw1Glp+CcLGXfooHp5qN2LUrULEuI3NuawhZAlQAJUkfRYy0EnWFYenhY1xn3VLmOA/N3Eq26eivAnc0tBaXPjnaqOyllSa1Nzm1I5bafqj5KdzTpiCAxZiRdczgEGtdcnookN6OG7DWax/Z7ZT6WJoZ7PNkVinIXXh4rsOFrAdf+FSLIZjYDhf+qdny9l/zu4jxn4d52XZn4Y/FqhUSJkPbnutmrq6bYR2VrDc1wA4bXcxn4GSFf0LKAFJ06rCFPpyCgCJkptRwBa4Xw6Jo1KuE5jvkgAJxKdXKcvPfh+4ujyg2T2wRBy/N5q1t14mbAK+h1WEDFac79kHvLX8PwFts/8AwK29q5T582iz81bNi9YMV7EJrQbubMI5QWZrC4cpzXCfV4uzPafs+Nl/KVw+V9+fALW7qmysAzFnqT2WBr8RbeG5fVDLLJYsI7SEMTW26ININMHIlGjRn7RWs1rc41U7Q9rL3a3mI80yow8SnUb+J0VEU4L8AxYlzEuJzJV4RjOLSvC7/ZeBF7mjPqnUGCcY5nfBLE6Ce6Jb6DQeqECHRmjKI3sxZYrrDPLGRR5vJYZWIRMZhesOKm0WKJ0BsvEhcrH2U6lcuYUOsUGj02OZDXTzGFNPEXjuo1/Ntz5jFk0OeIc0+rj9Vx6dc4jSjh9uxTX1jPEuGdFytDRN4CZ3G4Dc/hEsc6JdOipsqvDzh8RzhGoHACPFKfHsuhNqDNuSazEAx+ykX94r+YG6LzEsu09EWUSKjntAfXdZlNvQd0W8Rtes6p1kNHmqYcWPcxvM5jYCsNwc+mHjujVPK5reaHL7ZQ5g8AbQB06rZnfsfb6lBtSu37QKlTJusdUyg0TIDWqla6C4esIO/lunup1XMZPK1fi1Si19V8HNpPwJt6U+hnbdCnEuccuhCbUEYD0WAuyUNuVdSNzZylAzLXC26yglefoYJsr/AC3d9Cn4xcb7+iZVUsHLP5swATFgSi5pbYWxqqXEPaHgtHumNFA8I0CMJkkbiLz5buZ8sbOLH0RZRc+nUZzUX6R7vkm0X4oqW53QEG1ABV9q0Tu7t1Ck+1mnUSY5bhFoBjuVj4lfl/dmry7gYN8lCgtxLhQSRUtHTop0IvicqjgW1HGYI0HRNxFUx0KC4jdRdYHTBbeFLaYnq66s75KWhuLUlqDazW3yc0XCdTN41+CchYXFTICLARM6LCHH6rrKCjdKfP7s23AqUL+iAMt8t8QUXaGnJRqpvHomE5gzm/5ubx3TnYy4PZBY/KFwsU4T7sKyy5uu6HeHfzNbMc3Mn0sLJA5cNYYvOFhphu07K1oLg92Ex2PVMo06x5KphxzYOicySXNZMu38Fjw6t7WDRee5ggGXXU2wnxMIsU5omzrFOZU8TbhOLDFQukQoLjHSd0KmUB7RUuv6BIzAV2tt2THt8Tm8zfgVH3Zwk+SMysQLu8oNKkb7JzXMOBwujGW6FzHm0Ug+aHlffI9lGDyRuuscXVgnEZSpgx6BVQ4Ya42/NxdZrLzK6b4Q81mr/qE1zKLMcH1nRbU6pSZRdxYAY+bJ1UU28R553QjUcQJaBhVSvUxYQ2SKTJPyX2itW2ilRe0cLY2uwwP5u6+0U+VtMTgJmXINfAcMnU1y1zGktRL3B9rOjJV6v7Oot2za8H+Foufhbi6uPRYv2ht3/s9XkfhfZnzP9QVOp+1f2fsLf2Q52Gpt/wCznl3DnLFOik3nXcfJF596yFatUa1jfDOpQrODwH3aDayjXosvQLdnaHE5vIsiXGSdfgf29PA3M9FJn5rF6Oe8THdCHeE9VgnXVFkEHruzXI7PPdZXXN9VIMp2NpiVDTPYLlYZOSxPz3zGR/MSOiyVgV03cp8wVytAJ8RVtwa4NQgwOikKBu2o+P7RXLvJZboIB81hCtPNnCD2gHtN1VrUf2j+1thfVrmptGz0tsmnUnscvkou6PfMqHEBcrgfmn0rYOkboqGOiD22vkmNDnNYxs8vVNxxOhfdNp8emXvdAwKSeaLqDmM7LNQbKpwY4hbyypNJ0fy3+BHNEdQvER5qKZDj0XMwj0u3pY3NQsp13gdfQlpIKi7T7wRpglOBPME12u66nQehhXKvWdES0C5WQRG/BqfzlgPm7ceylZqRdDUfcOOgXQoYHAdZCZADy3WnmFBsR7ULCbuTtopuwW5gE55IxDc3FLUMJOBgVRxMQ7ltomYYcwuyNoUPY1tWg/U3DlxMUUwLy5Wg+RXRTjB7BNxTPQ7nEsJeByuZmoOYz+A1qmNvuvQxsGH+UqKlTgP/AJyvV7VTcdcLlOJr5Uy1eILxr8Rq/Eb9VHEb9UX42W7p1KrUphwOWJYjVbH9adwINMZFvoSocY6IMefIqxBHoOPQJ7zShrvCSsbYxRdQ8XCujhluy0zzP6rhtsxu7p1Qv4lfmVh6YfF2n88407vY3nbrG+N06LOT0C6Aiw9DuqlTuiScu6fwZfGrAnBz/GOdtQXBQw6qTmnMPtNVfZ2v4bvZqAZFML6rOJh54GqaDWp8osj66ndYoDzPM9gRsJGjk5lQA4+g6Lma4t7u/wBlyyB0RGEBvVyxG/8AbeS439lvVOcc3GT/AB/p6c8Fs9WiFNF7vJ11IpPMa01L21GnuFyVXj5q1T6rNp+S5msKk0/oVfGi5odi806mx4a0qXOc5xMym/itozzHqqdNjcIi/oFYjdYhTI7q0rCRJV4mdFcfNYdVlulYJgE3UU7cttzjMYTqmUmHN102mXy5o8Po5+hzXRwtGKLEIseIcPzP/ZYajcAvzvdZRxKY7ioEKlJtWpVx+rbSdE9081WCjVLrtAie+8b5bmCr8rkSXiALolcSs6BPL1JTDTIxHxN6KGVHjBpoVx6D3YMALXtzae6aPWNrYecMyVNm2UHuLKf4rTcx1TTTLxGbYRbTxTjDbti6cwtId1PocJ12u6pw0fdixawhmD3O7qDmN1giKrKrH6BzM06o7XIdvgRkrtH0UYG/RfgU/wD0LkxM/pcuSs4ebVyvY7zXgafJy5qTh3UXRZiNOiz8R6Abs1Mui9R7ZcV6sBg6NCif09DLd63wrBSpstrCJ67+hWB+e8cTwlQHEs0C+SqACSXLE7lug6nhNUi7jmvCskYVyAuV0+iSUY0/Mk5wMgofQolr2+s4ufb/AHVdtJ7Inkp1B/ZcIvY0Os+tUGKwTnMbXGw04FOtWMB9Q5Cm0KjVrUScQjiuB+XzTcZBMaD0ZKFOkWcV74YHuiU3oqVMNqOhtm0zf5KnTBcXYOd7/EfNPixwG6ouwFhwjik5OtoshxH+J0KEKjNDzQNFSeMfDZX9ZiNy5Uq7amB9V0NELMgxki13XPczzVI+aDw0/ILAc9DvB6GyyJ8gjQqbNjtbiGy6dvgbkrtCyH0Vg1HFRY4f0riU5AdoD9+CLO0KF5sgDTBpu9tUTi9S112hU3sM4gnkeLDZc4vOaABug8OLXDoU1uH5ld1COIC6mkTc3CB32RwDEjOf5AYiBiMNlQRC/wCV6yvTb5uR9dxD0BTP2bsDG07F1WsROFgzK/3O7vuIl1OH5ubmOyOBjHM9sOH9u6kA43cxcaUyPJP2nN2zbPi2V7tHE2wjsFswz4uHH81hNwNSjfddzbd1Z4PzTKWxwC58O2giw7eap1XMpitUhxeW3D+xVkDAluVl8kWnIZqDkOm914GE3hB3jHEnxp7TTZLXHD6zQ/8A+LE5oswyRmrQVZU8Qw1MXMFTLRi5cigBI5rtRHe3oiqPFSP6fBIjssGrfSIIiPSJC4Zse6xFwyQpNv1KHki1wkFM2hvPSc6I6JmzOvUH9txTSDrkrIAq26E6dD6WJvtZj77/AJRxVASNGqm6m5wbs77BnVVjtrmls+qwNgr1eNrNIarjanyNTZO4jKkz7q2qrhOF2xcN7qjYIMg2+npEQ0Yne5qsTQ2Xu9YXZp9Jgw44xEdslRp1CYawcvfc49l5hObGIPEOaVWY6wwng1MVgU9ppUXtNdjw2o2WxkUG0nCG1BwzWbbCdDGSbiLWSYu+Wk+axWz03FDpvJLZHRNDocybNI1T3kjh1GjA0jJfJWEYhfdinMJppmHNdmuKDLp5gFO6dFiF4Uj6Kps4BxHORp8E8TbO6rmEHsrLwrmsp0PpR9USXBvmU90iNHBcPicwzOJYg0DvvrBp56YxMnqFSr7Lse0bSzi4a9FjZlvVMqupuYS27XNgjdIMXUbr7sARI1CyiFM/JX3QrZR930RxVASNAsNPCTOeac2ni7I1MNXA7JPFdzW4zqZQFSm6u4e1UK9Xs1Jvk1WaB5DdkPouyn0MWoHXdDbM9uo7JVGsuxryGu3ANm/9txcncowWA803kzFwcwgWmoznDZCdhAcCQXTo7yWE3apHSyIOenoO8lRJjFiusTbPHhQnoreIeFeW6g6lw3M4nrmv93sg/RzVjpuI7FRl/MsLjMhHun1MVhmCsWmGB8FroYRYa+hO8ljvIFeup/QIjCWBCqKji3FemU2hGEjO6tufSNsWRQ4bRM8z4uU1jxeLGEXUbfyq7X53srhCHS06bgM0SczuJCvvOHxQnO4DvqpqUnNHX0uYqfD/AFLmqg9mqGxPcp3NFsgooio8FcTaqmAH2cyh6kVHj2niVDWgDsPuI/sVDXEj+e6z+iLeh3cXaHhrB7B1RoUOSjPz3V6lV2ACmcMalY3AttYHc5rBie4crQoq1AXh37luR80KranCwGJKdN2u8cjNGRmcwc+h3deqa5si6k6FPNuUTzbpC76Keya4ahWPknvGRO5lRpzIsmD+TNEEcpV0SwBz23aCiXUeECeihziR3PwavuvuLXXvZD9ELCe6NrkWXrPC1Yw0ArHk1EdN19FYPc7yU0yR2Vx81zvd5IB0Oa7VCps54lP2m6rmfze6sRFzkh3RR9DRFpEgjVVKcQAbD0LmXdE11J4kO5gDosGA9ygadKq5uuEI4aRZA/eOQPEpX8bYVFtCnhIbz4xefu8jv4//AE/GI9lSCrkq5axoze9OwCYF3uH9lRZwardh2fmx1GRjcin1MDquBs4G5lYoFm5pvhjFzyq0zBHKC6yKaAXNDXzDTvAzJNkAtno0sH2cn/EF4+kb2aqp/QmYiIvixFYmEOGkJ2nNlu2ejSOKBL4Qp4uUb+XPuuGOHD7OHtD4OmckTmEC4gSU078LRdybipGE0hsAjJO4TTy+Ipwqtg+zCPEtGhWKnhwnNT19ABl+xVPbWQyvRMuA9oJtwo0ahSB8/QhYpsuZY29L7uZ0noFAeG9guBSJlxsAse0HC39UyoaYc9upXKwD5ffRuu+qe2NPYHPa0jInRNCldu5VyiXkZXRfRnxe2FcyVAcX0nZ0nZLO3fcfQb/Kndk1y77gRm02RYQIPRBnqhszWgNd7U6pxpVH8xyJRecznCjQhcg+ZKDuM/jzd7cvoiahmDaNd7KwjmEP/wBvgxIXNLfPfdFuFBhZOPKAmkyJNhKYzxAIeW4SBPVEAcmiptabzdENGZum0/adkgRZwzQonF6zwpuKo6AMguLslZtQM/dvFyuZhbHjxtWaBmCjVpvx7PF+GLrh3mckatTxlslOqn2igog73McJsnMd7JzXXyUSB/KE2hs1Rwd7cFCvWfUp0T7wuVjDA6p7xzVrffyoaCSUJkk9F4T8guZv/qClhA7O9DE9uIu0K/wzmYWVce0PBsvX8zTVN3d0HRhlgOEi6mMov6HzUrzaj33SM00AXnTVXsob9UUQ2qRLRAw5dbp9N1XNk0xH1TAabZxSXPOiolnq5vUwGQsv9QKdREtMWeTovxif6rrxs+TF6x7nR1+DGQUFojyUNy0G4FWUkAprGC03QHQJoAkxooUrNS5WQquyGS5wCgWtAIVnSNWlR1zCcQBfdrOiiqJkaouFJgwPkQFH8iPSVihZfpu8Sc2ZHmpcDdmaPDJvkAhWc7gM6OF0zaa9aqa4dczY/JMpNHhbnH5H1uLD/KgKbiPkp8QXhATmMDT/ADELmnyU9d3NkFgktHvNT6jKLyzhh3hjEVtIcAx2CWh1O7VTq1HNwFuAPbk7oUHDovmgFLrNCktacWatJbOqpkA29Audow4PNdhluPkm4uSmPbbUgym1zSxviATyn5qmZwDMYDKgmd1J8cuGJ+Dl133m6w4eXqicMX3VKtS3Jyp+F2qjRNi9t9v0QqGmY77877wo0XEabnML/SjHvKcwpcIXL8lAeW+SnEXSjTqNxysQp83Vyhoy/K8jyEecBpGjUbl3S2SrcRxLQMWKIt/4E3gU3VNmoVAA0Owkn5o7qHqXVfWXe32O6dDW8PD45vKJwubJdZ7YKpNp0cQmOSwaFC7FMwnmJzIWJ8mOya5l7czT1UGR5q02OqbLrA8w1Qw2Dhuc7SECMkd3Ud1BQDCGtAs0CwUva0DdWDtGEjzHwfspn5bvPcKAtGqJfhknqrLEct2cLlz6rmNlZElY2cThRcELl2hzf5ShJk7+QSV8lUH81t1t8kSjtWXCzwqDXpg+7VELlcw/0PVnx5hQ17XeSuCPyZJ+QKe+OYMML1mF2fs6KnQptdTBJDXUaWuqIBDgJAIPdeZWaa/E4QDLIsUWsfwnHJ+GUd2WSpNIya7A6U0Pe1zcEVJp5M8/NNBycOW+Y0K/sVDhZCoLj2gV06EaItqNjvoVDZIJyCc3f5qG3doiDmE1r9fCZ3VJ9tuFvn8HrK/oXKsSN2Kfqv8AClp7A5rhbUIcMiV57y5xyTmtkMChx8kKkAVB4moPaF57h3UTHkjOfvLxFeLdkUYF+6NGq5wY0+Hujw8J7FqMN2ilHtUjIR4e1VjB8LwvXBrxN2iyxPbUYdRiUOrYf62rEKtB/wDS5ez/APyIUy5gPQ1EGtey40cpa4EdZ+8CtkiOy4IHJ0TWmxOi+0aVSZHdT0TR39Abtnqt2mpQ4bzLBqD0Xq6cPNKBiseyp9abPEbn67vM7vlZO/8ArsVAnSsFTp4A0YZD/eUdF8twdUxEfypzmOBaSgojiCb82SDQMNNunwjyKkSVamSfJEFsOdk0LBXM06h8PRBzHNK7d1exRw9E/wC0QZdyo2zWWLB0TarWljlhNmuNxvae6aWmJai2Ics1e6hwurCyIiD5IvWS5mhOcxuB59pqwugsnxFfimf6UcJpv8wpqscGTfho15eCNJ1Rqtc6QcwUKw2lxIyxLBVZigWgoVNpq0w6Ocd146bpPWF4sPzVnghWc0/NWv5FYMTQ7oSoPoTE9FIjEM1Gsq5GXVVO4sgyqxr2YhZ4VVr2ilDzFINiBpCbUww0CQTruG5ndkr+6aQB4c+yEHDOsIuAu7O6KbkADdQmlVT0qsQI0KArAvtcYbypZicybTmvl6GZ+v5fusdYQ3Rq5YDHZCfgcSADHVXFwU59SzG+FY2PLb9VDrprSLRYpp3ExKxYYadDu5gOyEKfqs03AeYaqeu+civF9Fy+jlu0V2hVKBGEuFnt0VR4jaGg2wC6fGzV/VeL1ahzSw9HNhFvCrRPuLmY4fJDBtFRgGV01mLjO6lCXU/oudrDb2Vs9Unh0eIBUE6Km9lYB4bqbFaO/p33UMGEN+pXFOKDlK0+ia1zuVum5jq1GlVtbiMlPbENMFoHTd5JtP3kHCxiB5KXH5AIOgSBAPbcPJf33EfRUnUCMY/Ea45p9F0YnuRBsW5hR+dxu623NDfcupL4cRayh48nfcy1tupRILHEeyD/AJ/qtf4CMheraTJ0V5nogA2Agm1A6TqFB67i0rCEADvgqWQ6mdCo32RvDlBc76/dw4Ao4aTROdkx+BssNrKDTb9FBoUyP6Uf8Oxp607FMo7Gw1tnebOm480w1C4mOi1spo3+awsq1mtb7JuFG0Nnq5qw1i1pPvoYaoH+pSx7T81LJHkg6s9zoyn0DSPmxUqnyKDoIOYK+105YOLFemMvkqrwLtbY+je7TohhyKuuyg+ApgHmpIy/O8ZhBd/0+yqYmkc2o3VHP5g19pXKix/1WKcVMnPda6dUc7Bhd4IXq3vDtMaNOoObdjfPDBt3WH6L/Un0zTAzvCc05g+hOF0dY/jk74WKLqQLoYjnpuj7mN2JSVIRj8lJAnfcBZD5hEtZw3daYRLZqNBzAXicC3SUGtOXV0oCq3I+yUAQ75oF4aFy3+aLKQ5WnmcgR8nBU2Wbhdzkqnwy1paIv0X2am4Tiu52t1gnEXeIrtoh3UqNBnvuf8hjq3e52rjuvksNNk0/actU4hpdgauGRreUCjUHip/2TWjNzoCbTEANC+VlM3QD4g6rmaD0cFe7D4XqBcnIIPqgOqdDoogfRc1Nn0T20muLR0H8bn8nG4YTefy43czQhUo+rM8+FuaY5+ME5txKRr1XKXA9lNCoHdGuROH6GU+nXpGMc4mhBlR+C3tqWVGHuxy5Xg78OvslDGIa09VZ5DfdhQP8kw9DuCsrqAodEQowg/JDhADELiFFQX69EWaSnN95qpvxYmNv89wU6OTne6EfNOY5cQ3aByT6B75oPHt5/wAb5K/3GMNMdlkfosj6A3lyI/MD07gLwhesptPchF1F7qR7Iv2Ko97R/wBJ1/osG0Avw+Jr2wVh2mm+mfqEA+rTHzhYqW0Nv3Ute0/P/IA0ZkoTckIllnItOYN92KpMaBcSnLS0dU09Qj5Lumtg8x6L/dQJPYKNViBy3Sh03YZ3Nb3Tu6E2J03R6NMfx/MfqgN/bcJacIQc2zhnuCP9Kd/V/keQRFagx5I8RbdPr0HceiXeDDzBS+m2kCLB77r/AA7j/wDt1VhdS2p7R71OVh2jZ3TrBhRXBpO6VGrxN/0uVqik1mwsTDLev5hr3PLarxLRosNQZ+FwyKFR+Z38ZosfEoGQzUJw1LU2TdlnDuN2ECwPiKxajqoFi4rFGeW45I+e7sViTBaeqNRx5fZCk9bKOymSR33wwfNSXrCOYq6ktExnCGDE9pztl8A8/qhJErHTcLaKDnuw9vy1grjcfvYdBChoVwsh9FFfZaFX/wCpSCLqVOpsrv8A9O+B9Fi2LbuJGTKzYP1U1aO04R7dN0hCk920URi9a4O0TKJeGOY2Ody5Xj6/lYGqDahxPc27gmt91sIsqCRoeia3oNzh3RBvIToFibb3tDwBV5y3uge2iILpl3RYWxhi0LETlk1BQnXjorKDucHTHRVGPvxKpLT2WzNpuwN9tqw5gbs9xe6wHhCk5lOb7XoXOmSY5rcLidB/HEqVb7mA931WGcQ7rFb8mfRy35LwrJZfkeZoRFSiwz2go1P2ftNSgdGuuPqvbrUxq3mCFLb6L6Z94ZIFlZmL+Vy5Htd81cEfkWaQVitbNCXhrjoSpLmx5qWPaTGhT2AyWIXgnLceymYjNOq4wfdTHsL2kvAaGnRcGq5zxHiKBohzZNwckB2tvx4TE6qNNE+fe3TSwk6Sn0doAZVa+wHRUuCObCG0Y/8AO69c/nIu0K2ET3XM/wCijFJUN/VATaclf5LEfn6BOG3VYYvNvhNP5HmaCi80Wipo9ounbRsuN7WX9XmrPxsbpVF1G10nNHVl0G8RjC7R3KVNOs35lTmOo++E27otbDne8r7rSPJU6k5Ov5IO9kTh8kT2R6BGmw8ntHqtjbSaXVTtkMa3uChtFYztB9nRq81SqsMx4iE1w0QQ2drXPfEmNB3Uj2rnGm5yToFf6hObJOHXc57WgvYLFUH1KbsESy2axxhBUnpmokjyXIb90GmSZjCmFuYfzKlTm8S5RI/pC5eW+uu5znZIgZfDogiUHubgpPM1eGLqzKnZ3EU7NXfTdpiR4FSs6k3Wg+f0XC2imS4aubhKjbG4I+YQ2hr24DlChtVpX/H34VMnUwj5J4bm8/pufUqAHhskSNVhALXF+Sb1RoVPw6v91U2YYMQbLS52YTqb6orDiG7XXAWCqaezjVsS939RUUodUNstU11aKb+H4Z1KvzU4uNUBDDjPNj6KaJEHNqLHmzhdRYtHhtpuLfe3Y+/tL7QGYW4dNXddxeDAeOYlNZSxPeXXLm6KX4WdJXiD3LC055/xnn/BlwCorUKT/wCpifV/ZrPW/wDSJsVV2Sls2302U6lwLNQ432pr2jMiU6lW5yDmLJwaSzoZVGozbDtVV1MGpidr2+66LMd7okRMWlNEkw7RN/qCwAY3EXvku+4jJsfVSOqaFC49SoKdbZxiZULvEOio7bQOLZ9rbIjQoGpTY+Mi5qxNgHyXNGJZjfLwT5KbgKJJPnCJvi9xzl6kUWDuySoqOyF5TAwycV4Ur/UsLLM97ULFUqVnP/mK5gT81NFxB91yLXCCDcfEHIK7QVNXZKWP3g2CnHZHkfyOK5eKdmxXpvu0/NNp7Yw0KkfvP+UH0KzSDlJ9CVMKy/7qb36Kq10bTS4hLC+pzx3Rxl9xPDi/y7KaU03Y5aMV75gqm6blFzrk6ndK7rG52EdynFkF/shFtIPJuTLgmNZRdVDB4qIsqn7O/adJzNnY08Cq5t50CElcsT3UmJ1XLzeSIE8pvIVrdyv91IiT01U900aN95RRpuqP7Cy56jKYjwrncw9DKFPaXNLG5PGixM5+mFc2Jh8l4/0QBO41A/CTmIX4l/JOY7Np+IcVGNcO4RqUAdmqnWll9EamzVK1Sg0+KgZ/RcLbW8Qe+0f7IObWa0nRerc13zWouo/vuzUZhS0Na9oGF8/osUeB2TgoaW+AzLoWHnZUA5KaHE/Td/SFVq+4wm6NTaa+Oo4yGCniw/7L7OypVHNJeGhqGzbPUBwGH6n5qxcGh17Qgb/NaK11f9Vb6KwnsUMLiTF7rQiLyug0ARgqnTpNkuHO45BYS7GSc4Uv+m7tqEaFmYhyjuv7FR/fdB3Sck9w+IsOE+afX2Rjdn2zPGxvi80aFYPp1GeLCsdOvUI92pksG30i9uG5omSO6J2Da6G0FvjpNdzt82+gcWirTwmEnkw15xDqmOrj7PtDakYsPK8HqpcGu6FrpsrNj5K6vMQckaDHimKn4jz07KrSqUKlem15EtMIDgu2Zsfu6kmFSNNuHim/FzhF1So1raf4jnmEyoJwvEiyiSsIMnVxWanogcVpzCEPJIdaFyuu60KUf13TuAysrIPlvEYbQboU63i9l6v8lqg3FmUWtk36Ih4GH+Zclh/F5/hihtFWQ6k7mA9odCuANj2fhx4eEFUq7E3hVC3w6LaNqeamzV2n1VSk/CfqmUtp4H7RpM9uu2Kkf1BN+2Gr+y3u/wCs3Ez/ANQTKtN4qMqNljm6hYRacyrMb9FwMTm80tjqmUmswsY2BG97sobZT0TtqpA8N59awZIbWzZGOq8PkwmGpsvqPdM4nKltFWC1jiW0osXdT6HM8CTa6DOE5tMm7na7oMOlcRpGF2YU6nJSd7nvyaE/ZuGWVKfjPZNv5p1Vs4hm3dgryYyeFIqsDDriThS5mzZ5Xjiei5nE+Z+JbqDyaVSPV1mZgr/Dbc2o5jf3zMK2M7ZstWtsn7O25v2yiBisD+qZVpubUp1GzTe3IjeyLYjc9Ff6rxfReE/Mo3+ShFpEtd1VSkGuwOdOFxWICR1XCOnhUOz0hSsLarxTIjCxkrA7azxfdFNNLapczLnfNxoFiL4aBeUxmIYjkEGU/ZF0J0yX9lOm4cQnAPYFkTRptYXeIxcq8KD01RqUsvd+KFs0WvMtIu1Y6ezhlKq4mvQGTnJtGhTZSog8tNjbBf2WR34Qdbb/AJWWFy4FWo2i1w/EcnsZWqVqscro5VbQ2TXajxBP/lbdY2v4e0tcZbUnA4fLJF9ThNeLxT2jF+ipva90Ty+ptK52mOuG5XO3CdFdWuqNMuDRS2bmk6qNj4e0EfiQ/wAIXr8PMZbhGnoR+ih/yC4jbHX4kho1KnCHOObnBYajGO8wi+gC+n7uo3+XoWNlmjUp3eKjQATY3Tzd1iYJy7Ki/wDcc0Umad99s9Ezlw8kGDmeqlsWGqY+tTFSkKoFR8+EHVSJLSLOQvnmnNqCW1LPBTzs9PTwPcqlLg1KdenOJr3zh/7IeoaxrW+MaoOA0sQhPVAuBPkgKNHiPac6h5UXkBxqnmJZLW/JetM06lO5ZSDWprYcBh5QG23g9EHgCTuwu+RCaceMHt8R6BE43tl5QJ/RdYXjH1XM+T0auJSaWgjm81efkiBnGqdwaePDndRVpVKZHvM3huKzEWRIxy6D0QaHVGl55S0TdPxYadak7la4/qsFUPqEHxspSEytWp1aDX5canCIaQ8MF4TNjbwg/DjfUqmwasFN1XanA8xazCz5Jm0EVWMbTgUKjrHuQui081Lr/NA6ixTnhokgXV2gmLq2mi6FO4Y5+HySEDVDiTm7FdNx4Q1rrjD/AHTcNGKZ8QBum4XPZ/I5uimSSRmVH+65LhRiDR5q+ayjsseT5t8R2g6CAs14j8juib9PQ5mcSlm8MHME7h0m06TtXi6KxHERhsAmvykLhUaZqOjm6QqbqlK0yWzlCqbZXnhYonV6FLZ6TKLBowJ1GoA5jxzNKe/ZpFbaaohz7wEzbKlbjS0NDmCB5GE1zfwydcwVZwRHMYWUdlC8yp6KR9F/sdwFR5cxoEAppYCMQ0VSWgS+wOR7oOLcFSM6L9U77Q51V73znkslKAv2kKDiHyXN1WJxgBW8DcviPbfdcQxy+ELsoleK6fxnuZy2eFXotqOa5oxcR2UKiyk//E1mB3DazJpynzTGVTLhSGM99UKIn1PXdwjGFzb4k2nSADWNhsDccOfUqtTa/lZip7O5+WPRVKWE02bQzDWoEeB3ZOa4FwdT9Y2f1Qc0nhizVe++QfI7gYu3JAjqhWY4uJI3MdnGae0QZyWCqGSOoXFwtL9Sy1lhwz5qQBOiBtI3QbvjJS420b8R9fR54A0Uggt0IU/qjLvqUajnw1usrFga1xA9Xhlv0XEqONSvV2xjubO27o17Ycu3VPfrkN3dPoUHYC+zqkZBFnMcTpJf1VJr/Ax8dSOibOFjjmBqpbiJo+wzVA5djuH6hcOBLBoMkYaXjQtV6bx8lstKD/iRnORWDvluaDe4kFPg5+EJjwfWNsVhcThUtO4xlF1BsUXvu1x5T8S+ygDyRpRiqaRdeua+nQfYh+U6QuYWTjTOiqcU4oqYspQqYYYbiyYGEAU83jNU2Xe/IEaoPObeiY1t8QtJ3SYCsVO5tUNuHcyafaeeUpuEAy7m9DDqs1DnxORVKns+KofsrYa3zVB20UuG9n4wBmR13Sp34Tmo+pVhYIFVJ0FviTkui1Rwuwvw5qqH8Ko9z7bQG8ydxhTbRb+FhMlBoFo1Rg55rMjyKwhxnD9VLoxxzPPdNhSLz0TqTKg4tO78JyUOAcfeUuui1BtyNxHVAdPQpCp+GX88qi+nz0a7LO7hWVHavEyfWkad1tG0UHh9QUcDXYdAg21SlgjEDkqrSMNWhVw1WdOh+e5rGvHE6J8iCzxDdKzCmDHcbnMnmePy4+GWShueu47qvI8csYjkUS7roneW7Ec+pUCOqw5Oa5Pb7LHOOaFZvijPqsLiGP77vlayBGivkpaZRdGQusbDPobDSL2/aKdYyyb4YsnBhwPI8Sr7GHitNIwXi6Y8CcTeZVNq2V4ezaBJ2ecj1CG07O1tVlcYdqa4wMPVcrXfNTUw9rLK3kgSzENRiR4YwuGYBWRcR1KIBzGq5o+Sa8Nde0zb4ky7whQKfP77DBWEYr5SFHoO3Z6KHHVYhmE8EhvFFiU+mage1p5TqrnEHW5WqjstNtSpRLOZ0SA5Nl0hs6LDBu3xaI3sFykyOhWFwHmsIEF3RBwoVHAutDU6m6vSbUpnnpl9wuVwqu91qNasXGo52YKAJdHZYWa9SsAEQ7JQTZVG6NTGtDcL28r+/RY6jnPZV9pyaSDTxGwehIF8iFibn1CnU7netaY0T2PIMjL4kwMl13R7WgUbtVgV1idloFdSJ7iVhA5VTJ1pgFcQAkRonXIFTOEBnZDEMJ7HcVKZVZZzXWXE48W8MLbNuqEtl54jG5LJSVAUuk+ZXGaDLfFCAF5Vb5JrQYwnNOB5i1vrA03CYzaThwfgvLoCbggN9mFqI67rW8lVn2jIj8iPhxAzUOsd0rFroSpz6rJQuaWuAs4IT+u6ajg3oFVLGFtJp5DnKaNdUFB1UXgOkRvhA/VZWTfNfZ9nOnrHBVRTEPc6XnfEy45NCPNLSdVBggi4WKg6A7MHRQ32nXK+V0WYCYZPEAtHRMNamH8MzTxtyK5YA6AehxG+Kl/b4k8V0QFiaLb+ZQiFC7KC3E5c1IjyKY94bM5dAi2kGsBJJpgJyj6qDl1XRYt7LZlZSuXxuyXeLlEjwkaIH2CNOqzw/wAsoVKcF2LmELKCrruc03dyuLTOixA80XV894PVVGO9y89PiTG+3oYuixYo8wp/XcFigYozT8bpxGysoVjPmriN0psI0qlUUhgkOVRrX8RtM2eVG5uGM+aV4HFxbapulD0pWceasRGplDmAHcoCmbMFyP4pH8UAKBYa2WcqYv6HyUIyV1Q3DQuy3AIqPRyXzUItd+qPLDotCLd1iR5LmcT8/igXRYoP9GoFf5KOqhSc990IWJ2g3F5yC4n19A4stzi9j8OG0BYqcnqpTTk6BkE2pRg9WuRLW4Ysf8sH8XH/ADI/cRpugC6JNnHJYcJLgcoT8YwtByTWjJrViPyU+i8uE3spH4bgujOsINGig6rtoVG7z3BjyGmMk8U3S0lT9VWy4lFssdqoa6x6hSdT8Ve/ok9d19FLbOVxCsoDTdAa6qHNDh0IVt8LDkQuYek/AYxtg/xDl/GmXp3zHhKwYTndQN1wCpv5T9xcf/gFP3h+JOv/ANzGf/5gP//EACoQAAIBAwMDBAMBAQEBAAAAAAABERAhMUFRYSBxgZGhsfAwwdHx4UBQ/9oACAEBAAE/Iez4LDsJJ12JTMpsSK7Hd6FOzPIktYYoZNWXAuR5QmhjczrYaTuNN7ccjUvJa4X2mxXqjagym2wpanIbIktBjHxgxF3J1eJFYeIMwTp2LjmaTY792PtG1GbcZIjBkXwfZpvv+KCPki3Tt3pK/wCGRb0hCUn8M0g4k0gXWix7C/GqfBZkb5i1I+saomMVmT7mlY3LYEx3EIFkTekKlvU+o4FqYz1/YMm6pn+H6yL2pH5HGlLCIuh4HAqRVojqn5pG/Qs0WTM/IkWFWE/BkbItD9CakUKipXai3qnBfIuOpl46EqR0x0R6loI2IYlNPsmRLpXUbDgkTnMYHS4QprjYTr+DZqI02G7F7MWAnYbLvuW+yOyCDhezIv7ETmHfRntCIb6DnW9hjimuqItHk/wFwm34Ez/pI9S7/S2hTwu4prowqYnwCXN3QsGFbwOnmafc08EidV260pIPt6e9IfPgg1IPgjmwtS809thaMwj4pryfXTHJr36oMev5PuCPsHbXqVIdbkE9KJyfVjBL2PAgvmjUkWgg1x5/FLPBzBjnmniOnb8EWPEGngjQSPfrXbo8dS6Z4osmrEsXqWBtKFpwJiENRZF9gTzRaUVFAqZ1F3oqkpqlXAo1LXPtxEH2TwaYJYj2ov0I/vSnF7bHaIbc7EhafAr7DaXEbEaPZkXsN2hZ7kUEojgeOX4FXeRJrIkTLLDYmd+Bd1CiwgarC7E718HGyzhkWgjYVWETawQOTQwLElFgnqX2bKpU0Ql6j2okQvwfw1L8dKn0M9zemKZ4gXNxRqj9HHAjsX3Fn8Cp2ouhY6IIPWkUjrQ4NLC+C+noLIsTyaGxB+iaRrTRi1Zk1+ELtH4Y3rgvuR+KKR2OWJEXVNaep9v1pUXR/ax9ZGS4/rptRVnHIviiL2FkbRE3FvzQhoF7iFhcCdqKwsizRM2YnImJiE9KlRY8dDzHBEiT/BCIRBHXkP3cD4FwyL6gSSTmBUoggcS42JSXieTjFh2xm0FPQTt7EKLijdoRUYLolvGhO5F/JND1sJy13LZqy2FhF0TqIWt+4zIryax30Y2ckbTR4Jmx9VEf4bL0PBwfzrSODY/lfuTsfcDwQzb3FuPBrYgcKn25YQ8F54Hp1Rcgjf8AIv8AOlGpmSHgW5vTJCIohWyQIHnqtySjai2F+GJNLfihkWIIL4EqRkgi/wCTgX4VybHeK80X6NBWE+hOKOIkQnYQwv8ABMTwfuiEz1omTc0NTNFmSTFF+hC9iXse/wD4HImSiVuJwJD/ANUINb+EL7M37km5+Rz7CZaFzoQngl9Rwke3oYDWS59j/IJoRIK9GGU5Y3zLMRy/EocStBPBNhqneC9HBOo8dyTxSeGQmdjtX2uQJEEECVY8Vj6qI3OyIOaJUzmttqqq64F+GOx++DF6fbdHZ+TvJ9ydiB7VaIvcRHFPUn/SSP8AlfBHiiHHk9fTpjqgRfekdManqIyefxR1+CNvyRfc9jfXq/Z4jmidUxYE4ExCdvInuJyJjCExPzOEL5E4oroTPmici5FyI8idNfAhVW//AIPenvueBCjgtHgcLwPYWBz3FHQ1Hg26GOhNAstBY2M6S/Y1Ql/heN08UZSRoVpFt+hXkiFMRAhoLSRawLqdx17I9iCMuv8ASOqKepFIPsimSBannNL7nc+si3fFUrIwakGvXp5I1PgWv4X29zJ9xSK296fwYoEtzsIeolIl8nyKjXki38GITIFsJnqWLF9/wRS25BEH2/VA7d6JdHxx046uaaVg+BEL8GOxvTa5tBzryb1+CFXakzVO1GGE/QTeph4PNBP/ALRMnNEydqNRh0kmKIsLIhf7VbdKz+OGWJkmxyl4UdZIXUv7JB/4bsFjkd7bEzvOSwuICTydlBiTIr0EUOeNyL/BmxP22M7D++IaYwQ7ljck4PUQNSvUvksbick30Y63Iqs1JEF/BFFqfyjyhyZZ9wK3k5Mov/KWdMuvkj/lMiUdehH/ACiPXpgive1fq6H/ALRoWpucupdGxHkxWGQfs0XtTcnH4lGo2Kv76b5L8dfr5/GjFPincilz1640Mete9Mq/Rn9EzYe1N9hPmq5GopMT+oTsLBI6eQQTFAm6fsTgTonoJ7imioqqifV5/EZEVbMdSfPqTa+5qs+xmewlcRA1ibJtRErKEf6QNlaG3PcJfPYv4gQkb9bEbCBlk8tIbKnBNohMVo9Bz/cIlnMQRrMtuMWWNxOkLtxCXs0ZKqGuPqGyA3uYN9tCNCKZ705EpJBjZTkbTOmAzRt4zRHHsQQQQQRRjcjjJgvOBdmeCDTTzSKQ/wAkLrgjBgVPcXaOpmJrGvFciKXgVtJmiVq6bj9DCGpLEL0IVHj8396YxkiwvyQfYI+CKvMdiIpZ0Wx+PtFHVEIiv1U1ye/JHk4MkidEKpORO3/RMmRdxiVC/QmJ6+whBMT/AOCciE/8qmSNDE/cQhOngX5ZuOdBvSkkk7m2bj3tjuTxfQsfgmOROWINSqX7C12kWRM48hzGBe4TYZmJEMXlLtgnk5KtWa4ePUgEqSoQtBCaTJTH1AtaU7MoWosIgnCUsaC01ixLdxJZW3HcRm6ELGgd7R6irD0YsCb9xlTcUw7JkIClqDs0NMOdAZBuXqhChk20y/gcppnsXMHYxsWGj9/cmdai2Jc5hpaGRZbYEcDWCKwPTsLkiTat0aXEM7Ie5J+/wIif31I0+DGCSD7B9diPWiVHTAsUgYmLcZcb59icH8GRmiJNRbHgjU0sRfo367bFoFnX8C36cdUMghkepjkj1F7dE0in3H43Sf8AjM61j1q7dNkf0+TWhVVCcCGiFcYTUCGYnImJ7eScisExOjG1EIQn9dExMTE4IJ9vxsuPNGxukISFx7lzSSbbdiZE6uis3oh9CQLMCO8wuxvVHAsSz2gPE7lMQ4b+5F7aNowIRZLpj0rlJ6ErETfYdh1TwpzYVb2W7gVOaTXrl0V2WtSy0WklNhFfwazI24Yyl2XpthS8NX8Hs6iLKCHyku4VZWhxATlWA8KS90IJ0thPpA0QfcUWD9i6Y1q7fWNeE0bNROUHTJGaG5v0hTV17stT2WwlwILKHdE5cqsDVfWi2HSLCVIwvwoikHfoSp/DNIOx+6fJ9k17UhkLcjoiRoQledKePci1FsQYPeenX8UU7Fk6fcdOSCGWVuqKakbGPOem0Uiiq/8AwrNZ81enQmLctwafA1YSE2J1kTo4mJifPYmioJiPJJImKBO5r3JE9hMQn/0kkTpJhlvwtiRPrRsdGKi1GbUEhlwGnEBS/ulGpmjhsVu5F8S7MchdgSBK2ku7fgeq1cd9f2Pe2OGBXlJaSIksdZwYqxvex/8AWNDXhRlss1LaHIkiRsV8MZkaNR7OyoQd6ulUtG3wRDfUWyVYfq/gcU98I14LY7s2jl94E216WwmO5EUw1F7bKxGTJTZIiXDQHGqX6H9RBHQS5sQGhNyLSZK07C0rLVm6ScJObBGq4hunDFmaETUnUjOYTu6wR0NSL8iI1PfpixFXpycfjXQgg/Rbo9xrwKPPP/hyJH259saz1WI/CiDP/t0pbMiUmh7dGxFpp5oyRhGqprkTqpgTpInyT6jf4Jv/AIJz6UQUiWJif+if+Cf2RPsJiZo9ReomSLNEITonuY1pPRI3sM3I5ijY3A30RjBodPEJDB4ghsdwU8oBolWlhbmkmTbIyoLcIvYXg4PggeJFJCfE12ZKzaRrukhkQhuDvyIzywqzL/Q9CHL3I5I2fOglGF3b9BpFmoUEghKbEpieeUM4jbH7SDVtkxjh1sSHZfKxGOCxwgztjcamahAkPGxLmu0tI4lNsWt3CXsn6jz4vSFSBBoZpsx2yvkmwBLeUPQbEMsslYt5I1GoVPvakcvHBYUxJmtzZWx6jy8ueHojCtXe/wADeDwhdVaI/DBBHfNI+vpjNeKrQ/pqLo+umnktydz7JHk/g/U5z0R7ncwrai+SyLkEfljsRSOq0VR1R2ILEc/++P8ApB3Y6WNaK1s9HYxqROtXk7dCn+0kT8iovcYTE+RCatckYTExOiemwmhOncJi9mLuIVUJ1nejjJjsP2p8k+KyNwN1epelRVVzwrHmhG4RZBRw2dciVOEpdxxS29BsM6pSwKwK2NrubEgeoIgXEhsMlmnN00TJGKwi9mleBypOzeDwDSRYFQqWkau3yWg0/AtEK1tmxmEl8a3Cs9GibtlL/dxS842uDRJ2MI19M2gZCedmJrNZbsXLp9Q5Eh4p3wZc/ckMJSiiTLC2sblsgS1NZ3DAZdLUH3t6DzVK80+RBMzqCqyd0/0NE77h8sOBhLdkr08rA7i4qY9tuXb0IZYek62d8+jF8VtdTHRNkXdNGb6F4EPNTAK1ojiw10R0NdOOmDFWfJ9Z4ZwqdqWVIZDI5EjHY7GRaiHIr+OixBrev1EZ5f5oMZ1/BBHJHRzWCyIR3px7/wDnenv0wInRWNxckIivw6/o+CD+CNaWI2dF7nfQWwlRPYWvcVGJtRPTgRYnU0aITmmg5CFSdBCGoqSSxdJMlehL6Gxsb3OXoN0S40tNOVWRqTYd+Au4/pGAhRiMrQZ2sm44a0kI2sgr32F9bKIw9kKvIEkRAP0Q2oZMOruJsZ1z3F2/goWSv4yq7eUkp1cFgCdMi1Q0m40TjckKM7m82EYL1Y3rlXJdxOKZP3TJGRO6QXam28yJy3kYWKdmTUiArReTBG47w/p/oSsNQ3979ERpHOWi20eWNfJSWCRxthfgiZuiKcnGpeSaohju1GiC2BZp7pI025trSz+jPVkpNeiu3p8ovJJNq88F7yroZ/4QNaZs8x9kjdTJ5nYQ0b4TSwM8zu2pFhPUCGpPJOw0NDmsXsW5NNz+CT/Gt6Xp7H3J/KKmHTAtCFTlBHsLFUSRBGpr5NBcUlfmzcv6dPPRcgU/ghix1fFI+f8A1fZJ11pk7qqzTTBFtjtRKxc+2IGbCpZlmdtS2Ba96WFVCdjkTEJzRCajQIXyKhdBaFuhMmqeqRsbJozekmWBzSmvti3cIZCQMxECy1bJa7kmuUnBEk7FMv8ASqyD7s5MNJYR4eU8tkWp1B4m4oidKoQk22kfNMVyyCX5IQXcHovRDX3pK4XUMT2FY0cLRLs5uVkRpTZfcvTphTYdmNVipQyZYo50BNiSGneUXLsXS1GhpLmIa/eSTLSSWCtOfrUtW5NlJjWjO3oTJjOU2Fe7b+6lk03aOO5ZTMmFo0EhCDl3DVbEVsgI+u55yhwbV7mXReT0FLQWiFvq9zYTdGhthOE2t9yWaMbtXjolohWa35gtPMR6kq6TWpcydw+CCWg+w4BkkzUm4TY1T5j3NRcY66jvTT8aQ81sQPPg3iiUmD6juLJPA5FP/GqcbUZbyJIZBj8/guL7c08dcMX4l9X/AJ0pHmumPJGKwxKRn8EqeBGhcVqbDnQnPFMI/fSs08G5fwLtYS/wX11i/RIwhaCw+BZqTFir2ELFFpUsCqqp1kk5D+qkjqnI3NG9xudT9DSPCZcDZcjzHDneRnCm25UMiV2YuPjuW12MKuT2UYimoI2N8rRnXQi0kjGZbVXW7rsayEhgsoGmvdArlK0yzQ7ScyRPMVilDF33XAkCtgzJAsULC4xTT/wgUNO+C7CVCE5DbYmMG9K67is124eENQxMVsaY22UpNSt9vugov5FZND9jMvfMDBy9iEaTvJZZHWtVzJWDcSWM3ckORB1kV7kGKCubWjBYPcxxLHI2UNOGmhzQMEE2zKTe9Nh9RRLkRloAxJShEHAsUeQI8lpc3fcarP0CGWIgKZHYdoFgSZZGvr5Gu7Gfcj/KiLkXNdehVhIRBN4NPkyNLBD7wR6kKTYRHwKTuRfgX+fnQ5NPFUR0w1XPTxTJH/niGWgi0nsIIvb3IfA0QhRJdsLn2NWdzUz6mXelzXtX+lqR/wAOUeRn2K24J3oo0ELYQqrNF0E4FsKYFnoLFMDZC2EKlex7qLSq6J6QbJdJo3BI4JsNk3EmITxSuVC681pIeXleCmJb4Nos0+LiUTkWnfrUghKchIh6iESYMUDXdymCe8dzup/bIkww3y0sd4lDtR7mdvqIsI7S/BHd1N2a+wRiNoT5BjsIlLYkRy2KHKv+haEi8Le7kLk7UdtJHcFsVfIuhDO1MtQaXaLNZw7IbDLEohbDGZFiaiJ33sRorIUeJW5C2tBHiTh6jFzh1mWqnVEIOK2aaeVvbPAqxm0+ZF8STMo5M96XmfVDwrIxfYfLIWMiyzD9CYmxcICiJb509hkkMlyMyKmPC9ySpxsEIqvYFI5ubWCEKBLhAyfTdLxzo8DYwa4a3T1QhA+34HXQXocmvTOS7I/wj/puNeDUgUIif+UwX0+SLzdMSEi4q/X+TCO5ArdaIRBFvJEb9UEC/wDNIjb3IlX02Igxc7e56I0PTwSTwY9D0PTwM+4HZyeSF6CL39he5ORiL0wRjg1+B83F3p8n1kbanwR/wv8A8pE2F8EfPQkqc9BCEhI2SpoohUWPAqL4ohC0ppRdconYmr2EjGoer3wSWTtgJIgFc+w703UMlJMb7l/0QzxIzu5jszdmV4Mp6xJg1nKP4EErSLgIilgZFgSwIgaZXKonQn4EncRklI3Qd0TlFi13K8twrw9hrZ97+QYqGSVp2+7ljaAPJc5epAltohxRYeU1OiQk6SejHC8DgGTR+5ZHhoarv0uWTAJCFjtUaBU/nFSV6syaCuK+RlsjYZjJSutfCsOmm9gjd5a758k8kmVS5afb1LlG8U1uzli61XAbZ6D9hzGpF5fqL34xlfKEAFHhC8CyzWZISEMZxMgXrG2rkY2hd1ZluSF5IR6mbnnsvUdWnZN82Q3q5naY1TDt3Gj9DX4Nz0PnkXSs7jj/AIRmjokP9CmVYnojkUEL8ymmhB4Nf+U813r3Eo/C0QR3/Fr+KCDiCP8ABPhi1scJHvGpOKeKc5I4Eu9d/kzm3R+jxai3I/w8XoWtNnTgyfUJf4W/0+ydvSn2RsVi2/SlRa1+wL6yRC0PBH+CCdBZ7ioQqIR70WtESiar89P3I39k+5H39Bvcnwd/Q51G+SZZF4ICEWTIGiIYbW6zNf7vsZxEjVKUNZNHrIidsZDvBJTnJiUTuGgc7PZLV3hC0G2c7J/YkXWSr9/JDknKad01dEsZ8k6+w2pldO9/+/sTswHtjKZlZhvPsJVlpZtzK2V8EvwAZuP3XoRpGmxuE0yAmiW3A2WaoxJaNmYWlZiL4O6ETlljYP0HXy4jJDXOZ5JhaCNWs8snY2SmdBthiIcENwq8tzHZiQezExTuXRCUvZETTWiSyLQJUYbXkG1y/wBDy09K7dZjZKwhNtvGl7L3LWuG3hQjc3DiNYga2xLIO7Mxv+54PRj0tyyNfYuyGUotASMW0prx6CZNN4d42UotATJtzWPI7i4XSt5wIUEGUuFux5HvWD19CxmPexBHXBEXF0QRvSMiUUSI7CR4peePwQbEHdMj8KVIZAjH4Y+b1v8A+H7JBFpJEbkOWL5p5nsSSui3qZPUX+HieTHYy1psbnb0puLgSpBsQ519Bc03NEW6I1GbH1ltTiCL9iIPHnqWDIlmaZ39BfISEvsCQl4FBDEJQJCUUW+wghCEa2olpTt56tT4q3FE+9Jo6OWN0TqxtDswTHdlvUC2VERYWCDtrEdsS3Mh4E7l+NR3TVBJwlroiNIJe6zpYZQ3JSmkXncurCFTNBQj5Jf9hIVFKWygfnkltYjYbgtowETA/GE23Cb+TI2T3dOcSl5e4KsaBIGGkrvRehOIFsibDbcQ72qmKWE2BcvuuRMr/orQNSZGWIFUoRXteBSFWwrtmfbyPWFNOxe4Jq7bsmWyBM51GRQ2wwc1PdbTtwaUZVxsxzSEkud0zFHFi0J0laX/AEaJkKJLCJObQVhEwdPvt8FhIQnuOd6x/T5Flw6OHPR9BjKWbBJKWTpDLodrMkXZygcOgbkYyN6wq/b9Kzx0wXF0whwYF/p3fTp5otxZGf0eBfkgx6H8pv12Ehf+Ff6Xk7YIfYj0EIzRwxGYHFUeRXyY/pZeBxFIo/emRKn2T9D0LaH3BAi4sG1L0jf26O2h3kjcUXII/AhZoiJEmhITcCeqEqXEsCEpEPczj0NYI6CF8USnqtrVuDw9Ri2oyUSNmg3Ruj9hex7ZYZJz8sGEWzoXpeIwxzDdkStpdEo8ChLXQTCxIURTorIMSkNrNTZiTDAJ0/5YRzw6k+R0kbG49NgmQmudi4YO3C88kiX5PysLiYhxtLmBhEvqgwlE8u5vifVnEZgwlPBOSTfdC6vdpjyJK9ZgCSvS9UshVruFi0hyRoNsnQ1m+wrP3oQ3QybpJPRCeisJOwltkhgsk/IthNuRmw+w+xD613lkkeLkpIiDSjEegVNbrnkt5mXuWb1nm08TbskaRW+RqtokryEIjnjlufb/AAbKRUxWdU42GMlRmlPfwaEea/YMf3qXzoaUXaKa/FIJ/wAOeSdPwzRSRRH7/DH/AASPsfhixzHg8dE/k3GoIFka2cCUa0WhPFY9KRGvTGs9UQRrTdGEfJuIx+JqRqaRaCPJ+6JZI8fg96IKikSiXECUCQkJC+ArUSmRL4EhCQhL31FTGF5Ffiiy6W5Oa/TJfcTUUkngfoNj9aZk91RsYkM1i8K/YVYvtL8He0yyJqswaEmG4mNwyhTc1ktlgInsv+myUGWsMRIXmVp0EsYc/wBRJOPErW5ECnFoz9/pGkemm2pDuQZl9jqiDS+ZE8tJ3bbGhGIoK5GVJWIkRdmpyJEAu3kW1E8IbKc1oXRmNWLLqbp3GajV1zLB7AhLG3YrijO1HdzSeEiLWHbYsk3lLdpM5SE9P/RrbHUFlZ05WS5NgNXwawXCVMu/A2aFPpYVU5dKT9CfKalJt9mNDhucfJak9ZMsXdVGVH5GGUnaHNm+zj0IqESxZKYyajNulwEFdoMxjgyu4yt0qRKcaakFjkQ0NDQ1A536OBFuiaWiTWCBrbojaiBkH9/FBpO23Rp06ncgix8m3f8ADBFPP4O/4UvfJCIxBjyRc7GY9xxtXFN6RT7YQfjsW3rFe1ULJHUsEEiQkR7fngWGTzQvgiiQl2EkxWEpEv8ABKRCUH86BCQgthc6C/3oKBLox+6twXFHmjdJJxOlWbjo8jEu5CWbmRGUqlNajNla4f8ARDwBpdmxqa0XQbYGyW2s+7CFicBsIWVTsTbvP2BZUPbUUlJLFiz9reo6eyabPEDY23cgWklby3BLpbnrwGs2FqyJLLyDvSzeKwk5SJz3EjE8IXYTchV3cSEaXWItBaGO7MogXEtm0ov0BNLzOPdiIpTskSaa22sIE6SRYT5gvT1V5QGilMlUO5HVOwDnZI2XkyukRyXZDJuIoodi6WEF7z15PHbQom5e0HdHci6XBIkSliYTFjmXYxyhajlQloyABUkkkhIKUEocjOfcbKJPPSzaf29SwfwO9zXkgi8Cgi8EU1NaQb1elYj9mUfbkU+zSF0ukfkgsR+GOjS/5rvwckbH0iNBQMSLvRbcdGvimPwWWw9vQinNN68jXqR/wXTB3I+KOCw+DY4M5IGh/iiiW9XzRAtiNRLAkK/YSEhCosmqEoEqJXIVFu6JSKwn69EKr1MUew2N0eZryQo1R5FHdqXOzImTg1NPH7GoKFWgMT8kNkLZY+LcknrZopW9p9hqy8LUvQ9HHqNo1NhDspCTJ3xKRr5/Q5UmogrMxziiNXyQw8OPtxm1byZX1Dw33LbAmIj3NIkM2POu3wPNCMSLCaW5yvaRFWw40JnZNysmIvKQKo6gXNYrmjJcJRDiWecETpY8joibrDHTSV2IH7QcExNUIZURJJ9fwiIorsE5uvahMMgiUsgBZTt+DPPzax/pO5WFu2zR/wAwYwZgSYj9JdtiSS5RsLm4SKyUyzoRI2EFil2QUucJiSyxoOTkvsUvrP2KP0YcgOSyPFGrkeIr9imvgSI1IVVeloFnBrTTYW9PPSjtpRp+BGDxQuxpin2af3riRa/i8dabsSRw78ltybHMHuZW1Uep4p3jpj6hWII7UeB3wRY8Dd6fB29COTWNuv2q2fYGyH0vg0MmqIGuqDZ4oR4otCLLcXYQqLNEJSI1FgUUSFz0ZzwfFfthN463RunkfrTyd6PBHqaEXtejoUn7xNNlzBZs1FEnjgfLGxtrBpp3HF4s6UT4XZ6jE1nM8noKlYOywe8eg2rUo1IhinJmROHLNWkzbHJYEyS6U/RCacK5S52u/cXHSOQcotwUndQo2vrBYSpUiT4JY8Rl6D+CN4hKULahWU71QqbvqWmxZ8V8tDWC1OJNU2uBF6yaak+2YYda7UbzwzEQdscoSiVJJaJGmLyJ0WgreQkku242+8ywhURUlYh+xppngj4YnKDVkU/8HDFQKY8EUA2lsnrqsJSTgxaojn1YfLI3xSZa6/oWwkGldsRm1qVuOat3UFtskhJ9khAMg9yJ0GPSutEooehsLCrF6JDuXj8MVVf30wQhKSOj1p8fg0Ysfix12eLHcWPFjvoR6UjIorPVBBGfYj8SVP1+CBD8EjmkPbBoEHQQsIlku1Eigj02pGREUfvVfIiIFrAs+BIWRf4IVEIWRZFXUI7ipWXRCtmiLepJ3EOfQTQ38lsDo4167zxVxpRjGruSbWvO4pItwlfW5QuMpCKCTlOwhcQgUlPwh/u2l3g2kLfsO0pGgDxF/QzLwxPF0LbBOciEbUTcYl2er/R9G90GS4t2EWGqLk72/wABCZKoW/A0TxZyKxAcKuReN21YGxO7Ca4zas2KykKBEdnBJanz5EVhSbTiuOPRzplyf9JJKEbVsR3Fxqgtb7DZ90l80ljg+WhKx7Iut4JrMUycP0GEEsWWawT1WUhtdlOhrMD07Ovg8/oeTsQOLLJPLH7+tmnCLoqrNL9kq4WVy7kXGZKnwjBOXZsVlrXbJCHPsJrNdhusQ+4wEFBJvd+fQZdZCNjcjGZEooxb1yZGtNWa+C3qa0jrsRcja7Eqaz+CPyQiDJfH41k7z0w/U2UNWjQ02F0Rk469dSPJnv1wQQQ/xwXq7iRDKEiCCMkEfYII2rBAaIYiYokeKpCr9wJEZIwL6xZEK6M6YQrvoUR4FVO9ETeidGWepddqTjktwW64rbI+KfJAxjHq3qLNlSuDwYZRmDK/SGtfqSBw2Q5ekcmGTKXOG8bCAjJHwBJa7Pq5AeTrKilke2Ei4lhRGF/TAZMzFaLtPW7uhllkl0iL3m0raRsvODRqDbj09CIk1bi0l4YT0IPZ6icWVrIlNjc2dGMuIl6CYRbjewuVYeRAVMvCnmJ9RMKskvGxpS4cjIcXkXTrJSDnZrygV2AXZe63oQDTvW6FFm4bjt5WRfsDuVYYS3MWgmyIEuQRmVUEsc+pE5aIf8obZep3OVp3LfwAtnlbuvgiIlIlZne7g0x6lzO87CsUNNxslHqHrfMmA1J/QSTlh9pguglCspH60dI6IGiORKkPYlr6Vx+BBFNVY3x1L8sUg2/8MGdF3EsixybT6Um2xoy9MI2rjog0IvWLkEU9COjUt6kX4IZHTHKFmkDou0swpFLkPWloj7BBG7pH+EUgi/7HnpS8USNN6J5EtB8CFQtNLC5F9VOwqLNF2x0an2Bd5omSnkTE/wDT7alppNW/wninYeus0aFaIuNUi57sSSnVPDXgaVNqzOWng7KUj4yyjlYYpruqxBeKU7OHKFU2t69mtwyLnrL6iyhaTtuhTbNlYmo2Q1IdEHmCwythK19Wtl8jCUi9zPdpkgfG+B8egk29W+QRk4AmQx3cTQkgOWKm7EEifdl3ZIndidWlsx2oO8pfWNKY5IrsIzCyoWOR89vSLtDf8LBK7IRdDgcSTSpuInqxhIRJSryXktmJ9x09B7rwN7ghN0TtMrTc9uSZuh9WRlIhK1U3IOiKYS2949SF3tpJMsp7DIOkKIXaYuzokbteQi5whWFNKdCRQcQEvpmnuJtkEdvqHR02/RbJBH/R2Zwd9RLYzCTQSNYZtPQbNEYIIoijUgtj8EDHGpFH0pELot+b5M0miCSEiZJ9jmvLI62opB8GJFSBLfoSyTXuXep8icz0/s1+KePJHRJKEpEofxSKRqqP0elfQj/D3I1dMwQQQNWpBHIlUj6hW8F2gl/wQhaCQhZpGKl/lExCFRWuJ+CROiZ8P8Gf3TkeOhwSqRsyDcgaMuZnBsaASiPOXHRuzQQnYZnHuIItqPVqNT+8mtwsrdNSPNRlNzLbQSuyaWIspVpzZi6lk+SLSOgse4bbl2bo0RlqywRQ0uFJejx3HuglZKxeRIPAN21pe7ISJQsIfmx3xNiyCWLFmdGKQE2m5lXZyPbI1StEhLiKncqGCahYEQePqhiy3Kyg9m23IHc+3HZzuNSl4CbHN6JM2TgILdsL7yT0EbCRN6pmDRK3NYjuSGGUsW2webzGpZpZEbGEX2AqLCaFa3LnksW8Djo98wl3L7fs+ujPY0ue0kdxVk8D1yImC1iBcRLTJMresfiRBH4IIPc4I6vj8az0Q0Je5pcmsCvki/4Fdn3IjAuyIuJUS/66YycCGR/hEZPZsQRtYih7CIt7GHYTnP4I+RiW9WCOiKIIGugQRakUjYgg910Raqsl7i+oUCzRLUQnNNulsbOqpPFNN6I7dFySJOxbijzWO1ckXsRSJPfcgcNY7kWIcplq/m42dwkIUc4TScGW4hxyTuJSfYQNeTSENxkmSdk4JxoWKWpcIsWxDqVmcPZjctXYyFdDUbzI0snOBfKieRcIhZGkMTcgZ+g7CX0GhK5fgQu8BuRAz7BFv93IJtsXB+fFxtH8ksHwxckkhFiVfZilrnrBOmoCp4S14kz7ss+QJ2pWTwZbGZ5aFzEjAIi6UVAwWj1gY3FSK+pSt/kYzEE/cuQS0GFMGwJ/sfC1km12Q+Hddb3DNNqla7Rd6iw0cehlGjgj2IERtYUnG42Er2FpK2hnYgGHQJMjueSBogjrWer7ikepAtcf+bTPgjyJXI5I5FuJEZPs0hU+z1bakMSpsbi2pEiVJ+C7GI+BUgiiCCCDIYuj5FtOiB21or0WDgVqfbCVM0iORdjJBBFxoytiOtaci1bRD3FRYwKi34ohC+urR0r2J/4J9BCCOxqdiSehd/H5EIhDRA2/o44J/wBHFU2+MHkmxeW2J7DTNwe+H2Wy0QEd1Qm0yZMgXsxlzE5gQpSYcJJ/pKkGw1FoqRKXYKTXlorhdEpm7i4/3ACpvCm2mxCXiKHpSxjmNdqM36Ie2YIjuh0270JbD0V7RIQkiw9zDaEmxpuE/gWbIodpar5MfLfEnPYxLhopuWQLmQwwLnmNMy7liDd9DTvqTZaTTbvrGeCSA0taEcZmXNeXBXIQqYvcSn8lm+UidZ1IDYRt9kSYVBfkpxoNbq3YfpJMbc/dCFovQTGHoNLHsPdosUhUgSFL+Eugo6DhNLksGm67C3NvYSlwNYSsEZI9CCyGiLdX2x7Gp36F0+vXnpgj1PGp2tvV2MVjnrsbmY3I5H8UXsbdK17j2I/6JVLcXTFYIHQgT3IkMkjPcgXsLpiKLUUdPc39iENEG/FI/wAIpAj2qjbvTUVEbMkQqkJMFqIJkwJkk0TjUUpJfekmnQsdMO5BEdzsIRHHsRkRCyfSI4MhThIc2pGJlo2LE/ke4JXTM/0sk94yO2mhekeVRd8lyVTJkUJdoQlAnKLIjGwkplwJHDjVmIbqCuwK30DW0odhxLnlCW6EzHBjGRMyVkd2yxv6kcSmbPbc8FoCklh1XqNClNu6L4jTGdRRi7R9EEqJdgLTtmpVwOy32FCZdqPclsT1gVjLIts7nqOHo2ddms8j460rTcdhJbvS2XryJVNI8ticrF85feB2go29btt8iLKShdi9rZTeeBIzyLwxPeFG2Lob4Q9thOX3Q1cLWajFkWOEPcthNKNc9G/qWWBcKywIMG7PFEE7IW9BfUGQXISGWzqsMBYIsUeL2FZuZDTYvrQOKwc9bP8ALAl/4c07T0xOCQu59yXn8cWIv+xKm/8AK/rovRIiOxm9II6cU/WhHgj/AIcaOsDUjUELYfvSNCCNJEvnpSVFVmw4ODv0YHZl7bmT9lq5FgkUeaTPjPS+oX+UW/rRNzRcidJp2ZJPM0kkTkTE34pOgqIiapCW5ZUh8SQ/+kMi9yGtoP8ARdocDlQkTJaBInw0o0RjmtQyCgk2bm/bhFmNRWW0k1iGwLt2t3d+BNGqTiO4sBQHZaky1T1KcrfySxNO9mjCshrqTeudiDGXy0HXg+wlC4pWT473JZpLnCtpOXkXkLy4Nfy5sITMb4Gl4bHapLAJsd50RFnUG1bfYd+kykiWi82LOVNblH3cX9BWF25QSWiQafYbBzdipP8AhF/IlJZpktS3/TGSVqVr9n1EUS23yI6aaXzOwc9zZJyIW1YggrAmyPucZ+BpKXFhqDVEnn6qCMS4dVsSscws5IOza84FzHLU5v8AYFlpbWitx+ASLndiWXYtIti2uSWbEAtiYxQ1wt3cgSIv4dAiLwy5Qg4CXoIYTo8V+26uxBBpt/5LyQeVGJQfc/mRBBFoFbz0wcetEblm9xJCWvqRvWC/AkyF1tSe1HeiKIcWFRUVqJXqqQsnnoZzSCw1qd6700sbc0WtxsGqEoEvkQmKjyK6EJk1z2E4OAnNZtYbclCJFkkTZODIm/SixTz3qoPTo8hoiCCCDuNFp/Na8eLCSaVo3Xnv+xyZkz6PQhHuxJfEC5U09pwQxFOPAT0MK78IeHyx8jFmHHYbshOUFI8UDCky24rI+LtLv5GjbclY7PAshw6O3hXj0gUTyq6pzsN7I0y2wvLLtvyt1uOjCXyZ7uLCiOHFrs+tyXnVhOW7Ruhj01xJItsCWWfIktzsLOSAJXEK8CZrSZjRIu8M0AHFicZvEsS2vhfJhFrCcf8ADGgkVs8CUru+iRS4tSKBXFFN24xQGidQ1GvwLzJhQ+B+i9iMGK7UtB05F3L7UufYax8+SUakzqZ9ghaQqExI4TwfeBPwZ50oqzQiMgqluPtY204H0RRAo0Femng165f4MkWki08USvk3Oz/MiNtDTHki34PUi/Qu0D+RW5Ehc+9e3Uvs6oI7+lYHSKoIYqLHS9aL6jHR9kf7ETY0xRjge1O9haHikYEyfAvc8iqhO9USJ9EomCUSSWOx2eghMmKL/K6KJdCLkc9JBFEEDQ9l8EGlaF5DIHQsj7IWNJZ7Mik47BMyc52oizp3fSS5S10diNqysxKbcwGSBsTYmwbhSTosDGOq4m7ljE6WNUxZqXE+o4jWrdTNw7Sodt24IZSLjExqMZP4LaYaa4vZibF1s0jE+cj6YLROS1Zy9oIacciizyvLcPSNEi7lgJD2L037+gmdkjLfIrPQim0ilvctQ4e43YWSYW7EE5mPF2Y8jitcTJc+BjQSu4xKRbmUvQu3HsQOIXoReiF6blsdhxFNFLJiXDmKY5oIHYTIb4P+YFhKTvE3oKMpDGzCi2RzcvqeMUv2MkC6c/nsQJW5NlyPQgiODcyLvTz4Lz+KBTPz1pHYS/70oeiLT5PgVdIEutBBBFIq1JbA0NdH7FNFTvRZNS9ED7Fuh0ao/cvahKugr0XjGpoLii9iRM1Mfuk8+4mciWlCc1n7IhNJ3E7p5WohfoQsiwciqqIS2EhKiCEQ2IIIbEIhDVhJsP6Z5noLejUSyXI1P+ErzI3TfI6zS0p4UI1YtxSrC7F8htS823/pid86jWlEuQUTStGvAml2WEmhJ1m3qJdAnSwEZF1ejnATtrzJO2G/EChkiY0lnzYRRzqFrw1LCNdCSRmLG4zi57hFelMpwy2qL9pg1IGYuLi/T9RVjLY2g3YbnZCyaJWHFxP8iaEUP29EmGJ3kYrUhuXJCPQEEpfII3mkJJDGByifsLLcYYs0KtBMYFzYUJJajrIlSjPcbTNhfAsHHA59VFhsuoG3X6/FzP59PJHuQQ+9IxTAizIgvH86LfgwQIi411dzgjTSuek2z51EpO3uQXwJR0JCVMUhEEUgga2I1GpI2yXybMiRauhKOhUhCg8mTBPR3NC3VwjvTyKq1F81VEz6jsT6dMs7vB6iVST4CciP2IWUIWBf4IQlSNxIiwlSGZrGxCLEMhiYcKEKQ2R4HNnYJtJiLKYHnYgHjdBO5SnOjEu5ryizb14/6RcbgJ3G/qTNcIy/ru3+iESSbylGDCHuSIT/AH7CkhOZRGjJrCFwkpsz5Ao4KI0GMrkBlV3fK8EwxGlz3FlNakbZHrSLAtL0HlSbOeMkMGIrWGv2Fo1TG1aL5sya+fsjZjWbZBN5hNa5fsQRFM2UCV2uwpaDf1LI01l14HLKTaJGWZuHdlxdhMYwP8xWxf1EmwhK241iDLBqiIQQZE4E7iVjRmYfJPb0Mk59CKESrwJjvYUiZYFJGceC7fI9UPozxTFfuafv8MCWfkyifYjtYhD1yYRgx2MV+z+NKTf4pF96fzo2I46uxGTwKnOBISii9GR/tYErCUipDfing16N6PBBFIIIIVVT7J9VZ89cxHbrXRlHbAvNE9D2FJN+BM5pbmkyeTyTyegtIJpImcLiZInJ+hPFWgqJTRISEv8AKLJwRcikEM0PtyefakzBCwmFY4CWQ27bEemwnclvewkE2lNZQ8v+jR3ozb3DJeJBEqBotqRFZMRldz2knfMsPk3wL0NEgG82S/TUEAiUWYtNLk2xZEk5E2ySPBkngwueLikCRDusKyXYSMnDWQ0bkvixUxhZKF9BnLWgaxYiyBodW8jsH6EDdneFcCQySUpLfdj9x2leREKHhGshBPCznATkLghPvcWT6uSfsl2PtAlA9xaR5OUUTf8AwJUz5FyGvUtWTMLbI5P+07guF23E5IEHL/CyRT2MxL/AxZ67L8PcjsWiSxP+msUWp3om1fj8kUin66VnrWCKKda5xobV79CIraaX6IIO5E4pCPsjXb0IX4CNSbwW7/gdZ/5R4Pg7Uc2osURKNScHbUX1GsCJ6JZJLJZNCZfT5J39idqE6LJoNnYWgmK4t+KEJCTzRI1+fwykL2GDzyT+rAmMksou9CCPUAsmt8YGbytAnInyXpkcxLMtVTvN/T0I8qPLompBPY1o12FEpH8m7hbk63pqct6fYh35Zm+wkkoSLC5aNSGl3dMldtBzxPBPuSaZwxyK9SyJLcMtdjY9clgt0LPi4xVqxcQh4g0uRdFxiZJEMVSUlINLQQq2jjGNvdzGO5uPKJEJT4HsP0NIaSbLB3DuotdzIZRk62oTH50O/kjzqSNEbciEtSLyI3kWJSbwHeYufJCJRr5/GqJSf4Iv3PXtJELuR7E8EfNNzQ7Vjafw6eSN/BFpMdbuQWXT2IZfiqxXxRL9U+BYpoJEHHoQcnx+HYjXoao/0RT2LdX7p4802PqHPQ8+ejWCMlrVLHTbFJEyaSSTn2JuSSSTSSSeRfoRkKbCFZ+lMhESISpZGfxSa5LF0jLY/gj0glk1nVij/wAIIe7S0V22PRUmXf6kHkXZ9BSSFJFsxXyXjRCS9JxwEkszEFZfERlN6oZOSIgUngy1ruqZN5JI+BHyTYUpuv6O0GZfn9Mu84NjBiecnWmowFjxMaEtaIw0M2jLLQU9hJINaNQpMxH+ofBeGWuSR2MHKpeC31LRFNiHITGpS/k+Ya2KwUiVx0n7FhcE1iRmItVWezJeWgyK9EbdDwfY61diQoCUf502zB9inanP4fgi5Eaix0LpjkTmn2aLua5GKdixNFv7F/Alz6U9j3NVJ81VfuTa5HRD6nTXsRWBojnrXc4npY30TV4pFx7Fhb7/AIJIvJJPY4n3J5JJJJ5JwT5JtNJveiyJlgv0I5CUIShCpgyJR+SFDkGpeoUgSjbsRrMETXuQMJbRqaIoKybh+myIkkH8tSeJEm+iErzwJOmJCV0lkjng7BuQkyMe4rrRkksQ4sSmbiSxEegZ4btFQUMuCYLNpqdiAwY1X4HaAn2uV+0OSVEfQakjG72UlhCGHqhlMkbA0TctdMQTY2t6BuMtyGe4zVHaWQQwTQWlSncveglOugnuNLCsMLFpko3k7CxEeCbEn4L6xaxyZZCbF0W6aZEkiZYZE2MceRz+JISclmzSm81V0RfqjoSkWwhkHY/fWho8GvB8V96L5PqPqLM0pbggkk0Fc+VH7UgSnYSpbECzfpiaIcET/T2UeawfeCIpZ/hn1q2T0ST0swa7kSXuaZuLFUd6YZ3MkIhCxSUTsNnclYOwp6NGtxKWfoJaGUUIIS+BBCEp/JntVZCl1JPRGvNe545ZD06HMnrZFLdrGdzJcNWuOF3C/wAGpqThuxT0wWUJ2KW6TEbgtjLwzPvCD/onSIzq0fUjvDcYzEsYlOg1giGjeLgsY+1/p2+dCvlC6xMd4dO1wvwOUwlb+EZL+5Br7nN7kTkLER2HHbwqMDx7CixC1L0N+4t6/ciUyds+5I8+9NcB17C5b2LNvUaskxFx7XWRGC9izJtCwSCkQR9JOYdvin26BEyM5ktrsK02PU9oGh56v2WZCyW8bCghTgVItWOjmn6pDIL8i368adEca0fGafZ6NIIsRR4olFXjoSciLn9o9BT4ouRdEqfJBCGjn1MkcDz0xH4yyN9TfTu9T6+jzatzFJx79Mmvj8GHYlM5ELIn/TIS4oyEqlp3EF70n1F0xr1ajdELgOS1lX2MlXSRXQwpyfAsRySRxEwYJk53Jq0aiiSZWaj09rcVmSW9xj2pQCcE0grL2+QSe5ivkfyNMiUlTEtLcs7ihjJPWlg0MQWbMReRw18Cd+5JSkGx0NBYK+TnExlESd/cxJObWjav+iyJO+hIzqbiMcC4JILHIlpjH46JZeRjcnWrOyO+K7Z8n6jwKoYpySmNeBniTiMkD2zWHswhHCI3yLrjzX1PBGx2IUbU1PFOBPr2sL0OV6Ud4ps6I8Gm/Wkkm5O9IvBDFsdFRXMipeqyLN6dxLyRwd0d6PgZHHR4zR9d9/weSehuCeTg+x03XSpPuemRdunNNexqveiEJUyEJgQi4S/g1iFk16uJ6XsN0khOdbQMTDociq1FkWOcSNCJnu7CXZFxgMurBVhppbCtvQuV5NpYnsRwSSDS5PIjRy2casdR0r5P8EIENGqZD/pmE4J7s9iQjccEWDfE83wQO3uxu35GOOaRpa8DRLIslZrCEu/kYnn0GtZ0LNncuf8ARpiHboNjkmIb8iwbHczRvF3FkzGRqHSa0iRlrDMBawjsEIm40IyE7Ze2bnwa2HvsPKLTxRMVguKI/v4/qNP+m86kdW/Rh0wuxmijojA/YSiixS/A8UncnqTcEaWPUX+CteqoqxgSwfZIFEbEEUR3HR2pF6v/AEvI66Uc6H8JpO5JJPqT14jc3JL9C9DvRY6V7roRPc4ehN4r21pyy2gljpbLCvBpNAv1Tu4F70LDFr0eDTpmC2aN01TUjIuXgR3gRaxJY3qFywRWrLkZB9rk7VxWNJ3g10zQhbChbGS20I2Y8BCRTLjchWYJu17mAwOgPiNaVgmTJk4sOYTiR/I0kpIInUgPpIy/9Oek78k4dtths3eu4ncQlkBvi9B+B9GLQkR3oKt+zYfoTNpQiconQJKHJuby9iDKXoRWIFHqWSA7ESfYUpM9yYPcv9Qsfo3gu/W6MBbMSmS6RpYYv9rMEWrwtq+daNa6wRzT9fhsbX6uxHrSEKdBY6bLcnasRWN9CMZNqRYWS8c1fpRVQSol/wBEuTvWxp5I12o+Rx0YHV0f5JpOiq+raix0LPUqWyRqW9SCO4qQJCmRVsiWOKFmiQhH7ql6dG+3RltUTA3NJU/olJN+go4RKnjBJlDhtYStbTa3GZtL5HgXyf8AcFx7EBd1fkuGoF67yOcQ9NB2r1ZOzqbS8loSnyUNTSvoLgmEZS0X9DCK4vAJa7EJGbS25eY2fNBfcjAlri4FZIhQwgmwrENzBf3LebniORZOSfkWvBG0JC5/6MoDCxTUOU5GbHM8jPJ2odsI9B6iVv8AlFpIscC7GX0adEGND7jr36Io3UHZY6nyeb0WolHRoTkh1h/9I8i1HhU+KwxK9UIUi5ovUWDT90SMdaXHgjyayadD8c0dH3/G2exH+jXqck9S+KLoSnp8dKg+SKxSP+iT0EjQaBZxUXbx0TBGq6246nR7DBT7jEhgFYwKUmW7mAxWeSZZTzoekDvQPh/0TcwzCw11G2EC/wD4ayO1MnguITFbD7UyJiUjPBd0zoXezNRtnriWHWicmEPJAJZiVkxGAUKy9ZyGocbkevsQvOpiNi5DkOmP3DDxQgosFS7k4uaJtYfHpNPqJfqIckYJ3JvRbk2PJtTjjr17EfhwRc/dVMdGhaC2hkWB7ixSF0RSBiJ7EGluuMUi4lFVYEaciSj8KLDRHt0lPir/ABZJRLGd/BoST1/X0x0QQjCpiKe4s1isZEhLgQQRlVVOFCGtEvwOh2Q8E0kKVrqRxwQEz7uYFqTRK8MUksQEDL0D/NFGWGzUCyJWJSJoYhLIZQSiLmHghHIXlEM39xu6EK0vUuiYvC5EpJyXex2xVZeg8engnIxwNYTSJa0uUiKb/g2zIjISTzqYrkFfQxzc+qJERyi+Xxvmmtmp4ngOSJ20LzfPQSPfz0M09zXkuu9P5T1P7SND+/hdMFyOS6pxSFv7GgvJxkj2osGtXI2rVX+kL1GNLHJqLo/XSS9xLpXsL1NP0J9R46HnwMv6ddx9SdyXRGxircldzTruNdCVILTTleTsRWPQikUwc6CVRIWokaCfIqEJWF+qFkU6/gdcGA4ODDyKTVtdheC0Fi3yNQmYl2yLxgW9CMt6oUV/Ampkdpu5H/o5WnTcfQuXJWBxNhTJ+xA2sXT7ubvyK9Bbd8ciY3SNepEvAoOxIQOZzpJrv7l3+0oFKxMlklfsaRqMlOPYetPboDXaqn/w1S6SUjAhhXO6g3p+xbsTGwRj9zk8Hel5MM+59ZEw943JUx/FNMl8Ek/9F5RN6X/4Zp/ejliXyRH4YIwacnk3t0qbmSCO9Zz1pjN37lo05IvWbT0pWEiKqpKKxen861r1G/yfZO1HRxV69GD3JnQhl2xKDfU9Cc/s9/wJalue9YNSCKR29KQkLsQiOXVKaRYSIsJXIokJ7CQhUL0MBCwLShZF80VEhqrtPNHUdM/wvoWNAtjULcGLJPcd3HsQpFe5h3nJHnHcdIwNAeZHg9F6CSrBIkduPUeAk2Xl3oIGMJbXI7lnKZqBL3NY9xLUnfgfKyKIghTQNwlefUaRCLEwv0bDXYSosKjBDYzDNT+6M7GpYWwbJelFDSwk5IQpRdpcw5InOSxk5iw7k0/o+8DRveC2pJmx6k2NP70e9OavekdOpB5JfTmsEbHOT3ohD7Cx1fUJN6kaFjs+uFvRRc7VX+ioqbaiNcHsLqTnqP4Z6Hau/cZxVrnxR2YnNPJ/S3A4/BG7HOglrSD+CVNKdjyR0wJCRoeK6kcCQhLwIT1EhUWhoEaDRiFRKsIi0jU0Y9DUM0USHoJHD/6Lnc2i42mtRUCoYJYNHYexpnKZSIensIzCFxggurdqaoQdT2LVrjqPAygx2yATuy276E3N6shvREC8MXJQ8MuB6jsvBDhEaErdrircjVrGYRPkjZVJ/TUuPBexS2pIsxIq1VCe4+4Yd8DRCac+BlAthNIlR2jnHSvSSRyaXpY/pyzsW9S/BGhGa/2i/f4ItyfLM9cC+s8UfXTsQqPFZMukNEi6c0ijp3miQlTnoS/6Ki6E4/LajML56f1R5GKr/wALsWBdoJpCHGx+i1e580eCZ0qkQKwk9SLi26kpIxyXmiVhbkf7S54oiyEIQWWL/KF0houaL8L0HketDGH7g46600dIwq8Bxdi9qzkiU8BjYg1HeStGmRQlJejB7wZFyK8mBGxOJFatDlIkxunnXcnZJGooqKurGbJ+pmp9SNI3fcWRYjYcm0nxGY1xYdBfNBRF+aWQliGzB3FpYE1iFXELQaGPNDW5pwgsYL94YnE60MSdsiVWSxb+hxvTXxRXyReDOD9UXUvkeRexfwePNSPrIRfY81FrTt+H5IbYkYR80XSlvXTeqVIdFmq0MwKcU7i9Pxv36fMH7p3HwRVoSQ3FkS9a2tT0gv3LzwYuadxb9KBIgg+CJ/CQhCrcSiiVxLAluIX+CFan+hUo0Ubd6IX6/A9B/wC0ODIdzAckSYO5dNkGsCMlpIoBRSnoNWvuJ3c9dyOCKBECN0TiZzA4rHqM2aY5Mshi4vVoLh39ydP9i5zJdLF32FTYkY1KLpcwWFLeL2UfsP8ABh/2j7gwkywI/wCA4hr2FNN+gbNXIBeqEvT+pMJ+oglNqeUdMSf9IPQcFN/Rhd0Rg8jXdzbYkf8Ap+hfUf2i7rr4ri1IFY356vB7EXyOO/V4I5RtwM1NbV3oo6l9YvIj/KSb3pFf3SOPamnRPHgwxL3qvmiU9BfiTyNkjNPPRp4Hmskz0RqOf+j7ixR4sbakUeg+x7cGP6ROtVkSokJrY/XSqpTRHsY5miRwJRRKiqsGf2LsLAqf2FRrVb/gajxQ6tIumfku8GEsezh3JvIiF6jn4DXI0epHH9Fwr+9Nu5B9xbSkToJrY1N9yHXUTpZ9yWf6THd83FB5RzG4E7+gpujYJkHoKBaegSNdyRI7WCRs8i2LkhS7ECFDFyWhzdyCPfgn2pXAp+o09hLCjFtJEaaD6hW/9IOwlWvuR3FRnQn1kuZGeTsj63Scmbep20E6R0cwWI6opuqN9VtjTcvgwPRUV8mOqx3qrienpR+xe/seejnk/QlqZp2pbkW1P2K9f10MGimK/HRajtR/6OBjzWXTA4N+Otv/AKajwLPejcEqjNcCW4qJCVe4l46i36Ev9P3VGaoRBAj+C05yIQhZEKjQKkC6HRxNO48DyMeLjFmgrzDiqvdi1HLKYsIiBUtvQOHk3aRrJ3ERjyWM2FboW5Ihoi1HF/aZdh20mOJOKUKhZOwI1guKRraIlRA8GaLa8ELIUQGNQm8DdEakeptEXrZolYTFQy5GiLmOgRuLQ92JYyd/uTa1mvyxz/00NTg/h4FTJbk/Z8i/DF+ng1I9yLEVe5l0WKXdGySdxuKc8kOBY5Fr1diLxRcUtFdDQmyp8G3UtDP6J2qiXTubjzSVR2vkbt3Gyb14q6adsdbU0uXgViCJ70joSorV8V45IfRf0pfQ2EqfsWKpa08C17UQtBZ8CgydELFTQfBmi6HR60ToeaIt4G5HYSUoVgs/wWKELwvJCiDwQ0RB+hYXi3/p7lEpMghK9acqSRZb7jZsWImXUiOUxstyUCPcapccX9fJyJNEmngvK2CwsYxUl4vI2+4mxM17kaiUf6MWmwtl/ctj+kIbTJY/gvMWyDXklJUZ2nMD02idu4xGfcDGN92S1kmG/mnkzJ8HEUfzqvsaGguiPNMXFofYLcEKqR4MHkXuQkaeB7GtFjozfomaHtHgX1DXpSbX6uaL6umN6Mi5joVdqLXiqfVNXczxR5oz3jSup/f/ABrtWO5yLXvWHSJuY5F26CwbaiX+UVYpG5J4zTQWkioqZdIQqTxVuKvNHjYy3GPA6H6CDGrwjQt6EFj7lsf/AKMq3/pI0ajPyPLGE9xhbA6NR7n7l3ByBoLdhiZXoiRYcNi7tTcrR7DBPHmn8I3b2IGrewqzgQtNkdR33L7JefcsXLtfcbOw3dqC9hBL9Da+oeUQXGU2sRIkyVqyJEqpwTr6mX4xTP8AD+n7Frv3MZMU/upbT1I6UiO5FNM05IsQyLyW1osUS3IIVeSd6xvRkuKpTRJ8GMn1DwdurLNDbkjoXQUdZaHei9jf2ptVuKb0wfI89uhtE03otf8AxI4Eop8aGelRqi2xaejhCTFzVK9UL3Mig1pFhHCpDeK9GQtBai5rLJ9a/FZHr71GMQWKRMaQNx/0cnx3FUjVncxr/o0GIhPAvAtwLJfIQi9x0giXW0nEC1zN2Az2pz/8ZOcG+SMOsnhENwm2BpuLy8FspYkQQaNaUwrlqCT9UdqNptPyQbsuG4I7iErC1qS6jValrP4R+tTBnuRAkR76k7K5ZC+aRcjotmSNC9vesTWPciwo0IIyWIL+DtmttSUevVNN/Y8U8eSBqRbkWwpNxVzTHfrgXGKLgX4Fs6LakzW5NXk+SVk+R5p36G6Pb/wQYpeaKkdCVWxAlwJUR3xW16LIr4pE0j0pwIc+aEqFaKELQ1ountX7AxmwuJQhsUXqcMEKZVmSO7wN3oKAttH/ABO8REzSMdjtjv8ACCV90FuaNB/lTMOXcbRYSBwPAj0zEDzc4yGhMNiBWIbesGfQ5JrbS6DLWOxjqiyW49JFTg7CqaWLyrtlyIXoJjFe4tYfga/kTXBAKV2Zrks1yNFNue5KREyNZOQtjWzqJX+Um281vv0pSSe7pPoK36MH3BoaeemC3esfWWp4r+hfV1as7Vc0lkvsLGfB6ifofWqPmjjQXc085gngehbuST8dG/R9t1Kw6qzX4J2LHmjz4O7z0eR/VR4H0N9DPJI/q/Mj26fJttWGJXMHnyLt7Hg8dC2NupUwqruZ4EiyiFQhUI8Vlkk8GatmEPFGPNhjJ7EH8qMMa804J5Yh/wBGzBNvJKIsLDc7CLRfUW7XuKxpYglFu0iUIWwjkFK1FlFcTHJl0n4I1lDyChsupWHSch0iyTA4G9Mc5FlDvMohalh2uY/YhvJ6FB70iBZG79BG4xajsJv+l8mxI1Seq2pr5Megrrk23EsD8eT1G+4oyJVhZolIoI/AuOqSdyRKTuZwcEX6I16OIJzGor2ITucEalr9HryZroI089KfQ99hOqcVVJxJM40FkUk/8JjkmSfbJrJO58DZm7Hmj/dWNn1E+v49OhEa1Sq9xOiU0i9Lbdcb9BTrRMVME3gRY4QhLUzAsCxSrCoTLMx1ydxjDY/Y50oZ9sa77ieqJZI6aoheo5fcY/8ATkCssBRaGLYlslOLDCzatMU1vqd/cidWJ8F6G7Tqxt9o4YhjFjcaY3HiH+yB/wBIpXxyOJRPCJOoxdFzrC2HOTGBu8KkkkXJELBaSw+2SDvQeSKY9B0kO8sDMvp+4EXv1a2uXwQR7FzbeDXyQM/QvtqQJEGlexkiL6bkXGskyIf/AAWBtwSExDJPMUaKYg9JPuKudDS/sQyWw57F8F34NNDf2I31Er2I0/ZH/T4guqJRVZqsGpv1l8ddZqnFNh9t0vlVeL9LzV3rMEvrikERRU1XUTZbgXQrl5QhF+aYN9SN8GD4qukogzcSkWwjJcCF2ojJ1QvkTE4IJeqJo2XdzSKNjckmAx/A708kVqco1a4N4OwcgbXqS3eSzQ3BWyyiyI2wjQs0nJhvA5Clym9rkRLRsOmLkKHtRwKakiW5EgYX2GI5MmF7udSFBkDeBxbbUiDFnNZFMvI/pGbuNmnJtuPI2lmF3Yqkw3YlbVIR7Q1pbPkjo+3Ej0JgXR3rNz3EQIhbimqzai5sJEPRVRR+o80gVsIRLtFVq5HhtE9zuGkdbKJCl5VqU/A9uwxtSCCCCOWQYRzrT6iNCOwingSF6sS7YJpIpgkd9SLr5GvsF1ujPJB6EYwLvJOx9g9Dnev24rKvb1p+6u9Uje9V0p9UiZPBJDOpd4J7E79Fuhqj79fk1ouxF8nj2p5NY9C1UqpofShui5zzX2PJqZ6FRE0i1Ec70JUSiYhUQn0aFmYRPFJG8jcjY3RsbPsmoIR/odEb7+42G5JgYORCouGMZ5B8qRszjYl1wu5aXpLGrRNiGu3OpIh7CYv6iVraCxmB12mzVeow5L/eNCTP2JC844IMlOm1pEJKotZ7CAVNzggRFDxfMe7lxGU7YTYRQk3YZkr0bsddrhn5HlxO7sfOELPGTgv6Lw7cbcRZFuj9CnT8HYenY9hKmhnintXJPvMSmMmtNLLBDFjnI/htANo1umQOqBay2R2dh3yIHiXKA5Q8R3Owd0ObMJJvXT+xGRmUxzmMq3hIbiSlc1gyJLYc6kpY8zM8e7ZFtobki5Sa0idIQp9NkEUidTAhFISKA/QhijBjuGgrSW2kP1DXyNU/tLk4nUz4NLaiW5I9zHY2uW9TfUZpfpXNOKRkzXsb3Md63/ork/hmfx/3PQx4pHQi5As0kh0zJB8EfNORdHfplgjanLNKS4Iwx+xO/qL56SEKRTFIFNjgKiFrRPQ08CJgkTpLJJtJKPImat0bGxjnUbg1Zvg1lok9W7ak4p/8Eu3oXf8AglF/wcJxG98CUWZTTYaEo+cEJdaCDaV59xE2Q2R+oh8D/I0y5JZNyBZjcY9y+5BNUsQg0EdddSx5u4Y4rT9jGUWFsL1EVWgaNycAEi6J7CViQ6wvQdgjbQTMdyRljNCRNgkQXXIa7CxP5RIl2BEU16tvwWPrRHuL4GQKnBCoiJQ1Go4Zgh7JKG1yO3JuMFzlHBo4QrfxAkpI1+59uD9h7JQxuNw5yn1LO4DJDmVhCKy3VguNy5GnUsn5NwNhBAxNNmNWSmzLJZEeRVT+xK8csbS8u4k5hmUmGhN9LKG+XRGabxWnL+s7EXXNIE9oFMhkbDXHRsQPd4JfGTUc6H1nYk96/Z6JgU6mtjY55MUuYFBKqtBtOlOCfzPHQx/WOk2EiI8006tL2O9fmqqqNL9OQqTcT/4fYpp8F9DWSfcUM7z0LoX7FkWDsaiwKisITEJk+KSSiUSiaShsbGxsY/qJQ2BFe4vaPctYXcadBeD6yIrgcHqIQlVYB2QJKXU3TEk36kVtHqWyI8ppctjrbDSzaCZ285Eu/uSqLeRJnw1kaijbETcbMiaSNWQGwgpUoJQP3G+S7jtaEt0O3KdmOe8GrEJGdfUhc23HmotJEGtBjBeWLFOQwWEiWwtEjGx/j8iPPUlSX0/oVcAKzmXfFydNCOrhxpkeQ1gWk4WQsKIgEnHf7A+OlfZ5x8Vo3gcJSFsbyWvVHdlsya2osbCk9zxlpVdh8bQ9C/LUXDQ/vk2bQjjAnvYQwUjVHImoxab1I7r6zdhibi3KJT5T3RE0+9oJpmx+qHHKKMxqsQfw/ZHBnUxzsX9Bdu5yfc/gljUk0WNju6WPIjtpVdxPqxKkT/E2W3N6/bj6H2J/wlakcHjoxN6vqzpVZoVVmi9KTxSeOjnmq9Os9hUX1izRCwLXsTRMWBMTpPJInSSSRv0G9iR7Bsmjo5jl41NiPUT7DlybtFKtBJFvPHQqHvU2F5qbdKHBq88MZSbgaIaoVhkJJsy2WkoX1TJ2bFo35IbvbAl3pc0LOJIsIaqdNjH7aBMqVww2BmB+9r+BTOHYsexMs+o0yTGy9b3ZgTbMTBYNDoVa63ks6Tp1qNpE86Gpb/hp8FqQvWiQl9QmdkbeyRGGsKSBTTV53IelGd37giU55pafQvdly7BE5pKSs7jY0pHZM7OwRE6buvFzeIa5UOo3HI9SGioYUB85IuYgmuLeQ9zokzskt8CZyiuQncp6iJxEjWSuJJ63lkjcWzsiobOwlLw0ILTETlgmV7aazZiRQoU5rI7D6OwxIvPBNpNNme5F/wACtkV6W0Pc/XSujsxPqnQnYkkkkTo3+B9MUVyP+9Mat9GF0Lowd11bE7EERfo3pLpfpIU/8EfWK4oFr2FRCii+BP4EY/Ck0G6OjdhtOiSlNME+6uIWi8i1Ak5EINSdOlUJYTayRaoIYdi9CGTLRA4UO4uS6wTMXS2FuRhbGnsy7TFw0KRpF4GYS5cjuHuWCV1kxTIsj41As3FoS+BzDUWj1MbWnsibHyGzpj4zlkymiVsQYt5Goq8H19CESLXrcaEbF/YePFWovgWS+vtRbImpwk1ixHLiaGZ38EtiaYPuZvEU28zj4HSFriS74fciVkUKbtBaBRa0wPS8DubsE13PcjckCxtxplmPjnkoi41RvYw0WjTJ0d3FQSbpcCS2aYFu19XegpgZywi6zYF95LtSGlJLI54YTPIvmqTWENOYSeOw8gSRYSUOd7ErhKt0J8i3aErFjhewlF9yEEJlyKXW4kzI7TAavIW0hXznc70fSlFL8GvSs9WgiOfwWNaO5Pt+WX+H6i3BOKK3SqPd9M7fgR9Y8EzVOKol/wDKp+xJ5Faq31qsVLHkWTcWosL3ohYpm6FRUTmk9L6S9JG6qFjBIMi3T1EX+keTSj+s+z0ocwkWRnoNoeRNON2J0XdhWIuE2rwy+SdQLPgRnyORPIlXpms6DWtzZ1Z+TTTGsovzexLSiVaxYS5DGF26ESLuFdZI4Ze6x6EFiwjiTFjW5CTx3MB9Bhk3/RF+dtGtJyfzokWK/Z6csSMWp7xmkYNaLsfbiyTnJTuCBEBtkPz3IqkxS6LoYmxDlya1H7D0WoXEZK4DT2Lm8WywksLJYaky2gfZtksvQMEqYrYs7mTkncKKhXMYs2kOizVn5wNNJuRIEZSTCb2giyJRLU+CQhd2BPdDgepJ+dkT8oSXRJlGsCk+UZOV5N4GK4WyoyrGbz2uSJkrvQSm0Zh7fLHcLOVtphvSSXRGE6iI+wND6L/6X3Ipq+v7Nfis+De1c9Hv0rf/AMbeaPFHp0dujc2pfsIi/au1iKeOhOTe3X5JyIdrj0PImL5oqqnIXsJ0X11I2J5pPg96JxRUnsMnyT1twN3NKttL9xbWmDCk7FolqJ1YQvUk5C5h4CWIdAEpTQyv8l27Yxty3YWXIypSfckacQ7jk9heUO120hCqGWkQ8IVFV3oGrSIZWgrq6aEkYdnoxruWWC6JMDQbYMxqKTDObCo27h3CgY9R9qe0C9yD+ECb7mbdWLk5tRmPQ3F/pfv0Yd5bP4ARx14CbiM0MxN43HIyBlQ/rJBdkxST7KYGWX0d2GuKbqGxtIkCzZyMcdizyQ0tnsI8PNKM4fSHqJJJBYMicu9lIjklKYdBqLJTbSlPIuWMqJY2l+pCHZlZsmpNch5SJUT23eBIGVWW8i5kkxHCbtWJxsf4G7tsp+R5Ox4MDMgdIyEuklF3CLCrv6hpdEqE0pIW+RO9h0ffAvUvPOzas+zGfFX+B5Oeepe9sir5r4Haio8UW5On/j0+R+1F0b0j1rFoo6QyK+3Vj9i+qn76ZdVIpRO9FTWOiEIWa7Cf+i0pkvoTAsUn/T4pLFWehuB4pPrR9x2fQ1lnySQpICv7kilEaGnkisL99RoFakV2xOVNWugwMcciatU5HQdg76JCOXcTbJ0qbwlliTS9Ea125WWPUqcZbCLdvd7C5ibtoZUELQhss4y0mtlTDAZThIa/JNS+S2pNNdxwXvYe6F4hBQ36aI8jVh4q1P489xbLyfMlh+yF9RGnQy7SPckYYxI843wYu5biTGhS8sbG9RysKXd3w4cd0QOla3NXPewlNLhB+ZZ2EynyMNeQxJBG4TYL/HTcbwwEwzUMaok7qLlnWulIfbiw0z8XHBpiLBFsy8ASu5eiIXO1E68ZguJfsKch43evtuSw7pNTQbFtJLWs8kqJXh2J8jGWplvZD/nZR7mWNrF+S7htZFPhmQj9R1il7LihKKFgj5HWUzOT0sNXHiruelPqF/vXPFZdbH76YTpsYpHvS8yha7nP/ia61iu9daI3FqQL8C/wvFFp1LNV2orZFfJz1L0O4sCvnejWKpomJzRCdE/QbqeR0ao8DU3RbtVbk7JjlwI5kDU4GzRJdzvSIQuMEKeQ+yFoXfQIB2mhcM5b5GK7cuQ13E9glJvYalYfbekZ6VKQgYiRTNCddPYtkdhNpXuZmIYQ4YuliTrINpvQhQPa4qZsYhqpy6JaSGfOJiUZSifcSK2CDl45DXxgasRFdy9P1X6ulW8n6F3q/gWB5FJLWBhXLOJMqTbMuV7OC4hcvY6R7C73KRWwxklkUyUMvZn0QryVV7HJNR2XoY8WFD2LBp9yZ3T1Lo9FDGkczlKUH2CoTjg1d/bD07dq8my+ypR9C76EnA6lcoRXTX6gZp+A3kcXHOLJ6NqavnghSHZFTa6v+EgJfl9CBHyqS4xuliNzleuV3LqEYWF4Ie+n0Qx0lBLsSrXevzgTY+MEN5gQzIEkXhKIlR52wRLAUibyxPQggyTATLd/ZKWFaJk+VAk4UoPaKBJArC4RGaRH/gdhnen11h1saCEujUxrb/wM2L/jXXp+FTFNeKLr2p7OisqJVhiqsdqyJxXQTuJzT56NOlz0L6+tWOOaNChGg1kk/cWKXQF5WjGydzUaGnSZGwbbCLiODIm0RZ+CVpJlgSE1yE6StuKbDFhtE+AUKKzgXFJ4yyQv0th92WU8nfQC6IzdmbUnppsjcJMktJLpST1YnWGdxEWtl2h11GKRthb2GSiSYlbH8Ai7QJyk96Ljys7mhiifLyGybZNI7poY/wAfHIvrpv7UW/rXgyKaK3oYjxuQhp7JpKThu/p7oRZ3WVtRY+P2Osab0Xa6jcewszBeOJ6TnYnp40IpL3KbLuJq5e5CExqJNYjQjt5WxSlcbxcU/wB7bA/cGSS3h/IjIQ/Lz+0N1cswFShObDv+CjZ6CO5YluXMtRyvNuujcLyzu3whhl02uwdzfoQjQIXPONljwLglpLFiVS2l5FNA8Fy4kVgsZCImbMfo/BJ4ohrZHOGjEdVZosJa+xPoKENPVlznlq5YXIO1JJXMx9IwQ7QZdLhuBzSzcyR1c/g+ye/4E8fh81tTk+ySST6fk7U4161Z0WCP8Pkggjn8h/FZ8HJk5pfp9hdux9gWlUqQyOII8CR70QmL2P6K5LE5qWnamgte9V0tSQRfsNUj/hBfYhd5I8IephqN1pSUItfQtq9xTi6EOzz0aCEybSSW1/Ri9zFJZ2tCMzHwB2jNymGRCSmrGjzF4FXahEiLUGbTsS9hye4mQ5h8DNN7EDMzOrHOh3Sw7eSYxoRiXUOrwbowVRCFMTrNrQaJGmORhskQZlf3Epe99BKTKE0NKRFxbeNxK0jW5v2GfP4FGp/cVencW/p0cPUXyL4orvZwS2zI2XwrUm+4s8m7Svs2aXorWjTaznyNJAkQlWSERK+bir1pNKH8jopXpBYShjNl9mPwNKmIPFM3a8C6aa1Wy+7bcirME85fxD/Q1ajlFo6vfT0IhPqYt3vINnebTdqT06KtBv1rzCZMUoc9mpMiu43RZKT3PBdzS2ciOoirgSV15u75F8IgahckqoSupZPYxMJ2S0Q0VkJm8aCJcsIKNllNDgdyS4ZZ6jeRjU6IsWytQEbcnwzN0zIY2TVaMVh/j55Nn1XtSZO5DPnq/ZbarZg08FxYpOpO3Teu84pZ3rCr+z6jSRaEER1oiTg/lYq9CJuRfJfDwWRiT9HPStRL/guhAtF6iy6xaqNfBxyTIpExOKLJ7BYLi170VxTr+FFIpBBKiKbDmH0DwhIimpaKQAmKIvIqI/2AUqQXclpfvYzMw0w98g3oJA53DIal+w0KNIjglSEwXOb9qhu8k3JAkTg4vCIvoNJEEXfYRK5FNIRYm2eDCY7ic4TuPcl8WqGbWJlqQCS2EmRA33ORHpY7iuXoR5JsJJswYGXM8G5v16+RK0oxt5IF/gopFO/iipaBuFdqNmpETUMmA6wqVNyYIPLIcVh3iFawom7ktWNI7XV2JnbwSkjdehLOgmsp7CyrsASEaewpKCzw/wALMzTLByaXo8oaXQ3YU1LfNh/E+l9s3JLFaJPwRWC2TsZFfHQwOFcW10EQeqJURwIsAMtFaloQW1xKLEJF/EsXSG4MF7Gi7r3JEHaWoHpwTDeBQ2ZEib+wtCTVIh65CQ4xKMjZYfyMj/g5o6O/TYxTQ26U7Mg+D5PmmKLWs9cwL5HsafgfYelHcZqfNIF1oYkW6o2Fcvf8OawKRL1RAuapeghUL0EiLyQqQqaRS9FnoWRYFh7fgh1NX6I3HI8DVIyYGkxCPIhMCg5ZW45OUPuZk+C6XlGhugS/yQDUgcupXY97RkH1NSMyvAQfSWmwN5IfqMlmBWnLSDa2UsSPWcKRaQ2TkK2jknSUytYkKzqFtJKkHdCgXbJJkdkskq/YXuXkSxksajIzOF4cIRobPUZrIwuJM1ZDmW+CekkPhI6ZXcmgkm0kaPYj7A8/gRp/HRi5Gfau5r5op2ohd9EPcjeBr89hfQvocLyNnKPF7H/RxAlC8JsbbJpvG5A5vOpf/Ikmbhs5SNmN5QsC0MMFT/u412Fvyuru4FdqDymyJ6kDtCJTazq5TDhqN9y8CDPJmNCXDR5Ma9oI5KNG0xs5whk2YLALbNEzGwxFmfAzcx20QmhWVHgmYaHvYy3ScKYtIsoeSQ00ZtHAstZI3oMzPZ6BLUxrWstlhCQagrifZuxXu9T9xuzc2SvIhZNoDsNqNXZj+sd//Fmt4zTTt0Rbo964W/QyVC1/Bk1x5PB39DAgghHyeB9KUkdEdyMUROgqqQy6F8QQ+iKpXFTuiOKIIF8kUXasU9Twe5FLix0KKe9EKquRG3fpjv6jRDH9RE6EDVETXgUmB7NpaiwFaouFm1OxH0IFlDh6llzghppcZjFrvwioIoc6IW5V41I7IlS8LQwVAiohG0D8P5EtKu9hQM1tWBvImxBdlRrIP4ImB7ubberEyegSZE7UYpEtTOpCOHqO65iPQhIis1giNmSuQFO7ao++qIeVmWhiMbCOZ5HtVSETCGPBhDpL6FyOwtfY0kg+3PJOlP3T9mKSLM5JklnRsMiYA9zLkaSlvuPNg8ZjtGUpLp7GY0vaD0y8khktY1LQOsBVriT1yOEFqvLcGeN5okmy9Dca2zHjiIYq0I2DOyIvCQsaZIZMiCIPXEJtolWcleSzxFxVGs7r1HSoAsTgV4t3gOZiobSkdzly2WRUassZS8Ld5M11xd7CaXrSa+QhbHCzpN9tBiHJLJPUXI3Fgsui2gZGLY2yESs6akm3fXgcnDTTWU1caHK6U9MVjoQlB56d6dhcj5EpPrJwyF1cCgUZFB5NeKPg08E3NaX/ABpSJRVSRwS1PkJRSOPbpiw1ga2EuPI1/wA6IdEpB81SIp3FiqVLRRaVggXxVE3F/ojaqjSsdCIfQgg3oglX3NxOiEHiMjCXtB40ZQrTDE4GaaFqw94i8/UbFSR04HNCzs2heJF2IqE8iEkfAlJdhRDUZ2xI2/MClFoYJYaiB21CynYdukl8oWVKCyLCzErLKSEZPeHQ42sQkssjxKG8wOEkfhDGyvTwJBqa4krzRoiJFZGpb1E4HHKyh4gfyP7LMjUdU4JM9qWNejTiio/0zYLAgwiOlcQJSWUZiEsq6yQTRpXajixHgcrWLhDrTJGghPIxOtp5Lk6sTN/BBhJdhSvOhN/NyLWO5F+B5E0m5RoJ5VGqvoLSTL8QZuIW5mEalKb6jFE0YeYN4wJrJqljkNppxoIWcxHqzCr6uaYkqstPU0Qo7/0vjBK9UPcWWZnFUCltOUIfaWrEMRtaFxlRPqaEJDiJ8Gf7GM0NMhGtaGOkdH1m9O09SX4PjSj4paTQ7EevVkgwFg4r9nr9euNRdHYJfAkQJEf4fCiZ9RS1JHQacjwyNCRGUL4EtSELYSgSEnkQl0JECoS6EZuLIsUwfoWBCFkSmkSJRRGRLpga3pDuNf8ASJN1WSO59dLg2JYEibRZoGApy7dyKsOCKnxMm4pzhot5QfNUKvLkyjEuDH33hY8wJaqXWTGB6jRNwhX7dy5N2HBFhYLDR6SBAm8wiy0tGNpVhuy8sgtF1sLeqdBIviIrBjspnizJHkzQV6ySjUmtYJ7EJktWChECevEl1K6aloStu0lmLpeRprwh7D04ptpXLzai4ohcOgs7RLpaD21GiPrI/wCHvI+iGRY0/wCC1o9HTDH80z61VG55RCew0v8AgkvGgr6ryJ8Ukl3cFqL4tHBggUnadyxkrXndCVWMVshErMIBKf8Ap7iTfnQgjXLJGmRDRL0FBkku2IVusyBmRKOL0DLgqu0EvE31Y46E5ShVAhannoMc8cGIhHg0VpiHJNWRiyx6gaxK8mhE3KhKlPUtdiJL4roV9VhF9A9m+W+yFM5JOYWHgltMjJGkbOWIk59nVmWON+n3/HL6C650gjkimsaDx08/s+o8UmncRH41cSrBGolLIEuCKC3i+oIIogjmh96HSjajRc9QkR6CX1iXmSEJCCMYVYYlT7B/cEb03I5uJUh1e4lAqaUWBLWkV+yJRT7J3VDVGOncSMDkA9aHjEPK1lSOUJXkQhNwtEFakbWWhqu+HpLJI6bvkJVZJ6CiaFvtmvQpZgmqMyOXJaTJrfoEaU+sQY2dBpi8CYtIqBmniRdIyrstSEtrSxcDyEGSMGUr7i/ZLZKFHZI0gaLW9CwIIX7AZbEiVoJuORt7CvIqaFhGlwyKEJbCKVrWI0I3PYXZf0J3SjYv5sR8iiEUIk5GaliFxoBi6Yz2NeRpaXIPNPQUp9y5NPHekyLZm59VJF7UiSE7re8IfGocG9trPvsZrHMskvLsQTBbCidrE53EfH7B27/oy0LyydDA3yQaLJrC1YyDkrCS1uthuwuuYcHIiLnZP2GVCIl9Ah+wiw7tyT8sXXyDBsdcq6TvvaGyAMwkJyyk8EYFTTeghuzdabd5MiDdRwi4p77om3iFwxvz6mpL8EgHgptSwaTpvlDJaTiTkWXrAVlCwJO4lZBbIvz52QmS3+ZeCXZap42DZH8dD6P3X56T/wAFOdjwfYINOTC6HN9qI0sfyk3pt0QtrCp7Vfz+RKawxISI4yJCQgjkJexD6Ax5UQMZfsc95G/+Ev6RHRIS4EIgjFYkiljtJE1yLJtXMV/ov8EoFcz2ojAofQhVihhoa2pFGjyl5RkUJ6XfUPLQRhi53puxeFtZ/oPXAJ7/AMD63p6GicOB97lqVwlH8wJykwS3wjVr1U5buTxeYY+wp0C2ieR6lBHWBNdGx53SnsPLfHKTyJqiaWW5GlJ1E4X0Q7pUo1Q+xLQ2xcUDlqO1t2GPd5F52ETIs+Q3IOojAv8AqOgk0kCZ8idQ7HsJmJobIl42I3vkssSoZhiQ7COU5hSQSyPAWNxlaUN1cf6X0HX+Ux6CxbQzwT7MThdxeSSRLJHITwQcrVLBPGRNxugUGuC74Qldyos24RxyHXkjXwp351iYLDITItLbe0DzdpB0Stict9i9EsUhan/WxKGGUwJ7fouy9RA2txNJxI4qSE9GN5qUu0m/tJNBTZdoQ/N9ujKvyHLwmsORL2cqlyoReCxmbnKeWIsMuZUaLsi8bXk152FxhsO5VZypX6IhJC3TmGK4koukKK5ShGi42sVsswJgieQtlGQRYcmSmKbl+GWV+3CRTedzImt0OpbSSN2TQb9e9H1xRUXNZ/6MjJH4M0/gqJDI2pBar3FW1/fovf2/AotvWGJb0WxRIiSAgVSOKMCOKbCPsEPqoioy/uKF9QIRBFIIEuiP+CtREce3TFcH6rp3EhZF/tFisECEupodI2IQ0RUWmFHY2j0N6ovYQYu4aS7OZNwMNr8kN3sz4RK2ZMCuRDO4kcCoyNJOir4JI/6KguRwEukbskg4k2ME4l0fIqxFFsZRCQyl0rFrGNko7tgtg0WiHaow1C3wklkExpJwGa0rq4kxCRM87WORloyRociyuZOwiWEyW22peayb0IfCNb6GCbIec+g2if8ACe5Jv1QZeyGMpo1RNXdlygSNo1lSfAmlB2X/AElUPeSZrdLu0PBDbtdl2SYicqdFxm5IinUJzIInywIFcl5iLrLVGSWgWPpLeIaKbvM2GrFVQUIlAs5Lu+VqT4TPuLJjeTQIwNYUowx73uOTUWUl+lftBnROJyhx8l6mlh+AXeg82wJClayuOGuZcw30FybVZFmOQ3Yu0FqS4J1ZcFellFsiApTFbhLeIbsPKr00Fo5EdZE9k9UR90rUbDldrUYiFNE7KC508WxBLE5ngTIlZuK08kyOHnckUpk3LW/P6Gn/ALSR/PRzPTHTikqmKb0i8dCP4eOjNP4foXbIr5/8C6EtdCBK4kISFASEhfUJb0cCCFSKIDrH7h8jsIIIIpE5IIp4I4I4r+tCOiGRx7kLo1FnpIWBVSqlVKSKGoo0R7UiBLsbvghI6CBJlLuXQNguDUSM3bewoY1FETU0A03DNl60u/Ba9BUIlNF9LaWEZtUcYVk5LDObAlZYYWlWuoHkO4mX0Lm0pV8BSxuY0rrYwVjXIV2dhKQiQMmKiW4CqdvAmtDfeBX70aGCUiwWMDcwdi9ERYn4Mu5I3o2RHBNuEtW0IVatGfsaPE2A2Z2S2jTwNDzl82/LH56YPh4IRkUq+EXOeY3uZyn+p7XuJtg4FDbyJSsJSO86X330La0l+YRpzgUk5Gi5FxN/CL8wmiCGd7L0FuFwh6aTQI1JdhMVXMeDhtTrEeSRGPeXha2av6F4YL1vhfcyteCNU9Il6wlu4yXs3b1bDX/0JfNktCiwezJPg2JGEru8lkiGlsgyszgN9bH3TMiTpuoYbEmJ/ECNK9plaNRwVv0ItwJbSZHls4wJRNMnlCpyImJL63DvqIoTSt4DHajz0frJofNOeT4Jxx1Rjo5564/508GS8MnYSk7U/f5UuhUWLixRLCSokL1EJUggggiiGQRoQqGGhodh6TwIpaliJINyOpCnXqSFpSIyKiVFRa0i4oolJJk7WM6H6Io0NUisEXICNCH3K1xhbDsOi0L54GfBuNYS4G9OzEsrriUTgJr6ihY1BJ7Dy/wW6oa0NMmcCHJm3WQNCs0XorsPVCHgsmCXAo5RqIpkGJ9eRLdFpBBFRzw7EXBqUawQQizvBAOGk9UIlJn5Mi1ha5ArwD2nFuHidV2ZAshjzz6CaWQlqMU7sUxsf+DpnonWjBzCRdtlkcZSNFokgnCOqLFmFXOy9zOblSI7jYBWki9KLVoT2rEXBX4G8mRhvJQti1KEktUX4juPQOHcStlcJcPsGy+RXUlOxsHrpSGqkTd2iLsRnB7z9ZEKTd4HqWFZDTp8A9E6c29GJT45WVq6DW3Ehaae/Dvkni+WiPVaXd+olPbHDQkNmcBFaJCJQ3Jm6uuByrZOEiWlXkcdHwMtiNzJesNrPch7KKXkcqU7PJMfCHqaKnVvJatyz64XoLV3XuQXSm+jOxOLJaaLAm4TVjICkiSxcEe1dpa/JI2pG9quNac13/DFl07dSUU1dbzwfNEalqZMfjXUlc1qQSEogkQQQyFXsI4OypBA1caNw13OykEMghEKkNEMhiW5CpF/wfAqR6GXRIQqJUWBKiUj59jJB6kEEwSZ70Vqa/BH+9MA8TsQa/YnBK/2QFyhHLFUhNweRaVqkZr5HtG5ZgY/6ZYrOVGBSq4IiCzw5yInp1h03ydsLvGJI7RbcG43PLBPBx2GTxmlmAlHrYvynidrHmZwEhVmfLJKTzPQW2sxsocmiZQ3qiR3IESyUtIibiSEyi/PGBoYxkOE2ou7ZpQ6ShukVYb0kZrl3axb2U5JHJTT3iwLeyHhatp/wRJowBO8oWQkVFthBEQltQlx7CXYgVNk76vXwNRyJi56k9U7ISTkzr7aMkHZRslxco7TkhoUXXghSsR5bbIauZpDv5FhGY1YxY9T8Nvux0ErChTrRLOmgmyiZWbKJe/9LJrmRP8AgwZEOSkY3OYn0QxpUpp6IYusMJE21+RGIiz3sRQNMKyVwPMkoH70sCIKbGHqFxGKWZWzFXDlF7iCEYY0k1qSoxchHZgZ+1nOpfkmHoNc7NuDRyh3L1FfBgaodh9OqL29+n7bpj/KIwfY6/siRKOK9qLY0wL/AMG1eCI5F7HwI1yISEhCQtBCQkJCSpHTCGiBogh0jcjsQQR5I/LDpDEj2pBfMEXEhKiQvrohKaJakkT1QPiaoouuYk3DZNycidR7bSbSXI7uXcY8rIrm7EpHLQQlinSzHcO44Lh6jKBHoFxEwCRaKW43IaA7F0WpWT2L8iYgXNlky2eDELGu0WoXFPViHC3wIKM9zsPGVeBexHlsW6EUSI4aZTJ5zQsa3uJhiUTuG4pM/QXc8JmFyF08QhGjeLKMajcdIYLIyXMg/SA17W0DTR4PqxPbG1rvwNip4bT4GvFkbjU35P8ABEISuRwQRReSKJmGdkRGZXctYdE0WMtXpd+ojINNWaY2W4jdlgIS9ZFzz8rwGsY2rC6LORZkHNP0Yv0Q0s8i/wCthNenlxXxaPI7GxENnGUtNTPK70JxCrYtvM8XZMm0OWYYmlhgSNlK75ZvI/rjRyGQ7jcot0XWgRMtDZRB1XbtoL6xxmjkxELixpbQmXxqQJopT+3ySgkFlBaE1IpmHjcRrigrLBlpJTZv3Eds0km/Rjo2rNFmsotYUC3F6ma70+SBfA8dCFY50OxrY4/MutYou9KEEvUSxRIXTH1kq8iP9pA1VBBBBqR+CGWIZDqg9BFY5qkJUSIolAlvTBOxH4YRbY16/qEQSoZvwT9h3Ow5N96NDUf6MuNkidKNmSDSMNCQRkgj+6bs0RMomwx5afoWmy8CgfDauWnsOlRLVCNVnDJiRZ0VjKe+oiRDJx3G1glg2JeLkLghq8snaVu7hLM+SN9EkWKbl5p2BLwbQLQv5L539CXIhjaoc8rr1HLepoVY4UWQybhCc0NrJf1FJHbGWxVnyUKJgc/AkVQqSsFHCS7IW4SI1sRvgW9Pg5ooHvCgTzdrIlG4W3TxnYzPAS9kOsD03WmJ80SxujNkowOppCy/QPkydiV0wPYVbY6aha57M1TGpHETnzB57CLEzTGoW9lZInLDY6xaR95oyi+dxqETDcaELSclvrRN21EIk8VcuMnd4wvRXDF0b0TvvwhI3FNLXhD8VPMBNq4gM2bnQGtAmvRwFUUuSlkiUP1a7a/17Dx5P4Pb06Pc59a4vuLLfVgXJr3FTtT9V3p51F18EWsew+5N66/ijogSIFXgWFRdhCwIQlRCkKzr5UQRwRSCKQyCGQQyHRohEKsISIIpBFYYlwKypApFYS1EqRFzJHf/AMS8HitvfUSMzjZCLs8ISW5GnwNGhJMPAmdByOycjlli1G8Z4A7vjAMUKAolk7C/qJc9pYVnDKWQtE8EWCVx4yLPZAo+wlSyNzcVg1Jy8bdMdkgl2JsmtReSdoSJpiXaHMCViqzL9vJYoc/8JpaWE4jBuW+BmjlsTsMQytbE1CI7kGU87ilXC4UrCNdKw2qNaboNncC7GeG9H4HR7s/QZ05FuCL3/ULYRIsJIwIIVeRqb/FPdnod6LP8GQmc8iJjpCGO+WS2RjGheJkPKF91Kf8AJistVwbstt3bY492XL7ZZe4sio0rLtcmjK3qWlCFPeV5JBUWxknf0YkcCV5dJx4/4MavEp5TEpbkTDvxcWU52C4epaCEpz+qPfhNsWJqZCDN0oZT+guqcEb3IdO1ws2eqyxJw5vBOn7lrDltCszqv0LOCkujitduC7JsAw4fnbYubtGmxpJWewxvGVfoN6FtEcJvcJ1dPisCNOr9GlEop6Vl0812I8C7Erp822IXAizp9n8cEVhiRAlE3PNVyJcSoVmIIQu1URWKRJHHsR4Io1JqIapFiFTnogikSQqQRWCFWBCBKiEiHRLcSosmRf8AgjlEEfPRB6UQXbYNRJ2JNjaMNWOcsghqBuFoILCZu2h2Inq1JMIS8tBceENRaBBYJruiDRw9HI1WTT3L2/LL5bCZh4DGxGzQjT6OETVj3cCutmlwZyA82kTM53FmSaaiZYRN9LkcigxsD1tJaIIMlKPZGg06EyTo1GEmk9bjZKzG40nA2DlGdhIwVmW7YwC7Dbf+C6gm7ACWVpQEdae2TzY+yd1bp2tIsiZJZQ3Mi2UVHzO5YxAWiL2oocz0Fe7RmEinLF23Ta1JWEzxAhWSMcmUepTLyrr9i5JRak2ozNlndF/qD7mG5s8aELCYU3oRGE2S79WNPEE1+xeQ9bkploa6jW0mSafh5RLtca6X7HaZSbM5+3FXcQvgQiCibguMfskS3dy1Y13cb4JlsBN5tVuzIi2XmxbcMlgTLCEawr7YxsKq7daVpTXkezrMlnQZnWnz0cnfp0/dUqaH2TFdqxJHnpZEiC2LTse4sEf4L8aVd2COCPqEhK9Ee4kQISihCUiEKkCcVVItSCBhiKNSMw/wxSCER9khCW4rVSk5kKn3FIVIfisEEJULqggh/ns79DUjhdHOItIcb+BRbtcQjGeWkkpo7gFQWjczTJvohpsNVmeCTXguFwjuyULTK5gOSvewroW7wkF6C2qGtrBI7DahpwI2fEjbi7aeTGLD2FKbQSEtt0s16RrLOG2TDmvRHqFhLJeGRsLHV9QbYhnBdEMCTlfuWsFsQxD460zTyJ9yST5JkhkQciDE+D093dC0cNNpmDMuna8RuXJaELqV3Y0ZNngLQLWyy2EBLxMSeq2L0yChZZCrGo4bxUtoRClSNfbCKxvZQ3D5J58C2lDzLVESxbmXrb5RAwb6QSJb4V2hrh7FjPaL2qaARJJaajsFPQw6Wq+ozPjQuRppmKCVBuD1JyXR2uLSGlJdJIyLL9yNEKJRwiIRas1lmAqhu28q4h48EvI2T0/HR8l+jx0s9EuqXXG52Frx+ZKsXIEbEaqiCKXZAlIlRCFxgWBCFiivzVUiiRBCI2Ika1garCIUWHlUluToh9UMk6EkqRSNaRqRFEriVIY4EumFnpa/DtSPikPosLWSAyj3YsJs9GaNTJLntqwJLVaaCXeICG3gsH7Wuo1TQsy8Rhi5cSTM6FhREaQXeKBdFQS49IejqNivGErjRNAUggllUL2HNMayQhBFkjVuAkpKibkIoGycJw8pjXCglqLzelMhX2Si1Z3Tku1sQP1hJLaubslhNkHkix4MG1Vs+BcSxOicCcssLAqX5GCcDSrZbEVDiIQG4JSLZPPwhtcOGmxS0am5iTcAyZ2hd2PeHMyaW4UYdhiLyZECQNLuG9bfsv8AbWgqb2e6n1GoaCw2MuNyeop9S4lk01GPYYWkhyiTzLMteRVLeyU/9R+xnVdYBOZRwOd5bbQv93Y12/g9doSr0GIMN7d3waMReGrp6oTZ3ZBdyrD2HEWCRK0LiWpEMwbJd0UYOTYN31+g2noTkf57kHB2OOaPUTgxRfOBUvVr6xaHwRqqx+NViSFAlRHQkbI+rCCpFxF7ErUQukVFRLWsUgdu1IZD+jV6R+CIIVUepG5GhIisGBUSO/qJT0RqbPoh1fWsV1i569CF2FVJGycs0yOXlFiJvRuxiMshLfhR8SGb455Fq/KmsbUn/YMnbf5JeZSWIuIsrQmEKxbbE+0p3pZOJsmeSBrGYdizvDwQxdQxcyICGT8mFRNwydzQUitIi1PiC1nKJ4hynKQtpC0CeU+6zDCZ9iAO9Y8poGhlCUJKxMZ+o1PJTcQWVCVGyL24HI84cQhLD2FLZFq3FiFPCy0+2YqSJfYR+r0w+sTW4yIzlnQ2Ky62ErCod2w5SoRN5JAwnCLMKWQwN9sv+re5Z6cGSzGmpZ/CKI3JNLZokYSxyjMC2rEj5Sc3XoShUR6fBvJKZcFJaatU4a2fhDWTItTi9mSz4NDTY8lJ3voyNEvJ7kSIolZbeP2ZLGRoPUbFoxArZN4a41iNqXFmMNlZ1Zfclo/AXaZKe7b3Y5E9WUQ9yLHv1Lt5pvoZ5FTwehj+HMeDQ0jo2sQu1e1IhMxk1/HFPAl3IP70JEXx6ISRCsMiioqIQvxtMkeg10IkmQREr9EHYRxR5Oiz+VIIIIwQQRx7CHd0klRXolqNi7Vh9MR0n36OKqq6VIulqR49xWLvIySxsM04mvdoaxBJu1mH1VwLrNuZyOPtzdFmldNBPjAsOom3gIPabYdUVPKWo/vO3mcJNTFPVAViFhzC3xS5Y8CTJRfccWLZtDVdMn3JozDKTH3EjeFohwewEYKLaiHofgWtMzuhSuW2y77Nl4QUlQvoJFaLSISNIQ2hvEGFKvISXWmoMQiDSoIyQvoFJr32pjYIzVoKxhedlrLRl83xEEq9AU2fzBibSgOw4fcYzmIaicjsk8tybYjbG/QWJyuhia6lkSaVMN2rHiMxzF9yPI1udNoNogbuDsvYQU/0eyEsusbmZJXDaSVXlKcNhqSsI34fA6SQytlDMboXevaEMsW2pYcikyUWbqzJIcxgifWe/wD0u1TlTWjH6BrJBNcMm9hjDkyPsUjercWsXHRO1FDFsT9ZPJNjXz+aBJHmiZGtpJNthJDJCnhbYidFFu9EVkh70jgcEdFtCcEZjQhkEEEdjH6HWCKQJSY0ELxVIjVGh07EEdKFIvii9hadJdCnWn10zZkWIdIQ0R6iW41sR5Ie5CI2qPwpCvR3HhRBF9+iOnj1qxRKOjMJVXU+hbG9F2rbk0/FGBqV5FYszUZFIKWb9yQuUSw1JLsRYVhLUaRmVkBopKsu4GzYWa9iJEubGz5Nl+g04wd7giyh+g0rpp4HMBxmgyWKnMicswe13yHPcik8EVZuMYZR2wJZfDvcfJyQNSNmiex4dho9PQSa9MYRbyG2jEcsz0VcGVGhpjR6WNsSaFk23gTTD6phNOnINTawn/JkgngzKZg3aP5puDyLAqDkB7I3aSStgnuxMlOGtBkHeShZN2XSl5dSVMonvcSJmWQdZQ7ffklkyKpSxFJEUq9m5SRe24GqdlLjTX9ltkQCXYudh7lnu1F1s+CTTWxcSkW8CIWLMVJVou5IyIiAT6vg1+Uawnp+jFWkEA2YuJvrK3MBNlhm3FF9fRfmnz+FZpEkcWrh6UQgAm7bMCwCjgzgJYJ6kI9aAaHInBZ0NQIiRJdiCH/0aE7ajrwiXk8dkR32pDIY1sa3IVIIXJBHfoXxgt5EqJegkQJEUh/hQhYFkQu96LIqqixRMzddMdEMgjwQhCEdEZIIIPFqwyCNeklXA2LpS6ONOmY6096f0S56bdOlMf4NaMkaBJbEpoK4kc5RpNZwEuvPdTL8NI5JFyAlywYFZa3FhDgvsJrUTgOwiMCjLHduBiT0FRFnkT5jHkRiJnYVoUOeES2a7kfC6ZHE6FZpjV2h3TolUyeBDVWhhoRGryiETDDMYRU19JLlteTM4N1YiFoCoi7Lyw3RG1q9iI9lYtYRts9lcJU4H+6OEoizY9himTukgnE1sjEdyrDGU1rchrJTjXZCjaJRlxb/AERYUlq74/YyVFrhaMjo98v7JlW5FImGuAY0jfQkR2FdqNBLPaLCdxbPghkTTuiSwJXmOwkLzbxoLlE01KBmEG2s601n2KWrv1Ndqvv0RTBNPcXYj4Tvh6hbOVaohHwSJJViDZTULREeENWVXTFqxQta7kcDGSRs3ZJDiz5E20OSYsFlEVBFaHZrdUcNdgRahWsjKNCxRZSg0ggtvvI/MmnNINNhMh4C0j/KfcEdHgWb6iUmGBUSFoogjq8V0osCcCFVUTtTBNJrt8fhjJ4pHk3dD7ET/hHKIjX8McoXbqS/C446ZJv1YRmqv1Kx3ojfps72wlhoURSh5katEbLVDGo96G9ooYILHwWpNtdxDTSLyWZFDQpwx+ZND9EuQkf8MVZiKst2Iwy+wtiSlCoez2Hdud6fYpG5H/SCNDsJdA7aIBIeY25nLpZDXdepef3cEabZWCVvYrW3oLGsS+9C+taHyN5tLhgcAauNqHXHtYyiSgavoJk0bcBTdRGpxIzgahy4K23SpZ7DrwM0jYeNeNRmXwvrI53I/ABdrUc24/wTaexC1FrmpH3Gx+xO5KLt2VpZMjN+9GO58iXXNP31pFqcHpVYEofC7ChhRbYwmNTDyZbciZhilBD1XoGuiy4w39ZN+s0zHVtFtXZmPIhSheQWrA1YmjSs24kVmryyyArsy6ias7+pFJuWFnuJCGxCNxpNLBYJSgpbIZ/cmPdZiSBwtdNO6aMZLZLUS9RBKi05I9thdy8EIjqWaxRfVRGRqLYVEJiaqn6GbidJF/vV2EX/AAELUgQyNCFVwd0NEELmnfpz+CejT8SZxVC6F8ly8V+djSZFe3HQ02U2Lh4HdkOVe0Ygna8JPA3rJMceKPCnaSMyjA9ZiS0E70QpE0OM4Zf+RjnBeNsIk1icIw+W9D2CxMDdUSIk4ExOLsIb3E7yJWpBCdxK1IEZYGpuyY4YvN2Xst51ZkGozg5nyNNzvAj2RdAhcqKQMEj1SkbloSy9vQaoJqEWerYBIPkys8mCZdCwgz1XkHp1D7qLo1vQMhBkJg57E4mru/YXkQkXqBTWQoCfWOwp3GUrjJdy/il6YRivmvf2IVc0VyIPBG4sauuptuRDZtdhoShXLTbVFprEZtGu49804Q5QdgTCp6wW5gbyES1Y1eRryPFy0eGLA68m2TzsNg+zSFwpym0UsK0p9pjYe2RTmYpuHVpErroyWU01q3I2I/6QsECBKKIRkQisEMh0g7+CKMxSdhOiFRCJonj3E5oqI1N6fX0JdEwW3zTS9OwuxLJJ/wBrHoR+BKrF+K1Zgn8D2PHvXnoU7CfV/aJUvNRh5ZYpeEYLOyIGU4Y1C8Gsa2pdKMjmeWhNJ77kize8+w1b+Vx8N21jH23LIkVt4gcA9ELHyINxysNlo4wQDvC3IqbUMxAd7oIyb1Gk+SfPqN4yNGoS9SPWBL1NFvoNb/qH9ImoyRBORCJExYY8OM7EnHBhYmh1cLlCuHHBtp2uBwK4d69Bt5Mwsg2T5cggJBKJkFG5DcopOElrWLUi8FQWiOKQG07kruSW4IaSR+onctui/wD0z4O9f6TX06ckdhDnYZphIgSro2IyiVoLLEKwndEvKlYZlcj2D7RZwLILLuwkNlu0oF9s6hM+ITsoS2ROCumh6JRNXZoavDTUOwm18iFNy+uxk7l5A/I2EYVvbI0aoMkVbNmOWqOYvrRBZMlswMZ+zbpHkjgVPcSEhL7FUEfgx0pkmv7EJiExMTonGo1Ey5ItveulELvXwSLq+yanofYL8mp26xKa6xRfgW34+/pW1V0w+hIiemH6mvkvHAsjFPRoV0NYpWEC6wWi0QJmxKdxoKkrQJEokZOzLvKu79C5DnNwNZExLErVDhXPUBXU3D2FpmYa5I42xvsIJQTNB3Un1qfya+464tQOBCBwaUF9bUhiB14SlvRQIyxkhZFDRdRIl2E13eCNRVWDsyW+mls4yX+uLpLwRm86YjJ1qsuX1RcGXUN6MSYA/wBgtNXmKWY+6n4FbQpm5d2tmS0QjkMw7iX/AEhU31Fb/hrTPA1Th0earQjWljfAUotJENUERNN5SNOwtRS4h8DO2qRZ3BZSsthb2K9hL/kIrDFouNUsm5utsvWUoygtpVwaQhndm4GOicO7LFWUPZMmVOIyW4Lx4TTsNDNXdHq9GK/XYsELBvBJB5r6B40VtSGduwyTT9CIRpZYXjU272NZc92xiGL4EiQMbO2UxFEqJeZEEiKRSCCER0uOpORM+oRNG1JJonAnRbEm2xO9PqMdLPQumKQiEQc0klY6Ji1bmSPw5pnr2LJUVPror9CZP/C8c1n5L36MGlxQe5HAhYdyY1F0TwxTZIhWS4G9Q0m3qL/orzJOyhnUYPzYZKjS7vI7CHB3Q/S0+ETQuMEkSOW7t3uSvrowMvkvX8GLIoIDC+2ozWJkUZJM3Z5HWsKWYzqbpO8FodGhInHwOBJwW5pqODBZx2Fl/wDDEaQzWRYSQf6WvcsL6C+PUi9UJIpWGhIQS0hDkEPujXXg8J73T+B/DK3yixMw2s7wOVIa9qRDirLqZXQi/dVkSF+q3sGK943r8yTHkT+wI/R5Hwfo+umOrVSKXSJbQkX5QbGuxqbEj7Cq8ksy26JmqVDUomZWwIhQuJimmSXYJJhpGAsPmZ5xr9RQ26cuwRaW5tgzOJpOwtSE0Kx3JVqLLQhh1fdMVSuuUeox5NXxJIuTsyPZrRj0gsUGKCbcAuSOZt3bNP8Arkd1m4TTmxAsrG5/IE47vZIULQBghKWWIpE22UFzPqNPam9oE27i4JqlN2L4EqJGOiVVqR9LJtSVRM9lFsKiEk4pJ4UkkTonNFSbV3/KgwfqkmT2qd66finryRFPNP3RH23Ql0JWIjyYQha965X6F6UenualtjI7tiHIG5vSKIosLUSxJAKMIT5P0cZ4JwhhL+aPux4G34GLuBrUX0xUYTJY2XizNM2/8FNmSEPbl77Fp+hGwvQjiPY1yeg1o9BqrJVG5FO42FhkWzGgxSo7yRPBbp6Fop13IUY5rIm3LvwNa4lkKaC0F8nAvKEbV0tEM/8Ak/kISG+L7C4ly9HLAw6YlE+glRH2gjJ8WoMyILglWJyJ/WPYT6kr/jJ4NSaz46F6iTI1cS90hqRyRRTF6KjTsih6mwyojwSyyUvdbocTk7JyR3OWSbDZJbkivY0LymC1ZBCGlkOsY1PN9UIIBA17C4jlsLdzl3kW+X2uQoNTCwzyiEtIkTJNMI7JWpObrfuKJpgQnwHw1KofiW/L9g7TtXSSOLZSa4GixLgPGja7bsPU6W9RNK3uF8y0Ducjbuw6d91qQ2uQueEht+byLToYNKLhEG4WeglrWFWep56JmqYncQ53JJEyardSRCfk0E5E/JP1UTjoWn54/Bx/4G6NySW6M/hQ9ET5rHdlhOmvgVJZL3r+hVikELkjkhMQXLCWSEJkceR9mRwza3sJcURD4EM60k2EXtqQXjUXONBegXCsjhE7CNjZS9DXj0I9DOMILECSnavkShSna5ylzT0Ly7m+PL0MqDshJorD2c0nhJI1LAWxAl3XJauwvLFXFsMEhax9Cf1LI+Qkjr64HHCIN0kkkTJ1n2Fc46tSF9C+BlC5V2J3SberHSrWaJvLsw20WIoZJCj6hqJyiF8B9iVxAps4bMUR2NYg81RdqV8IS2hQuB58iWJy45YlKrKZqzIdmmyZkzLL9FF5W5sF1UXs07JIinZgbiFNLK0ZDTGs0GtHTQiUNalcFyOdMkmlNxTuuBCGnqQxOl2y22EuoohN3hqIrTVd2jyPQO7BxoRS6hZLsvQnJmI8axoPcVBWkc+o0hiscCqUYqnPQ3BNME0f+1mTYTrrrSaIJuRMkkTExVVEkiZOxNF4omPnFFp/4Pr/AASifyyJVbnpX7FXhsVf2SdootjUzRLo9eiGJ9ujcRfp7SeJ8EJ2I7d2Q6IWxC2IkKIRC6IWwt4OEfAgYq0wRIT2Ekf8FH0gU27CdqGbjcueSVTBKsRY9hSzZBr6jUY1PuS5HwNYYuLHgtbY8mG52EpkavKGZWSUSfE4FG09uNP8E7SGhKJXhz5MaG4veRFzpz8guPbD2SXcpWlkN4lb3DcKW45bE7TlPUyQjQk5pyJw1cutojNFqJsX/wDQpdxmybFvMJnqEJ7hjK1AbWiijgRDGtka4e5HQ/TeiEJytKHIvdvWl4LGGswy6oZFDJb2KkkHU9UNNge1aogm0R/Q6dVVCEbAvSTLtWPdMWtaF0sU4ohxuyfHAhkWip5RIWgEWAXguJ8kcDOXcZYcaIQktxdvtEsS+Q9h3ZCmJiNh22aslwZLNOu1oejHMmlLQ6CTuLIhR6VTpInuShz4JdZqxsY/dU4oQQmJ68UTR+hMTJE5JFCqRdgnJgU/9pgtA7mBPoyRX9D7R+D5H1SJkkiv+BNW4Gxsjnojz0R6nkzX2EviqWr6HcfbpR6s8dHuYMErpsLI+3k0/gu7NT9CdYLc1XfpqLjwUqO5JyPgwHRxEvIiGXvJa5ZfJ9BDRCQ7ISCh3gTNqK2/yRsxSywjdZ9SOX+kndoLZtGY2lPI1wghMi572CG9Ua0GWrxSvTT0NGkUV9HMehNsgup64Ep61S8otwu44h5AiobKWkJabTTTWU0MTZb0VFqL3GRHpY5hNwxTEA2WNtvaSBsF4aivttbkisACgFd3dxqzHkT2mu77AzRprMGUazYwjstUYorsgyy1sKWrXanT5GEjswxeUgsOyC8iyNS42weoWJINUNNrW5g3QcNFjBXuJkbrutMhcKRWYTY3iIz1G/0ITbV41iITKma0PImkSNNNWaINPRNBxESKHC5+zPyJV8lNoWsO71GWgCzZQ7hCMO4iHTwLpnrbq2Njcj5GTyabk+aJiciYmLcTE/emomTSaJkoTgT+omskigenSs9L67dEEV/RFLnsTD/6X+slks03NCP+jc0nYdx7E9K6L59+iCNKfEiWv4y6kQyRdL+TXPkV8E53OVaaNxT+0mnNFkwZgTIhkiwYyw7HIJYyKv8AoZWFkvbuSK0ExB/grR37CUDuhJECuRtH+wqu0W2WtQ+drCUjUdCFGjGj/jLlvSFMKHuhi3/+oK5DX7VviMtAx8QtDMs0IWnhBeN7JV6mow3Zq6F7hORbmlxoiRGS/BcKUvFxKXOshrMiXlcSGiZ23qcWvwRqehpmshpBNbUl4DXwJC7ku0No1QNziJLE0ya2XuZCF6gXANX3byOmu6m0+FI1Z4jKciz7REy6PF7mMMD1xyCxk2SyRtW02nccJOKcr+RwlkBKdOgjLib+oeE3fDUjubabPIuFvhxK+WRZ+wORsaKbAe4ZKS2nPAlpnMo2ewkGBunciZk1GS9I2WWsjA8GjqUSh3WWmwV1iM4L23ExC79Esmkk9DfNG870fUT0YggmJiE/UUiUKxJJMk9ORMmwhC0MmGJ1XIte/Q+vFPfrWvt0RvVIlDdW6SyaW60iFudqaCXRbSkVzh9S4zTJFdL0nx051okalrzufws+1FcU3pDJ9TtrS7IIP0pyGrkwbCMF2SrLpdTRcKbEbFgWmxGYdEvsCZA+TVklPQMWySR/kzmiyLHgtcsQu5zrsck34pH+EcDa4sqYuSQkhnyJBBcR3LRzhw7vyFhi1fo2JZhXDlpyNcoVsNA1M57jmqNhVXcDZfvzNvbnR/3UY2ZN7Vglx/CdFce+uX5mEkqW8R2buKLQrysOLU5JpbavaXZKsJLYbITzWdEiaKMPLGDnq2sbSmyIOUx+RNuxNBdGZwJJyVpWRg1PoHo7tbjmrl5Fwxi8hC3i2yD7SUjoYwpoIx6gfGQyLE7NF/RLEJ5H28eAvgojAifDIV2bO4hM4JFKFuEuTSb8g2Ooa0EFj9lGrVF4xJNWQFxMJrWk+D9jE+fxmNkobHVsngm9ZvRWCYv2STYklasTmkmQmJiEE6J6kryJyJ3FccHPr0LPRfYx1azpTNTc/lhuN7Umk0b9aYPtxdF/UVV0+3Rrv1q3ToLsYPqp9YsQLI6aP5OI8mmDB4PNxHNEyOUfqng/tHqLksMuRFh7o0CdHfAjf3pNyLiitxYT9Ykmcxrglf8ARkb/AOkRaH9yMfead3Ny/KNieBy7ET/SILZGiOPcasenoR2GvqPqCLiFoo9gqJFCMm2X9jxRSL45T2EVxqzZYWZYegk/g0jZy/muhFqryJ4SJrC9RRjqGmWtVqLJ4uy+JSm+LMdngVpXHbq/ArvacQTsaExKVLQTIRale02sW/Qw8aSUtcXJdWQVXfVyOXqV6eTbFpxJXmuSFq+Rbn9EDAoFLg4FqDwDyxDOoYi5NzqRHJJZNsZuadzdBG8iGa0bExvctS3EkpOXyWhZaFue2DQyXoQiXoPfCV0iUU0nqyNVXDAENGTW0X3EFl1khCUM1mGIgOlA50MRYoXExwVwzM0s45Lc0TpImJiYn0askmPI1GDl+FRuCRsuJ4EJ21FRP00E+SaSJ2EyRPcmieCSSaJ1TsITMn2BfNUyT7BJPP4FzRv8E8okT8DdSfQlEkkm/JPBJN6q5r0RzVL3MEVewsVTeDz1RPU9TTY/X4NsXMf4d/QxzwJmvVkzixjU96MTJOKEiVyG79xjEbjZ2L6mNJ6GzuMQEjSf6Qr4Fq/QghQIbvtJ3sZbyedbl9/Q9cC+uipaD2ME1ZHkgj6hrgi5VKt8YI65NkIhn1mY5tCSi3SE2ItSHJo8ndoYSCxNcr9iEl1rbMwyF0EuvQUpYGkSaEUs6yTgtJUlLQLaJ1GK6i+xh2WdLkalmm1v2HwwVfAZndqC3ltIQpAVivHYg8cyWkLsXjuT3w9Cxy5U76Eg5TUXbEtt4IPMlqO7j2GRtK1Iu3ohmTMsaEMoIDUy2PNhrK+CIae4by9Eb2g3gJLPx3FNKX5LMbwJVFYaXHJHWeN5LJIt1xsmHkvGD5V2vd1aEiftRNE8Ek+5P/ap9BjZOSZQ3/wbGTH9J4yT3J1FuK4nQQT5JJJE6L1Ek3EyROmhRMTExP8AwmbGOnH4Jz1pNa5rKG1VJJJc4MH1c3ufcH8opNfFV04fRfFHgWnWiVyLim9Uzeaa9PsPgwxT/Bf6M/dHvTxVSLQzNdyLwP2EWRIEKxNuxN5JYsDTkVJOx5E/I2hleifAkYG9BiC59yXEjEWsWf8ATSxx6jMd9S/infHV9Y+0kEFxDGT8w01Tceq3uh3tSJO+40PmBNZb+WcNER/0tnUewpC1DWmSa1IXzfwglXT72C6hJvFl+0+RYkVcQyi0aJIjsTFJ0aCc6GuexJStKTk2mhKWY1Q1QMonlwY5bMTjuSehSchsxPV3uQLSDJhDzi0yzYV4nlMT2vEWcyruW49pWkKDZIbz99Pue7Y+GVmXcYlqLixlRJ3FRwG6lyLq1007p1nrToiSZ8Ek6oTnueR5EyYJO9WxuMkk4rLP0SoFmwr+psqXJEE5JEyRBMQTExMTExMW6ia/6In3FoZE3H5Hmrc0diX0NwTSXSSSXrYm1ZHAmbsbJ9Ru9L+x49/wQKK8HsTiOiF1WZbpSG4/DBECIyXqnFNqqfHR+jJAkhIT/lYFK0rqZUPCh/TJD0NbQJjuHp9xsc7005kjUlzXfVHgt+SW3tSEQNOTbfQRvi9WGibYuXiPjWUOK+s02YRNNxLTyWomLI7oQ3iMiGlfQU4iLIPLLVnYb1GK9xNyCLs7NZRdK6l+y7jI0wC5KBHI8XmEWjEgTa5XwtIi2NC0q2Ut4ZC6kJB+V15RaAVdpp3p9yBQTs8AncI83eC2IuGrsvUZHChCLVuQbksI9eHyE1a2/YBZwLfzYS0U+BKyDbewyMl3NEYnms3Gt6yTJ3ZjotTYn1JJRPBM+B5LUkYcLHf8E3EybckidJdSQT1JEJFZ3FuonoJiYhWUQmIUDkT/ABNkGtW46JXRJ8E1lEonyNzSaTTfmkc1gS4FNI7C6rOm9JXX26Y7iGpF1JHb0F+i5iwqa9GxyK/Auu/YTjY02J5M6l2ba7F8+1dRUP8AEkhNUST9QxaDdogvOpten21MC4r89PvXJmS2yDlYGxFizTPqMYZS4T/cZklykW0LvrQTCFM2HZTxoWaRtJHl3asW5qdpcvSSR5mhAwhJ5M3Iol4tpdz6EeCElwWpgMp4WrikZDlTplVSxV7UeiURNQHFKaGxtGlhCLBPQGmMsLemmYqMUz6RaWJo2YE2rjRCM0rsBotuFFxxEhu9W3YvCuMfFfBxPYMKuH7KFn+DNmmEwkaz6GNmo4YytC0yQHeRaFlnA3H6Ivlvl3Q9YrMQ4NHNHSSeD2g9yZ6MmOmfWlsdUk1kmaSy9MCa3J6JEwpCZImIYTkTExPkQmIT/wBJ9RYE4MGpM/hxA+80bo8dEkk80kwJ5J5Zofck5O4nYmk0ZrS5Zn9rD9SOnsIt36c9MLqQyRTr1LmuNjuLjq/YtDD6o67PB8rqloUjIpNSZpGRQbL0aQhOTz4L59uv5poxKrXxGlNJB8V4Ltmwb6hUml3Kx+yVFE7hi8D2DlYwK0vIgwVDc6V7S9cDwamE73bFrIOeHqiVoaWzco8kKJKzhTkULL6cTi/1uM2yJS2dmpkn0pJmsm9GTIwO+Hp+zbg8dVPoSnZ8JC2lcYBxfk3dGzeMj0nDSw5uHcto9SGyYXvuqxqhJmTyrKTInYxWsodpqkkwwMiaiWg84OPXtxZoZaamwkLMR32PuQ6IQ5OD0s2IzWqMuNlhdEhiKIQ71PcLtNWzR6CCSINGIEdyLQW25dxAvCbk5JUnkTpJMV4RJPD6JJ59h/6G6P2SST1Jx1J7iftgXweSSROBMW8UtRORhO3yKQmJwJzPcTGotNBCYricH1EwSKv6JpA3NG4P2N7Eskkmk6DZJP8ApMZJJ1LCSayTyLX2PNEqqkWFT7esMhlmW9BfhR/TnpVe1FiOhGtJp7m0VvHFey60+q8dCjToxW+tIi+lVyaYp6SKeIMDYsEz+zt12Fms3ZV4Ele5bItQrqxEX5uls2I0MnZjA212Es7Et6QIbN+sRuQdnF5FjJbEibUzPPbFtUGNKdWKJPwqzkWWRHNRZuR8ruqbbTtyLFtaN6vLYkS0p2Y0xDfb0p9xDxlIby5ku/YQerdvwrLNYFhJvTkw0XRwiYpW1cDpZsJ3dJtrTsKdmHeQ9pmLg1HjAsAA1tglAi3HYy8xy0213JLdb4SfB6ihad05dotJZIsD0IIUmrMhdihzNLsTQ4IoXlmttCOj6H7qvg4UJob9BITwTf5G8wTRsbn8KcE8dGzJ3JJyJ6MldySRMT9RMTJFkTFyJ+wnRqJiExCcEGOmCNUdqcKPZUnas3odzuSSN07USTgkt4JJ7VlVgjq1x4Hmnd9Dj8FozTJ9xW1LZPsHt0pHIrvU9T7eiP6QfWqYdjXP4PuDv0w4/VMW9/wZRN/+m1b396dhLXbQe+D05P7TzTY0/tcdHsIUamfkthzy3nMH8IYmDyWpbxO6w8TM3tI5klomOeIZqz7Dj/2iiuZemheMVZ71Ho9g6LOxZj+0jE9BTlxch3u2J2lGZpaBSyS4EkhsluNZYlmTRXwItCpDnU8G1HklrQ0wnD4TgkXNuk74Tqi2oPq/uBBQ3kRtjnOLi1CDTujVCZ6xsXENoZHnLsX0H7UJbir9iHzRrGtGR3ySkxHYXnDMtt2EuG2F2gsRdLKFuZMkhoFhu2KXFusVDOwtA7D7/gnFieaeSeamZwS6v8kvrJ+SdSeUTcnmaSMKQmMJ9xqJiFkQmJiE4qyKxyiMDe1G6N6U9ug7k8Df+Df2RsmSbdE9UolVSolw9Kr8Tt+BFL79HoIjTrWKJrCOTuYzXXx0Rcus9Wxc8dKxyaXL7170anFI2Fjp+KJuSXkndSLF7nHB5IP1T6zJHUvONB2TC3EHBD0pLzItW24U5E7V4b3QNIwFdSmJtYm0vAz+JApy7LzTolyyNXxny2m2uCxoormnLl8wl6j1PDVpHLEMPBA1q6sohkYi21ZoEx0iXHcb9lpuRyS5bLWYR4JY2k7bgPJ+x3wjILT4EKZQcpiTWB4BTauEUIa5z3B7tBouWwnUkuvt2EByC1M9V5GN/R7hlJq19eBtHhsWJJUjEaJWlC48CoCbC3diEaUicCqYjT0E1ERD5Fl90wJchoWGaAna9j7A/mk0TRUl9Cnqm/8A4J/BOhqNp6M+KJsYWBMTFjvijATkYQnNE9BPHPRE3q3NHRu9G6NBcbJjyTSTlnvWVRvg7GTovwI+5pesWIsiMe9YtYgmbEev4It4F0/sRYz15jcU4IvBcVxYJ0pzB3JdPHWjQi8nHRjt0ak0acl9hsmVX66RRZpaTQ1M5Mdj94o564Pk35JnOVAnyd1xE2GhuR8hXKIpOdElci9oVs2GhehknoPQr0NPDJbZLTajZCVm244TyxJDm3kruPJPVpl0i1bFLZb4Zo7hr7jgU0mNJsNUMllsQI4bykWw5UzfJc3whSSlfJtAxSbbtzFvY0So7cQtxUWHwREnlCMySTSR8IsTI5JVuIhDr9K5S+NDAnKFdCSIkjRkFhdSO1PDE0zfkSLazqJPAgiSY2B8aEq0ZZdYN7kEk7ncOB5sN9U9UkolE9fcTYlDYn+FOCV1p3MCUXRB4E9RMTGuIaqYqyJqssT3rNHR7D29RuDcb9jBNP2TwqPtNDew3Pg7UtRSdiFp0qvsIg2rFvyLPX39zbHRfpWSJojHkv3EW4O8nwYovTrVfsm1I5uZ6Yo+8GNZLcdPJd6iLdMixt2PceCJ1LW9ulV9+hU3H9TKBayTbszMoJrwT6ceIvRkry3THLJjIZMNMybXFlhNziuRLkio1CZKSx+iRkclDdktHkYk7Qeg6WU7C2aLNaSWbZYTwaMmpwkXYH2L7ouhTSIQlI7IuSxuiaysoRCMikbATNaCXxpNeNL0LFo3PA5kxEzi/wBBWVl1UF1PLYiM57w25EybT7y+BIY1otjcm7jhQsyDB+GPPKJTbUTSuQhKaId0OlJ0WZMRWe0iWYRJFhv8Plksklk7/hT4G+CY0J4onBoPZHZ0WOtM+56PInoyzRCYhP5EMITEJifpQiRWEShOOl1mn2B4o2b3pftVuCc6kzhkp9bNFPPRBjFbC49xzpRKf+ECf5EI36eTPFFOouR/70K7GhWEQfVBnIsH9EvU49T4quvbpWaJdV1wa7i7DXyPnqi2wsG3YlG3vXtV/wC1Xat+ar0MjiXc9mRy7WXWu+zFJtOpGLjIbSWR6CLkjbRDCHU1rBquWgjcLeYZi2hEZ7ylZe5LPZo5Q2syBvVEo2FM2vyFq5RQmWZu9oEiaZUgaeU+gryWfgKmBBaEmUpMhFRTW+BTDWMQQw1IgtBpuSdY1nqhGSCUJjlEAock0/WI38QvvUFzfrAyOn34VPdX9RpILT7RrkZ5lFe5o4DSizA9x/NQuiY27YJuj0hgSYJolyaXEmmS+g2PHQpO35HwONUMTS2VYetL9GO1OdBP8U79C+TVwIUGAn8C/dCYncVGkmkoVZ6G65o3eNzHYbpMDdGOWg+lL6kvPQlXQRxX51OwiNT7jrh/WYuO6pBBGleUZVIvJddWlF76ljElnX4qskXMdS5E9KP9VRLOPUnfohZpF/BdfsfRvJsLPcx2NX2P4WLzwfun7PuKaVj06d/cvER3J6xkkYL1ZmFpjNnDCuXgneTvlsWVstBpb6n1YkUu7sMuTzsTjbXsLoU2qdBbzE2Q5Sl5WlqDI8nUXbiISxAsbnJGwr66i+phtGeCd1AoCybK0ovOoy7BOplq/Aw39kuWRCjMVsgKlPW6k4wJ1n3ZJpBZQOve5aBrtJ7gxFdRNCAsStcem6FDEhTc97dnYn2ehow9FHAhPsamf9FKWDZscKRJhtxW91cu4Lasu6ZZlIw5amHlqXuNew3SSSWST2G/+ie5KLkweoklmixJO2lfY+z+JQODY+KP8E3poJ+ROfAsjXE9BPQQthURlTKFpTTnpc/2uK8jHSaPA8VfsTx5o3VKvCEou6JRRKumBbdS7UdII0I8kYIpAlci/gWBoyZrifak3jrliPuK4PX0E6KiPs9WacwayNVXsNdck9/A5rufyn2D+WNDXTuTek/4fbmRYNa/YF0pC6BDWG1c1DQgNpS2kmh43TuQc1JOR6fYLJ1QZw9By4TNEHCL2RKb3AvIhThnVtArDm8mBGTNsk4LXdCIeDBwuhsXxgZbNgoS8sewJHaTsKt6UIs7ypIou5QxyCbQZiZTWMhhVRi5qyn0FrG2WoaeikUuBJLQVpHRWBRnmEum4zEk0JteEknkWtHRHMThk/V7RD56PMocMYS6FhHAu8mNHISRdJ90I3lukIyCU+kJp/WPkdi435pglVWPwtYpyY5rN/xL1J/4iSbP8SopoVhMT2EcyNqKhfVTV3FPkTJ46eMdHnA8LoPNIm9HgdXimhDEqLFEuBKxekEHx0KiQ8iIVNBqxFq3IckEEf8AeiGf3BFI/GnanakWL0j8SUkUn2IqjeevIrWGf6fJ5qo7mon2zodt6JHyzI6I+r8F0ZuUPHm2doQ4gsYZYJqvGJLkajO0FawUk7kTObFuKb4N6In2QVIb3H3FlohIuW6bY7uNkQSJZ0cjcAlGsGFynKgWGJwhpj7BZCxiOVC1QqVoxe8UbThvQSGMMsY1cZRdneD2FsMi63JZHdqxasmrkC0zDMsUzbUUwzHQDNUQIL28wIL3nZliEsBLjEj/ALQzGbD5Ilqx5ySJuIazBJJ3e3zrOBtclDJvFPr6HimUQhyYqrM/ZjJ+jzT9/lwcvxLpHPg0oVS170Ji6Ie9Hi/RHvTQh5sMaGqNUao10I38USouwopG5AlV3kjU18EU9OTBGr2II6IpHAg1VBbg9rkMikPZXpH4sRbIs3Q/3eketdTyL3ovHXJz0polFum5sNo70296KcnryR3gWsEGn8p8ko+3PuS/V46NBE1ZNk1kj0SKLKmG8IhdC2EIUotdBBp2TJ3DK0TF3ClytYvhS8uyM7gmCYDV1JZNEZGHCm9R7BayhEGtsphUNfiWp+gsSrOWh3V0TWpu4lqTyQWJUDwMek0bMGKKfdMSE9cwzZqTyUuGil5LAemq03GoiQsRqZQ3e0isSfN/Q9jZDKC2WotsKSeD7rYUyJpc7EmmgrnCIWXwQiS4Xkesk0/gDzbCHFIFj8K1J06HFXjqvWy6dXTtSfTkTgmTt1J0VEML5EWCaEIWgs0WBL06UXnp1IpA6GGtxoggaGiH0pmJEaEfYEEFsIZPHgyRR09DRa9EEEEHhRFI7EL8EWIIq6PwawQuuWaGgj3LX2J6sf0zx12x7Un/AHoUD7Gf7050PU+Rf6dqfsxrkX6Ef09Ue7ZsTS+xjCJ89f66UpSccGq/sXZ9EJVsNIwXTRim59SGKU9groko4DnJwmo5Cu2tyCJNObWFC7DC5AkzRgXfFqdETtq3gSUwNgiK6d2h8CSENZDs2KZt5GXsMMwaGWPERKEkrK4lgDEunAoyuNoLgd086C8xgXhChMTsNkrtmNK8FvoM5GPjMEFlD7wXAJGXoWmJKayNof70PBv/AGntTXBwbk7UdmfVTPBuTxVfwd6aeCFW7q+3Wn1u+SdKrNO4lNGnYXyIQqIXwKiEtaJQJEOCH0QqIpF9CO6qQeFEEDR2VYENiBLehL6xN2FAgggidyCBqeRhBpVLgggiiQkfViGfSOwg8DIpBG9PkjByXx1/WKq5DPcT4J3q8nIte/VM9ByLAnBvzXbTr1op3EvYW/JrGhEFopuJas0tSTSjo/X8Hcsiz0Fx7mSWjKwZR6ipuNyR9tRy3Ka7UhQ0u21giTRHvHGzYVuzRkn8mxJc8MIjfnRmExpuVOhalNJ3EiT3wJDsrzYzwlixHuD81LI09tSKegcDeCzQRbE7trggyyvmC80GeAXSnKsgr0q7gmzLZxkkfPILhB7yOyxeaySd6N3NbnFJg7U+KXpCpOg74pFoprWB2rtV8e3TvXsXZH/enKhCqLmrBCEEpF/pFEumDBFEVWIIOHsdhDIodOGQ6MiHYR+GjIEhIVDmjpzVCT/4JVKhEHr6EaURx70e5yQRFGqtdGH1XVtxd6LcyLAvnp/ZfPVJ/RYNuhbfibop2orRyZQpbHYWS8bUWtFjq456W+hdEdDkLazW4hs3MiiUloI2/YvnvrQvIwidyjUqZ6obpJV4DismoQvUisJINNTCywi84Es2a6d7E5JtIZC2GqGxJHaIhETNMamIwNd5RtoWhGJKb2sWt27ZkihS1g9B23q7iiqfkA/TwBobZnVCPggxk2HwJ2NexFNxRRN8Vnei2H7kai6pLDO/TfQ83/EL9006/wBBUwkQvYWigQR8KJeiRFJ70uX+suQ6Ie5cud0WIIHsoiiKfq1EEjyXk+7VOHkQSggS8kbUR/3ohkf9IFwJZ9iIIImi4R/3VYgggjTBA0Q6QQxkDyX6MNaniDmqorU7VR2FPp1RBa1daJk7dWTwYvS9/c+2pLNheOe4v4ReSMHgRoM8dXv05q0jUlUjHJ4uPcJKWLK0IeRObMzm4F2uITwTmeCB3uQy2pgKS6hIhiOyFiCndFiSZaJkSs0kJbrYjEmxbLkSkk0O7hHCgMSJWSI27uDRJiBmnDIp4kOU/kS4UGyIgphNDNtt2IgcNACwGJWDcGOySOs8mTJ564808jycwjJ89D9KOdDTY81ngn/B4GW9darStl5p26UJC6lQlsJPYSEOASkQSEhISEPY7EEGKRVIhkiCGRRB49j2IOFHhRyJEH0hMIpU8EUgghEdCokJKhIQX+CCCPbgijsoYZaggaIpFTUj7SRrT2giOR7l+adzc+RWuZikHY4xBwLqUGVS/RbyRnnr80+CCPnB5kyeg+eRd/BzNecV1oqe3W7D7iuRN8EUnejTJwxKpwdnApIRuQ9RobtdNDKwIeblpe4tI0jRYY3Ic3KEkmobs3hYRo5eoXJKOVKEkIklhJEbhxPYS1/DIxm41MN6S1ZxT7kdFqbKdKY/PqjXc0ZfkntXU1qtUzvYwXMU8EehBHBx7m0I5noXbpzkSz3sbW6EqIJCH0VQVAgkqFdRKRCDQQvqI5Hgj7BHb0I5ILkEcehHBYNiGQdhBD7kMhkce5HHuR9MjgzpBBFEiBIggewh0ikCCVCQggkL7ZzMjsZG+KHIf+hqjZ9xpoga0HSF1Rtgjc4NSCBbSYz0/X+GN31IWvFEWvTFHHk96eT3rF/BB+jk5gWafH4vJ5o+KMCxRyYs+glI06+Cy1qyTXLkat3k9V7NEJY74Q/i8gvhRIZLOnA0ikIg4HGBfGlMmEX01pOxLL8nfNHp+TY+skyNX7nawuRQTtmtpLmkbGuRmtGyHubF5/FF5IIjojAlSl0qiCoEEEvYX/R8iQlItxb6yCEQumCH1QQQthpeR8kfUHIkQQ+5DIInYhEEEUSGY9D60RQkhKKISEEvIk3AkIFurx3oZfAZYaGjZpA0NU7iIGpIPcz0yp6JpfT8MvjqlkPPS8U2OTJ2mu3zSPY/ZHLNSPUkX5rncbEOJNiH4pikW6Yv0X/6bVyTYRJ+iZsK2T2E9GafBcRFd6a/j81guvBmnyXO4+49i1qXMk+mhbFN69urJfQjkjHRBBqEAm6lQSEFgIJCR8bCQgl0xRDcseO5jQhng8EUSII6o5ZBAl9RFIIoUCMMUkthhiCKSEIEuBC2CTuJCEGzoDQ7MHmP6Y/AZcB717D+oo0NEUggjJFEtTghEdHfoUdb7Gz9ulQT4L49+hsm2PY30Hjo8CdL/wCnuSY6l9VPq/BsecGk+x9mipNn0ZHEfmLNPBl9zFj5FuN7Cp/P/B+zc0xTJrg8UuTiTLOfeqRfUOmCT2Yl1iVpZC6IEhSEFQ8NFBBBIVAlsJcEbCRD2EiMViiDsRmSI5PFIp4I1rak3ZI4PkikEVIojohkCR4g+kMOsXYj1CCXAkIJCWEIogjbyRwRgsIGOwe0bfUMtx5fyi4DXBBBFIVEeen91a6Ft1qinowJb0lVzixEIgh+KI7+B/FFRbI2ZsSzmuvXL6O01fBsW1JZProRs66fg36loMdGXaqOackkqhc+a5XQs0vzX5O7rZZuTczLJpOejFHuOnwSuaaWtVc0gheeokIrQSkNVQQQ7noLYIL6ggjYgXoIxWJI4OwkyPIrkXL9xEZ9iOaI80jkjwXI5r3Q1BBHpRFWjWkVy6mXQe5Uw2RBAgtQkIJCRApdhJEZwRqNfUeFDLQw8hI+z0HtHSMOBCGncakdEEdDVjkXI8k7+Kdhz136lPinLosUbgvwf7W+nsT/AJRceRZwJn9L8eD4II+aT4pr+eLfAsG8i5pwcJF8+34sea7dGnkVN9hrFHcXJgTH++vjmq5/B+x5paeqOVSaSzXc+Rk7UizF0R60JdjSKzFQVKgggtgtwglsIQQJCXqKiQlFEv8AaRNxW6oIZDpH4II8kEcEcEdiOCCCF0QRoPh6j3EW/p6DzMKEvrNQQUhLAkJfZEu4hGCD3cELmaWoIGOwdAy175H7h/4PUPgNDUkEEWpA1JDrb+Om1Nf2eetdSo14Hjo02Qh5q80j1PsmWcC2p7HoPp1n8s6CyeT7PQ+/TFIdY/4fqmaevNNEfvqW9FT0qupdb0pJzjp06Im9II5O54kS4IxSCBK9CmIoJ+gFREUEFQ+kiQhiwlagiDIpCQlx1wJEIhfhhEEEEfjgg0/g9Qw1vT92J/4q6+oEEEoxfcQSS2kS+pCS7CRd/h3I8PQg+rU/ViO40PuGvrQ4f5QbYHQNDLXRHFdR/PRxX26luyOpMUll5osUZcncyJx0qHnYV8YLH7GtR3pt/wCe9zW5zz1vq+z03z08c1UEixc736r8/wDh+qmdS1ckoi5FIIEmLeIoLwFuj0EOERRX1AigggigvcWCIEgqJCFzdmiXQl/5WQQQqIRHTEcED8idEUVBIhIX/N6khbiEJe5EHkRSOxA6D+pofYMOgaR8CDQw17UapGawc81+ui9iJ6o3NVv1wR06kJeR7e9NPNq/AmxJvtuRhna5gdLLrz/58eenvP5MipgTkjImLYuan66s0eSeKYPPTauZ6VsQJbCVCCUi3+4igtgl9xFFFe8RRQXAQUhQ0OwchdhISEuZqkRrqJOivn/zrc/nYjwRJHB4nYhbexHBHgjUXZ4I7CXAkJCWCPqJbURSCFSzGlDDUjUCDQgm40MaPshqkZo+m/pSbzT6y+3Tpmk1iiEyCOhovtjUnhGHsfZIdVt7mNfEkz4PB9kfwf3ak/i5/JL625N/zeejFVyPtX3PsdG5pt0QeOhXpp1cV9BKciQkQILgJj6ulFeYiggvkIIrgLcIqgiP+iXAlFUhLyQR/p+yKx/8T//aAAwDAQACAAMAAAAQl6kBGcLxg8CsuFp+ZmuUDTAIIAJAglkthIQl5BBAIgkEAAEEEkAAghALlhMAIgkEAIAHyTyAgAAAAhggEAjokAolAsQBqnFBMkAnBEAoAlgI2gAAkggBGAAga6mf7NDOJE2OVfRGrnTXjIEAEIEEgMWE0FBEABIAEgEEEAAgAkMEAA7eAlNkgggAAwAt6UChggAAEhAkEkIskgsIAEEEFHB9corkFB0oEkFEwAAVb2n+wAAAaZudY/Thq11o+swlrAyJAlJIFAglhIEHhANoIBAAUAAAAAAkAEEAVup9AAkggAAEIS71gASAAAAEgskgAKskAIAIhgipAczJGEG8UQHoQ0LgEgMUAAEAEgAAWprCQAWiiHrCExefUI6MgpBkEgBFsQEIOEAEoAAAAgEAAkAEEgAgoAkIAgkAAAAAAA4YosIAgEAAgABJBFAgAAssgECtEAE9FgNYCgiJERGggAwAIAAAAAgAn2HPPqjAEb46chDDkFUABgEkAElGUA4MkAgMBEkkkAAAgAAAAIvwCpsskEEkAEBAApWUEAgEkggAAAAINgAkAJoFogDIsAAwlJKTAGEFOmawcgAAAAAAAEGoMkp/dZmFIy4mWW9gIAFpEAgkgikEI/kgJFFBAEAgAAAEEEAshIoBlsIoIAEAkgGec9o4AEAAkkkAAAhAlAgIAtoJJEiQgmtlgGCX28AKY0dYogQAAAAAAEXkrjC+vVp8MpuzYNRAIhghaGrUky6QIoZEkIgAEkggAAgEEEIEswBMgkEEgAGAAAAl2CAAgAAEgFFAgElEAAIAAggtoggGEsBx/Js3iMiTU0hFlEYAAAAAAnoAKQAMGg5mVFJJxiThklEvLltAsIgVmMBgAAAkAgAAAAAgEAIFRAFFgEgAAAAAAgWlQgAEkAEAIBAFEEFEoAAAENAhIEgAogLMGEwEoIuAgwmOoAYAAAAAAikCp/bVQryJh6XY1/qEEIH6Q0AAAEAlhoEIAAEkggAgEEkgAEDBNFgAgEAggkgAABE5HkogkAAEAjMElFsMgAJAkpgAslgA4Yo5C6srY3CmkKklI0DgAAAAEgEokUzX0k5HjEbC8eNPgkUvM4ggBlFAAEBAAgggAAgEgAggAFYogBgAgEAABAAAkVhAgowEAkgglAgMhAAEgAAAAAIohEgoAPkFF1msV5kVUsoUBjMQAAAAEg1gEYxMUILfBb5lnQ1lsA1HVVmAgAAgAAAAEgkAgkggkBEAAzAAkkkEAEAAAAAGwmaSgEABkgABMlINBBNEAAAAAIgENgkoAAIhAgKRsfMNiuEhhEQjcgEgMAco1DWEAF6ZT9EIQood8gm1DZl5AgAAAAgEAgAkkEAAElAA/gEEkgEkgAAAAEW2CiIYAAAFKEAoIBIAAgAAAAAAAABgAMokAgYkg4k2AwOAsgkiogEEDYaDEhAsvMCufwjkzySx55ickwgIQpQdokEAAEAgEEAAkAkEBE8wIkgmkgEgAAAAAgmBKCgBEBEWEkEgAAAAAAAAEAAAMAJMlAhlMILEACACgUVGhEAyQkgEAgkAEEvArZuGfd7HLL4u2BZIPAgvSsnFEEEEgAEAAEgEgkAEAkJogJEAAEAAAAEkiEGB3FAAEhMggAJMMoAgAAAAgAANMgFAgIFks4MlAMCiAqLyDHsQAUgYEgAmDAp6S0SFplpAXp93rfxSdEAvNzeGQMAEEgAAAgAkEAAADkZFAgkAkgAAAEkgkgwhgkAglUBAAEIkJAgAAAAAAIAsMthAFFAEAJ8FqngUgBloktkYDlghJmGAgiOk7pjHTgCLsr+B7fpZcNyy3f8A/wAMAACAAQQAQQSAQ2NEiiAQACAAQASTDROoESTwAQQCCgAgAEgAAASCkSG20AAGQgky2BsFCCAAUCEECSiSSBSEcACAAQQCAyAmTFEihh8nKoOUeKs3I5PHHeq+EQAAACSQASAgHAGCECCCQAAAICLSICDgIcgABCCAQEkAUAgAESGSAySCUiQwSmlihAygCEAQMTSCAUCAaBiAYwAAQSCViTG6dMrfVZuO30D4xLm/NfU+I3mAECAACCSSSG5kiiQSQAAQAAACSQIkASCSAACTCQQAgAAAAACSQQSCCQSEo0AUAwAJ+yQSSAKEADCCycQEoZCAUCAA0seWgIQV+MnFpCSNDGRWuMopOnvE9uGpgyASSyCwgJiQCAAQQQDjiezbaDYHKySSCCCQSCAEAgAQCCQSCAQQoAikDJ2wBtKmQCSQCAgDiOqDXBUlTDDEYAACZEkST1KXHLejQWR0G1ALKPHxHEyQYWbPSgESAyQWNQSSDQQDgDUMHBEBBICUCAAQDAGAUAiGgCSCWAyEAIiQEAGcmCCCSSACACSAgAUwdXUqYTCVAGKgIgyISWDAKwxfSa2+ES0Wnnr6352TJFNyGJGASUCSWmGKSCAQASCCkAXUgIB0CxAQAAAQCAAACAAgAG2iQCAASEHgAnCwAAAABgASADAACSAWSAJFSKqUOwAUQAgCiAATaHZqKGgCgYFMJmS625TXyNqqKzsSMUSAGV2QSCQQACAAIaWxelSQQQCQAACUwAAgAAAASiyAAUEWQCxAAzKLAGCSQEAiQGAACYT/AB00mFABmlgAgGgQHCAEUkQGKGXbwlehLBsikrZX9sr1w/mOi5XBAAkgEggggEAFAwplwEC8hkkIAkAgAgEABoAlpsgAhEsFBk5ugYEEEAgkBDAkAgAAAAjngErt5AwDEwQwFAiEAiEGCMQAVIgFAqqTrpmsXEEO1m4PyjlgWwlBgWMgAAAAEIABxQQAIFAQEEEkFYAAAAgAAAJkEEAEIhlbAEAAAEEAAAA0ACAqEEggECsw1EgcooI4BDQksgAkEggQBkwgCEp4vZYoZ52GpWhMWdOBlTQ1BVgBAFAAEEAkACAGiWAEEkgAgAAJegEgEApBIgkABAkMEtukAEAmkggABgSEIprBG4skmQIoFktA4Uo0gBgEMFJFiBAiBAlnUQClXL5dqsr1YZSAojqF6sPJpuAgElAAEAAAQiSShpIgggAgAgUE3EgAgAAFIBgAggoETQEEhoAIAAAkE+JIjYnwB5QSI8mE8EGCF1AcAZUGCaBYmEAgAghkrYkMGBU0F2TreOBpuRdjRarCAkEEAkSTrAAJdQMAAkkhAAkgkEEgggABBBMkgkggFIE8gAFA8BEEEkhInAgcIAkFHFoAAEfiOhaEAAAAgsRkk0NmQAgUNogABtZ5vseRfoYm9OV+3VR4lxFU8tvgkPS/gzxTyHAEkEEABwEkggAEAEkAIgEkAFAhBJAwEEmmkFsA4EgJiECIEE2iAWkokkNAElkBBSAhEjAwkEyQgEgAiZkhyK1eF7KjGqutAoOrxUaqx8OOgBDDAuNspEBgQAAEEEEEEEgAAAAAAgAIlggoIAhIEpfEANAJNpMnEAEJwgVoGUYI2gYEElg0Ao1oFQg0nkgNAkEgAAFAGwutjQFtJuI2MkVSGbwakkO6lqn1EX8EgQ7ZjMkAAAkAAggElAAhAAEGAoAkAkgAAAABonIEAApEAklJlggnEDkG5IAhMirQAAEgUhlmF2AFkQnRZEIAlA0gAIAE4Xgyhm2ezM9wJG4IzYzAvuq6SlqAHTOdloIEgABAgAIhAhAhNAABBIEgkAgoEBAAoAEJUAiAAgowsABIBgKUMIEkkiASU1EQUgqAoO9guEQGHylgEWaWwSUWLH5LzWhVtA2LTpD5+Mx457qGbuuwmuVRnUtIBAEAkkghIJAFkAgAAEkgAEAoEgNOgAA3FggFokE2hsAkE3w4JggEAAoEEonEgEMGMhEAAZmKuDYEigRNlFIjjW5A4HZxHGITAXKk6yLo+T/lNFnIs0wSMJMtBAAMghgAMAgAEAohAAAFBoBghHEAkAmDtQyIBoAAKFEkAkCEMkAMAA+AJAAAEhIAAEpyVE0KBQmAEACTdKgNw+O/2nhL9VIsVoA0vIkwC3nmk0LHK+yWJagAtMQFokAAgEBIAEIFgAAgkgAAYABgEAosugggCWsXAiwMkgAFAkIkREAgkkAUGhEkGIEhUoioVgAwAL4IAkMgJ3wmKYz37JLb6AYyjS/CSeph4dn8yoAooI0EEpBpgkIFogJIsIMlgEBAgAEEoAAkAAgogjoCwghsWRmWmxREEkE0hEFkggAAEEksIAMEkKtOCEJG8sEd8kkDsAaVk+2PUWRfptQDe/jG6h1d2rDds8IucyAlAMFEAAABAAAAAgFAFhAAFMhsAAEAAEllCIAwEIEskgBLABkpMkEAAhkhAgAUAwpHCkgwtgNMUmChIIaggAkAxK8ZJnYN7mkUbee482IggGjYV6JFrCgQHpIgEEEAgAAAAEgEkgFABEgAABqIEgAAgoEMGIGooHkAggeEoIABAAkAAsPAAAAaE4BoIk2WMBKmGGoEFkgF9XYI206J9Xp7ijJdcwcwbG3RgtcdEWhHichu8NREBgADAAABgEEggEAAEAAAhFpkAAAAigEMEA0khElgyAEsgAAEkkAAAJHAAEAghOAhgrZHKUFvC0s1MZjgAAEQ83GYBWghZocJnzTIsa2pB5AGiSjGYLwJPDhIAAFAAgNsEEEkhoMgBBgk3IkMgAiABAUMwBgPtgAogipkSomAMMEEtkgAAgAGgsCgFAFlkx0IBkMDmEpEAgA0O3N1HgK+wCld3+/dPExuoKAm8ms02vRKDt4AAwgAAtpAAlEhAAkEJgJqQAkAkmwgEDgIEAFAIAAAEEEAEmmgBAIBgAoABcgAwBsAEkkgEFIhhYyEkgAAAAABopuTFerVx6E5uhrPJnimw8fX65dP5L4dg7gMAEAAAMgAHBBFggFNBtAAEkAAg0EgBFkkYlhgAAEEgAAuAgAAgpkEgGAAA8kEFgNqAACCAEjBHiLQwEBAAAGATnPlvWDmqjFKOr3tBK0mH1ZCCht50jrIIB4lAAAAkgAECphoolBGnBQEAAAEkgAMEAEEAAMoIFMEgAAgAAAEAEAAEIAFmS4EmMAJAACAwkrMFASKlYIAAApkexDsS3YBSLFAJe/fyUxGo4kOvOvCdB+sED/dENAMEAAAgFlJNhgAICEgAAREAAkNQAkAAIEAAMgAEgAEEAkACAAACABksAkAEggFoAAgQAproFASBAAAAA8EmwSwxR+O2EYAOlYHytkTvZXH8ouv1Gbw4QcFNgAIkAEtmBMpspAgkEgEAEhBAAoAAEMKc0FAkkYyYlkFgAgw+330AAAgiSBAAEAAgsBAEgGrL9QutAEAAFUO5SyCIN2I5ch40cP04JN2+eiV4xRtq1qslaIJIlFMJAtFgBgFjYgAkgAAlAAAEdAgAkoGIjgAIgAFBFIAEMgkEAAAAIEACAlAA+kAAAiUFkFqCpXO0EiEAIBoi01VZhw6K+UZk8nP6fCsLtvnkbGgTUeAEfrlEgMgAsFAhJtowxAAAAAGEEAkUEAkAgARDkAEg7AAAcMgwBgUAAAAFAYAACEICAABACkFks4oIAgtgEAABAlFcaGVi5S/I7aFgi5owFqCuM5LsD8U4RdkDk8OMEMEFNIAEIE0IAggAAAEgIohAAEgABAAgBAEhAAAA8BAghi4EgEACIQQEiQo0AEIIwgkkiJgwnmHhpwEA4kEJf0Tv1jOMlNwALWStR1q2skXoJptknlBgxwIoFEEoQBJisAwkkkgAAggAFESAsAAACGlcsoEiAAIAEhAAAHAFbCAQcyAQGkG0JA8QkAFSgJLoEsBYkkggQcY0VDzPsBqtYVRg3Kl5J9oP6+rIBshKZz4Y2YrDp9twkgmCIAAAkgAEgAEAoAkAoFggCBJ4AAIDAAhAWkghAmgEGESkiQEQiA0hhUAEDI0UFAq8FEB4SAmgo5XboKlt8Cpsl5pHYEGKfsze4KFsbQ9mwrk9LNNAkNsklgAkAEEkAAgmkhABAwElAogQQgsAAAMuAAAAYAAEMEQBkAAkQSCENAlGElgBcEwktxFdM09kAAiAM5s/JM06ZDOEWQf7HOzJSdhqdRj/wBHEieoHtw2YoAKQJYTLEgIIAABoIAAAI7gJIhQBOgYJBRALJwAAAsBQRhBpAGhIBosEBKGIoKAAAA8IYBAYHwCXpJAIoOEAmiZgLIeIxO/58YypzT3QNQcQ848BZI9d0ITIAACIiCbhAJBBAIJIBBBQIAJBLQIFIIDEiAJBJ0AAAADAAgIgJQgABAAkVFQaJAKAKJhsBDJGaFJHREABoIBwxrneTJW3a1qkZsI85epB2Ko2CDnOUxs/dSC9ARKRBAKAIJAAMEIJQBCCgBIJIIIMJTZJAUBABQAABIDAAQMoAMIIABIBYGJ1IIICQIAIBaJsILgBBoAAwIhyFttikC5C4Es4Ohd+P7Y6qGvDRSWEdvE3khRKLIARBF0BJBAAJIIQaAADgBAACAAoJBBKAUBIKBABNQBCAJBIACDVQAERYcCIAABQIABAJEwjVTMNRAAAALCjEgtv1ldL2Kr2qqjAU79zEiupltnLhAsZ8LALYJCBKRBAIABJJQACRIIYBBAJAANYLABoJQJDAjbQIIIAJQMIACAKBBcBBDjAABYBIgAADUogICpBRoAI4I4uJPRMPn062KHy7W/2XVtOCygOvcvKVxlYJIbTQKAAYAIIAAIAYADILNQBBBBAQAkAJIIYAQIKRJUNADYIAJIIACQQCCQIJAQAAJAQDAQJRAQpdQELw5AMgJKLFMcdNdBPcUN78uqvrBjZVG9VXfSW4AzBCVIT9AQQgBBBIZABKCLQAFgIBYIAAFOISAKIAAIDACBoABABAAkAAQAAAAAKAIIKCaAIIAQZIqLKb8HDwgBFAJRIAYq04z4v15CWE2LmbV7cnNL5vXhMwOABIKAqaJACTDdooLRCJMIQIoABARAAANMCAIOQAKBABAJAJIAJAJBAACAAABAABQQBAJJJwBKLcLBcLQWCTOIoACDRXzCO7jo98FNBXb3ZNqCSiBWn0YDSAAAASDjCAALAMAAKAAAQJQJBpIAAJBBJABICBIBwACAIYAAILYAKBFAAAAAAAIMoDoAJZJxEoABCIEJEB98KAABAFZNJE5+nn2FnFcJI0cGTCmF/YBopJZtAABAIYKJZQxBDAAoARANcTYAACABARAJAAFzaLAAEAKABALCDZAAAIlIAABAIJBGACICAYEABMABQBREQgbYBTQAAmDVJJsKluIupSiJT4BjRZEIJACibZLIIACACLADZRILBPDBDIDZIRIABKIBIIIIIAAQACAAAACAAIABAAAEABBABAAABAFkASAAKRIKoABBYAQJ5rddARnKRIRpRB5rHCDF8zVG6Gwr1xECwEpwBJCAABIADGbQABZZLa7TwKJALO+RBIIJBAAJJABBATJAJgQYCAAJAAAAQOJACIIBJIABARIABBAIhABQIAyDLhZdYTIJIULzIAv87BZlC18BIrMh0eC2Cv5MIACQAAQBJKLKA9DxufgJZFIzJaLlABIIBJKAYBkoDTRAJwBAgRAAAAATBEgIIAABAEQoDBAAAAAMxAABAASjJKEqpAMBPIYNMD3CaB+SQTY5P1YQbFfp4KToaABaAAAAKNJdEHpYqMFIpdH3JhAYiAAIAJAABBgoIJbAIsACAQCCAALQAEhIJAABAAoABSQAAQAALHwABBCkMJBiOQAAIXLBD5koJK4BQ0Wnu4/2Ih3AP4SAQARJQAAABBQILLyIJJVMuEobCVGOTJAJYIIJAAEOJBJYAIAQATAAASACBgBBIAAAJNAABAQAAKJAGBKBAVJQUABBhJQBeqcTINNQAtABXt+1ihfdz5HRb+BoYAMKAAADLSZTnU2BHiDATEBAoJG8bIKAJBJAIAJpIhDBgJoAABKRZQAAJgAIJAAAihoAICAABCTQIAABABAcEbBMjQgAhmBxAK0LxBABLZtJsRDClWUURrQAQQYYJIALQIDBE6mykLiRR6XRvGNbdgJBABBIAAAsAACAaIPAAAABDQAARVBAAIEhg8BABIIAAKCJJAGAJAoOEAqEkRJZZEILIezIgICRADloLHC6JA4B7hJBJRxAAAIQRZDMIoebgKnKMY+0eGHuFEoIIIRIAAApZACTBAACAAAAAAAARAIAAAoAnUABAAJAABBZYICBBRYAJCVoUBgfRLKJAJx1ANv150MaqndNt5DJGeQBAJCAABJJoABltNqwZCNE4KgCZT4HuUJCIIYAAAAhIIBBRABMAAASAAAAFIgABAIIUIIIAATAAAAIABkAIBXlLMBNPAIAFBIVALJJBCvgyCe1tRIn6+SJB5BYJAABABRoZYFEmbpUsYLA8M0XRwBDAEAACIQJIAAogAAI6ABMgAAAAAAALAAAIABEAIAIABAIAAAABEgAAFLACBwRgAAABhIFwFwbYBXAKBQ034CaYIAABmZJIBIBAAIIAAJVzTxWEHX8CRfu23zMFVdBAAYIAAAssAABLIAEMAJAABAADsAAAFFRIIAADAISKAAAADAAIIJBEBMYrcAAAEODgHbfaKhLgzaIVozlaeU+EANpBAAAAAYIQKIHZc75EjO0vg/I/PcfIANgJIIIIAAhsIAAqZBQAMIAAABAsgAIBpooBABDCQAQBIAIAAIYLIYGYBRDRBAADBBaQyofADUcGlvzDCaSdRpL3TCqQABBABTSZJIN2u+1WuCNbVbbBeqkzK6oAAJAAAAAIIIAKJQLAIYBAKAogAJpJ8ARRYZTZAQCKaCKGQLIcCABDGAwRaAAAIIQCUzFnwoKR/ALJMtjrhMq6gC5ApIIACDKYAAKUNrH3Acl77WmctbBBnDEAJJBIAAAtIAJKIQAAJPAABAAMI1cAIAJCABIACBSJQQBgDTBiSBhoMBAZMAFSICqACmq14LrXdfHn3P/ANF8trM3aWkAAACCkwAScllzhhTyZjMiDjE8pQZEOACAQGQABAyCCEQgAQADKAADzYdYCQAGwAAWCAQQgCASA4iQKUiSCAjQYEAAAATBAvCR4XqCIC/lELr1QJhd7kWKyAEJAU02mEAYU5kyu/JEh0vipk00HA9I8gggASAACDoASASQEAABJhDMZEACgAAmACVMG2qWgAgAuAygBjRCAQ0gCYIACIGkyKdlhzuhaq+IS4SIkAxqcImwPSEgACmQk22AUTc+jWnEKZdjJ0tGaKuKHAUASAAACCQACA2QQAASJaBhiwAAAAkECSqTmGkGiWSQUWcACQFQWVERiQMUDCACUbEP8RXz5W+VbXIWh+KqMAAyQSgwACigCcmBpaZ00dXDhAMeIPZ/5d8fXgE0AQAAACgAAAXEgggCImQBAAAAggQwV2A8ijGQ+WBMgNQEAVICCBCEDTJUACAAQRFWYNstlny6jh0aQfDA0pgyfOCwgAmwEiCWSzHwjicHD8geW1p2yTM4XAASSCABLUaQACyEAACbYgFAAUAECACAcyWUAjVrE8wgGQ0QQSGAAMSM1wUSWAQL8SrvegoyOxC0t9QkmHyKeJYQR+EWgAWAmWCC66GtxGTukS6DcEfZiCcWWCAQACAASEAAASiCkAASa2AAwAAEgCAC2uLWQSowvYCCiEaIKEEAJER0WLAACBAAQASy2fdnxyUJsGQwkYm3Q0USTcEmSwgg0nW/+NGLni9qhosjPt/tyCH46QEAgAACIYAACEAAcATOpAQAAAAGQSViHq1g1Rm2h32X0C3gQQCJAARioDSeiQQQAWywSDEwjKx1k346C79kSQgSQIQgCggUR57UBhQH+J1hREb90++pMKwCACACAQAALCAAAEjACQKQTSQCAACEAAIUa0QjpTK3+xMAUaAGQJAEAAUCyWRWGASEyCvACQAkNpHIWAGoG6MH8y0WiYgyAAB7jNNkbIiaq6j/AB6IsLMlRY/CMHFkkEEEAAiAAskBBAkgHO0AAAAAoAAnkuuAasssamDEhopMYDIQAAg8BWAIMCAHAlBAAEEAj08G+uChiGBD7LQUoZFylBQbdoNhhnsfRYbt8sKutZmxUYJNkogAAAkkAAgAAAohgE0CAAgAAAAEggIEisZGlKKaC51J6EcBIAAAIEEIEEjAGMm8AAmYAgAEJexXVNQjV5/eClZWDMBNNOJBkk5lFoVWq5ihWJJSPol+zIkOOAAAEghACygEAkSBAAAxQQgAAAAjAAgZFDBCSAGSQsoQlJIlAAEAAAMzA0OhEEKAAAAgEEAEMMYodrWA+Lb29pLBXFnxSobZkEEAkasl4kNkVX1raRT5XMEYqskAAkAgiAEEAhBgAAEgwDAEMIgQAFBEMgZUyS4AA2LMgi7jf4Wy8kFsKAuoYFAAAAAFAAEBBAak561JcO/gYRjQ/bg3Hts4AIBMCtNvZ/S8XLQNE7yoQgsdEMkAElAEAygAgpBAAEgKAAANAAJgAETkM1iFEiVnToYk05gtoAkML4hglCZeARAAAAAABpBBIEb3ehOCSuIX82FH7u+Tw4gAAkRhkqV4OtuxieGFi9znIG80gIgggkEAwAAhp5AAgkyogABAEIsksGskAbgHmFyEEEQ8wArcamJTAE2kBFsxgJAAkAAEIBJFIAROLn5+ew5BoQ2A4F5cNEAAAAtMkgoegWmGW63QhwBZIk8yBhEAkECCsAAFEKAEAiSAAgAAPIAknMBkpDkQwsEAgAugY4QGQAEAGnJiEgHAEEAkAkAAAFhACQApSOopDhjVJaYxJlweGsEm28sqbsINkhc2LpWWwhGOZmYEAAEAoEEEAEEoioAihYgAEEAEkgEVoEgBoDkAwjBAAEpnYoAAAEmAAF5EgEBkMAEyiEgAAJoEAxEsD+h25fINQhLvDugoKY69MvIq6oNEGFARGdaPVoNYy64tFAgEggQAYJwgAg0A4cAshAAnkPFMsgtADA0UgqBAEmIMAGyWzBEgsAgEAjMgAAAkjAAAoNgCCEqEG6NBKxeqoXfMcmmgFF3ztf8AX8HOcAqp1+KZAzaSgF22IQRBAAMMIKxABIIvzLLBJKABYIRFIKTAAAZJAGDhAIBABABAABJBIhDaAAEQIwAANJAIAZbKIEBBQIFV64nlocUUpHZGYZSF8dJGCPoBgBMKbMLP6jQQRCIABBBBIBEBBquloE9bNABXpABBpDaiKSAABBghBkYoAAAANJJAlpBBAbAIBEBAIABBYJAYALZRBAIGEHFUmwuYuWkg1ocJDAZJAop16UyTrgOL0LrVh7oqiJDABIBLAIwIZuKlx2DfzzZM1zCTAJBJZYEaBCDTjKAVKBAAAADQAYJxgJAAACYPAABBLA4AADASEEJBRBRHJhAPGYGPWnmoCAabYCwZp6k2qgbwTjTqlw7lIABYBDZDQYIICCH/AJef8QSKizdXCSNSiQACQImiBVQKBCgAAAU0AAAEGm0QYCEACUAAABBGAAA0AAIAQA9YoK57VdIhOYwemFJeS2HEOmntLmwDdFXBGsGPOQQUCgAECCKEwxmUjjOJYAOKSCmACugyccGQIASRQAZiFXQAYAQAUzQLAAAiyQiAaQAACR/SAAEiEQICAAQAJyRL/OHLzUaRXN27BOdqlUXSjnUwFZWnjItw2yQAAAAAAZSnCAFxUaZBwBchCBkmDGElBCASDYBSMYLGhCKQTCwDaAAAQDYAAQAACEAAAABAACYw0SQQSEEAQIwelPPE86laGrukSIbx5X17nIB99O8tfQLEqASCKIQACasqitZTB8bQJy2QGAi6FhaZiQSACAAIxyDcjQUSBSgDwBUAS00BQAAC0AAAAAWAARwCADIQQfyQmAYh5SCpxrHgyfKSo2SeqY+UlCjbOf8AJWVEQPBhEkgFgAm5BkvgIwYrnnYAt0JkVGA0MgAAMAogAFtnC3oE2kA1AAAAAAAANklAmFoAAgAAAACsgAEAABF/ACEFsNQoAz+oZJg98+vcZwcJeAgJfvN2ONTar62kAMBgAAzHJEgjQZ2zyfcAPYtkWTAIAABAkAEAhon9ARKgM8h0IEEBAAAABHAlAIgAABAAAAgFMEEAGjU9A2ASywkBAEDG2e4JI7L8uPB3s56YJ7Rx6DR7FabQmAlAgAgO7GGBGjj/AC0n7xllvyEAAIIQYAIBZYIBqhgBfVgsABDbAAAAAAAOIRYAIAAAAAJ5BhYJgJKAzPRoBEBBIAZACDZIRRAAAIaJxGtlMJClCiQDa2NyMU6PpQYKjrUtJitJvZhRqbxWVxQAANhABAIASgCJBJrZog/ZhALJOABJJQABAIIABAKAAISA1BYBIBADzJQBAQABKTRAAICSBSYAKALUdFLUbr6N7067T2B4edXbyIBBbVMnJ3W/04tUxaDgA2kLHBAAAJAKYBBLIOAccoJkuCNShQBABAAABBIAAJBLDJBFgQCAEBGIYIAAICQACDkAIARQQDRBILItS23IRU/wAdG1CZBBe6inQUJjE5QvEOI6IxrJWp+zbOgLIIAkBAAHIAo/KaA4i4AIJPJgJgAABAAABEAABABAJILwQiJMBC9AJAIBkAIBICAAQIKaaeIGRJLSDro1QI/6gb8B55BJAAQqssiyOwhYArV442z5sFTRZReJCaKBQAKYTBJQAbGJCKVVVvBACQQAAAAIAAAIBAAIAJ4AJAAIBImABAABAABJIBpBIACZYIJBBISQiNY/YezociUiUJBIJYYSYzBUQ7nFHMlFAZb99DHqqf4wLA7BACbDCKbAN4KaAWjcYMzNbCBZBAABIhAAQJGv3AJLgIIAoN5IAAFFIBABQEAAIQBSQDIAIEhcPbcFft8UcIhDKJAAJBABIMemV9Zm7v5/UIaLKcreVhwIIIZVhYLQNAJIAuRqdJBDhoAJkFwAAAAAaAACJAAIJBTvABJAgUNwAAKMAASBBIAAAABTOAYAAAGwuaoBMEOa7iLOjJABTJBIAKJj9K/yA9SEc4v+6yv0CBBBlBTYBSLmAIQBIPYBZclORrdgFIQAAAAAAAJAAZBIYAhQgIIbCBIAAAAgAAIIScAIAAIDDAAAAKbB5SoAAH0DxPxACAJIIABAJv5B8Dev8F4DBKUUiw/LYACJBuBJLPATADcABKSIZCms59y0pi4QAAABKAQAIBCEsJLsGhDgIBIBAAEAAJABDUAAQIAbIALJIABb5gJAB7iugmLABABAIJAICgGk46cBiQFSdX4zg2EY/BAKbBLORxTAA4KKBBJQhQgE6rpN6qEKAAJAABBIKItURJIJBRlgiAABIAlKACJCDAIIAKBRBAIJAAIJvWAIBKBTCBYAZIIALIAGUCf4Gifa9QDLTK0wXNs8NABJABBJDQJFSAAAAABJB0Ch6kxVPIxQdaASBRBAFmFNOCpZoANQAAABJgKABKCAJAABAACBbIAJAACKABAAAJKAIAIAJABAIJBGYJlQG/vAFuWNMgYD+NjB2BABBDaAAIDAAAAAYAAABBAKf6wjzCSBDIJQAICUZDNYAJJaCRtQCAggkgIKABJABYIABBADZBJAgAJAAJAQAAJgABBAAAAJAIIGKLwxY0Kc48bhDKZt5S6JoaAAABJIAIKDQAAAAYABAAM7grxiE7FYBIIAYBFEQABBQAKQCCQYIIAAAAJaAABI5oQQAbTIbQAJEQIAIIAIALEgAIJABBABIIAJKH0rIljx6e5mIyVssWGWAIIWAAAAGUIAAAAAAIUCQACZCJR4eFIwAAALRZhAKIWaQIAAABJJIIIBABKSKKAAJABAADRBQYAAADJwKBCBALlwIIBALJBQYJDPaMj6/pxpCb7ApdYVDRgKhAQAMLchJAQEGRqIAAA5AIBCDyQPZJqHQIARAdHpTyQAqIjgAACgAILAACACBRQDAAKBBBSQIJAEQCaBQICAIBQAABBAJLIIAABGup0ZQu54ohHUNEjkLlZMxIIwIBABCBGYgAi4AAAILABCBC9OZ+6AoBKBDAdqsSBgIIKIABGIKBaAABAbIBAKAICAaJYQJIAEABCARJAABH7AABARBRARAAAvsL1j6eeIgDu1pGAnF+hBZAKwxBQIBQ5BNEBG8gAAABRAYBDZ4AAIA5AoAoQJIQgFiQAIAARAQLIBAYYAJFJIBABJKbKRJAAIAALYYBSAAAAAIAZACBIQJAAcv+Jh6KmGZ/cbmo1IY+jqRUAshllMKAAIAAMAsYAIAADZKrLdDZlLAQJAABhSAADRBOAIDIIIAAJWYLAYlAAABCJAAKhJIRJAAJBCRAAAA9IABBACAIACIANfn5VLIFpL0/2J8RR+poB1cDQAAKAAIIACAAAAJlJAAABCIRNbVRAqAAALJAHATwQCAAMKOIgCCRZKEJHLaYQLTISAATBDIAIAACaIBAAAKdoAAIJIRJIABIAG7oIyBjQekKxgWfbF/SRZECgYQAIALBQIAAAABApQoACCIyYHMErRIQALAGJRDbgDlgjRBoAJSTABKCJBJKCAAAQAABSCCAAEABAIQAAADFIBABIBKZAAAAJmOcZxJ91XDZK2EGRQXI/SBThcBJKAQKAABQIABBABgBAMApGYKUYxCABgJsYFJYMVDCGtphSZDIZIhtBFIIBYIAAAJACIQBAAgBAGFIAAFQIBBJYBAIYABAAOpVJ7CPyQY+NJZNYFbpO2UJYEJpQASIASAAIAABABJogKIRQdTgA4AgRIBDNvJzi5BCkqwIKCBAK6TaXDaxBBaZQAAYQYAAAAAIABAgIAJQQJDBKIZBIYAAAEYg+K920R16+eXwXoftRIiIyAbCFYYIBDABAJQAAAEtgAxddYPBgqKCBT/XrItSUISBr5QBJACKaFlmSnubYKAAAABASRKAKAAJQZQBAAABgBJDAKBBIBABABMg4IWZzjcJ7ayLRFZgHZsIJI3EkBEIAcAABAAAAAFlQAADYdexBRKLQaAyBGZJbDRY4ES4kIE6/PnIUCARSoQGKACIxDIYBIAIIAADAAJIBAIBISABBBAAAAkEc634RRR+lP4yjsMgIJAAAOEjQ54lQQTOIADAAAAEAAYaNl9DigTSJBBAJFDK54ABVJBPQAILze2BWBXohroAaAAaIBBDJEAAaaAAAABYBIIBCJJAAAAAJI0Ik626d6p8+azEMZaAAAAAAAAAOdOeTJIQABABAAIgQYQznz5rTRbNgRDIINAD2xkBREhCiIQT8R8BAksoDPBgILAbSJQYIIAIYSAIIBZJIAJIAJJAAAAAIqQEAEgARC05rKsNgDkIIAAAAALZAAKUTJJDDAAAABO0Ahp0mQZUWTJRgACmAoAhEBqNghDHZSjUkebbLCl/pvWM3IRSCARIBAABaQAAIAYXIAAJZBALAAAAAlB0ABgAgABAgAEFNtUNIAAAAABYZBIRAOCKAAAAIOCQJAx24BiI4NAAKbYCJbVKAAIpARQIKYpVYJwxhTLZ5AGqEhSQLZAAIAABCABBIBKDABAaBIIKIAAANBAEAAoAAAAAAANAAIFgAAAAAAAIAIIIACAZlACACIDFBxz7wJYx4IJZJJBJAJJBZQaLJBBC3AesXTHagiSO9tRLLKgKBIAAIEBQLQAAAABCIaJNbQAAgIAAAFJBEFAAAAggBIAIgREmoBAAAAJQAAIABBAJJQMPBBMJR2NpXepPoDRJJVMhJJAJJIJJIBhda0Oakv5QA8KPhUHqCqJ1ITBBBwAAYAIIAACRBABJIJIBABAAAABoMNEAAAEAIAAGIBFIoAAAAAAAAAFKBQDEKRsCHITRQuKjRoBIATAIAgIAIJEEpNIocohKEDxxSnJERfJCCQkcKZIAhZIBNgAAIAAAAACKABYYIABAIAAAAABhENIABMAEBAAAAAANoAAAAAABZBQYLLYNLDQaLSiUyh/rTanJAIABJAABBJBBAIAEAIJH6pDhNhYofC43UiYxw1dYKYBAMQAAAAAIYAYXBABIBAIABAAAAAAAAAEAAkAAAIABJAAANhAAAAAIQSaIYLaIIqHSNBq8qERRIQIJIIEJAAAAQQBABABABIADECIGKzZ5NgOtP/AFy2EoIwMCASYESSAEAACCXCQQiEyAQAAAAAAAAAABAAAAAQSSkCCQACICAACAWCSEGGSggKQ0DQZR6VV1rUUUwAYQQAQGAEAACAAAAAAECZyLynBiYpC5ItE3fCpUGEBAQAAAEQgEQASAUAACQCQSQSAACQAAAAACQAAAAAWCCCCCQAYTACSACQEQWkkwiOgjmvIjTaRcNIAgSQSQAEwAgEAAAAAkwAAgD/xAArEQEAAgEEAgICAgIDAQEBAAABABEQICExQTBRYXFAgZGhscHR4fBQ8WD/2gAIAQMBAT8Q0ZkyifAI1tOcCMEbgjYkTD1Mp751CvZoAA5SJxxxsBcsgzMUCMHcSgMF96XAuuApZDDnopEZusDoX0QAQIasF2GDMiyDBWIAZQfy0AGSALAFGAxQIPLABddKuUZx8yvhAcsHdpRwrkqtFDCNIUi3GyOOKmHHPDwDKpwMHHSVx0sZjb5qpZu6QAPASoTaE7wZAXKwoMMQInjREzcICKxDuTuaIgGxF0QAFLFjaIaw+ScJLhwe+RQMVZXQAywxRHTBkE0TITjFNyAhuIUOglSodIUCc/yK+EgMAGgWbJWElZ+ABsMRdYEBFGirB4wADwFGA+sVXRvEXKKrgPGhwRWjpxZDmKDnh2YAow0Q6cBXlz1gV1tm7ibUMLy8WxEBxfiC1lCG+TdE4ybBG6SsNCCMMI+QDa05BJ6DwOFo9L26kJM4942Nosh7lyBlE5+GxEcw56aygLHIRoYtJsTnic5L6/OqjmJgdw4Fs46arbw1e2QV0WTnneKybvFw+OI6figoR3nwymr1DgaxXvWlam64IBHAKyK4OZe96AVMunVLtBRis1XGc9YFD8ThyDaMShviNhTakboDNkxK51gUJZgCEdMDyh7w2axgJAWhgYY3Daw9sK4ArkMLwKxRBVrcQWziM9HKCyfoRmsCgQpqC38ipdQC4IfjANk0JVcWQhfwSqBWDuHbHGCkfhSCSrjTWEVA9s3oroFsXnkKkJGnA5DsM0SjSnyAgr+AkhgMgOMxD2U3hzhGJh95RWIwDWBgFB5zKJtmAcMVA2YD65KxB7xt5wgPiFUfZoF1voAFTC2/JAAIYAaVPaJiIs2IKP4oBscgv4aBJiFSCAyAZLrfwAFYKXPbIiKkbtAjswdMDqDAxY3UDHTBTIFHTR2E6GdhF3giaO5gKnAfjiACB+AyiFkZtkTkMkE4cGTZMoXoY+SzI2NI6tmgCGzSKFEdnkEHNlrTbHAUKkTQAcTBG4DiBCT8cCZgCAri97xJZAsQ8QYVgq4CWSuXhrRwsFOYCCGjykHCPfjgBmdpZsaBee6htjAHEe+BBqao/jqgImcxAWVHvD3xszodFdDh2ahjTFkAAfkTAFHcYzYOQSm0IJszkKk4aZcqCQYLAQmtCxJYHMYwgaIHtH1kDAC4SpoGXiWdhmpxxsR0QlXKDUIFAhpABzX45sNFVEYLpjICMUPxzRR+JKEGIwKcz6zFhJFRoiwA64CwXBDI4vELhwdDBrAKOAUlk3XCPfGKIrMRpAi2oz7MVGIbMSsgg/AChLNjLgA3C8QWjwYASMxrO4zhvzJ/WPKwmgEANk3DEHCFjbxLdxwb+4wuQU5Ly5jdDWbgVJUEiDiyDQJmhUPhGV4H6ytlB9JfH1g3/PUKOW6MFY5oJgg+YCrxDl/B45jtoC6QKGDZlgUfEIrmoDMYv4J0dCJnA+tKO7D6igowDBp0BbvN0OcOheOC6fgQDDZsaZ3eAYhyGMUDBCsCs+0hA+yntBNgHjHe0rEbQwj3ESPZlIQdhykASXBnNlaODY7fzOEE8oBHDFs3E6SAsd6wAvIw+A7nfK8ohELgxAKLF8IHN/NoSSJ1kBVgBi/yCrkUTccGYPOjQD6wBeIx8Ye0dOEWgYBXMOmAxCsVYhxwECOlpgrB2Ydkd5wICONe+0DDpFbIFGdDqLZg5EhyQaccuOhj3/BAU1XCBAx9lYgLAS8HBOwCcRzDcR3vcE4L7x84Y2Jw4j4RLFoperEEOAP8QSeiGBC9pUXwlWoEHw7YLA4n0sdo6n/SB1IOEEh74JWgBCsBx+NZu64N6LBaRACuWBp8wK+IavbB20gB5wBGmyvHhwXKFdMPIBCJgK8goGHoyKOhWAbudDEYbDvbIKgRBsl1vOhwqIImaSUY6GUYIiZWEHTOwhAUcRHjFoDYahF61hft3nEdirS6lEU+U5PmvWA4yEsNhwRdj/zgOOQxDhAxsic4vowu65KhdgYgUnUg3ZSmCbHQI7QDOGkcZsD3H+mTcqbxiAXmcwwzlDwVr+cDR4Mf/BEADx+fgBLLjmkpgcC5QYBjzh0iI5D66Fm7qpLNJhSbGJgBkBdXPIHPD1BTXUGydDACUQRM5MucEQhQwKOIKOOw0B1t4SzRVgLxMWbE3MdgXL6PcqXgB/BiU3h2ji0bj1T1fxCAJ8QXOPJXZDEhkOMGT1DgM45lbikrQSF7deZQMHjEu05xnecMwc2Egwh8I47z6pLBjGE9iz3BZ4FmyMlYKygMn/w6ADSCsFPzY4Mw9snGL3rwwoxVdQ3Fxg4YLHEV5i/wQpFdGTuMRWAbcyjCp4BRoAjT3ZPRifWBTwWG7lCs8dAYjlGG3zpLAKEs2MpZEK5JemxK4b39E+UMoK3MbhmBwXCsGzrtm4fZe29fc+d39cZQDnBwEIOByzlA+5uBtg+3AMn/AIJXMDt9vU+AveeEcTjD6+o8hTnnlg9OPWTuVKhnIwkhNkKBc9gTjG9Pzws3cBBNUHgi/PBD0hig0EEHGgHiT6yzY0wrhOwnQ/hwrAy4WQlkDAJDRtkEsiowXIHEFcRfU56pswHixU0nQxQUdAd5OzWKehnYaq6HwQFwekDg5RP6nbOcSTb72f4yhwGWB8DF4yVuN09AQbCwu0YdiKLvd7bR7DVTt85AGwANvio29pJ9EDFKT4nvbsE1NlV6hD9n6NiMG4tfqbompUHknAP69y4KfrKIdAQA9pf8y0eH/PEuC09InfOODYhfrCTBX9l/8KqiYVQQEFNEgkCj8h2GkBREsxVtXgBpYCwsMELgpwN3AqbN38ML2vIA7QGVz0PW0JVyheIrlKERgOMA9si4546Pr0Q3ixhfIKQsBRnHXUPIR8bpAJzLS71nAcMO5CDYJ0AnqCPAygAEb4T5xABCUsuUDKvneXrm+IiM9ATrC5/bGJD0DAgsnEajmH3bt/ubQ+Tzbvz69zZSD/yp9IkP9xo+WUhj2sh1V8ZsgSttCkUDsqfSTcAreXoi/XV/7gB3Zv8ANb/3OorynA9Q/NdoYg/PpEcBdNAJfzgWbuFZfDwrMuc818MOBu8dDlD8HGrYYs2NIEEDyzZqJgRMyxuD7RHoCvGvhiKEXNBIrLnqtmBxhsINOhQCupFhx0XiAHxrFzKJuiC38z9Z9TkMQ9hnthCFs3XtnYmpYEarvfPzO8cIeQUXCQ9gTcACPAhO0AZr5m0M+n/UuHMgnmhwBLEj/SRQUFw+40A39vE2yPt9sVi65uUVxIL2YcQqUgnpJyiygitVbG3r3N4NzkAIQXM4Qcn0fP3KZsPD1PYJDe5ygWFWMcJNlgjpydpz/Hlm7k4ICsviUwkEl8KvyxM23eQtGlJfJBMtM10LNiDxYPhOhzeDgB7ToZcsLJww1vti3kVM4GI6MAHpBSEi+BCwOC3c3WKoGjZu6Rc9UDemQt8EtlbC1keAgArTCWNBfWEBK+L5J6jm8SUArrqVhevqboE+1jI2CHev4xjdkhSg2pjX0xdyc4P9fGMPuWCG+bnxLQ3udoJxEbQFP8SpMRbBgfxFdpm8FvPmLAEhRwiEUu3uq69XNswk1QbkcPI/zOkW4+//ANlAEOL7gAwPmboU5eX6igQrL6+56Xzjz9R2DCAE5GVDHbCe51xBPxaIANMCgVAA0Gz8QdD4URBqAVNNcvARgBgiQZCTnnt0qYAqxO6XqAG8VyykCIGARcAAIbYPFDiMbuxUgLLbiyDvC4BhzlwOmK6DEO2rLoB+BSucNZCsH0nHx2bGAeqAAlwKpYDZcGHsUScwVu7qPF/7hgN0esRVBusdjvidEIJQbzDi0NV7+Z2AO4WBW8fEESgTfp9nqVFdI34h+qKDgnt9T/YIfudYI2BPzOQi8HrAEKI4xWVCL2vX/vEEcBRtCDJ/j8RidMbdErH6h/47m9L8e+f6lgUXfeHE69vM5Qk7hP8ADCojviXKAs/2lAWbJyMpzhkEcP4NBRnANEB4g/LKGyEqzS3oBXhfzahuAV46rNjyKEgVM3titqPJEGT+DIjhBgYUQZLbizA44qq+WXtfhqjMKizdzEgrgKNd1A13NyyvBELQAYqKroC5SJCgTtDNvd/8Rw3RCHDNkbsIYH1TDDG/ub4z52nIF4iWgAAF8PMvHClbclygUOD0EoABV/3xlZugP+Juif4hIC3V7j3Lj+J9Gb0BFmD94lp1JYIbZW37+EJsG8IJbX7m0T+eYotKvo+P1OAbOWXF16n/ALj/AMwwJUlII+JaP3DLUl3G93/xABvm1/bNgKbV3J0GKQK4xUPdP0bzZCDbDXXgglmgGzg4IKZkGBb+EE5kGRQSuICIOTrbNIYkuOQj+KFcwrwYWbEvlHBe2sGzIXogW6MNtE5UegNy+IeLnCiJhLRfkgVvAV1hC1IYgGOggc2GQ7JgGvALWmQxoBWBiWuAlbPhlMjcuSXmDcMg7ZQCZV/EqBk2gGLcfCno+IgL/qCJlyCI4Phl4DsjPUF3hhuHKIENqHrf3DD7JN/3+peAfN3NoVagC457gcE3yBbDmbRHEG44APQ0RkLQv8s5WHplwx2L9/eONpvgV297f32/xo1j7+ktL2VPriPEAiyKkQS4IHfvAAmB3xx6RQNAeLDNXQ46Ie43QHmBbIYADG6htxDPYZ2TxUAHmrReXI30BN3os2JZsTvefDiW3JkETPCTaINMeEwFBxg94DvZWNYmV/EqqgzNmg9wWgolYAW4AYVg3FQK0CJo7N3ACZsaDd4dMBMxizwDNcGKdQcqAiKRyZz8KBNocy8eogVLNhYWh7BOM4MUOvqbkDy9zfJU2BTHiJ+4bBYm+Md/p5nfQJtBjbxhwBtRw9zbBDe5fOLzXcGxuye7AdAU3xkcHcZb/GAGEsbkj6O3+J6B4/Btv8s7aHIFnOIO5QDHeKsuOqhFTTiQH4YaALoYFisg0w51CFozU/L+E8nvqAIBGzdyMm7C0K86wsxDgMApj6MV+ShVtX4YEBOeHjIAZAYCgQ92gjvgIGnEFselJNKhklfAgQR4dGZYIusGUXIfuM6CjFolgMAFCoNyKhFESH7mwcYAMvO09h1OKI4hoegJthqcQATlcu7+p9hhAGHFV9H1NgVO7/w/8S2Mfrip7hYDBDBsGybUEgAztACbYf4m6M+2puinxYzZPLR/mpuDmCi4TdA3FZ5RrmUgEjQLYS0XYQdIAGLtUoj+LdhmsMwbMWw0B/AAKxZqRHwgxqZbjZNaCYJCQPNGBRg/xEsi5EUMybvAs3cgB4EHIA0pBPDQtwe4AEBc2YHUASY9BgZBRBp8qR9eENXgM6ldMvk2J1i7IWCXg5jwQT+O0AG0I3Bij3B/qPwhkAitta3fx+p7RzdSHiXrw55zubk3CbR9zhAU4yd4J/jCpvgDsnqMND+7OgAm7GRJ9SxdjgC+wlQLrvdE+wJncV+Vm2EUAU9QAPvNkNGUgFILG7EE93DOcVog5ABkGJv/ACQFGPREkvSJmoNN7XpWjUcmkBA6FOHS+UXLYeTUHSU6AhwIO+CDMlTzhTQOTVVm7oj3gDQCuK+ufTxgWwEHfAsk9kC2Ais2ERyhULN3FFvDE7ERHWeIAbOFbOwyegThEsoCe7Pcre5vCN7nXF/zKH/pw/Ia9z0ifAMEfsTmAz0B794BBvjh/qcw38TaG+r2nqKVAX7m2LGBKQ8y4KycBVY14I5Qvc5BuVAP3zOUTiCmwOZQOCdodX1LgbybBusqCGwF0ID7RCoEn1BuwOhlgS0WcQZACDsZleeBpJWRIrkUaKM18UsHvlBIceYXieRgsnD4xqR0SXGEm6iieiCYH8sVQSCYuw8Z7wbwA8ME54HAaMc9KmMdJ6xj8BLQAp0D+ACTYID7loTN/udopsfvCSYe4bGQJrEtHYcT0BeJvjGbYFRYowGPvidwpbEsSbDJnygF9X8y8cvcuEm0nxAxBShBF8hpCDkJaGIolfcjuB7z5mzcqFaNT2yd8H8SsLvl8YhBKwWfEE+c39LY6KDnKwFTqEsCnRx0QA/BKdEJyZA/iYVEPFDbAPFipxZmS61QNIKxmucMFwsh48RZu+IJrbAPfQDgxqkRTiPFORLMAr4hKxBbAAyFEO0BG6DoRtwdKXPSqYe+GsvGQRQ0KBoUFJoizFb1hxvBaddm7JvNhAEGCHD1AuboLqo0Dh6ebnQHkvan59nU2Ih6hYEtGH+otuk4iGJ6AO0UHrn1crEX54nG5O9fHASkOdrGX95NsK4NiHgzENU2bvUvGnEQOSXh359ZuBpsT4hABs7h0AHEVtn/AL1HKW/MQCKrfZFS3j2REZbK0D5lhqxYN8IGj8AQSU5gxUsgSViCQP4gAPEvQAAIADBB511ylcoU0IXDdeFBxDgAHkAK5GrL5qQDNDJgFLINICsRbmPbUCdUCsJzkb6A0w4fAA9WAuIeb4kGhJTlchkGD+0DvXv/AHKRU8nz8SkAfcWZD+RBih3zeTaIomwlzYCD3GAbFjB4MRDbXErEf7EREoFf+9TeGVt8fXxDDknMDc4xLzvJNzX5m0BNwCoRhXQYTugSkPqCgSxuBf8AM4hwlgkxzeWbRH/l3fxCkBF/Z6l4d9zYHLC5xg8E/jBlbeMGwVhtlGmrEvBQGJ8bZ+UhVxhV5JW+I2wUaJTpQ6HABmjNHiAvA5rnk4AAQTENchhbDCQOqBcKBDvqjjDt4otA2ZJagbYA8cEgxnz1w8xn8YvibYY+/wDzKzQ+OROxH/MAKzwn+5tDX7/9UuGGC5TqCVAwOZSLD3xPdA3nqucAicYqm2QE7gQYHcFkvHcl/wASoNlX/OIoYHklQIPD5i5e5woO5jdxP9SgFf1B3ENsBneMZ9yTi56BRJwnHAd/qboA4V6fTOsn+GJuA7+PiUpzgGOMBwDOB2l4kgGRbAWxk3LQABglt8oODZhQaDFHlK7/ADgAlfDQ2ykMlSvCUQYVmxoAJF2D30VWxeiyX8AfXAKzjrAx31taQmXKVsDhimCaxpQmAWgt1Wr1CrM9DBpwH+KVYuKMJDywQeoIYHEsDuwD2Cv91CBqb33KhwXk3qPoEvGAtkUgH25lwsnoE7gu5ynEMhEcCN4OAgyELwFb44m2ASkbl7nEBOUhwQ0z2ZwH7RnaNOQd88j8MrAm4n37hC64Pb9zqBBtFbEhbZ3kHQV7GFOKwIN86GMHCxiZIwWgtHjquX5kOJyL4xsirpEcDZgHvKrE0IVC4CFmkBBbB5C/MviEJZKxeQs10doIQgKIgyb3gAaEGKAlmkEwqZgaAAaMMrM3OE9mDMFaYFdMQBE8O60gRNaCZ5LpQwdIXPhMrCbgwblT4wEQ6OJ2CTfCH3LgwsVaFZu4T4hoolocEH9G4R9Le+7x9Sgd9nr1KAg8H/JKjr8E6i/UNBT6gQQK5fcsDMDjB1Lz7l0g9h7iWThClpncCmyMjgVDQgJHKR7NObo6cMgrRsBIj+OK0z35CA4xb+EEhTNhhEOQ54s2MpBfCpnHwBU3iVgX1XPRABD3oWjEQRGUwWaQAdYgmoU6y5wacc9GNURNQrJu5c++CJlBNKI+GImqsgeY1/1ACCSbI73OBB0ASfOIIe97g9Cv7xxfO84Q0l930S4UnEuTZIQqHuekMg5GEMCe8/8AiVhrKfick/8Axw/ZOoI0xDjScQDsnzBFU79Z3N0ObB8kHyctAZByCCYIc8bxmAKgRwiCQ4hlo68EAASqhvQDGEwwdBfDSqusKrlOZi8ZLNDnBIrqoHqg0wBl+Enl05ckARTlLLUERnPy1X0V4mD64ryuXvmADQNjLkryZAaXPQcgMBsypq3FcLpBSHvgY8IhEBshBNcqvlGAe5sipy9zYFs3DsJuDb79z+MGVRBQNs7gHH+4QdvWMrlVD0QQQXo/M4A0ZPrKBy50mmyCeJ8oTYI5UbZG2dx/fxLA296lSBfUPsbQbu42PzzZPIo39/6nAC2muX1DA+0yocrxNywBLvE7037BK04hGFAZRjY06AELgdpXwzW3C2tEQIJiyVvhZ5jAY6g1H8IQ71lKRvDoihwKwJXwUq4QAwCagRNWAfXQJfEEd8qGYAAeK4Q41QAZArg1pC46ANmUDNYvSuRRnQwLkjeEPDSIDxKxkUYqyuaVWcgqyEGyUKz0Ez2gN/WF8Zh7glysQ2TkxcHELI6A+pvhK1Xo+JaHv2t3nqBKfmbg5jGWhKwRLrHp9RBpxm5gbCPhgX8TkBvz8YB7njw3Tx18Rh9YQMBbJwyAHEEP+ZaDg3n/AOovCCtSRBDhIEBwHOOS7BO5QixtRerGCOMSOOYMJ00V4NCg5rN3IrN3IZB2xWbHhVqcILKytnQVSCkRIAjNaAVBTAuAAhZpXzRKNSXmK0Ie8DyAFAGKdNJpgG4E0a3g6UPUsRhc8dAFHKwhRy7MvW2G8cnZJTKYQRMsCyuIXBgB9iVAaJ0ztiRDAN4StyMDyDnujB6glE5ALm4eWdIXE7xzmC/3N8/ZN4phxtTb/qOEE7jtUKDqDoIrEH9iGjkm6Jri/rNhI7GYj6GbgjfJXc4yHxjNwSjBRKMR0SFVhNwR6JtmBuwDoclNBI7xN80CkFI8aQNhK6VRoU6DXAeLnsMHkwq3CvxAs2J0OuHd6CFmxqhc8BbijQLfAoZsxaxCdDkAPDPHSAWGRWbsHbK84oPB6QS9OgvO2CMgvkUZFWkQQAEFIX3BMDVC+lUOcUBgFYN2O4xOEfuUhioGAQi2SFTuFBvDkhIiI7myFvDuWXtNgOVhsUE/5hqTk8weL4SgO57lZtCcX6nzhhBVulgnKhnpwGxHtGvIAnUOICIYod5cyHKxkCG6NZhSPENrwuADBZLxXpCJlxndK5ZAVQd4cK87GW1hblLpFsS/GEufmAcdIKwAPDAIpoqCGDWL7wtGA0StRKrlSCJ4gQtAlgETDp8RCxJPtBEgpBmsCAbNKBgQLNjASRmeBqoumKo9M+FEFweGVUYBQcopQMIUKAhB9wnMInOBN4HGHGyPkE6Ae7E9MSgil57wAkCpGoxj6iP9SgUmv7X/AHLz7axAQdDCDbFV1JDIsAKRGnFvtlYrSwgwZiBYYDoUILa51yZJEfFV8kdDyeEE13oK7xWoQQSCkBYxIFmBReUQMOeQV8QZ3zADZjKwHth4ImXl82bsANAA5OUNHiFMUGMpQPAOpYAwETwxIIQES5IjCdgipzdGmKmHEN+IcuQAeRBDCSGDgsHjAuywKoOjZarRv9Tms7+oTCkNA7isvSzZjIdLacyJY+D4cQlw+cYoG5nuGv8A5ib1AJ+yfCuCNYW5W8O4E6CGwwTUhAt0Ly8rIA6CTCuYGQZjBga0gC3BwMHQ/jQ6PFe15AhXhkmACAivIKss3cCqGiAAZaRscAMwAGm8vyImirgAGRZBiVeN1T9kZPDW3MbuWZUGYPBhRnQ4EZZPvnoYpe+I042yzY04Xl81Wc5SQwAQboTD2wqQxgpBBI4s6A3Lxjap0icb7RCfKDIAchKhnQQdoUjmcIyiWBzH2NtBbturA5E4SWj3nXMhgEECGQGvks2ZZiLD3gQOA9pbhnwmeEbWigYIktgBwAKvEFA8F4o8pDB7DxIHEFkTmQObL5fgFuX1pqhjusNEImgSEOgxUnv+NPAAeS3BOemrDAFGXl4vFeV0wESNsiuFTooYK4QAIp2bENsBXAV/EGAQ2rOMqG6O08QTsMUUewptTlKh6m9Icbwlf4m8do4ic2kGyWx8anxBN3iFgReLLwTbEPyJgLQ5x1RcjAKMCQaWYQCGnC0ABd2vmBQZdFm5HmccKhFjCF1lA1qXWHedHjBc2w0qBxDEs2MSBwWiB8OFV8dz0wr6a97io0EA4igaYAIh0wodEUWZfTJG+EdU+keZD5wXL4IDZgnDay0ZTOBIXwoEbZgOcGMiyHxNxHCE2RxNkS5tjPZrlIhUMA6gP2IlEbZjOzHB0IHWW7T6hnHOcQBrYwB3cB1gxDClthUQYKGlLs2dCHGe6EIlgQcBHr1HOMt0IESL8iSuFVjyR5NVbVoNItHsymACDBWCsAYBOqfGAC9MjnrHeEwKB4rY5lgXDxgWxhYDjgOsDgNAAaecFHwIj5iB5dSsxAh05LJop1zUINB0HkExTYHlPmWk79IJ/icgJHpHKcxLJcHEq2lCcY4ALB2lIOJbbADH82HdGArGFQd5wP2EvEv5m5gOAAVcz0lPSCWjTEkTQMoMwOwBImbAWkgGVoGRBNAFWgEGCrxVmxGmsdYCiiHfAhsYCjNsJxj2xc4ZLJVm7+GoVlpoB7wDJUwzwqsjdo7DNuE3jx7HOh9Y83xILiFbXDtnZI+ZinEbMBqVQ20azd0Ar46+EX+pwgWf5j2HBhJOGANkmwQgUHLtCewsQHcck4jnKIoFCBhDKYgnbCGgIYSsMGBF8kUK0N4XQ0EYnaMD4RcxUGugEQpwRGBUyAx0FtN4YAD9PDp9vCLl4IQSCsLYSY8JrxgaAQmgNYqzY8oq7DAAeaoniooGAAyKIFvkeC2tvy+MKNPHTPfUgmQTmeYXHjDtkaSFlABnAr4FAjyaAIbw+z/OItoksEOMnyTCDcMECkQqp1CBiAoGiJNnCN75ESIJFNWYgj3YwiVQQd2ASNi40RMAJFGUG8YS5HHGPkjswgk1XEEgzjNIIrBLp6sgnsM34oUaICQGyDZEwI2YVYKGBQPLAV1wQ4sl/DC2HjANShe8AP5ZSqCgZufn4iHkBxgUSqCQtx84GoB38b30DpBLjw9S8cep9wxYGLgnKRNyTrZAPeEPsT9EFvHIgMDoAXObtCQJoQCYYSzc1JKYZGiGUDDDgSyX5he9ylhF64CIEbAIZUm7oaklIApoDTwCCxJijJ22A9mA4xx2ER0BZsR9fCPeIxuOgWEvBNYK4O2AmkJWvY7z+LM8a0AAxRpkMAGPhKwBK3v8ARt8QyYUR7+KXXFzOM5zjDtofnBHGc/EoGaFRN3kxuwBEb5pAxQbwjCxidOAMD0AR3oOIQQ4QgyvKGOUApeE4RQp0BBDCwmmUFsBWW3dsBtkXKIFjszsJRhb2Be1xYWCiGA8Md2CgDIaxCobAhrM4idMSzABgCb4yuHlkCvhANbwD4b6AcZACW6AMgo0IcAE7CCA8QCPTyCDE+vhNMrvXzYO8B0lZscQ9wFZz0A4wXgcQkbeO2TNMDpwGRwCOoE4RogJViXyVSocR3oxCidWIbjno1ZTSBjbMvAgbMoHwzkBGCIwtk2oG/SWgBB7hgRUfWAagNkIG3AFV0rbqGzIvMFJ4JZAYCsZ9aEbv8VAgC3zitqxKBgsBqAWQU18/AA90rzdhBXi978Q4+GkHwSuPRA4AAaADRqsOL0aK30qroHPFmmBTAWkMIs3SLBBJgCyd8oZ6KDuFzd4DgQ3wUhC9VIzbRjG/S2lYDIkvg3QmgvqizFpPS68QiEaCtqyHNOAjAoh20gOXEiAshWZFQPwqjNm7ExdBAB4bN3IrosxZsS2R71VB+EUZCI6oXXIiZOieSCHQA8St8AAPBLui2GsQEYBOOWAr5cNI5iqw4Nc46KfWjAqURxAsB06ERbqZiG95yEVqiUj1aZvKhgg5AJYQwa9RZYgxAGU9mIFGImFJsxzJKzwIujvDgbIhoYuGPZpoOmC2J2YkC7YhgcxtgSUR9Mngx2H4IbocCJoCZUeQG8wENAIAPFA56446IUgUZhdASqsrrAVXwidIVGCVIQcB4gAa6I+mXgDTZdDtDbDUFOBcnObjDvqV0QYe2K26BkVNEKEICcKIhmQFm5BEiIVI2CWDqYOtUIiyxgYRSKjiAtHGwR0cZlIdCkLxRgBhyS9oYqBjVMKdYVZRp1M7I3MgOSPgjZEAOnjkIUAD8gAgEymkAVzeHvr55tfc2COIOg3kW0nuOiq9XSCS/8AMWUMBmRXjRrqolGAA02zDEABkAe8TaQyYBt8dRwucZqtsYcFRKYJBbMQ8nGHcJuUvBVCRkNgYA7JfKKKYpm7eD2S8fSPhjnYRUPEA5mMJ2rMIVkJ1IxKF9ZTC8JULcAGVYqYSnX2CJqhgH8EZa6UKyK8BXLwUZq5YCG2hWbH4DnH1we5R4IFcxo8QQYqMXRrqVWHvwhZdXkqNn4JwQAwgxUxR99FdBWWToNaGwhETKJZu4BzBRpmiTR4IU6ZznOOsDUXsZRkDLF5J0soGnRTIKWjQJCqQbhnCFZWWYCkEtJkJASFtmKtHgthtFrXAATD3jqFlujEG3iggAEAKktGA6NSA4MkuDMCMhg3JC+ObNj8GzdzFGfTwQANKhH0xHWgB7xy0IWm7k8hO8cfGFDfwgUDDdAKBolm7AGAVCsUaL6cUQFcbwEF0yc4NMO2AMOXUvfHPQlhgJkgqDDOAG2IhwALLwGUi9qlWEs8XkIiAJx0syY44y7IDwBlyGmTIqV3y48FLweMMCNw4aOAIoBxQtZpAQIHcADGySuodh+IABTK8AFYAHiFwIlojRmFGrz8awPxkCkhLL4ZvbxXnRB0xXIE1QAaAF8QDjmzdghgO8vbIc5XKCzyLyTzOcra8QzRiCE/LOwMQ4UbpBrCZIKHgAiZgaQEtGd8CU4CzC8o+6wC6EAMMZRithuRIXBXhpbY1Jgw2yc+B95OUlrSQmyGDACAE9Oma7lm7+EA00AYOfELN3wgIMBR5ptfwJqItPxRDvlaMcsrrgLQUYwV8ICDYQAIe9a44DSb31OaMqSmPODaF4wsJgAA6JM7pTkmKBdlQYgEOtjBNQwF+CM0CcjwZhdAQQyYsO4u14AkMPFixpSgKnQCKi/QhvziOsAL4RQJZu/giI4BWGqoHvwgRNXYZDI0CV8F/iwiPgDdqIhQMpEPgJ3J0RxYQglOrniGCDGUw1xO3ODRs3fEAKM3GIgKMAAGmgt8CtyBgi8XnVAhORDRkQotAECeYhWrAEFoYwkIUDRKbcGMggGVJcwBxdK2qGi9bEW8KCMAwE1SOJkIZsREOwa3UugacgJwTiRBDwYFsIqAGCM2H4ABEcx7m7iyc8dDoEs/ACnMGDhNCoytItC8L8xtCp4WqJZu4W3IfDBNg7QUlTAphAANCzYwM/OGuD4QLN3JRtBBVdQuuDIANMGnwc9CqMnmKjIVrEIaS0HqIQRA2AA0gCTagFggIQgiTjqBDl+gQQmjERfQTBLYysnVGDAQEjmQAhxOUl8psEvaokNyUzArNJ+BXPSHOPcACAMB5CADwIHBZofD4Wy9q0RXXIPOAVwiuFuFCcN4nqcQl4t6GgPrMIAA8ADCI5gozz0pVZO2iO+OGmucO+DnxShxgtlcsINiYKcVhH2MI2CGoYQrAEmYHZLyQBsxLA4DCeGeU2VRqLQkDghglJMrnCyOgcbSxe+XfQKyJScJlBuw2ovTC6sVveHRjsMWbGsJvizY0I95WMAGHiK8QDICK5ajbpFbalAzDBoEB4qG2iRHyQs2I38DiU4CAh5JaNEVNAADOJEyuWjl0c8bBpOHPDxOcvatAGC5zn4pJLNiM8Oi50UhB8gzIHC4+DkAAAwjmMftiEAkIMcSBSsSQVIIEqhQ5Q7Qeid5lIQlpiqPfKCR1zrZBFtzCYMTRbGNIAhuIlgcqDVJVYO7RggFiGjSFyBERwBF9cjK5QAyGhImirn4IFfIABhXIMlBqnHzUoloDL42CCDele/iDlhQPIktFm7AAwIABk4xZuwW5njLzhzi5waYNOBRhyS9JSUduLnmABlUtXN0YRzMItGADQ4GlAAAGdRLwfYzgTJsik96NwQjYGmbgXWb4UUHgm4ETeBTzAY+gwgJqQMCDmOeGkalHTbECRSKr4QoFwA0MA+26EA7aq+gA+tSCayyEw/M0AACOeDvpzxpNMGCPBcjTAn5eQnB4hdEKNYDWhVoHHA3y3PxhQMWzdxHK6RhCAcTEyUk3Wc5oQAtgT2BEpxPGEOdAVFIFGcASb4z/qC84SpBgNOATjQg0eNEBq8FYZsnjIWINJETIA+YRgcjI+OFA0Qs3ZsHhFs6heAgJQYBrBddHjE3EEhKws2MR4hC3h1gi74vXi0A3f4c+CIAPwWo3aBuh3oC4va9FWoFlEETUyoGAusXEr0jbot4wBAwYYsFwffE5BEtAowhk5TCGEsxJoFscqIw/GBoxgghnYTnpThGMqngTRqvdlmxCrHMm0uRmAaEEIQEAZkM7upefXMNrQIYHQC/mQgVmKgBFXiRZ47+byUe/wAYbCHc1g9mkqeG960AAaQDgLQxOdCFHK8PeAyugAMrN3F1vL3vQEm4wojmxgcZOlGQyKBRcDAbonqbA4tPxALSoQfEagy2tjG7IGiGjkQgLzQrxOJpE4kPSsYLZD9YGPQ5s8kXnIAm0JeMH00QFuMgGN4GKDi5QK/WAD70rr4ZUL8OWc0P3O4Cn8ZAmoBjZLg7G0W8ysPc7D8mCUACV4YRMKTsMCJ5gBEpyfjxJ34KrdeTnnnnjBRxHA2wbIBRBMHOKMwdZJLAWbs5xBqkB2QXowjAMBASCZYIJ/zEYUvHBhBUTcHGKVtCABYIsnwT9BCjhPWHue4RHAWQw3pYDVzlK/c7B8oIjA+RKxCdLU6wG/6//McCu1bXUFkVNSCaYWbEW2KFcpTERMpZLwn4TgAHPucxn7YYFH/1mLgy9SgC33vLYF92TYSf6fknaf8A4MhhwKX/ADOcUnEG5Yi/icsT7Z1oeE40hyirEBo9seA29TsXbvE8655qvDr/AGlYOsAFaYL5F+TRVdML4/g0R9dGxi8EBenUDs8Id5Cic8GtDGvEAAckeTOZhVxTcgZATgDUcYghExCumEVCAEeM3QiptFDmAJsReFYBPlBKSjAo2xzkCDd86ZuTI+kjDcJAxicfXcUctbRq6l2fAeqhsDYxRK3uDTAUwgAEvQy1FCwnrIKmm+QpxoNGU13jmE6eyEFbxen/APJSFuzA84OjY7j6ZtgJfwbH/OjYG+fkm0UJWGBvaVShiuPFL+ziXCp4+/uVhGLmDGRB9Iixpglh70Ar8OzYxcCBpuw0ijHBvMRMVdcl/OAIAEKBqN6w2YWiLSlbRz8VqGsIJnuw1UJbLdJffQIKriHFYrT4shAsE5nnDqRwwzhQZsibeIKR2jwFiIlQ3k9o5uC2sNgBIDuDClAaEDrEnAY8/MqFHHvHJ/KzaNALjmMrB4wSmB2YYYCMTQFZgH9HQI2js0UiIgNQU4PaMrDCA05TG8JfPB9BNoZ9cy0QPE/9iVnvKnzL9TeP6FlA0fUsyD30ER85BNAfZgg/AoImb4YAo6xLgV+VA8AAivxC6Caq631hxg5xxpAiaSNQ746MQHgWKAJ8M+GLirhUjg2TAUDTD0ThNKIMnXWFclCApYLc/vDS8Ee47ASR5lcTbA0QwJfMLLBywCwSoHGIXB1O8BpgkQCfEIgFHVCiCZWgBE8ErgwZoxQHGGhhHKe8VWMMGkHsx8wcY+kifsRnIA+QYgUBu3nzCcxiWFx62psBPzj7Tr+c0BmwOML98fUc30l9YWbv4IE+cRUIHCqMiyKodbfj0DjEHN/CIId1BR8g55s3Zzwe5XLwMBL2vwoqsut9aRAwcqbij4osDSo4/NUFGxQ2RjLsQo0IMjKle5vGc5jF5hAxC5CgbJ7gwGFshOEXfQX3gtg54ADwxbGuomGDehD2ZRuwQvxHFdUq6EKjdcIg7C9Hv6Z0Ak2RxPptBAG2jGDJwpzgZBgrGwIlaMNa99zdCEufcQRe5+0FxaPubIG5vq69zdIi731qx7/kqAqENhDRlV8sEVXRZsYVXAK/gKrwR8JArvFHgVNIq0BWjgF8IKYVwBBNINQchVw314hQAVXApCbx8AqQIkgubwzPeaG8R6tk9BncRUJDEA9gPmbIB64ApE5pExCUeJkUNmR2nUyGA95X4CHsguT08IWysCpuaJYUYQY5ZBiDQT6UJzm/+o1BhHIKMqHXtzhwdwpQHM2QptA/mfWA+r3n0CJAewyhPiE4kXzgyoKqqobRU6OZ6DH9IcfeDDudLD4m6BUqPrCqKYmi6HR2E5+SunaIti+AUKP4IefwbnL8MPRA8SA6ZZHphs0jWLNDlzCuItAIbNB74SStFDKgYDZga0gvAoguUSWDAvuBLQzQBjCnMCcBrIDBzHOKrUkDaXDKCBE4wsqFmrQk4ASfWCeEvJBTxACyAL7mnfPvxTYM6Gnb6gAVWJ1yjiA5wPc+4pxm5i2Ch/8AAWY7H5bd0rb/AKnuMj0neO56HP77iw7P9x0AAFDGUmtxDwV2dXOkjq+Z2BO4QeUTeGPmWgf1tNpN9M2xP8OgIJpR+HgQ7xWgOw8AFKBBE8UA+c5y+HiohswTzhCs3dFm7o5znBbIiYBir2mx0IEfHXDESnkCQDA5yuTtTAA4CpsBTjCMLmSmCWS9RyGE5yMhAnxh5nyhLBsS8T5ZN800iRA4GnlTPHaXBn6nYQ9x1C4HgLkXwMESAto3hLdpwmOBwPcsR1EpeCAvZ5hDqYJ3v3LU7zhiwwLaEWhHcBi0In0xlg/5mIONZuvxxt7Vm0OF3P4JYXfzx9wkNJWPORm5Lf8A+7DGgU8f4jzvm82KyIe130oWQAZF/EnKeAFw/g0TmeWHy6PSLkn8msDoTIB4nPJfCCjkKxOz55RhJBBMoaWUB74z8u4RDwAA6jowxBgBgdQwrEUPARg0OmNAYFQ8k5TPrMRpBhyWk5yWBoaWU8ZfM4tTkYAYPhIqZuNT53hiUn64A+KfEJSb0LrPH/M3DHa+64iwnPhEaByl8fcvDlPlDDHpCnwAzuHNodTYtd218ysPhvd3OpYQ11CAG3vV/o5jEPi/+pQCLxLmG89wLfubZ1tXt1N8NUpzc7wyXNAu0hLGbqy8zYeAB+LCVLrUqvwJVTy1OfjADQdqNwg2YQTWBbJxk96o9+LG7DDiCQRPKDhR0XxzEAS22EBPbOCk9WcwBPg5KKojnoxFg9Z3giWGHFDnFT1JN0OMK08OmDgIMlybxLhHqrXMFS/C/iMkOXW85HkF8oSUbRg4ONkABoQT3MUj6BKQ3ib9fVSoVC1/9SkNs37ZULoQPTFQoYhsDd7fMQOL46v/AJjgsz0D/wDUtHhl4RP+J+lKB4dk9xoCqw7q8W10HBLASP2vupcMPsLdf9xD2T0SoVQRTcWcYFX/ALn/ABDWGtpy9X+57hLf5ucARimIjwRhpvtN0/iJavEGSrI+n4g7DT0MJuA7MjnoD6wVTd//AAwBUKqRMXm+aK5YDw8QG70AAMkj3wdsmRngw6cyWTh4aETSgIyN3viiQJ6TfGuMglzm+NkcIuUfUlAqmyEVtOYN7wRSYE3hPWGf4fAxjnYY40THNoZHQGfzBIjkMAaAGJEcPknIa8FnlALpFsQQGxHbnVTmDhwxvqkWCqfUTgzp9pfLN0cuMEQ2X/8AM2iJHTGydJuqqCCXsnz7m0s5+2OrH+H1jCdgZsjqAc4y4dpzDPdbwbkAOkvch7nE9AV/fUqHfxELoQ2xAWkMA3E4AmVmblIAlxG/qAHPk6nWB/Z+dIUnojHu3yIANIV1yq53UPbxUBWy6RVZrhBylsRUGU0KEuiEICGQeWRCgYABjni8MgAydZ56ZLKwYWQ0zvOWIAIqvieCIJotaduRfIhcONGhGgGMOSPEGJFRLhG4YHLgcaUKMPg4HuIj/PMeBL6GMOMwYDvGdZUfEGI5WMFFYSM42t5t/wDvIrn4qtuEpyhrHGUAP8ThifzBBlrs5ucArj+yIdGBYOOPawgOuq6ihfzZtN2ZaNr/AMTZEpx7/wCo0gGqsgRtA+5ffyR7iLlTsFPmB3Lx7J1DZvhEwgcABHSCdWjaIYE3R5xdD+WI9mPjWJ8WgqYGjCXAFuugGWJDxNVZiq2iBgADAo6QVmwRQMBgAVlYAHkq7IdYBDoAMgG6x9MWCGGjsmIHKhoE24gJwgJXLAJHbCXqWFl9SldzuSoIwOTnFfMMIURg2k20IMA0Hc9y4e8ISmVBbTcEDtKZ3lGAGPfEPZmAJfBj3pQBBKdWwD7TfLHzOMR8TnRS3naBsZeOUMyiV48AgZAoOujm4gUbv3Lh3YCcAJf7gzhut2JFXdl2/E2AL2qtvUK3R6Ydp/coD9fccXZaq2jeidvH9ysS9if6d/6jC5LCNvkZzr5nxNYTD0hby0dXnrb7YAZOzW+/3N4607wft6l4ZZsYKPFPhEE1lgEgCHwdjm3WoFYLZ2EubNiX8VCFZCUNSgVyGJ0RBIAfBIcjHfA2GqjAB4guzRVFrggB8GsiU6f88O5xKQ4hDgB8oypO7ML3PRhPlCAXu9sY9SECkMAd4hzZgD3InIHgRTsnKYh8Ah8B3zhgBkM8+AYBWEHo85DB1ap2E5x5guFyX4BktQC7PqewGAfCJxE4QdDyQBZ2D7PcG+AwapugM2B2ljFDsJTIhcGMQ3wBHNkxgph4r43KXb2suGz6Kgs75uCJ+wDKMQVoSgRfv1OgHYbS0cO2/vqVDt2h3DiJhfyyXg7et5WKJUjeccbBh0TofLe9eICyCgeB9RwoqVyh7QVor04FddjSCEwzC+WXgZWVjh6URHQKui0gBDgwAGBAZUeKAol73L3qC3wtQtoCGAQuC08As2Dc+JTcpFsoLj8x2GEODLF2ZgfWgcB9hnA7cTdHnEsQg2hlw9z1whAyTUxKBym8JxmAKx1GJaIQVZFNE9oud4u4g8XVTLdZQAYlwIHEUDQafCJ8EaIAQLxHuFjESNgGEbcxgs2lwCIe+QKEqCcomODtffDLAbk9AywN4eBtgbHJPaDBa+zeKN6fvvvabiqPrk/U7wH0zuDiCSHEY3A+vuKDqcdDn54B4HPgLKvLhXcGXnAK+KTF7AAaIIA5Ue8siYAYjKxxPrLxgZFGbWHu4cQ94AJWgAe+kXqBArO8NGQYAW4FEW3UACdSE6HDJHCFtnIZgICwVCVBPWIYHYlKwnpIwQ51GWXtNxTngHlgDvDEhMJyFSsUk9o6QwgfQQqOob6bIwlsB/pfMH7MB7hADAwcuhN9551hl8MIMZPp1JVl7wgfeMIOIAhsM7JOcknwBB0pAx0tnhnsCCOYQ7AToInMR7gGGFhPWEWVgJjBsv3HC+2ybidkvDqLYOJ8Ax0K+pYHv2neFEwVAEHQxAUPiIE/w36ljaH4P9zlCwBbnRAFot+idwU4w0ZO0BWAB5VA8AjyEMsOeHVWwUfKBABgFdAABkpzhAwxKwgBPZKRCj7RkfTBZE4GABYrArImgADRfQBbBEHBh5JuyCgRWamCBRk+NAF4IVPklSX5IQAvTK42/TgSuhinpFjnhnsMuHKjzOp0AnrBh/3Owc16vqDKI7R2oocW9TiEHYm8KlIcYQFDRM8AmzPUvhG0IZe+dIifoFjtJdHIC5UC4lYn4SoAecfwTtTsQZoiqwDLCoIsDhAYMdIoAsn6gz/zOpN4V9HM5Rf1KBrm9mhgwB8IzZE4XKegGe4kEIu3LGX6I/mHbG/cMB8j6+I43X2v/F9wRgO73Rfp9SsVb7vaCWqnnexKgkistlY8k9ItmdIM5VUw7EpAPVnP1OCLr6xx8FHv4m+vEEXiTtgPGFZKdQK6KADxdkBg3Cl4X5xUZBc1imPtFQmIjGFYe8ADNYZysD4IBekMHRrZnswAZOwj782Ys2MD0xMJkaMhCekIHsE7RSgielm0GOneACT+JYqo+GKAv1N+Bjp0O0OEqAcWLDVaITCAajtOwlI5uZaN2PJlE5jjAK2L0B7ls7oMCD6ShBeujMhtCUY02LcJ0C7YFHEGlxVpFz0ADJBXpoqADPaPvECHFzcN62rj5lIlrdPj3LBsDf1dzaFxvHYA9S9giNkY4wQOYF4I3sJYPuMDcOJvGxctVevZvxKwrrOvmOxCex4m0JoHoEqbJftZvHD3im5GEkGKBumwdF0C/U/aEf5iWUYXXxAKPA314GNh8uCIoE4+EAUYquk51wKwWtPVqCFAolEN7xhkEAA0owUxEiGVjB9owfXQCrBIAeAYgNAu2IAMgICbrwheuYNdMgxgRUZSzICIOEBAgSUPKdkpEMjCwAAnawBwGA5ZHRPUUuEcYDOhbFBCg6nuCe0peBGGDGNwh5BZ0lF6DRvh/UWw4CiV0Agc3B7xHfDl3TYz0i2v36lso/OGKSi8Ffxt/MrHp1ysOIIYR+pAKKEWPfD8y4AfH/f6m6G9qm2AKifR7m8dqWUDy5AEqgwQ/iCS4AcN/wD1zcHE9BOEVDzCByyxfMCBi5slYZquOK+ooWh69e5WO4Q6om97LjfTOxa7Rg03m8bvTNwPWhBN9B/hh6RBMlV/DFxqiITIHfUPFnPTfDxVDwoQHvjGjA2ABGGLYTZM1xXjfCJCDKxWIRLysrm8vAmpIPEgIPphBTVVAQObg9/DIMHlwFHShECDaE+glSLZoBhd46xilKiPJhRkhCSCwI4AHIG7UuPa3Y0QQAgU3SEwuM7AulDcE6gbtKKnB4AmbY43Yo6VuWilqHJabP6l4E433f1KxA9tH8E3hHyk4DvgaP4gATuW/wDmWCshswyVhO0aP6JQKg7V7+Y4WTlDcpCXDZU3RtNgb3FyDtD1Xf8AE/Uf3N23SkFWIEZ8wwg2JWFGCGzu3ANztvuf3J8I7QWMbAQlThAdZgQ4aKRUQhX9H5gAYgEcs9Hhj3wLc0CvFWJZqgrcc4MDYJZmimArTnyxElMsi4gxsxRkFS8PfTHtKHeAaUEADVIOcMgSnQd8AMtm7kAsVoJEYnwW2TujhOF3C5vGaiL065SAwENkimQAwJA5CTvoioG07ooY277JUNi+K2fipxAp/E3DOEHA3DBGPYE3NsIpmo/BDjALOpByCHMiF46volo87f8Aibanz0TaWToW/wBRRQ9qp6gJXj9suP27r+I4gnIcSiMOT24gNwbZEAcFj7yIHKoYdxxHjITQRVd5zOwlY99rl44XjCOkPM7gh8IA7oofAJsvFm0b3zBQcR6XlzDBiWCm4z3ffxOwI1KxH5m4ckpHUEKAwThT4P1HgAwj8VVSRhAMEOibqHg3iJH0/HkIE2YhuSOsZxqkUlYtaYDQxDhWBhE4iAEsyIr4ItwoETJcECmoDnphZu4NuijAQfHNgwg4XpxmAFBungigA0IULhAQB5lT7g0ep7i+eM94YIJHvGd8JScXBuS1GGKxjDeZAOEriLY+QZ8Aibo/vhCnEYGwwx3R2fEuBnNofO0tC10T7y15f9ywX5dH3XM3pD+Mwi8ACEbgAgQZfFfvecZr2bT2h8s5R3k9OM7bztlnEEEcOEL+CegHGGiO8rLkvfvTprqc47ebI5vaGblhiLoC5YO8pEe0W2YJF46n3JHEOFaPRCTeCb/1HH5whIsIG7qe5SNr3zKQqYFMAPAAAv4Ch0IQwHiw7zVy8lAW0QmBlB74+OAAh302w4kHywTBh9YhlbuXiCaaAjAxUynw0BODmq4qUGRaIIVtlVwOLN3A3wCzwi3AHHxDQEYy+s1td4HfI4OMAb/BiGwS0OY4IhuGAN13m47E6QcR/wBInCRnIX59Ssf4z4xjdkNONRCCKg0QPb6lEFgMADacQsTih+ptR3yLHDIf+7igCe9v8TaEbdnEcAOeAiYohQMXB0+pQGjg5wSj4muE4Rg7R2don/TUAJwEKDvSuDb4jBCiido+9sI2QqlYgYFicBNsS4ypxe/nQCHwG5yCbV+5tFTieKVTl2JyAM5XLbLWx94cWbvkqOz8IyDwRK4Llu/FRhbTCxCiHQucISvKDSCRaN+NICJBysFzV8lCkrwDAXABoATCzdgASp+GEGO5hOEnC0iAZmTfE3jxiAtKk4EoZSdp3H2dvcNxHeUm4aRkLAmwYThCzdM2j/hnSiUDZEDNgnGi4LhVOuZ1Aqo1thAURmwDtLHVo77f95vQfnbPq+Z8w+d4QAMqmPqCoGPuGFT0dzZCE3DeJ94am8QxCUgWM2RPmGIOGiybQxgvQNiu/Ds3/uULp3+cY3xBkiVF3PlLGdoOMLQHhnWJOUFKp1XUYAaIUXAlegT+pEBB+Lz937lJBec9oDbDi314aPpiKeYuwEwk8ILN2WbGW+9Atl4qPCgtFZMCDmHvNE564GEfAgysaxRphGC4qysOWVpqAh1oTEYwBgAGgADAuA55oLY08atG9Dng0yBhy8Z1hN8qWQTaU7jeNmATAJYwAYC3pjvhED3OIINgbSssZSXb79MEOzNxUBSgj/P5mwDi51ibH6j6Cb45zjPcgLj4igdjNwM2AcAeHmbQvT1956wAGh+jmevWIXoFzwcANsD2xUMtiBH5d8ApFGyEzbJX2TeMo6BE2gF4O47Bfg44l0WmtoI7T+ptzjEb9sYbBPoDmCXjsm4Jt/E2B1ORPASwb4tvv1tKAaKL/ibnarYO2BPr7555hIOGdXuc5adQnWDRygaAe/xIESnfFeKBhEVWoFYGmrGaQ0brAVkPeYc/Feox7MMFmNg0ZrCiArFz6z6ysVDK0WJBElwQEHLSzdwAaB0yFVgnfADIeaCTBXOCNj46QpcO9gBaGy4IIoysGYAD3MhRyMhwMB1N4BBBqnUToAQR3JUNxLRuE56xjePNEcahGYIC09pXPdlE2RK+pdHHNP8AnEgTtVcfj5gh7buvgKMgYAAayIDeAnTNwOVgiTcIVDnPYJF2j9jAyLx/MAfvrniGCwu9PP8AE4ze9PJ7J2Av+5xnqFB7zlIQqdAyntpSXUccie4Tv9T7CcUuTcBOksquf1GFH12f4lwx432lZYEWw2iJhU6JBm789K3w1RCC1oSc/HEvpqG6rHvAA0KBKt8DkgBohbjjOcYs8dAK+ELPQzYNZXlcXCYyifWKlcK+FBRNb3FAglZjLnAA8q65vsguXWcHh1gh0MONAyIJggEM4SegQnaOp2Ae594wHdN0hQNIaQN8wBvJABxgBfSnSDKR/OfNJvhCcYFT6xtSwSnXY/c+gZwuxBzdcm2YixqiNzabYU4BJ0gJUa418ykU3q9v+YYIGDnTs4mwXd46r7iALVbjc3TVd8s91T2ATonlAxOkt7M5hz5wnOAzbXklypRE9xwYLacAGPgm6GvcqBhxH0wYBXLIwNmsQLUvxRRABOh8AuRHkBQGkiqXnCQFYV5xXKIJgHuGibrBDjmOgAKzowGBZsaREwoxTiz8HZIQCyoYFuYFZ6JZu/iQ3OUwvNNQADDQMTnDlwicoLjIA5CbIC1m8ChPoDOMN8M9wg2wT2DFAm8cJWDcr1NiX1W8+ExMA+4nfN4dRLhkKDGfEIGbKFeyb4D5CcwE5RSib/xN8RHQoDAgix3cOkB10ioRKhCkZBDaSv5m8NOn/EvHuv7m6Op8AS2i27PZ/wDs2BXqfAxQ253N9O6sl443/LB8B/mUjqJXO4eTiWibgk4Intm+FhOBHDcHEpXOJww/VYi3VfWkV8YMbN3EoXgBCGuqxVc9GiOQdAGiKAZhWpCKAVgUZgA1v8UcTvrEQQTBXUGKv+CNmwS3MJ8AAwCv4N0MqQm9YquRwrKldSgd3uMKSdYU4U3hjI7wqUg4FfzUtK5e5LxO2zPeIkGBQqdIkrBOgZ+8OVBhI90tEEYUsTeEtGGPkJUSmwctQD2bys0+nZlin/O2cArNhNzcEVxKgT+pvDDL5VnMUs9p0xEGAQSHIAbolM2+ox4O0EtLnvP/AAgURQF5jQrM3ifaSo9vD6Z1Cv8AU6Ry8fpJchA/sJ8RIdwm+PWE5EdhPe1KQ/3N4Cp94SpxkmjChAuFAyHYeEWbGfnimXg8rKiq4BYoynNsnhEKBDWCvMowN0qDAwCiHPhoyNcUcR28dGKrHRAcTkFuoEgrLN3WtumWR31DEOMvL8AALgmDaQ98YCS4YpzovxDiDHN0o9T4C5WOPmbQTl7zhA8kFidoLfabQ7XnGgcDYGRAYG+YOExB8xLQhlZKudSLRue5UPqM5D4KTjhPuEfxO8OLb07M2CJ9TijwioCX3KVU2Kg78Rw4MqDepuC53GdovUoFTPVl/wA4uUDJUMtnVdRBF2c3e/dzsBZtmYHwC1NwIIfKbBHwAwHH2zhgH8CPYQlA2J/cvHf/AO4xrZ6E9I+MBcGvuEjAAylwgnnA6oFmbBHr7m0E4DxQjAkpiviANVXUgcgXDE0gAASuMTqLSoeLGQeMPJV+Cz28AHQsCQ9YADz2PrpVWOLbFSp8Ia1nBe16YiwO5cMbm8e4nACOQiV9Exx3kM94rCCrCncFCRskMDGD5AnxBlAexhK4HU7QCWCF2Bw2RAgG3LVLU578MrJPvh+me0FFkrFPdkaGLxZtKoCcAUENFq4hplQnmJHHaFIxzHo7jifEMAVDeJwIoH6s3CyVBnQ9wId5sJH0GE2jAMxgM795UnucY06hzuCTlDnQPAdn5ALwzdGCDoI4arP2Jp0OboYrLN2VgATZDPmUFNddwGgvuczwRoILgAQwDbiAEslfFBQfUGUsFoxfDAp/HlVD2wGSSGJZsa8cHjADTpG7nPTxwuwj38Id9FxxsiJNgV8zbHc4AXRghthTgklXBm4KrMAcCB7QYBvBLx5JdVhgeaVBnGYcSgM/vAvFsjs0IDD4mwdkUJHk+4sUDuHDN8I9kVo305ZBXrfEX08gr+nqAAsE4xY0+o2+mUw2k2yu/UeYY+5m6LJ9pkFm5NgwLcYlQS1s9z75Ddo+AW4zaHJFwKwc4h0I4KnRnBZoKGU1qUNLozdEMRuBvr4iDGPeN0Y2PnKbsJd/8wZsDKWAO+Jyj952gg03wD/cqJQJWUgnzXfueyRqWgMKwCvqKyptBIlK5YQgAMnvjDSAAQF0AAiWaJYcY982xi8oImTNuvIR1ns20avLiAK5h4gBXMMGr203QM34jp9QGUMRsznzIjj65iN4xiiyMaQ3CCwp4AdrNnQpQuCWYA+rhG40GLdveK12RIpFSsdioJXaUp6NaAiEDtU8RaUiqEbx1FOYx9SrBLkGXO8Arl6nuKciL0m6OCcKCVjhNiNMk0sGDkyt0TJ6woEvjoESABlZBTChLNjFm7h0YHOF6p/ibrGyHeMrG9LgvNzkIuGV/ucBE6n/AOKKADlQ/mcC4YWHcTaHfs5lM3vhh2Ay0t6dEKClTbHEFJ9QWGAcEBobUXAHvAAwGvHIqSHHIfWLYlTDutBgCG78KJV8EhEQsl5eXl/AN1quPhPePhgal7QfIN3AWzcckDuChFODpAAMakKGFo8pBoRwBXibpjoQ8AB/tN4VcdFCEgcwTECvuPpRA2yMDfKEEMI9U2Dklo4TdA63+I8gIy1xJJ6BLhhHUUP5lg7PzCy5hG+IdUiHBnUFAoxxVegKelfIuemo1gMUWwjHnHDzvPrAg7MQHYxj2xHDX1KgS4GIBQcMvFHf99ZGxNog2E4AZzBPH3oBdcpxA/5ab20JL4BA5uNhhB1PpD20QDUAUR9Y2DDfCIaQACbDzEN0VVb1izdyHjER8IUCC8ERz/BvkBLhFHEGBD7m9JG+Egg6EcSHJHCCZ2AnaJ7jqgDEI+sYUdLZMrYwZgBgFrSLnhHCksIiBiaUCmd1Em8cCjdFlDP1FxV0T9TgJfmchYx64WMMGDhc9MDSw7dLsPNXpwvLEzcCnYLM5wjG4GpZAOQbYAOmGG4c4t5jiANh9bjbbEKcNQUCGL1cqREzJGjAuT8MHvg99IrPINmmC38SlWburj+F3TnA5s4w3niArgV5yBwKo0FpSEqEA5xMQ2CDnR3EJwwzvG4AoOMCOAEtHB2zhAQPZzh0YynhgF7Iod4yTgW7ShioRvDpA4MG0JwtARgZYbInqCH9RuP4lIAdJx+5vpxHkAnCUZP0mKFwoykICbsx70vCG/wgIQEGLm7KBuHhgi85sIIZzCefiVjgcwo8GPQYHG8TjET4FOMYq4IAMgi6YQVzdwAN0W3RvDOEyCWjibyV/wBaM8LItIJwPK6HJZErIZYiamBiHSe2gImgrisAYBRFpWVRcUeOEAr5LYNbwT6eUBplYe+QCbjg9stqJPeDEoFKnwub4WIVoAsB3DmyqcoyXAm6LXNlbEmMn20yCF4A44SEHQAKtkMtiDWEQYGEjZEcZ0oItLcE6hQBvxCA5wMvAn8NThC/95nGKfH/ABKpVfnaUhV7lKOptXvueof7goMYx8BExfggAjq7QpvifLBDwFRRaJ6g4s3YsvDPaN/qN4QIzQJYQoLHnA503iLgAe2UiqGUU/c4ZbaWAoxG8k1Ii4YxdoigcutDZhwaPZkRNCgYVukNnAIw62hZBZpA66Bv8GAXER0IJqlV/CH1FAzA8RBkFEN76ugx7IqhsjVGCeEadpEvlBkBDAB49QTaEP3PUOMdgltRmpqF6LxEa5gOOkhAdNaEAQlKbZxOAC8t2UCdSQXQrDJxjomyIrG4+ZcD8bs/ubI/j5/icA+t2ZQCPz/zP41Oxm8FHxKww/OqMimOPg9g0CiisfZgFxpulP8Ao9x5jVqnLNlV6I+hy8dR4jOH7uYsAdAJvhFTsG3f+q/U4p3nNc4AqHv43ntHHQ3E4yUgMMDD2TgGTvEO2Ao8Vi/BZsZpTBGAcwiQg9oe+YQSjRnJDRFVzKx0OoFfEgmI6l1vkFyqvhFHwvrFmxFVwDk8ACWkDgfGQhBzmlX0AozRBMQ+DCRYNIJLn456JSOO04idiJ5Q7mpAmAkMhZUucJxYGMGhCAHBOBWEQsYgrI8qncE3AT1vJzjOnj9M4B36lgB6Ulwv6wwNenZhm/UfSaRx8FxweoYARtSltzKLOcKsm6RsCjSIKn93IJ8ADKhFQ3Ce19EF8PqesCbIyAGwmYQiTmIk6hm6EPqUgX4jBZVf+JwDJPWM6hPcbjYnAbE4AidV42bvhkEgwoHgVWWbEUDTdhgImkAGAanKQRMpoB7ZIOoSofh4UcbroPMTfjTbocfb4ArYHZFoyA9oWwAQPCDQlA0qDFygh6T74FMVgK8fe3UEBAFGkCAppzGbRnE3zAZecQSKIcd0e0eAdibUpCACejLZvTB29/7lAD5P/TOsP7K/ucg19JGQ363jgWNqvuVBXm6MwgsjEU6hDxAByM2QzAawNiQ2mA7g4pzAkQRzLBIA42X3N4S93t919xQ2/wCk3QrcygNpUDrGBh5J7kcTaJbFG8pbjfA3hgquB7m4FStOkvCGAVg8XVQHyWbEVEWjRIZgNm+gQVce8FHUICJKIoQzh0IPrLrbwijqPfihVmAia6yzNup2OB6Z6NaRWi2KZUyC6r2aziWSyPh7CPJFsTgCG1OB0jewHgMyUReGbWjDp1jIqbNzwLBEdHHazCkduYuk9YTYBPTt/ErAXavJ9wAZuNXxOc/2CdAX9kQE14Npeu7L3D/M4QpBk+snaICV/U+MTdEUjYZTkcBBuMD5D/oyiG4JYP1q7lI5k352iBS9DOUEOAbCR1QiBUbIZ8zcOpQIF3Z7QnGAREcZbwnr7nGC98/5iAuV5veWBb9M2w0nYZuOYVPiQZlojrAoy4AcfHMPFGQT6tEIgjgac2EHKInnflD3l4pl/BAOs3YudDgXVX200D4zbDTpCiAJfUBDlQNAI4I9AgDdaEwUDwgBCJajs6ezwAyJgbhEHjI4mFZliiKaTBWC4zcEPQfrCH7EbZ/DHUN72v8AE/xKj+zuHHJ8f7ksBHp2ZYC8jgAwj3RD1LQH8TqATgEqqtptx276nCVNP64nBQjxoYgOibojNgInEEP0knKJtv8Av9z3BPQM5QqcAZtlpgwGDWcYQsO6c5ae1TdHJREHqHgM5ekG5VywVgw0ucZv+tpyAmHTlOcaogyOxi3h9YoZhWGAUZZD0gIe8GpeaIUmg94AaB1yR+C78/hQlVicV1IGmLYCsVfiA8LRpUNNsMYgOABs0slAhffgxDCZJb83ps+HGxG2PBINYJ44TEXMAU+AVyLkQYeR33PoGOf8ylWHv/mbAwcP+mICel4/TKg187bxxqohMMW3m0NowZL4lVxEm0BUEAT3hThMALq7anAL2+5tV2OLvEE9qTvC8T5SM90c4DaChiELFptu6/3+p1LPeYm47JyzIV9+sAcHrxdQE4x8mIJNhAuBRwBmx0ne0UDCqx0D6QrvAsHTBEjQ7NIkBg5eAwAiYduYe+BjeYagmwQgKP4Vmx5qVJjpaIPGzj+JGB1FtmhkTrhjEH80OgCzTe9RcTb8Mgjy31sQIOLYZthIdLJAvgtNcomN4uPBj4hLgvXd19T9Y33PYysM++IbB3/mVYUHU4ye2KA7C8x8TYBttZ39wUINxgvMBL4VcEUPZAAH4m+N63gASPFT0Bl4cSwKGUGCIMNkom0YB8wggXQ84BzkEEH+Z7T6f+ZwmGpbDcIAKS7Z11FWQR1VLipsmhKrogCmFUJC2CEcgvzLwRMdDKKDgGCgOLwDI0yzJlcjxcBblEfEvgiWkqgw2ACX1Secbco1x+cEKjjxCgakJusGuE9nj1EC8EZniQBim/qkkrU29YIALaALeu+PhAgVE7JbuvmvSy4ivFu3xAD/AHYI6D12fcoBh8lywGjxW899J8hJ9QmwbzEVYQByVwp7ER6PmOgdrvudEXb7mwB7+pujmG0T3BKBsTfEOM2ztCg3CJ0UR5iVm8BTYmyRg1eoInNSHD/zKha+40p+c6BJtDv71Q4IJhdDxzURVcwsj4YBuCjgUwgMgHFwN2YDPKcAMKPI8zcfFR9fCFPDmBbjPI1hJfaHMWmI+GOvNeO0oxZ4VmxqsjrjjTRXlc2Qa0SCrUtCmNbNqOmCoKzojt1WbsrDxRXGcjA/IhiR/d/f/UYWTtP72Y4jquEC1vgcgYTZHGYUHWBDuep/MAnCHTBKQwdwI5VIykYQDhWIocnicJFgQMr+Qecw/wDWAtCbwZ6jBWbHHL4MTckqHK0RbhQMCyK0FA1iQgDoAjEOAYVBEGAso0Ss0RxRcL85ZsYnSQBXVFYp0Fdb4DsGsFY43ZAp+HL4Q4nGHxqFeIIQArA2PCvepe9RdDBXQIugvZRRCkrjcOuugXP8GAUG4vX1EHDhwXHL9yoYA2K0sQABIvGCRAmEvGyXiOCF7MC6CsUmVhwnpNThH+JeIVC4n7xiF5p2JaUPW3M3iUbOArMpC04UMA0LAgdAR4ACzMyPOiWSGd3gAD3zZD0hASWEETAGezEcON3eKAKwrjbmbvIQ2YhE8M+uHx61fDHk1AwZpigaAViczP8AF+QBSVvepQNQoYCgjgHaPIiJ4F514ESDXLENSWbEVv4gB3gyoNe1lABI5dP1LwBlARJYvCXhOAgZ7JfHErHcx2gpOwO/9aORvQbz53jsUVKVZZNwOSets2Apnwh1KZavU2Ak/UIYc5ug/rmGH+WlnSm+1jR3XgOrEDYccQ45sbqJDhEdFRgIisZVcgp05bkFGFdUd+ZxsBmMwXoEXgjgWxBwrMg5MBd4+pd74H5ApfHCUGF4LzgSGiCJ5TBHQNuic8DqqjTA4DjfggVEARgwveHE22EAiYh5pAaLPDAAaniADZ2v+JujlMII/Im8IqCrOASoYCirhgDeOTOwHUuAN9IDv8/EsGQKeXbmbQ3nuUAKTvhL4Opz3PUILZtISvswFY8TrCw+QnUCcBnGcRWHFsAhU5QFOZcBkA3IAgaXUE4lttY4GX1iSldKubxfwABYe6gYDAXmMNkHk4cV7IPEMErJ0MESHMN94FYZhKrFCWbGFrQChj66BQjSizAjkAB4JR86lV1hWnHIolcvH9JkyH4RgvGqBhPmpgW+foZsfCAtjDmNoQsJO+E2jcm4cNCJcQH0y4FHxPvS0S65jUtyYR7A7/iXLfh/5xBc409KE5pjgGMAdxOC+oMQKA4ZagTbLLA3qekbecwPnEEzK+5xIO4loyipDBPQHjxIsixfARHSKsReIQAFGDUBNZsR7xRRBGDINkESEYxZBGCmN3EirJ0OUR0kNjqweGLeOzCQ1GVA8HnJzMYoQFcyWQUzTBMs3fJUFmkQ1AADw5wagAC5Esp+CHZkAPywQ99IQf1Bm2IaPmXhlAqHKJDYYpTc6ZS1jhtfifGHgjxRuBzOUNlzbAD0Hr9y4aDn4ZSGy+ZZNLC4Z8gmwT8dyBAcI0dJ94igwYF1umGGoxzCrxLhteoiGD44sdD5kEcxSSvhoUlYPhclhWS8FCLE95RmqpkbIKOQBRyIDrCDSKXANAGtDAHDK4SFuYVWGwwWxqQDA/ALjHbohZ4RDE6O6GkAaoiE7PAAGqKvCLtgacEivNTQrN3VCw6CVB3ngKYYhnADhIWx6nQOOHebY3c4wFGRCCSGaIYFi4vMLg3DKXHanyCXDvc2hSIwz/znFHubGAJ4CJwuCAslYSG5GLZ/1qGLJXxxUnFyn4IQyG5ETVB5AFIRh2RQoxtE2HkGEs2MKiKrick7cxzLKzAtAEr8OIVXDxUDROcO2OeLj+BBQQuKkVuYJTgV4QABrsRGSgZRqAAOb4xpzHvFYgBgcgsbY3HA6wHGYQoED5m4GT53OBvYwH7BN8JZSDYnOAYYPcE9hnIR8BUDyj6FHwCpvqG+hEIDgWCNDXt/UQY22vOBvilSQCsOgIob1j1q3ip0CaDgSsJDpcJzKugCZfIURVfCAmJ2Go5IuzGsjqLILzkvZBo0opkG6y6HKNAVylhY2EACBk9QURThJorYI11tfgoF1IJoBsGQK4AmVTSwbakgxMRaQQBPAUDJxHRBWgAKNCCa5lZseCRWqNvkiRstilWTbACwZyiIgWsiN+s5g84CKg7s7QnEBsOpylnCT4nUObJnSLgURXga43EFnaMv1No7lQv9mbonChv+up3BqcoqOIsAa2MFhx/7zA2BNqx6AKcT8EQBdAFZfWKsRHyQAjSJU6ASEG+QDxUFA4g1CBzOwwzpWs2bse+VQzsMiDA6SUz2QYHARPBDnoqsHtERnPwyUeIKNcAGokMlCWfiUpBDnh5IIniFsAEdsdPgInMczRnxBGYb17nXLEbBiVgEf5m0SKTnpsiPpE4zmVhyx4FG6J2BhA5kHYKd4GbA0AxHUBhDHY0z0DNsLe5sBg2lQl7fHzOoDxOIkM4gGErEuqGN7aWiW7fESnNPtiSagipboKXiU6BuFfGElEYo8VwsAdECrAQwJsxF94WxzE0iE8Ok2FWLt4oCbGdBKMAOI6HWOZWSnORRzTQBxePxRkbwAYCC/POyMEiAaAAigak6eEbjpMewzKDwQBWe82FUjYTjHqAEUFI0BgOYAQTgBvGFB2zlRzEoG1OS9p8Yd4BbRF7JQIe2EzbCM3DrOkE7jQxbLHDeysISb4YwCkSPQI8xQDtCVtn9xaMArqj3yBPyyzdh75qvwYFSeOIlezOsSgRUwaYIk6HASmLJDTTAV1Xt0wqIAGYFumA6TVEugQe/HK5gBoQpEHjAAHgUyYnYnog4HHlBEYceKyWbvhCryER0B0OiFdY9QzpAg4j8gTmHGWBjpGb4wKaTbtzGBWMMPwG3Lh5goGjEgsE4EdI5zRzCXuXURwEXZPyjNkT3Sm+TyDRA3XPmDibojzJzh6MDHs2fWAKA8UACJrCdNMniql9fKFCt3jZCwN2E6Zcjpl+YEC46lLMG42EGmIjjngDBpKs3fAIwW5CiXwxvODtAyMR0lAlkJEgrhORBeAnMhAMMgyoGlOZCAe6KPMBNEfJIATd+OFWdz0QfXxXQBgfEKIswuIKe4GMFbnidwT0BCGwEcgEaz0zeE3IlQ7m+EMVp9IJygYOE/pGfABK2EIdhKAohLhtSbgScT1gxv/E5SFvmp7hwHKx/+Iad5WcKgixMoQDH1H1h1HAWg8Q/gavrETRBdbwhzhzHi5y98SyAohvCYLNiX4YVnYRAz3QU7CMRNRgF0UnKHD4ghRjBKnY1TAwS0PDgCmMLNONOqqgciB3P5Ju8D4y+HRKvCBk8UANMCdMr5AeC+g2NhFYxy0M3Ly41HoOIN9rnbE+oOEesESiWw50glCLT6jtGPWUtHCGEWo4lo3S5tsT6mWAnUFxDvK45ScpxiC0XcRWRx7qi2MktlyuAgkQnRBxVOIJlzB5lm7qjywHYeegXFGKzAFw2wAxvI56ehyoyd87skyqD6Yqy8US+ABgkAA5PeBgqsYbrBTCG7xCmKr+FwwPCGKm3RTAiCZx+TYACL8Wn4CAAJ4/YZ7BhHuyhPjGexZSI+cdCLIIcHwCKHWbIx1gneCVhBWFIji+5bNWWDsuEYN8TaGzMEaHGiiDWW0Bapem70x2Cf3K8j7m2ANWdxgXoAQHbQAs2MRTCPfJWKB+cMACFzlm7iiDHHENmDg9/EgAGHXQviTFLM0RLFoSOmYkcMD1CvMICYGYlmDqnArERwFYiCggpDIRm1go6oc2EQTFsNQcVsJdt4GXwi/JCFIWw3pjTotxyMmx0wuPitzVbTmL4BWRgAlgjYAiUT95ow1B0GByGIW8zuI8gADACWGA5hFrT2hCzykTmd/egAgmKoK4NNSx0NhMS1hS3wiXkUp0SwGHLOMdzjgJx04CN3iuMFcywcVIKxODd7xCfXNeXlOhWV0oAgmAB4alVwCseAmoPRCRDirKxDjowGaBRzIjm9A1sJhCUqEJLgHhDjQr1heIcAk4PADINQuOmLkfjZQb4adBM3DIAOBK8nzTncIbwlA8aEgHphByEDZlQ5fGcYELmne4oH8IFBFZ3SoYYHwJxBNuB8MULG8ms2NJfsTYaQEFgLcw8mTTGALzufgGCq6xXOccR2wMC8wC3G7gTAmGiUTslEBcSiAsQcBn6xBEwz6YpiXCsrCVSG20ExBDmwMom5EdQFcewgCXwDDIQEQYuAwjF8sViZJEzZiK0bjxOMFQMhB+uLII+Ehh7ymRQfhiIwxD6/hyCTZCnEAzeCm2PN8ccwA4z3LA2c+p2KqNswAFY2JxwSCDyvU3Qv8crDmbgjDcKGGwm57xAg0hvlpkLUF4ziCeGbZ6WTZBv8Rg5PldBQZ2E5ZsJ2TnmVk3cfWbmAgkADFGoARPwQJBepAB3wFSArBRB3hgAAg2BhgqtsFapGCjFE+sZXny6jfLCD1YfXRIdWLWMFEsgGBxCQAMyXl8IY4CYRkSpc3WmFzjoEIOBBgmEvTQgDwgIkESIQbPGePf4eKBqGTkATjERcaBKjzJUPI7wPwTbGY3QnCis6AkKh7ddzqEstBfxtFG5npsT5RZsApwjd/EoDV66l5JcDmXbApUfwKzd0B2TYYUABOiDAbuXwwKhg8tj5xArgAE4SVNH2SjGdaMABDvoqDBoCZWZXiqpMvLy8dDz6y8NUMFEQTMkBUhaAwFiQSXBAMgJ7Mu6e7V6W4V6ADVgwBj7CKDhTsQUw+Iq4UCVvfhGz8AAj68+6x8hyheSUC3XHdzZDQUjgSp2ESwOWf6ziFhYrYQbIVl6e9KCZDz1hB1ihAgkKmKyjAHk0RATFeOKzYizuuNm7oAC4DrG9OKzRoAyoAYG45BXwU+WV5qFUeCgTYb4VmJOIW4CuLaxgVxbm0IDe8IJoc4swErE7DG9mEbNCKTdQMBBLD2h3eHPMlPkq+QDw3fiw4x9Y2OgInnL7/OBxnQ/gOhh48rIe6dDCSYpQUQ8ZxqYbcAxMPWIY5WwLIaMAXOAPAA2OCLSswVjiOEqOHV5dMuyhjhCSPpHHlMQujBMG3SDhraIBRGXCIlbG6SnCdsz4BFt8FA8kRMBWut2ArOjFm7poAPwa5f/AGwALZKxLaRGiqmzYm7nYTjDAwNAKN3nwEbKEgrhRLwANYCPwzRTWEKabF6NQkvEEoY1gGgYWnOcZZu4C+CAxOMuVwLB1QhHBPrN6IMGFmG+o+ma3eV5JoRMPJEhx8YGFcjXcVuRHC5zdZz/APoHbTXz+ryLN2C2iyL6YETSEmp7cAmBtaJRFm7nBwQjN1PVAQQBYJzykUhpYo/mVuJgVHMoBAWVgtzoNgoYlYSE4BWKMVhERI+spx+3MVjGDJMZQTQqIGsAGquL38Yre43rAP8A6QhCJ4BZjY/iOGFUyAZjsxfyYAIADSIxVJkIpwb0RiWmP0wLGYF+cYeGAEBX82tVdazJYUl8Dlc5TgAQR1ToMQTXEhlZ2ZA4Rco0GF6MAkS4kxHqSEPzADx088Vc9D//AA8FmCvhiswV3mBWIDvG2kngkhfWI0FgAAgKwwBqIAdLgADAom6hLUlGAC5OEX/xlmOjPqY3xCBOQMFtAGIgpERwg4CI4Vy5ZHAhYAlxrMAhwN3IARBPBfmhQNHoxBWABqQcNNdhgdh/8iuWkfjAURQMBbC3MBsxDBxGZ0M2ErhRHVHJASUoEBIOkM0GEORF4hxhICsJAaKAU5/GCpR+QKoFMD6xvxgySAQ98dZaQ4C1wkrGxisS4pFw0zajpAC3KwqTnl8VBPBZ4SAo6wiZdsVX/wCYHGHbUe2oWeG7DN4AdCrlW5wKI4TLaMSsDIMAe8INAoxW4ROdAlpFE9EtxgYQcBYCsIMgBXGxhedh97yJRVAUeT3INkKIpo0NxEK5BgxBMrD0zp0UslGAgxEYlCIa3hjpEBZgbCFuhpyPjxxmsz2eIl9Z0Oqq2/8AmVmEP44EEZCSzY0BBPrOQwNkMYaJRB1xKGQARoGDe+CvMDCSmLgClqNxAgFh74Ey2clVt+CFEnIQDIAM0eMFcVtXyui//8QAKxEBAAIBBAICAgMAAwEBAQEAAQARECAhMUEwUUBhUHGBkaGxwdFg4fDx/9oACAECAQE/EMZG1SrdFII5jOGNgxA1GoASJV9AlAzjAA0QlNyRljAxkJuDAtwAtjip8rDZufJ0KOgAr5G/luFhPr8VlsYkak9pcj5AHz+enng7ZVy19ueOOmDVCu+VMrROg+BZ4UDkZiCwACoTpYSgNEYQbRDYEXhzIKxC4M4EScIslYQLwxANZSIfoMDTBsy6cLREnw1zi5Cq/jJBaINmBQfDQTKIC8W5zYxyZsPx0AswEArjjiFsuOsCmqKnV0GorvChKysrEESQMSSvg4SIJNg0AIIUhDNDEBuGmAIBHBxEDIy8mnnmtxhDVjAAdo2+MoTh7QcR+DhKr8i8F8I31mV/EjZItI7IoLvOHSAMSfGKvwnvpF4BLeNERaK2EGCI6Qs3MuMmdHhCzZ+EBRw1eVMYGCAM0gADYIe5XA7jFcgxKiU6BAHcmwNARIbt8U6KFuVf/BxUUYOJ9v44KzcgK8Ag6Sq1FA3UHbMgmQow5mnWfhQ5uQADEcGohNDiJykUL0NMDV9ACE4Bg2BpYzABmpDmyzc+GkwFMhKr+JkqESGyIIBlfiAOkqQYIIgKQH44TVnvTq6sLWQSyJJMA4FNQGzhkRIgkRHHH4pWCGXw8MCGMkMIMRBpiDgixiCTMO5wxXmyTo+NTrhArAV/EVT6ZN8vjhBMDSXxvDbjJX+PwJZD20qroMNsCsioiCTYzYR5iDDTpRGCjgs3Ix7HBp1Qv4AJKMroMRjei4AnRgYAwhQxgwc5NsywH7nGMC0IHlCChBKxJhYLjXRUIkZQgY99QlV/DQX4ageLCIKJWJRF+QoQK/AQA4TmAC5GR9pusrEUYRjdQ7REYgkRHFZm22sGz5ITwhWnABGpiDENzJYGBu5BFAxqBD9phA3IE2znwwEeth3ZYWJfwwK4OREcoj+GqfWXyX5JQIImJ5JsfmwhV+AjtpC27w8dIE2mQQSJzNEco4o75FOEE8wc2ABoCeLCAhIfViXRzCgYloP9JSEqp9Ym0YaUxJrNsjgHDKjrMA2nIZnYEubBT9ZYiHUsnP1K17Z9RBhtCl/v7nE/Jw6PnAMqtlfwsKP4VthDQrmRwtmzkKZebrMFGIXKQacOKDg+mGxzGzKWfAAmANChByTbA5iDgx1cI25P3E2iMpId0wae85wgxI2JeFgAOBnyj/kFsT9MlAg3EfUTt/Ol0YHWJjg5jU4BM9oNysXf7m4Njz/7+PgghDn830YBY0Gs35dpTUnQxOZjIGJWVkSK0UiM6GLMHA7YnAfXJpyl8wFYKNQOEa50lJvCPGdBvmAMFxFAxc1KuELz0GwQonQLpnESfU9QuP3HHKx9Zx2MWqAPCtNxz/7nMIFtn8oM9YP46AKrL+YWTZlVYoE6CcYv/gQkwBMhcoJiTEN1ABiowe8WbmFnhCRHKCSusBpxoye8UMXUGT+Sggts9AbXcZKFhf1m6FHBIJCyCpNibRi+FcGXhSXsRQDcTaB+uoENldTjRWw4FAXsmxLNnStsFQReAOhMoMgxdA4JQC4/dTkNloZN8MfxCgRVfl3vUVGEuhFoyPHKr+TO2pEcEhu5aUElYDT5aANRACnRRKIhlZWBFGsC3Lg6QE4kBwBBNojvJxg2QYFMJFUJbW8pRF6ImyXHrzP6kEXhD1PoJuY4yCI3BVwGBDlFf5OAEwMCJpFe89zEScjhDwYHujM2E3z+ksGPt+E44u3w2/G44Cswus+2IeOFGW/luepKcdWAd8gBgJTgQUGRZg4ZqQYxT8AANICHHASTmARGBwufrECxHUm8IHIih7QT95v/ALPUGqf2T7Q7zdGe/wDM2Cv+6bZiK+MpOBYcX3OET/XvGHIRvhRKwL3ZzCgiWbOq6AhFunqVJlgQ1Hd6nIZQAri9nt+CDjfD5l7xVkh0AdE44l4n5+lph6AulIrSqhHFZLNmJhs3Mc8yWaKOOizc8ILgBNI2M3cZ9R8xW45xQmIcBCvmcRjRsESYnAYzf5Yf5QswOQ40b4ctyekSbQ2av8bx5Hf/AHvX+z1mz6QhC/qEhcGfzKW0e+9TIyHqNwHQJFCdbeP/ANnIhee1dbRdgzqtiD/+Fcd/gHQZBX5joDRk9PHKr+YeJ503Y44548BTqpQ+A8ZhE8UBEcArgBoribBAzdzoBN5SNzAKDJ04AMWX6kOX+XAG0bCEcBlAuwyiHG4eRHGJf8qXJsAJSYBcE6xLLJQ9Rg3oJZHQxntGJY3EJPDD+4M2AhGA4cRQDX7wn0DGCpHc5l41TlhZSLYb18/q/wAsCIvjNhkKGARFkDm4FmT89UCXwYCweTkeKguqPGnPPxKoQW4rPufxgM9tSuG2DeZth3sv1DFQIkVU+yxB7xZDFAbUxo3wwFqX2TaSeXADedy+6WEEI4g3wBkKMKsVEpvaAD9eNP3W1htOwH/hFDe2P/X+SgWLiogUv7myVf6/mVBv8x2ycVkIAwD/ANxMvCD8oWK/HFaBaIjJ10lsMuzFXWKP5S960LA4L84Bz8qA5vGJ5HlCcKBoA3WUTtk/SZwEBvlMPIm0OJREJN5ZNliYslkLBzP7w5wCzZOBDAU8z745jDnjHo+vccj1SxcGGnAd4GKHyd+ps0V/ohj78/RKxbZTjeG4Rb+v7f8AyEDue+D9Eqls8UDC1B7WXsQnd70y5ug+wR/2Wk3NGBvsEsEGfzxibH4tkMV+Y2RsPhwFH8SoHmACJ8sqNAsi66FowOehzxAr8BqnAPN0ZjIHpDEAgPWOwArcwDohgCDpjjz29B+2UAnu8/7lowtn94lxuU7wzeDv712vr1NsAtfu7bfruCNG8v8AvmK4/ecAZKgK01Noas7gP9XeAjwIqQ2SgcpsDpt+/UAIXzUtH+//AJLDR7fuuLnrObdn++J/EUav9s/RDm7/AGwhx9uFHf8Ac/qFC/RkqBBwk5AB7lEUzcOok2hDkI9g+2cgO/hykX8JAWiAZ0EVmKiIIuMEYmcY5Aq5su8s/IFSCeGUJyuVxPri+EZ4w7R4rivl5VhGae+VZhQyE4W3EoI5AFow9sOjFc551G/GIbBNAaEDLBRwKRYHvAhZuSkeibBhORpy9y8MpWGOk9/c+scStwKQjzKi7e5SBtvvmf8A7CVytv6nWwFc5FRA7cab33xXqUBiUEGcoX/bpBQAYEcoElQevXUYbBH7glRezZjh9Lj+CUAj9xOIFuz/ANaBwD6vqKqT37/U6nE9k5BGWDe/8gCAB8EV5fwW6lAzfCBY+sAUcTlzAXRdBgCsACLzFV/A0gnknHQ+ZrVQrYW8N0owq4UaWHQZfTVnnVBzdCyYbOXILqGNEgqNAMLAsnsQh0ZqGAwtDaUkNr3hAlAcbFcfuVgD+oBtjAYiqu6fsgeQXDcigU1X6M+lZzQWSRgcEsEU5qpVAFl4F/knAR3DsgSXwgFUdvogE+k+otFkGHkTeWAPwQqvwTAUZFkRBsxdjhbQoZlmgHJh0eO+XjdufmIJqjgxfkER8QK+KXCOlgLCTCrm3MKBhUYduQHN8NC3VANJQtFVwFEBWc5RG5JeOEQ4LWcBwS4O2VtZNjg3BsZZsTdFYxtDCbYD/v6jgWyoYC9peC7L/c4vln/MrezEAAaeiXhRNq9/qdof/MupEHESRc2RMpF/eNS+Vv3KRTu2n9BjOUk5Als1veY+igArf+5xhixf+JujDFTBvx06Pit9YCkPJBOJo2MU+iMFfmgCzXIve8AFYCvzqrnFAiswsEmQqs2OAdtJVfFVDrk75UCKvFBoFJ9MnJxg5dS4OYVEbcypUZAg7AXEGBAwEkIVgnIWZ9AiUWpzRf4hwBoMoHhJzGr+pv1S3+z3BU6TDuBhf58zeIGzmUiC3PU/eJWj2ghE/jU5Y9to5Rv8YBR3DsYCNwLm8pdvZ+484tPjkg2YDpgia3H4Q6M1iDAuaXSKwQRD+VqVEQYk5pb4MQo/BkINwtuFRgrcdBmVXMzsMhVcX2lnjmhVgB0hRohgW3XPazPoC6zdDPg7o9x6CJxCg7H1HHnV816/csPvV8ZS0F9RYDHuCAgoIrpE7dzcEsBPtE5xgAGvMTcQbp63vmbJLowzgGvEME3Lia9HEcOUHEOw8RCn8Ar3OMfMMHBzLw8wyABpl4uCc6t2MHUDKw7nTBRkeLmDgovFfxdCqGcXxfZ5AKr+EzNkEwAGPwwJcReQVmzmHlrTlfBgo8FcdLnOPmCOgQaqdOiKAVzd3X1FAobGkf1epUNLed+r++5vHs7v8Yguffb/AHSAIcYESt1OMScoRwBi8H8S0Qu3Awu0sNbwF77dysA3x/8A3ccfM70ZIsAa+O4QeGI4yc8AyGDNv3PcEpdFYS+YuAyAOEAKwH1E37RTgMkgaf8A5PorUF8kAKGgMQGbNmbH4uw/Aw5fTEfEKoFfIhlJ2Pgizc0SHg1rWA/AGUDCo0c9VXfMLfFDSHZOg8Fxl4G5WATkFfUQcbcsoELHoYjkl5sBSese/wBSkUlIYlzzf6lQ3EESLlN65XxFCGyBf3vUTyLybb/bFQ7QWcLzR9+5SCvc/WAtE3QqaxlzpjP0Bn1jYAT0Yi7a2/eI4BRiFdge06BT98y5yAf8ndETGwhU46lQqDMAD4ojEQ1RWlkvEJ1RkeL8OhRm6zyIqvz0EdEfkBKs2dUuKhYIemlm5hwYVxIRuoCuaXiZzY6QtGFtzx0VvWgG98brLdz3SpXIXKgQkPgGg8JulwSuEsBcVOL9QAb7NI3CXDg7S4CRV9JLqAVTaPR9E/ZDH3hCiFkeoIQh6dd9/qBri24B1KhgJdHK+/bP0FRQIFRFARX6U8fdwQd7J6ZymI4yAcxgGAxHTtXWcAjkEcIXrx9/xEFK6/U+oR3CwJIALBBwPKlAlZSDw7NUorjvEmL5fmqlo8VQz4Klt0iW+KNMGeNQvEjzgLrgc8yqxV59QCjqRP7fHABZs+LTZhXiHIMu63f7nMEfxKpQ9sYBe9m/6l4Fwm8BLhNeOKPcsC4pOpQNXtRsX1+puBnOEFyJOeRDZX0y8KN/8ZQbQyefU3LaUcIcX+5QKAnoEtGFuhGHaOAOwGIEJ3GGKH29/wDspEXmjs+vudwfJ60w5wBgjjg0aRMdQFbNl9GgQSmMTG8AQ6DCXnVX8ZT21gKGFzoZA6bNnwJY2GhLUyKIISInlIuJh1kuqX0yN4ImmFmb/BuArKw8QoWm+upFA50lN45SWAFtvXTG4W3ubzHebTNwS0Y5hD6mwI+DBq5Ss+2UhlIJ04cAaV/c4wBte7tLwyeoYbLx0BhUimhDYxXGDkZPXRLZO7BoEuRwn3Ef1qEAGFuRPBFYR8lg9QqMBfzkoER+FQEfDQWjwgGVzjsfhBJBQGEtHPGrnoNmUuqBc9nwVQNjEz98K0HEusCIV3E5hqe0QThMgUzfMgO4M5zCOkDIA5w2KPbUsG1cMad1t/yy0cHuL3df7LnE+6XAiUVxvj65yCBoDJsxMNnm7sZuBnolBv8AGcJGSeBQg52WKZwDFvw0FfmafmEIIUtGhXoWR+MrETAowHSrcvBx1vGTcIJrFm5lEIjgUYxofEqzcxArxVC0ZGKOvVeH9Q17mXxf/ks2Af2wxOBKGB905DPQLBVKATNltpRyU1f89xAtsvSJAQecVDjvFYrgDtL1D1+5xKJQwhtDiXFpTbt6P56hCdt1n+5F0GpfAvBq0VdaDMTtZ0HFYCo5hN4eACgWYKNEQF/8K1LRp6Dwwo+dAKBF35YCZAowZnSvQXXFz16nQfWIjkIjpQoy5QTWKlAlcT64cMFPrjP1z659cJ+vCEOHglojZsQQZbX/AN1LCebj+2ci8g9fxN42R3r11Lh7gURtAhsjgnWFT0GijU2/r0TuaDb9/wDcdG369E5g0JIRmAbgQwBWrALJszZAMESrd9y5OpxjCKnuXCiVS+PX36lh78VfXuesE39oOTNoyt4vFk5Ch30qFjYHUMAPQCWsDXiGOPaAEJCwgfzYFSOtVY01AWBUKusAIvGgqsESKB8BqpW/DgBEfGDTlLgIjoA0zdap3Aqk99In101SsKXMTgAejeVHbd79ToE526lAWffaYQGFo0EGNGGcw1P+Ry/2eb7PqWBvrklQ5p2wDhY1YnaNB9pkBZoBKBCZwCgObvEa0nHCHuWjmOzcHYPU5Si76ZjI6UQvPUCLIA4q4r4kPzCarI+EduFAz0GLYlnkjZ8OnArBqxXD8AnwgUAvNg0BZmzcyLMub1tphWLl4rgCkV8DINzmKnGx+psHvrbj9TdHIARMKuCo4wnv/MqCBgcJhDCe4IuSUgPeFwU8I3cEmhRURLT0TsYDZMDATdjMHQnDJwxpvOcfKwOFAUwtFDRLfGiG74TWAiEEr/jJfgjoMTC9JcjFYpiiEV0LpL/BUIFRbKADTU+TmrwARHXz0yCZkE1UaeFLZb5dXwwVxisNAMbQyhAmLXToQCHi3O5YjtL9f/kaJtElqpULe2+neDkiGbJT7J/QwLBAgSDggAIthDkAFQsRZGQ3Zg9MNnQzCDdEXSoF1kId617r8cfDAgRU2TQzfgLy5ETCcIBn1wwEJzwgPEoDb4E7+ECIvxy9AlwgmHolMArqASYlXXVVubsJ2pRC5VD641AZAWjzmEMBYfcoLnCCfc9RE2hzN0OFgDfYVXX7zn1jEvKKHuBhN8EtDhee2POBR0AVorGnMR4JYBKh7HCDIISnKE5EVvyU/IDdvIRUG8PfRViL+MBD34E0A7aW7nsl9MiPgtwccrRh0Qckpykiq+NKnYRCbDEJBxisioNOI7ZOqmwOEB+oacDkRQIxpA9wYL0n6xzABCQfrEQkAQ+wiWcwkLYAoIsLuNVGIZFx5nViWloAHCeBuMOD3iKHQGBw2PyLyTmfEAHiY3QeGAgB8iCPFpz3cTWhDH1l5eMr6lBgU4RHBGV3xPrl9aQWfTLy8rqAQWVhVAjhDChgSe4dbR9bSHV8zm+ahyEcMBG0XaPkzu6UDAfYSPZNgJs+KNMAAwA3pHW0rgRxARGEdUPTACKGgIlwPfPODZojt/jWfhZV+WVXx1LHs8dbBR1LsPwGh0cfBU1mTO3XbnOOilN9Zd746DK0eOyYpBcwO8GzSB9Am+OE2QrhsQEXD1P5yIg4FtQ4eCycacglw7E4wdIe9Ge4wBsjIslxg3ocSmHtLsBVLgDogmUTnFbgrcVUN+OR1kdHkKrrSzwRGXQeQCjpbD4uM9/E6og+UVKkTfHIlYO3Ko8UYgQgk2YmGXCOsTAwIcAY3RiVnCggMVWyc8BxmAUEe8ECCiIuM6AgHIRQrybBLajsYAXALwZkutGjA1g04CADh24fwqMC38JtzEyvjCFmzER1rSBfksJY5Bgr541AETUeoA584dJ74ccIr0hUeW0BzBNsPYznFIdgaEDqUQxF4GCHWRqGNY3i6YT+BoiwoM4TnFsMDIIVA4JxDoAiNTfHHAkCBMFAQQlwE0TAML5c0JgGiHvI+FEKvMgn4EO3zDjlU/ErNn4hTWAPkF7GVjkoU0GSvEc4rY98EJzxz8vPJJyIfwYYGibUfQyhGibrMXLJxsZHonpjhAowkUMA0bGOmEwrZvccxAvYkKYGIwsT2wB4ZQbIwipW6kQEhTAGiEgvlBYhx5kBhQMhZsy+P/xiwhKBHbLwRNKfo8leCHLWJlYEoGVXm+kYC4SsYBENQkCC+EvFkCOcER4EcAgZpfUERuQMbZFgD652NBD8yPAip00MbQRwc02A4QSAmRBsEAQph1szyQGz8LToPD0HkC663dmZ5AW+GVefCwsgc3Nc4rPhhZFOh3jji7NIPM44VHjNGkA6hg5AAvfBFsOcIUsELQCCClGIecCoalQjqAMgg9AT2zEOdhgDWkASuGcQnAXwgQGZFYm8MQYOA0QaUbfEkE8gL4fggMgAw/GAeyB+AsV3FEFG+EvS0MVrrD6g5DjFgT4zYoXQpoXGLRhzc/KgoyAAzuLsIe45iQ4hKh3OYwxu6BCY03cQyQOxgGGFRAMGt8CLCLYDptA8RFclQmyw+GQTrgprzCRs2Ju86qNGYKrfhGQaUCJjVw+LLaoJ5SpVoDoPAFoBiU/PAqpBLweGQPTxVjNSV5PfFxzTBxe8eNO68cN8xBw3BNnCbYjfJsGAcpngDAGVCNJxkHeskjoASKEIDTchhHCHwWIlmKrAFccJwlyAGf1TjIcMEISK9IPmgYl0SuEp8roPCtHmkeYd14ZbHRrHHUNOo5+YKR9YgaHHUFBH4V/glFNjhzKjQK/Ce9WAQqFBYboJYMgAuMAsNVhlTKAYHqSS4ydCO5ZWEbwwBcaEQB0QQhvfJBROwyEckgkOADDCtDxi0iAAPj38jFol8fhIj5hFiR8YImiBSHTQ8MrRfiBt4V16Z2xW4ccXHDzHkpvBIdDnpheUCNQR44to1hiAsxc4NmgD9cQDScAMbMIYBTBjEEZndxAKWnJKwEOt0OcDTkFDLwyaAPeAvOqeNbfWmj5EUCWbPkoY0YXJU8ICXH2+Q0WiCJgRJdbxWTjgdBgCoBXIK5hNI2OquJ5PAq43SJQPDG4+KK8DvgLcQmRORhIJhDmgGaUZBrAUxjjItwTeRqPBAQCSSUMZlgO8MIZoQEWZbvaC9GIUHLGISmbUAjjlGOpAlAwgmYANAADWoYUDAh+VL5QmB4dIDwt3wgFfGBp7GABooegCMaaCq5AAeEF61AzZi+kPrHQR0ahKjHQZRQNC0htwbZ0GmBYbxFEeIdsW+YC5dkYmKIRBH0EDJJUiUcU2xkEbeM9EhoBhXRkCV805GpTEAkAy9ojBbX4lAKiq/HunQT99QLxABbfDc/JO9MdvClSWRVwrZj3+AwlAzXynQaug0Tt0A43HRbPEuOhBBaBCGPsGJbrhTuRgQ5oBFIWCBqNq84YGwMATTwEgQVbYwoDpjwxwQXKylOjAsDgjRBZGkdBgGaEKXiJRMALDvNm8wHpDKB8ELNydB5L+SzwHQa8tH4FXEp8ECsDrFHw1UBepQuTMVWCmBS5ADV9B5R9B4lbgXvce+L4ZPePHjq4445BI3WVjQIQDwsBoINmDoUC4E2RTOiImmUE5kQhbgDAOZziwVmcL07GKOLlYXPXYB4MGeF42CEFkuipvhB5dABqeGXy/EAUvE8GCJC+Mp56weCAV8I75TY+GlXBWRq4R8MVArFV8AW3QdGi56J6RFkUZgtwOgQs5m0NcSAClSFY1NODgMMQekBYTDdIDWiGBIeLwIITLL03Am28IyDgq9sB2nGW+CMQIxvCsV1IABEE+UHQYVXyw2edfg16dCU67v4EALxpZuTjpQGkHjoLfPQRV8lSLxjjHnAWjNznDpeNTFoBzjnqiI06ZmJLDPANiFajtiRbkZtEBoIQDkZAEgeESCkiWDFdLACuWgB7SzEE1BwLgc2c5Q2fBdBFAnQfKVBflwgtvloBAX4pPrBWpAcdISjw/IBQIquOObjmYHfDz4QCaiueko94OkNAgJ0cpqkKAOcOMK7cFHAOpgBBvk2iWYHQRgK0pQYOVFkvykuy51oKzaZAOlA2RRVYMHxLonY/lBMCvIWbmbowevmR38oye+AANEeGeg81c8PGPOOOkCo6tVauOjngObOeBRZRW6gVgFqFophZlQSOGEK3KE/MIAjE8ALCRi8rEyPWGxmZimN50MFSGt8K2L6sA/iwC9q+DVm5E8NR6+eGPY/gYEjQlb5V8pO3L30TPObjrQAm60HN2N8ziI8zCBNk0YgF1YR4qZhFjkR9RBygiEaCCcDOKsI2K8IwsFOAbIjGIyRGkZDUYNYAGnYQKNcvx6vh8D0RX566RZs3PBCyH4FXY+YBAA/GgBx8FOiKwPObjgQTWQ5vjqBiE2ZHOdAxmRa0ZEDheABAyB4uYcRwRB1nOcsBvh9W6PkfJCA1aWRRK/AitMjix0ASnxw2apB4YlzeJb47NP9kvaHwSYA/ZOx8CgatVfjJJ+CVx8IUDCnRXHUZ5gs+CA+K64jF7BHRCNguimAdJPAXMHdiFucMEGwlgMeRBNrE/aQQ6hxCuUuXLCiQ42oMIWx0QYi1KcFnniCeWUqvxhXIifmwAqFHwg4UNCq+IK87lX4x5wmHHPPDzjz5LsdEFugI0kF4EoiJEExBRBohGYxQIf5Im9oLiNdYuXOUjL0xDIIDAVtWSGo3ECAV+L0HiCgeGzC5gv/wGkAEgw4yuXz8b6ILGqvkuOXj4NUIABg47GProSczQMDTBRhAXwCrhVJukpwuVGbITc2ndpimhynwQDpgV6zfIBOSufzgEoE4HiKpB/wDAkwgCvxoAAhwPgSYB8HAOjDo00jvpCDK60D3wc6VX2lJTASLfAgAsuIwBuJJ2MbI40p2JaxeccPeKCXAIozsGQwUZ5wg4CGgR8VIUAHwBEwHNTcFTtAf7TkFU5AntDv5CZtjOEN+QR5aobD5J+EWFgvgcNjHyQHnReOebhw5+QdjmsEaMAJU3l4t0QLlcqRbHsT6RCowGDvu7QAULL64AkUsHrCDqlNwQRMb7OAGUFxxGYTPUCAGnTiX0QAo9Xd/cR8sugloaTaG68TZAn1LkBhYaCWAM9Ip/mOdU/wDnO8EvLwcYdTgInK7qWgCdkf4nYD0w4cxnoERCuCbxu3noGoOWbnxboILjhPhClEfhqIAPPcK8sU+DVLPMdBrnZOeAlOgfbETRdjoB7iRdYgAyBLxOZpSFLNmmAKQwRXGAZAxtmtIUkvFRw24ANWEtGzAKoPsSgOAAUYYk5VhGLFywh/4Qawru3cKVU3e34yABoFMcceAQl4cYv8ox7m0BXJOCHUwB2J/IBPUcljfMYFh/5m+GsQdpLxZig43LQXdg7bYlEAPfIi7h/wCjBWB4vxK3cEEvKthrUfCBE+AHb8UjgAsj34nbFAxx0qsgdvECsE4t8wKNAS+olkVWOTnfmKaSrEewZviBQ2RYAIO31Kw4jIMFH5AM9oU4UITAbDHEBtXaIFyx3tlWHicYy2EQLvvJI6fUV84lhRFw8sWqoGY2I2A4JewC4nYzEExnEnYNn65/ubqX9sqWKYvoFiq461ufubAMSG+ET6fiGVC/KaEoO2Lt8VZG2QFtVm5qrnrtZs4CjXTLMoRqBIMHtlGGtsQTwLEdBNgSSsKKxhNb3riXlzWaHOdww2ZeEL5lYgYcJiKGUCOQxbM+ydAhA2IQe8ijrHw5OGI3lB/Yxd0C3+s3wlsZFwbMvuDJgO0biDMhgcbm0OMdxq/4zvBvNy7iqwSUfiwhotFmzqq46B8ZUNnmqMIwX4Qqc8cddk0Il6BuB0EMh45G2NwYRWF4qG+vCe5SPEu7yzEbwZyzoKe0cQyKwYGV3YQCFiUIhjAyAxxrmfYZSCseT58KS3BuTjIGIgI2gQsPoE4yKaAAGyfeJYwxDAG/GAbRKjaf1lYZGMjhHHFQg2qVPak2AHqoaYfGoJT5cvxSg6SvF2EACHtHRBghNj5Slms8Z54GSCZDphgiPiAHhLbGgJKfIAxH2Eu3I7QvE+pcE9e5HaCsABneicRyaIARwAYGaZaIuAmbp4QRH4aTFwhpPQI/3LB1KA8QnGQCwFvtmQgFjgP7Bg02lGQaoCIqEuAbEQPu3c6wudI1xYnH1GCqNHV/b1Kw06G+YZvcQGIlH4VRHb4ACn4ZaAD4rjotkyIX+GJ7NCCSzcyDrIs2c9B5AwCkDElkvetCgSwJQMjF2yKxlgwkQYdE4GwIAIczEBJ7QwgUDYGT1EC26dQowQn8p8URNScQfUYSQjDZDnKQcDgM4Tc0bDHK6SpMBHZMEyShOO/MswzmCeyU6n+AZsZghwKhuvOaH2S0L4to8PnQEPhIKZeCKBorlprlo+PzGVXwIJEpnHLdFNFm5izZnZroFdQe2juQt4gCAg+ghiBWUKSZgFJyZTG6BuSsJ9gzBCudXc4BTY1cAq+JhETWqMAN4TYQ7zcGEuBuWp0LZiOUFDIZaPiRgwkFILLPrF33n+eAfCOwwDE//MJEEPRqmWVhgbvGB82j00ASOvgWbOsJBeHwba8xJUH5jAsa3w6s3NFm5kDWO41QETQHseE0IEV3RiqyLbFLbRMg5RIIX3qewk3DlE6ZQTsRzSDhaHC0cRFCKT5Rc1LLylcbkJcM3wpeHOByYOLA2kdBiULB6m0JsHbuE1r2Fl/wM9Y2765gBeVnchFybQ4G6cJLZi4IRUIV3oXdf1Lyk73nQK5xgMArFsQkbAmyHXw6EjlYSzc8w2RgeT4AqQAh8A2Q9zoIvmgHfmSzc0HbPHInXgZsxZs6EotJCHIFVTGwS8QW46WYNqchxBDKCJndhAAQ2TqDhLdp/OzFmWxlILaOVN1CQcFAygdzAFsBx8moHWDKo9oabYU9E+vuXD2neiBSwEE52FDRY7BDAB9bZ6A/4wDp3KwUeX/wS8SyvGz1tOZWg3n7zIdKcBnclioWn76mzpDCOcN5CgIIXMFcErChgIB+BQxxEGts2dS+GSiXno8okqQA8AFYiFDCgfMEqfILIiPlE+tR7z95u8g34zXWlAB0Z3zkQ04UxToNPUCcQ2bZ0ItcHGSOxkASPrgNkVMVDubwJaH6i7gMIJB40WjuV8nmDhBQz2Rc3F2fWIHIZWGwxbGo6S9OkBNwQr+pdHa+gnOAYjsMI4eHOFDoZDmQ4NmikO4ABk8k7ImwbMYBNxWNYgfiE/Dg1qQU8QAYnvkcDYxIFEYd8BsPgKFPPlbrUDxA05rpgvCEDU4RfmVHfyBbEX5akM2ZFsJwp6pTdAqVCi53CsWCwF+uzgDHaeiMgusEH6EYDvbAMnQzOIxxi0gIWjoFH40uM8K94pjV7bIQNsVseBDtCnbYbH7jA2rexq31UNG3HBvHgJbGPM3iOJGELRuCFPqWNsEuF5FOdKcOJtXg4zh4vwaGZU+GqucB8SZFcoZgl+hEn4MTj4Og1CUDE11lQPAuPQCutA6jKs2YcjEngIM2TFg2TZAZEom4bUcSrcaXtzOxeYA1IJVh4ZspHpCQrFXV4hPfI4UCHMAzLJgCgekON8fohSOQA+VAE7ogTHYOGfUYYrnkG6ITrM8wgyxB9wTeGD0Rx2/33LxGCdhtHn2bwtr0fbP3CVd/um5sgPUB+qSoxHmCXaLjbrBuTmcQiVLYxxit+AT40FIs2GsQYACKpQg5IoET8GBMW6lA8sHt55hPrLw95eIwIwUDTUYBhukvE6YwukCD7ixIEO2pNmADkSaEEbJ2fU7wtXKwx75BwBsuEGIqRsEvNwJeFH0bv+RsKPFlTcWvUFGKZtEVmlVYO3nt1xXAlQYPDDIUB4nuFlSHN3EOA4mtHWEFO+YCkGBAYUKabP5KX+blocCgntCCOO0Ipih3PEcN19wwrfWEYTAXtPef7g5wZBPg44eAh0HxAGk3zCWYq4CE4BZF/DApj+ufvG+cVivxQFu8KBhdcV8IrdPQYWopeJLvfSIwLNzGGHAdzgBjsaLGjKOGBzh4i8FucDheo5WI3XuGQYTBHgp/0AMaKL/VxB2fUHInGBvEUE4x8cSbDgVMeIA221nCaSPP5QgIaDFQPhGFxC3DJxIAMAj1LgS/WMFj3OVnE3ApUOseiOBuBR2Fwx320dutqlAe0f3nAXsB3hwgS4Hwh4E/EY9sARsEUK4QAhAviqzmWayvm26geEQiq6uOh1tprnpCr4aIlxXjmMe6liC2BSNQJ1LLAJsI4OsBHZFhyjN8OsIKMLhhc4wk5likbg2Dcw9jBBQjC9PDN8NKmyEjLBxJvDnf3rog0HBPaJYGk5IDi4TXsjsYs+DPGlLJce05gZAcG0Y71jqGIcRWIvHd3uXBScw/rLZt9uYFuN8hT/GJ9gTiYN/YBxN4bsISR/YhIImOgPc6gvh8+OQieOslwNI138eTSTSFdNWGkZWgKBOg8HQRVdYVXLyRW4UDFpVWAr5qjHYP1ZYK3phApgPoJ1lGN+bJum2JhO0Pebk1c3xnWPyvU4RPLlSDADK4eFkCn2s4zhOcLAELTYG8fQkMYPWDsykAGM2wAhgd5thqH3gDDI11p4iNgFOkfx5jnjIPvH/fU4V/idgozgCwyBbIyNA0toQzh4V4wiDVU+v8cTpB9MtDdO0jKw1daIjlw7JUPJCURqwIEHAcRJ/xOQCHAPMxlGJwBDF+E1QqbKo/oaNh8I20oKRTqYRgiDIFgjkUcaPjSgA7dHPKrVgAp1gV5eX0UYC85COcX8Rgpfqchf7m0H/E5Qv6Sc9x2ARg3gH/AJOU1/qbbNnKFnSCKke0ryly+bMtRkPsMOITwTYWkrsn6z6TEBwG+NbaoIHsrfXsnAIU3Nep6BF0iCJxZpVA+OgqhlDBEAFQ7xBO1Quqv1P2CB4lw5WRS2b+5vTnTqJEKGAPd4Cwbfv+p0LGICNef/mUAb5m0zeATqIIOs5X7m6AAr7/APsYXLLhsguUZgV59MVgf1No5yDziwsfFUFKHBc+OFWtAXiTsYki3XXh75GSsEfEUDAAY7PAoEVXQqMqjFznPIfWkKr5xaxLMQ7Dxg0gmEC5KMTI4A2KEFqejVOqIHDDDeywXGBgxctVBc7T1GBevPc2DB/O4yc/WjAAwHuCRKhU0dYwUHwL9QYgHCJxEO5S/wAxgX28S1IwnA/WjibzeB3Prvadhcf7CDoIyGwlzGIbxkAy2uFjXEqEMEMbAznOIMDmHicQ6tF77ykeXtbwc7H9z6gYAARfQqcAIkL4aVDxNThT4AY0F8wANICJAwW2KBDj5FhVmwitxXQq3FeEgcCIe8EYIgzQr1SvhSRVdSq5dGRzyJLPIBHhBE1TJAQVtF4mR+8YnfnJziB0h3DOgkMXnGt8YjXbNfqb81dn6goQgbEqCoYR00MKS8bvtqKCgSKPNYUpDkCt33KV/bNkB+ibT+hh1pboZ3mzbIvChLgxewxK7FbzYCqVDcrBQG8YO0BUKnPd79n9w03bss+swA3cGgyM8ZvCxCD2E6kNQQchg+kWFR1mAFp0RgEBwQwJ7+BRu/LKhCJrEMvtx94oHw52xWyN3gKcPrlWitHBWSzN4FwIgyV1CX4JQIInhD662VWHv4Qg1QyKrBGuhnJ940QCQXDjBAVQc6GKx21LQbQndripQnfXX9wg7E4GKocImwhXreNJ4YkhAKgAI8oG5d6Bb5QE6ifc2x/pmwX/AGlyK/4JWP8A6jg4fwQjhPqUgjOeoYuSdDMhYkoakC2BNrDHdKBOUm2eHb9TdAEUgyGxgjCMOExneIHSc5NgY1YI9V7nXLghJtNwwAPKfeY+sYOb8GoYL8WKCSuUs+HS0FojigRfEILZeWssxfxqBmnbm/gUNHGKrK6ZArdFmhQPCE8iYVcWBI5wGWBjSK0UEUFHvHqbYMsYaj2NrOZcKX7lwwEWyq5cEXL5xlXEXywCthgcLoQONwYIahJU07QxiDsFP3OAX6J+9KloI9FzYlv8sQqXtlAQDUIqG6cUzqHFfQIEDAMXun9kzgFJunFx5wGbwLuWD2ziVi7bMibMAUc54GD0lAi2xNE4mRXuTA2AcIJt8xXxlF8B2fCqGFhaMAbnxZXkoEVuJVY+sNGirH1lzc3jVgiaoV5fKv8ABDrocZAV0FQNAUPALNmCPjvhkMb4pHeFRZB30BBNIWZYHctHXmEBb51CYAbZAT9QeYj2IUD9ae3TZCTYOkLGD0KhSmlHbgZvhHn3ACf9Aa5WDK97TdMXq57wTlQNSoxuiCEqT3BEZEbBtJtiHLCDoBPoFN4g9CzaJxGYvOUYASuBTEUKAh4M5ZQB25L2TcBZx6gARUfB5ZuQ5kqF4FZswRPBCD2zlioHlpVdboNJ26NWmwaRLxJaU0oIGgofCHwuyMqcKBOgyFg3sL4EKvkwBA6BMb4nCAnMEJ6wYd0U4zYE6QTqBNyD2/cQuPCdykKHI+pumLlORnAxsDCQXuJaEPL9TpBOuCVhzADRFBOcJYMslIwYwNQVzsEE3d75f4jhh9u39SkEfR5Kq4JwnMuDOE4nWURBeBPuGMPtE7wS4RtGZwgObHKA3cZO9i3hgg8SbQ5ZskIUcQQPMhtN00irP7QDNe+BFgkCfEgAhUi4UeNCq63doVuZ26I6ICsXiQIXU1OaCzZ1UMSW5Q4QTAMEYBlka8RbpfXJ7xUxeJiUMW3PQfOCECG8E3Y3l4Z2UOyUha2wYYwg5whjeE4WC67t5thvxBKvif8AudWnSDz1FDJP5gkgNhN4RsnX1CloEn8g1cxA/wCmG6Nc7gJ+km2aUIYG8AfzDCSwEGbYRd3/ANR4D7O/9eshV8ZjcN2MFgxgMNwjQIIustGUDLyeiKIWtncPU4ojTKi6ige8AcAoYMAA4gbMofxlSwdtZ+p0IYC3Bv8AU5Sn6naP7nXWA+EIYvxBAUQWfFqVWKroHZBWXjpD0gKzscrwcrmHDodfFZ51AldMLDBu8VsVgoE6DKgfJlVKcwDAIf2lbXH2IBxFiCvvedYnqEEvyioh2E7kQHBP8RsGPVtFmIf2UqCkK84KA2MoAq72lA7AVOwLT6ljDZItjaKPgm3Eqbo6n78HvEBr6NiUgnxABrG0C8ZChCq5wBgFiB4n6/W8uGAXVc/UsiqoJ33/AJgQ5Nr9/coTRsRsnJPQtAhXLLALRtDhP+J3R9z2DIe87uCoAjjCv5aK/FuOyH0+Y1cts44WHF5gzbr3eBeAYaWVzeNc3wC5qsroLhkPDB0HzCmGutCbcAPUobGcxynIEe4AqMdhAuI2xTYNAoNgaCSYosArCBK0Kb4UOpUL/aXsOZcJDDcZWE++5+4K7yuGx8F5MRqWt5wiUBbGAfBJa/UtT2Vju/8AwjAEQFbvPr9wg6ufucYL+qhobWmuCFGEVijQKwDd42w45ByzbROEx7RA/uHFZA8yC8TD6/GCRE8GcGoHkpV8Mnw655e2OV5QzKGIU+ufvhZAz6/FSqmVaOhiFYrdPQfMUi264DF6ylY4ADA5BiOsCekM22LBuE94ZwQpw6JfC8KA1BuXZC0VAwBoi0OEcTG4RuB78R6w5tD/AJm2A/zF9MCaBeDZeIjpWjGnIHliLg4Y3aVBj6xBQuOVC+uJzCxODiO8QW1i3+pvBH/ETDDZiCgNGpDgZTwIum3+J3wPgMIV5BAANcGHF2+IqlbsteEB2Z55X1pqufkhy/LVVQ4D66Qt+E3UVWI+FJ0SJRLV3T0BgDXrHxMFWKVNwMqF0sNr4l4mzOCJzles82gvacg3R7nEW9meI9R/sSsQaZewsgXzwAa+icEy/rBH/mbwT+Z0D+5trWbgRn+w844gCtWf5hHYcsVm5rvc3YMz2jB7VwBwbRgHgg4gVe0OR5JsjgqfQE2XMjUVj6jJOYLCsJtCLmQwcE2CLRyiKscBX4Bio+nNYAwPcNHgWA0ySYdB5S0aFA8oCioivKcTZpiW3wQs2fBbLZbLZbLy5A1gUinw9B455IInmEoGFch5JWDh2TccU7o4hOKA+5SLJvhZ0AvE/vHT2D9M7h+5zi948UcA/UWNiz+M4csQSPhJwmTgAeALcT2yqwH7DPEusYrBJNwB/qc89+b2l4rfqbIv1ZcBEqjxgAIR2S8N85wr2nKP9y4Cn7j61L4VvjCBYV5yGAYKcYnKgBuS5MdOIMDCLmhJsDacjOSg5If7BlQsHBiPZBUpBAp3GLuaQwZ5nOxxzyFMA7yT3EeGiKK/GQL5hKPeq3cOaSn5gVb41V09BrK8NHM8tT6iU6pbY9WKROYgmIbchO5LFsJyAHUQeit4oMPUQuk6YeTEJhQXUoDr3CBD+IE2RH0ImyGUEIhjzEGVg58ABB7S8pTafzCCfYEiWnp+mEpFiwlQp/mWgYpyzdlpQVUblBu5v7GcpHBQ+wRKOWMDZWUM8KpYO5cjLEEj+VEwhEc27IrHrIMbJkBAfEAn10BbzaEW28+0M5gEtGXWkVqARtktvpIsrm/BOoaq+aoQceenFmzBgdvjFmzpqPrH1l5eWbPwavpVHgbWk7L4UOOOODvisOMWwbU5gSWQzABvNFTRxLBsy6lKVlARYB7nFxBShdoQHMe6cs9FM/vkckrCLAIMYA3Ag248Q994VEr9R0Gyepv0T/MITlD6H/qdaRv/ALNkH6zbDG4dPredw/pmwAHufzISFAmG0WPrQiBAk5kuDnwg2H+0sEAgBgeLPrGRbGMn0hOYy174dVhENUOofuOFxWOEzWUR0DZJReHYm4Me5siT6zDH9g8AiB/zBww96P0CDFR2eIA3hSv44HQpFmSn44zCzZ89UUDwnQaAeQmILUQLbSEs0RJzn0KXJGGCHcJhYDBAHNRTQqt0l0KKWgENg8teMHNntlqI5kGIKCV/U/iVs6w++sNIGE5CzYwwkhN1DLS5SIRJ+2RkPiOpesd8YX4APEiY4fwKAiYuNnBJDsJ3j6+4QAjtNwgh6xYfUiMHlgLh0nAS+KekS4PE2VJsEcpykAwsCW4lvSHQhB4qEImuNOkVmzBgI/Ppb8WkRUg81XPU8EOCKBBkSnEdsAkOe9CJ6AhoOJchBTHAzUACXwi9EMHixZLztQ4GaRKRqy1KJSiGgACOZg+qebE7zjuXn2CQyexAk3wGAcwJ4Rfc6hfTEp7NCgriSuTCIwnTkNXxWXXNcD0y5HRk4mbgj9jnECsQ5BVHgzkwB1REaLoipgK5lA7Peh/iT0I1dBqF4zbUhE8UBuokC0QTJY7NnA7aUR8N3vhQMwjF8FR4iQIHwBETyKrOM2oN5YJc3DYm2AR24hLxg4tjOIbJ9X+44eo2DmFSmoAqKBAhchtEY2SsQ4qwLK1hvREGOMiN4xgZ3m2E2BoQkN4bygNl1tvTtOJR6dpvDPs3P7m4H+W5tBH1szfEm2Dt72i2ExwBUwtCGt4ID8Taug0WFoj0jCHDoAtXMMlTFboQQpRRdfb6JYO4rIccA0QNIuFmCq6LNnVD0EY09BhQPBSDAVwPeXyacccCERwN3gcoJTpRHUoEo8dcnyQVa9HnAy6t9ixgJpGEwFwpWCOQPaEJDicY2PMlwtgQqwJ2EOgIEimWT9cV4e+OqC2GgAVjkBhBBUvCbxAwCAuGkGAApsbyfsGDaHkHp/7lYD7rb/amyB/H/wCy4OfzDCoPfMY5nsnbV9zjF/mG3p/c3xDyZC7HCzZ1uGdBi8MZ/gHOGRWIX3qbwwcJ9gNsgsC0V5l71g5jmhxDJeL3Z2gRAW3SdmmQoG1IImQsUpigYWxQPFUXpWbmkz64AhEYLIipuhGus3NSCaOg8lCqQR8D6Rfhxo8F5ZqSyXiGVOlSMHIGjZjGSFCYa0dSmMYNkhwMWPaGzCoxG2GiVwgNQICnAbhgkBQ4yHMnWwqRLClkc6UIRgcXlIKMBeACRnEYJ2J0N/ib9vfW0tDB63n/AEywJB6//Z/OFlTubc2IhKQ2AxH4MjhlwepYNsXD3oBtAhWk9AMjoDnhkW0e0Iwj4EmB0nZLAx3rwTseH+I4XuNF8OuFe2N2DQSFbp2NpaQMLIKB5gFutXQ4fXBsyCIxAZcFOZHg0kR+XJQPiOxgedXyhBXQq6oOtZNgSp3ysGqCVGzwhy4PMjpqCjXOIxmBrheII3whYRvfBswGBG4ZaBwKhkEyLGELRgAVINiPAKMoFGa5TYCfsnKO9m03o/o8wAkOy6lYJ/s2gu9MuHCcZEs+HKogIRMZYIMXgPSdJPB7hyiaA6IYzMCeGMtaksjhQ+wzcmoP2Q0L4+0FtVO7XuWmxWh6Qo/j6lA2mI6gSkRtXM5BpEI+gJ1CvfOdsJ1Cgoyz5NUIkoJFmkLGLNzSNA06LNz4tmzkD+EAKGBbcHaAZFGUZF73FCJULIPHlVisqysbx3w3wgxv1iGMqxhSEhhjZmMZACUxnOOpAQ4DhcZgIpGgpVICQcHgQYawG6Efctn6qPFR2f8Acrj1KAAf7KQpPuXg2GBsfG4YIGwTrRuJclQm04heGG6c+P3NwXgPV/7gESOAlgnKBC5ug7b7J/EDBwk3CcSbBxsf1HWt6Dvrc5Rld9n1L06XVDKxXGmPWg0b253/AO5tCKncKrm0FXx2w3gs77//ACGFjBAl4ecDd1T6eMejxBZuToYnMnQxBJu8FjQBelYG7iJ8iFmz8eAmgObq5xbdDwRgUVAVjgCiOBfAWDfiIh/AwqwdAbOTEQhiiGcHITYGtGDgKBDwAJXK2NLR49YTgOe56+yWlvayv+JYAT0zdDXsZv3+02R/snCE+5tS0LJsR1a04ZSMpjME4pAqc9Bdt4mUbZM5wE4kTu6r9vAQx/Aaa/fiSBoa+BfUpHWAbpPUEqRxOIwwO2MYcdLP+cXhrbdm6KRujk1WvonXGHs/d+4adjLxzyBWppCCeI96AK+IBbARWG/GEuN1Pvm7xRPCLNz8OCAKzsdc+s9GtAI/xp3RwZxDGDkkOwhWESLJVkDCQagSRAItwb0HUODbkWZ3U4R/ZsywJ3naRuqYWn+qbJU+5UKj9TcFPXr9w8EIdwJsk7CdwM0Bc5yPopOgl6b1CQVgnEbHcGftJSghWAGjCZvBsYw562TaWLgxEbzfHil4XXI8PqWxhe255/2dAB1DbhO0hlY6AgmQp8FdB8OmERzCsH1xel5Zsyzc0WbmUs+KgHmokFGgFnY+GERxtYe+ZafECqwUfkqoJgG+aUHCuVF8YDARmBAc1BBpZrVyI5NkTAKY+zab4/0zdN7embcz7OJYDYjSKL3BiFo7iC+z7hBlUFb3N46bP55v+JQK3hDG8IbXiPcM7BZWSrvjKg1k6UfBAo1B7IKOoIjg/lihod/+s2ABu94IkdXHu74YOwNowE13HacoKgXohB78MK8QTQAJ0CADQJhgDqbocImjbrHN9dI182bmizc+CAHwxugF0umqId/AkBgglflBoKrqXIEwwJGTFCS/Os1BMoBhrmA5CDNlx5Fyx0Kw3Bn+pdLfcnWj75J3B9MuBY1YkoKIAnLHWPd+puq3a/dEcIO6Xs5jhIi8BiIHQneF6IScEV+uyWkH75nOFDCgWRSfWQxgL4k4x4pVO8V2+pSlyMGzGOcDmLIVHfkEIeJ0O1rCjsYd+cSI4Q0hIrg2aGFmzoB7/CiHqF7PElC8VL5dEflEcovwBeURfCQcDe8LBOF0xAiC+KN6HIAlIXp6Y0oGbwSvvEFYDc9zlMg9IJctuUn/AHL9WxRxD6+6m8BIMDZtKwV9xx4GbESrv9RasuO2l/UNoP3T3Bh74hrGxnY2TnN8laCZlRvndl5uHqCjD3hywYEDnO4OuQTyiFPmkB7NEQSLM4rQMrNmPrhBPhgFHjBYiQFl5fXAusAe8ecoI348KCYfJVXUtHwqnoNNEFkRBoCBVowlGK+jVaQ0Aj1ToPhQn98MdykF+3mNGH1FDFTkCnODE+wIJxNsbQBBqAYcpQHPmADR11Bn2CzZE9ODDgNAxxwAPBmS0VjAJtC3cujRhL/EU3A3LgB9YhxnxQQysr4LCYAHhHXQkHKRNQEEizBs0QApwgkRHGwlm58SvNQBXxaBGS97liEIU/BsAieQQjdvqyBcdJsm5iUxhGjIdEBkvBPjKly6bD2SlVvTAJvtU2pvFETAMoXEl2UC4hh4g7U7BTkMJtykE71EuBvhLvjoPbOgUsDdLCdmEGCIHDfQ2hANufcLy0YQ3DwRTER82dj5Hl8GgiRBJu8IZAtkBFmzkWbn4MKGwA5Pgir4gqAC+UFV+WIyMPIOsRWC9DCemA+NGpWh0GiDxiE3dMQBXu56QxwDdjAoG/CrYOeQhDgkVg5Smcxhdf8AcEYne/c7IHcnOBiqwUNsCOfqd0cBqK52bYLhOQXhb4dm54AV8USefdZuRElm5ESJcIJEpiCQVTkSzZiU4NOEs+BALfHeVnY+CBQqs7HIW2CJkU+Tn5pVfiy6gDtKSVwt8GQTRkIMCUysv8ZFDOuCWhLneaK5lywhxwogQBPWCNybL/UuG4Hg+89hxYmHKCJ0GiIBxGWzzUIDY3933UOH+WIXDqb4npFF12q/5ksCm5oD/JY4FbfxAOB6T0yj4wp5JezGXxOiEwFfIw90WaEHIQSImLNzUBlggmdh5kLfCKB4300frBEFeqgFtnQTn5AEYwuKr8GV4AhaXnogt+EinxDHGkBGwoPMsCKwbpvCHAtHbh1CXCHd/qKLVNivB6iK0D6h9MAbhbJwH3OEYS4AEPIO1fUaOPribpsQMCpN2wiwMECDfHaii0tlNn69zvFTm/pS50DNzv8AqcAZzIKZSeYw+lfGiUFvwqcA5iCYWQ9xBJRBZkDgDvkJTps3PgIAFg5WKGVx2MIVa6EADSKvevIUIvwyED8eqAo/ccANs4I+7GciMHSOXjBBxTQu31P20/5m6Bc2mQrbmPtN0ykNU5Qk7QxcFZzkwCwIaJAFkQK1eJtruex9wxe67PC+2PU3yk3jDlN+9ej/ANlzSK4T7Q/ix7tIDwTd4RHGlnwxAKE6h6AFXCAQGio99DVYK6CgRtrCqzZi8SXh7wDOcv8ADVA+MFsnyQ2TnoVjecuWQFk4CVlgjeypWanpPuA/5h1Lwm6MTqDiwIeoMtGQ/nvvLhTvX1KhXodm4MzjJvMQgHAzEqHI3JyLTnDO/ALLfOGIAe2YT8AT8lLMhBMBLIoiCeGGScz4EAVwOgyIk0MQDyPzQCWbmJVfjx0HxJQQ4+QfYZvDRZYhw/abhAcjDvEdl1X7m0LVa3PuOBbMyN2E5R0om8RtR7v3uERpf+IgBeh3GhKUx8hOIL0zE/WCcHGPFhB2yiCJK5RxoXk1ySlPiMEFfhUieFjo0imPrAXTIO+TT4Qt0gFcgAuEENEAH/xNVKChZs+YN9RQigfIB0TqHi4cFQR4KnFb8ylKu2/3mIHoJn6QU2Rzt9Rg2ciB0MiHQ5EndeQjjuMd3/8AyVqtu+9Ue/uDQhG/ADnF/lvOoc3yMgvDk9w7Z+452PhTRuyV4YKt7xNUIzxiRHxB9cIJpBZbG7h64Ijk0+QC4VWVtAACaQUB8wV0H5GQH48gWCmAjiKTfiE7QVKx27UmOPYtX2kJgjbA/U4gj/Zx1drwg+AF8GEVM5Wc4BkGG3GPWiMfOEtNdb1cvG0B6+ydoVt+n7lQbEjBgI6G37glQ86th0lIFuqrNzzoLyACEA98JzMaV8KPegSWQ0w9wUyrCbvRRpFvggDHQYCQAMiYCUedQPl26+OofElIJAoxXyCoZsCIEHgxG4YBuGE7eH9ZGuE5Rp7AYA1CUUQG2QBvNEOZApRHIAIKJKcy0G079Xu1PYDmD+yD79w7hrmcuN4zYhRL4AnENf7rFTYY2HiqpajmGIAh9MkgYaJIKBEggnnGshpyNYFkPfMAGg75DqD3g05BWBPwcALNn/42KGrjYIvBD+v++IKGCk54dhFJnfO4C0dZFs+ojkcNoJq12+nIBO0CA5ghWIeBjXwgnSqVDsGIthQOL3FC5bPp9f8A9tHFB0D/AJ/c6kohRjsvKA2gHXgKQhCuC/ORiXAF5WO/ywzZmpFcxBlcPh0KYadBtCSfOAB31AA96D30qr8QAUfCKrFX4YifOUCKB8wJBXhLEGwnqjNwF4IISzML0AACW2S8cJwCue8Q9Ay0MAJBAEt0nXIsG8vS+UQb4gZC5IIuBu5YCpvVieqJSvLvNDXf7CXhHxFn1C2m6wYfgA2isV5xdOZKdAHfIG2Ad/PuekOnxiVGhQI+uLoPLWbOhX/KijHdRBPkhGOlImCwNrToF4Y7Z1Odwf0Q9sbCU5B6r9x/yYn1m4oVIYBTCDBWJUP/ANseibwDeDmAG/N3vFaJJYDsX6/q/cMfZdy6fc2gvU0XqLEQVyAH4ACrDAKCkQTxcdM84hhzjxN35T6izHo1ThQRMnvKwRIquFCK3RKY/laE/EipQPlgO02huxA4rqASoBKRpwQgk79wQBW0i3GLai0apA3cYBnC5AQ5Gz6n9Q633PuVBS+tMg8zfmfcIOF6IjEA9kEA9tF5oJE+XvQARFrERyKzBpzOXRm4+ARNBAc3eIZBHUIZgR0Pris6CXKcL82vGvL6CtmxvB+edBrs3MWbngSz5tAg/aaGQDgECrQQUBteq4ntB7yMe8pdHaMhSEkcJXw0DKAOgQce5uhuXfX6gyccdbxYFEAYvmc0CclG0lFG6YeCgRV6XQS+OK+fAZyCa7Zoc8yU6Dt0dB41VsGXEHvAOLw95XSgnQRVlMV81UFXXQOmivP4jARHwLRm/lhVhiA74HuCbpm2MMOIX8dSkLTsYehGaKYOG3huEGBFmIfIgSoBtCKlMgrRkw7GAOEBoATONFHTC9EPkUEjiFvQ85GOOhKBme2FVyp12xVxXldEKS+hB01++KcSrmfXygIvgUVlcQMYArgv+ThQl+dKCHi6IgcwGRS2T24QoaS/YYAVbG9YrGAQXKlkUcoJzmwLCPhImwYQwitxN4WvIOKrCp8AQqd3i44HnRGq6N8POdiIj5DnH1HCgTsfODtVdMcPfyVa3CCLzXwrAuhQItwoGRWLdKMJfv4BCCrCzQgnhQTxp+RQ7sq74CCPrDBTeCnIA8RwcVFB9E+gZzMSopgECN0hufvCzghKAloz3PgMCj+YlSnIInNATnEJtBmXSVg8qugw6CBo7oMDZgWyjwIJ5hIVIp4kdBKJRFAlEVuFVx0HwU1VdFCJfALrqirqqPCQBVcKahF2ldFJpoHWxCjD3gjgfjn8jVRWGYwdjAgRJxHM9gQFlMG+PE3SdaE7gErEuF34cARBAGMUOwEoGDAYhg7j4oXOPrLNnAYjR8YOsW/ijoJZLMBDhvhhVYrwztSRiRyaKrKyuIMQZj3j65AhoQZqHCk2xWo2EdIltzIkYqGE94HMUfEfb8gnQYOsMIjPZops+oJVTLCsJKMrdCXjABZaHnAqSKzkPvn3/HKqrh7wHZ8UIIyKBFAyq4UCe6LbOgxuAYbscqBFMUDIZOYANVEoygmSV5fCscUKZYOxumGaYtwoRdcBvywix6ngVciQZtl5AvEWYFGBgifhqRBPlxHLPpAVEkKHfTeis8CJzIJgmAwB5cF5dIgspfMAgAoC53XmAAvbeN+PKTK926IJVcPrhQMgLfhUeFQPD9OD3yoZhRFDHDBUluFDCgao956JZs4hGD95upYyKSyFeZbfyFFMiIJwntldIbsXlHLlfgtDH4KCoFwXIieaSrhy9cZTFimNo+nQFCPrFVj+HEDQGrwjXMUOR0EU4rcW4jIEaYMhgCtDRIDkUX88Og+ZVToPDVmz4xpbwToMN+EReK3xEaeZfdPvlZX4TEXFkWtKVXI92JJnF5ZpiUCKuY4WPHWXl4PxllsMKSuWLxf3l6JVyoUIvE1BWy2GMKQcC4PfGBjAGhCzReKzx7H8vKSJzMdBhZ4Ffi7vUL4JDb4odB4oDUDkRub6anIBRG/ETEQxdsczoItHnqEoHjWEOLYYOuREzu5cqdWL5SSpFOgBQjtw4oMwMt0WiEQDh04D0wFxi5KsyPiAoEe35SVVZh4uB4eDbd6FX5ChFBKVXyWIMLcAgi5RKXOJxqrlTk8KfAgin5EkSVPABHFuiq3NEVdADkKuiT2gkBlK0EMA6B4cRESW83NPjFx/DVS9NOZOx+IfbipH8AQgKAUMgq6JSWYSRTFMRRGX1lkXiZfWKciCF8AMNh+EHqkkU4Xj6YXIXBbL4T2gyMTNJWwBE2GBwBh1WZENmgU8HH4stH4YKK+VByTj8psfgghLBBqA4SCWRBgURBKUfXGsquEkVYoYP4+KBkETNsVcsqrhCMbAlOJJHNeUSuC9hCA8XDj3giQUcAhxlk18YqdCvWEP/wAtQqA+kegl/LiFCmrFblgcBBFyzGzaxvrjRykiri6CK0b8fjx//8QAKRABAAICAgICAgICAwEBAAAAAQARITFBURBhcYGRoSCxwfAw0eHxQP/aAAgBAQABPxBVpFnDFGp8R3e+z8QY3+40Giy84lMXXmIBY9RYTPQqlhWjxxAHdnSDituYz95v1Ei3UWXCwujbTF9jk/KAl9RuYBkl47FPqBeTzAUKqm44CusvlA+TRHEhXL7YjBpzED5xKxbX+KgC1azUGgp6hnNdQiKBxC0AVQspLbkcSisPWMxZDmATcDVtmFL2wCjoNEscvk/U2NvmFq7z3Nq9qlBrXNvGL/BEKpxEtzrqBWD+d+DHENHkynAXC+SupTn1uFWXqVmjvEEockNFJkJg9ek/GpzT8+PV+4FLyHMyHNilORcRNyyurIawXKdhdQGbNO7/AIIYv68Vr3KZzXWYAd5O2bEqAbqmNDdL8fyxXN34L4u/Xjf6iWVApsyJWTOYo/8AQgVb6/omQKFMAFl78UYYrbLn/YmWKgBBlIAfJEs/qZbMvkx3cIcuuZW9fmEre40fEOJnBn3nNw/HqAevdQBFcBKyfrA2nEXSCBMtvMunb1/Guayc+KsRv6S9KzxU1yQQErKzYxY9oFr1Chbpa8fH3uIm/wCNZvn+Nura68BvbzA5KQCPL1KEAunMA25/9lTTll2GccQBfvwbL1eZoA1zAGc3G8Zo5hwn1Kpvacy73xrExqaFZ9+oFv8AcMLW9NxB3W9VEGsa0SurwZmiZouapZZWIAyN/cMqK9MeK6hs+fCQeNqoIGzFwDZyYmWXNXC0K2pUZ+ajyXYQByX/ALmPfv8AxNvuF9K28+DwPbDFVxBsufQloyalKeXvxy8FZ+c/MN3fOWBp0ZQy0bgGlwagVghN3xADUDWdyq+2Vm6y+TofiU9P4lPT+JT0/iU1cArPcan9J6v3PoeEedXCq/oiF3z5FGzxjtg4ahFN7QgZWEX/ACdbmL5NxQvOz5RkqaDyKhoywTUTu/qVAckcF6wYsC+zMJb/AO0s00diTHlX7Eu9DZ9koQFkWKZ9m5YXwcIXQcHkIZiMUJQQ1DYG/wDEdqq7ShEy/lUMLEWWy4AVyQALeJU7PtOVe5WoG5l4idCPBZefWoBrKPijtrqLRcReHpGhq2rzOBcN6i9lb4nt/wAZvqjqUXi782K/a4Wt69Ssrf14p6fx5yIvjJ3CqzdEW/lKmQPy8Fg/4CWt5rbANHBywoNNrzAUMw0OxmWlT5av68AhlgNj8zrzNC74Eu1Kp7lPI9pXrfhkcq4av4fx6z8xRwwMjv8A3rwFFQ4z9xKau/fj7v8AiD99SnfJx7Ey5cEBeVRGbeuJWcNXo4med8zL2yr4v6ir/B149X78gkWKQLmBVZCDZevOi38EHTTqCSlqRbUZeYKt2OJnr+ZQjrsgqzZSvUMLYvROxXgWpy+j+A+q9S0s73/CtPeofFwAAPiAl3a5y6XRAsFQ1fuDbsCWmAu+eoWc57i27+r8V+H8zZ8xwYzzG7sUfC2CxlT9Sj2vMV4Py1BTFW/+wKxxKPvv7nsz1nxh9kSc/mbbuuJWt4gbtu5QVwI85+5Zdckxes914F0cxIVTj13HdjjqphusgzTw1Bpv9QTq334/dD+iXWwiLvcNnzNU1Uz36lPe8zNAQ3ebjAtbeKmh8RW8XnUsuuSao8DpYooW34wMs9TeSKyuoP6ZiS983O1648F9D1NeGNw19s1+5yhlvIksVdQ2fMK2cyn29ecr3PYn+hM/BOCY3qUx61OariM1e99TKtHqHRdbi4WumCrRhHu6rnubVdkc8fc17v8AioabZIQ3eGn5m9UJSrXDwgKUsywsG4lS9j+oJICGeohyPzM5bWAimncRQ4ssNXT/AIRZcdf7mG7YffExhd1mLIiziOt55hEp8oMOOagDnEHMByqBwCLroPcSiJeyYl2+iEpMOfUEWMm5hnbMoLDkw9M5ihKvUX3mqH2Vtc7j6xP9fiHD2bl2NUnBPwXmpR/rEwKfnxQI8wTISjQY6/jjrPPgpxWfwhfCu56YQLq8vxEGueoFtQwi6Zkq8Q0uQQDb/SB+My9dyis6J25IBbVIFXJKGzXaNVaKLXHBErCc7JXL9Jq/4BbX5mFxj7iPQ+oZrs3P/r5/hS16v+AkXqGRiq23BDjJ2kwl8e4A1m5WNYlucHLKqrwMXONGoFtQuqNPHnf6lOzPXh0/aORtGWW4S0Gy14d5lHwdEMS7fUaC69IB1+JS841XzKKK8a/08UWZsmJ+CaCb9zW3EOXkAMGv4pVZu+ofB8wyhxcrFDX1MI97Zl6cYlsXnprxezrcx99fzUDnHXi6H7EArYMp3k6lDBW43TW4uJfyTuquG3P+E2KFPg7xvXlAvr37gK0Slty8S3ZhuYBivXj47z4p71Yn98+LtPcHJvhlYA0ESOGj0lYvi45sa/8AJzrF6lKwVLM+twayT0RQa50hjB3cSjePqGH7XHQbqWtGXVwp7Ef2M2B3m1is9m4HKs5mSrCRxuZdW04GmC1zkzEJv8xWG/uKvlua1iUZMjNexzMjFVNgbdzkMzX7mhaYm+KdeL3j78f0IaPiAup8v1NwCyvmcjXJEEriUda1/GjPvc9X7nq/cQ10cQNZM/MANeLynJv+Auhl4l11jhGIKvhil/YfMFoe4QcGUgcMLCsrvvUVQXRbOkj+VS2Sw9rh1/4IV3L1FMUeIOreOYIg0KmijPxNl0eIiCpOOIEBrf7gGiMFZpjRiURRcMXCAACzlhA0+yHFC14+GPTEzrn+Imxa9I+KUO2HCSVa63Rbbm6dCr5hzmv7S/8ARPpcU1RuKarbu5VWCitzDvj+DL2ys/OoDxdm5ZluoDQjHOYiUNG5bdBYYeAzjKyuOYKUyO4Vvbe5F6Znq/c9P9e4G7bd3N0QBS15lSq2wJsv48Dmxw7YpZHZUCYam7wA6Gv5KPpqWQTNzk4eKsyfPj+o61fr+IXfxiVpdLuDOHMV+cX4CvnvwgTO9waFv+1KyHcyf9pzT8xNrc+NMP3PV+5nm9+vAdO7iE2qAwuARAxy3cwUfiVinP1ADUDK8MNl6vMCxThPd+oZvNZwHMwvpKZr/Eo3We/+CgAdbywx4L6dwKK8UXdZgXlzXHEMX78AuOZ6v3LcM3O145R5luCx0yqYa3AS2Yql0ZzClOHUACd7hg6qpb+NZnPqN1jc+qz4zy29/wALeFIC6lFCgq8UcQG9UO8+K09a/hX56nze8xVjRMRu0F1xBRtfCFJap1z4Brh9wHZogw9EF2rd5+IsLS/cQcmO4I681O/dwRLImbz6lG7xyQV5N0RYFltsXUTh0xUta9cQ03qE1V+7hCvy3BrLyg8nDEZ7ZZmskH3tgPCaedMNjB0ujuXSO4ZAsHkjALCwtpxzBtjwqD6RFE9r7T/UQXRpz/8AgQvGO4FZeZYOYe57lALRiOXJMQ8PSWHN+qgl8QSu+YYyNk9M5UxYQ5g9Lpcw3O2qm+aPHUaA/kimEGuYDew8yiOEPRbzOFijELIucvcegPxsR1BgCyLYfyuO0l2mDMelzCI3VlTGKSqJAxyf1MmyAPRpByFno1ELI2w6rTeyKuc5d8VfE/0EdBr4hjv3cKvle4llSkpLey4b1hFnNV6lg39TcC/mVpO+YCu7gB75YBZw9fXh6PtUFurutszW89y2/wDXzMr2s7DnqCORXcGrsfcyR1XEcJwN+AQ+fAZaHECgv8xKrN3A5fY8tGq5z4VKAv6lm15/hT051ETZKen8Qybb9TDHvf1MOMMrK98TV+9/yKOX4SgvC8OkDQ3F7+rP/IDW8HCgbznllVdu9ENg4O4CKWVGfRzDv/pKugN8ywOcs0NmaPgnCLfReZ+T1ELV62zDJQ+IiVivctbxhuCGhqmBtDhZg7+UG/AUU5cTTLlKK9rqYpfJif8AQqC0fj5Vpd+LVZn1/Cq3Aaa1zDLWquUS6qUPZ4lNttjEPNPfirzWufBj38zIbZ6lNa9pYbq6g5YSmabaDxKaq891ATbf1MZ75mDB+Jh9ks1eev4Ib77hjt+fGOX+F8tvcolrWyBrNXpiKiOuPF5quNwvnvjx78e+uZWWs+MAmEu7zY0f9SqtduuYvqlzrWZ1jn8/w1/vE3Beiksg6quvIYJqlzq+Yz797izWh5mBmwjfh6uZGKqINatyRELbvcVJ1OQ+yLRiBgF7ymRi7g0WO46GI4fzBq8WoPTdczIxVQYyp+JThxKIZx3MGcmsS7FVX7hrd+5fbEPZCVd/UNnz4Hwvj/nS6ylRayp6ThxfvqUHwjCUZcxjQb6iBVmt4mSBuFRawq9CKwDjUdR+k0nbUssKHGe5StTolAwOGU1qvfuALZOomTj8QXoBuMA56lu8xY6+0nMS8RxDjmUg3En1LwcgumEwOoELM6I49pcrHCtESYy/MQXXyeoKnm1nqduF+568JVUTf+8ylB1LXoqBV52zbl+4iYpzSHd/ErFOfFOXjmJWGUY9ahbWbzETc12uGTRnmV831ULXxW5uw2bgD+wJEDejklHDFz/w8Ar6OanGm5xmAFnP+SNOivvwLZmiY92NIOKgKyP2yrQYCBQHgR1/C6HZFi1/rMiq6RWo9f8AAX1VbrmItvKKKbxgYmKc9VBpHR/1KY9a8VXv/EAXncLbct1XSoE4o+YEe5sp+ZxpuG2nOIKKazMFS12wE16RKKg0tkCipZV/LEAgdEZFMrvUaj1qolAc1FTb6ll4qopnOPTMgHN5xLsNZZX/AMPBrd+41i69XK0968jTcE3XEo7JX/whcEYL27JvFVeoCiupm/UxXN34DQEvzg7WAw4bYFtEou+ZVBjHEALF5uORO5qisPtFCjuN4rvMyreuIg7mKGr1N/M+f4UoorqvmWvuJQ7fN+MHtmjPwO5lpx16nBUPba8/yC2omQ56SjJx0eBA4OSc8HEKqhlthG/TdQ116g10/M/OUNlfmUarHXjn4+AaXiYD1BpuUaZeYaPiLks+4FAOT3GsO2pSXQ1FeVXwghhyvuEDbniGihb7Qa+OYHDkhY5Kw0fEo+OWDNiuYI6lleknKF5PuFFf0wObx1B6cTeSLA/mWM6uapyrdYnGDZ8+Eacfx1f8SKITJVfcoNK/UUqLI5h13KsY9Rsr45lo1dxPRyktw85jHefeUtX0agAlIAR+EKLnoQhGDbmISReyJkAmkLdhvcoCwvUAM17cQIWOebh3p8qnXyxb29fExUlQEBB3uHqYoPWIhEFwlALrUENXgcQyMUW3QKmAkWWNnPUGE4KrxVihaTK1OY4YLXZDIMrnnmUpf1MjFvuXebqr1iarouerb1AXFDf1ABX5iYyXNBzArN50mL3nq5SC4a7GNeg2xbx3zIKXvSfLFanZPTXhg9Eou+SNJ/dTjtlqmcmpQ4UsDdwAaiWrST5D4rBef4hacrc3SHGT7+JbI8Td5HqUXf5f4HNc8zn+pSOtbgWVeTRLvkDjuFbOefFCZafD1Wb8ftXhZk3yQ1GLvrE/JwTWDN/qfL9QAF4OWCushq/cbAPeEhS5cdy3/JmGftcwPXimrrEGu8DEBvPUyYisGs/hNbXHrEHaq9wwttgUV/w4O1yzBMyveJzvXHiqavOkzRfkziFmh/GrN8+K/DcPlQXzv14ugt8Jixs7PGLuoVy0eAxjRKWXqN6u5WLddzF8vKLQVviXReED3fx4XgXHJwnGPqF879fwC04vTG1DBeYll6w8YvmrmHCyaYUVWS85gdBf+50r+/Ao2S8uEjoVfMs6b58DeUU0OHcG8k7xeIkxYOLJYreObl3zZxAoHeyXZbKgKPURS8RA6fcFMpVckr4IBr9zQ7OImZKeSMzdPTC2j3BpXhYYgqrI2PdX4BBfifA6xFbWtEEQzmY870QvNGGMQLtINU89QR1HgfFmHfDBptwJj+Nv/wBvn4fv+S1vVwrVdxSsti8Gv78WWGu4MsZfcHRLZikXgusiO0Amu0o9uYtFsJf99wTBo5qMCJYrSIG0gAIGtXBsvB9ECrUMx+FfuZG6cNJffRLZgFA9Lleyynqcobsf2OSUYJyhgpPcstHbDwX+0oCmXiCywcwDqIIXW5D0I4ZZixsuUCyZjQd2qI7gVSLNGhReL1AJir2DUxFYeYo2SsX7jehfwg03K5V69zc1j+5eCtdZi3ZUgIUKzovriOiMMIPXiYcV91EcGfmX9RLe8xzeCKTkLzEAl5lUbpLfVKp3UBWKemB2L7ZvVAlqUArmAUsocwFFFvzPZqnDKbrmer9wL2hOdcb/AOAFF6gavA8w+T3cDDxepWryn8bLRnO46K+Ylu4nq87l3TdVshY9GcoKYK3ua2/bA165ldZ+PCtuejDrzlVN6SuKv1EdZJZwMTS7HsghsuIkaJk4NGOQRquJYL+oHAfiVeLr3AqnDiZGDDmGC8TsVLWN34Hq/fgFuIF1fG/6/kib8gurlZpxKMetTnX3Acrhy3Bwnf8AB9q9+o4DkgAw3NZv+AN4cHH151h/ha6piUbzGQMYNOOmfL9RxRVfe5WL2dJyC47my0ycQsv9M+X6n/wnVc8wsxs7/wCA2Xq8zFAE/uIt51oOYEc5vw1eNQjm256P3DTrVeOrupZk9wA7QlaflCD7KI2XAAtysxB2DxAQ4epduP7j4/EfF/Hhk/7h7GngleVvqMwDg3CihxcVVVuod5hgHnh/1KM7uX7VCzvPXUQwinVSzDvuUY3TGhVRAuUOojv6pLLr9TZe5zmncKDzZLDN3Lw4hU1u46ctERcv68BTTbO6js+P+VwZx68DYNEWi4rV2RB7+IZcvohWB7IkBl36cRxywh3hsEDSsPcXbUQrqU11cBv53Nst8IaUhABtCaaMyi2ZwjSqVWQ3KdwBSArVVU/9c4CmX2RvzxlP+gEg0oVAAFAHFQlhOG4pR4bPhEHAYkaTWyI1sQNU+sdRlQ3Djo6fELWLtuoeySoub1nEPa89wa5ziXBDKQmKcZ1Q4YAOIzckoMydih7jtKKm861D6T7myugRtIxsiuDiAOGeoFqyffgKsrHcDGdwnkbxUofZSVQEOqhyHxiMeMawC7HLmEA0IoiyLqyRedamSBYW+yNeiamgRRXuJxk8Ng5+Op/QiUwpiLFVd/mUhQvvHigvGDAxsW8XglWLU9wO7qpWvd4ghsuUPaWpxXbULN5/mrC9TVrfuYD1iAoDxmzPyeQKvBucq1cIjgdQGBy3hjdu/wBQMnFEYbrjTlBA/hKyvfEBtetdysWIep+F8eMr3Kflm4glgLxCu6YKaOoFZ42TD0IhbOZSxgOriX0d0poKH1MoF10gx0HEOQxcrC9RFNGTcLF9blVhp2TD2JR/8kpe1y9oyH+b8BRUSyu4COFZ8OM/xsb/AEiZKw9TCwU4qJzWSGQe/GK23eo4x0w2fMavGpQLfmWY968AGpmm89EugfR/EF0Tkve8y1h3KEpp4YpC9nLMjtM8rFvpMpjHzLyHLqVm1uteoj5HdRqm9SmfcHNVQczF4G32lGUMwrXX/AVeSzqULA+4bPmL3zAXajx4pTB9wp/lC+T6gVg/UR2zqYx+5V1jXPngnHcgaT4S6otnuX/omWDIcX4Mc/UamXA4ZygZfu4S+yodFx48Pb8Sn6MxdL3G0cVqCT1KlunUryNyxgBQ7YBV3e4pSmO46WYuC0PMoV/LOUu3wrXriM1VXN/qFguBrXEsxzHVolmTCT6EwStcymfy/wCPX7lXus33N3jGVrmJfVeMWLzzMLeOz6gcUvr6QIe8UVXgCBGXjNHVKVFLSVynM71coJ7yfU0PNSHDiIGLLBPsqbm17B2dkIMRNtRX2GnxLQvN4atz2EPjlhUlI1zcvRYLthqVuNeUOGn5aYqL1NtPFlLMJ7inwK5yf9kYZQr21+I4TdbAyIdJL7IIqS2/iIuOwsF0VKl2WQsWXJMgVmGuGZVtp8ee9TCS6gKhWArUIiyZCk5tKupc+iLBniiseiM3AUbA0Ocw1shAFv5VNz6/0hpbdajVitVAVg/M0QmnMEr7YBZPwwZg27OX/mAIOsoZOc2QBq1EuRq7SY71HUMxhGoQEFFimkPyZiO3nxV9PUo0Y480GbVRBKZhfSX5/FxbrGeZ+SUKrrx+AWwKK/nTV1iAeaeI2yrcbcJXeYUVr4LgObXfH8LO67hVnBcuijiGwW3frmbMO+YZfm2aK2J3eIxj9Tj/AEShqtdo1oPbx6v3D8jE37JZV3ib9ku6vRM3b1KkQhpXVblCGxhvw5e0UpjDrPjK+2o1LG+5Sirp3M24p4HSb/6gVjrxyxxh8hoPr+dKLaXUADPOi9yvQL+ZWQt+4Nlwq9Z78j2178ALLl4iErrUEw4DUORnxV711P8AO/Gc7rmUWhlN1WZWj3MG/wAJwxtlCiiLsNnkv6X3KNVjqZI18wtESpSiteRe3BvzsyfUS6+bgV8u/wDk1R38uGY3jHMc8ZeoY2oz5+4NOGHzTxGuNdeLMO+GYeh4uXVwB8JyO+CE2Numozhwz4gpklavnqaD8QU1B5xmE08cylD9wt6XtAphWwthivUbUC31KKziKwzfYwVMW7IOwT19QogY6nORWM6lfosHY0oIaOss7Es3uOnleITXZUFFSCDFfMOj3tg2WXTK+5lHhcsFNm/+ECzmAiqlMKDd5c+LMGpv9RQ3Mm+OGANZ9w77hQVMyi04cC44riWsRHCEw1zW4JtOVFDsQd1BkG+n5gaMs/cEuYBsLo5qCBKAuKPTEsgcRlyemGdgj6r/AGjH4LBla+odopDBqx61GRcgGqJDIssEBkw6zAVOUWoAHM9sQaxtfTC8GembJLnjcdjAw2121/mZGKQCbs+qgElO2LTkfUBbeawPNu7/APErmcUd7RZKo/QYX9IY9xxAGGH/AHzAtGRtmbJF2CnDM5GWqj7jMD5vC5j29mVRp8XIevsbi7aqoW5z1CqcWk4v3qHXtuEnjivmGvGV24Gj/ExLAxSn9I8AU7w8rv2woIUfcv3NWOWL7w+o55jdAaH0kWaKhwD8+U8Ymu8/wwPUFFf8aVuBvJj3DLK4Xu/SAGjzWLvN6liy/UAl3rZLq655gLqZYQbs6uoIX0c/Mou6yzlx9ytY24Jz/jrxTn1v+AoqbeC5rHU+X6lcepW7/UQeYr1/MpD1wwR1At181NAVhLxb/OOqaGLj8KfwXWLH/kC11RNFtnUwOc9Gkbp75hB2bgaD6/g71XqB0v3ChV57iDvj+NF1eO5W6zXMC3dTDZXtlFvr9zHD7/hWb9QG7t+Jzre3+CgWwrjXqbw/w2dfPim946r/AI6Mrz14ShkeRZ+BOGfqA1d0+YfP3KpePUzjF9tym+htlOS5TjG9QCraHU+X6n41H9iOjx+SVLbZ6giWeFgTLOjfUESyFCjnmOVdvUMGjDcXFuNQBOCsxgU/G4Yoz8ynjMKnbDs/MswuZQY5YpypT2lWNe5FzWXEsOq4gcYeoU0OUb9NVM15qFL7eWVafPh8L8R5rhiHs68cCs9yvT9QWrRnxutpLMcXrygr31Ert1zFdU74gG2TuFNheLMGbmhz1KNtvVxV34R4aguVjZBP1T0Tlj5F8GUEAN5I9XcVg+3YiZgWLKJNdqcOKOINomBHK8mpj3jIKuOTA2mBCisrZo5irGt4Lp4hBpYPeTH5mXMuRLq1E9jiU3y1FYcxCq9LAcRBCAlXfLc5X0gVWqQyq0iOPAMcxAiFwbAMJaWtTRjhzF8hLE229B2x0UUNZS651N2EwgIsJGdynhI97q1roI/nEx2GAhOMAKA4M8w1YusFjGDrGHmNARQbRaKR+2AlZXyMy5qFNEGlJxeQMOz7gNoWQ7vXFzN/iBjt3B84lGeDUoHqOY2m9/8AyzPk2GSVfEfjwgmoKe6zL9K49BLH7lw0dosriNUQUTZeluAqP2ccx+yFNM3tzLQ27RfaiNk+s5E4SI/aRJpqYg0ifU/XqJdXxKPiWz6/4AtqCdS/FPwymWug9T33rGo9G4LrO/FW4LfBaxg2xKC9sy9rzGnJzOs4/uUvbBwM5uVl97fuVg8BBRd3fgOeDc3lcmpW3m/4K/8AmVaGQNRYxeWmafZnB6s8yuGXELrOXwFFfqYV9pdUacExgVDcNfKckRW3fZcCbz1KZ97hTk/Nf8Z7a9z5D1cyaEVgHRZuiUwVrU0eiVzf1NO/s8hkS+5hqsdz5fqaU4Tl8557x4+H7hpT8LiLwg/MQHuC4wdwxin5jVZ1NHo8B3nOP+Rri69/839PwhZrrcQMo9ECVf1nxQLxS6lfrcCxLqZFcPIW1Gsek9LfEIDr8T/W570nGm/4e6/aCPN1uGRzXEyPB3zEWPEM1XOoi7eWGE23vqUZNR3fxiaa1dRwNuoaOl1KUt1zLQWqZWmd6lvOeYI5S75IFGjyJobxgjYzur8PHZgO8J3GlMG7PkJE2vWais3nmDSPh2Z4ZxWVx4KHJZLGPp4sIb94Sg59IDhDnE5v8Z04eFXcTTTmYFbucjli3li7XXBEsTEGWq2a5gNWVq/qUdqqaIheVqHBi5oe/QExSgGhgo5A+ZyZlBY49zcBDgrSf5O47aiDt/8ASVPs2quhwlxOg209HaSxVTTKFeoBxJh+qYgK1g27j+BFSwUApeK69wXyChq3W0uA1ZpzNgYCyAUHdBVxEe2X0jSyzgBps4HXb8RZSFOOusqsCUBdAWrhro0EajTwg6v1E5GBjLbUqXHfJHieZxvqZ7uuwkAXdqVYSmFEfgEYhiywK497jnN8hdR+xb+pjXty1oWdvPRmWw+Og8B6ABF7Z+I0mdQPWDU4j5bhs+YVe/aIOHPuOs9rKP2EIfuAUbZls2GQIWv6XUfRBjHEVUeCqxECFBNVFetJkwy5AIIuV3PI+SVBjUl7Le1VtXcvhIscD5vceMKPQog5v5IGJRo9SxZEdmbGswLQiU1Ec01eyNN1/Cj48U496lItccwvTm9zA6PBs+/7nLnXHgToiUEW+fAYPjMFZ7WDQVtp+4locsFHYcyqXBf/AFG0x9kq8bGpSb42xoqsPB49X7nq/ct2gX7Nz8lAHkV3EoXhmDlghesPcY1plxv8IGit8eErH4xAeoId4lbdsRLw+Kzmq4eAwvs/5KaviGl86mLWv4QA0TXM2WO9PiujL4B2cTO006n+1RGgy6a8qG5Vaa5839RKMb9wQupxYzKxjHwQu7ZfwiWU+P0pMtJrk8Z4A+f4fO/+Wm26/itj3qUvM+Ad3BTpUrfSGzYbiLExTN643Chz9/cwZ2Gpi3riAuTJHaL8O4WF1cWq6xHBn/Vy93xzLQBu4Or3yS/X8Q5fkJ8P3Pyep6tXCPg+mJd68NkFW9T+xLfXEHrhiWt6hZPUMtTFTHGIG+OJ0z8wsWxGoTBEsjBt41Gs3fUHJW1zFy0RWLleBjKDmJHG/As0xxFTcQ21/tTPTzBsuXyPEGoBo5eJ7v1FYL9+RRsnw/cswzRh6Znu/XlV2y0oszKPa6iOVFf8aI28F1F2rBPTqZfjCAWqq1Ad50sqpL7GCWYXaC0/PuNeoaAvRuKFyrjIpalJZtDBOfNQoyvnuB68jKAPZn8QQmVbAeA0n1EWiygGS28nEdjBgvR9q5l+soa7CpaML05sVU4zjIU3kFzNjCwstAYSmQgT0XmVjEtULZRCnLsptV4uKNUIj5OLEnPzFCklJhlm3K6MTFmuUpWr/EVleUXXfuLs4CCnDeyvUbIGCwT5u9U9QI4UuAUcFFBgeoAOgGQLWJtJXFqvCxYXaoPBqgAuhcH1NJFUCmasaz8x2yrBE5Db5fxEUjwgH05lFsIBQ57hlaVXLCjQqfq8ce2kTfopoAfcO0Rg0L8AH5g1aqA0JanLUCloWi1cC2W0xgUArKWrrONpTKUthoUuqQCg4mOIYlR3ACg0yNe4VmqzkGfUddkEqtCfq5VozyBA1VLqWVZ8RsvGepvZzH1DuZ9I6URdOrOXqAfUOC8l3+Z08mog74/hdZ68KoHUGm5gI2cQTDpdRw41mUBaKmy5kcuGuZTjFoftApWs1u/fhVouObdJsmMGfGV7jVHWoBbzx4FWAhQYHS7lHJn58YKq4GxX1Ne3xLwOo9M9XK1tV+Pd+vBYZbf+Km65gLqU2pKwvHktIPOp1ALoJfE3XrXgFaIgKTBBP+YBhCuZhqtf7/1OXriVm+Z1+/FN1zKavgmC6amiCuyo9VY7zArBGsXXq/ComPZ8P4PhVcYlOMb1LTJv5mddxXm/v+Bs+f8Ai41zv+T6wYgB/ROEMvMRAVTySm4hmzZ4zomOJTd1lxbLcLSuWflH5JzOU5NwH5QLGGZd4/7QwL4gHAOOYjsahxrcCjBXq59lQsv9MBc/JKvg3BSu4XvBxAA4fUIPpcw0fHg7PiM047g4tzuWY4e+oyl44uMqfz4YZcMvUlHEESyWvnaxaSYpetoms6OYjCuiLImYFPzlgZX8zlHt/cHQ+pdZ6Zek6g2DKH0wDg8fD9wPOII6/hZ2fmJ4zAu3Fzp/MaHT1HOYqFuXhXcWq+aYlwmPmUbHTnUzDPzMBa+YrbQiQHPu4MGoX01FdQZekokdoXO4WTSGoUfXDAVPoIf9RfdOzxEQwzMz0+pjFKcAvY8kETZLB/aIQqoEvksocTIFIVfAfiH2sUoGlWM2fZD1aMGLAMgbQD0Sv2wmiXY4hJLNktrO4TM9kAcR+sIYXNuQ/cwFwsynCJFGG+ZVx0zTOQyDeohlE5QIGMSw0KGdlXUKsCMCdR2FCLuAlxMgFkUl8QCEQqKUsstwmY3Q2OQ8WlVLI2/v+4vYLCE6ZWgCRUc01Z9RLtWkXwv8hHCrjodjyS6eiUXfPc/d+IZAwTmNYpqMbKB10r/aVCqK2DQZ96gEGPCqp05ysGYClICHRVBtD5+JjCiy43FjoHygECwCzgt+agJkOThCDED4qm4uggZlQZdN0cGqBkV9RNkgeMJoivv4fDfG/cq9Nbg0upWKcytPVXFo19fzC7zWPD8V3KCtz0XWiPHzH00vDKVc3v8AMLG979QHLVZvo58fQn53PmXHfqo6C88zK9INhqtzsfAcpoZX3AssDBNtVT+YIDFwjN3cPN/BL7rnVz87lBxUANEo6PxKLus/8KJslPT+INYySAGw1B1YHGUUsX8u4XXrhmO38eMnY+DCWfUsdVAiYaPUfZdzkxrmUnK+mUda142YfvwbPmArlprEHbFfitV4z1jv+RdZw+b/AB1Dj371/EF1/HIzVTd5/sgttvz6v3MjNVBTqiAZvFQW3NOo1V19VOfcwQWdDuIirjTHB5ucWznEdvzOBz34Hohb4DqoOw3oiZEflLoBflH+ApdFxvCAvbKP/kjr/fEctXFnUKHat7M21cVbeRiVzfxCyOoFoQ0fEKDJbCi4u+JZrB/c1+5c0utzKwrhNU5QKv2xLuqqOw14QlHHUGy/0iMVt3NHxDRivUVAvnOPHKapyv8A24Nl19R0fEeK68CjZLL7nGfvwYUYe4M3mC9vcVm/B6/uJyuanw/cVXO4g+E42DqLXJ7jelQFeH1Fn4/ylegKwyAo+rmOG1nKoGYljEKH+Z3kEbSNrRRKMuDnEI1ihCqO47lgh3P2TMfsE+hjOQ7GTYXjU5EDiK4tbv1zENQJuKD2lv0TMOzCFMnm6sYCFVm9FxBBtgD1cvBRhuAxh9wZllHucQSwLh4ggWAN2GPvYQB5Z2UsYKeV7d1fPw5Jf6yHBYctzlnFAKtXrMuP7qX6hHwAsB2/7nCc4pajxZH7xDAYwtXxGNcCjaVe3JVyx9oYCFlMbFXWJaSHkt19zbNMAwaviX/GSgP3qANXOJhq8lPMuUNugOYacZQpkQhrOW6zUsQwcoC1ejBEtJtARpPzAgLXXxDJ/wBXYEd8wKYuGzsmkyYFv1nAEpqBYA0eL9zetDIo8DtbzMGtWXwef9YiWO3A6i+gYouAiRvRG3VxRJkwAAejFgag+khqz8ZlZx93AR+X+FaeT+LXF178JTXgX8RFMYZsOCYtys1Bu/T4pxjepSy9QMLdeNh/cFnN8ZmN9ur8Dk83BmFaiDDJqJMDs/RjsNB9xeHO5xa/9I52a0JRQu+aiK1l1PV+U/S/Ki7rMCsH8G+K93/DFe7gW1K36hGx+pRhYGHuADPPfgCdFaSYVr4PDjeKji748bGMSlDh7jdGecrMcM6lGPWv4FuHPgClYrcpQOajfG/caMv58Vm/X8To4/5lUcwyXvwBOSKWDaEzw4qGmkqcXFGrywCr+7n1+LibBEOcKzgX/UQQcc6+oXbuVqU5cGoOXBhLLMPFLDg4gVhraUud1t9TYerlCXq4sDV57mTfP9w7YWEv9hNGNuCDF7bzAy3z2/hYdHyEt00dQJaa6uJBOhgTfGs+dXi1WuK8GEeohSsBpn0IeH7nu1zNU5QXJwe4XRe4ShyeAGEqjsYdcEzFiuTcVgs5ylvtxNvlDR8T/L4DtrqIHPX8L177nw/ct1jifD9z4fuW6snu/UWi4vOcRusbgcM8RuqarIyxvvBHMOu5YPNPM4OOMwVFfFwCUue5mEgWfQMremASTtvEMGLLLHsMTIgTJoAVFHeZk3B4VeRz2bhPoSAPCruNTvb3csC0ygIAsD6DhzuY77QDfgGJotAbRW77bmZh6qOqxFFQ4hWugl+hTc3qWjCBIyLQjSPIlrikgNDA1Sr6uWOgyjRcFcygRYZYVjubIpmkOFe9QzsMkCDw+p76rSPh1BKS7RH7iZppYol7qtQsRAA2cZiHZWtd4dkDuMZDLlje3gB84IyE5z7lIHz/AKRk0/5CAziwY9ak1dUsxMRcSUDjdUOL1HNngGmRVKVowmAABx0b1w+4ubjELNI2hoEEoVRFvKLVmuDcFRLWmhwbr3MfxxgcLki/BgMVsnYuVTISTT03d0z1lUC/0/MXX3GH2VLM1poY/UszOX4CA/uLNwHUjxUas6oHcwcu/wAGd8Vh41Kk7JvvHZGjW7m3bhuJXzz/ADsv9fE3gg03KpD+oM2plqJq2f1EaJ9wMqOHxvAV1dRdc1wSx0vcyeyf+sp8/wAoLdtGog3doXS/9xB0VmDZxoqUo6rfgDg7iunCtsAbXsRKsarUIDEbAV8zd7rE3sL5xEEriVTjn/jHvV5hsrLLVrCyAL9y16z1/Ci7rPgunrmYtunXzBNLFEsmiAqzTzvD5O+Io9ncSNGb4ihvwXb1xOR5NeAKR1x/wcbzev8AgEymL4iNrHcURVQzK6NXBM2M5JrS71CWF2cxLpVU6luRV3ADb7lr6Xhqac0bwu60O4F7ykZ5e4Jgc3AKG3ue2jdRS+OULesO/A9vlP8Awgv0PO4NNmNy+p4p+3Nz2RrKMK+jifZ68JaU1HL1UWb2e0zvHtFLQmNI1brZyiDgbvhiADKcQ01xFVU6frz/ALcsH9+AHA34LyHO5txZv+oFcfmCr3TqVb40yjZm4uxAXHPMIOHzDAEFtS+R48EomzCPFdQqsajtt5UTbh1sgoqUorUG3zfg3+fCsH+Qjqe79R+buX9T++I1heIFc31FZLs7qUD0uZkXqI0m/coPJBC05J1DLUfzcwSQGUrzDBhSwFfQMb7KTJoHF8SRzPVm8wuqUbqoFURxLNCdzH1u2cvEC1OQxZS9juAULigf3BQjyWf3iXuWBoAZtll4HM0UZ61LwLQOohZvuCdprwSpd1vUCBAApTjDuAMAMVCttRQejqW0ys7Lgts1w1KBssqLV0M3rN1Fm8mFkXbyob4imhjXoA1BCprBBgUuwrLrabm16mWAXVjJ0mUPxzSJp+LfSJA0mAUG6+5oKhBb3b/1ACgMK0/Z7i8di+0w2etymTlh1VKKjVBu70cxyhFJdAr2J9fMGCQkibEbTYJjCWiGajA5DGKrH3cHEEbUbmVODKX9pipy56liAkCuiLVrJKiChElTmiV6M/EzPsAXeMHP3bCgrpOk2oR73MjPBg1Ls4BF97muHrQfErHO3ID1KxonyOOYiGAVoFwqusTdHMFGVZb4MFQZQ9cJyRSorjA5Ox2PUpxfxnUQHJiAqyYV4/kFtdwK+WuyIVySBjJcKNtbYF7Oecww6v1MY3vMa4bPAo+uE/ZqAHH4gv7x40L+IUMWuzLGgGqR4AiX6ezwF0amVXn1MCH2sPk+f40dH4/4eg+5znvMCxmm8MAX77husPZPhm/DLgoGyZ57x4Kq2+IHNKQF1AOVeqlC+a1LKvRCuK+pV8b/AI09P4llVGpdz7PVy+8fLMVgs4I5arCbmDo/ldYHOB/4i11g4O5fV29Smue9xAe+KRKBC+mAQYHUcJiOyf6GJMOO5eFBwNVBu8Gjqe8b1K0Nt/79ynb8xLy/HjxTbTj/ALgaddJ+BriO6Cvd7l7HQb1KvWrwTvO2JXH2XHBus8/+TLSpQe4Lq3/snCDNGUdH4m+Dw03lEyExw3EvFZigp36QKY2G9pjpqGnFssNN8EKAsX5SysVXcVq3nc6cvUKrGv4We3vwafTzWkw9pWxrexCwdsGA5h0/MxV2q+5wbhLziAcW9+A3rcD5e4cC9Jq13iFQO4LajSi+rgZ+WC2odcXBorbo8b/HwqTOJ7CPXE+H7iq/14rTS+HHb8eFC279RbXBCtYwysWfaMPDqNkGxzF+T0i4tjhATgdVM8FGgvhgU2cAouq93HxVTZgdnMykKQI4foJfzPcOeFKfuO25bIJpK5nC9Kbpq7uC3NCAF1jU0giUocI9RT4mp5CIAvahDHCShXQSh/b3GVFQKtai2lLxFxkQoJekep7v1AtWBgjriMXgywHQnIMPqK+MASk6ZQgXVtzPgGZGwWgaUwGpmGwKylZpcIjnLmOV0VbU9T+B8Te1eAWgfTLvErbrm9BK1QbQYKNOs8yzWRC6TY/cxQLXo5pSrgWVFhcNl2nvLKVpk+Y5tIdRc1KoOY7GJlFRMmajBVRgzFauowoIrlBIYMSUzLwAe96IEtlAJsznMv8AhM0Mumry7FLNxLuIYkKd8F2qD0kbnRtOH3E2AIBYLRBTeLvEWOLwHLvUQHuLKlka2zd5d2g1eHmOkZZU+COicVCqqxlbdCZq84iaymJ2O8M/MuYACW9PUse2RcjEVmDJP9PuCqBRQINt6fGWOlW2h08jmbILwz3KOj8QB0Pp/wDsUPzdQGv6Q5FYIBg4gVRuyUw9alGcb3MW98yrxV+pnXOqneP/ACBae4o3OxdcTArk34DPzEqDS5bFijxbDWcTYu5RqsdRE79y/L6Sje572muy/jwK3VC8+QtrwVyL4v6iUdmLPedEKCAoYvOrlaxby1ADUr1vcANE/cb4ahotuuYBijPcRX9xKaiQ5lqusS+R44lWXvREF1nEzkquoFFb/UxkPvxT058VmvcSBe3silWFPGJxbxHo/VRvivuNc19+C+W/rz8zWlPX80SvfivxfCDReoH3fcG9QpWSmpmK37gaXnSIVebHDBXOB1aK0OuZmArN8dSsN4SBm73x4wF2LM/Gp6FnEty1jlNQNPWRqGBkPCNmlVzEbx3uAazhfqVVEuv6iRwvPMW7Le5j/uODykDphqp+AxC2jPUptzYeoFK6zGsGBnSs8ZlcVqIm43eDPCagdhu+okUFDomLp6uN0Vd9Ii6PJKOTPuCwuGi7zPX+nfgAKP4apXAo+YnyT5yQOl2Gvvh8TAtX0XL+M8RpEvrELr0iwDfdQBGHN9T7DLGs51KnuAlO74hrvpuMAvEBQ1mFb6SHdkA8PzcD6OWBYvUssZaz4OeX8lmGaltvtgmynPgNoq90e5lioXBeiNWk+5eK4uI4dOrl51jhjZ6GdH0+KzKUgj2MtxB2+lJ37gyhraZXcvOI1WzSQKKsQG/UP4PebFI77IpLALaByOqi26aQDYWzXuMuUI+6KrV5S4vnS4RZR6T6ZngiGaWi31Es7ZjWJQFYrG6VzEBW3aFapuIHPxLbxstXulLqMmWGHATGRVE53Mn/AIjPNsYa+oGECUIYS5BIYP2u693cJDMcI5mFgwkV5Je7iOWpDMQLwOnQJl/KiQbDSOZZUCqyg6SroABQZD4hcqZkw+WAIJD6c/EXTlxoFntiQuG5oiJbRa3X3KLYBBmrSwcBqKCrlCxUwClxUSj6iVSsENPgjcCXTWaSmdvtHlQFguKaK1GnezQa+VXMIAwwZWgcBUm6i04LssfUJOccQZ+P/YMhwwcv/BDxLcEygNFBZTJpnAXUS1XHoxFKi9jMuQQkbQHvbVRFY4ol/Y8Gg8XAXBNfuDABzE54ceEHc9X7gjpjfDX1Aq0tXnwxmt8w+6vMxjPOYNg+0brGGHxXgOj8Eaiu/UKaxfqAc3rZG+Ks1K9Gdw2/Pg2XYRLI54ggpu7yQ0FR/ZjxjZT78VV1y+JNoNXAbaJqgH6cpA4OaQIDYR4rqf6fw9/zAm89SkAG9IbzuCuNepWHy3/D/ETFuvAkd54gPLfqCjVeN4d+omR680OwgYxwfwPS278by/wC2cDAJU2kpqs+T7ncU5mbn0GIUOE4qFKXvwKS6xMmrwalU6G4FQ7nLxax5M2bVqYQt3DoMnKpgV9SjvXFdRDVfVQDCYxmenwlipd+o0shXO7g3ZhNRMvfOJwYSNlY2zHhQB2eCLaZqov6gHKfEruTVK/AvMqyv9/UAZMnEo7Ipb4a9P4XTWm05hh0J/o6javRmFEfWYAFdv8AJKMubhtvqaoNlwZF1e4rJQ+COF4qUri1lxdJSn0QcXtlFYxcBfC5j/pUFHtmRnMYLXcDk+RUDRbgL6DRAFd9wNEANOccyl+OcQ1d9wGO4L0cxcL114E1z1f8FHZ5YvBddeKt88S8gd5rUFF5PEVqk936iHCOPcoqs2y0o6fc/KailW4eYCCl3Mb/AHEBvDuG6HEvPFnL1BeBC6c0txAOJUjtCdgYcDGFwR3GqJWQaFZ0zN6HkKtvRVw6MKJTe7+2ArTaignerjOTFRG1rllF8mOp2usw+XdIX225lFSAwFbwnP1ANfWmd8gKS6LQsmad8cggHaQihEzQ6arUAk5QgPk6rfqB+GYGnNXUciHFn4EGotyUD9tS53ktmosJGCIDzhpzOWvBTgPtrmczRCoBa/qUlw2suMMm3jDo+IxV/NRwfZKDwd86ZvcuMsiwkKQ1fTCPq1RK7uFOhTCcdQpyG5UtfaXhGEEV6aFl0qwFZu8kYKMa229nbKEZPYXZns3LEqWDktj9Sveeobc36luu3GtFgugFeCOIuSMpdAqHAOJTVhvgS7qjA+W5iOoAVLvatmYxcsQRnSKt1BQ8fUF4rfMA1m+SJZX7ha3rcNqPl8IPtFZPTGlZynXFX/iU1fErLjXaGy5IMh7iYQxfrwC6JTnipgXuFLR2yjo/E5eB7Z6eLcoHdyhVa5UKTCqgy5e/B834K5/iI1+IbPmdmqhRXvUvi/kgo7zhmrz8GViuPIXdcceUcY3qZXthYVx/aaF/EzhqqgrZz5cXz5ximyvFsr+pX0flLLDn6mN1V78Pov1Da9nB/FK5H4/m7/3zPoR1rPbCtNdzLeRwzZLHUbpKu1+5p8psaXz52/pfj4F+vDelo4YFYt+5d3RCh08Ss3zEFKv1crXqBtv4Jajis7lMKycwVi3zKUQxXMwllPcqxG3ufnKNFMIzbff1Pzv/AIaNVjqfYn2PIUVuG9/p4/wLj0y9QK5X5/lW+a3AAuvhUzfbcQckFZ1fEDNJfqWGvoloNW9wAdfcdq/Q3KG7azHsspYG3DeJ3nwVLvj2goHUC/fqYclXxA4r4j147hYDfKVOqrUIVeb4icqEDnl1KMfghrm8QD491PkRd2PgcnKY82vtgg3mk9Ph2ASLGrKTAMe0oY4NbJ/tcVN1FFUkVZLUbx1yR2XrUW1bKMzc4DFRlVyxktaSNqmY/wCUXeCvVl1oY+4IxdjZf7gpczM2VuBmqhoqhFuUEGDIAxTxDkEVgoKniCQsvaB36ZgbNvlLt7NTqdGChY+5euPBCy1xDLQYgrkvkvZ1DMqmLFwBxV1MNJ5DXgoBVuPbcEVGacuqjDMdgVXNsC9ggVYAVLVcEoOIAo0FLzmVIhZo/TU4eaE/EPADVBj6hFaRQyYwypMpEAAsQ7qI90NLS5uBAYWUlf8AacfSq+94lFDMXUVZShRhAyaFyzoXiqBvbA6h9aAwypta0yGYbRZsR4Piuoy1WwI6rCEjdF2ykTd5vMTLlojSeybSAggTBaRjUaga07wK18kwBMFyYg8G5TxGcLrWSn7jzYApB8/+wmnxSCX8oUkllELLoLFxQoRQWDd+4T25OoNM7Y5xnOSuJZZMMe3bKDqMFYSIYEVYouCWq2IQcIwAKiHO+Z9Bg5CDhO9RvbeeZTqm+pnIMLiUXMDDG4FFQrIcblfiIHPMCxeoGRn1By4BEOqu8zkFPrxTn1udPDMs6OoZWn7leMVKaXcAV65gbxdYEBNuOP5hbUC2onjEAyHsxTd+/wBeG6awzJTN+/BeO/UC2iJTUBenMMOGI01zolkHMAMHwYlZfL58byOIZK6wzeH+Im/TKFVvuaM5qXnT4lGMa1/O7cv+FXPEO9GWHQckwnOJ5MVLK9pkfKAtp+POB4cZc68IdxL3riVdZogc2ZriDgBBzyXf4mMWa7vmBeG74uFgtyYiVW6eLnPxwyrcIiYcD7lAt75hsTiDTpjY4vuF1nL/AABdF/cArGZf1BL9T2H5it03XMtn8v5AGJR0fjyFFfxUA9wNnZFji3uoLeStwW72hgOjuVle5dnvRHcaEzlUcwUreZ/1m5ZadZgLXeIWx4gD3KP7zBbm/Jo9sswUMauLvMF0N8QUB8Fwu3hygZxyzl4WgJca8L9+Br54mcXd8RALfMCLX48VMbZk9CRDfyl49S3VkaLzjuLdRV+Bdr6iROo1VN3mbga68bo811H8mriLK5XiBegltA241plI7cwA4FmT9QKnQs39b9cRoEZrMEAA7mer5AVpr3hgiGzG6Bp4jVrQylis/EWA2P5IcplJ3SOs/qBKxgXlBkgYBvARhvWGAABZa1dH4zKTiCuAaG2G9qify4+o7NMsS/LcXpl+uYagXDBz0pJDinMxIgZFEQ/U1m8isCpWlUHDHTAh4mmDH3kh+kQZVWBlm0XJaLkfqM+UENkWOYUzW8SrZcWgrEFl+8VAcJoAXtQo6uPZVYmisIUNOphMFI9qIKa4wS92BtKwc4xHWh19T23tM8kDhl97fEVgMAc+Pns3NATWH+ItjIIIKNDPqDGDeOgZKwhNR4rEQX+jZKiixwV6MRci0Iv4I1ECg27ad+iWjMRyCGj1MQHtpB7gz4EwFoQ4iyAgAlrs7xLK0zz0mvWagZHaUCBZzLtwKU6je3w6lse9T9idn4n7EAZ/uUWpzLP6VUr9bh+c6gOd9XArA+IlmYlm6luF05gK4hlLaPiCpXLH0XArTlgBrwXz4er9+KavjyHqg8FgvCdeC0bxfTCqxqOn48OavjUp6fx5BNZ/c659Q74lC8XnqUKbxAHWax+I3TW5hp/EUN+av6ZTqm+oJ1E2SlzW2UY9am+DvyllP6fNWPRv+La5u+vNQU1hi5VrbuHd52xBbabruArKqVTo6gq6tG8rl1MAeF8E0vG/vzcayGCaNc8TON+oFYNQyNdfrxV6LZWL5GF5q65lUUW7uejMKzjXMpuqblN9Lu4tDXN/UvK3enrzRXaruWf6zFKrsgJnl3ADXlM0ZmucMBKMA0xFCZ4TIhXzNF94lrFyzjR5mHbWojwENNygXg8wsvQyj4gTZXqIm/8AgDIPMEOrDUVVXfMy8CFApqBk6WFXluAuTMK088wDS6uAWmuqmXtzKEpvslsLjMBonMiPEGb4NsC13zA4MzVC6HiHTN11AoeagFY5j0/c9X78DJk9QbLmRmqmiuJZh+R5rN+p6v34UC1oj2IXZduiLbcy9mUZdyzB4Jbo+d5GPUCLePAXTmvG6EqOGYBBvFbdS+cCAmqUVVwzE1A+I7NLBSArqnJVRmqY9yhojicsUcXYkE/IFMD7XTDkJGFLCNid1BnGRDWpLptk6EH0fcQ+dxPQcuBccTJ7sWmj7lprJeheH52RhiogYCqe7g/cVL3LAd1tl+j8wOqi1h9/MNKhtKS6BjMGHcAwcttTMjBUvKAumpxyNgprknI+6FDmq4hywQ1j9Rh0FyzC0xvBZSGtcgtwqTjNyZgGduf8oWlY4qTMVqwUWbgfVkVOQY3dHvcEgQC66bN5uK2orbLD3Kol3zBoX1GfjCjKgftle+sgKcablS6TVgOsVD7nWobFtD+yFHtWRfBxQY7mOiKBa5WXZQt0BCEJuLLlqvcctEtVwaLoTNGbsV9zMZbDP3qVNYcOXF0ap3C4LTeIjPRFQfAvBlCvXBlKNu7xXEVuj4eLGq3uoDkYXcpW7aHhzhJWbvEUZoo6iPKu06T7gLttnzfHi+NdRo7bldnyMrJTqL0XKK1wePtRmXsxQzAGrp6gBg15o5LLl/rmJfoIrhv1KumrlaKsDfn/AB/DbVxHK4j/AOIAzY+pYtjCrpG0KaOWf3XDwiB7/wApVlXXUqnMQ7shXJZ14KHJZCxeLgwP3KOrQ/hxjH8AVolP/wAv8kTZUQ24dxo07mOh0mNOE5DPzDNbLmv94n0LnLxtvtqZ6/mIIjmYMbNEEdeKOv8AyVmjGcXNMfiDStZlnWTuC4bHE+X6jQ1pNG1bn5IY5H3EPhELRaGIUN2I08s7jTFq4JcB8V/Hr1HNFezMcZrTDg/cRU4ggf1yiDs+ier9/wAX5yhtmvfcG2cVmqiXgslG27/xACxslVsa8UvF+QG8vJ1AF/oRFIfTCrf5mO/5gVyvzAqjPqHyHFZl+PyILsdmoGiiqhvV1xNUOx+7mv3MgrQ+GDVAjLVeLreom62JVYu/fjnDkgq+e0KRp1DR8S+kzGB/aaMv3BHX8FDcYhWceAePuWasi4NuyorKMvXh1jP4lWYc+N0tu2FtV3FGT7Rrh+qm5j/2bPGNwsg2UEHKlbKZsOCAqCYZN3We7lW5VCrsC72i8DErXmcW0OwbFQWYRUF1WC4KRqJlBC5Hy4Oi3IdrrmfiWQfMwEAT0OmVA08Uxm5VABrhFIOBbxKmxvHLw8gIQPVzGals45vua9KGmLExqJVlb7YurY0Da6Y7aNsBlaHoGcNC4LcW9R4ACoHCiUD2yh/UNtSJy1ooANXGg3sGEaBS7vLVSsTEcp0qsF3XUXw0XV/+wLKLo+4WhIN8qZYVcU1AXoyzB/RnBHP+IDM80DL6hdKZ0sPx7g+I40QLjFs4npbBgP8AMKb6maylDsgsxXwJ/VMJLCFGA04rcoDooil5cKWe4RdGEBVEx8JtQdQzVMrgYIFHWUG0lHGrl7hDMy491cSmAGWgQ5xg0It5ADmINKLL9ZlwTt1GNKpkmU9pCflKIBi1ee9TMUKWVy9GI9EBtoig1rolXvXBKcObjee/cRW5GfL9QUYV3EtDmjMFYNa8HfHZNB+YlCagG9wHyNS6O3mGRFbXxT2xrmvvx315sdPrySsblBivGkOdJTqsuv4DS4hmpYeiUx61HWr9Rvm79y7+mK56bCp64ZTr7HmrwbdfwrWKvmbQ0EBZSxhVY1ASj8zVsb4r7mca9+aoO2JeO5le4afiKaOOfJVN74hsvXuArs4zEHIWuZ0Ykflynz/Lx7MdEA039+a176ma91AODfUz7zK4r6qVntywXBl/zMMrr/E9EU6Ig7x7gV/Cjo/Hl174lG6fqIO5iCuK+vGby70fw/xuApXWJSsSwapwRCIZXiJbK+vBVdKgtpMjeJgoL7ieN8URBLPiWzt+LjmcnE5KhRzn2S/qLSqvZOn0hrTzNqaI6a7lLwZlF3z3FXyMvku3lA7dsLC0mJ0cwpb8vmUZYbFc7gULyQcX3DheGVWL1DgIaP3NUGJeoKA6hp+PHN7xKX7cFwoUyqLTOc/tQ0fEpWCu5s0vUCiomnmtS6XXwgjI4luk9ULFAl+oipeJUZWzAAf5BSwrPfnZ5UpTPxGhw2QFfGoxar7l45kVEUqmMNNRyqEqTQC+j8S1kAHtp9kzJ2Y/MFWgKLcGCItNJWZwAEZtGK4gLEq4tAViWFHVU1HbC+eSCFxNdk1gQuhzAmnLFdW67VY5qAvMBDXpNi22KvRKlNRCAG1mFpB9IWMF4A+l0ui89zeCFgY6TiAeAQcuM7xAXSg2rPiYkhh3bhGHECVWEFBKtMdNTnoFmIYC1nLU4dIAqORo+cxxorlmZ9XTXqkC7eWOdInpfuIImR0VA0DFrgJPQW9adMSwmHcQQBsNBTDmWgMfBEkW3qYWzldzCmLk02o9ynv9oSmaJ1MaD/xRnjhCxRTsbJozIBEw+VWx1FpcKvC5TkFSGHH1LcpJURrkwHEFm3EPWAufSQBIwkUTGxF9Qyc4UhgDquIC2qEsJQ19jMZPu1h7lxzN8vuPMxmrVfxAXMiFQhwFKKCMhpbSfLcbKs9x2j2RNLzEQ79pMi+YFFQ3T1B+Uyvqt3EEp1BUNcM8YgUlj6JYN6mvQ8CsnvjxTHrX86V0pXLLg6vcsm1m5Rsp8Jq7zLW7fic/5iq2+S1sMy9DhZgia5iDXrwlleXPZ8QA15pC+5VNOJot3qK0BXfMzZqjX+Y2RbIUYPxKwncKMH48Btu7heOK2J/DFe7mqc/xBRT5YlKeLzClmuohZ+ECsi3EHuzj+BSl7jTeUDFeo5q+NSrpdnk2cAke1C9+6qWrOXBcqzbXLryC68U9OdSsXxcql5yauXz+oozs4ZgusRw07/4QtqKNkEYD6qUVVYmjlqKwGpgzxxDsPUW9UXzALgyy/qa2+pXljkbR3FMb/JEntzKen8eEu9dTFxjbMODeo/J8TYOEnBV1zc+H7gwr+4uW0/fgLQgl+uUmv3AvUAUmXGa7jNfBDFO+YcBk01L1X5gWPUBW7rU/7EF6ffg2dsuDwQKA684O/wC1RYHnrzYH14ww67hYOoVjqEWMu83cQ01nmZPbifsfwE9H6iq2xQLfCU15crC048tMjMtXa/DfVjbGi9EtWNw03wwzIgsbsPb+tLgNsjAIGb6IPFSBMSVrkKyU4hy5IGlxYKM8iB+Sw9yjnscjhmaCzlgFBdcxcVY/NQFGRGtKQzspziXrEcSmgdVq4vJhYTltmC0qubcbh+UErXrpQJZj8lW17gAWTO6K6gMdjyLFOeblhQ0myHsRmGy2drH9UucS5wihhNBjPvJHozFAC6JuuYgeagkCgDg0qB7Y9lEXzQmKA4ky0P6QzlAKLdtSsmqfcUsEViJ2BpWAAOwgrT0ciEG1VSTdfcIG5qUHqYitgCe66SoBOFViHxLfD4YHtcKDFXVLzUQ6UQDMY3VZGoVFgnNZWPFGdB9kKN0ZJ9fzK9CAZjEFfi3DEimLCst+i9Q/SCmQq7C2gwTdXhZTUNAXoingNrjM0Gif7ZiDdJS1JerAvEwF4KEV0ejUfH09eK375iXXpjg0ZZWa18+EHcE/+zkPxMN0vogW8+5S06SD6UQGlHaIVT9wLalYXSPv+f8ArcLD3cH3V78a/YhblQ4/giGT7iJslEqgriUdH4hXVTlxrT4e9HX8DLuvcpdZ9ynp/HgbvH1AwDmu5pS29s6Vfvwa1XqUdH48Y3j58F0Xv/itZ71ClkiALgvRHVKrpAsGD7eP+hA2F3xAHJfVysUHyQOSntlZQrULeM9Ssj1BwF9am/VfvxS3RdS3TAy4Xdzk48AL17lsP3Du/iANEq+MyjkinBb1KTioZ1n48Vdro6lLZnh4jdx8y1XEqvZKen8QM047jTdGJ/oYUV9QtUw16lLusxFZ14FmIBqngJV/iUdH4gLZ+JRtPn+5wr9DCpm2+oGY2fFS5nJ8xLVS+sx+rDhd3E7PyRYgZuKNtdpu/ij7cMBdE/8ARZRbl3C66XbLgajRaWrtc1+HEKLZOUB2+SbPDiXrAF9PGfjGI4ru/GrxZD8EOM/cNbv3BPk+YJTFF6glZ414AeSmdt17nMVLMO+GWfBF5sSLcZ1qDZ11FvRUKlV+494M68UcKeW0xh84axnnwg7JsrvPhB2D5hp5IdOPqJTiDYrMuNQ8dWtA/ED2nXVq8QNw5zALGZKiACsjpiATWps6rFnXhqoW4zCXaI2FHYdLIZJiZLKixaXKgUJ2Hfk+o8uxZPZEkfGkKDB0XqX+FIcMhNC6c1FjOUIu7LtKRdRU9CjBQTJd3p3CFPqLFSKOiyFoFc43jloJZKmA2FcZnPQFF9eiX1wpwVOGMCtAvV4hYvUpwSGQWCga2Z1EQEMiWWHzWYUWICLVoT0too14WSgApFcLBjVawetxQT4LFypq8iDj84dXFrQu1cylgDg8QAsK0RIygwo1kzDB7FCMfTAhaJYajEdPZXT2Ergv7AMUatZ9QFQ52+iCVZAcnqEZ8ph0B8DbMq5OkCpzeALLeksAMwWL5B+K7h4rQgmrrmumMcNCrpSAa3kxPnV9F69MIm5PISADZadRqXN3QS/q57E5YrD8JYhzfDMJ6mTevUsz63HHL+kpGHzF3jUph6izcjMdtT1+CPil24uPkPqPUwGU1ycSkpTp9JeeWzEPx1K+58viVo4rc9GVgb7lcV9xouGJpvnvxlCmu8RVyNPZ5C2oG744IGnNTRFN1rwkzvv+KNPFz1fuBkHFwQU/BB2VVSlWN6+odUlTeGDw7/iglPirvrnwFyu7yYhRkv2mV78CCjh8YFzbpZkWa1Ml8GjqGjUpnHpKuw/nyn/RKBXHuVzX34ccJ8+fXEClcwjojYuIFIFqMwr4Ih1iteBOvzOl+4AQML1HoZnJZvUsudcy0sQ7P6S1YcLNwzQupZ7/ABKye9eaMxVjPwPCWuX2gAr8/wAECYa5ilYWpjP6goutCBeCAK77m8QAAL6n+tTEU6MHW4hur+pTe8dVKevxh2bxFYzpqIRBPUqs5InwczZ7CJbckqPzdxeAeMBOGW7SwTNncBMP1icoBwYzzALrnlLfgsiKcublGVzyqF+3JBW28waPcyN8Mqp+pq8cD7uIqgrx+1eGfJniZV+4yq5I81xxBTUo7NqwU7PRAOpRk14ow75O5eMeAMHqXm+b/g3xX3OFeDpUFrzh3z6lF3nqe79eO37Jf1E4cRyq7eZ2HxFdMMIDHCsoMgYVsgQzGZV0hTmWAQEG9XRUtTbBuy7iIBCTyGxNSo5VGJpcXWvYC6CrqKBzZAhRYAVIPcysRgIOL5O1S+uI1QayOwH3mBLSFJQF0KWEVCEoJYblapR/qIjJm8KDOe49pgFMwoCEqlLyUaqZXkDqz3HCCniX6hpaXezUzF6yPzKFXuLwGo9nAnQGpWRGe2bmPdQXirvxUqjgJRtBzQOWDysZyQauz53AmwAJTpsz/UMEUuw43K0Qp8oBsG5SiCvUcbL7IIIM8o3QXAWfMfKgvsepqAfQxL82bTgcF/MX8HDQYq1RmCaMxAtZTkGQxBdL8o6mgByLXmCq23tlyT05ZEU1CoCL2p6Gpj50GcPzE7lgC/hkwwgKAkFAtaVCv5z4K9mTcDdHpc/9Jiu0Ntv5RWVyblLg34GBksPsYjB3MwA17nEEw/Ah5V1xCUkfITdcTeGVbfMLovf8wvxzA2mcSg3oIN5JWV7m0zvRC6L34ANQqm98SzrXFsAIi4jgB2m3oQNt64lZE+5SK3h3/Ax/R/nW2vl8OHDfvxq8guCJLdR9OlKDoJWr5mbu8Oi/CAXvU2bVqFE9z5+vN4r3/AbDHMxaph/aUEo5hdHuC90M0USi+lgW0TgIAYPxEM8j1FvL6lm4Vu1IPcOZkl6XUJuxq4k7CJxX3G76ghmj1cUrlt6QWrKCr/C5Wv1G7p34cXzUssHmUdH4gUF3UaJ1lvcY3VrBz+EBld8VAvBAyziWdmPcDYOeXyJyH3Cj69SvuG1OXmcDZKDm5TjHc2U5hS7cMsj1qOMsqmPplViqlPR4hlTKO8vcqqr2EAK9ahs+YBQcQojuFi9FVDR8SyNwmh/tLEz8TVDZ8zQtstrj+sQwHjj5xK29Z8BbXgq6b5uN0l+5eb3BHUdldS00pB8L6YWreP8AqGMIK446Yrq7OpzlXzBH09MW7vfi+pL+pSjmVRhz5t3husYZfr8nyirMjAFhcLC3VeojeEPctw18RE7tC0V/DKnJ16ROYNUMPxEEL4bMcaeVSvkYL5oYT0GYcDeI7FELRqKsHQBFH1EqMDb/ABNAKSqzUe1qb3BDPDiJGJAXADh+2XHlq0XZDIACvSv2RyTFhCUAyVP3LaJmKAQqTgRTQv3CgqTGKO/wgpkLeIE5iBU6PmP6LqBG5btP/hiVKvpiBLw/hGlF45AiUSVVCVvvNEXayDdUMfRIoZNQqWgTpRU8YwE4ZLvwTbakiI5qHH4YxEasfC+IkdYwblLi4uE9FplguoDGlmd1VLjviAOEtEM8nDLUt/ASVAMrcMBm4SrAR7Hs+JU3E6dH+CGcs4gK6REj60RhVmVmFdMzOSduswJqHdYyEEclZmE0kBL1dJgroET04v5Zs2uR/K5Sn4kQesz4fuHY/Mz2HuD54Ybl+9wwnncWtOoB256jy/ZLAZdCMKy44SGUbCmeyIaRCBxmXlH+kp2M+oxoe4A3n6mQrDzF8NxQ45lXdtVx5r9b86PmBSvc5e+f4B228eGn9IWbSiu5TsB9QSh0Ra2NdzCnfH8XjNZ/hVo1njxmsH3Er2d+AVo8ubdevH9kWcn2lGWu4FyZ85jYDlCaNyjLP2ano7x4er9+M2Yx5XnDp8//AAnq/c5HfBAAKp9ygRa+pRY/Ew9jwKKMvgAZcsFlX+IBkWnpgDRkWYKM8wPa+pbOHELJZjup8v1L38aYs1mCdEW5LzHQh8pE5V+5eax+IbWfaKsr6iHDbcpy01KrGoNOuipmwMbK8bgDe4DXK8zDSBmx+dQZZv0eAUo5cTyOK8AjTK7aeCFGrTJvlzEoNnzDC0c/qNDa/UbDGKzEPbmo/wDojw2OohTjPx4rN8/wFPohgFi8plk5Zf3XEWz9AnEqw0wMYeWWET7ENnzFVCbZQrF+o6a78OHPOpoOu4I6/htl9KhVsyQl5VGD049MEfPdwecPzFV5+CUGs9zNX1OsK5gpkX7jRs+5f1AOEp6/hwgglPmnp/Eq9Wynp/Eq+L+pXFfVSqXvmUuDfxPl+p6v3PV+4OzKdx6ty9Tj9otrWnqFFbrbgPmKFQVgExg3XbDBCEEmzn0qsQRhagXJLAxKGNsJqRixDTHJZRVHeI2aFXm2U/0QeYMdBb+4NQrhqafAsOVgxbKYuy/3Md9wBupcmMkGWgKAsAQSoFCrdWV1bs0j5RuAbvSlWYcMG7rNwFF5dx0VgofiVZtPHAoXtWLmdGJbdnbEATmUAvFalFK3t4IhNqj0BKliDTAtU4GU1IFBB1L6o18wOxR+ibXVOCxJ2IoEpXJzNvuGttlCsZoarGLzU09g4jlg0N1gBYFqrHsj7mBFBuKfQEzBysDOM1HBYaacRUic2D0wqlxGC8utENUyk+Es4XPuiMCn8IWb5BK6WNNRW5rj9yomwLp1/bCT7G4KKXbuOADoyitTA5RyseMrClBnljZfZFR1iogcK8er9+FSl3DxdRTowZsW+dx0gmfG/Uub+EvRgeR8LgANdVcafCZrD4bOdVCjYsdepv8A0lEyUu6lIYtgPzAYIfwC7eiJgb3DfLFZ56XCrbuFpQlFVxAorwKK9yi75/hzk0x57rX8FtgD4/jahP1OnbUPe0VgdDCD+Lz4XDmVTBa9+SwNn3fhLrOmA1y+/HusX40MZvJKvpXEfgUuVlAAIbQ7yY1FeihEyvJhyX68f2IwLGXmcf8AKBnGufAOw+6nS/cFbM9/wpz63BOqlNXxfhDsjf0PEsKH8xZeWnmLNSlEXWnwZPl1PfHp8icXNMNX/q4cX3Kuzv8AgDQrxrclBQ/uA0i/CMpxzcb4+1mzJ9QvpfqZh6nP6j2VrMatApLvIilH9sybWHrQc+LVdYgRFwe5xBo+/wCoaPiYoEN08CilY9zF9Lb4xF9y/wChhyLLjznN9x3jrx8v1GGkroYDY6g2H+4W2V9+KMOTqpZVWnLcHasXEzfHMEabId/14Wmx0ShbF6h/8EKHGGNgHd7hv8wTQwab8aph90+KooxAvIb5qdTcs8VDqYp2nq/fifNn1qBNtz1PibadQG+0DkGTUeEI5wM0cvqVlEADDV0Uu8ixM5iUVDOd/Cwjl0ktR9K+APuVbFCoheNqBJ/eI6NAR1zNrXO53MAUA09Ocw2Vy/uPSoOPiLmbC5nfRKUqKA0NgawcxozBGNokR5CUmYOAITgqzDpjzgNKtAyMBrcEMtwLVGOXP54IeGEtJALDRS6c3idXfCQwka6nJzEDmbrUOyi4savox5hVWM10QUS3YwqmUaTIGjAe2dwXaIZgTAYVbGzyeZXZG3CNhimotBCME2k7fuFfcyMQi4cmeJYQFYFDDTOsytQXrQ1ba2K1Y9n7hqiDQANU3xKJz3MUYAHWXKmkS2dIBC60xRAZiGkVHKfEKI5QSZorPuZ28AVbkSCLi3S/iILHC7fmJL+XdS8iwXAf3M/cgAPKeFbQkkyYflNoYMzmAuj3FrKeoANjqbWl8waKxBgE3LN1zLDM8krgP1BsuLTOKhJeEjGe2G1Gty5aMVq5kB+0CusmXs7eYi7wiDY6qLQBzmPn1ZiJs+PJlqn5l3qU864nxg8Am28SuzPgF1L+og3eI6xviYt75fAfnmO7r5fOsGv401dYmM51qVi+Dxle5mtYvdTn+JiKZgLb+pfIpv8A+SqxoNE/g/jea5ryWFnG/NGxxuWwz9JZ8cwML1/rKNC08PZzuY/gBB0vizHUQrrbULd9QM1x/iArWGAKHK8wA156u6gKtwHg1e7cIgqmPn+USnsSr0ONxE2RK+upWAwEcF5TmZE4eoBx9PFLybiCrv4g8DJyRLL5jJVaIXvqABR4pD4F33x4ADsfcAa/EGgPMC219wEEYeot54c3flLaDPMTIr8QFBzmP+RUpSl7mISxZlgBgiX8QHTNbhoDzxAJepqharD9RGVYgKhf4hnMGy5yg4b2dpxuBBLipMC4LTOGI8FSi/M15xw+BBXgsKBhYrrTDOm7qCmnEO+IZYczoSh5xHbL8KLhMKFa58Nd8cwStsgVVa8E5e9T/wAUHEfmpTjGHU9cKkNw8WP3MUnEeohwK5gVLpLn9C8Qtf4MSlXnhZuzD6aDMJmjBlVxc0TSmPbWAy7iJuiQEFtkoC6IMFGbTaaKtpLAbLLaEsOg6jKlY8UzCrOydU5rUqJQAEnGIVypzFZ1ozHuVEC79x56wQLiMZ6DgNSxxL4X7Y1JRIJL11RWDKHqYgDaSrNG3qoNakkCEJuwEo1fxcMii+q95ei4sMFtKmQ/tj+5gcsvxKDggcocidMaSfyARy8WpMnY4IaKi02PMJidEuL9MFWwoNZOam9KqviOsZQ/SZZmKX9y2QWIUqq9qKEsABu4je8UIUIUUC7e53ToXJdeOyZ+qOznFxRhHggxnhP3AuJiyjAp9GEXWH8LUzSscGDcoquDSio62jl5f8iPZina6YZt3Borm4xtaBXHZ1dIQNVkQ0sL2bj6augZb+TEB+NBLzTApjBMo+0Oz2zLU/UMF8wGG2yDF9XUJPjubUyqCzeAlmeJc7ajKAuHjhm5/MaPB1BcjMFfGric1xEVeX3DFjFmcy4U5dzZcpq+JSfcw4Hnf8lW7J3KVjL3cr7mOloUFXrfgvN9/wAfm9Y8fOplff8AF2/PkLQmXtBrVa3KW5+srI1TxAKYSoYG8XBts15UZS7eZT2+QQ5er/g5t/XgF0SgVjp/qOFajXWg8DscrXml0LMVzdwypaZ1wCA2DnlhzjHxLRws5Y8iAYu6IjWj/wDULZtnTfgL21EpXPPiA9T1fvxR0fj+P2JWc7eBSvzHBEodxOlVfUVbTZxAvZogMiUm5bfy/wCIbztuFctfUFFd+LrdeAV/omFFUc/MS8OmHsV6mO/48tOTl1OF6NQ0HnHhDuJTdxn+lEBOi+EW3ngYphyENGqrNytIyOHo+OSEQH3CWRm7hN41Lxnazs/LMmuHfjdFs+4qHtMMIsX4gFr8Qav2Qq85I3gaczmv1cyj4DBRs8CKK5hpbmLDfxEu/wAwzzgmiGGHcI25OJyPu5gemZC3lpYF3depb/DwBV+D1r3Es/pKB1llfjxlyPcQ3SRCAwVLoYsl60fmHQsGVSA3FvBiIJdh/aC8ubzXzG0hj1DKuVgjNoEgumrgpxGpdKghQF1TAEdtVQASoz08ilvm4FDsyOcQOZvhr6jnuO3wcrCA0OUud9mbEG3KCpMDgJSx2c9fNlXuBHQEReVfNojmZpAWsqUBwIYMQlENKxslCCnpA+S1UYWrNQbyV7Bq4H3+DAEw6GijaGfJpULG4i6wCxqSDZeZDgDRB+CaMhc5Gs3FFQuXV6zuXlrh98RA8Ws/LMDQGjCtW10KRA8b1BPzUsyxR8LBbBrWNbh/EOG0fIbv+5ag7Yb7qMQYgumylBVqLpEn9oaMowH47jKrHm8YBwhF9S7bjKD++5q5KByctNxsRCiU4cixn3kJbFZRbDt5oXAr1EUJrJios1eoAqqhgve4QIHgKqoEAZvaCvOYcKW2GEDwi9Y21maqsjy1CXZQTvUwr2cQ0uRVH2GQz9IZQ5MMAXhjPc7X5TKXTCS2m42qhb2jcATO8xMoDuU5awPi3/s+X6gXN69eAqXrMSyvFinfEDhz1fnN6x34srWe7nu/Xi+8vf8ALK9z9jx4LgOdxsvwlVa9sp9nFQbpS3j+VOsVWPDta2xVbYFteRbU2fACiL/kHF0cz/EB9PgmrrybfmdoMMfBYL3eXuNXbzAbw6ICvjqBola2Tc+X6gAUfwr/AMUp1TfUFeXHUuPZ4FPT+PDZM0HEActxzxXrUrd5fmfL9Rxd8QTXTzEF5OMQUVAsWzG5q8aarwCJhxxN1dfGgc38IhwX5fIFbp+JY2N41SY83Uqy5sa1Cng9Rx7+IFvYOmdnPNS2BzzEeqjdNI9F4lGemvfjZcEobOOYLL9GKxL9LheOPaRGrXpluc734Znt1A5fMzTurzMUU28xUizbeYDWc+LTSkMe/mGyqYMKlPcxX+oWN3UEFS+rBNZepbWD1DzrHNzIF2e4aNnEFGyclfkeDF1zNvh45H8V4LDbd6xqGMQDS8dzBHKvFViq9T5fqfL9S9+u5f1Pl+pf1Bu8Qct1EuBFZuDLJKzy1GsOPiWGcnWtwAADAcQqCgOCdacQDugmpXur/cvAYupq+X9QaRbJOHOYxaQLmBWLI1XR8wc1EduXqP1BszYLr1ElHCDdn9sREqJ0sn1LNAMbAye7wx75WOCmmWxIYYsGq4IQATICUtapSBKGteN/quYLgShdrqKdiHxUbaGSxUUNhFrcp6xlmW9ysMSD8kEF8v6iHTIt/EOlfmVnc4TAlAv8MsPpMoOkLLVd1BZ4zKPp/wBw9UTKWyl+riwMlNe9sCuXn6QczcBZh4+I04DBz9Xph6qUAIdmRhQXFoM/dQq9giz7YWKEKoq8EXxyQv3eo8aQbW3yiIzR3FQLqWX/AHGm7y9TIo2f3BSjiDevsjDjbqBN1uHlm6lntLMA111BHXx+IbD/AChAReZkJzs7jX+7EuGg3GUL+oVAvPVSlC1HWbF1HYW73Hb8zC/ghdZ3Oyn0l0QmheKlgB7x4wa71+oBl78YHgui9zplLbXz5SmolYfz4W2/4mWbqLyi1x8Su3LUFYXviJQMUleD/bgBYvyjrK/XUC1hQS3IT58e/wDTqfggfomeN8eQtr+LjjffgKxRj4mHJ+f4d+pZvRC67c3KM3/F2cjmptwR0vGEAbuNXq/FPT+Jei7dyjL53jdwwOHmvCJT3BJZUHedSg0i3qJ4xERpiz4OpTqm+og7mBxNntKGjnUASys8Q+q4qZree5dGcQKMGYowmDT4zKc9vgvlb34pkmtMrP3KvVv5ny/UUGGz1KKXT1Lwop4RjsxfvziFNfHhF3iVS+5sVyn9mZa90QXNI+SqPRKKjwqcQBgPc4aVuGQfUyVrKAspuWYYLQ4vucK8ouCm/mYdupTy/qXwNWz7EFNMG3IrxCnIfMnpu4Fa1BTUy7ERR6EOLvc2CbJb9ROXLNUbbg0hAtqKG4UzwkDSjVwXvXVzpQE0/bNtW9yn33UDzln4up6Ur7ieMT0p6v3MVViWWBxog4MdwAa5gYgWYBzBXVC0bWr/AKnJh01ZPcOtoEWW63CA4H9EUAJBVuksRTk17mQkobZDJ83uGuUYBrrgKgCrx8owCAMDBuDi4XJCbJaBgFtHdO4egd8oDfy8kYga0Ot/W+IE0yNIQ8wAFwgP3AtJUCMtTRRqWIKaLWogjYRB5GrK6aNCzXMf4tvAEQBKNUuJrMBiAvSh/GZbSwy8My6ApWgq5wU2soQrrGY8tCWJWEFdO5hzYYDFH5zRSQU0dCIpQ8QvKAZzfEOroPwQ07HrElsAM0L+pbGtFMiV2bgaHk9uD1CrF1MziKTixhFK28y2/PLMpzjcBws5YgKa6IVF4jb1csaWtsWz8ISDAmeJlv8AqCQddxFsFS2wwdLZ/wATVjpiFua9RuIVFhyMDmr4RBipdVIeo8a3eUWLeCK8bMrJYbJe6O/DVnfEBLt2/wAG6sybqWWOO4N36ZWb5hxdX4rOs+K5r7/4a2PwlMUl85j1/hMYTZuLbOzwKbd4jYO2BV89w5Pr+Ey2Zcw0Nb8YpE3/AAo6+YlH2y1hy6JhY1KZXnq5Zzjqp+lIBj1/AKQw+5/tgi9vL8any/XgQoMi5BgUGz1NGssLwGkHttzAxQxAkWcu259jyFtSg+dyz0QLQjXHc/uAODPzLLrJLZw+8SqKT8yvuWzjW4Hy6lq6TA9Snp8pV8MxbA4ckpkY9VORs7ny/U+xBpGCJZzCuWjuYF1XfjQmfcsw8c3GzKLOJ+NRDAdS5zR/C6P8Io2vHqOWG+4/rmIX94f3BH68gj/gmPn4N+3ETV97hor7ggtb5i2fuUL108CcthyRXfRrxZh3wweF+kBVcKnaq9pZ2fmCOnwNfc5v1D4IuF6dwqy56g9P4YX218EHxaR63qogRYUd8iUXOJlYxZB41NUpZuoOF7moc9TLafEBv51MjDPqWfHLDqxzDPriU9P4nq/cxgYrS+bGftLNXK7s9X7nq/cwgOvbO1mFJldco46LAOhgLirvq5ZBUN9x2mvhNK79mYyhzQjLGED0RDV7Gb6iiq91iN4FIPA20Lu2EjfaVxc4bpQsMsnEuuW4ith8IcPzAQBBo3IX3Wcd5SrmpW3m4r3KU7KJoXAsxLoA2MBuq9ywOCrC6xKx7N6w+IQPICwRLGz8QcioyUJXeruUBZfUtZYELmLO1ribWLgNhQnNkMwFS3imuAYgJ3HgU1hv3MVICKo6B92lAUHBBWnxNL6QZoc5Fs0nDbn3DKNM+0r3vHIGEgpsFAXbBKKw7sZ9XmE3iy0TtZaWnYhoYqA38YgtQboLYVuivqUscH6lWvyl4HvEWfuNadvUuAEUBj9RcLYSXRN8zRPtDjJbuD7g4JY6IKrRnEDbkXxBsnCFSOOWUCQpdv3Fu2G5yD6jWZ59dTVMYqWolJ3lFbdv3D/gIAaGzuXmzH35L2LdnjA8VWjbmFd5j/alOP8AhCeJY2PiFNn2imJer8ojYD7JTgy3maa2ZuF4Oe0BVuA821VNa8q5r58+6xcesOd/wyPUM9reUzinW4Ity3EKyag6PTxwPDrxSdrlO35/lxpucn5mO/5gMvA48JaWsYqNfVm4Qw3fhYqADyLWXTKFm3qfAlAq7rwA/wBXCx1acVK+/ctyrN68Jm6sdR24r1EaFU3EVlxG9mHzMv8AHqX9eEO/zK+4FzdnU9X780rH34OOYznFeBms17itVtiLb13Hb8/xagl3lUX5rq/Dp+P4JdlfX8Kov8zrTtG4ul6PAFUyu5xDsg2/EPgjT6dMErCvj+EauL3Md/xMd/xLOGn1F2qvkis4OYdhPbLvSXBUjm5gy28EEcvSpcbybqF2qxKtwdQ1Ot8xXTXzDer9QyB6mmq9QWFcwUeufFGLvqdh+YtqfcBRW5qgi016lwVrmFbzslHR+Iutqw7qriI6fjMLNhnkeUfsigZfAbiw8F7zLXIPuKbc2wUwmZcmGlbV7+Jlb8ZCmE9EACN6YtnFv4gQLLR9S0tD4stYYasUOVsov1fEER8BdQqm1UOO4z5RIu0F5MV36ilBnK+YgwMazELfoGKLmF2m8kou+gQWTvtX3M8O1QrtlOrZSur+yo+n2Vho+XqYoxVK+oW4g9jLOEsWCjV3/URLoMVEB8DcUsJehZfc4kDCXqOquaLPREBwKRlIWDgGj8w3wCFYMpteWLYejcFrpjPqMJZdrbx3HJi3zTs+GGWLNgZzX5ZRmOcgRzxFtsVfEt3+Zn7huYsjSjeNoFn6QLtOYEZ4hUmnUVa74hMue4WKHyJTsz0cx2ueVS07Mw919HmMhpDEy/cvyd9RQtDqyDQN3BAVTX6xLlnrEBZcAFkS/PcK63C4WyqsfMouqpYhvW63DHioOLr4ZqiDZvrEumuevGcc9vnZ+4VitTH3/Mw+nEWtlQdQNCq1KwbS9TLRvUez3eJbdY1UVJOOJxpucpyYvz+MPCFVx8eMV4zxfv8AjugKe7gKB4mCytQA3r1P3MLzcZtK1z4S665JTR1xACrr+eqdjAbqa/gFP6kG0c3j4/ECvjg8Xd7JrzWMGtw4vlgazuGj4lF3WYOQuvGl3nqpT2xAHquIGM5+ZS/XU1bVYjvD3F0t80xAxs9XPV+4gYrJFKfpCwXxGuLr3/Hl4vu8cx1+PAFNP0g1k/X8xTnbry1sefDd4/8A34wUu+fGqYKPxKWCyx+OWAUWfsYqVtFlHZ6QcPTP1EOtc18Sw3dwR13LzvMxm1ue79S13Pd+p7v1B85lt83Of8lxbG2cQC607gooqqHDbNTybgo+pqmn++It8GBld3G2HOJiO4SjSBi+4Ch57mhiqth4gVjXzOR3wRygxABr+aWe+GaW03RLP+EdKV7cBBXFNRMoLD6zLj2IhRZVeswjtL/A7IpW8LR/Lcc4qNyfctL01qIH8UUwkWgDY2zd0KxFBJUiUGsOS4SGJzCq1mmZOLIYtbflje2jpAAC3FhWR2XE2jUptSc91EwC+KnVZV9S873CGAQA7aZ4ZSSsvFXJzVwuVdO3tiYKFl3r8Qq11oCbOIzQZsPTj2RUuZ5oEBhmEyUofGbmW+koIgv4cRyxhvMNQbIyq0ehNZhNQo6CuUeZWZAS13j3qJ4Q8I6A7lyKMHBo7hNsIY7QdR2cwxv5Ri2C7Vt6MSttwA4lbVqGfHUttZ7ti0qjEzW7YYxdcxRF4zmIWYKJbGi1z8RB2bhILS3idCdGWy77jCvRJvEXg4m876qLDG9yiD1AC9dxRh/rMa0fOCy3TUQu1+aigPXHm/vxvHfi8j1r+KAe+PBLLzHszFMz/TEqqs/BEIX+EpjPtNkoh6lM8c/rxj/KWZcQutK4uYz+8eKcv7eXKvbKc+t+a750+b2flP2Jl6xFQsyTfwkCgI53n58GvtgsBwStJeXUHBee5Rd8/wAKU5dz0eJKaHLuvGryqGMupWLvN6jKbxF5R+p+cpq8BkyrPcEl/iFq8mNMlPBULK9oF/0JXfGv4FLlo8U9P48ImGaiGwyt1mvAAUTamb3EvDwwKnMLrJj58BhHli4ZFOTyUicmGP37uvGPDnwWfbU/Ebh0zs4dxvivuUXfM/sedgcYmfR8cQpS9y+DesT4fvxqjXV1xDh4vfgw28OYKws8HY1qUYZhvfAbg6Ur1K1671DufjxKCxzuX9S/qB5wynZiCOpf1A1esw4A/MQh6wjtL1YEDgbqMexqC61asoesWTY+cAK6NwWf3DkDYwWhcLY8S5vrXjkFeiUprAuc+QVo8ojT/CypVhufJ8RaahoAS0FY1D4YxGUA7F1Owqz8t7ZhbbBAD5ikurRDe0b1Ed5MPxMw5XrhBGiyqgpGBuEtcalqn4IACQ/D4+I4qqQu+cP4hmdgNBuitrT5kX+4JDuWDUKDFcVE4VyvmKyc76j2LanDZr9RCDqhj8QJQMd/cc2VZeXK/JPY0mTIAhRdNDKJMV4U/U0sDhBtP1NknyOJ/wC4Xcb2eAjyRS/ltvAQS29QH6RL0xi5ZIAFF6wgxblbvExg089wqq65lIOWI6y3lcvqtP8Agi437gG2kn9CVTz3coYcnMVc4mrS6FviUY44l5Q6mjVmcsRdNu07il/SAPqGCxvnUEc36H1FamvcLnt4jSsRY2cOZQA/H5lJNSoBar6ny/UvFT5lxajW4RVcoXL4NzAStRydKgbuqvzjv+ZgbTmPVZv+QANX1MyKHXuXLu79ztX/AAgH3KpknF1x4cabgUW66nw1xOL8OcGL14ENlz1734p6fxEBLflKYGAOI7NpgMXnUQbzf+IetRFbtPRLc/5inwe3+HoH7iJxjx6nR1RAe3tYDhlXEt0Oc3EO3bLGNeqhe74PAVQnqNtfC5/2LRQM/mKrTh1Apy0ucVXXqHHE5Dh3AAon3U7VV8QNEMYu2Bi9L8p/kzC+XGdH8PV+/wCNHZBdl/cqzP2T9RLuaD1flDuAG89RwrlqIOyGaWz1HTRfcGy3yija/c/J3/B+QeINPW5Zg13/AAQZC/ccq9+N3j8EsbWQplfqDl5A4y2OfcKXLRCqy2dsv968AbayeAU4V7qU1de5eeSbdPxL+ocaT4len8S3T8RRatwWv08AU0z4FdS/WK3NUTBq9WTVfqXLznlL0buXt5TAN6eJyhyvUubuAy8zX7gwHcCgICrcBLvXBxKFXf8Aw4MvEHLRY+KTCWA5zxcY8aMAZwVD4VH5YayCi3aWQGopnFZ1ENA9i1+IzSas+q/cHFQUdtcRAs5BXtBwlDL3Cvtw/wDyDWlqAPeYBWsO/UARhzcIhZH5LBUWM5WqrS7ZZgEW1L/gS1agFgxl9EPU0MSh02Jl/wAxFizrLEsR6gVKkQrAwOT7J7GhgsheeolR+5zs1DBRy9s1fUW8Ej9MDQlJbfc+ndADa9BH+sl6g6M/uW08dwaQy0J2MDm1LZSNvvETImkB/uUyDZGnkNR+j8sqbWemeo1b+0IuCaltW1AORj+6hCW8alK98VCGi98aiWBtOXSEGxQW9G8xQouTWIFLbOogjRVxkpmrA5MoIVezLWNvcFn4R0n5Q4mtQGVKCvGMR2e+/uCB4dRYBywEILVxqxgdXMJO5e1axAWYgrm3qWNflLgK/hm+bv8AlYh3DBbthQxrUR0KeQ8f4rrzgdnMwCXnfiuarthkHuepned7mi18eKu6yHjIzVTL+nzK/d4hTnf/AFC6PDxETgMvTzFHR+P4BeDwc3wRLt1fEAdWrtn+nH8PHgD8pXaiEF03d9pwAnTKpPfmQ7irxo3LZvkxGiy71Aq3hmH9rhs+Z01yYZzFBnUJ6tBAxkha1+IAaR9r+IxZ9wPNe7cz2/hEYBbDQu3w3eK/PMAaiXiHBivFZNxwp786v3vyoVx1DGYDaX28YLfzLNYe4cnLwy7S8xq2vCT2y4tt9fxtbf1Mr3G8GBK2yf2Ynwe1zVHrl14o/LphijbiZv1B0Ye5bjYZgT1fuer9xYn3Bzml5llUZIBbwqUZdwd4t+5QYAy7qlPzENF/XgU01BTJFbbTCfQVNPfKaIa/o+4c18Spz9wpd4ISDyzd6tg0EJV8z6HgA0f8Xz9jx8P3NP4bAm/zGs7DAFC8fMRQWlMnxcFY0FQhv2PcvGsafE2uRs9QqTkHvAkN+1QypgH8pX7FmOJRHP6D5mrsdRTruVNiGMM0kpgUoWhkspqUzuJNo6O6ZYhN1AUFCfcPkB8H1xLKxlbbMVFTKCAr7Zihkg9T3jHtEv7lpziRVe0p+YEDuoyvatq+4usmqwEmRKMqbPZaGvcLKG1j16CHYbHcaqzqAQW3NwJtv5YVcvmBJJpisfpAXFfFTZQEG0zyQFClYgg+BFVGqg6FnkhlLsYPLa+Yty64gO7DBG9QW5TtKWLUahp6lHk2JYcG1/cMMFcxYWNxRbYvMFXUuOPuI3WK+IEG79TLlq2EwGm2FC/YRR1UUq1E7EQhm+4TVzpjowu7v8Rb0o8QZJrmAMvub9IRfU3fyzVV6QxZp99wA7dyqbcuEA039zYtfctWfBgruzwVWW93KVeu8ECviJTXihoNv/ccu8ML2ayzEr4dMwVf1coDaX4sLpjjwltYeog1fGoAa58+lrfJewWoaHst8UHY6Hj14oWKu8RLu9RL7DZODFy/v8eN3jYu5er2yk3zqEcvB8XfHjAG4nI8YgWOh5gOXjxwBzPV8vFhEV3DQWUux/h64FVjI4Kjzd5Rbbr1Kq75ucDgOiWocOEeXPJLm7fc3eN4Yl0Lnh8KWBevIE1z/AR0/wAKAWWeg1/F0/Es+OP4FtOT1PwJmkrN5RVb8df3AMOjXmu5MD0Sz5eoXKF/0mLezePPN89wSh+f+GFqylizL1cF2OMYiyL9xDT3NxAKJoqMtP2gpOjcJQ4aqMb2swE6qALis8wIis0SWU8GoMYctQKKigItVu3+Nq6fxUC2Oc9e5Rgi3K3ywwt/7g/fnsVZcMzWBRm/klbbs1RrRL0TJRIS1Zg8QrtAi6Qi7PTMy0Bb/wCIeVCZMtc17jYqfJiIHRmYEOaO4zN1BjG6lcAWPWoXMFWy5+4uP04Wwhj6IDKtJwYOUGzDtlTSYzb8SgyrVamQackSlHHMQj+JRLmUKu3rEMbk6mQVPHcBZhe5w2d2dRrM1KG8ywOzcFd/iHejfqLFbSbRblCVR7lBbP1KBpwxccnbcShNPSWAL1DQWyBYG5cMoO6w2SOZbRX2YJpl9RaK3X7gtU+kxFniMCqtiVCtvqK1hNLr3Hh1pF8RVYscwIJ9IsBBe5VTvtUAajdM642nxGsMsKkVcxoGHPcG053HNB7szQ7dMwypxBTRfAFyF+AC02PqUHR0y1WvksxS8PVfxMVat9xL5T4hSr2nqGULxcb5oPEsLcvUy7EEEo/EstGWjfUALXaTS7X/ANyjo/EMNm8XcyJznM/vv+OTNfDEs0M0cfKGvA+BffirfRKHbR3Bx+iBZlZ5laGV8cTl/BLKuoYAdxBm79E3qmLcNcEo4+nj9iYrqWZorm4HNVW3uo1XFXucVxeoLQLK5O4EM9+K7kMdvz41QKEeAstUnJKDSI9PtcCtiepVZDURGqr1Ajay8QJvK8S5u33/AAUqsOnjbVevDlpMdxKau4F36PNf/D+L++vF0tuHU0rpyRb69fw+xKdvxGihzzHjOqqm47cV6jlswdeBTUbN2v8AAunvhiGuQhnD+Zs7Pz5Gs83qCbxkJ9H8cDxv0/tAXg7eLVmCiuVhYbpc1BbYf7U5nXcdPRU6GoLa4JiVWuJov7lmXE6f75haCszVNgq63/JxWAf4q1p9zgN8vhreLO7gQqr2L+pZBsenS8zOrAcsYYBOZnUcCFjbLHxzEaMGobqcd/qX638PzGukGcsxqhYdxSAS2Rr3ghMuQJTOdEYmA3FLdEVXVLo/+ysg7/TEUVm4zFIl5CmXFu8QjTHpu4WRwpjeGmd1KhK+r9wrco4TZ3EAheFmtuyb5TtKWufaUstkZWMO5fY4ylc26mdnLLgss4mSql4m8y1BBsBBsamhGwtV0R3G3iPnD1cRsaeZfhR5SISuWSMUvMbT7TMF1RiEtnox2nBGCfCUFvfEEOPuV2SgvNxokxzCVh8sQm4Isown3jcMrZh1u2FEQE9kpAGtzg/tLys1v8wil/BB9DFRFF53HDlRFy88oXboxLQy8pse58mXgAcZnI2ObmRRq87jou77O5YLvA6uGbrix5ezPTKcN63PnvErni5Tqm+vF1vRx4uqshCjWWddHKOQcPMDgykqj0bl2ucm/Jd21ePFGfe4C6hySnp/E/Ip+NeOjdfwAlIKxXoT7HjV5t0tsxiszBTCo541/JF50gvR1B0fow7GMFufBdLeOYMCc8/ML5bYHZxDu7vxwPu5TRwvMSu7vMaFG3U0Bt7hjmr9mWFDWJXR/BK9fkQGXND4VntJTddcRsjURGnwqQvTH4Is0aPLmzs58DbTnEvg+EVae4I7FfUKYwSZoA5iSzkjiF7SzTetRV3/ACK0ZSsirhZoxnjuKrF588+uYLWtNEd2N8eNX8Bpw17np6Gao8p4suFMNmFcH8ARPAdOOoA7PBMigaPFKA3wTT6iwgYOhufoLi00KXK5qRoOps9spU/KGnO5hAZXv+BTeBXqUOGL9fxRtzLRY3FtuDRWO4oApKAyvKWBLrWJmJkcIhotz7gCqPI4/cfHcmowRilR869y+JVOza3cdevJMXINA1MQN7B+YA1UyKle2eHqPD4CpVrh6jL6CCqBZ1bCxuShzMrW5xFueaiK9KYI7DNOory+4Vdc7jOz4jXFuI+rSe4B0OP8xq6W9Jcyf1LCr8wTZ8IAwpeph3f2lbIru0UpV2Rwxt2Ry347j5Gw1Bc35R1UemUUlGUonMuAK536lIXPXqWYtzGESHcy25rbCBjKYqYL7QrBcmtwFFpKzCvRFTaw1DEbvk+IrrTdSz24iBRtollNFSBKH9CCKmWHQz2gIbxcCjLZrOIIL/0wnP4zCUmXqEgPzBw0xcKUr8ps5iq5mNGnEDS7hlL0Dtg4ONQoXZ8ZhXDAqVkqWxRzl5QKMw1XRywDWic4zLpozseSnXolKtNygBDkizBsGFNn08penJKKTV+Kvi+pSLcB2cSu7KLWVv8AILxw4q5lYYWyAGN3uer9z2Jq/hhOyWlCvUbFZX5UrLfJjeEBFDVlWprF7gBqUwd9zV/AC0PHgKN8482jcBaps3mGCjTxLM3AmSnc/wDnzXd8Tsj28BEcsw2y/H8PzuEbvZw+FDcZSc+LtUX7nYPgav2f8IHXk0hZtq78OscPFeN4368NtlHqBi+c/iZqu8+NXlEr3LFqxxMNP4j9Xxf8C3fHHj9EAUHHuGWNw5GCuZX/AOYFsNGpR0fiANG4xszxClj5g4NcsCVXUGLTM1zECu0DZXGpqgt9moR+cw1SbYaL7lUBzAUB4s7ygBrzmqcsfwHIYDU4R+yFZ6cRdqxsi3Gf7RFN8HqXKHFP3DA5HLDMitfUsgcg6jIrQ8pY/tvpMaUMIJSZ7UNfBCAb1NK/YzfG8LuKryA7jF2BtAD1ZMCP4MMPlWn3ECGt3GcvL+phnJUoUMpa4sJ1DGswstYzqV6W0ZR+u3mDUbl8jCBdPXUK665lUdRCJjhKk6I7suvUwUb2rpMYt95hsKrlLgvl7iJh1xDAhTyw68jmPa44I7XRGm863L3lzAtwp3AeMQ8fhKUx9TDTVdMtoZvJC0uwgEscpjeXhgsVDMKKdaSsWRxMfyEIL3AEc3LrxK0rw2qf7mBVdMfmEPMTeXEd2rl4ZTlfpU403Pl+pa2WD1Rdku5GCJYRF5ygpRbsn5JwGPmVXz5g7webmweNEAFrnifuW5DF8Q5IjePGbca2eCzbi+IlnYUqViwM6Ixe89XDKnthgDqCW1vnxgo/EpyNsb4LevFZ+OZarM/E+X6nR+0cfseOHms3zKAqqXMC32bPG3yn2PHFuMZlg5a9XFLc/EKWrc9X7l5sx9+OS8O4aPXuWWg9ET8mfxKHeZfN6efV+4h8IV9DmvAus64goMV6gFpxxOW3XjK7gGHDDHK/CjBz3Mr3/PIQx8wfkRG6Ux6KDmOvzN4YllmF8Utr6J6rEtWr9+Bzy1FvgPj/AIrME3/vM+1xZ/rMaLyjnWGua/luvSd4/wDI1M9/wQXqBWK1p/hwGzzAwWfmJkp1x4M3bXUo2fiFcFj3BZvmBxl+ZT0wbvEANTYOYJgUM5n6nAc7hwHEIo07hzdYxB72zhAc/qDF97OobB6n6UUo4PJo+P4aFX/FbbitWK2/MfDbGdX3SFWpyPVtQLRp36IitHDORkVBX54gMJanINtDYjQqAGKg3q1KVkrTNWVwAkUlqq9RGrxWPuXJbb6QKSysqyiMra5ZdAWWXGMngv5gVrF7gjqXXb0hoprUovC4hi0z6iJWK+oJi0KLBUtvCMJbXuLvrWJpLXcoEPtFU3nOI4ljkkSpAYMuPAbYPIMAv5S4y3EFv4hFE11Cqj9y5zqD0c+yW7fmVvL8wjTHuPvQhR04cS8ZDplVGnuVPR9y1y3LqLhwgNrxtn1CozFe8SmZ1ERGniKB11Mua+pc8XxBCnu4Im5aOkUsMRBM6I6e40YOmYFb97iwrF8QbZze2YWZZ7jalp6jRngWyc0/MyVWVAbz9JTar6mE7GZqm7Q+cn8Mt1fuNC3eP1DIGHAsxx4rK9zJ9cXxM3vHUM587E73EV/1DAMpz+HnIu74v+GELr3AAUgDs8EApWzc1QGdE5mqerzU9X7igX5WA7XwN3MO2j3Cjd8CUGqx1OnTED3h4gVglcV9SlH482MPvwIpdPc6HXgJtx15JkYSFarRwQvb4dwHt/Lh5U4OeiUYcjMM3BQc2ceVasz1NUNXjXht1x4QAF1weVqCOnytT8anu/U936gTebnG2oaBZZ8xJ7YpvOHz3W5kO2N8V9+Cqauu3gK8BeCX7PzDGPJcvniGh31cMF48VROWU9P4lZxYHggH0PALog+cQMUZgK0QeBzqXcU8zk0fdS3at6YBXN1BbXBA07dwCHZNvuHN9S1+pq3XNQU41EQ/c49hl8WZfCU15S/8Pm1Nb4n+vzGokwp7mFOrjtzfuPigaQwev/Eeo3Qe4XA36YWw/tFS+WLVbniVypDM1/7mBviAAa0lYmzSBgv3GFXdaTmbrn+oiVXZAaZxiU3eNQ+K+4/RN3EwrHzBE5JQ3xuWG9wRhruIHdCx0a4B9Q2BQ9xQtuofeiAUp/1yynArhuBAHBBvC94YPLJE9XzGCcLUHLeUYNqZgESkJY6NxCuc6lTDDqIi4anN+2ZTZeTmWJXyIM4c/cTIuIOnZzHHQbIgC3Fz0J2jmWvMpSukoZZGbG4Nh3wz/NIwF9XEd3MpD3pKKvS5JgFWcodlVua9Ibj5uAGlKhgtmROE3nm45L7qcjvggVr5V4Y0XZsn+vzG0brnxxDpX5QPlG5VJxXEvFjnSp8lPUKxZbqFZfoQTPD3uYafMo1uKDFSgK486Mv34tL97n5q4rVlOL1e5leyFKw+8Tj29TRWT48Vfx586CaPwREBfhZdCD2Za158F+ES1mmBX2+EDGuRiD9vNLbuu3cx3eIHd46l7R8sVqU5cTlnnJ7/AIZjlM093iZx+4VzdeoWD7SjV5gLfqBQHUBWjwavNcqhrHB1DhVRRdlj/HlN38P9vxDd03EQ1v8AiTYnhMlHcaUHM5Vs/wC/KWVP9fiYdGe79T5fqZdifnc5eNW30wAoYds3nP8AILcbl0NevqWZN8kACjwC6jGXcC2pXFuZS6Z1UCir3Ec5Okb6X7gHBQdQrN74rwLAsUu6z4M86lViqgKtwEBXJhHJitQ5JQwA0czivbuoeGb/AMyovV8QBty/9zDBrPxUNG8Vua/cuJqnM7nSpygseQaPiUVd56g03FtuFWXrxW8b585XuPW47Lw+otXwuavhHJy2gRdBkygA+4duqaiDTT1UzF+XMqUJZT7LFa1GCYa6hQIwGQRo2Rapa9RXQi4I+kEtgQGtvU4LeiaQ4jUopcXFIcjCIMWh/EKIve2MuXxFw3Ff+4qKzVgjCPpOAE3L0vRqogzmtkAgAWeyFPR8ZfZy8f8AiAMOFlAOCprivcAHFkP6og1DSGJse4IKprPtMQS+4QJy3HVt1onLfziDe6mSrv6hOa7tARTmWVttxa2hgBTUo2e0eX1jIF/glrl9xXoxDvD9RLW3llYB+JUB0lZj7Ih36EAVswPcZg7ILJ5jBu87QG02PM/RzMB4EEVuhlqSs8qgUdvucGKg1eLeZ34jHsemUUmrgUbtcJi/VxxRWTcp++oGNkyO8YQHO/fHjri+/wCPviGS/wBQsPd/iXoYxEAWUvcCuB8TfZ/ELJwbxDY1TuUqry6ZXr8jzg/LHkKNr8+Vse+pwVdsFJw8wGujUFhtmDN1wcRLOvIPSv3441zvwD8pRypNBrWmIbNRxmC/riDTxWIHBPseSiXT4Ac73/nt8p/r8/wV/bEsV5vlHFl2QibL8+LbGu78Ziqrjw1TeonYozUVQv6fOBLrPLmMB8HzPgV+pkZu4/6cQo3R5mAr+oWrzluNLdV/ARLPNFNT1P7vIVljUMgr7l/UKZcvDLenwEpc3HYV+Cdj7LPV+5/oYFFeMjNV4BoZ4imrbljIb9S+mklSh2QLa1eoamb6YNhVnCHWT4hvi+oHBzBVN637gLq4GF9zX5hodmpxVesQW1w8zVNbgLQcXABVv48cj+KgPqolNXdcxA03MC8FQs4RZTrmUR46ihnRFtbYvaU3ZvecQqLAw2v+ZWmjjlCOS3vf3EhD3ohnu56WHTVIKVWNWgHQ/qGmfzmJkzeiKp9HNwbtOxLEh6m0KTcxgpXG0ygwxgRvEtLvlAs49TQctFMDDdB8aicqPMpS7rpcQCnIxB9i7fqKAtWXE6Ucke+BB9wQcXM5j8piHQqjn3CbvDtlIW/UMLgR3mswTZerlW1UXmBuI+wgJ+6VF6ygThuVYYrQxa33FTek4lVnfHTFEp1m/iA4z7ho98dzm7T27mrS8AYvqAynMtWriVbvjdywOFxQS/ibt3epT8tZlAZzxEATLmK8uPU0sM4iKGvxCzd4OGkNQbOWorkS7jhCjPbC3kcQUHKNKb1siqpr1BVGsnBcVSn5hn7SXTe+6mCrL9+4+2/ct7se4Xz+ZwWu58v1HgGvVTDzY5hXN/Upd/wC79EBaX9SwNteu5iylncyKZL/AI4HjNgcwXDvi4gL06lNcl6l5rNtk5T1fudn7DNX8HTmvfg3i7jKOXJcKin3CpXe0If+D4NGb9+Cjenrz/qYDy2VFYJ8wq9r4uW1lWBd+iDpuBRXgJdt+D/TicMfUNtvUNGdoDPJfJKavg/j9if6/H8OE7+EvXX8FQDfh1hr3FxbPCXUDAzAqyef+hD+M6nAxifYjfDXzPekulONoituzzcsFHP8g4D6JT9csCf9ngaFtm9Zg63XqNtUQGFy+A20dSjvPfEDTk8wL5PxAc5+YAa/gd38QLrV9S2uE3mUArd6hbsX34Py/EAKNvUA7o9XDs77l2mpdioFYO8QMCfSFnGIbeYGKOIcjqC9NOIc31BcGG7goDqZhfDif1OV/Hlq6934H2DxfXHJNPhNvhDZd64iXKOcuM1BBq0acoSoA4irv2YWLUcfMHnFVCdC4/Syin1iWyzLcZtjZKGn6MUsNj7lfr2w4wP1LStLxLKOG4bz3MtmE9R8UXACzKFZcFWlrubSnJcdaXEsxcfqZCVcsRM201xDSzoYtg57+4Rpo7gQ+xLIBOjEt9jp8Qpi7DZ3CuSDNtO4r3+SPNPaXdDzOUY4jEUXtDikGPTiNsccn7hnV0rjOBhxGMPpNx6dTcOIM3mPZy9MchYOwmPB9TD/AEmcu1fMtkc7lwRem4IBh5mQzzwhCVrmINXT2xWGaktNSxRlxrliz2IujSAbI6b33GlXvmYXdLYbZVxAp/zzEshhTHzA9ezMnonGm5l8jxW0c9wyV/UBSwiU5w8QzV85TRWoRPek5XrBK0dfxBdTkLPlDGb6CfjX8qen8SoXVI9TIXn2jVlUeJ8v1G6Ku+nhrOXuer9+N0ANRS6YnjMGi9ceGhm+YYEdagIeblOVzjeob39Mqhot9wOg3DoxfU58FmWIWsAOMepTXy8DQncP11KM3Br7wviuR5gUVAtDx9CCOThhs+YI6+4LovP/AA31fCq90b/M9F/wIICxt/RjdY3N0vWNcwZBzGuLr34/0J9JNU5QLW8cRBKZ6v3KP/UoLXW0ehXfgLwSgsGXUATH0mVstFyTdHRtAoDxQe4NBsgQ3NjRZQtV9TIt+ZWM5+v4/Q8BFY6mitTdX4gUtfzC52uoz7wwU2bgJ7cMy659QgDW93AT5lqzuGvsIK5NZuV0YvUC1fEHF8zbV+pUb6SDJ6ILK9wA10TgOULAvc1+5bQcEL5bfKDvwmMca8bfKbp/mixjZHx+ZuL+CVvUW3RLXO/bALgPuemqe5XLwsfOoqkhgwXVZEFQWnctGxAGXT1Bzb9RW8HLBRb7lFrLzEI7UWuacJjcV1DlVU+9jq0dsdYo8rmwyM3Daurz7jVxBYiq4V5l2uXOYyucGziIvr/ErVHHHqWuDqPLsYuvyhwBoCLgWdkXx5dEagx2iGRxiF+yXX+ESinjcqO0dVLXZAWlxaXsLiraOH1CGw1thQBzEy/MNQjNOIMqi6miirgm1X3BOEtEZ9Rhq3cdqcR7XAt9PM/7wggNWpuXezuo1nBzPiMQbBXLv/kdtMUShWb+Ito5CUZfOpm/cyZL9VMl7bQKLNMAA8VMYHG0Mg9zAArqfsQBVoZsgGpTPQVTBV/OPDVg+HOJj7nZ3pKAXPcv/hP9PU59uHgjX7nWkdpZRd36gDBhK3hmcpwm3y8N3tXFeAoPN0P8PzlDOYPUoA6lcF5zHmqjOXrf6i0i168ZfdHnkFvuU0vBD038S9nK+ePFc191KMvg4MeNXnb4QbI6hy4LiFZe7qGF5OmWss2/4wNnCafX8FU5I2fs+HPROKgorLuiDWkxz4SypRkiDvwCiuHmlbrUukGs/wBzWceUw/0eA7cmaTzGBb8T/Wo5u7HgqBU3glfbAR9ahgDmoBy6Jmmry5gslx7lF3WfIK0T5fryC6gXWKmS3LDJWZg1x6jeuoHC6ZkZu/CfRmHl6i5/CC0GLNZsgUr3qZrTN5IFtQUegi/WO4N8MOb6gD7Tky7U+Gv3LWWU/wASJuLVHfjm4HMRzsjP7u5u75mx+IS3HuJ0945jg5vuJQdbJapcgjhY0QBy9y9Kph+ZnnDvuOGzkQ9rHqCL8SBef4JSa1iK3+o4aBiP24nvjkiKlqgL8moyCHUX2NMoLrcPZPzAlLPJwlN4Oy5ua/uGUT5RytaS8KsdsdqLYixv+5bbaWMNb+YV4f1cHCs9QUBBX7wzKzJ8JUpeuYwOcckwQIrLl3zBHl8RAJtzDW6N1G9MzCKGH4n/AEILs+CKWvUdODPDBae4MGd1iKoYXBatCShb2kAwxKheu4Pp7iiXqCTN52SpVRC8fm4gpSXTAewPxAt2WmMOXEKFG73P2qBzjHZ5irmOb4I/1+JXJR1DK2+phxh9QOWuVQAHviAJvZlqZtw6ggNb0kLl3X1AIxd7YYsEHsv1/B9N+4XvL6lLVFgzKZbXqZOV1/AG1frwCmKfc/0MCgfeCmo6/H8F1/viUdH4nQa5/kLbWi8wAL9IXLCh8AN5cbmH2ROeeGCKMqxE34pz+HjFxo4YeMVcN/mIm/FLoWUr5QdlnqBy3bHqGjnG/GNeH0PBp8/4hvv1FTc5Q0/H/Bo+3UQSpbHrUQvXb3H+v+Nu8c5zXuItx/txA3Xr+FCsvgg9MR/8JqjVZ1Lf9E/+kbFda8bfKKqu0q+co9PqDZtKMeteDlWcSzf0dyqusXLrXKEAYp6gWo5FiGKL8ArR43+vFXi693PoeBjLmBa7pxAzz9njlfxMdtT5EMtODuNdLlgUVBWLuF7OIYp4g6a3DThY0wMczVNfuCvsnGBf1xBgKrMdfjwFATAs7/jd7nDw6/E3ThNXN48LOMEtEGSZ1Z6IKQsJoEBQlVGScpjqHJ2QdZYaSyBVZMVtS+hjsznaPffx/wDUAHHmLCrs4uOFsym3uEIbYqxT3ENEHayotFcSgXpkS/Fr4ipRVzcDjD/pqaihmXFK1ccUbcw2wVzygbN8QLZz3qEn2CWF0+IyKM8QpE/FR6FcolBigPG36hUaNLjiVtmDi/5S+7F54f8AKVUar3DTZ5hBxsIWbHKJRPSkUKc7fmAUxmZ4EKoqoRYDWkSje2JQ3WYwE16hrZnuF3bu5dVWuo4BZjUzCIL5SgbEdEXofJLqGTmGzOJ7INLQr3OxIU3VZljK7ZbTSMObEWYd8MANShnA9eHNU62QAJd1gCAGl4zClvDL0d6gueuP4CdEHGN8Iwuk4PFGD+K1l0TSy9w2vLqOBT4iqowEGj9+Nm1amB/H5iLBV+iKPIrrzRFmAlq8deFrM5Q5Isvp1UKrKKbfOYZw7I0QKqcj4Kva+LlrR1rxLlp14xDDXJQ+TIOe38CqowE0+XgQU4SbyeM3zl9V/C+rFXcVPC9flPyeo6a5GbvPu/UavGpdAczkCvbK5ZpiLbf8K558BreYUKGD3N0Xg+xPd+vAsqfknS/cFHvmBbUVcxCgoSUNXSkBa7n/AMxa39CGLrnf8Pl+pgW/EGr9nnINZvhMwFCmK14JvmYEA32eBQHUNt9TJvkIUV7hw3qdfKaZ/ZDzywt443KWHU0RADz/ANTi91c0XuafKXU6PAqeiZ7yHH8EhjvxgX9+LyuSan7mbpgPdRNnbmHI9zKrUBVDd5iDxa7+o4hsYmIzjrMJ4sPmWHbwhuV8QgMdzQH/AMiFq8GrlR60l4B3xHUXdOZ1CWsMmEEmVQoqgJORdR0BiCxyblTZ9RCHntE39wBo6n5Y9zKrHNxU0WpHkW13M2D5mXLi3c7n/MfZl9xZ+dwqxMQ6/wDkr39fUCoHqKC+O5+JuCdGpVzBBXE1jqEu6viDk17lwkEKTZkgwoTxzKi27iAGCIBgKcMZTx8xAOmULkTv4lzuBcGyXBSn3A174ZaVw4q4dLVARG9cSqbK8Q4Q/wBMVbvx6cQQvrmkTC8VFMjPzLuqVnNR1fLF8tnuJ513FFxp1FUfrxU3vC3DF5T4QZRwmptca15M8b8F6OYA3mk345MV/HHbUApfHcMA0QZBxbEWBt7g2ilvJ4BnROZ+IgbaHsmrwOQo+YqVjco4x3cTxlhbHLVTQDHD4zDYvHVw7cNS3CuseQaR+rihXuH69TrK+Z+x4pXS4NNwMj4675jr8wUXTzMPBfLgbYA2NeCub+oYoNPnb4SyglXsQAWNMtzne/CXNY4nu/UKvOSW3WkG/kTd4Q58YsostuEC23MbB682V2qqjt+fDNXkckbsrV5nbtlEeb+/4GMeMD1KNVjqOeNEy7LNHqNkpb4lqdOicU/cQ7/PkLwQALMkC1DZsgp/cC30b8F7N/fnMPV+/A3BpuZZ8AXQ4Jx84WrzyeMxq89T78Ajm0/seA0p1id2tpP6EucFZzP3vGw9JNEpn4xMBOA3P80FWC1d57mM7vib/X8GVXPjb4eLN74xMav3NnzBh7NRye8ifQIGRld4i5VB6GviEHI2wk209QChqJWR70/U4IINryHEVGVuBjVXAVOKLIx09RVV5VL8cxnMdwwNDDA5qcoG6hYhmMQK4qPn4EywoNRByufxEqQJBkfF1DUBvD5hRVvcyrKllUHoQcFsOmUsmO4WorLqoishfs9JmClRClYeIJc0ZIBRt7lo407+Ilhj5QqGD5nB/wBXzADKk2gvBBqbqHPNwzD9zGBj4QAYuCLV9wmzgrYNxeZRaOZSFnhOA3ES02QOtc9RqF3XUtTrfWXucHEK5G4dRFiDrbEV5SBb5LxmHzf8y6YVUM4SxzBxT6XP9blXdZ5w5apeIHF79xDBe9wAwtVweK/wZ1KeMEMBrggow/vyfuALgMl4vUrLZ+J7O8RxTWHfher9wKxVeiJeHGYi1dh+5XP43PzuW7tfVSj/AJT/AND4sjs6Ib/ExnXuapoy65hrVepoy/LEBsNeLpas9PhSosgFy167lApZgCaXuPZQPBawr1BzauHjX8f9kxQjdzIcXT4XTYVXDL5cxV3ABf0n+tzAlabV6IVRWvPDjf35N5X66nWKxqCrciChjvVeKMMG+E+YBy19eVc443Au8eagLdZimS4RUXFhN0y9rFRq59/A8BRluWWEPmGmW3fGsbjenj+PF5+P5lhvPP8AAL5PuAG8K9wFaIFUXVO+4L39kCh7cdzk78vV+/HYq+IbFWZgVRXnx8P34yVv2T/4QC03fhS8/XkTWPuBRRAFsbVV1uCengOR1HeTGLnPdXi4FFEeR4hp+J679QK1xMPu/c2euZ8KxG5Hibbr34KH9oK7K8YGLuLbfjdHG5oxtqPa8I+brPUfb6irBgIqVlrv4EKVx1FroPTGEoK1ADf31AAkY9F1/iZr+GDyLkittQJKuohQb6mQtvlKE3XEALGnqLFWy4epd3txHHXUbaMMEna3EdV0Yx9xph7QIPiYCyMLjuGSsjcBCpR1HV9bJndkGbCvbHjmtI3VXtZmcZNoilv7glNTuGQQOHdRAw0Gy4o1+ktecrisBLLzErw6PlLRa+m5R4+BGDNsoNr5iNcTE2rdxjq4HijWoBq2wI0pNv3MqsPcAMuuYCLwbl0G84i02v1DGTEMTgPmAO8dT3xbV8ICne4Uvk4gRuoNmDZpgqLa7hdDrGpqvznJ09oGTw1GgLrVwL1kmV6CH/p0gArd/wAbE67levyJwrFeKfs3fjHbULF4omr9xrZoiopZ5xMN20zV45Bb7lfc9X78GMRouDKsHzYsWHxo4uaFY7rzYrrwGk21ApeScwwvuN04034xX8PxEP6sC7OOEaA3llvOfNHCZffj/X5hWjHqZKduoFfHB55QVD48bfCFcl9+Lnyqpj8vAXhvbNZZea5iIxiKG2KZcPhaZcMeb5TEdL+HoPqKSvDZb8RbyzLpcUe7NP8A+E3pp2lSroFfMS18+ABth+NQKv2+DZ8+CisnxCuRfc5Kx/ABP8EEVTCY6eUPh4DQfU6dbZ6NRgQ2vniOvx4sIHMwq9cfE4cufGv0Tk61Nn0xK/YxKfFE/on+KbfKI1p5936gnHLTFXb4W/7PhRseI2A55n5YpWDnE4vVzj3WYjPXuHoVu9xPUZS22HjdJxBoftB2lAoaQJS4d/casMReS9woUfkhSzDywpy0cRXK5XcVBcsdBtww4Sx1iXKVR1XCEHH/AMhbRlOIRFsr/CGAaiF553zLDPNtCWcoQM5gWTTd7hOK+GZNFwxtvx1Mdi2elAF9ktlQNlp6xUF1DbmJR6xh8EBclzPRxCB+EK2n6lEduCVr6YxMyt5i27cwaGWMsQkNlQKQdQYK9EpCtXFAf6xGo0PuP7RZDL0QRbmwrFo7Rw5I6VSnzhvmmf1/AL+NoCt3l/xAM1yMkRkFXxUBymO5a/UMoDJmFc5pRA038TYVuAKxfbcCivNU4PiH+SIKdPKVm+fFOFynp/Ep6fxMOFtB7aDmEFZSl3GhTNwBhysQlSg4hXX0eL171FG1Eo5iVlcnFMMhfO5g02cPlaLMwshSWRKa6mPyin/5fHG0NGHPzON7gApp2f8AyCheOp2aqV+UHLt85Xvx+SgW0TVVcbdr/ATnRyy17ZZvxSulxlby/wATR8eRa5H34a+lF+FKizy20V9zYDPfm5bjuJefox2N9eO7xbXCO9V68hSXmOz5iVoaiJv/AJqtognOjlhaqt8QKbMPcChTxz6rPgo256/g1VzP9fjwNoeI1yadNy3f4MC8tdRLw/ubHzC6aXw85U13AAomqBtS63KxXBDk1z4ArALqbTgwFubpxLMdGoXiDQwEb+pS8z9ycowt5J/ihYzvxiF8uJZdXnwKX78NVpfFecXfKZhW3Hn5uIp/KZK1nMQ/RKCuUgCNmAcq4EsWcJiGq7p3KW2y/wDW4Ibx4i6HeiLtp/qHyYKq47J2uXkws0oPiC4fhjNktQimRUpBeOovsAgBaK2wdRE4d0+YMlIDJYkVs8D1UtBlTBi4nO5Qyfcyaatr6Z10CNwgArGjPzfMqRsoH67l2hdaLQ/VdnFD31Btqoga3XzLboCwNhWN03EPOLBXUFuXQp9/hBYwPU4XGoB6H8wA7HUsIc39xyr3x4pW2qmbaIRvDwza2lwFtXPRDvGiUw7cQeaW6iKp3/cS/RFsXUXGGKtrefNfJ/HsVMkAo6YabbNMN7z3FWBmOD8Id+eoBpL94QKyPh83fvzf1AD26CAGo9c9QTd37igZPFH/AMnlrko0n4f0/kdH3G74Xt8KXTzxOzV+NGZky/hBk7EZ7fwSy8UNMWhzUBdn5lqOV+PYgu/zlGEoFrAc1LEKpZuaU5d1mb3XxKI9+AUVKUXgmf8AL+BjTiOKr7/jZNFnqa/flUkoedf8FDH2m1Vju4IGbQHIzjaNbOlfwpA09RUauHOmjufZncoatOv4WFVz5erp4lDn7jd5ARXDZ7JRpvUP4+P+SubPiM1WuYa19JRlKWG9X68c3b8QELwlW8gefV+5ZS6rmAq3AQBco9Jgo5dxjv8AmYurXffhay4TR4K5WZ3OPn/EA0Tnn68DyX680M8jUB5adwjPf6hLfG3x/wB/8TXWpv8AeuoLaKO5vq/cG2WxWL4l0mnn3fqb+ov0YtKBy7ryx98z8yx0s0sVdzZpu+pdStcTXdepWs74gVrnLSH2oDCW84gqGqZSXdXojunEWuyywq8l1qCPL1+Jfo9S9tfEAYQrczz8fqGi8+v/ALKFt++oyCj8pS3Y78wIpbQ+phoIpU6iowRNKvcOmMARljQ5uFcLChNkoPGCCzC9MtXfWuUXiNiMgieoGYDTwZuaRiEKWXtxu4sRoJRHXD0lvqDOz/Ar5gO4rrVRiGXXUoisdUzBeI3N253AZV3AXUcF69RgF1AM7fEGtjClZr6nt3ANjUsNamVm3uJnxeGFdrl+4qZfcrVhlnIbg4b2blMe9ebaq8eSnZ68WBTtSQGjLcMCDKbH58ISyykwcuy46f2mxNO/PtV42HFbYFhGztlbGsc+XpnzvmBzv35F44ceBHUfW3wN126I0UbK2xRgb5ItKBj2q8aZVKmz3GljQczN9tVGlFx/C1dP4DR2QVwWFHmCA5d3Aza8aJS9rl1VNczTWuvzBEsmbAMT/KMr35DAYsUbdeK816iJvwVzdepZh/grq1xgrnjz0Lgi1s5ZnnfMFteA2hqVpDVKCtFZzMrvftA7V9IhV1ChjUK0VTuNxFTM3zl9VEMm1i8irm7wtfC/KAzqBZWHuN5qo4dGVmv54rm781k8mvApqboDN7uE2OeSUra9+AzjbKPnzxD8SwrkPH0PBZHXgFgy/mADNvUU0aOfHKbPw8XOcymaK78GIJ4ACuoCyH7i09GYMF5P8TVB+Capqitp41FlUWR4nKHg5OIuRs+Jaq2cQR0/yeBt0xx36qK2+OIDk4gFv3EAvDOoJm3pFbex1N/qDSluZGuXQT1k936inbAVbol0rYe5T5qjSkW6pe2HO71G1l6qckp36jg7dB7lb57Q17qWSmZys+ZWq0wHzqGzpi/cSrWmgpzLgo4BuUKxZiANLPlI3BBUGHbiYK4dxgVtgOxtsho4sLsgZbciK1HRCaX+hBq9d4iDsl0Q5cw998SYQ4UmEayqPURuuOJodZWZJjN/+xOGJw0RxvaZi6vXEEN29dw0ul9ko5V3LnDRwwucc7gpzcFNS3t/Mpses7g5cc7hKvXDUOT68n778llMnEbGORzDbdjjMqgVWn1GlYzVEqviYYafKAqwyPUHJYOpTj8pq2VfhbpiBRbmXQcPUBwcQK+XcaLt1uCOMnqA2xvcCLY03C+rhiQ/O4n7Ybgi3RGpXOsoGyuniIFmHWZiuvqWTGo8J9ygkOQ2st/lnUpeWg1AZ39BKrVFuN//ACQTbnyEtGhC1AYNNRS7eekgBSUucOmoFNQvt98z2/16gLtULDAwpXccClncNq1cUBfCcHcMlO+ZYu7x4vOcDuavOqWZaLjv/fP8vl+p7Y8tH6/r+Grz9DwIyst4i2ZaO/4Ph+45utnlZmDwfx3eUUB5i2g5vfhWCD8MS218nkF1/DAVw+DKlpjwa4lOPeodvJo8YaOI6cX68cvINmOPEKK9/wACq6xP0M1KZXAwoC5DcMi8LzfjAhbkYaxB6w6VADbvglc05ed/rxavvEERb14yKuubhl6T6HMGTh3BleHmZDAorlZx/aFGDiHGdjP3oNIw3XcZj1uKta2nIT6EWNmWHUTHCN8wR0yjWe5wNxQWzeYtgdRF9T6EVi9ixbD8RbDXP5mF8w6Bwni8W1hfPpHY1qen0t7ghr4TUN7qLvODqY058VDKW9/Uuv3sY6BVJtl6Ux1PYkRIpQaI2JFZC/Ox+IgVYXXxHTUF6CJNA/CNyg5I1l5NSuH2JmTbgm/xhm6OCLR10iN/ZEXLkMKWwUhM9hhqJkWNWbZy48IOyfLQIb0aMWG1i4o5/URcs9oVtwm6GZB2B/cq0OCi/qJUZwFf3LSqEcFJdBJgrpyXAYVWWFHeqll1z4bpu7iym8ckxv8AL3Ef9Cdr3x4rN8zo1TuCXy9+Sllt7GGhNLUVtzALmUf+Ik6o5hRQ5B3LLcNck+l4NZ+C5Zxj1KCFdD8MzXFzPA0m2FzOffMscR7kAAIL9Qdd5wAYsSke4LFQ7GUWiuHqNCY3T+aQ/crmMKhDqyMJpnhKmr4uVz74mmDBqFDGuZ/oZ9/3AU5Y+ngDtb+Uyw/U1VRAQVX/AHYX9TWrwKO9jXMXbyREumr1uBTBf3KUK16gpilc1F0L8iOVWZQORwSlWGXMwrvqNi19HUKqZPMNFQfk+JWWm+4U3SvUutLeEO/b/cdb43C8m/cKx7f4GFMUfMzH3i8ENjr3F4BbUoyznsdV5vlHXBzBvNV/CzHM7x/EQjY+iK2auGd2ZX3OztqKpWPaX7/BlHH08ut17iqjd/wIyY8fR2XMW7rio53n58/uVge4F1+kXpfj7Pcpltepb1gLyZ6L1DRpnU/9HUqwVv3DG3HEortvGJZt05PGd1Z3AHU3+oXRe/4NSqx3LETjwqM4XaU60vgLMFOxgA4v8xawKDm5bRQO6/hv9eFT65hSivk7jVtEKI78c4Gcvlczsq6gUYauGz5mCkgYxwSwrkJr9zQz9wwbuptjByM0EtOaJfTmW9v5lmHMvZuCYNvqU6Ry4K9RGbdbWZKPzmfQiGD8wtXll1i8PrEYUNMQSpprYHKBJ9HxG3W2veI6d7imsHuJEyb3Fsjp4v8A7lpja+YN2xyeorgRsC/fqX60zlf6SkrBxANV0K/uM1Qo6KxEXs7vc+BxtFGDof3CeJHLk5zK7vm4CdBouPo71GYLLCbWQ5haB6i2IGlLYyXLgHolCkzyuepTyXSo61GEnZ6QAlj41LKlq8NNxQwTAF/cabA4sv1Ew7EP26lQh3QIiECc5F0VMnbUCqHKziPhlFjHt9kBgywrc51Y/EAmwcUnLAhnuUF6+2XSq1/j+F4bccJs/KCI4waP51bX7SwK9wFtl09RA3nj4lmm/wDyFU69xHBwgYxxDZWHgrfcB+ncJbDY2OAFlo7K4A6B5uP3rRi3WAflF+Z7go0DCMO7+JUFkop6CYtYcv0LU/LFoBSwg0pl90kuPC2CcvPs4m7Sgym72YSmoPwHfzDpisY2LD7qpSKHFxasMEjIFpSh9N3FDQ7dD80NTn4bUKdP3NYEmL7rUtd6BuF8UXMIhpVmux+SVbp+I7q/OJXznUNm0+OZoK1f1HroUat1oTRK9BFDIJQzrcc9rGUKW+4JrNRsTXUSmogv6X4Nr+oioMAcvCNt9tpTnNvEqKVqHNtdzYD6Hc0aJgLsWYF9nEtxjtlaeAK435pTwvxdcLZWvepa1+YBmYJX/mN+MXYr7hQUs8sxSsrzY+KhUHuaDTl8ijZDvv8AipUWf8f5gq71x4WqO2XWho/8m7wo+O5kek8CmoHKNVPZavMtQmZknxnit+5Tp/D46eaqUQ9QVbugz4f+vAIZa5gxfLvwKOO9eCq0vm4N5P4O2GOZxV934u/0wDI2ceNCsd1BX2SlZL7TDCz7RcceXLwLa/MrnuC2G1mRd3xfgvV86qAAOdQI1gseK6g031E2W/uGz4eP+p4ns71BWRywGM57iG7Saybnu/UC4cMSbJc1KH/Qi9HHRFvL+4u+DqBWHPEW1YVrwzkcBMh9EVq4an2J34jRRLsAqEEvOLqtpS4Xx8JQl5jarepV67cxsWnt+oV2Ue/mUZEWNlvcJtQNRTUXkVTkB+CASueIM/pSAMpefcA0F3Xt7i7Z6EMa10rcxqha1KBYOZgsRpctwGukbKwsNxvpQdDg+Yd8KlepSGOdvzDO6Yf7UOJSxkVG1XFiY2zmKn5uNwwUQroDmXxueIL3OqhuFHtFJcf0Rr4rAvd8xJVOxQddJ6GI7PbfMKqG8EFwYiXS4qGU3g1/FpMHzKq11cFTIn8KKax1jyYN74g5MWsApeDow4p5TJK6xChzTAGaQ5jbl73DI8lxAN5fHPvqUXiVAXFPLWYs0JZdsaVfzMogCJpsizMeF3l/ZpgyxioM2vocyyMoS7k5A4IwTNLClWCdW/qV4i1BXr01khUdRCBtOaQslHBlppeVriOXkQMoICrtxbmGbTMNt052cMyCyQCORRa8ykIFRYJDptuNyVjL6XuViAY0QrBWsi1B2JARMBE6BS6X9R6fifNjUqt2TLR9lqv6IrFbI5MrRBrK136i5e0LDI0Gc5nSrHcXwv7lNfp/BzbouNiutSt8CZKqkWNOTwNUmn5RV7VuJKp5zNf7x5zeseF5tznPg0b8CgC7nHzmYAq3AeK6P4hautRAvniWbvza7arFSz4Qoo/h9CKdzeT/AJFNLXxEov8AgLr5ib/uFRfh2H3Ed2EoHvpB0K1cu0dfyu+xOMq+PIA1dqGz58IG3ygz6xU+X6gafxa5kl5ox4KWDEtpTWiyi7vN34YtfbBbajgYNdDpjrXymheeJz/ArQd1cNHx4Gm4Gh05EyFXfM1Qr8uIb/E1Tf6hWar3UdvUZfzpiC4iqroTREMBdw7Ze/Aiuie79T3fqe79R64g03Pd+oC840kzvfUsy4CVWccfiLDnWri3u4936llDA6jBXDUWBcIEfYYlrHxlvszk4SCKEvMuoPgRlVp/0lE1QcT/AB2fLZUGIzvI2yaoDXSOVUhsLZ4i4S9TMvIVWWJ6ivA4e/Uo2WD2gvkvjKJmzR3MzB05wwprb/7CAmON8w5wUGdEx0JA1kTWUrRB+E0sAsL+GX/JTC/WIbMQCWZ5uYGEPED68EF9c6qaJimkBd5F0S7uJS5mhXNTihABKvsCEfNaSqx1KrivqAit7/jrCZ+YVecEooN1KBX8yzl1wSz/AOyXWav1/HLaYsq5ec8dfMUMa7IV7F1xMYPxAdFvuPF75+ZVtajS+e4FoSyr4OouxzK7ZmYWyxZ1K/W0D64gBweJf8mkW26fcKDnoY7lUN1VwR0w7/TAVA/KI3c2QaeDohYTI37mQPxBAUEVA06uNenWy1wVfdS7BdMgt7l6QQ5WnCeohBBFACYhhDSoZ+QjFZ7jxKrm0wAgxHYHRTeESv3MXNoKnfvuKi+YzFAR2gkY4pyvowTIBqIpGAXN7qKm9Axe5rYV/mGbf6B8C2/JLrjDH4ImKMeo9VVRQ3BZGfVwKXmKbzpauU7fmcNHqOGeWEQA3fSfRcY+XcMuvuaNVjqGXde5fHDv+Pu/U+xBY4quPGzO25py/TF5vHGZfVgG2nqDs3q5o/IV5s4weahOAr+X+AibcHZ4PbXv+fXUuxmxlf8Awjv/AHz5uy9V0jKu/iLVdXnz9nud8xYYWynb8wptt9fw+x5zo7ZxVNVuGj4m8mXjyVhh7J8eKUH8T/X5iUz351eMLuB4y+6lOngCl5fE3nTwHnPk0c7bmR3TfjlAp/zFaeqmONQRwFnki0p9TeTZcxojVAxjgg0ttcTVP7ELKcceLMmH5mqabMVhlrjDzLttLlun4mt0yx1XuD0/hgH/ANlfcXxiU4Ve0cra5QwueZd0Pidv0EXevzLMe9R0X8+NEX05qdymEuA6VcO4HiKgCDq7ewg6rEMByNE3q+JditP4AV7HcVYMMskCDa5alxgTyWkfo9Ip8Ik2D2TFeo0dtkAuYBz1Gs3FOBwsDjshBcCt5NP/AIlZarez4hhi6kxqi4X9bTte2IbalnmtiArhM/5ofo4llo0wGR8Q01L/AEczMQDSMXeHKYDF4isNcCqsuJNsnJHvIFDd+4VmYnsvDNlb8W2m43ed+MVrPL/BG2jcOiki0XDK2/Xjd+t/xZM2QEwoa/Ew4G/+pfVzwhnS67QacHYsMGGq0TRl6YggoGZYgYgrgs4IR6IQufUuCbiCA7SmPRjgQT8x8BQaBQXB3WsRHg74Uac2pcYUgbCCOtGyi73MqalMqb1iJHMrdGGJWySjSrMkSxyYW/UzQca+pZW9mIwGXklTgqPS8PuDootLW66uUKsyAuzFxSEEqF8xIdj/ANQ2D0doAD+SFGGUkBQ/q43kCbGLSEolVybZdredwomWeZnAA4c7+5mCq7ergBwZZmasdSiq+W8ErbhHKIjhi9RN2bqEADXuJjC6wytZ3xErJkdMMFW1FqvbLsy5jo+YCe/4ABQw5fEKLGOGVv3DGPHWNb/ghYXncQgGU9P4gLHDSwzn+0pcb8DZ8ziuJaVn4lr98x+LTXks0M7WWXV5/jauksdDgnemu5eyzDqJObfUQf8Aks1eJm9lVqIJX8m+N+5Z2fmA4Nb/AI3uuO4BbeiKyvBGmsnD+OHgJn5cQvA7rMujGtxQFrM4F5L8M1y+FovxSj9Qt0TWsfxClPMonS8kLJ0zsXXENnz5xaukcePd+vDQzri/I2XOUeEN8TAZz7RFl6hprRBpRhN3GhHmf2IFCuvG/wBTs3cHkfsiHKZG4Di8Sh1j1B4YgGvd/rwOKdfyblV+5rLNR7Wt8xdqzFa5M+KLpuUFuvXgzSbekYMYdx26LrOUC9O9wmby1DaQ+4A+e5WTWv7mSrBNGX7/AIVv3xAZ9aiJDMV0DKwjWSpcFHdJkra1YcRPBMBbdsVv338xiLfzIzTUyw9mh+pcGDdCFQZymGYKFD6BFsa9qP8A64Bl6ZA/BHzSoFRacSykLaYj3dqzhi6Fh8ELXd1ZM4xh0SECU2cE+SxHsxu+EM+gcCuGEgN3K218+MsM9RCsOTSGdZ+JrD4QOS4KX5xKN9G4u1h68Vm+ZTn1uVi+L/gBJy7YYVwQBtzHKXk6Tn3KVFff1ELu9gJ/7Qohw5gyh7jy24gu/wC0yRQEqqiaulmpUiYMAW0F4VM/qF2pDAisn7oxxamyjDicWpihCBoPASuICxSNFaVbMKFCpHI5Wt+5QOpICrAd17lPuS7CMTXhyFAo/JcOkHP3h6+IeNeo6BeKSgVlMh6nDUs1scubixqlrLA2/OIKpY2pHqPwyCigZ/UGeQAHs+5eTQe1s/UzLABb2msdwWZE6Ay3fqLFcEQgjdLLH3ByqKGZEaodYj4OaU/cQhKCiz+lDty2lgSksbLuj0bl5AxyJFVWqgxaSqBExS35mhWkWzHqLiuIKjwrGY1d8MDhNnhKyZHTPjnnwGHPHx46fhPbrEKtrd58CKnTBpGav5Ofpcb825hgNM9/8HB6wRulbrPx4ALOIMvfpClFc3iXsN/8Qo2T3fqLf/AtXeb8I5NvPgWR5P46/c+X6hhX6DzWb58Wwjc25fvyYdW9V/C981zPxG6HJvnz9Dy8J7hobHiDKvJl8UFu9JsbybuBXA+IlU8vlKK086obPmJ/Vz+hNUAqK125lsFb8ElZzNXhw5OY+OvCpt68ZGKqZ42ahdzQSzHvUdPxFouWXXMvh4OIt5YtFwEo8KG7v+oobiES/uXGOeZbVcHgAdhmBiSV47f/ABogABuuYEjyM/PMByqggtXt44lr1UHV3X5Sre/X8K3n6ZkCUy8EtWBZCgeoZYd0Bhk6G1wmHhS7CWKCG9z5JkPLCVkR5eohFauEH3P91MajsAhz69IlKIf6ElRvyIGITN6DyzxcJsELm8WQFgDgjVKLviN1xoUUKx6LIS9Mg5HuJgMtEMT+GC6B3gMTtyAMxGinRNpk5ig1uwekbWr8PqJlzjuO35jTTUQynKlZreYPq78ACkn92I6c178ZMdxzf8HRLVHFTPE4jb7M1Hi4Djq8/iGSWqqOE83uBWDG89zIyB5Kg0DAUNc7jaNDvBsx7lwWGEoWIKA4qKugMWND8IWQnOahmGF08QvNRy9qHd3+YjbID5qcmSBhbk6HI6Zkl3QJBWpUXfMBXREIcw9ox85lJQaVPdZoDmk+IoAsu6GHEMQTAQo+JnsBpTRl5ofSUZtmjKGH8MvOwAdlyxAWpYxoisAdIHJITIGPet3BHEGQrKs2OKOAPU4Ulipl+vQfuBoQcCKtixteiJgp24FoaTMJMiGJMAO2jK1fPUrzhG0FAI6WpeHBoEBpNVtlt0xDQogyHHBHIyzYgSv3FYcvMtdpiB454hDZm4lcj8eMU1jtqB2y87RKf/EsG3LuB7vu4f0eBXZUrTw/wxd21fkHG6bhReMS6bCpZaX6Qb5L8rb3x5NnzD/bxKOj8eQVKfqZez/+OgVajkq9zd42+X8P/v8Ahz8Ya/3x4MOOmJRMufiI0ccJxefiPL+iAVsvqHv+vFt1au/Je9p3OhU32QeuH+VtXt1UK9rlhSa2Msu7L3NvlM9fxERunO5YRfBtfDh87/Xh5wiKCjLczXT9wXPA6nqf65is3V+LW256uCqOoDm36mskBr9INYt+EGy59Bl9OGabv34EuT0Y+D7jbR+EUt6irvxbq2NXjBLLrljt+Z9iNatR1+fLu9V8PxKlkQdjLcubGfc0r0TFAHzACn6ZuyAGpS3HPSU8/mTQsOLJmc3Rp/DLmES5i+Xf0RzaQOpTgecQQ3GNIOD/AKIDFYoGEFn3B8AbjVgKeosFUGBx/c9iNh26+oO4KMfMU9miOaVtKZWGLWO83TmZxaWV+IEx9SvzM9HuQFi4iAjmuJmua4RiMHaKm5hBCRit0jBbu9udw4SyCjK4M25fHjftHarDmVLcvqUgJzlMsu+anQ+Ust4Xev4BYRZ6gBVnGANS7VyVxiK3d+6nBMXyi3StXmf6MDAv8NeNVnDslG/3GzXzQIOXWxihz8kYbYYVrmmAVFFYUDfbBAEgD0CiAXgKRDNKbpSjK8tZeofUQreZ8MwI3DAc0XeVCWMOFm0d16jrGRkiorncY1UK5FhTNwmC3BG8sl8p/URVrnqB/CcpVgwFKuC3uEVKtRoNr7CJF3y+GLwDHGkF1fcr5EIrC1lXbaok8ox8NH2zK9FezAcNEtA3ScrcQCwQKWrqUoFkDVS8WyPwQh7PFdGgpR7MIHZ7VplDLRxbFwDRlCbu/wDyYPpwApeTPcRqjnbRumN0EGW8XjJcp7RVUflTjqjMHogn2R4QbgfehIS0/MSm6h3pPmJwj7iQsonOExx4d3dd+/A4tx53TP8AE5Sv+wh0PcacbO3xSnL15xV2q+4jbuKu1iBtamE39jN3hVtV6IDhXqCN+n/8Q5LnPKAsHEVRWcG4rL/hX5eNLv5X/EYVnXEOLx3U9X7lMp9wxlLJReBSFvFDivDpxfrxea58Cacx8t9PA0q4Fj+Pu/XlDRf1EmNwtVM+EvADuDWUfUC+g0QEC/z59X7mxjnU1QUSshwQ2/Ms2z71Hycx+oLg2XBVTkYI7HDBfbuL8INlwKUv0ipkbgRLIJjvmPNd+bb72fwwMXc2fHh2Kw1Hb8z/ANMzMqW1XB5HKrydLltanE4t7ITcHJACU1uU4cwUG6YVxX14QCvZOhLxXOpc/MHywzw2ra9XE7Bi1/iWjVcvmC3WA5nX9XFFxFR7+psCnqNXh4hYTZuNixs9s0IwdscQjirAx6T7ice8TLJ20+m5iksbY3LGIXozLUORpIbynCWB6iwpQw/hBQmCHXT/AEhkL5IqDW33MwLGhAuiIhS+YoN9wPmohOxpmdmWNr7Y8FUui42VjcsXdYgVgnGfv+J93xX8LBn4VNqMWRQI6VFgKq1m4r1Cy5xUUNLzCz1fPnCANf69RkvQs7oaBUlvhLttaz1zKoCMJYYDVr1FTo5gHHBClYIGi5cG4AT4AobvYAahQQU/PqBlRtZpmXL1pfEUOjoKEWDGpRW9/jMvf2kvozEMBDBawZ9wIojpM5IWMzaV+NxBYSwTFlLiWi2AqNi3lofiDKWD0K6hHEiwrqaA7W4mwhiGAI3hR1FVAtvUHv8ADjmCawQyHJpOHMaUjnlqJagFK9HjqCrRPZSA2YEtRsWGTbc+65xFHKFpAaU93CyPYxLUi1TDCMp2JX9SlgOXSNTbFKfuCBQMNR2pZHgqhVFaLrOW4Fua4Ju8g27lI6+deOxO4RtMnklOYibJbk7fFPlfXn3fqGj4gmziVRrjUz/EaCnyeKOO3MvXfjLN+AjYGPC7Zg2cLMn/AOE4FU5iD64/nlT35oyq+jxQ7CFWrVZqYVTTzB3eX3MKcLUQlcSlYK85zn4x/HL5NJpr78bfCay5P46vPDbO/A105hLYZdsCnD7/AJX4IKtymioikLGODcEBwqcvAjXhWzJ3PseHeHjUow+KP9Ylh74/lulM3k78WF8hHb8zdEWTbxMu1+vIbVk9RjTS6OSO14Uowacu5SFS12i4Er0g1R6V4s9oWVhW1fLUp6DxY0TuCCUn0xRNSgdIijJgSzYgRTHuKotL1iU37owbLEqRV0zraJ6v1BeEZdKuCPcQsKkNjDnUmwWlicMvmNlX6BZnQ4nWYpqqHFq9QcYYjDcrFrqFDWNBNSBkfTDml/ogzXWKmrHeoVGb4S8LxqpYf34D1DNQ48tqzEuYhcEuZWHAPiKyHHqbcXS4lPT+I6/3xHIrXMbprcx5HB1/EKFZaSsJiucBhpd6mf8AdXcEHFY4lqa1o1G4Xvmbo0VxDPyJgmUvkBvcA0IrFdMDSyxWN4hUKdqVm3tmwyOH1BIFgYCmtPDwxgEyEbKy8OBc2aMw1Re8kopcNtveiAe02e1kq6KyBQuJXYluZf8Aqf1HQBZBXzblDRBchvqJKMuqcpUmSuMioHaRGzwMMbCz6lGYFsLUjAZAqlxavyfmes5EH1CysCbRWog1GYzIIsjEpiKJTWymbIVPvY2BpWR6VRzMwkuAWHjC821FERdmsVOoUvG4dTecVezn7i9+bYWau8S4iZT4D/3F+TZ4jp04FmTFHGIFlQF5pWM7KAELgmc9zOQTlVK+2I52bQXgDQReBG79Jc4gWtpKugu9ibN1NRFnoemDVA9VT3UNRjLAN+xxuOza6iJ/mIyVfg8Yrm78fD9x03rmAHx6n9VuDiuePctx61/P/wC4VDmtwGrFvxCqe+KjdFXfTz6v35aaL+5i174IqRlGX+A4DruXY2gAwb/gg7hfNfX8qyvf8L1jUVumnccsagUV/wALWL7grTh1KxfFwLqrs2xvgv7iWV4rN+oBQ2fyRGnzkV9eP9OPD46/mYcNwB1zC1uqOPCse3xRfS+SwxzL6Qo4YXs55hkF33Eq9IaPiCOoBAu2fQ8m/wAxKWUT7EFNQRRYGy9S2q4YWGcsEpx/EbPjh4Sjwj+uPDGsnzM+DIJjuEhtxKeHxCDetVKIuv8A2XJ/7UqY1qXgfmZMqmYec5PuNMOSlYSs0rFpmUp5TVRPWN1GQFvJlGUDD+ala6Phu4Qoz/DEzCHiooBVamIS4o9iLpcK6wAgGuL1BjAR6l2EFEoGBdQ2qFBgnpgF6nDW0/E3Fg0MMG0SlVHhKLIFwIWfapdDAAa7QLUwuA9WPTCdw01ZGS7B1zNYKO0WrS7+pQ1s4Z6kX4QWlWCeMTMSW62DJWo+JRWoncN83fMFKdTRepXNF/8ADmCzVW3G6KzEcOHaC3ZtmwnHtCq66Ki41i9QArIOZ+NTo1fgipLKFxOZx5RzJC1ICjQ4X2E5dhQ2ncANIe04x5JvRBQrXcMWc5CzonCxBxrMJSQGWNW42tRFxCHLOf8AMqSpvKJbiy60cSogsF2SiETCQJatIYbUI0FxTaORha0YNtUDg7OGwVxMLoHW6GPiC41J0XkfTcYyYDiKE1dUiGjKLAA03fxLftJ8qMK4gw9q5fWTYaBl9lyCxMTdrKYHcsFKYNQA4GgrycwbEHbKXYjjpLiBCwrpEx+ZnrZRA0oY+6lxc7QprG4DR8u4n0ASbqAOH5IbZTsRmXv+01bLAKahsVo+0G1pWfAbqN0PACi1ifFgsOmkcu5UqjN/1BUMIxYBHZifArkqCxzUTfNbY3WMMA4tffh6uvcKobtOPuIc19wcuMEQux+omu3U0U5Y5gvi/r+Xw/csnI+ZbQh9TJWMXiXfAfyShPw8DTfMru+Mf9rnqQL28yhtK9TtXygjgbrvxb0/z+3wq4+z4VpQvpLKqs9/yFh2eNUEc33BlrUF94HiVoOuZbiKMeteUGvX8AVo8VerZ8v1PTHk9MPUaLyn41CmsvF9SDa4x3/ALMFOxjStqg3qAuy+vNmWBwczVi3qDWvsg7bcNMQwZzAoD8vGv3MgU/4jyGluDz1CtVVme79T7EKvOp8P3Hi/28G/zP7EN7r34NuMV/HAzVRZrMzF45SpozE2OMTnz8o0DmzUTR+1yq2n0TYL9hG1RDLdK18y+TxuXMomyMK54QbOhzDa9eSIdmz68MxSZWGAQ53dSxAbHJcp2f0jT73MKyVB9nEZ4ZJtxsiBFgXymVMaMzojuO0A9NSl0+iF7novUz0+5XFqrMzsADK4jke0BWysoGG8qjYlnxKgaHbCpShGKvGOfCyyveYYUUqxD3IEhDC+5Z5HTG4jxMQ3WoquigRggOuYogCGmEoKVl8RqrdxDMuwJQmNUMwGi1Nspv5anv8APjo5dTLZrpmaLiVis+R+YAUDVRKaG11mItWwH/Rfgb19Q9Xd4hfJCp1tBSJ8q8a19DuPIHMC3ViAGBBYXzHbsOwKaBrvFzqbsU6Jh9hhOApiBwEHsBfBqJiCKhoaAPNfUVlg3ggFBmKFDeinrGmUqtDj8QKnEy0LNNW4+4gp3FYkWhN31kMy6EEYLzaQYV+URC+AJQphVtFP0XTpOAgAmQt2fE9vnZU2v2xVgFcWvFjqLPdiR/JqoMLqtBRMnheLhzVYYF+3ELixWsvaa+4gVrfuEDYCLsfiBjPODf4nIOIqyBaUhSC6ceoBXiJnda+snmLTWNYAsCAkpSHwFMuFFRfyLh5/KFmo2wyiFCyzU5yTy70WP1BnrnfTETQXAbPdko/kI6If1HzuXGcv7BgoruVvG+Y7fnx894lY1jwNhDIU/LUC9ujHnMNcn8jBDjnEvGdmyWFi0bSF3tXNz1fuZrnL7r+Dn734ArLnSCGjK635owTA8Qii/moaA88eKVtUy7Pgus7831PK1AI6itZ5er9+NUHLCqzuGqxV1FUlrghctdwO3LzAaXn+NNXWPB38xGQ59RMU51KoGskA1TnwA0QA0RB2XAGBc7FXxP8AQ5n/AGEcH6nTxVSjP4S6+fEADGn+AKsSmhd7JDbcAMLVcHj5fqCqzRBT2QAoJoXjllX8ctTgMfPkAfJmG3+uZmBVXUo1/US6dz6HjVGtnCaoYNa5n9iU1fBBw/4BW/cQnb7iVu68UNYe453mNPSm43efxCbHu8Sv/pUJ2qDH3AVrWh+YdRqZzlNSjLs6jMir14dlWXkig4Bb6qUCt6lM2CFUvVYZ3xJXzmV8HQlmLJdjoqgz9wo65FbM+5cKowgmyMJ6gQKS5UBKj5QokpSrT/wgZMPEAcvVgDzUYF/NRbuC87xHbdd8OZZdtHEYvg9xAGCsIA++I0KyxTq4AuriYIpR25D8QD2QqEHzHQ0HFuoME0uDM4fUoiLfeI2mhshgwdJ7cT8TILQ6AWWq+S5ouPwZjkrkbZVfAlVg5m888z5w9eCrL1/Cq5EOGDxInZ0srRW4FMZr1ALa3DC8AT41xONteGAGl48Isty6oewfRuEKSt/4bhFTCBJ0Y0Li761EXzXIjSibN1mdJChz1BQwLKUODqZVbsE7fVWV9549RMo2MRO3TRy9ZmBSkUS8F07hL0RQIoG6au76SkhNiaCHuA1yQ8IviSyln2E91N8cgnzo2QjbuL2rlYLWX5rB+ADQoFtOQNcTL0pkewf5gVvAX0xzpGkGZRiTeE8Ps4Yl4deXyB+Li4IAbZNN1vLGXdBsNj0ZnuzYqNBmhNOoYWtU9gGNcHsN4jilLhHFxbXFg4PiPU/Me1eeaSjhq4p/JX2F8RyvZJF17aiBScBUMcXYjSqcRpttvCVUPLjxRXpY1+OZYUFjzcNHxHWr9RLxxeYYusXuX1Yot0858eneZf4fw+X6mBsOYWpdMzfOX1UTjdtwu+enhVUYCf3e5l8DwP2Mo2XRw/zEQBSUu/pcR9jEsy4nvjxd6z5dnz4Vbsdy1Aze4WVnPcXKCyo6/EQRzXCUWlHqKF6JktM/wCivOj/aiDd/iUMofjxXR8yqzW/Jfa4KI8Mrk1vP8kUf15Gx6I30PUzXuCXSfMC019xKoIFTOH9wP015s/1mAUGUbx7YUGNSj6fEoy+B6v34ATvwFdjo8CqxR8wMl6Waoc39eammWap+AxAC65YbL1eYFtfwvIcuoVFmZ7McxIc3WItoWygpMvUFg37l6CfMSsdR4D4mB0EN99EwJZ9alyNPJ8czA9aHlKmxS+YxqMwwFaKM5FvxFTozEczwe4oLLeXuWTs4nIVRG5DOUvuQ4cmZOh1sv9yjKnsT6qL+RjH/ALLeroSzAeH0gI4eYUctOyIOKt6MzU9pxCOKHUUKpBjR7Ipa5j9Aq7hluKh/9QKPhv7ix+CW9VR80ZgleAT0sZTWF7QKXNobfKFErs7lYAZOlRCcAn0xFVEWYsppiKkAcfHxGk69Q5LNmouQ5+1MhF3f2xyCnt7jdp/PKbpeAMU7/mwclrM4Vr9k+X6lWofM+THCVRQ0vcC+c8Ed5VnXmo1+RAq8rbB0c/d/8i6GrQuZ+dy3li37fmWayey5jpJdcpZQqLjSvxbQRBrORNZcXAoFhidFrxnMrcbvfBIVPJn0n/kG7CCGTcbwWNmHeoz4ZglTgUtLBL1uWLyEAqWJZbBr4mkk4GKt91AQkIKDhIFDihWA1YcoZrMqw4kmbUtsyD0W44QQYloNerJy+o6g7G6xopPkmFF4grhRgWaAIFXOLdzN1bnIKwX3rKUMwpgmn3DgnLeCOEkeweWoAZFlgjistHIxSqZbkFD9xGLIpF4XUOugsKrgAqvgINTggT8kEzmBfkJF3xEVqg3ZEl5cxcKSqgBNGdFBFXiVLb4OV64l2RVw6qEMVqLcMdsdav14+PDeKL78fuXjFPh5rPUqsVY7YNFb+f5fjUwGj5m64/zOTS+/G/Zfrw6PiVxX1MgmXkmnJ9eOSuX8TX+8efoX5sN66idmAggfpF62cTFdn8sCWYwz0Q4gWWMurS+FxNUH2wCXuPdUoxjDiA+h3BZX4lGPWv4fQgBslBT1rzXr8icCUvNwaoOoPDD3OFw8VGmhI1yZR7hyGOZuUuK7K6lhzjqmVSHq/fig0V4pd8+bKXVcwc1/7C8YpgW4LiDAn3Pl+oA1Bu8Ql5IKe+oXn/HU/wDpKBXl8CchAAPXM1il7hp29wM1X5QB79+A2CaoFtQAKPBpejwlNeF+vuHnrzko/MolpfIx5rF+5WL9yzeRf0ljd1EtFnzBqrvkcRo2+os1n6iCtZrSQayTSLdo4yvhlBSliC2t5P1DhXqmOIP1uFWlqU57jJSombOTAI6t3nbAaZ7Zjts6j0WviZPkcRAFUORXOV2ZyY5lAVCNGpj8qF+EFts7jlky+0vJgNHBGJoa2alNH9Ie9LepfhMO0IeXDZVSsWQeSdR61NcjHE/NICGTQmyE7Y7ZE/xKMissHStxcK2YGiZi49HLK7Ccany54FDeoUxwZumielTIL+ZS7Z6FxlR/8Jk51Ih4hsHuCxP7xAIXbuLkc1C74gL9T3fr+CLe0Fq3CZdQYsyu2ZCneCX17xBZsN6lL2uF0Ooll8rXgHFRlcqvxChwc6j1YwWiwXT3mOBZyAQKS2SYlqIwQXScwH+r0+yXWwbCg8BpvdziC+SpxFOXBMEkhRTp82xq2NxPqpYaWTaGINur79RdgVl+JpWnykqvYsstuxooMLD2E5YSAT8Sh8Kf0QGYA9C8GJYSsdC+Sv3BHok6x88MFxZBLi2iTzk2rywXjwVDrMv3BiairAABS5zd4l1vtQ3ccGHoWLvqWgteoYNFgFtAtD8zBYThCtaFEf7IIY6nXJolxgQghEe6MZl5zytg9gxaoZhUROgfzEhClxYK3xhx7gpKNoRWMiWKMM0APshFjqCgVq8xYXs8tvOe4Wus1/GxlMTive/Frqne6/gF+MzIzdxFKKHVfx4+cM0Opycq4lL6S11lNji9SqcWhH5BTPV+/wCV2+3EQsouCzyXUA039wzyfqZE+Fq7X4iyOpRlzFq6znMEA39fwRecdVADX8sjNVMj3AXXgLTX3DuntSAOVe7m5nHCZQYxh/hAXUr3i9yiqrEeLBC2MG6lrdy9QattFPw6fw9X78AlpeIHL9NQJS5HUqjN/TytmfqAKsz6l2WSkMmzTNXnBnPUCipVF58bfCAGvBas/UEOfcFVR7Tl47FXxDQEAEOJz8f4ir4v6gBsjp+IZx4FtSzbrWZ8v146o4zEXkzFlt2cRLctShCzPMECPCF/iIaC0Ff1OBJHbfqYVhu2CXFaNcRRAo/EJDL/AOwUWWoDqvh5iOENIafpFGb+IJMN+4s3muUJc861+IjZzoxQxqLACcDMxwo1/ojF6nPxAoUoruJLKlYYwbqvKYFlrCeIm5uuKmUJdqMFa3KwcRR9HUWgpPJrUUSgNZg2Ys3a+EPdgnplQYZsjlchkaJbZcWUTSc33ImshtLy3uXFA4EtGKwYC2KHMHT93ApwD9wUxp3Cl9bQtNmDX+hGqH5WXb6dfyulryyllad81MPukCzDv3xCm2u+I0hHcqhqj2wbvriVVU2sNr/CbcH1GCj334F3TqjOdRIXCizXm/cF20YFwzOL8AP5UiFVNljuXGGh+H/2O07Hw/qNV0tkKZPllZ3Fa7L2DxKgvZnMAS/FCBySFd3G3C5Rc2Wte/csl0wrVu59ouDUOSof4n4SAMEWEVLYYczB5YT8M4eHcCfpBddmS+5USpkxJQEpDkXi4B+rUBFcMqatJmK5hJS7bId4AdDlZnXaoRi6vdyr4WgNRjarNQ4mBddMAMgcZgTRCDOt84rENKFCBH2RkFdOJ+ZToW0O3q4iVimgtY4hSPxcfexUwsHQ9MR2iiIHInCMpaNUuYC0NSl4n9dwAV+fGfVGu4VjqcnXaYsZxLxvE5/kYG+TxZdXk4nGbrj+Ii0+BYBPzK5dXOC8QQwMnc/+5bdv8hp7NRomKz1Nc1S10p5YJodeM3dFV/Bi2vuIJnXjP+j+fs91C3ej+H+1yzBxNO98MCtAZ7iuuJfvFwOslkFkrN/qOirIMNa1aNL373F0zTsjQau4jduLlXirlKoMwywNkss1hhZMtOb1C70agUDmQ0yfE9X7gwjnU+xLGjE+o3A3jNSz6Mfwsy6gDX5gcPF7nCWZdcEAG68FWXqXu6w8Ssls9TVNXgFW4CFPfAmqDn8fM0zu8zVPoHg+jmWHrvnwFQfuplO2INta/gllRNY3ES4Smo3I51EL7jizDgo93YzT3FGUbDaUA42MoqAEGji8zDUGgO66ljk6t0zAqZ4oYsJywL/1KVI+X/qLMS80S59A4J9VMsoCnKHzHzAQBU1zMw0ECRBs2yVTT7TVD2waXh3DywHJLaTIwzr8F6+Zg5D2GA3iAZtTIK93VEetVeglp9ptLaxEQrR6l4G0EAxaQBEbZJUM+0AMPdVXCionIpsGO0hWFHoMf3NZuaG0VOhrpGANCdzTBNUcnEDGgaIDMv8A2TBnUEs4iJotdaikXLxHyaXEABzkbTzEZtQ2SzDx1HKkv1CDmm8LjWLy4Qtrx/D1fuFmJQ61Awxk4gOD1qGL4Oz/ANiPAHBfuLAD7QaLG60VculXmOwbrefCs4vqGEQtNBCFpT+ZwLdOJkP4y3FoSwwPSUyoeRf9RgyAVMy3Wi9Gajm4FZwxKfbhSX9LMHBX/MQua71rmV5wHpPX1ExujMR/iHmBHcEc/UdVpzSImmyuBEevYis3VgbHuvUC1Mi5XJxFjsTAD2ssRkDPUp76dQgzkG8C+G849wcLYuFMXAynz8S0RDwWb+oayiAFuh2NQS8DQBlBbIntVhXtuGDRys1uuZYzMhFOVN1FNEgLKOR/7JbvSg1z0Wv6QGCAcoDShy+4HlIOBfqrhzuWwHg1CwUBZg1X/aFmpcHEFnviZKyHYvR12xfLCdlX9sdih6/+w0o/b+NVaZd35pVx+Nz371f8/d+p8P3Crt/UHLnJom269/zMDJ1AUP6TLI334/8ABN38RT06kLLT+0DCYffhBuFbDc403FZc2c7P+MWrUQdfd+DOO2CdZ+IHQ1BsuF83+J8B4zDu16iLjP6na+pQYLuB84h3fxPl+pX3K62+I3zt9M9kGoD7iDZ+4ophE3LG6x1K6Mctq6hHC/G4IWj2g2a1mKKx9k9X7lrnfUEy+rOoBy8cEcv2efV+5Rz8kDg/ELu0zH5gJt8AQsfUMbw6SjLzwRw4b9z1fucvBvX0n2Ic4MHgaRdNwAKIT8sz/qeBiVr8eABy72SrxORm7lPT+IHCWQF6B9eAB7iVBZAGAr3fjK7yZkY9fuRUukNpQX8lMGKYKHfRn9RgYyJ4PYQAaZYlQmpRyC/TFJgeEP8AMGWOOBglkpdGvq4Ddr1CCACvYzX0lmozMnTfcTtYCqc4MzCNgMo6v33DhCptwvLEmdysR9uv6gBrjmCChYKF/uAUKIaFOWIkSuB7V8xEoFUtVeoY8Ztv2ykOFBwJZrMOy/iWHHBsIEqDSArivYQ8iOyGnq21nMGlGlES4jbZsr75jwq2Mu6xLz6oCwJv1KcoGaqmiUMCBFRrmbAy3DoAQIVY1FLM85QXd9oli0DLSRogkzVYB4lX1X977m7RR8RKWuXUNrzwiMhRGhi/ct/+3wXmn3IchfSKbvTqW7ZfeTkuHFelpnK4eP7jgrHbMvRBrbPcExWItQVyO/uBHDTFgv6fEEdQsEwnMrK3wYL74iE3hAwO2IwTA42OIH9dgLalpzmNK7kNIsRYKBXuNxAGBUVxgZQxcYoa1ujcViueI36Jm2txIHnFzChmvI6qFJU8H3KEaw5B9MZsIWKDgC5bbHQtTTnMKrcA2sPLjP7jk2c4HB3/AN8SqMB3q7sGbDBDSllCj3mx3QsC9UnSUogC9BturrkqPTUEoArbo1WPiMZF1jXgBzHFJsRXoF1usMbBSL15a6PmIhu7aLgkVp1lHGlhogAMEcaBeL9QbsTpC39LqNWHyIrOOrlLiFWlkd29wB6mpZEN0E5JWrF6IsvDOAX6lsZMAexNj7mfI1pLX/aAqIhH2iX9a8jY58ZaPxKav3uWYhV2yqy51OK/O+f4fL9QU8wEsAOfpANuu3EAFmM4xC9vh3Ng8uD+IVQWYTESOPxELW5zBorXLx+DwAi68hapm9QRx8EAZHFSs36ldUvK45/kACj+WRmqgBo8er9y6m6lGHAmoep9JS+j1qI4vPxGdGTmZ9l8M5rlv9Lg3EBywY3/AGwXG/VQOdvU+MNa2Rd4z7gaSo30zGw27Qnf0iF0tmjFKkzK6x8Ss5x9eBGqz1Fxy7qVUtSgqvzAcHO/FHR+ILTiBrJn58UNt+icwEcN1xKMdmvAAtysFbNLkhv/AHz57ebvwZQ7ZWbkZTjgTIzdwNKunmDlgg2fMAVjnJMD0SnTvhmj4JT0xVaNeoKAg54N+Av54Jflny/USuyYKcT/AMUQdxeaqupX44mAQdQB2uz3DMo2Ap/EeOdESP6iithQHPspjCt0Tj6tNJgKP3pEfcg6/DHQnh/gBFxziwPsYEivZaEgGamVp79souFSdgL+0qyIgAalfURii6jAUcP1DbQO9wgyp3AaA04/zEqrhDdQl0kUFiEKeniAHOXyhIuX/qUgcwKG4IY7rPELCSr0QhRaPfrDRadTeY1hS8QLQChaygwH+IQSUZ2LcMFIwMoOLcRWqYDsQlQ8VFsEWIIUzoJTLBjosiNBlqOtp9S8LGRAi7JvcpABVH7JwNxDA5jf57hFbs3A05fENPt2eUo9sFVQld+4Gy50ZQRwR7adwf8ApxAD2xFZmh1MdD6Yt/7Pd+pRnqZ6Qks0Es24Fj3Ka0HBj/7MVKhjHMgSscHK1iVgTGJQKgmDthxGwtQV3AtFZAzxM9S0gLuBRQqnbuYsAtEYABZahoXUuvGGBNJELGP8kGKEmWLVTzWXuPpDVN4lQzSEIpkck3gBa/ETUBXYuIOKnBEYX0OG52uGQWXuPTRcdApowv8AuOQRpXzNBlLqIdrZgiPzcETGHi9I6s2+YrODT3ul+6NRGQGLpxLFraEpGSKTXrF1XFRg4QUfAgpul3bnqNeJd6TaHUxJBLhb3DheyZDTIP1BtqAJzwkfhiMJzNCvAxfr5Ifh1Mo5Hcz9GW2QS8emGDVVi3y5KJiUq0FrAv4zGNQNigt0bwS6xINF3qWbtr34dub9wW2zHHgqs2PXjJu/jwDkc7CF8cdEpfTz/b8orvt4ufs1AVltNWQ3nX8xVTkZdXWpZfuQIBpiGadFTkd8E0rlljP28cL0EK2W53EtoyQA217nEWovcwHqBg9fxH5ICu35/wCIPV+5grRny/UBYGDm4Bg0Tt06YOiZ7YHDHLDmEbafEEZDWWFu8QLgtDPj6I0GKeoNxgPFS1uJbtn3F6qx0y6Ku+oXxmL5IinFR9T6YGQPzX/kybu9sWFNX85gm7+JrKZ6KgN3Z1EHZBFVi9S7sPuUZdwF15yB/LqDbnvxkg668RLK/gUK3fkFW4CFPfAgVearb4BPbSUF8pNUWADwAAGysPkAlXcE6/MDRfHEsy64P4oO5RZx3BZUeTiNeV/Muxg9wXWa2hHHv1N8n3ceOK6n4JMpfu7vtEVagjaONzo/zGgG1KD9wQa7xf0LPmdmCIGQzBhKoRTZX+ZUU5OIs39amAgbnKUNs2DzXMBI1UodlzFe/JGljh4gfzDGsK8F3GQ3WwJHC83e3MxGiEfFhCtDAUjm9Sq7KcVSQpNaiZ4hze4gzfUP5K9FwWILIvqrqXkUDcHG4HYZFJF6BQHqXKWbqz7YDAgbsuoIVAs1LoL+4OMHcU4RxE1QXQQrfuKTRpqzfNwyhX3EQpbeopsCy4Ie3EJu89Sm1ycdzKmi3ELoC+kR0zf6gEOLzKYGLxGxbmGyZ+Epf9Igrh9QROkFDxhyyysWDYPMR20bQ/tNIdBRfFZQI6+BZ8v9IIYLA1s6RwJWYgcFwJ9j7Zib+WLDPqYD2wj3uIerEtFsqg5bOo0FAC66bAQXeMvUUAOSDQUAqVBF5UqfxthXBG7MEAFOiin5Nx78chMUP9RhqzhrMIU2M50mVczDBKGZvYU+4oIsQXQOUI9ELjClDAsrZA7N1cOwUE+FbgEUJDS7RjADAQVq49cAc40f3cDlVLDo0CIleoKbQK+pQ6PxFxBBzLTD1uNOSkRwKBfcNUIAAArByyXiJKLEM8ycFGoqxqFvHfuMLJKNB4uFOEvLraLwhZMzUBVVVu+xjrgC4hLohSUVoI3/AFALFOeYDRvuYRl0i6qp7q5QVLlabfDadrHUbb3KJk+Kjxu7Ru2934/viNY0Hk/Prxa6p3uv4gq3AePd+oNmqg2T3uvHOVZ14/Y8Oj48AbsvEQt3ThLrr8+b17n414C64OUqzrt3ABydCbNq1KxXr+KhV8/8Ry+uZRj1qU1dY8WYNjUFese2UYVROC/zBpqx3HbA1r5lQ6IyZaTcEvNemHPX5QXKr1NsU3zMIzo6lHHgBxPl+pdvMsv9xIXj8SnWeswsD9GCa+RGnB+ol1iV9wNZ3E8YYC6LqfEPcDffqoWN56qVmvcwckvct0/Mo7pAN3ftYC6lPQMMG7Xz3j/yer9+F6v3/A3+Jo8fc/1vweb+oagKnBbAweofFvE5E+vAVg1E+CuPFPT+J9CV9z/W59CJwn5go1hjcSoSsbfUQhDDFGrt+Zlk5ncrHUGsEaNmWDa3xFpEAQMepRTjvmFM3cHV8Rtnae5pnW/cVlN6l5vuC6WwQ1tNcTF0RoH1G8t1OjaWAcO4SxzHHNJEX2bBbAn9hI1cpvgTtpgx9TJCYBK6QFH+YDIy3x/I4iJ3Zbe38wwc8iNlglwWAyvU5jxKFWKAzTmV8HqCpMLAotqCdb7ClKK2hD0sBsgYpz3KMmohcqn1LqgUxMHdHcWmSJYGQbjQKzW/FS+YNSqH3K0D8JdHCKYHF8y6pd3z4Aq/qYnO/wDENEPhD7uP1waTGfT8R+6GAQIZrOcstAOI8sgW6RhE5LEbyrDyKYkHOmJmlA6F2aVy/ESKCGD3wA1CBpzUmjT8xKENvqVa0pD7iuvI57Q2ZWP3KX4BEV4ScnK6O4tTI0S4V1pRDBUAe27dcFVDMcvRC9lc+EBp6rErVAcuj1cMioTnWx/OZlQC3YPxMGABNsyX/UzQmBDU0HJzuxcoqUhm8M1ru9iDiZiE8CURdBm8TAYjBWrIwdqh1GygxoUVUtQWOb7bjEmUP0/+wqKnI9wRbXw6iVHOVmEpEIAFLyN8QtgpoAXF7zk6iBnaA9jkxBQeCK6qG8pPCxS/PcACX38TA0IDi3GZYpQwtQnSS7+lUWu9m5gFPfcpy8jlLGFDdWMWS+Fid1RfcUaYeotItZ53fCR3hyuokBzzM36m7xf47vxtw7YQ0su5+MJf44mYfnKej+TB+WfBVnV+M/yBoTsmQP5dQMU5+f4Y7amBK9DolqyiAVjVaXxXhQzUXxzUKrH0wbLiCU+Qe8dV/Im1gBrzSvXMC0CCr5PDNXgUY3ohGqu4F4JeVeoHttqB1lZQfJKxrEtumpX3A/MbaoZX3Ke56v3Fnu4py56lnEbiuGIPbOBx8QFjbOUNo+MKP/IUuWif61A3ec4gUyF+iBwqWGjiO/8AfMDecnMo6Px/FU3/ADCFqrP8vgGW3BN/qAuoC1o5qVijHUOB5dzeCGn0YCtEOAh0r4vxkZqpX3FKW1W4q4yeopt+0G6vhK+/FuTHcUzeCAv3xKar/TyBxpNzgXjE9cEr4SIWwRacJ+JaLLe4zq5Lgm6HP9IAHKLS96laCOGBNUehgJQafczLeQcERtaPMb0ccQ8D9yh8NPDDUoAaYRUNgBZ0RS43gV/cKA9EfklOpAgrwNxThfmPtcVk4oQqbc/MdQ6wAFBPcL9RwhUBqjIqXLDFWKGbWZhwljXuPe0DuB4ap8xtdUyGZVKdLapgdjF1Lmb/AOQdxAzyrWpZGicFmYIYCry23iGtW9QgslhQ52QwB1Efhl7/AMIqy4uO7cjqYNO44U8uPK2UpXFRyKDAAIalBZFx7wR6hMIWOTIfqOU6WsHgDB+Ivi2Bm5GlHxGLrDt52VKfqGtE4A84KK+SEvKkFo+pkvfAg7A5YRu1LtRmK1Zl2A0emIdbI9Xc1uF4ZmoF3uKnbOD7lpS8kUkXAg6hoGBcpwwrR7+31BYiJg0D91CtYCeoDMFbsDBA8nw/EyJLA4JeCWex4IGnMAUyaTya1qzmIpnAyZWhRWsE1qUCfIMgT8vUu6MRRrgJjE4IBZhWGjp7JUy3L/Lp7g4cWTizqWGAdTQX/IjJKs+oQeRw9uIMEB3RMPaYwDdJrY/MSyEDjAuKkPc44+GJT2q3imklUwmR1cMukMBsyWgnOKiloAvTkTICWEEOuGWJXjME02cMJHI5BXpYntoE2DMXyMAy0O4bdVoANvlYpV3AJ56n2r4PDizi/ACsuV2xKT8oau791KDRU+Gte/F88345x3j+OQfcCg75K/gb/wB8wSziquKK/OJbQcE3g347F+D+j+ABTNdIgbA+SWrJZxiF5bO5k9p4wOyCCnCQ1qvX/EDnnUANFfxazd5hv8QG6NwK1yRCrNxi73LnOoAXXEFy6mCnlgb3ZDgE9E9znWZVFViU9P4lO0s7X4lO0fRL1Pl+o3yiRqlc9wTs9yzPMc+FTp23Fu8vmAeiGeM9T1fuDssxPV+56v3KuufRP/QT1fuer9zpfuer9+PwfyBdHgL/AKE3+vBbLjkz8RAAohLa0DDR7YLcNPE3Ew8QF1NURbdcHj6E4fhGV7gSuyXlK+XEQ7JX3AJLsNzs5eGBlnbwssSrc4r9xLotYwlP/rmBVq3cKcn58VY/EBCt8xGKQOr+UAThzAahTcY5q9mYawF+COQAuYmW3oQnwQRWnC4qtNe4dEHCtVxA+ZTWLuNq1NdYZWXCUx9suILnXoF+piKmBW/XcR28xhWwYzG5AYmYowN9aNBmHGMmWO3cfK/yAXHW50S711D2ZQMgPF5YcmpTsFh3wGTNIePkzTzh6YdrvddERCYlgGr/ACQbgERD4MtSSsk0ql3H3BoCUwhyW6hVQ6g+UupSt87q5jOb6lGrimO834rqadQ19ykAHQEem8yz2C2HzqBtVMjQ5A/zOewMG2MBzK+7QFX54+0y42bCH20H4Ym0Ikoc5sJrAoAAfU2PLtlOK/MODSWNqRStrabiiuco3at4YdoGlAfCioiU20Tyhpz03C0cjcJyaw9ln7CaRRXNQCBiUDw/IZxBX5EcH8LwSlwHbpbK2aMC0QNqtAbhAtSkIg4f4hRLqtejqDAAK1V5AAMq8SxvW0OIi4llpTqVSeJ3GRU7Ne4W2nXKWF7bWMLauGABwinQwZtsEAIoYYy+8cxzQMn3SrYl5kvu9FT0XGKBHkBirbXddQcJOnmOtiDFVUuY8ELH9C6iWR2BAyQ0gLwFOIFjkvvzL5Y2+4FqdKktKaYRil0MjkhJ1uFVNJ8w0sMDtuVIm01Uu/snrL5K5oshKoFrEi3g/MwFYp1FXH14vXqXnJXT4dnkOnj34NGb9wMVqMFXfuUuhfP/AKy8LfOoWrpx6l/i+X8qppL9SqMZeRNDZPd+pjtryXWlcXMo4utwq5BUdNvUD252dfxvfr/jArC+2GUO3wCojXEFgj7TJ3lqDbR9IHBzC3g9wq41yxKxwZl1HRmBvT9zgNu4KRvEFuSycBxzKCtxHdhEHfil34q8Z+vPq/ct0CdRzznr1PTZ8RzOCer9xvOfiFdMy/Nohr1qX9TH/DUByZ+f+Q96nq/co7JRmpwOVcwPX5eLVfUq0BCd3LPiJeTXgDN3cCjxcBwH4hwvDE2x7gLqaFojdoBPZLUWi9kANH8UOyBMBEHJbVep/rc2v4xuavH4nBqq1/GqLv5iWaxCLebh6H4EMDeEoAj74lAy1yTjyHBbr09S2dQcGGovpEseYO2DD8hV2EyGSO2DxDP0epW3JIDEk1QWheajJ+DmWba2zcMRz6lDUBsI+YS2GFxVLZOkvzuSBewAE/6Zz6yGmKPDOSfigwfwRCaKvlfJqD56qyjk5+I9pAsnUR1E/SCOo192J8yyWuY9xbTA6a4uADdvUYo8PCHh3BmHbTUb1ISI2TKShtXyV6letQdFBzB/8Jd1FrLO2GZEEqjgBLNmrLT8TXQIgh+A17mYSqBgxVHHzC7MNJgliql6hJWAMbI5WMJwEAuJiGoVTKuWVcVABgxzKs1f1B3W8wBnb34ywkFIBRobKTQxXEYBVSpbpbHNg/7S1OgCVZXALaPuKBUKCrjGVeAj9RCAomV/TdsN+qQpTiaFwPzKCINB9xQ4nRQe0oLlzRxHXk6FbDW2XUOGCsL0spi8FviUCpJyA4I50bW9yn7JkUkMUAABNDm0sneZWjWzuL94Pe7CErSE7WAlGxwckzmkUoyl3ZyWtSkBRwgYGCE2PfeeZ/daCsQatdI4Ar3bFOorjMmpnOM8oLiep/0j8+AAAUfK1JAVSsZq3MXGnoibBr+UcJbmR6IbRYa1RduAbwkSwphDOe4q11GwevGssG8kMLd8vk1qvUW8GrfC0XEGVqvGrzRq48H3AMm3UtdtG5a8lvcRVmR8mCnrMGm/7jd89piUWdxK0xu/gKKicnNwpbbM403DNsA3Gm8v4FUVr/iOb6/gHL9NeAA98E1eBWbNapgc9MePiXfnMS859IVrnm/GQIUM+KNVjqBwYt8dggXA0dz5/ufP9xLIpF9XbCI0xDslmTfJEsyYny/UQWURu3b9y4Xv1LHD9StKd6uLC/6gN5sXmU9sp7f4+r9yu7PV+56v34+X6lOcs/VzcM869QKAgDtr5h1/CBu9u/Fhk+7hlNfHjgduoAqjq5161PsR98oHAfiAq3ASggMO5S75/wCGziKFP7Ssl+pWR68F5vvH8Are4wtSpdGz4hsOa0Qomb5IJC7XLLBHlT9RzuXZ8No288EpFP20lIQODmVEOy3hiG7HMe4c4RRCN+4BACoYzqNJ5MJ8/IhjRCbK9UQFIKLNurnrjOQepaiJQVtIXmGU9Zmp9sVobuc6xAOKBUBf0y6DKYBX9TKYCBtVl7uWBIGo5PBUqE4VSdOcvKGRiXChRZlKWVrSjEwst28K0s5vlFBU6hG21qH9hMYglGllRBF6rVCFTZYIc6+pQf7YYCOTI47dRJLKAr5iryhLL4DLLbpqDrOVx/cvAg7qu8aPogWqqgh8w6CGnL7lYHcC6LcOKfpMl5FwbLjfdUzCyoVX5lBjfUQoMzfANv8AyEwXTcoDtDAU8kW5Qu6kOMBmI+BhIp21kdR85uVYwU/1K2yhHt+YG1TtGeU/yZkrLXt6hdViga5L19zMvSBLxWshp5m8hSuAOiAjMOPwOcOSopsDxBdPaXuPZK0PtT/7B2BN9NRLQsh2OSfR8wVuJl2v5j2yDXJUC7+Y6kUFOK4i4uHYBkWY0cZe/cDETGM7ldwnSRgq1Law9Rw2KCs7ujKMWsaCJNZ1xRQZ+ZwcmAVKuoJE0nKOyZzCyBVvYxTFcZvYZ6o72wA/m5X0cldQoMX7ljZX3AbTgWyVziiw80+MUvq+MS5a5S275lPT+I04Y1qrc/wMckZdjmZrmr86p8Aq3ASl9Jr0/tEuzHfhu9q4rxTj8vPHz8XZmCs5a5mL4v8Aj747jwtJuavyhbStqxco1ok4MV5vI/H8KLvl8AO2vIW1DNvR/ArV4e5ZSbHVQq0Geppd3fPktw5hoOoC6gcfpAlJmoMLhyVogbs1zLM8DKLvlgtq6iWrhhAszzADV/H8d4YDpfqLLePUUfPUoe3THen6lZxn6jdu4443Ken8T1fuXr31PV+5f1PV+5oxuU9P4mTOyer9z1fuUdH4lHR+J6v3Ok+5e/XcrfNdSmr4glyNQz3Z1EHZAVognFfMs9oSyq8GreeZsA3BSr+Z/wBSZDDUM4nYuuI5Vv5gd/2/40HZ579ecvayi6yj9icZ+/AaVd4Q6zV6Y7xY3BDLU3slIcpRo7gdhXUX3AsSw6eIAVPuIayh0JrtBcGQMZ5ah9wNDJ5pJtoIHWKjPFCK/EAhQ94QOA8TE6GKN7zHjHgYx6gclqi09wQrULGJhF5hQvuDRgLGxeevzBRMqDYu8/iN8dRBb/BLImMSA9yU/wBkJEkDToMLl9TI8AAI400QFMBaDbg3NytDvNncSga6rYInYtptAwBq7BKD4JXGBV1D3DWwo1xGmRGFlw/iGtXDGn5YS/mD5JZDFmATA/zM0pgAJs4HwfEpTlvSHKtgE7BQagz4QPOWer9wNHHfgFtqTU0smYYpW9WhyXdOCNBujKdz7cG9vhi0l8//AGLDL/aIKHHavuY9QCg/8mcwDFft7iosuQR/xA9otB/UCLG1mD/TTD7Lv9OZRa7ZkFhlbrVH1DCwKW9POOdTag0L7s2jGtm4gqAMuCiYChx6QRgHBGmA9wY1lUijRJ2SrjAANeIiQBeTplKuDttAZl2UYUYqMJ7PSYycAfQygGn7rWAsFqF3wR3YGGGTFiOTWH3Gw0maXh1Hqh9n9S4ot1nU11SITeLaGiMRwQngAIVu7G4dQP4yAs5owm+WWckRto8lOri0VsjyxKNcmsP83FwqKGuRdEpqs2D/AHb9w+vZWP3cXsmNgfAUH4iKWuuPDwV34s1bG+k4lHR+IANX8xLx9yqpde59rLzjuqnG/qVxvxmPwz+fH2JXefkhWq+TOda2ePd+vGO/48W3d5lmXe4h9uoKvT7nu/X8TefoQ1CvUFFStDT4rN1xy/mFFfwFdOPcGZus4x4BTT8x0DZFMNvqVc5PU6IkC+T8ebGcvUSiwm+A6g/bNDdk33j7gQpz1UPeLYNVl1Dvl34AuqOGAGxx5DzmUdH4iFevEemXqD+PA0uKvBR0x3D6iWVaR0ZU1LDD9xEU6lKRT0/jxT0/iOF4RlqusePRc9X7lHR+Jv66gC+bgBom8dxRuWavwHGX5gnOp2Z9EHXWMSgpzcACiAbXg1KbN3PV+4Fe/c6X7jJVU+NUyqcQ0o7r/nwL+mf6GFrtqocuTJhdPD43fPctYOLmTQq5iDuKOrhnquRG7fKh/mf9EGSZ7DciviBsvLzDJNmUKNC9Al0hvgJU4LSMiV8Wkc6CMdPIUVv4ie4gtVGmGzZfbVT55MnccxoWXnEQT0I3LXgpAX9xOlRcOogmPxC446UNcEtOogGXuXPLTjDCqnMXBUtdcAqs3KlIUFhH6yamUwV/BUApN6GhZf0y9o7euX/wlEGNIBSWX0mZKaAhCFA15KHUWEUXGzigtlVM0hXNpYfaMCH5UjCGgxMGSJDAVAGazyynHvX8hKBltm234JebvnhPoj3W9+KM51qPXUFBZPiO+eVyjeSCzXiG+13CXvrA/E9iC0wLMQwl0h/zHbglE1oMA4tz+ZjUkMokoPY/MORlPbhLZNVILlHzUWuiOspqw2KNQH+wMq1T7MNDe5SIwBeuDTAAuHcQCkq5StpHZDFeVJ6LRF0ibN64i2LCnBXAHcVaqEGdg2eyJw1KgdYWvyojVBLZdsZOiKEuKrIrtVrhKGgoGH/hlWnReqGD4bBl7Jt8kNowL7TKX1RjRqFDS3nXMu3BQasAwuFBNQazYExDByy0+kFEiHQ0aLO4JvY+5tJ6DVRfhxGho3qaX1uLuy+moqtsTgOeZ7U+ZuYXDhNF9GvBo+Ji/wC1zjTfihcFd+4Vy19T3z3KeFvkg68cMUyuPfKZXvwiNM+VYjvd+5vLACzHqA3+k4fwooKndTJXB1zGjYWdSq4fIlAKFpqjQaai1Et6f+EF0XKDPOzwFoSidHuCCrfNQzwfnKNXniUZb4PALqvogYQ/8Sy3daO4NaCoaPn3c+xA4NMDijJr1PoRVTdw231BenJqB1ywsLzxCpHLvwCtENX+mBaDi4alrOZRd19XAF1tiQrjsnANzkfyRZmrIjqs9QNszZV+olgz/BB35Qd+Kc2/LK6x8RO8r8z1fuf7/wBE9X7m2nxmDtcrivqvHueoYWqgVYycwA1KzVY6gHda7mTWeoBqrOiGhxAUBuAGiCcnWrh0PxHYV+Cf6/M7c9ys6z/Grmk9XKmaX1c9X7/i71Xr+HAhQckMW3hzMPFjzM36gLdaN+PYw7lVjrz9atRHpTiBgRTmJmh1yyzZLLbej1HdnHFy6lp8kTXBPylT5kOW/cpAWCFiLoaCqyl8ynWsM1ixWvA3NRfUW3Z5iNGrgM7MsQQNeYFle7aoYlwPFFnuULrLLEAusXpUlHfuSMtmAL6qD/SFRwK1Lvhl+iGX0hVHZuWEPyHRXm9FBPxCSogtfC04L9x4piw3G1jdpjjmZ5Auw/tWfUImJholrpb9wW1AfTf8wNm+fFbtTzmOA1h3Aa/EG3Px+IpUWS50EEsal7vh1EpYVz8JUomNX2DiLRAcJYaos+ZWXG4jGAl85LtjWKhgzsr2logNFRe6nKHxN+U27Y/GMFm1dEvG8tvlBt4shFIWLd1jRmHIPcBoUeGRYJbIJgQquGrHkzOIsrMG5jA6EBjs4v1Eut+KzSPEqlHDLKDhW4DhxYQSdGD5lz8NQFuzhG4VYay031GnBJ/6GOBCwEn4B7h1WAqAgP6Yz8OX0nEEWhTt/U4DMX07+4ujNl+nUyen9t5jUYDSFErHpzBtksOw/wDsDAAYBqgAPiG7cCH7BxTMrHcLIcAAofZMw/KOxrqcjiNMGXryqtscXfE/ADJKHO/FUUT8YTDTnmHrcRN+Kf8A5fHy/UL4v6iIF3XBMr3/AA936i3l8ChhtgBoqJeXRx/ALwfqADbWCZ+MVU4X/BY6dP8AJOddQAusX4DtrqeuNcL6ga5OoCufqAA77luvuB3ZeomSoAcGeY4xodSjLuBaBBoYaRdM2dOk1Qq2cbl6euJq8bivl4Cxepr9+DRWw14s+OWV9z1fuKH26ZoxdSjDC5Y22eoiNPj0T1xzaMcRI3mfGB859sXxj2T3vz4Pl+p6v35pdC+fV+4cpgaL3zNJK09ah3fxApaMOmbYOupRtLqWT24gPlz4oy6xLMGoHRqHwfMQ2X9Swt+oFYICtHk+Bxco6Px5rFOZRk/4FsDqV9jqW5sx1FCrh0lIXwf5hkK+2YVxjv2eWnanDMjg7ihUbrPcDakoIoZt6sgUArgl9YdLFPcoJRwIIDaMmLiJGeBCF5IYVVPzEhHGKn1AZdg5MxjXJWOEQx9jIjyiMm7mGDlkP53Aq6qsgaD8CXTHyH0hiLo4A3xcOuDUfWVwE24Fl+5pqp8VLFYBjcTaGkepXbmw1iFPKEaRzufNtCLJsaQVb+3MawXfRATTFAo9wXIXAIaQcsG06QIa7/7Q4KCAJnOCNHOBIfZLzk3YV+ai28eAfYnhTvO2WJXGpUwwPTHqYvfXEAo1BG643KSBfuJm11ASnXNzVDYnEHp/DAcflRXkwYiGLS+Ll6wUQlHdykAHMASgGIOWvSA8MQqwvPUBkLiqFO2PeHgzCgEEYgQYbOYF3Ur9GYFzNHuUGssVJZRDTFJ2ipoyhQCLKwCMwcjWhiibzMLnDIQE4DB1VTCYsOyLYcOdUKWtHjTNQJKIMSBOtWBUXr8Ak+YPs1CbB6f8TlJGrWlpWLNzbllcBMOdrkiBltAkjkO+tynd1uNgKVbmHY3wMAGQQziCFeiIqERiVFRFTa7goX+ZaAihrkc/uK1pchaB+yDSJNNemSih+C0BVHJpCmHOo7ajfPHb4caze6f4CJZFRMY5Zmrpmca9+M3gwcz73vwGwQa1xxKa7XdQXWHqZhaauu6goTy4n0IqqMBLXOcYmiLC4reTxfU89BOnygqsOXJ5aNGzUL5q/Ur8fHir3Mca4jW+vFPT+PIt9G4I6cSnp/EHpzDc38TsPiB5xcCN78BbV1K6z8TDwIZgXTL+4pcueGFDPcDGNE5P1DavUGmF5lmRhhiq+pqvbC4HGZy8EC7y7Hwb2Y8EM8nffj/qeS2Q+Zk3x6iXWIHS/tEUa/MdVGOYpxVRoHgTw/8AB6KlnErFeol2/rwAChf4GXLvlmZhTLX2nrlfc0Bxvwd8TAgtqVadyjLHRSu45GuYFAebV0gNo8RB34RN/U9X78JdemDIujf8xel5xOgxBL7rZBUK3uZxivJKvTWseOXP1BbksldflEOAxzczm34l1WPxmIKIm9gFR9qI2GWepRlK7gL0wwwEEuVv+jLtsPaZ+I4ths7sPle2p/1MjjTiCvI2YCzapMOjOYxC/pDMxTXREDLRwx5LtCxdAi8M3iLQr2sbzE4cDEoekt4qnIVBnsJELKYJBYKxD+niglwIxJ5iCWYlMLahByt0V+YEj5EzHIpzMIh2BTN2xypaU5DghDvNg7c7FmaUAgOcI/kiQCpg0dif5lBZF1Kr2hEKMFG6M5jgJ5Kj8pGQqlVK9JeIIEpKC2/g4h1TQxAwViiFd2s5n8y8h6Jb7lpkcDWwn6tmYB4/EWR7ifKOoGK1zAmD8EIW1p6Y/n1HE+RcQ4/MCtwFRpXP9wauAPeviWgig9Kzcsdliqa5LGwiAyFhRiKNB3H6sSo6Gg4FvmLKdonBda+ZexDa7tibVjv7RWttL/qCDd5ZULSU1uic8bP5lyZCFAu4FgSxEio9FswVfEU5LGupV6Z2gxQNISqth3w2fMfmAP3P9TBUT8BSARXQnpDMK2S2HJAr6kNBrTUayJVFlG3PpuLAFUPT3ALDo9QA3JRXCNdIAMk3TVhH/uNiy6RyJcu9AMpR1eYlncXr6DT9RvM5WBcgdOCNlk9xGhL4lq3zFowWwus49RQP6PFcn3UOSMgOPiA90mad1eZjP6n6jVta8fZnw/8AhKVYZcwF8iOoZ2Ukw5y91CtJaJZb+0quSAsGqZVjkOTyHLh+YBWy+pgyflKbu2uvDe9HuBZa1Cwu75uUdnxLG2q84Cj8zYFXMVzd/wAQtrUKauArREXJSNhwhQpz3Av08vBV5wSrKBs3cA3aPEeKCtnIcMAb/wAeAXUNmobPZrwazu6xAusZ4Iaq2zqvDxXUVl6uFDPcNnzKFleKyJzvwHBn+FCGaeYUcnuItUw6lGTI+Pl+vCKX4B2CVndziJv8QRX+UCFct5gVyUcTfHwTnhn7I+X6ny/Uer+YN9RZrP1LuBBW7K0w2Ev3fiFw17uGBdB9+QXRPl+og7mzJ9QWLwwA1NC0TgN8sF9vvz6v34DCVXgFaI7LunJG8O+anw/fkX0P4ZBXflcG7/xHmt+EidL49wWunwKKMNHu8+dUeAFOoRarEf1/5LhJQo2Nsy5cG6eoj2bAf8wikxZpuEOpYkckwuYHlYsoCogv6mKS2AfiJ7omRT4ZW5Kw7jKWVN5qL9bJs08ZuP8ADQaHbM4RkFGnGY+0jixtqAcs/wDc3y6uwhVzi5Rio18y6tgOCJkjPSWf4jqsO+0zXnx4nmWU1bYR9h3wTGDaHJruF02IzgDdDFZ2qxrXJi491DWnl3VH9ythFKfpuHUYq0P0XM8srgD0Z/JMdYzFirN8e5l7qyqOMzC5MBOlJkxK+auwBi0/xFYnQFiwHNXUO25HNv1N+zUGu9whEPU+4pYThD/cYFl7D+jCbTWwYuwkchOxms+4rv5Sml/Epw82F7NeoamAqN6HbUCClJg2fUQDIgBd/EFsW2wpAGrMwJuKRjgNKRAwqzH5jAqhDekAXfN2kRK8PGkr2QWr/vzA5wVsMWXC1k0fiCrWUxKKrr3UPYQKmMst1bAEtNAgR0lNhUXcg4WBQLRjqKcAo37ShPKAu0KqowKn5kmJhc+I0x02fiANv4gSmTYBkfpiWgEAjIKpvkYgVKEFG6Jizsn4F0JSfQEdLViPmAN06gsZ1tPVLh1v4RyJ4kxvKcSuK+pqr58fuU4zrcPbfub00wOD+Bj73UvV5u4gBcmp60jWryXb8RGhoZigJYKvQTP+dt+26JSeZQUDNnBGmeK0eWg9kEa5SnVZhzbPzANm+pQ054zK/NbqABWyY5+oA7PBP2bgrgwb+rl/UxG8vEvXvqL3Y+4iimNslPPkT6O4Z5ySt0U9wTr8zQIDgD8QXRQdXA6zrmAuvFOXTCmDXNQT+6BWCULlcO7+JX3/AB4V9QKqdbqN1zAjqLdEafLy811h8JEruYs/cGy274lZrm/A21uAj/T14TgXU4MXPV+5prU9X7gBp+mWq85dzpfudL9xS4Y/1M9X7ih9umfL9T5fqBQ7dyjo/Ex0H7lrq5fp+ZfsXvM+X6iwsWD2+CwAviNcagXgh3x/ENh+XjlPzuGUPcyM3f8ABDyFrxuKu2ZaPxKbqs+b1jXP8Mh/CUYXrUW26r1MFMPuF5vvE/zHChXRDR5DH8BrxiirvwHR+JTWk91Dk0yx9BqAXVcQcYo8HEdr+SCgtbzqGCmW3KYimJia+IapUKwA4JksVeQ5lK4BSkuO1BcqJKXsgdr/ABAs0w0CFV9IDBNF+8t/CyF/5Dzm1WBLVcJYQ7yilnol1a+pUVAlwO5f7EaarJLITs9ywrblmr7j7qj54ygCgibM1O4FKhL0t7iy3cHbI7IpfzKR1Lwi2toAQDvBlhzD+4UqFCZUQ2LZ10sy/kwE91Vs1hYwFeLCJCsibmm0qCCGYIYlIJi0FaPqHIsULfQ6gw55zH1iW5BILpfcpFmhRoJ6q7gG0UAEORlJijiof8xCbByS/Kw7zFjq4WyNQCohqJlvd4IlLAMHMzQ5fqWS1Vsv7R/Uy1MJQpy91MUdSgwJUYppSzJHDhgAhoA0CTMxUMwU7lFcLP6hqoR4jBXwEEB3REaE9QIxAtw+m3+IS2NTWKsPA1BBX/AqLY2it+I+GoB8PzK5uTXuYUEHbFh5liq0PLNeyAd2C9hzVQI2ROjjHZGuwLCtXmosLhQjsQzYP0P2wq9OkbLPqbd9+F69RylFY15lEzftCubr14vIcvguyt+ON/UC/vU1eAZCnyQT/R5VQ28DRjPR3GWYHwf4uUQAaPhEwsSw2aPmVrgdIXiCMun6HN9FTIDB3Ci52NXGzLjqAxf4TuFhpmprHEJvY8w2bd+IdzIEloxZawCwSqq0V3EsTNT1fuer9zDhm+5Wn9o9N1xuVt63FDW7nFdIb98SvduZgOiVeNysX7myLtFWv8Pc4zEDGt7gFYqLMuuCAxRn4l6rvqBG/Hq/f8zGbzevGmdXj4lLxepqmqbHzBjh+EHrhjtPqJTPcNnzDIWU/Mdtcr41eKNlhqDwLr+KqxTfUp6fxKen8Snp/EM1/VkMzFfUO2Huer8p6vyiqxTfUp6fxKen8TJvj1P2ah3fxF3jJLYxuZ/wVETZERqer9w74lL2vyF4P1Pl+oAd3NYICtE/O5Y4ccQAHuv40Zd+AsXqBeCNHyZxOcXvE64ry8G+P4HO65qIm4ZrFvM4FT78HK/CZDkcSy6vPlbrFVKfr7ljpv8AgAoNTWL+Ll8MJsgLUpZA0sAK1SszDDDBDVv3KpHqepYQqAdqIYHlmHamwVyx4fIr3cBDsP0gwDjQscLuoWZRfqZMIriCjjk0zAmKYHCo/B6FsRdsch6glLOEZ4HXwcS0oRuyPEAFJZekQtk4LJsFBvpG12B6gaFUCIXB2yAhU5e3mp7v1Ly4vGOYhw+ohAsJuND3AXRKc41uC3jMQv1xKVYiD+Zex3ID7YzMfEWZTO60qZ+cRhwg/uCN9FtwuxKh3gAwbwtQh2S/mRoCzgW4qoXkLeNkWgOkGHyTE6NYAPBh+GVbxHFYdrJS3RmN83qaQHgFvrMMZ6FRr7meRS6krsySvno4H0YB9EsBdPX3AKtmU65wWQjdK8HPB/cNWlq3jf8ASHlHo69Dm6gnAYSLq3qyrOGkWsqJkTq/ghsqqwekrX9P3K7DDGM1LyWsi41LTBPB7D27m7EYwSjmaRSdXHVLqK0/TKgoCNnWyDJmTleouQx5pTZVN7iK04Z8pwEu7W15i7GqfTB0LzzAGh458BwaeZeKHir8rXzxMAcepRoULrJ/1O8xVW02/L5rm+8VDWW2ZXuCNQF0Y7lWrYuiErNK3mWZGcaw2dvUO3y0VJsxFU9pl3lB5L/8gqBT5LhxL6UBIFEJoK6BEcW/UC+YvFXglM5yQGlRuhbxB9N6h2s3QJK0NKsZpOp1r3qKvaSdrfRDd63KBtiZDasyyLE24qharR2u2Ax7SYXNSmrrEErnXDKBdvcUIF3H8ggHmn8ogbyfmIJjBChwKfEpNiQxac78P0gxhgCfCQBlb1BdH7iV0/ELbbcS6agbFgqKMcQbvEo6PxDRivXmirunqZrk915za9cX41SxdXN/qbl5rmoNg6ms9ReqtxBRsjH9PCtM3Cje7gYNrzChVfb5MmFZ5f8ACJyNvEz1/PjLjD1PT4RMDVcPj7Pcrtj1P+hjdsrx5Qdyr2F/wBaxfv3P9DOx9llVrwbPnwrdLdSnL+P5BXK/Pgas7mQBC+4Obc/MAVzXXjnW+Yg1mNg9fwGj26gLogKP6nBFPFXVFtf5lrWtepnnvHkLT3KOj8QOzthV8jmO2tcQWnPcMAMV3Cmkz0+Cqofu5briWG5RY+UowPlmAy56hFDdiquof8ksiOiwIBZByiAALrQ4itCTBaoxWTRiVoG7xHRftFYNRq7E7jOHD8xah8sEQcCpX7Vxov5gED+4Y5QjsQSE34fiV/tSYA9xWzivTqJUsqX8+KvP9ufHNX3cS6TEOZWr1c42/c00iX/sU7P3Kl3ZfqIKvEwiilm4LTbzGGssQgWcFwzBUPgUQ1vwG0aCGqF7iYy4kRvvuOrZSCXlGImNiwANXZ/UsmlwQHCWcwaAFgLILLg+RqcVAqRSIEvOEHoHVgnzUrXKoJwl9kVcBhD0iS4lxiCqEd5iIJHtYmPsiUvC8FAyF0tURk8srLVwcBxKYG+TimKpumfscysDp+IJrdhn+tytZBmasqlAAPtUarZhXAlw9oDR9xEzrUsUdMJcDSzJO22HdUtQC6zWpSKj3R8+LAsMO0iY9clbuH1XFeDJtqqoiDhynuFI3vSFNKf9zGi66inBX3E1Z8S0s734pbyvohTbf14bL9oiocP8wwbv3NN6mzhOam8CPZMP6gYaA4YI4G+/xAZlCEuv3mvuHWud+oZxXc4IlgXdKD3IhYYU/NQsUYUlP+oDrer1LsJDmbND4zcN/spmgfi4ekmgKYX7cxbhY6axNk4thTEMwmcDuPC4hgXshSSTUelNMAWLYKaCXCENhug79wkY4AVUCdjwD+op6xIDS6uMlGkAj7iNm3xURZWSu74CsnpUS0Bo4lGXfgFjaPqZ6IBX6o9EDy3M17r+Oj5lHR+PCG8ZiA0GCK7OoOdVxUVPzAQIQFvV8QeuYqpZvTHx+INNxWXKG3ncRg2ceBEO33KKdpzP9CUYrHgpgfmLFVjl/Eui8PMByAnBTU+X6/j8P34oMPpnrilzXeer9yntlPbAttfcadhAxRn1L0WXP9B4qzD+L147iUt7ho+P5FsOHqbyeHG8fMAs6qd89eEsr+dDXCwH0DdeWbVrghN83/DH+kdK7zPyeDGJhKuGMFn/ALi+DbwXj7uDWermBKdO1ERQFrmNEZ3Bs5/cpbQr/wC6BK5F2/ENRTC1y61cRi6YhvJeo2ABwgLzOEoLBZcvK4oJRZxMpWeYKCD4jErQ7wgDJWR1CFMYfuERe6AHoDhsYjDlc3lW9zd76mt19QHmvUCKuuiXaV9s9pFde2ApaL0y3jRgDGKDr9GVau6hN0qBOnUBAa7lWS355jFU3n4lwo9wNWbgDKXLIR/ZeHqW3m6g2U+jOOTmMLCOxDvFU1E0tTL0C8y+MtS4r8kQUhQAfPKLqeaX7yTUAQ0Feq/6jhY0QTahBmLMX/0MSjI1BT5LjQEutGMNYHHUBNmOIpNOf7T1FO0Gorxyz7g8gRIueDacAgfMUq+Qlhobgan57gA2Qg5y6IrBxDVB1KB49wfATYelrcs1eY4Y3AKc3e5YHN6hSq96PF5TklIZs9yismbXxd9Mb7QsxzzU4Dg14D8DHgWV1DIVvhlY5U7gKwr7g4f5Jzv4PBZYd7nH4LhJNj2W4I6nUUGpurnqOyzU1Ly050jsvkK+4OUwfWPTCIh9sAoNUBSt184lMLJTSashN4AWijh+5aTtgUk6RCAJ+ZmURXeSXWGRXzFdq8HA3klorAPYqIpYpHpCFzee9CNiSrvDtD2/jUFKEMoe5QbeYmAzZsL3BrsjjE2fMUbPxcMmBMNmxnDeYK7W5QgLXvUVbT6qBcLwwj7/AN5nqlQA14EtVPV+56v3ETZMRXCcQNWrpELds3kjtL43B2Nxbbcx0s1HC++JaZMvEaNfmMD5ceEtjsjxXUzwGYOkZSrmAtWa8O77uG9X6isv8wx9qjr/AHxNN6gq/wBvXkBT9Moy/wAEYBn1BSgri0W7usMRbbdSjsl05Sxtb2kta/xEjQEr1nyyf0iXUqsVXqUdH4lHR+JR0fiUdH48g3d+UaNEF6cwxisfzEdS0v3uGOXLFXcW69EeDfESmMP8U46/z5Byxk7eFL7lCnpiVlb+vNGvyJZiqr+FOPevAVeP/HihTh5n19QY9VHgYxYE7KmDCvWz7iHWNHplzyEJEGfmZpgcwVQcs7xFI9jqLmx0/CWEjOZp5pn9RxiaUD+yNsQ4F/mBQW+BBMSK79zKNZ/ohwmIcTmJAQteod9rWpKltqjYbdREawvEXKrm8mOooabPmZgT5Y7xjiAn6TCo3tiyZXvidbbiXK7HzM0vfMGae6xPUVBJGj5lwcLtglFvJtCFmGAClauKrRw5mZDex4jCoqC11oqHtkmpmcHohTgaQW02e/iLsth7hDuQEWHL0m2xoDT7My/u3O3un+YmdSIA7wv9xVZVht7/API48qgOvNjcbGrWQH5al0pmA/Nx3MukIQLS1hT+IJnN1CgvDq5jeOyVWN4QC0DLBtmZW1ZjU0Rg+9RBa5cEtV2YxMlyHRUyxVDukcqMQtUC65jveeDx18oWFrBK3i7n3UK1VHn+IAtysoNzbDwSw/tczykE9sQCA86yZSzLR+YUtoDyJQ2n3LAcEBXtjSCYLKovN/E1VJ6ZOIhgyqjJmrgVXTVmC66grIV8h2+oCra+VhEURDMCAyMs+YIxrUeviMVItnDCi3ViODNTsumGrTb9QliKUKOLlq28ygVnBcAVLuLU16IxInI1i4nsKK+ZQphZHgMdZDiXgVLoN3PbnuOqGromarAc38Sq3Fb/AGlun5gMWUEAAN1A9flCKvT71HvDiU4D5j2fB3ceoA9/PisVb834w+yJZUox614sxzFtv+FlZzyQwqrgu1w8b1DQzFka+pyE5zZucH4Ag9ckCgQiUlMus3UUW34ag6DAJyPE/IvgNU3V6IN2uqd+E2YT3Ps9eVrgfMU1fE4cfy9/7+o5Qdyiq/GJXpuNu1S8rxfJP/vx8v1Pl+vFPT+PH0POfR8cRvnF8x1xjufr1/Nf+jycWfJ/NwL6m8q/Cm65gho33K0pSeN/qFlWc49ErFb+fALR+IA7xMD7Y3xX34w5vOoAYESZVw0cxrhbx/cUqnmBYvXkXyZTRwOoWBzH2QOA3FXp5lSbt2vEJEOkfgsVHdwywuCxAAwAPhNgg04gFWHc3/YDltEA54zGPs1ior9MYR8Hc5xXliVGSpDZMhdrqJRt+QzFpWu4uryRw5HuPkaHxLFvIyxeIuH3BEzVxZFt3G0aVLsMmNMVwV2rjw8qlbl14tx8RKe2E+dLlaHfETg0cyxzk2zKVni7zGbukW3i/cxrmsmGCWIYFja+pXFbbj6NP9zBOa5lRjgsSnNFlSkig3Equ+4ju6P5icvN/KP4AIzmKSyvTM9ZmBLoYHNYpIHIpgQYstW9LEDQbJX0WQ9IwE1dcX3A8Myyk6CItSsWeqOJyKUh+auXQaZAfszenQo/+QZxxqDyS1N1DXOOCFTe3uOqNESkq3uWJTqsIBdD0xsAvLyykLZPE2XqyosRTqKZ7ILppzAsDFy+OIiv+CVrGJu87fCGFCvqFc65gkSASpYG1TdMr1HeYB09+maTgOA8TEij8SCiAwxnmPHg9xjyP/DBSEV7gEe1S8hZzCQfsgtoFYrnMoiBtALpjaugcB+LhI2dJUe1cfJ7fcNODLz3MoAvox3KnIgCIZ0PMvkW19kU222okzuYGit4lQyHKUWJv4IwgKVqoaHmUR024B1LVoKlFVZxBPytJGCeBEZh0O1ms4MBuZZnUtT8scRBpsfiWSy5o1HKBQBQTMPOysBXzRqX9Sm65lHzAKtW+Amhq2jGvfzKMBAGiArRAHz34vfruJ431PV+5f1Epr+CRgz53k8oi+JZh3C8l5hthyQNXz6g1VO9zarhbV45mPG/fgBZd3Bd868Ns4QyF4IIiz8Ib7fXg3TWYwIVrqcvKKsyMBH1wX5AA81KOj8QOA+iJsSVjWJR4t+JR0ficlT1fuNRVzKDazg8WqnJPar+HQuufN9n8y1FsCN5+/8AhEp2eMDsY2c0cY/ioCuuYrQdP9T5F/uI9ZeCCkXC6ll1zBSjo/p4Gi46g4tx54HU/t+XkAZtp4hlRm9pgqrtgqCwbUrXjK9+FLRX1HJg27lt6XqOcB09RQWtVS5QqnIYlIqq17iL1CG7Iqwp5jHKocQBKbIFMY9wNrbXDKn0BwUQYrBTgGOJYiSoAfMAKUW3r4iwahyYjj82QR+4bXLA9ph7h7K42S2haMpdeY2EoNEbtcGJo/qYrpOqi7VXLn+oCGPlJSku7gUKGHCuzUA4MsBerqVjWi7/ABGMyn/cRR0PiW9Bwy8CkpfS5wM4aIvQLo1CVW3/AFuISZU/6RUebcpWAqdbRKKp6tFOefqUtPDwwG2s4JZg+4xC9RyOaYgNlGBBX2hsbHbMFaNByagMBVdBFxyCau0KJOVu35EpjE0rJZ3Q/pOcqIAHVifogvTMEOrin3MEUkOFi11CFggUgW52sNVHQCx83FLiT7n5gJhvqaP3MfsgrX7TBjNekRSLVwRxcWOqfJMTgsQTLnlBTTfa/F2aze+4Xo5iK2jfdfwL/wAiCji8pVqaRMABGAdH7mb/AJAAAYWIDHB0nCQKVEl9G4SWcTHpl+Eu7UORZBa5AaC6+onYtwoy7VLKw1Q2BT1tG5CrZYZuWDizEbdJojeo68CMtLRqFOV9wkAKLw1BdhMt5ksq9H5lmoGVljcE0GQ4P7mdL/cJSQqKA33vEZERgT9L0Tbz5ERaQxdi2YgoSeVneJUXQZMEUm3jKLaU+wy3px/YzKghPniDBZS5zplHWybjDVvhFouUWga9o0SQAD78ArRPRJmAb0gH+WABRLPiAD0QF1593684GaqAOW/LXF/fh0V3PyePZ4p3bDAdD1L08dx5tj6is1rUETfyTMFNQDqezN5uDZcEf4IJQ/tD217hmXgOoI04hO7H1D9LmZGKqCCX+I7VdwbB7n5PLV7XePHKawf8VDWHuICzCRB3APA/RL+oKqcjN/7zPh+5bj1qLTjrwb98S9q+r/kKNn8BhSP88CrvvEBkufcdvzKDOWYW0pgMVDDz7Sq4r6lFzhNamQQLeH+AN3cr9a82rNeo6Dlh6gKcsGhzMBVvZjoV/Ph4OIFNuHvxTbdQb/EPOFLqNKEeI1uSRGrnwXBup8v1KuEo94Jhgd63MgcO3Uroo4YMQthUddwBQ+YoAuND+YBS73e0Ba5LiD16Zz3gRSduLSwb54iMA+US2edR2405SILZjhj230Qu8FdRhyZirho3CrP4ipVS4aJah3A+/qNVWt/GKdmCYlQ/9QuHaoPLY7leZL3CvKN/SN75DACl3DSIqDjGyMc8/mUuQ/Ue3mVCK0C6RYbJuPD8iM80ygRnHcAcE1HJcJu2MBUy9wxPYllViuIC+jKG3GpYJZ6siCRUtEvMpTlfRf3LwLKlm6KAfNxm7jQ45SrJXcQ43yskxQjYAi8LYjsugfsiFcyNYMYW3mBEavqV8Y6iy6V37gapPlLs3hhVX8n5nTi7uYW7GqYavv8Az4emHr+Gm/hBy4DosJ+yDEWoCJnfwTGuUD/oiPioaT8zMBVRYNxefXQ35C9zHJbYYZo+CAgHC4dgoHaPnhUAD3cQWg2gxg5zEuuUo8yzGdrHtuwNGTTTMnQyFi7uqTMBWfgl2Zcjt9yiseEJcEBmuaunjmOjiBrsxr1GzG5UC9npgobsXFtQZvcdDcSoCsugKdlygmrAEvjT2oWBZyLgTIGjHUrrgwFOj8yqXgwJTDDnao+iVUleh+iNajvbFo619jojeVaBULRgNvuCbabgya7GeJ0ouFg+YyxMvo8Lj9kFWCvUJRs9wWPXigPHj/qefV+/LR19y8ZLb34cX68KBbN3hQ34Bgmffi3Gdal+LpmwueCZt40wTl8IdH8QOO5gLcwQ5WoI6g169zPSx2+BhW4rzde4Hdjsg1Y5ZkYqoAXWRDSqp6S80pfVT6HhHbz42+H/ADI1j8ViKN48Xjj5i235DjXjNZFd/wD4LMGvH0Ig3DsKzJ1UvIcjn8Qu28HAQBFfUAMH8LLQwwvnfqLRda8a/cyfyQBRldkG8ni1H0Eu1031xEX18eYJtx1KDjPogRQ1Mdfhx4C2jmUt59JYM+NKdS2E/UTBe3bxLBqiYBd+mGWPpmaSRDFszxmLsK9xFzv3Czquai909sXuJnmMbxAOEXib2pcAy+sX1VPqAGiBdYqHo1q5cLEv1EUOoliP1FbU/cq22uyMAbYMAq2jANjtKsccQPSaZgPQnP8AlFmceGECoK3Gw17wmU73qJRTeElzle6l1BvlOYVjVOIQJXLb9RMYpkbMwNFA5iUpXUIJ0LhoHbUok+02/UJpOe4dO73Kz+vqYNZzavuewMiezMQYMqEUBapCs9GfuEmoogTkGV+JYpVsC2S7G/mDTCC1ZzbLlXsLBlxoVAiG4Ab+GFEuXg/qAsEpNT1FO4vv83Hqxybg35MMUJTk46gg0Jrb+Zzm/fhL5A7x4ChcaMWyyVY5qVf3Awiz8OOIZBtLGOGEAcxWkVjJiPkJgZbVjnEo6PvFFZp5dy22lK9RWDsVNUbeo9aXcZ/6SMmMg08o4tp2Uwha+VHcUwEQC7+ZsTIAQbfVOJRHlMI2Qhbs2Lp5/EQiA8HNh20cypaFgtLgOKl2FINAa11XzLR5n4lGHOZoW9msSt63WoANnEqFpf1KC4WkpRh0GOYq7LyE+WKgnFGA38wt40tSyW2MbGU6smM0yCFRK9MKCZdqkfG4DRoujRSlFUQAhvMv1lXko6HiICM8nkwexkMHSVtbz49X7hcuZTYuHiY4reZy8JYG/FtVeGZGKryNzAxdxsF778KC2JqizwuuGFVti1l1MRXEp0X3DDDwGo/bBTUYe7n2EwA/mDvOSGiPwMta08VEcOfcVZ3iWKnJBRsmQOII6YIwVA4pzFwcdQs3tfEtZwOpk1x7lnmBTKVXJNecQW5YTI+5t8P+dBKZQ3eEitpq9+RpHqXm+bmPvnxgu4XdYdf8i0LFOsBATT9st7fzF2sC9dQsdZOI3Z1zG6wWxALWw5rmWy3VfpOl3XPgziZuAVz8kd6trxVh1pEFOGmBa2Tm43pKKx+JQpS+BZwz8agLdcblGXzW/bADlfMK4168AuoA3WDcTGBe5tyY4fI0e0NH9EMM78bx3C0uqrd+OYYdwaQqN8IM4hi3ZcCji8ZY8eBNd2qGwrPcPmIDgXv/AFnq/cKDVO/4LVljcsEZ6hN3tz9wg4U8QAas9T4Bz9wCO0oigx1iFRH0wrxk5gF4w6gIlXd3UAVs84gjGBthi4zTEoV7kENqq21MO03EQR+eoIw/cRDjehTJuobohFgVecwMjK8QAV9yswZ4lbDu8kyMbUWY3ccucSt2G8xG6RGQig7PcAEATSxcIl21NK8qBxppyPiWZxqNh8U/iIXpKgrta/wMQOSnIe438Ew5wE0jg1v1EgKthRp5rDAzCwUfH5iBVzqH6g6w3QP3MMm0YJ+p1KP8RWqaZYWSh4JoZoNTZ0XwKInfMRXDfxBELbw7XM9Npyyu7J+mFIul5wjzlUCW4vUv6IPVaH8xqZsHr4qaV7ooUB7mEK61uB/MgEhfVSkDcGyNZLUxmptaAdql6xepioR4vUC0zdNAKuysnEOMoujWoCvG4IjhvVOZFCtGZdFEzeLtw49S87zQ4AC9qYgSABhs8iqrZUUMmmVau+vcHZhABd+y9S00GwBk+yVGaIQQVjivUSvhgQ3iYGUVH0RNmONB0CZUtfqPKoRQIiyBZ0cMaKgBcB0KzLwDFg8uCviOCvcpW3t5jiZgF2DLLmXp8ArROUuDhZqh5/EwGft4Gm5a0/XgRr8T/wBU936i2I/d4WssW2GvL0SjZZNguOqm3q3jF9R7VedEKVy8+pctm+IrL9xM7SYgXfCCjZK1fmDwR2MocavMLGNTIviYc1cb2gnS47INlwQaxKsuXU5G3WYLaJY/pLWi/iCCnCQcDBQTcBVuAlhXIfwyvcO+ZRVViIO4jerBiBM2p7/kg1fD4bvntFddm/FtVeCav3vx/ctVRbBzbDv+SIC+9RUvzngvvzdCpQa9z4fuFvg580LmxcToWVpfyhrd+5R0fiOMCpFGdOfqDbeE4YXy378FrNCFiXl1DbCXz5ETXy3Ml8PKJYmoDReWUL+yV/p88abgVx/ELWlPcyJo5KZRWl9VK3zfHko+W8amKZo6mBPd+pdZuvNb9TAeW8TVOUAu1xtyO5rA04IVd1RAB78F1z7qCtHDWPMZSfRXhEylX1LgfzUqujcQ2C+oqg3r+5kDekAGYptutyuIfLxBFua4h50dwLLPUyqJi70gCarYy4gXcQN7MyajDWDtidQozJVSuiutEONJjcw8SDmd/moOuH5lQw/cIrWByXtF8Ftwxu4YPJgJaFPGY5q/01FXdYCv6Y1wseKgFGu6Ju1KQPtLmbjAh6E2/UpDutEVagZzlKsAtBC8i1GBsFoTTZcCUYOEQ4JV9AorwALwMMWzUyRQHd8fcP8AESy3ODFRCYKCLfR8To+oK25dsLaZ4cEgtvzGGOEngGHDr4Ze6coWHdZr4nMcCyBLXxUbPoUegJtlCoBMXvOdR91klZxbG+zUOM1IO3L9BT5mcFYPRhnItM4ExadHZZEizBLA1mXSaGrJFt9LcPcT4EiAmqavEIQoCNGg6znESQGKF5OV9XjqAAbhEoeZmPzOIBMHEAhRLDPZdQuciVIL7SMTgQsrRWJsYBIOq3M4hoQHOxBGCQhAfjEEfUPFqX1cOg51EYAzLjBeTF4lts8tQw8FpbGsMpnXVMPvBhl3lGApNler2RVLtoJKJblcKHXEqgpgmNkm93XZ4EdPgaRlavnr+VnZ+ZZg154DfLNucx1vEtfaOgp/Ut0/EW9PlUCVeXxL1vP6jGB278Y6q5Rj3uMcmVW9cVuG8fAgu0qCAax1D7a6hd6INar5gKPcvN0SvDkdXPqn0JRz8kGRn5xBTTfrwI238wsXr7iWivqXungU151TdU6eP4Pjv+b13xU5xe8eKen8Qttr1zAm/KWAZdpg3YHErOcfUrpvWJk1+kVYmOoVGq9xg/zLjf3G7F5Mpx5hYL3H0Ittx/8AaLTjqL8I0cjXcKSqwwwXer8prJ4rsw+KtkMCOpvJ4Ll3uUApvWIVWNTOM5f4TQtHjh/DGsZ843+/F7w0+M3b9eMHrwKzdXqKc3GhfeoDZz4LsrfnbEf2QMhZOWBLVY4ZegwRvnnNTAxdwyFccTVduU1X6ll39fPim+l3ctLpmqCfLlm3R1LQkaoKQ+6lr7zyylQ46ZVQ0xecl3P7zKSG6hh87qISdahCDcFzjZnYFtxoIWXuWDH3CZVviDgWPm5XDrUKh+IqjrmHYou0Bo4qA1nMDjJfVwXP6Jy/6lab+CojY5eJVBp0SgUmeGYHK8HUCxVPERU5nw/cG7tq+4nT8MFs2cNwxEsd5ZSm07aWxrixQTKpVGP8X7S9N1w0/an3cPDkzCDsrxf/ACCdIEB/oquWOsAJeqEIlugk+9TTXyh0vnmBiFfsYFUczLmG6Dcyr/2LReWUlTG6gaAHaP8AmNwtaNUtHAKQZ1aeUA3wqsZmVnZjM0FlC6dMaWLoLS1rox7m9GOZRUPNWbIEhYSn2wwKBh2Yiva5QWOA5hH0As24wtqapJ4QcOcIMcRO7iiU5dM1xVRXBcCQQVNKxpxKrkGzLBPBwB+pkgzQtjPuIaJ0AQ3esRV5jIHURn6ieU34CMhigc8vbe4RYE2SiZoaH1AuYDqPcRABjKXeeovPufOC4xOSlC/Kpt4ElJxxP+l0g1rviVjoHGoNC1L7A0RE0kHi44EW0IoZ94g2G+oWgWEjVXFAqWUMvcrZO20+z0wDfZHLaFMPO2af1NuEG/Pu/UA131NZZWr/AFL366/h0fQ8JdqpqF8X9S7GzryKa8G917lHBUoFMVAxZn/qcbWOZV8MWTk4iDvDcbC79z3fqJotXA5x8BCpvEBpBav7l3qDWTcBX/ssq7xCgH5hmd9QxBruNbviJsOL1P8AFPxqZo/EsK5DzS+k/sfwPPX8/wA7ndXVygclnp/natvl/ChlX780ZZZu5Rg8LQstKLL34936ibzlvM18kVYWdJ/tsoy8vMP1zLWkqvNmeJwWuAF8vcCgIUl55lHa9eM77uFctEcDK78V9+e1D14OLx341gl0tLU+zkQbuuNyzR1G1enyfRxF4HMO2Xv+IUtw+fFmWCW7ggHKLAK1IpfKWXS11BZXUoMG7zAFPnM9X7nbtuFrwNPCWetQyKbriVque4FE3WUBez4h+g4h4XmLh/MIC5x/uIrQ/ZKXNCg3uVm6CZ3OZbi97iEheeYGTVZSAttRAaJiUlCMrFxdGuoK4uv1Et4Iqwm2UGulMuBfSEC8Mw5gb39XCFbn1EdnGazK75rCZKDPUrZWWrPiZba4isFiVWjniOBTTywZofy8C2xcvE9n4QBEesRXDdbEs4x+5afMNGfqXrVpPiCvxUyugQgN3/fQx+BWIi9M4rmoIBiijb76jgO6IU+GHGKVwG5zs/wMIWX3SzAPVj9QaiGPzJVbcjTTYU0DY7QaWAlxtFigc05yRLVAoOAtaM4zKlwNDjqstvANEcK9HAOr5j4R3ww3VDlY1S91L+qpYWiWdXHbOtC7AJSQBOF9VXkifMTmWRIHc0MVpHBZnmlLq+Tc5RIJkjEkdbXOQMAUg1t+IyItdjzKQ/8A6SpmQwm3eDmbNKAw5NFwLBSguA5ltoLQ9ECulD0JxC6wu3ZldBllygMYW+rmg5hyRAaw5sihHCIqCIE9QQOFnHINgfcdku9WPXcLWNS0BjRl/mUmS53HTARfExpKFX4FhdNXLrJrtMjeKgKafaWgnDOUsuuTxrJFtv8AirVlFc37jkdsoVznUzp7OYuw0+ANUsvvT5mimCOpefcKWDEvOcvMIGc/MJM64izvBBuj8soYa9Q0RtINn6IGQy12rD1wdQDg46qchNP93ED8cRTsjNkNma9xbo2zkvLNxE4xKKX8xGncC219wdg+EETzqhfO/Xm//pMr3/BVbZmvc/8AR4AB2b8f63PoS2q4821V4/iq78rWXU9KLeGLi0W/iPXEXasQ445Zzi/UU49iVuiviLg3VcQz6gXi2oAFHnhl6ZlqL35F2Wnqc+2a5v34N7rtm/8Aef4pTkKv+I1ZV3FZH9S/SnZADUpxWa34u1iqcRXdUmBPx4ZKviEKWPmaosYcdV4AAedRlNlQGmXuVU569SsVa73C8mHRgaBxAospWsS9VioBxXsjhgPdwqs708DoMHmJWTTPO8dT/DGfnzMb/cBXtqEtu+ZiqqIMinuAWPOomrbOow5xcuYru6+WFvKznEBqzdXAMCringxeJgpv1AZVbcscKe2B7OkEujMJchm+I1iazmMF1TCoetyjTrdxWtNfEZEXEWDn4I3lY+UVXgGVtWsrLVf5TIxPcUsFB2lHnN+4VKfmAafqWrt3GCVriYuoJQsFS23V/SISgy7YUbfJMTCkBv8AMaYgQSYBQj6XKQQrxpkNVrdwIJhQg4KaT6nyeiYgbsYbfEwL+MEcivvqvcRZSMu2DHYbgTZbBFgMgGj6OY6UgwISlphYD1M/kSHwyCtcCcMymk1jgKtInGJUcAqiYoYeYerZRGaE+hsxVBBBW0BC0c4gwZJg0AGC1FOiyTSNUGa6gqHdVNCpYxbUHohINsg12OAywwRBFwssSxriCLBxabgMCspZl/E+UGV1/wBQDs3pACEiAFCli4FsFEQ+1iRLWBycbKcVKJ0DwhMEacowyEdU1RFHwURVcFC3QhfxnP4g9sRe1J17lNh7AQlUrHKLaJWOxpLwdGVv7hD8w1lEujjklPpiLV8kGyfL0O1MTWPKDNZljOF8O1Xx5rMPHJBbzrP3At3iUGWqmDGkiHbA1QeLenwLRWtRs2Y6jzPtiey74+IrgzFNt3qovyeD5EbFJvULZbGy6fomOMn4mkD4sj0ZhWDLe38ygRfkmPsOBguHHgYU5+5wtMow/UEcy/bnGYBaBg8lMG+TC6FV9y1AMLH+ILincNMufAmL08TA/uPtb9zKHHcFVORjinSMYV+Xmi8QZvMvHuCw8S3T8fysznW4rqqCChR+fFGD+fJn6iP7Ikrn1c/1Mp0j7uZDhPmCdV+Irlj3fqPU/MbejqeosWwP4SzjCuY5oUzgfqZrt61KH6gsl1UzwxW43xv34tqrxOC6Sz4+YgnZKKL25jwPthS6cvMF7/xKFL4ZZG37mqHkOa/CpzVajej8+XF1mC/yZ8v1KNVjqBXtdsEdeApM/XXgORycvNDVl+obMX6/ggIy7Qu1N1BrgcRyy9IsPfUra/rwNjz7uBd40b8/jUQy/BLQ7fqU5bp34NlEtrv4hlN1wQ2nPcfAPio4orOIro6l8B/U4T+Ypy7qNOxEU16MTaq+Yvz2wfY3qHYfTAc3a8EOY+pUyW9wNA+YDwIAqlncDn43Phb8zV65ixo3UP8AQR03V7j8rI56OiVtlXAZSZvPA6i0JdRWVvfE01XqUbrMwFlZ1EVLi0dnDDC0x35CmPxMKxa9xDeKe4k3muIzuxzLKIEi5afNpWAKWCu6sv8AcDFYyNnFbPqKiMyEWLijXfzMJ4gGOSyOw9yzaKw/FgqHxxsRKKfBZdJ2TOjwQ0uAOY8dzp+2oYEiJcc21TkhaSDQA/6gyzLG4RqwNDQNdrB/cxATN2PUWYdkhaotER5sld81AmFKtDNKl8QpCBUCN4VpqjiBSqYKQCaLQc24JesFq6fEzS0x2hDLNwMfMfjMACnQFzVSQF0ATV1cGBVIDCoiIQ/6HUJWCGE9PxB6sisX/wCQ64s8qACLDwQvjLJei6hP8qxD7sJLGR8xWCHy2gawyCB6lONhquRjq0Ax6B3juGhIUmDvF3ALIWFqL18wQk2MEspADgT+z5EpE8UoK1Ofpgjli8vowD6h728Znw/cp0i30RHdQm928JbjHudrfzFWZpcxcLZ6mQvmIvDfMXYle6mWn7TlT7Cdb+ofN8IG+HsQRVOe4WrStFSlW27gVbwwjGvcAG83LcfUsy4QDqD+YZ7v1cH4qDT1CxZANjqDpbmYS+sQA9+pZh3BTU0L7fHuzxAVxYRF+I++eKToVfM2+THqCN1xv+GV7/4GiPxHL144fwQYdnEuwvctz73Le38xXK78+79ToXPh+5b2/mK2sQf+SvuKGl/EXCHHdRaqt+o2qmoX2LFRbPqLpeenu4FtRcCw4gWE0eQt1iFP1jxY6bg2hbmKoX1/D/4eN00+XjFvfMrN8+azfMQZbWbMZbjHH0iXSNPDC9t9+BTURQXE/Bx4vSvvwYzCzPF58cxS+k+yowF6hKZAOUNlnG42W8eHDo5gHOncc4w9eUNF/UAU5dQCjoyeXY7czFfkyi3+kD3WH3LE9dSgrBjcKL45jTDe0yHCeyaoixHTXcr1xL9CnuDRjTipyO3cB69XK1Heo7XuA7RqKdmTcxw+4zWSsqEOdMRIysLcNS1Jj0Eci8l4hOsPzMKYTIbXiKqn0mccobgP1Msv4IZP4S9q44m004DLCj8Hgu2/oiJvwfvEcIK5N7i91mXpwcRLiYN6AHFXrJ2O5dSYaWOzoerIX90J9cMgOFwKQOINAuQYqvxClouuYcOC/wC46NgMpWGnuUeUagP4jBWva/PENVZRjVnNGpyodgblxCG74JzOPGQm4fiV11UC5Tk4j7LPkTwzO3Dstk+YZVA2F8vmMOUFaDGnIIAJk4fNwoErpKnm+H4iU012Iad3Iq7Ygug2BDkGuBd7O8TDfleEP/IcDwcIO4aIBDioF18XLmUU7uuoigWLqFmiUOlZfRCLSTKBizMaAC3so4i4dO+TEUFMDt0zIoQHATxrLC2M/cNnzP8AX4hdF78XXxz4EIl+4ZZr4pmivwgjUUBo7m1cB5y+CfOFikvqKlHEa6/MVVFXcVW3xRfSwuxiT2xblw+fd+oOoNzfzFtpzHgu4GhOeJd7tgiqzeoC8OSUbz9TexRuFcV+ImzEGJbzLNN/MBf8Tg46IDg1xEKeye2mXXfEo7VZRkmP+0GkSOzu+0QZ28QBV8JyOzuOC6BwQAeOv+Td5+h4VF6mS7m8u/OBi7i+MS3t/M936ilXslfcda+5Q5fhF4L9+UmMwBguIFG4jda4JhfTqWJ/cqrrmWKa+Epau9Y8OD5ZiubgAYZStuhweAXRcHi9QCgzwZlVi79+Ats6m/8AeY6Pw8rjFM9X7/kAHrcbYfxKzZh781+OZRl3MD35e+j+W1GDllA9dzIvjln7NRs4x7qDwtvMTVnxMjHg3/vnz6PlKq3vcvN6+PFuGMpxK+/m5SLwX+YNlb7ZQnqrS9H4IoO/zL0ruDsfflHLg1FVueJe4cnMOeRzPh+51lXx/wCJkbJef7wQyUvqKTKMdLt1EpG4rwZYlu3x4BBZ9ENqVWsQwH8eTkFky4eWZh/vUK416hdvXHnH3z4vFcX5QUeoBy19RCrpepTFOIJnLFn11GOHLHQd+40bBSGcIVhg/iGLhyqhcBp4qOUMAarXBa21AAfg49QQCaLA/My/Wz4JqOh7E9Qm/RQNn3mDCloYmcTK/wDsYFv2RHTMrE6yVsjxcMYU1Zix3AeAT2BYDNnNzPfL0jUBqPWy6fiPBd6OBf4TYBbHyioI1oeowFHpd1RVqcFQ3GZKRY1YvtE7VKoByG/zK/K6ovl8SrdLU7thBTAWxtaCvmJCVYAPJfqasFAQc9Cd5iqoJaKWDyJQrI7+4GCbkmBS7IshgRsYhZFmc9DLwPQJHBh5GblOVsKdkwPRBGsngpctfUvq+BQDeeJtz6XAl25rGY9kt2iqUX7Q7PMru+O/6gLhsXNTQfcUc8tV4us3XuWdn5gnFfX8Cie4jTlTiBpbhzcO+eqgcPgLNc4SWHNPzB8J9RyYp9wVe3UC+mIN7h3/ADGP6Jh0fUEGjCdTNF+3Eow6ivV54mJi6g1nqPJ0yjHHEYYXMuc5vUGyRLy4f+IqrdzS/wAQ7FvPmpjdfw936l79+WlVT9yyqrDbBGp/jUcC9QAq57v1HegB6iCtTRl+4mqy3FouPU/Phzh0rxkHTqfdxEaZbrc7PszRqq8bPbNy9vXM7zfqUhYONTOM32sy9rBp7l7N+HX++PHu/XgyD35NnzBBFLOSG7VHJGsXu5zvHUeadcVvxaqqkLu8dTAzVQUV4C8d/wALM3WZks5GYNDnLoyqXdnXUpBwi9UcQt4/7jlVrufu41grI5blnRPy9QzdqDVRXy09RLm6L0H8aXWfcymvlgDmnzMirZ3UtVfwbiOKfue1PmCm2Y9kejyyW4ziXFuL1C69HEvcEsrXqWzn5l3beezxSy4jJUxS8HQjtG+dzb4QkCly+RBzFci3ZLN1bzqDZtczeUrXMwPUpXS4COcnH3MvKXonNXt/jwafiNbNuzxzBjON68EZdQes7g3CAi+FjUxVmpC+hkfiFIa+WHsfGYFaExYGz5goyvv5mFiftGCrzmMFoKYdxU8BfhiXfQDAfUC3gWLMoSlAUFhCWlMD1hjEgB19rbIZ8S0xEBbX15q0sDI6ePmDW34ZkEELKs/MWjcrF6yaVyhiYBoHDOcMpwgUukpdisviUqsNI5M1UsWNolVFHGdUD+ZcWUXvM25svsgKZGxjncL2W+oHlq6jWwbk3l3MR0hcs91mXV0Mv+0Egf0G4Q1DghmlFN/EVQqw3QZBgtol8FMgjoNgbzZUBgmqCNqBizliXbdgwZyDKHDYCnZzHQ2ghz/mVWLDdGIiYGVYnD/5BihICjms2R3lQ6fCuuHk8B4F+oHeEM6gNYt+EBFmrz1Le38y825+4KqcjFVRgPNvb+ZdbjQz9IqtPzU5T7KiLZjO/F0bxHriW059eBTU11mA7Y7n6nu/UEVWb1B4fVqQQU4Sc5HWYHnEsyc/PkPI/UwKcdTCNPLKG3mHR37j0LguKztJ7beJ9iAXfMawu/cR3T6iTF4lxncdNdwtXjiC2NdIymbZ9CI5Ya4IO2oez+S0XHVDeII8k7eLvyOO+7mzD9zdLe38y3t/MsNtTdw13G+DGdst0/HhBi69EeAtivRfctnimXoxoeWLPpLdIWEUep+Yq7ieB+/FOPywNGAm/r4gbEHD+JSN9yZzDOs/EPigPywxrHxKpe7z5sNEe5r9z7r+AUe+4INb2T1yfw9X7lAaxzH4vP8AC9erxFRcA68jO/e/4VvpChuoXZTvUyly98y+PrKV0uDunOlnV7hiksOa8Pq69zX+8Tb4TCdMoy8vr+B13AAVY8wKKiWbT4lFVxLaq8eQ5Ak/YTN+q8l1ncTaGYsv8MSb2XmJwHPMtj3qCiPUH18T4fufD9xWAY9QSy8nVTOxogpqz4gopi8QLaqgaScAzWfiK6qwtsP/ACZGKqcw+SGrCrXWJ8YgXgiWXWPcFLO/FN/LXg/oiGgXCUhivVzO4G9sMqJQaX9wblroB/c0mAqkVllApbpeL5j4FsAcnOzibg62VcGy5lGXBE/KZgsrWTJ8LfmGrYc6zUwDAFzLSZQ3uPziLCcFHRV7enMU+iqNNVpdu4JkUp3kYLBNRaDQGLwJyODEslQAgAFNKuLhaQWQblTtqOZQAoER4NjNsCOQOOxYrPJAP8ILCsaACzR7ZTDQ06cEUg4lA37YYUSNjJ9wrqB8uhfZpgQUMo1h+Lg2kWEaqTmFhSAKpWCXyVvT7zDhECdrW53v3ElKvivebwxjai2CVhSnSKXLT16oAAVgxqZGPbANnQT5YrojYCzS42wZs6tm7KaGUz6nLFfgmLOccLQlxfu+LMw1AXcHZUYwc68X3t1Uy43zcG0e0ghv8we2Jih23nxdNBLWYoZ/oJZn1uWFe9Szs/MpV2XWokLZdh8Amf3eooXeeYqLZmGhlwRPGYt9H8MffXjIxdwyHP8AASouOMwF8LlGyyGTejpM9fxAPr5ZZC59CK0dS/sdzgWqZHqKY1KBye0xOtXLMO4//abjiLFKmQ6DMxj9R4gqR/MTZiJCpifQiWt74eoJN/eZWqr64jAO1lnZ+ZZ2fmWZa+VRTj+vHRw8E+h41DbqXbccCo9T3fqINu44WZzFWLx4o3a62XBNv1zHem+vUVdunUcG3cz3keI8mblU5r1RBpwwRqLaLroihV86j1zLdPxKabqLReFZPFBnfgrm69QFY1z4LYbuAKTZM864lGffy8+r9z1fufKMbY1Gv35NHxN6+v4Wu7ahKvlg1d44TGc8/wABrTV8zCxxZFpCt8+N08tvjBRT0/jzayDiXfudtZNSnNj0yqfXP5g6CxyzTR9zVFS9Vo1Pky8l07OYXQc/yrw6gplKrk/jwVj+YS69MUFsGy/CDIpuIhnTuaKXwPNL6T4PmBmj6+ZafLqIXYDsmBMlGXkmqdGiEzhzdsou6z5BWjwlNS+rNUpdGjwX70GVDiAoxvNEUphk/cUzKaPkf3cxfcXLV6mp3Q99sPNp/mOgy0iSIsRiN/4pUiRAoq0lCxS62bcERkZVuwHGYOXkVm9W+cXAdAYS5YivfUvyYijS4vUW/sjMUQ1gXT+MxLDKl2u4cqrMlsmA4fScTGtEYSZyJRy5hTlFKiiLFgO1HEaoVs05fVnDzKizBOscVDa02LPStQQvecrd8wFQfMUQ1Dghlx1UVocvZULDpC0+OYuzB2hKZoqt9SzJwwNRe6OCWwAOA9vqEQCygRZDkcYqXUmEGRaSuHJHOqQre+l7rEVWbGN/MybrtmDOjFI2wVZO2hCiPxRANlqA17lgJio1Ee+UVYfcQFG3fgI5/Pn4fuDaFuXgUylVyRZLwQg0+YHnfvE5NP3AdOGoDW+5nr9oml1faWUtXzHWvu/FGXcwMVX/AA5GLuWq9PmXevK08FQPBPmUoAsO4EwvLBLCj3AsDgwsX+C9wVUaZQ2GV1Mglo3LUxuJf9sGoMWCdZiD3bhibpVcbHWkfWc7Qg1rEHBywdJCxqnmKvh3OQdx2AueZ9CJdRNPx4v83u4KafAsUNQBkweo0VZvvwh2v34QcHfhTR5JwdxSpVHcTg6lpar+p6hfMXxiZe+5bVcRX2rc+H7i+DHcogTnMUKDgcS6X+HuCNYl/wD7m958e79eDKHuUoNywGF9wCqxfMd413/D+yN3gb2B6nw/fn/b4rFW/Piy65f4aApzEHH6lewDqY2Y9xdb8BQNrLFKL9z/AOk5M6isY/SH49fw5KqzJHCrXBAhTTuW3RT1C7yb0+G9cO5esVO2c6UGGjm4bwEf+hC3g9w5xWdzR8fxC2pQNv4j/wCf4BbuvlnYfDh6fyb/AOoI6bhiddhFWvJywb/3zLdbOPHyRi3g7lW4TBTe0WvHHUxXV0gtuLvJ9eLP/s8Gv98TG31FYoL6I11dcTZXRo8G90fE3/3Lzj9oq7vg7g2zeR4jVSsx0i7ItaEbAdaQAAo8XmUMKJuDKWvRqAStFuVfMagt7IMEOOzCBoRg0gVv1MK4hmGRsChz1UBS4AxJI5RZTWZh3A4QNsfolj5vFlQr1wQFFyDcBYQqkmbrMpKEsGBR9QcF9JEwidYMuY5eoJRR0cFy9QsbeoKPLwXTWupoAuYOAcg5gsMQ905crq2ggjVDRa5RVloOJiLoV8VREK48gcFQiVwwPlK97CvYzGqAB/kGXeTAAbBX/szS1lcIaEQ0gZgVWwqzhXpmBS6hKoJXqNjczCdUUqKTmWSoD1FzMCwbi4mtFr18yr4t4lOLB+ItnMpIUPiOyz5XqCGwYq/9fytyZ3CxeHQHjHf8RDkR6l9n8kt7fzEFoYlvR8z3fqKrbPXMeKrfPmzs/P8Aw+79T4fuFJ8/xDux2TfB31KXeaCpnHxAXhB/uCJZBjnMy3k7mJnMsvivcyfPMorCPiLdQxXriUU98RU3NEQmOJq7J2v3GD88zoXBsGCjZMgq2uYJL18ys8fMBdT/AEM/RuUYp4A3EtFKrif9yLtfuKqt/CPR+ZZn1ufD9yiuj3Ov4QedHaLq7uBqh3PZcdmRdRcDdt6l7su5dbmm8ea946rz7v1Pd+vALr8yneXwBG4F4txzM8tvcwMuSq8W9v5/ly8f/c5RLyb4ZVaqvia3n3X8DNvXErN8yv8ABiBQEox61LrUtLcnuoUu5Stq/nSlfcGwYixq4lBbLFKrJ5I2tk9wQwZe4Dd98Qbp/AWR1GjL4shk+T+OmvO8x6NnZNZx+4NgvLC6zvwfFxaEAFNOZX/wjfFffgsyv14XZTEHctnStywW89/fi00U+fzl4yBuACG72SqVYIErs76mqMNhZYiHc3ga5Tq9y80RpZs1Cnt7nqs34/z5pYtqw9ouImGc1fM9r6XklHi3j1AWfR81KSSDhlwGI7FAcUtbjolwYRHsCXK4KJ3y3EWlCtB9Fx9zKRYFNyhUImEgG0xIps2YcR/EJ1BaAoBDRDR2Ae0pbg3O3H44gqN5mD0M2wK1wz/wlx+qEEPUYbOYCyvdJtByjHqOsOyywsaCdRcrRI46VWW9QkwDGKs0QsTaokSlMOJQlOH8wacJ2BTTUJBh9M3cBZMCuYs80qVVlqr6Jx0WVuF7D3BTmQXJ+JYiFQAikRzS1GuQ50ADZDgJm4j7AC0Mj8x6AowAeppemIkown7LuI3CPLMU1Y4gRdlVsJ4PmZhpvZ1OcMsoDl0ku0eSKglZ8EDvMcjrqV4GGSJHBfj3fr+CGi/r+VbN44Iq5Yqtv/MVKqDZjU/zr+VrLWQaQuJopAUx/aG917mZnmKmHH+ZqjN5lRfXcWDzyTJfUSh4mRxPsTcSYHPMuHriGj4mhaZrPw/h2Kvjz9Dw0F0+4q7lGHWZdtv3KBpqtxbLMShRtioq4g0YrbHmfbETTW/FUeHiJ/0EHs+zOKtlnZ+Z7v14ELp+Iez8yiUH5/4Nj5h0lVoitB/tSsK07mK93KtozPyTIPuer8oGM5XfijyMv6nQq+ZTVwA8q93KMY1qFW98/wAAvBMNMsUorXH8TA3ZTERoXfUpbvGJdAvK58cDwzIU8/w4CALSJyRoBphsc3csm9ck1Sl7XP7lN5LvqPNnHue79eARa/L+VZrm4C83fEbMMteAYXgagUAGPAZrAT8B/DNuuIDBdvhFiXUcF9wAvc0KyzDrn34+TTl4dq0cX4aCtwVC92XEKtbXiVWHIVEqwW/EzYFnFnMtQflUGuNvAcG/SeD3iJZXE9y3GdahfF/Utn1PzlLhFTr6hDyFQK1nb4hdppsOfyQXi9sc2sMf4KEM/kk46+Ah+jvOPmXdDU2xBANn6wYlLUqY9IHZiDGAREAVFCswkiABR1nkwyVBYiwSynFErM1pqyzF8dsSStkgMjpeIHRTkUAr1HHywAEHWZSAD7lhlS2SXarEKB4j2wf4tpPDhMrM39g5BZ0KIUiQsGvPs+oA8urlbZpNSvF7Pia6leBpI3gYHV3K7EFgWxUrYJXJOAuTNKqQ2UK8O/UaDRi/QzMtBPrLPIyHriUBcq2liqBFoLOHuYsBzqP/AGUrcwKjtYrCjy3VxwBs+jkYtrq+JQ9EUarHv+WeEx8wR14Gsy3PvcXNv3GmFr1Pd+p7NRbrEb5v7/kjgBNSbZk219zosrcB+TbFAt8COvBeO/4ZGLuCevmWdn5gjryb3XvxaVgqOzmHA4g4D8RFYF6dS+rWxBcRqAzcCjeOYjHUBbYNZ61BsFxMGXPuXvBZzN+1dQS7GwdwDqGu0/MESxs8e79TgVnvyit/ibyx0Uc78K8M91LFCKly1yfuCrC6n5Yp3+ItV7dQdrjhP9B4XEEDTL+3qNez2l05Pi+r4QtNS3/vMxdfxA3iq6uVWFuufHMC2pTHrUDlsMSk2J4zTqV3n5/l970edN5fXjVBG64lVqOM1b/Au/hiMZY9/wANuK8g9X4OXqCsr9stEvjQwmWbdkYaaQVdmXmYUZTmH5ygKtwHgbayZT+N/wAQtPmDPxpnLjXMzzuJm9QW2vjJDOJtpDQof4oTFHuvIXComy5OzrwCqD5ByKIUftiWvwIkwYGmlyZQY36m6OzTwKOj8S7arXMPr18Rac4qaFv3P314qn+g/wAN/qPByc1UuWsvNG+Mx7LC+oGqTox+I0ru5s9a3DjROC3dCdjMuxGCDkHFpzw6lHww2KDG8rEahXAjhGaKQVEDT7rqJnqxhAG7r1xEAsFBYj0tvFzgc4K4lSpoyWjuO6A1Bq0elmXuUpIFpcMnM+MNJ+CXWEW2C5UK17VGfxM1GA379QZF/cJeSbnbgYmBtPzMVpsgtH+UQEUsLO2CxggOtduRVkBbIrh7lmptYO29LbG+otIxK/QsJmwBSsoDzTiZwAcIFh3VH62Rw6Dg/SFdItKKqlqma9kMOQvJEMl0pOGN1EgKNZqdRdQV2snUBYbn0EzHFSLTuWMBfuUOl9xbVgHLX14G7xqbyeRTWJcPd+pf1Pd+plpfjHb+P4KBb4YLtVRgFlyuYVB9pRcI8YIt33G2FlzMN1g9eLct6f5CjZKKP3Mdkjem/Nv/ANs+Qh2EBOnqKla41HEqHsjcdRrhv5j0ddRUj1LHhr1LMte0VZMvUVgmIWcDFy5ip+Z7v1KFVcEdPmzs/MdVT5U7i1bll0DuNmONSsvVYHU92Iv+Ai/b1ctf9iW9sV3ln2Id35SysB6jsCfDGjLB6c+mKBbPh+4Nn+PAqpyPjgE/J/As11uVlos2Z53Dh0z7Z/U5flFC4V1DRe+ZYbLeWFF9HM3Xxu3j+eCj8eS+Lv1PZ+oG4C5zTD34Pm/J+BzMfFKsrgNe/AtXa5+l/wAH/YlmTfJE/B3K/fMVV7TSdTLV4xCnLA4mqGR4YS85i6LWZj85eRRZt7mc33/EcIcwbpyxu0H/AHH8KUq/uJfyaiXb/JdB8pn2f1CVZTqBjtyhyGB/Eqkql0TEO/LmMWbeX7ghfrl1KC3FzPgQdxsqhXU0fEDggRKYNXz1FDcWafhmDQ4u+f4Q09zFBoyUurNihbNiGtlKrWeZcGa3kqAXoPqXB0eZnDuoeUzUJy1GrGhoLcDu07mJ7JiUg2wIIlkcbtHLWJwKhBPS+pWzCPvI0gsCYIK4CtSluqRrTwuczAaOLHjS/wBRVUFzgTMPipL0U3n7hiUJO0UgdphUozaO32RUhMHIM8wQF12XSTWdk/hEaPQ+YREtz+JVBES+7HeSidp1kRovcFWBhQolaxdJrtQbXZfeqlApLItT6M2/hDMgsqL7RaVlwnpOAw+eYFQ4Zi/HM+B0ij9yifTwYfUt8qEfOrR+Yjczi4o3rUsdgNwPxiC7YOJR1csXKW1G2k99wr3qLJe8SsX789mqlJtR1/Czs/PgR0+HJUESzzau1yvkg5HX7l6rnuW9v5ipsFBangxDR8Su5/C6Bw9wq8gvE+WGpwLl/wCIQFscSzs/Pi3HrUxSHVOkTVuH1Gnq3MTRuZCsQjBzK471Lm9UwqBzvEQcb3B0n1E+BLhvB4MARU3+fJXbZFVv+oNZP1Mu+fcQTGJb2/mf43MJrnXhBf6Yi4YIY5y+FYIPwyjBuKBbGgB13KNZfUFNefh+4q7nu/UG6QJy/gaGuv4Ns/Hj+46/MFj6xcwJ5XQGuSLft/mHLnPB3Bpa8ynLSfaU7prvy3xX34zXNXKMccsAjC7/AKg0fUQUeSD2G+bjRtMwd2MdsRzXEGm4gGRpjgeTyKwBd814bz3LdXM+8MNLdPUXYMQyZK6+5sdv0hYp+KgGLiaMb14LHG2fnKWlne/GqFkdQLK8a9Snrj+IoUfmWKsnEwch6i4MhBeF3WYe7r1Bbuoh1nTBccow6P8ADJhnxyVraKFF07cxLzZ8fwbvJXE5CaYkoehEvS/lm4h81JpHgyYDyN9HgXn5Hgq8NsGLf+kLq6w7guVW+ei325gXg3/D0/16hUCg5XriUv5b0SLDw0Qrnp+yDXKIPQibRJQZOYR3Uo/QgES1wV+9ek4SIHLc35uWdJa4sp7zC1CHQpOOuGi6z/iJTRpFpbw5/MdtlYWyoCn2S+GLIAvJWyjDE3ixQN3mpjYxbgoaYM0DiqgrI/gpV981GqWZ2LzmXiNlAXEgKXK8vU4pgwclVzCXKcKqcnB7cQSJm8RD2H5lrzlYsNYKD4gNQFAAUAdBgI1CcrpTi9/iGBiCjdlZWcKqQBvMG0gA2odtB7DMWOzYduUsF6MFbDAUvoC0xvThA50Yf0n/AIIxBI2mRoBK3aFqZduKJRhgyAww1wptAbM+5Z9cynROollNmizkcJ0wrZzEBbiLcV+JgLxcUWkMNL4mPBiLulagGEzLo7TuC9LlggRpxC52ZluTHqLShtOGKSuTzlD/AAnzSRR0fj+QUV5QbXPBLbbbmdTHLLb46PgWY3w+C6yUz6r+JmtxxBHUN/mJg6fqVF+k1Sqnc0LZLqWo813HQftG6C7fDLQ1uKoGwYKhzMfYSDZcGqHL+ODHUO358K7adV4bzWWI2rZc3+ol3ioqaL+4I143Td5T/wBppdL9I4LdPMsxwTFGc8kBCnZOR3weAwrg4if2Nz2D+/H2ICuIRbdnV+DnFy9PyiRt+ZVmsPiqxWuPKStumoX7AxUBT76/+xO4WtHezqUxbJuZONOZ+jdyl3+qhlqmWvWX1ORrhmKHN7V3NHxLD2S6PHuJg3qVe8+Mj5Q3w18+Qfn3LvnW5eqx7vz7NRrZw7iZrruBqwyvMHNPN3CkN36CHvLuLLx+IWZJgjWFx4SOPxDZmo7E1+5zvHX8AV/3Le38wzwLFvoNssrofFXjcuZ+0srof5tAQu9TMsLdx3FENOL9+Hf++Yn0H7REylX1Asu88QbB4FoKl5JcH4Ihxt5jyH7TFZ+pRy0fGZ+LienOzxS638SiuKgJtv1Ml/ucXx35syzDNCs4lGxVR2JyIRKLSp+43Ntup9Ix5MIWjaGsXAbi02qLNHgQYYHXFFbzFoz6etwQlPytm1PcmOllvWKw2+IN7Hxf/szMFDsu3J+IVqpd35YLskrFXFhDepnEKWKP3AOMLaoNsdUAFAoXb4hzGwvbuPM7oO/xMcVfwnuYAPGadf0zLcaYIq6tzmFaDBKfG3RaJMXBtJbhBADVTVS2xdM+pQKJsBO11UWrkFGjuBmI1xXf9TjUMRfP4xKuECgUrDp2ty0WjlU+NQ4Ybg2Urh3RwMzKBoMOTOmYsvQMcoQ0wfiBX9CoM5HKNdrvn5lsLwaZfUlVYilKX8RAWYSe79edXl6Gv4PgF9BomOdTGR1DgfY8/g/4kBbw7irc4gMA37lrKycQ1qvUt6ZbZ08+KzfP8U2EHksuIWmpyzZeCaPUqy5ZdtfqYPLDWi5YWfgqLI+4rR7IwM+CxZwSqRqfzUKYsejwLZl335fo78ut17j9uiS2D6uKBa0RzvmC/Xsm6INXwzsVfE1hm6G795PO7wiplGalGXng8avCc/lKeQmpXclXuFqpMbIX2V8MDmqXFfwoXex34ArlOZugunh5mK+tEBx0GQIFWMrEaXnucG4lev8AfcBq3PbNt46n1pa6MytKYrm4Pn7Suyw2Ss1Z834AL65ufmCytZ14dEa9VKspz34sbOoa3fubwfxSgeyUKmm/GOFBrxwYuHbj9wAopxuKA98TKg/HkTXe33C+W3iNt9/wSDk5fcz9X/mYYqADYedfuF+j+S4fUG6Jg1DyfUdV3cz6jFADllj9orW97PDOKtxM0rfB8xCswNZRSQNZTOaYCNyqK+SYBBZUQR9wJsPmZL0fxVerZWuA34rRqbNYSoerIORjl7fQlLXm9TZVFeKZFKlDJMhECkjILPiVRobyMRjj7AygMqsX0PuOLpqmyGB8AdR4IAjGt5nU9r1PK1mPgNQizAaQeH3DSzR0qhv3AbFQgixQCcC8kUJ2FKRQP3qYlbrXbi2NhAByx6irqFjkjfMKegYZhG4UVRlU0TybCr9Qztdwh0FqOILhEhanV4qLTcqljpvB6i412UEMifcPJAoC7jv1CwviAbYonIRf0/UVHRQLGhL06ivwBTL17rhlXFokBbJXUaWZtuAqsdfEwq3rMcCu0+U0+tzK+EWiHu/UVvxryKe9+BXHPRMmBvP6m7xdlfier9zo1UevPfkWHZMRdO3qUZ/CWf8A2eMf8a706cwcAtnDfMcVMFxKvaNc19+WnDx/L9DXgJgeNzHHeZymS8XWYNtwF2DEdiaf/bjsrqLfplaetT+xOUsbOO5dt4vwI6gXP9T4p/0eXIncWVfLw3bN+5g5ILKmfLUox2Sq1iWZN8kRyZPcsyfcQfT2Sgs+4iF18T5frwprp4cjvg8dj7LADPGiAgfuFNKOpV4r4Yed1cLYtWVWAr1OYWrp4glP7l6HRxBaowdCUjXw/Ms4KIA1hTf3KXdeAL6vcBdRtV9f++K0JHYfRB6+OIAGAGNZzKZwe8StK+VRNlU0L7nIPx8QBaDTplKOKe49R2qIlDo1BPwbfP8AXjHOuf45og1WBitMayeoBV76+YcnwNXwxGx2y3/7Z6X08KsWT1OG7Dv+Rhb3xLv48eDR8Tr1DOCAxn5SeyKH3z/EbeyLSnSYiHDkdTdwFYP1Mfl4BWONz/KACJYbgzs7htfMtyS/UKUXjmZtx8nmKHzLaoH2w5zWpHCzfMw9MAz6P4e9P4G/zMSxzC9ogSMtSGCBQvVZgira52zEEP5UTYBRcLaVGqK4g+tasiWKBa4v9zR8VghcBThCibT5ImIEpLH6dw1SkATk9Z6iO2bdIGCUkCp6cxpce+MuIitaOvL8wuEbPRcbd83Ee5hyMa5jDpEajBxF/wCJwny2tiyPiixVld2ys8lYF3m+5iVIQhav13HKwiEEfrcXpXSKdBdkcWIXE23EO8PoTLy0u6jjKBY1ycWYiNgyMLa3bgOOZckwgACWo4LxFeeUNQBsfEUqCtLjdsXQUQiMBSyXxGCOifAxUzrSsVS94xcpVViaomb614G7QzyQRLIOfhz4oadxLEm3ylL2vx8v1KN1mf7fBo+Ivy/lXc8/Kv8AHp3WPDVaXxXjHBntFCqxAYJn3BLwq9+StnPlFC8eK1jfMDWSluINme5U/JMf6RiAut/mdmW9SpvbGDnmIT4n+WaoFFSyuOppgKKnL+IQARd+atLVPFTEVdQNAYiBQgsRxEJ2+5ka0SnSA6oYvjMWlI56guQyamXM9X78INenwC6mwwcwDO+mej6gPxqQ3q+oACfcThh51DcLv8QBzsxsFJ1MFN9zDf8AUCBZV/8ARAUupXNCsVPRCHVw4s+QlPT+INa0k9VIHq2fDXrUrVlvqNOz5IVd8yuL+7lfGHJRK+49X8yr0NeFhdSqqnBBZYKuiWmTB3LNP4f5+79QaRTnmDdN1zOxiWXyuJt+SAtOYg7hjA8/wODiBVV06P5/J4f+MJdNU+nykLWepsaep6fX8XtT5iLV67xK4pgCgvyiFhtz4OOrWS8q5JVcl8mY08LldEs7vhxUBqx9n3DBVwOXHPMLfPUCgJf+TM+R3mIGj7eLdW11MOufflRTo4gVjXb+H+ty0IKBUEN7ygMlZzglHTD8wAwWNYhJSr0Yq1vEoD2quFxqAFWDjuvmGLu5Jj4QGForlbdwXKB6qizTFuQeL3UIkWjlrGOI0vkl7JdRapPkgCxU7gPuXte20+oFenE7cckxDPgHMogkgI0FnHMo9MwHMlYlEh6j75C3KsMGKBhO9DmZkRS0jHwYKAYMiF6GHgmqBWfEbKdj0SgHeD4lVXS2ZRvaslaDRx9wREVs7IRy+sJSa3SNevcpcZoMHyxNZiwNbT2YmRb8xWURq3I+YdjXMOnNe5fH0grdlVM2MO2OUtV8zFZb2xXC/dQcVr1FQ9kC9mOUo3ee4dNOoFCW+5bjD4n+t+Nt/Kp/8+b1fvzYP9Hn7Pf80eF9n8DFu7Zmr5rUs5XPU+XpAXTz/wCXj/4dR4GAUru8EJFgI/sjfdV+485WO0NU+NfuZ1HWvvwcGMygpzx4+xLXGMZmxz1PQ/FeKKqsSuaLnq/c+X6izWYl2dz9zcb6PsY/IfccNWHUTyRDeB8Rru4o0P3OeHO4Lov1P9rjnx9kp6/M9cODTmCdYJ/4oNyn3UpTBCFspxghZXnuDdh9wxBMwOw17lFeLxK3dZNs/fllTl2gchnuUNOIAY68YM5QvkA9w7vyQqbq3fgELLuNao4llwVGI/cHvniL3dK1EXrUd2WfmB259xZ7PCeF+42CjVwL6PmImd8GAyjRcNC2uoXZW43p4/i1owEIDeYZBGhwH3BqmudxMrxcNh9RazVOYQLhC1Gw58i8nNZhZUf2P4lc3XqWsF2uKn+teejVTVAGswbfRjwXzX1Pl8PKhmbMP3Bsoc1uUCYjXoOvGCylalo9LU4jA5RKHJxPRe/xPwQurMJqCun/ANgBycsvb+kA2c7jRb+paZN1BEsmA+vFsp/wC1r8I7K+KIQcvyg78dRAZXo7gPy0lol2wTeAyT2lABMFaNHUIp0zPlUAAH6QFNlJG1c7JhUpNDiJjKAPxLPKtDogC+qQAa0RGzGk2uIiK2hVkaFyWxBdGIJfMWi2efa5jI5D9RS2DEhcpbqOg2hS0XPMFZjW2Hb8iDY0AuD86iNXkVHznSiMzKvUjkBaSoReByuqalolrOsTIld2/wBIcaALv7S7r7JklcSwLq/CDH9Qu0H3LAML4YJWNETRwcVNYX7iDXbVTAeiI2vMuzLmZo/cyZ6YqU9svqQcoxowU9+KXtc0bVv+Ats9bryh3Egrzz8YglPjh+X8V/h5Vz+kLM7NMKZ55eRcdDCqxqa5g37isua/cWHdX+ptnPTNzYHMoZ3nMNnzP0oUK5WAJjNRFUF0ZgtgKPGEVmsH8EOE/MS1Y+oDNG91KGMkr7i287lvf5icFfMU7LqOjVPbG+n3Cwz+k4qv4i61jqI0kB1iK1v6iU9X7l+v6g3SmHd9oFIlvZBOsQZphL2XO057nSfbFw6e5TliVh9kvNeppuvcqiiJn0NSrpdngLp13NBPwlDb+IC6hbDzxFGzcP04CBtY26ge/hHs93Pl+vC+X6icXlKOWVzL95ivhKpa1ywHPPERK9+LMm+SYOdirB3jHDEG83eoCHNxyqaP4tGWI2doNqOhz9z2FHMxbmmyYC57ZgvkDqIFN1/886/3iCC2uJmtfP8AHQOszQ1tjVKeWtys3zCgrk8WMvrxbWs9X/wWYPFDZS8eBa2toiVa795i5ERL0p5ibCa0/MtOz4eFnp341RusZfGeL9x2/M4HhmYYvbV7/hZg88oGSsdQQj3vyt1RTxE4KnUPbqbEgXiviWBZ0JQOEwahVfKZfaoGbu//AGYYqhKll0SXsqXk3Q7SyJ0cMENdwaojhFrHwigasEQaitQ/AAiG9VHtlqCKdGF9txlbVhA4GGNlxb3F5LpUJbA7IGgzDkrMW3bCNxzlHaPm4Uso77jBNht5YfcI+UpRo5iqqa1L5U9yyrvplkX7gHbUOK4TTBV6qWL+lzB27JZDZlFOeib9P7RSt768cfOCmX6uXl6XMsYKHhQ3zMmhn8+MDkwchHs91NCsRzfvxsL58gtOZg8CyxkfplWYc+EwBjvy00oviY/yX5+H7/g+VM3IpqbD7uKBb/EG60nuJwdZP1C186IaPiLAYXcLh4KgyVkdwNcTmWf5m5e4Gx7Zmb9QdioGgi3jIwTaHzCrzfxK9/gS3dvzL9/xAef6jA5CFHXqfL9T/UyjrPu5sWLXqfZcRd17lEcb3Hq/mIFafEfkPuC4PuINiRPGI2zeZf3DV6PUvwk9cv17o9rviDnzB8i/qF6pFPr2yhULFnc7cmX5Nz2c8xVFjXhT0/iBZQN3PV+4eldoYHNcwKhtEqxGLJd8pAm8yvDPqXauBWJwBl4jsP6Te8b3FVlseipTWL7eooLYEbz9xSdXqXD9jLap/EajuOKs9xLM4j1fzPV+4KS98Zj2PzN0AZr+CUSLbD4qlci7dTXuVS5B/wC4y83bzBwXReqgLXbcwHSSy8v3LxXFwi/X5MwVVQNqdfwKvOpktbOYWaPwePzXcrbGoO7LuUb55mV9O5no/P8AHA9MUpLNTS2M6YLV5J8kLmsePu/UCuVVxBsFy0bS+b7oQqrb4jRFZ5JR/wDJNnk4OIC0cfESZNckynbgYb9c13DnNY8B+O68G9fT+P41Dw/8E9368g+WWJYALHZUwl0ApjHRydwYbCcTbQOYcXBiRBxyf4hoxNypaHruMFwGpVn/ALGSixTQxtYZYA1ouXSCNxDuFmRzLHSYCo5dItoOy4dsF4X6L3DdNB9SsIKT3Hn9V+n3G+AGJg+GaRax+CEkuqs0YpMlIOobk0CqF1LFHRCxgCFlYozv6l24sYGOLi7Wxe1c+bdPxPxqL/0IWbF9fzEN19GDVdDqZ3re4xSn7l4QVczIKxc1efh4axbWZaVRfyw5EacX4ocKOpyasyz/AOyFVe/fjLtUdAPlE+jOomqp1lqf/RAy20+nx/l8/JXgY793/EJdtkocK+oEt54/iOPkm/1DkbqI4EVVD4QxFKE+cRD/AAi/bUpwS9MZxco+ZnO+YGjcazedwA9O5V6fcOa3A8FwDCq8CdREaZYc/iWZqier9xLUtadT1fuIdxHGOiKvV+4D7fNI5clPiUaKvqN6RnufL9RvD6p8RXJ/E9cxwtMu7PnCCcg/csbLKgm8+0gBqApWHuoG+X1AzjlgryfllguqCWZ76Za0rJEuyq8BwG+oG7q/mA4MrLWnEE38sLXrqJQVSzdde4VmMQXclHVwWw4z1DmXC/qKXVvzNOkdcYfcHVZ5WdWK4i0DPcQ8V8EQ+O4vhuVzV+6ieGohMswZ09zAzVThC1ul3iJkb+ptCGTSJ0FHTC4Ny3dXbe7igIr7iDhd9TjWGM+5gtzAp0qBu2r1+Zfsru4HAs4ZjRpFt9Lqor3ruNcXXv8AiuX1LEvExoMcMsPo5lt6o7vzazV9Icn8ipVc7jSr/SFXnXcKvntBOoYCZTKEpvRG9Cu4gcu0vFjY6QNjoxi/RqZoptGDadWw40ck3nOalF3WZW1vx4pm8Xz45/myYd7JZra4LK6mHLD3F467fAOF+6n+vx4PoCURrkCCR+e2IJhVe4AqFOzBp4xqP7kvoJeFrZiUG+eDHxggQamGyFmydQwS2HD7ZenYfa3AhSAATkhngMFERh8JkdxiJvNGR7mAPLaD1BTuFzPq4FFDA46Ie9QabMtbgXkb7YDnmtsorLvJt8wDlmV7/wCcuh4iNjhFwBznEEJ+kQ04PMVERv1EtHqF2u64nC2jrwtFzKC9nwYmB6ldyUD1zMYqqvNRyN6anT8JQSmpTWnc57R2hi/Rr+H0e/4/6XOZ8kz/AGfwuc68IJi75nHRcW7THUq/9Sl1acQjKRVeL3mUTGVt9TExnuZS4ULOeIQLKOcyqME2NFz7PVQVOM8QVIM/EAM5Y5q27lWY+1zMtx6htz8ot2lhc0d3EuZx3G1PJv3EVar6hCLg9S2ha/qWsESLqzuPBJlmG7fHMo1t3G3f7lHAxWrEW7RTWnUWuEaUIv6hxVfUC6O52DDu/iLyZ7qb1cb7P0zRt3PRKvFXKcYe/A9BV+pkLNcwD5gs432zIFUSgPe4HJ8hNN49RG2vyh2Y6leGJl0RBw06ia3ddykIa1ErRAjVY4jtX4Yqw2hEusT5F9QhVcxEoreo6qiJvylNSkW/qW7Pym3tuFFZRMsd1LXVajQW76lr6OpdMrYqq9wso7uvA4K+qgI/09eBWrCnfjN+q/g1xde5b0fMwB9B/EZL0xVTheBRu4cH34wOiNc19wZBhcEPY0hQ6+CYsLU7nPkJRtZqaU6j397gZ9iXjkgaDwYlF3WYqas4Yho+Joy/f/Bb/wDbLf8A7fFKOFz5fqZfdxCjl77lqIMA239xORV+L/0ePoRD35p/+WIytrsD/wBRrcaKVPwQuXvmXuOg59T1pDsfcMJSwwMahfikSqrJ3UsyzeKfksl2GV06qUVre5oxLwzs5/Uyrvohm/TMrkR+Z2TD05PgGxXue79eLNbdPGnw/wCS6Mq7jksM8oI1+IOmnnHEspuFLtW+It6XqyLQZRsyGyDhDZjMCwvZLwc9ym7x3GvyotgKWROM5N1Df4ihuJscM0Ze8w1/vifg/glo9P8AIsBdcx2XBwQoQ3/AtStcRWineYWwd9TpFe4C9HU0FYmYv8TTU1YzK6s+Zp6Zc0Y9wdnEt1ZymjHwhxV5SjLvmfQnPp3coUBcX2HOrnq/c9B/ESXPV+/40e/zAVTmVzZYaIJjE+YrF/aUmR+pfe5wzy6mK5f1Oo+k9X7g+WmCpkeyer9zjRs3DPOSAHBnxZl1EWtDFFhkYWIXdZghzdPcFmxo1FWVxB/1bPq6hcPeyZr4OZuQ04n2uJSDHcZzSQYYtGX3Sr5gOWBD/E/F3xN87+JTSlnuUOcP8S3JedSm8a+Jheuph77lGUPoiJsiW+2a88RDbfvw4Zp9RwZuaDiGV3c4hFWGDUyDWr2QWvjX4jeFLDRKwt/ULDn14TImYay1RGxbquYGF6nDKuPIrvXH8joVcQbDi+IitOD1/A0H1MH/AG8ZvivOb6Yl+84Y6o19ygwbriLpw6ZkMvj35OX5UTN/TAXd+rUU0tcJrlIVSsdy27YcDn5Ja29mnyvWXq4Lxz/xXjnesQUxQ6glhn3KDmhObllr+li3lgZwdu/H5345M3/H1N/wq1U1fCF1Tdtecr3PyTC+NXFO5v8A3mdCr5mzS9RW7/afARcA4gRlyMxwZHiNrz34tW8vxOPnMWfuWZZq/wDjc8H6lIDwyjslrB5hYn4RQUZXxiuMPu5kKFjKu+F4lFqlcYl8cnZLXSt+HPm4lMZpzCjVPwTAbNdwBzu4b+leQd5e/wCQ2PRG1RS62+IYDp/gNp4YLQVUddkNRvkxzrUqq8sbFWE6PrEpMGe5RQn1mHprMUclxmkopy1ub85h6GpSaMuUswYCK7slGX8Ss3b8fwG+iNK478CtLz3xMZyzGFdr+Z6v3Kf/AJYgt6SvuI4ZRupf1FH/AJKausSnp/H8P9DHWvuV7alJuor7gUVBLYW8QT/mW40xOz7lKTuBaa+52qoLsq9TXR8x4JFPQGoC3jXUsKczFq4d/wBTGHLcGjQbYukN+4SsW7jrk+GYW+N+5XZZ8MyLFe4EviOlH2zAAb9s7T4zLRy4pis5y4mwS2BccuZmf1mZCfcJz9hDlpkIThlD64gBZitkcLu/DZ19xRvEwfbmL0OBlYTR3EOV1qYvD9T1fuUu6zDWq9SqzY+pbVa7npV+prjDw+aNo/UNt64r+VuAnxF4PiOV74/h0c8XKZI+Tcc7415CtXEMBkDo4lLdViNhXWieq+/DfNPqUYYOC77r3Lvgq+YDu7GKY0aTHcqitLBscAmqgGMeFAt8U3WHt4zi7/4A2h4jV3h0iNE4YASutQhW8f3DbfhwD+G1OK4mBX1/y8Jq8YHODzPkqG/R4gcMPJEF4HqKrtU6gpQ7YOHF1wg1/k/59f7xG72q8yzk+a8fjUNtvUHY0OXwoxcpWyJwV7nHbwIU7io3rcU2O+IVYb9XApvXMcnm9VKXf0SjLOXk8gBYzB/m5Rd1nyK+vc6S63Et/c1/hJfkKmlr9Q7xlzKGqvHErTDPXviWvo2M6T7h0Yt7gLnMWgylJnHu5T2eWoq5d7IXcvVwaOPU9jiBRXguXf6hlT+IEbSh5ICoiuoNth3B7X9pjv8AmU9P4gC+fcp6fxMd/wAxL2Di/Hz/AHF0zTslA7Pct0/MrFUwoy0epR0fiVuqLuV9wHtny/Uv6luWoVc5lHR+IHGD5lPT+J6v3AoDh7nCP0sQNr4MV1uL8ZPUo3S8YjzpPhjl8dkTRIplLHzNl4+IJjLpmHp6qXpjjcoAN+iDsZmAzDGu9sAGMnqBSy4YnL0hi6drcWtCgYrhfpjhYU9XK6qIfhuNcCscdzdrnohMJ8MfC7gKoFY1eZQJS4swESb51L+ollcTgqYOMXtnThuVjWLmN+/DX/dwQ1+EyvK+AGt/P8CNIyTr3r+ApYYvfhWW5+pV0oXMn+9/wrpbwzpfvx7v1509nUbHfMW1aepwdu5ovUw2b1Cs8LjbBXghA2EEKujcLJalyfmFpr03Ly4f+wspN+pZWG/Cnx9y6TxWOpkTk5/gFtePd+v4c+D4fuXVUV2je/eYU0p9yzUBTiltDl+Q8lFlvOP+C/y8fL9fw/JMr2fwf+xOHjMdvA2YZI0q8XuclPtqfD8pYK4dStFe3nQHDk/hq/jfnKacv0+bwCxuFE9yj9CCNQu7RrmyUFH8FVRgPAdLL3mAMF3GlaHOorrh/UMHSWNPC4/gAVeT78DS0tOSAU1lz4Qd+AVo5gtupZ8RqOmAOHPJPy+WYR+JYZwcEoBMe5m98ytyXCLs/csrFOozUNw/xslmhK3AAeIVVtW3AFf3Aac0zcNgV3ADXgWkCbvAd5e4v16IG606gojwzgzUQHTpIKK9z0RbtPl+odsvco6PxLdpfY/SVSrK75i3k/Plp2EHTF8kBebb7muvwihzl9yr6lPT+IJcYfUUW5blPT+ID2sosTFeHRPl+pR0fiV3jLqCXZk7j050TLsnLCHJHg+yV9y/r3FdFvcasJY0csMymZhF5h05qpTGMRBQWtVLyhiBOD5lXavhgc8Qi84PPMbuPy1KGk+Vld2X0y8utwfT6ljG71UQwiglQ0xqcZ+ItZMcPEAcfiWHF9M9X7mQcTAzANOTfhF3z2QAV+Zh3z6lUW4O5Vi9Qy2nojQ5VHi9E4m6fIvgCoiuoBtv7lBb3v8AkJxX5JXLzV/P8DDfLz4lLvFaSatM+MhfjAxd+Khy8NJhFXMMXRvcsVYgR9ufDY9Isqrdf6zLlocs5catMjL8oRXuENcVMMGTaIO4jlUTq9zJbriZX3/DNm74/wCLLtFqVv3MeyUt5e/AKiNcSstiYent/wAVab8Lc53uG/8AfP8AGteC3xmqcsT/AAL8KwGorx9Js0WVETWOrlh+cphG7X+WfJS+n/BmN098s5r+qnLWL4IrdFlOA8rf+Cf6Hw2A63EpqFQaMXMIB9ol1dFIg3m5xB9VAXUMKqgTG+vNJlMXMjOOVTeqfi5a7X3BNKxwysGUVr9QnDn8xjFUG1mmFhv5ms55l9YlzhBrCXJf4lYg3uKldbqYZ0/uFm1siOTLephuqHFTDPLV+LPjlm0/Xhbt12gBhargnYq+IKe+/wCQnIfc9X7nq/cSsMUZT7jir51AXURN+KzfPmvuaZy9y/qW6fmW6fmX6/Jlun5h3/EO+Z6v3ADXkTkPuNThLNWvcOOD8bi7bRjZil3VpUsagCverhHGHtEq2JXly8L/AOzjZlWny1M+Nuphf2xc45cxFpiTY9yjgC/qIS6ocRg/ZcbYu/Vz3PcQ1efUpbKD1UWXdfqZM0Htm197mJbleMQcbLoTe6GFOARK7cBgGNz4EUA9xzxgdk5P14zW19E+xPV+4liMLovcwvcEp3cN/wC+fByuoLS/6QMZb+v5C8X9TLvEMFOXv+Fu6OWV/pn+nE3fwzBbK86irQwY87vBhY2pz87goKbH8z3xbuYX0l8c1qXvHKZPR+o8hleu5WDjNsAdtea5OP8Al0/tc1SjHX3Mau68DZRVOZe7aP3Fxkc/xpjO9+4lLi8T1fvyYXbiFyYS2fAqpyPj/KFziyP9kz/JgW/Ewl3V8y9ermHZj1Mb89tX6/ltq/X8ly1zPkqsSmr4hTCWdQTT6eXeMdeHX5g5Lz8xKag1kgMl29Rb2F9wbtTr1HL01icabiLsfBjF3INDHgb6+YHnMF6S2Kz6Z+RzXqAF7/qcoU9MdxqKGeeJox8wQutaJ3LWerU02fFTr4j4XEKaK+YPP5izBipwccVDBGTuU5F5zNzZUAFkAa/MBwC4m2JwGE7IuLsMwa72eAxnN7fIKg4Y8bF5JyOK4Ser9z1fv+FHR+PFHR+IAaIg7I7K/Eq6cRCVVe5f1N045ZTqs9Snp/E1vH8uQ7iI1V+5q98MDzmJpp9JnRo/+yjnPuG4Gol6mK1riUOYXopr1Be/zBw1cWGvoJSdSxWSH3u9zCV0M+T3C1gUyinnkgKI1ARykabVfEN647I0t1cK4a9RuZNcw4vCKGdM1FR/7x6mtk3/AD9TKWGbVZm1URw4YAtYS75lfFVsYg/TiJeH9xDNFXKZ6azERp8OvxAJee0xfq4bcYOPFt9LqvLVdP5ACizqDEcY/lwOoBqs+ANmJq8WrEeDm4AKGuItuD3ADhu45VmX3XgaV9s0B7SmQrkQOHGtwEzd/wDif9yYCs24Y0ld6mkbe5WKc/Xj++vP5qYd8+v/AMF8G94mNlzP8zbd+/5erv8ArETE/vy8kvXZzM5/cNlbvHjPkQL5meKw7i0pXEH5O7nJVl+5twfB/wActuCv46yRbodHgrm69RVX3wQq29Xt4toOHdzhnW8R2/MvNhRyXLsGg1Pd+pZwX4ghH8wLal9XiAN5iqruX3w4ZyP1AxRqK0V8o14fAgjjMF4BeYeLPiF0/FS81kY9Gp2GXgl7kr4m8xiI08csop3fMAzWNqgMuuGFvkIZ4Mx2f1AOQxwQKKlyP4gb/GYizUsPZ78Abpf4Alsou+f+Yrivr+FF3z4A7x7jrR85g7zgnq/cpb1wT1fuVrGHjMNbv3/B1ZtE5a1phXZVvB8v1GjWr7lPT+IrSDjcMqWnlzKYvPUV22eybrPlBgPUFVuSG3RniMt2eXEAepaZ+EKh/cKtOPURrrW4jVjWd1LVW3xAt9nqJvdn+Jg1Tni4WadXcozxUYvFe4PVPuXZc+4R8XEZGXpF1XHEow5ua+F9RD9HxsT7IGMGCU+0RGnxa11nEz4M09cznN78LZv5XB6czNZw8/wpx71KVeDyw7PSJden+IXZzWIar9kAa8hRXhWgfcsXedpb0O3j7fsimL3rx+coTRdQGvpFsmyr+JVI4LhlTruKkOHcCrLw67lZNeLvnW/45Xv/APErrp/jWm/4uYWdHite47aywtxnLLarjqAejy81q/Gfb6lrK34/O5oVHZoNSjDHwfTBD8ywsZJTj8v5CqnI+N0p0ljVFfEyvcx3/Eo7Iib586bb6lZrm4Fbqvkg2HCRri69w0/HnK+3Mr3reZZXA3Aru+YUDiE/+xQHbA0M/ImLJqWbPvUZThzK2jMFomm+J6v1Cqm2Mx3CrF3zmHqo/NIRQGepziaW3uWQUDLHcvWAkqW3Et3jq2EZPAFzncVLVtlqoWzh8K1ZEqhOHwC6IDbuBRX8KxfF+aOj8f8ACHAfRFXL/wAtwvBubMn14yXv1EZsh5sdXLdPzEtzsj/T/wCoHdEguD8rg3LEA9OLQ1qPkHzOAiYxZ8wT5QFtZGCzPygaMUwJ7+YHR+CX3WotxKdtdRAxk5zHmKuOCXnuYzF1vc5RRxEVMHf4mAogIiXe2KPKHWTP9w5559SjdPUsredkOLZj3Pu/caC/EcWhbC74/kZt3fM/Y8W4Q+Ev/wCn8XRy9TR21qNHJjuc3s6l81R1BXlvrwqb/Ms9VCivcQ7l7xqYvi/APp7g2B/yIhzUfH/krQ+kvF8u49X783SmIMF2gAGdtVuPWZK3y2RRL30JWSsEHWr9T4udQKK8DTcbxd+v4ttr3AxyLjXF/f8Ax+79eLttmMVd/wAPoSvw/nbVa7g96dzHx1KwL3qW3vPE/N+HfL34tG/78ZXsm32vhPCxlDNrOeYWKHfMK0muSDsqlyi7vF/wcfOb9D9S6Wnnyq8GOJjv+Yt16POTK/mVX3KMrz1KzRn6mR6fC6pcHg7F+o1bWoHLr+5xhL3Hta/qdJk5Jyv4hZTT1U53/OZRnL4IiWVZj/XUDijHuJdV+CcVfLOI4l49Tp+6mc/cPFn5TotqI1ebg8bS/MU//YqGK+4Ac75gvBn3KV8xdhVzKeZ1zXi3eIIUZMEO69wBvHpKMflNKc+/ALWNy/qAGv5XiuL/APyF1nD4Nar1AV/l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87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036138"/>
              </p:ext>
            </p:extLst>
          </p:nvPr>
        </p:nvGraphicFramePr>
        <p:xfrm>
          <a:off x="2881313" y="3422182"/>
          <a:ext cx="58197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8" name="Equation" r:id="rId3" imgW="2501640" imgH="241200" progId="Equation.DSMT4">
                  <p:embed/>
                </p:oleObj>
              </mc:Choice>
              <mc:Fallback>
                <p:oleObj name="Equation" r:id="rId3" imgW="250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3422182"/>
                        <a:ext cx="58197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65201"/>
              </p:ext>
            </p:extLst>
          </p:nvPr>
        </p:nvGraphicFramePr>
        <p:xfrm>
          <a:off x="2057400" y="1871054"/>
          <a:ext cx="11033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9" name="Equation" r:id="rId5" imgW="583947" imgH="431613" progId="Equation.DSMT4">
                  <p:embed/>
                </p:oleObj>
              </mc:Choice>
              <mc:Fallback>
                <p:oleObj name="Equation" r:id="rId5" imgW="58394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71054"/>
                        <a:ext cx="11033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905000" y="129441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2784391" y="1236892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讨论函数项级数</a:t>
            </a: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1678589" y="2780270"/>
            <a:ext cx="4602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的收敛性，并求其和函数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53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229387"/>
              </p:ext>
            </p:extLst>
          </p:nvPr>
        </p:nvGraphicFramePr>
        <p:xfrm>
          <a:off x="3160713" y="2129817"/>
          <a:ext cx="68595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0" name="Equation" r:id="rId8" imgW="6858000" imgH="469900" progId="Equation.DSMT4">
                  <p:embed/>
                </p:oleObj>
              </mc:Choice>
              <mc:Fallback>
                <p:oleObj name="Equation" r:id="rId8" imgW="6858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2129817"/>
                        <a:ext cx="68595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7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67376"/>
              </p:ext>
            </p:extLst>
          </p:nvPr>
        </p:nvGraphicFramePr>
        <p:xfrm>
          <a:off x="3048000" y="4097336"/>
          <a:ext cx="361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1" name="Equation" r:id="rId10" imgW="3619440" imgH="927000" progId="Equation.DSMT4">
                  <p:embed/>
                </p:oleObj>
              </mc:Choice>
              <mc:Fallback>
                <p:oleObj name="Equation" r:id="rId10" imgW="361944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97336"/>
                        <a:ext cx="3619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48" name="Text Box 12"/>
          <p:cNvSpPr txBox="1">
            <a:spLocks noChangeArrowheads="1"/>
          </p:cNvSpPr>
          <p:nvPr/>
        </p:nvSpPr>
        <p:spPr bwMode="auto">
          <a:xfrm>
            <a:off x="1905000" y="342218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287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031683"/>
              </p:ext>
            </p:extLst>
          </p:nvPr>
        </p:nvGraphicFramePr>
        <p:xfrm>
          <a:off x="3048000" y="5067300"/>
          <a:ext cx="51196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2" name="Equation" r:id="rId12" imgW="5117760" imgH="1002960" progId="Equation.DSMT4">
                  <p:embed/>
                </p:oleObj>
              </mc:Choice>
              <mc:Fallback>
                <p:oleObj name="Equation" r:id="rId12" imgW="511776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067300"/>
                        <a:ext cx="511968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12EA50-2300-4B8E-BEED-AB28BAD70C87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4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406764"/>
              </p:ext>
            </p:extLst>
          </p:nvPr>
        </p:nvGraphicFramePr>
        <p:xfrm>
          <a:off x="3246523" y="958787"/>
          <a:ext cx="31242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9" name="Equation" r:id="rId3" imgW="1307532" imgH="431613" progId="Equation.3">
                  <p:embed/>
                </p:oleObj>
              </mc:Choice>
              <mc:Fallback>
                <p:oleObj name="Equation" r:id="rId3" imgW="130753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523" y="958787"/>
                        <a:ext cx="31242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351088" y="1096291"/>
            <a:ext cx="102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29767" name="Text Box 7"/>
          <p:cNvSpPr txBox="1">
            <a:spLocks noChangeArrowheads="1"/>
          </p:cNvSpPr>
          <p:nvPr/>
        </p:nvSpPr>
        <p:spPr bwMode="auto">
          <a:xfrm>
            <a:off x="2271756" y="2324902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297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620673"/>
              </p:ext>
            </p:extLst>
          </p:nvPr>
        </p:nvGraphicFramePr>
        <p:xfrm>
          <a:off x="3379788" y="2054905"/>
          <a:ext cx="336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0" name="Equation" r:id="rId6" imgW="3365500" imgH="889000" progId="Equation.DSMT4">
                  <p:embed/>
                </p:oleObj>
              </mc:Choice>
              <mc:Fallback>
                <p:oleObj name="Equation" r:id="rId6" imgW="33655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2054905"/>
                        <a:ext cx="336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339283"/>
              </p:ext>
            </p:extLst>
          </p:nvPr>
        </p:nvGraphicFramePr>
        <p:xfrm>
          <a:off x="2733676" y="3211047"/>
          <a:ext cx="264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1" name="Equation" r:id="rId8" imgW="2641600" imgH="444500" progId="Equation.DSMT4">
                  <p:embed/>
                </p:oleObj>
              </mc:Choice>
              <mc:Fallback>
                <p:oleObj name="Equation" r:id="rId8" imgW="2641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6" y="3211047"/>
                        <a:ext cx="264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71" name="Text Box 11"/>
          <p:cNvSpPr txBox="1">
            <a:spLocks noChangeArrowheads="1"/>
          </p:cNvSpPr>
          <p:nvPr/>
        </p:nvSpPr>
        <p:spPr bwMode="auto">
          <a:xfrm>
            <a:off x="5791201" y="3211047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级数收敛</a:t>
            </a:r>
          </a:p>
        </p:txBody>
      </p:sp>
      <p:graphicFrame>
        <p:nvGraphicFramePr>
          <p:cNvPr id="6297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79728"/>
              </p:ext>
            </p:extLst>
          </p:nvPr>
        </p:nvGraphicFramePr>
        <p:xfrm>
          <a:off x="2720976" y="4022120"/>
          <a:ext cx="265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2" name="Equation" r:id="rId10" imgW="2654300" imgH="444500" progId="Equation.DSMT4">
                  <p:embed/>
                </p:oleObj>
              </mc:Choice>
              <mc:Fallback>
                <p:oleObj name="Equation" r:id="rId10" imgW="26543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6" y="4022120"/>
                        <a:ext cx="265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73" name="Text Box 13"/>
          <p:cNvSpPr txBox="1">
            <a:spLocks noChangeArrowheads="1"/>
          </p:cNvSpPr>
          <p:nvPr/>
        </p:nvSpPr>
        <p:spPr bwMode="auto">
          <a:xfrm>
            <a:off x="5791201" y="4054274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级数发散</a:t>
            </a:r>
          </a:p>
        </p:txBody>
      </p:sp>
      <p:graphicFrame>
        <p:nvGraphicFramePr>
          <p:cNvPr id="629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091322"/>
              </p:ext>
            </p:extLst>
          </p:nvPr>
        </p:nvGraphicFramePr>
        <p:xfrm>
          <a:off x="2720976" y="4728230"/>
          <a:ext cx="2628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3" name="Equation" r:id="rId12" imgW="2628900" imgH="927100" progId="Equation.DSMT4">
                  <p:embed/>
                </p:oleObj>
              </mc:Choice>
              <mc:Fallback>
                <p:oleObj name="Equation" r:id="rId12" imgW="26289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6" y="4728230"/>
                        <a:ext cx="2628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75" name="Text Box 15"/>
          <p:cNvSpPr txBox="1">
            <a:spLocks noChangeArrowheads="1"/>
          </p:cNvSpPr>
          <p:nvPr/>
        </p:nvSpPr>
        <p:spPr bwMode="auto">
          <a:xfrm>
            <a:off x="5791201" y="4949599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级数发散</a:t>
            </a:r>
          </a:p>
        </p:txBody>
      </p:sp>
      <p:sp>
        <p:nvSpPr>
          <p:cNvPr id="629776" name="Text Box 16"/>
          <p:cNvSpPr txBox="1">
            <a:spLocks noChangeArrowheads="1"/>
          </p:cNvSpPr>
          <p:nvPr/>
        </p:nvSpPr>
        <p:spPr bwMode="auto">
          <a:xfrm>
            <a:off x="2351088" y="5734050"/>
            <a:ext cx="44021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故级数的收敛域为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(0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+∞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1AA367-BF7F-416C-BD21-7221B04E33B9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85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7" grpId="0"/>
      <p:bldP spid="629771" grpId="0"/>
      <p:bldP spid="629773" grpId="0"/>
      <p:bldP spid="629775" grpId="0"/>
      <p:bldP spid="6297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2572329" y="2970257"/>
            <a:ext cx="3366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因为对任意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都有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: </a:t>
            </a:r>
          </a:p>
        </p:txBody>
      </p:sp>
      <p:graphicFrame>
        <p:nvGraphicFramePr>
          <p:cNvPr id="6410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64540"/>
              </p:ext>
            </p:extLst>
          </p:nvPr>
        </p:nvGraphicFramePr>
        <p:xfrm>
          <a:off x="2855915" y="3713771"/>
          <a:ext cx="453548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5" name="Equation" r:id="rId4" imgW="1866810" imgH="438004" progId="Equation.DSMT4">
                  <p:embed/>
                </p:oleObj>
              </mc:Choice>
              <mc:Fallback>
                <p:oleObj name="Equation" r:id="rId4" imgW="1866810" imgH="4380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5" y="3713771"/>
                        <a:ext cx="453548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30" name="Text Box 6"/>
          <p:cNvSpPr txBox="1">
            <a:spLocks noChangeArrowheads="1"/>
          </p:cNvSpPr>
          <p:nvPr/>
        </p:nvSpPr>
        <p:spPr bwMode="auto">
          <a:xfrm>
            <a:off x="1740659" y="4936526"/>
            <a:ext cx="5394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所以它在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－∞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+∞)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内处处收敛，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282622"/>
              </p:ext>
            </p:extLst>
          </p:nvPr>
        </p:nvGraphicFramePr>
        <p:xfrm>
          <a:off x="4650142" y="1278762"/>
          <a:ext cx="4897512" cy="96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6" name="Equation" r:id="rId6" imgW="2095590" imgH="390691" progId="Equation.DSMT4">
                  <p:embed/>
                </p:oleObj>
              </mc:Choice>
              <mc:Fallback>
                <p:oleObj name="Equation" r:id="rId6" imgW="2095590" imgH="3906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142" y="1278762"/>
                        <a:ext cx="4897512" cy="967917"/>
                      </a:xfrm>
                      <a:prstGeom prst="rect">
                        <a:avLst/>
                      </a:prstGeom>
                      <a:noFill/>
                      <a:ln w="158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1666046" y="1500068"/>
            <a:ext cx="2771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CC3300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函数项级数</a:t>
            </a:r>
          </a:p>
        </p:txBody>
      </p:sp>
      <p:sp>
        <p:nvSpPr>
          <p:cNvPr id="641033" name="Text Box 9"/>
          <p:cNvSpPr txBox="1">
            <a:spLocks noChangeArrowheads="1"/>
          </p:cNvSpPr>
          <p:nvPr/>
        </p:nvSpPr>
        <p:spPr bwMode="auto">
          <a:xfrm>
            <a:off x="1740659" y="296615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2572329" y="2334837"/>
            <a:ext cx="207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求其收敛域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FD594C-BA30-43C3-B4BF-A5F0F96A983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60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 build="p" autoUpdateAnimBg="0"/>
      <p:bldP spid="641030" grpId="0" build="p" autoUpdateAnimBg="0"/>
      <p:bldP spid="64103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931</Words>
  <Application>Microsoft Office PowerPoint</Application>
  <PresentationFormat>宽屏</PresentationFormat>
  <Paragraphs>225</Paragraphs>
  <Slides>42</Slides>
  <Notes>5</Notes>
  <HiddenSlides>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42</vt:i4>
      </vt:variant>
    </vt:vector>
  </HeadingPairs>
  <TitlesOfParts>
    <vt:vector size="58" baseType="lpstr">
      <vt:lpstr>黑体</vt:lpstr>
      <vt:lpstr>楷体_GB2312</vt:lpstr>
      <vt:lpstr>宋体</vt:lpstr>
      <vt:lpstr>Arial</vt:lpstr>
      <vt:lpstr>Calibri</vt:lpstr>
      <vt:lpstr>Calibri Light</vt:lpstr>
      <vt:lpstr>Garamond</vt:lpstr>
      <vt:lpstr>Palace Script MT</vt:lpstr>
      <vt:lpstr>Times New Roman</vt:lpstr>
      <vt:lpstr>Wingdings</vt:lpstr>
      <vt:lpstr>Office 主题</vt:lpstr>
      <vt:lpstr>Equation</vt:lpstr>
      <vt:lpstr>Document</vt:lpstr>
      <vt:lpstr>公式</vt:lpstr>
      <vt:lpstr>MathType 6.0 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Wenzhuang</cp:lastModifiedBy>
  <cp:revision>79</cp:revision>
  <dcterms:created xsi:type="dcterms:W3CDTF">2020-04-11T03:22:27Z</dcterms:created>
  <dcterms:modified xsi:type="dcterms:W3CDTF">2022-08-19T14:44:46Z</dcterms:modified>
</cp:coreProperties>
</file>