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23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79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6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949-261D-49D9-B258-542DE2B3771F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36E6-FE0A-40F1-8384-82132DCF9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775-A5FC-4A5C-A5B3-6C12519604D5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290-2AEB-42E7-9789-E68B949A62A7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A46B-2836-49C7-81C6-A0522A7E1D6D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C7C4-D870-4CC4-A48C-70D18C12A872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43C9-9649-4A40-9458-0930231185D2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067-29CA-4741-9768-54C1F7BA0D22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4AB2-45D2-44D5-84F7-195491DA6EE8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25A1-C676-475B-A504-B96604647376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BF13-70B5-4426-A152-3DB6C950DBCB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C2A-ECAD-43D8-A54E-EB3D9681ECD6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3F96-F98A-463D-9A1F-0F42CFD95C69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297C-A314-4112-BBBE-B21AE9BC71C6}" type="datetime1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7" Type="http://schemas.openxmlformats.org/officeDocument/2006/relationships/image" Target="../media/image8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435621" y="2730884"/>
            <a:ext cx="3269673" cy="708025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瑕积分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03329" y="140029"/>
            <a:ext cx="149111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0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8"/>
          <p:cNvSpPr txBox="1">
            <a:spLocks noChangeArrowheads="1"/>
          </p:cNvSpPr>
          <p:nvPr/>
        </p:nvSpPr>
        <p:spPr bwMode="auto">
          <a:xfrm>
            <a:off x="1797049" y="1149808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34446"/>
              </p:ext>
            </p:extLst>
          </p:nvPr>
        </p:nvGraphicFramePr>
        <p:xfrm>
          <a:off x="3086644" y="915075"/>
          <a:ext cx="3118860" cy="106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4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644" y="915075"/>
                        <a:ext cx="3118860" cy="106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86165"/>
              </p:ext>
            </p:extLst>
          </p:nvPr>
        </p:nvGraphicFramePr>
        <p:xfrm>
          <a:off x="2828924" y="2012925"/>
          <a:ext cx="2531341" cy="46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5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4" y="2012925"/>
                        <a:ext cx="2531341" cy="465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9293"/>
              </p:ext>
            </p:extLst>
          </p:nvPr>
        </p:nvGraphicFramePr>
        <p:xfrm>
          <a:off x="2828924" y="2625403"/>
          <a:ext cx="5908676" cy="51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6" name="Equation" r:id="rId7" imgW="2489040" imgH="215640" progId="Equation.DSMT4">
                  <p:embed/>
                </p:oleObj>
              </mc:Choice>
              <mc:Fallback>
                <p:oleObj name="Equation" r:id="rId7" imgW="2489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4" y="2625403"/>
                        <a:ext cx="5908676" cy="51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67051"/>
              </p:ext>
            </p:extLst>
          </p:nvPr>
        </p:nvGraphicFramePr>
        <p:xfrm>
          <a:off x="1927224" y="3094012"/>
          <a:ext cx="5838932" cy="91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7" name="Equation" r:id="rId9" imgW="2590560" imgH="406080" progId="Equation.DSMT4">
                  <p:embed/>
                </p:oleObj>
              </mc:Choice>
              <mc:Fallback>
                <p:oleObj name="Equation" r:id="rId9" imgW="259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4" y="3094012"/>
                        <a:ext cx="5838932" cy="91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9785"/>
              </p:ext>
            </p:extLst>
          </p:nvPr>
        </p:nvGraphicFramePr>
        <p:xfrm>
          <a:off x="2828924" y="3891480"/>
          <a:ext cx="4287152" cy="101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Equation" r:id="rId11" imgW="1930320" imgH="457200" progId="Equation.DSMT4">
                  <p:embed/>
                </p:oleObj>
              </mc:Choice>
              <mc:Fallback>
                <p:oleObj name="Equation" r:id="rId11" imgW="193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4" y="3891480"/>
                        <a:ext cx="4287152" cy="1015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67781"/>
              </p:ext>
            </p:extLst>
          </p:nvPr>
        </p:nvGraphicFramePr>
        <p:xfrm>
          <a:off x="4517087" y="4743721"/>
          <a:ext cx="1883207" cy="869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9" name="Equation" r:id="rId13" imgW="825480" imgH="380880" progId="Equation.DSMT4">
                  <p:embed/>
                </p:oleObj>
              </mc:Choice>
              <mc:Fallback>
                <p:oleObj name="Equation" r:id="rId13" imgW="825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087" y="4743721"/>
                        <a:ext cx="1883207" cy="869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8641"/>
              </p:ext>
            </p:extLst>
          </p:nvPr>
        </p:nvGraphicFramePr>
        <p:xfrm>
          <a:off x="4517087" y="5463424"/>
          <a:ext cx="5155406" cy="74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0" name="Equation" r:id="rId15" imgW="2387520" imgH="342720" progId="Equation.DSMT4">
                  <p:embed/>
                </p:oleObj>
              </mc:Choice>
              <mc:Fallback>
                <p:oleObj name="Equation" r:id="rId15" imgW="2387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087" y="5463424"/>
                        <a:ext cx="5155406" cy="740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矩形 1"/>
          <p:cNvSpPr>
            <a:spLocks noChangeArrowheads="1"/>
          </p:cNvSpPr>
          <p:nvPr/>
        </p:nvSpPr>
        <p:spPr bwMode="auto">
          <a:xfrm>
            <a:off x="1927224" y="2045266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7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8"/>
          <p:cNvSpPr txBox="1">
            <a:spLocks noChangeArrowheads="1"/>
          </p:cNvSpPr>
          <p:nvPr/>
        </p:nvSpPr>
        <p:spPr bwMode="auto">
          <a:xfrm>
            <a:off x="1622669" y="1300834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19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79" name="Text Box 11"/>
          <p:cNvSpPr txBox="1">
            <a:spLocks noChangeArrowheads="1"/>
          </p:cNvSpPr>
          <p:nvPr/>
        </p:nvSpPr>
        <p:spPr bwMode="auto">
          <a:xfrm>
            <a:off x="1670050" y="223378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03677"/>
              </p:ext>
            </p:extLst>
          </p:nvPr>
        </p:nvGraphicFramePr>
        <p:xfrm>
          <a:off x="3023111" y="1106270"/>
          <a:ext cx="3499513" cy="103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2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11" y="1106270"/>
                        <a:ext cx="3499513" cy="103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8476097" y="589429"/>
            <a:ext cx="3595688" cy="1430338"/>
            <a:chOff x="3185" y="181"/>
            <a:chExt cx="2265" cy="901"/>
          </a:xfrm>
        </p:grpSpPr>
        <p:sp>
          <p:nvSpPr>
            <p:cNvPr id="50189" name="Rectangle 14"/>
            <p:cNvSpPr>
              <a:spLocks noChangeArrowheads="1"/>
            </p:cNvSpPr>
            <p:nvPr/>
          </p:nvSpPr>
          <p:spPr bwMode="auto">
            <a:xfrm>
              <a:off x="3185" y="181"/>
              <a:ext cx="2265" cy="90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019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515097"/>
                </p:ext>
              </p:extLst>
            </p:nvPr>
          </p:nvGraphicFramePr>
          <p:xfrm>
            <a:off x="3232" y="181"/>
            <a:ext cx="221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3" name="Equation" r:id="rId5" imgW="1726920" imgH="672840" progId="Equation.DSMT4">
                    <p:embed/>
                  </p:oleObj>
                </mc:Choice>
                <mc:Fallback>
                  <p:oleObj name="Equation" r:id="rId5" imgW="1726920" imgH="672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81"/>
                          <a:ext cx="221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3132"/>
              </p:ext>
            </p:extLst>
          </p:nvPr>
        </p:nvGraphicFramePr>
        <p:xfrm>
          <a:off x="2714571" y="2317069"/>
          <a:ext cx="64690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Equation" r:id="rId7" imgW="2806560" imgH="215640" progId="Equation.DSMT4">
                  <p:embed/>
                </p:oleObj>
              </mc:Choice>
              <mc:Fallback>
                <p:oleObj name="Equation" r:id="rId7" imgW="280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571" y="2317069"/>
                        <a:ext cx="64690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88387"/>
              </p:ext>
            </p:extLst>
          </p:nvPr>
        </p:nvGraphicFramePr>
        <p:xfrm>
          <a:off x="1777520" y="2892274"/>
          <a:ext cx="8133750" cy="10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name="Equation" r:id="rId9" imgW="3429000" imgH="431640" progId="Equation.DSMT4">
                  <p:embed/>
                </p:oleObj>
              </mc:Choice>
              <mc:Fallback>
                <p:oleObj name="Equation" r:id="rId9" imgW="3429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520" y="2892274"/>
                        <a:ext cx="8133750" cy="10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46321"/>
              </p:ext>
            </p:extLst>
          </p:nvPr>
        </p:nvGraphicFramePr>
        <p:xfrm>
          <a:off x="1905844" y="3861598"/>
          <a:ext cx="7877103" cy="108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6" name="Equation" r:id="rId11" imgW="3314520" imgH="457200" progId="Equation.DSMT4">
                  <p:embed/>
                </p:oleObj>
              </mc:Choice>
              <mc:Fallback>
                <p:oleObj name="Equation" r:id="rId11" imgW="331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844" y="3861598"/>
                        <a:ext cx="7877103" cy="1086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95873"/>
              </p:ext>
            </p:extLst>
          </p:nvPr>
        </p:nvGraphicFramePr>
        <p:xfrm>
          <a:off x="1905844" y="4796867"/>
          <a:ext cx="9556907" cy="116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7" name="Equation" r:id="rId13" imgW="4470120" imgH="545760" progId="Equation.DSMT4">
                  <p:embed/>
                </p:oleObj>
              </mc:Choice>
              <mc:Fallback>
                <p:oleObj name="Equation" r:id="rId13" imgW="4470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844" y="4796867"/>
                        <a:ext cx="9556907" cy="116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6160609" y="6127750"/>
            <a:ext cx="11730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不存在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72868" y="6127750"/>
            <a:ext cx="3948545" cy="0"/>
            <a:chOff x="4793673" y="5800909"/>
            <a:chExt cx="3948545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793673" y="5800909"/>
              <a:ext cx="17826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59600" y="5800909"/>
              <a:ext cx="17826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3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03811"/>
              </p:ext>
            </p:extLst>
          </p:nvPr>
        </p:nvGraphicFramePr>
        <p:xfrm>
          <a:off x="1377961" y="1761814"/>
          <a:ext cx="9727449" cy="10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3" imgW="4140000" imgH="444240" progId="Equation.DSMT4">
                  <p:embed/>
                </p:oleObj>
              </mc:Choice>
              <mc:Fallback>
                <p:oleObj name="Equation" r:id="rId3" imgW="4140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61" y="1761814"/>
                        <a:ext cx="9727449" cy="1043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37700"/>
              </p:ext>
            </p:extLst>
          </p:nvPr>
        </p:nvGraphicFramePr>
        <p:xfrm>
          <a:off x="1298829" y="3031560"/>
          <a:ext cx="5161829" cy="101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5" imgW="2197080" imgH="431640" progId="Equation.DSMT4">
                  <p:embed/>
                </p:oleObj>
              </mc:Choice>
              <mc:Fallback>
                <p:oleObj name="Equation" r:id="rId5" imgW="2197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29" y="3031560"/>
                        <a:ext cx="5161829" cy="101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8"/>
          <p:cNvSpPr txBox="1">
            <a:spLocks noChangeArrowheads="1"/>
          </p:cNvSpPr>
          <p:nvPr/>
        </p:nvSpPr>
        <p:spPr bwMode="auto">
          <a:xfrm>
            <a:off x="1371966" y="1441266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27" name="Text Box 11"/>
          <p:cNvSpPr txBox="1">
            <a:spLocks noChangeArrowheads="1"/>
          </p:cNvSpPr>
          <p:nvPr/>
        </p:nvSpPr>
        <p:spPr bwMode="auto">
          <a:xfrm>
            <a:off x="1401584" y="243962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35454"/>
              </p:ext>
            </p:extLst>
          </p:nvPr>
        </p:nvGraphicFramePr>
        <p:xfrm>
          <a:off x="2394316" y="1227552"/>
          <a:ext cx="8692478" cy="99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" name="Equation" r:id="rId3" imgW="3784320" imgH="431640" progId="Equation.DSMT4">
                  <p:embed/>
                </p:oleObj>
              </mc:Choice>
              <mc:Fallback>
                <p:oleObj name="Equation" r:id="rId3" imgW="378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316" y="1227552"/>
                        <a:ext cx="8692478" cy="991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11419"/>
              </p:ext>
            </p:extLst>
          </p:nvPr>
        </p:nvGraphicFramePr>
        <p:xfrm>
          <a:off x="2228964" y="2454424"/>
          <a:ext cx="8870050" cy="50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" name="Equation" r:id="rId5" imgW="3797280" imgH="215640" progId="Equation.DSMT4">
                  <p:embed/>
                </p:oleObj>
              </mc:Choice>
              <mc:Fallback>
                <p:oleObj name="Equation" r:id="rId5" imgW="3797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964" y="2454424"/>
                        <a:ext cx="8870050" cy="504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67450"/>
              </p:ext>
            </p:extLst>
          </p:nvPr>
        </p:nvGraphicFramePr>
        <p:xfrm>
          <a:off x="2228964" y="3091618"/>
          <a:ext cx="6057034" cy="49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8" name="Equation" r:id="rId7" imgW="2616120" imgH="215640" progId="Equation.DSMT4">
                  <p:embed/>
                </p:oleObj>
              </mc:Choice>
              <mc:Fallback>
                <p:oleObj name="Equation" r:id="rId7" imgW="2616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964" y="3091618"/>
                        <a:ext cx="6057034" cy="499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94397"/>
              </p:ext>
            </p:extLst>
          </p:nvPr>
        </p:nvGraphicFramePr>
        <p:xfrm>
          <a:off x="2084517" y="3607005"/>
          <a:ext cx="9158943" cy="94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9" name="Equation" r:id="rId9" imgW="3924000" imgH="406080" progId="Equation.DSMT4">
                  <p:embed/>
                </p:oleObj>
              </mc:Choice>
              <mc:Fallback>
                <p:oleObj name="Equation" r:id="rId9" imgW="392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517" y="3607005"/>
                        <a:ext cx="9158943" cy="94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0730"/>
              </p:ext>
            </p:extLst>
          </p:nvPr>
        </p:nvGraphicFramePr>
        <p:xfrm>
          <a:off x="2163584" y="4600767"/>
          <a:ext cx="2491076" cy="51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0" name="Equation" r:id="rId11" imgW="1041120" imgH="215640" progId="Equation.DSMT4">
                  <p:embed/>
                </p:oleObj>
              </mc:Choice>
              <mc:Fallback>
                <p:oleObj name="Equation" r:id="rId11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84" y="4600767"/>
                        <a:ext cx="2491076" cy="516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65412"/>
              </p:ext>
            </p:extLst>
          </p:nvPr>
        </p:nvGraphicFramePr>
        <p:xfrm>
          <a:off x="2001052" y="4858989"/>
          <a:ext cx="90979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1" name="Equation" r:id="rId13" imgW="4051080" imgH="711000" progId="Equation.DSMT4">
                  <p:embed/>
                </p:oleObj>
              </mc:Choice>
              <mc:Fallback>
                <p:oleObj name="Equation" r:id="rId13" imgW="4051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052" y="4858989"/>
                        <a:ext cx="90979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79651" y="981075"/>
            <a:ext cx="2754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综上所述，得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364301" y="2288271"/>
            <a:ext cx="6805874" cy="1820949"/>
            <a:chOff x="610" y="1162"/>
            <a:chExt cx="4298" cy="105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10" y="1162"/>
              <a:ext cx="4298" cy="105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800256"/>
                </p:ext>
              </p:extLst>
            </p:nvPr>
          </p:nvGraphicFramePr>
          <p:xfrm>
            <a:off x="1022" y="1190"/>
            <a:ext cx="3763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4" name="Equation" r:id="rId3" imgW="2489040" imgH="660240" progId="Equation.DSMT4">
                    <p:embed/>
                  </p:oleObj>
                </mc:Choice>
                <mc:Fallback>
                  <p:oleObj name="Equation" r:id="rId3" imgW="248904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1190"/>
                          <a:ext cx="3763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31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563609" y="2142637"/>
            <a:ext cx="5078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瑕积分敛散性的判别法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563609" y="2937532"/>
            <a:ext cx="93841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b="1" dirty="0">
                <a:latin typeface="宋体" panose="02010600030101010101" pitchFamily="2" charset="-122"/>
              </a:rPr>
              <a:t>瑕积分敛散性的判别法与无穷积分的情形类似，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我们仅介绍常用的方法</a:t>
            </a:r>
            <a:r>
              <a:rPr lang="en-US" altLang="zh-CN" b="1" dirty="0">
                <a:latin typeface="宋体" panose="02010600030101010101" pitchFamily="2" charset="-122"/>
              </a:rPr>
              <a:t>.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560331" y="1308694"/>
            <a:ext cx="11100446" cy="4746172"/>
            <a:chOff x="469" y="480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1414042" y="1716287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518699" y="1744396"/>
            <a:ext cx="3951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瑕积分的比较判别法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96620"/>
              </p:ext>
            </p:extLst>
          </p:nvPr>
        </p:nvGraphicFramePr>
        <p:xfrm>
          <a:off x="1582850" y="2571260"/>
          <a:ext cx="9499287" cy="49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3" imgW="4114800" imgH="215640" progId="Equation.DSMT4">
                  <p:embed/>
                </p:oleObj>
              </mc:Choice>
              <mc:Fallback>
                <p:oleObj name="Equation" r:id="rId3" imgW="4114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850" y="2571260"/>
                        <a:ext cx="9499287" cy="498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84776"/>
              </p:ext>
            </p:extLst>
          </p:nvPr>
        </p:nvGraphicFramePr>
        <p:xfrm>
          <a:off x="1274538" y="3367873"/>
          <a:ext cx="5838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538" y="3367873"/>
                        <a:ext cx="5838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4000"/>
              </p:ext>
            </p:extLst>
          </p:nvPr>
        </p:nvGraphicFramePr>
        <p:xfrm>
          <a:off x="1582850" y="4103583"/>
          <a:ext cx="7400988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Equation" r:id="rId7" imgW="3276360" imgH="330120" progId="Equation.DSMT4">
                  <p:embed/>
                </p:oleObj>
              </mc:Choice>
              <mc:Fallback>
                <p:oleObj name="Equation" r:id="rId7" imgW="327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850" y="4103583"/>
                        <a:ext cx="7400988" cy="745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73084"/>
              </p:ext>
            </p:extLst>
          </p:nvPr>
        </p:nvGraphicFramePr>
        <p:xfrm>
          <a:off x="1521303" y="4887088"/>
          <a:ext cx="69865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3" name="Equation" r:id="rId9" imgW="3136680" imgH="330120" progId="Equation.DSMT4">
                  <p:embed/>
                </p:oleObj>
              </mc:Choice>
              <mc:Fallback>
                <p:oleObj name="Equation" r:id="rId9" imgW="3136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303" y="4887088"/>
                        <a:ext cx="69865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554118" y="581762"/>
            <a:ext cx="11056903" cy="5773783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370814" y="961704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187274" y="919548"/>
            <a:ext cx="4169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比较判别法的极限形式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04909"/>
              </p:ext>
            </p:extLst>
          </p:nvPr>
        </p:nvGraphicFramePr>
        <p:xfrm>
          <a:off x="1294536" y="3392262"/>
          <a:ext cx="9625172" cy="75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Equation" r:id="rId3" imgW="4190760" imgH="330120" progId="Equation.DSMT4">
                  <p:embed/>
                </p:oleObj>
              </mc:Choice>
              <mc:Fallback>
                <p:oleObj name="Equation" r:id="rId3" imgW="419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36" y="3392262"/>
                        <a:ext cx="9625172" cy="758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85873"/>
              </p:ext>
            </p:extLst>
          </p:nvPr>
        </p:nvGraphicFramePr>
        <p:xfrm>
          <a:off x="1976900" y="4063082"/>
          <a:ext cx="3415289" cy="50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0" name="Equation" r:id="rId5" imgW="1460160" imgH="215640" progId="Equation.DSMT4">
                  <p:embed/>
                </p:oleObj>
              </mc:Choice>
              <mc:Fallback>
                <p:oleObj name="Equation" r:id="rId5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00" y="4063082"/>
                        <a:ext cx="3415289" cy="504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36389"/>
              </p:ext>
            </p:extLst>
          </p:nvPr>
        </p:nvGraphicFramePr>
        <p:xfrm>
          <a:off x="1882783" y="2526220"/>
          <a:ext cx="5067155" cy="94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1" name="Equation" r:id="rId7" imgW="2311200" imgH="431640" progId="Equation.DSMT4">
                  <p:embed/>
                </p:oleObj>
              </mc:Choice>
              <mc:Fallback>
                <p:oleObj name="Equation" r:id="rId7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83" y="2526220"/>
                        <a:ext cx="5067155" cy="946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97908"/>
              </p:ext>
            </p:extLst>
          </p:nvPr>
        </p:nvGraphicFramePr>
        <p:xfrm>
          <a:off x="1338983" y="4567951"/>
          <a:ext cx="9833350" cy="7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2" name="Equation" r:id="rId9" imgW="4356000" imgH="330120" progId="Equation.DSMT4">
                  <p:embed/>
                </p:oleObj>
              </mc:Choice>
              <mc:Fallback>
                <p:oleObj name="Equation" r:id="rId9" imgW="435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83" y="4567951"/>
                        <a:ext cx="9833350" cy="74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2225"/>
              </p:ext>
            </p:extLst>
          </p:nvPr>
        </p:nvGraphicFramePr>
        <p:xfrm>
          <a:off x="1294536" y="5313336"/>
          <a:ext cx="9576069" cy="7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" name="Equation" r:id="rId11" imgW="4394160" imgH="330120" progId="Equation.DSMT4">
                  <p:embed/>
                </p:oleObj>
              </mc:Choice>
              <mc:Fallback>
                <p:oleObj name="Equation" r:id="rId11" imgW="4394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36" y="5313336"/>
                        <a:ext cx="9576069" cy="7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49660"/>
              </p:ext>
            </p:extLst>
          </p:nvPr>
        </p:nvGraphicFramePr>
        <p:xfrm>
          <a:off x="1294536" y="2098483"/>
          <a:ext cx="66278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" name="Equation" r:id="rId13" imgW="2869920" imgH="215640" progId="Equation.DSMT4">
                  <p:embed/>
                </p:oleObj>
              </mc:Choice>
              <mc:Fallback>
                <p:oleObj name="Equation" r:id="rId13" imgW="286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36" y="2098483"/>
                        <a:ext cx="66278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031354"/>
              </p:ext>
            </p:extLst>
          </p:nvPr>
        </p:nvGraphicFramePr>
        <p:xfrm>
          <a:off x="1338983" y="1504583"/>
          <a:ext cx="9833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" name="Equation" r:id="rId15" imgW="4165560" imgH="215640" progId="Equation.DSMT4">
                  <p:embed/>
                </p:oleObj>
              </mc:Choice>
              <mc:Fallback>
                <p:oleObj name="Equation" r:id="rId15" imgW="4165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83" y="1504583"/>
                        <a:ext cx="9833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7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551537" y="1231081"/>
            <a:ext cx="11100447" cy="5164183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347412" y="1628279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346325" y="1573887"/>
            <a:ext cx="6264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比较判别法的极限形式：另一表达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2586"/>
              </p:ext>
            </p:extLst>
          </p:nvPr>
        </p:nvGraphicFramePr>
        <p:xfrm>
          <a:off x="1347412" y="4302852"/>
          <a:ext cx="97980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0"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12" y="4302852"/>
                        <a:ext cx="97980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41352"/>
              </p:ext>
            </p:extLst>
          </p:nvPr>
        </p:nvGraphicFramePr>
        <p:xfrm>
          <a:off x="1386916" y="3339304"/>
          <a:ext cx="43989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1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16" y="3339304"/>
                        <a:ext cx="43989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2187"/>
              </p:ext>
            </p:extLst>
          </p:nvPr>
        </p:nvGraphicFramePr>
        <p:xfrm>
          <a:off x="1318044" y="2894592"/>
          <a:ext cx="66278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2" name="Equation" r:id="rId7" imgW="2869920" imgH="215640" progId="Equation.DSMT4">
                  <p:embed/>
                </p:oleObj>
              </mc:Choice>
              <mc:Fallback>
                <p:oleObj name="Equation" r:id="rId7" imgW="286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44" y="2894592"/>
                        <a:ext cx="66278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94046"/>
              </p:ext>
            </p:extLst>
          </p:nvPr>
        </p:nvGraphicFramePr>
        <p:xfrm>
          <a:off x="1312112" y="2245811"/>
          <a:ext cx="9833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3" name="Equation" r:id="rId9" imgW="4165560" imgH="215640" progId="Equation.DSMT4">
                  <p:embed/>
                </p:oleObj>
              </mc:Choice>
              <mc:Fallback>
                <p:oleObj name="Equation" r:id="rId9" imgW="4165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112" y="2245811"/>
                        <a:ext cx="9833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39141"/>
              </p:ext>
            </p:extLst>
          </p:nvPr>
        </p:nvGraphicFramePr>
        <p:xfrm>
          <a:off x="1318044" y="5154401"/>
          <a:ext cx="9856787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4" name="Equation" r:id="rId11" imgW="4292280" imgH="330120" progId="Equation.DSMT4">
                  <p:embed/>
                </p:oleObj>
              </mc:Choice>
              <mc:Fallback>
                <p:oleObj name="Equation" r:id="rId11" imgW="4292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44" y="5154401"/>
                        <a:ext cx="9856787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60330" y="2222999"/>
            <a:ext cx="10793470" cy="4225881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1372556" y="2543687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396493" y="2571012"/>
            <a:ext cx="4434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瑕积分的柯西极限判别法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64577"/>
              </p:ext>
            </p:extLst>
          </p:nvPr>
        </p:nvGraphicFramePr>
        <p:xfrm>
          <a:off x="1261472" y="3133026"/>
          <a:ext cx="9379060" cy="52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5" name="Equation" r:id="rId3" imgW="3873240" imgH="215640" progId="Equation.DSMT4">
                  <p:embed/>
                </p:oleObj>
              </mc:Choice>
              <mc:Fallback>
                <p:oleObj name="Equation" r:id="rId3" imgW="387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472" y="3133026"/>
                        <a:ext cx="9379060" cy="522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46371"/>
              </p:ext>
            </p:extLst>
          </p:nvPr>
        </p:nvGraphicFramePr>
        <p:xfrm>
          <a:off x="1173162" y="3687154"/>
          <a:ext cx="9683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6" name="Equation" r:id="rId5" imgW="4000320" imgH="291960" progId="Equation.DSMT4">
                  <p:embed/>
                </p:oleObj>
              </mc:Choice>
              <mc:Fallback>
                <p:oleObj name="Equation" r:id="rId5" imgW="4000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2" y="3687154"/>
                        <a:ext cx="96837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30847"/>
              </p:ext>
            </p:extLst>
          </p:nvPr>
        </p:nvGraphicFramePr>
        <p:xfrm>
          <a:off x="1372556" y="4180595"/>
          <a:ext cx="4559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7" name="Equation" r:id="rId7" imgW="1981080" imgH="330120" progId="Equation.DSMT4">
                  <p:embed/>
                </p:oleObj>
              </mc:Choice>
              <mc:Fallback>
                <p:oleObj name="Equation" r:id="rId7" imgW="1981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556" y="4180595"/>
                        <a:ext cx="45593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42472"/>
              </p:ext>
            </p:extLst>
          </p:nvPr>
        </p:nvGraphicFramePr>
        <p:xfrm>
          <a:off x="1250950" y="5504519"/>
          <a:ext cx="41608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8" name="Equation" r:id="rId9" imgW="1866600" imgH="330120" progId="Equation.DSMT4">
                  <p:embed/>
                </p:oleObj>
              </mc:Choice>
              <mc:Fallback>
                <p:oleObj name="Equation" r:id="rId9" imgW="1866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504519"/>
                        <a:ext cx="41608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73353"/>
              </p:ext>
            </p:extLst>
          </p:nvPr>
        </p:nvGraphicFramePr>
        <p:xfrm>
          <a:off x="1173162" y="4957634"/>
          <a:ext cx="9131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9" name="Equation" r:id="rId11" imgW="3848040" imgH="291960" progId="Equation.DSMT4">
                  <p:embed/>
                </p:oleObj>
              </mc:Choice>
              <mc:Fallback>
                <p:oleObj name="Equation" r:id="rId11" imgW="3848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2" y="4957634"/>
                        <a:ext cx="91313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7532976" y="847305"/>
            <a:ext cx="4477491" cy="1174586"/>
            <a:chOff x="1003" y="1162"/>
            <a:chExt cx="3050" cy="80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03" y="1162"/>
              <a:ext cx="2984" cy="80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2554103"/>
                </p:ext>
              </p:extLst>
            </p:nvPr>
          </p:nvGraphicFramePr>
          <p:xfrm>
            <a:off x="1205" y="1171"/>
            <a:ext cx="2848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0" name="Equation" r:id="rId13" imgW="2489040" imgH="660240" progId="Equation.DSMT4">
                    <p:embed/>
                  </p:oleObj>
                </mc:Choice>
                <mc:Fallback>
                  <p:oleObj name="Equation" r:id="rId13" imgW="248904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171"/>
                          <a:ext cx="2848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67843"/>
              </p:ext>
            </p:extLst>
          </p:nvPr>
        </p:nvGraphicFramePr>
        <p:xfrm>
          <a:off x="817726" y="932780"/>
          <a:ext cx="5859974" cy="76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1" name="Equation" r:id="rId15" imgW="3682800" imgH="431640" progId="Equation.DSMT4">
                  <p:embed/>
                </p:oleObj>
              </mc:Choice>
              <mc:Fallback>
                <p:oleObj name="Equation" r:id="rId15" imgW="368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6" y="932780"/>
                        <a:ext cx="5859974" cy="76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5" descr="https://gimg2.baidu.com/image_search/src=http%3A%2F%2Fwww.jxzgrs.cn%2Fimg.php%3Fpic.51yuansu.com%2Fpic2%2Fcover%2F00%2F42%2F38%2F581388b90a093_610.jpg&amp;refer=http%3A%2F%2Fwww.jxzgrs.cn&amp;app=2002&amp;size=f9999,10000&amp;q=a80&amp;n=0&amp;g=0n&amp;fmt=jpeg?sec=1625399457&amp;t=068a66e7be9c4184749998fbee1b4a4d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0" y="1008354"/>
            <a:ext cx="621722" cy="62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817726" y="1591004"/>
            <a:ext cx="1111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可得：</a:t>
            </a:r>
          </a:p>
        </p:txBody>
      </p:sp>
    </p:spTree>
    <p:extLst>
      <p:ext uri="{BB962C8B-B14F-4D97-AF65-F5344CB8AC3E}">
        <p14:creationId xmlns:p14="http://schemas.microsoft.com/office/powerpoint/2010/main" val="1157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12297" y="758294"/>
            <a:ext cx="30956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二、瑕积分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14880" y="1448036"/>
            <a:ext cx="3027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 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瑕积分的概念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052949" y="717286"/>
            <a:ext cx="54578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无界函数的广义积分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414880" y="2005090"/>
            <a:ext cx="2762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en-US" sz="2800" b="1" dirty="0">
                <a:latin typeface="宋体" panose="02010600030101010101" pitchFamily="2" charset="-122"/>
              </a:rPr>
              <a:t>瑕点的概念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77994"/>
              </p:ext>
            </p:extLst>
          </p:nvPr>
        </p:nvGraphicFramePr>
        <p:xfrm>
          <a:off x="1474463" y="2660998"/>
          <a:ext cx="9036519" cy="61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name="Equation" r:id="rId3" imgW="3746160" imgH="253800" progId="Equation.DSMT4">
                  <p:embed/>
                </p:oleObj>
              </mc:Choice>
              <mc:Fallback>
                <p:oleObj name="Equation" r:id="rId3" imgW="374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463" y="2660998"/>
                        <a:ext cx="9036519" cy="612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73276"/>
              </p:ext>
            </p:extLst>
          </p:nvPr>
        </p:nvGraphicFramePr>
        <p:xfrm>
          <a:off x="1474463" y="3332446"/>
          <a:ext cx="3965755" cy="50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5" imgW="1688760" imgH="215640" progId="Equation.DSMT4">
                  <p:embed/>
                </p:oleObj>
              </mc:Choice>
              <mc:Fallback>
                <p:oleObj name="Equation" r:id="rId5" imgW="1688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463" y="3332446"/>
                        <a:ext cx="3965755" cy="506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53681"/>
              </p:ext>
            </p:extLst>
          </p:nvPr>
        </p:nvGraphicFramePr>
        <p:xfrm>
          <a:off x="1849151" y="3775881"/>
          <a:ext cx="6761449" cy="98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Equation" r:id="rId7" imgW="2793960" imgH="406080" progId="Equation.DSMT4">
                  <p:embed/>
                </p:oleObj>
              </mc:Choice>
              <mc:Fallback>
                <p:oleObj name="Equation" r:id="rId7" imgW="2793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151" y="3775881"/>
                        <a:ext cx="6761449" cy="983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458735"/>
              </p:ext>
            </p:extLst>
          </p:nvPr>
        </p:nvGraphicFramePr>
        <p:xfrm>
          <a:off x="3060110" y="4771983"/>
          <a:ext cx="5865224" cy="53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name="Equation" r:id="rId9" imgW="2489040" imgH="228600" progId="Equation.DSMT4">
                  <p:embed/>
                </p:oleObj>
              </mc:Choice>
              <mc:Fallback>
                <p:oleObj name="Equation" r:id="rId9" imgW="248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110" y="4771983"/>
                        <a:ext cx="5865224" cy="538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97583"/>
              </p:ext>
            </p:extLst>
          </p:nvPr>
        </p:nvGraphicFramePr>
        <p:xfrm>
          <a:off x="3060110" y="5310626"/>
          <a:ext cx="5915808" cy="104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11" imgW="2514600" imgH="444240" progId="Equation.DSMT4">
                  <p:embed/>
                </p:oleObj>
              </mc:Choice>
              <mc:Fallback>
                <p:oleObj name="Equation" r:id="rId11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110" y="5310626"/>
                        <a:ext cx="5915808" cy="1045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94393"/>
              </p:ext>
            </p:extLst>
          </p:nvPr>
        </p:nvGraphicFramePr>
        <p:xfrm>
          <a:off x="2839100" y="1172110"/>
          <a:ext cx="5953720" cy="110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1" name="Equation" r:id="rId3" imgW="2323800" imgH="431640" progId="Equation.DSMT4">
                  <p:embed/>
                </p:oleObj>
              </mc:Choice>
              <mc:Fallback>
                <p:oleObj name="Equation" r:id="rId3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100" y="1172110"/>
                        <a:ext cx="5953720" cy="1106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99097"/>
              </p:ext>
            </p:extLst>
          </p:nvPr>
        </p:nvGraphicFramePr>
        <p:xfrm>
          <a:off x="2708131" y="2193187"/>
          <a:ext cx="7060978" cy="104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2" name="Equation" r:id="rId5" imgW="2920680" imgH="431640" progId="Equation.DSMT4">
                  <p:embed/>
                </p:oleObj>
              </mc:Choice>
              <mc:Fallback>
                <p:oleObj name="Equation" r:id="rId5" imgW="292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131" y="2193187"/>
                        <a:ext cx="7060978" cy="104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36730"/>
              </p:ext>
            </p:extLst>
          </p:nvPr>
        </p:nvGraphicFramePr>
        <p:xfrm>
          <a:off x="1926088" y="3253417"/>
          <a:ext cx="6735763" cy="109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3" name="Equation" r:id="rId7" imgW="2819160" imgH="457200" progId="Equation.DSMT4">
                  <p:embed/>
                </p:oleObj>
              </mc:Choice>
              <mc:Fallback>
                <p:oleObj name="Equation" r:id="rId7" imgW="2819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88" y="3253417"/>
                        <a:ext cx="6735763" cy="109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33138"/>
              </p:ext>
            </p:extLst>
          </p:nvPr>
        </p:nvGraphicFramePr>
        <p:xfrm>
          <a:off x="2074862" y="4362136"/>
          <a:ext cx="747871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4" name="Equation" r:id="rId9" imgW="3124080" imgH="406080" progId="Equation.DSMT4">
                  <p:embed/>
                </p:oleObj>
              </mc:Choice>
              <mc:Fallback>
                <p:oleObj name="Equation" r:id="rId9" imgW="312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2" y="4362136"/>
                        <a:ext cx="747871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70154"/>
              </p:ext>
            </p:extLst>
          </p:nvPr>
        </p:nvGraphicFramePr>
        <p:xfrm>
          <a:off x="1926088" y="5330007"/>
          <a:ext cx="5705258" cy="102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5" name="Equation" r:id="rId11" imgW="2400120" imgH="431640" progId="Equation.DSMT4">
                  <p:embed/>
                </p:oleObj>
              </mc:Choice>
              <mc:Fallback>
                <p:oleObj name="Equation" r:id="rId11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88" y="5330007"/>
                        <a:ext cx="5705258" cy="102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1749678" y="1346055"/>
            <a:ext cx="1023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1693862" y="2367132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39426"/>
              </p:ext>
            </p:extLst>
          </p:nvPr>
        </p:nvGraphicFramePr>
        <p:xfrm>
          <a:off x="2890168" y="1335590"/>
          <a:ext cx="5149312" cy="96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0" name="Equation" r:id="rId3" imgW="2171520" imgH="406080" progId="Equation.DSMT4">
                  <p:embed/>
                </p:oleObj>
              </mc:Choice>
              <mc:Fallback>
                <p:oleObj name="Equation" r:id="rId3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168" y="1335590"/>
                        <a:ext cx="5149312" cy="96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67150"/>
              </p:ext>
            </p:extLst>
          </p:nvPr>
        </p:nvGraphicFramePr>
        <p:xfrm>
          <a:off x="2705813" y="2344764"/>
          <a:ext cx="6469610" cy="94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Equation" r:id="rId5" imgW="2781000" imgH="406080" progId="Equation.DSMT4">
                  <p:embed/>
                </p:oleObj>
              </mc:Choice>
              <mc:Fallback>
                <p:oleObj name="Equation" r:id="rId5" imgW="278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813" y="2344764"/>
                        <a:ext cx="6469610" cy="945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2269330" y="3271623"/>
            <a:ext cx="5824538" cy="1470025"/>
            <a:chOff x="440" y="1656"/>
            <a:chExt cx="3669" cy="926"/>
          </a:xfrm>
        </p:grpSpPr>
        <p:graphicFrame>
          <p:nvGraphicFramePr>
            <p:cNvPr id="5940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287897"/>
                </p:ext>
              </p:extLst>
            </p:nvPr>
          </p:nvGraphicFramePr>
          <p:xfrm>
            <a:off x="440" y="1693"/>
            <a:ext cx="3669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2" name="Equation" r:id="rId7" imgW="2463480" imgH="596880" progId="Equation.DSMT4">
                    <p:embed/>
                  </p:oleObj>
                </mc:Choice>
                <mc:Fallback>
                  <p:oleObj name="Equation" r:id="rId7" imgW="2463480" imgH="596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693"/>
                          <a:ext cx="3669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402" name="Group 16"/>
            <p:cNvGrpSpPr>
              <a:grpSpLocks/>
            </p:cNvGrpSpPr>
            <p:nvPr/>
          </p:nvGrpSpPr>
          <p:grpSpPr bwMode="auto">
            <a:xfrm>
              <a:off x="2380" y="1656"/>
              <a:ext cx="254" cy="250"/>
              <a:chOff x="2671" y="3636"/>
              <a:chExt cx="254" cy="250"/>
            </a:xfrm>
          </p:grpSpPr>
          <p:sp>
            <p:nvSpPr>
              <p:cNvPr id="59403" name="Oval 17"/>
              <p:cNvSpPr>
                <a:spLocks noChangeArrowheads="1"/>
              </p:cNvSpPr>
              <p:nvPr/>
            </p:nvSpPr>
            <p:spPr bwMode="auto">
              <a:xfrm>
                <a:off x="2699" y="3657"/>
                <a:ext cx="226" cy="22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9404" name="Text Box 18"/>
              <p:cNvSpPr txBox="1">
                <a:spLocks noChangeArrowheads="1"/>
              </p:cNvSpPr>
              <p:nvPr/>
            </p:nvSpPr>
            <p:spPr bwMode="auto">
              <a:xfrm>
                <a:off x="2671" y="3636"/>
                <a:ext cx="2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罗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62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694766"/>
              </p:ext>
            </p:extLst>
          </p:nvPr>
        </p:nvGraphicFramePr>
        <p:xfrm>
          <a:off x="2182812" y="4630789"/>
          <a:ext cx="6564024" cy="5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Equation" r:id="rId9" imgW="2806560" imgH="215640" progId="Equation.DSMT4">
                  <p:embed/>
                </p:oleObj>
              </mc:Choice>
              <mc:Fallback>
                <p:oleObj name="Equation" r:id="rId9" imgW="280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2" y="4630789"/>
                        <a:ext cx="6564024" cy="5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95068"/>
              </p:ext>
            </p:extLst>
          </p:nvPr>
        </p:nvGraphicFramePr>
        <p:xfrm>
          <a:off x="2096293" y="5218596"/>
          <a:ext cx="5997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Equation" r:id="rId11" imgW="2603160" imgH="406080" progId="Equation.DSMT4">
                  <p:embed/>
                </p:oleObj>
              </mc:Choice>
              <mc:Fallback>
                <p:oleObj name="Equation" r:id="rId11" imgW="2603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93" y="5218596"/>
                        <a:ext cx="5997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1780686" y="1531957"/>
            <a:ext cx="1023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22</a:t>
            </a: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1801812" y="2525041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05442"/>
              </p:ext>
            </p:extLst>
          </p:nvPr>
        </p:nvGraphicFramePr>
        <p:xfrm>
          <a:off x="2744299" y="805244"/>
          <a:ext cx="6227762" cy="141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8" name="Equation" r:id="rId3" imgW="2679480" imgH="609480" progId="Equation.DSMT4">
                  <p:embed/>
                </p:oleObj>
              </mc:Choice>
              <mc:Fallback>
                <p:oleObj name="Equation" r:id="rId3" imgW="2679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299" y="805244"/>
                        <a:ext cx="6227762" cy="1416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53916"/>
              </p:ext>
            </p:extLst>
          </p:nvPr>
        </p:nvGraphicFramePr>
        <p:xfrm>
          <a:off x="7792384" y="1774104"/>
          <a:ext cx="3646055" cy="147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" name="Equation" r:id="rId5" imgW="1473120" imgH="596880" progId="Equation.DSMT4">
                  <p:embed/>
                </p:oleObj>
              </mc:Choice>
              <mc:Fallback>
                <p:oleObj name="Equation" r:id="rId5" imgW="14731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2384" y="1774104"/>
                        <a:ext cx="3646055" cy="1477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2214"/>
              </p:ext>
            </p:extLst>
          </p:nvPr>
        </p:nvGraphicFramePr>
        <p:xfrm>
          <a:off x="1682318" y="2976466"/>
          <a:ext cx="6545263" cy="105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0" name="Equation" r:id="rId7" imgW="2768400" imgH="444240" progId="Equation.DSMT4">
                  <p:embed/>
                </p:oleObj>
              </mc:Choice>
              <mc:Fallback>
                <p:oleObj name="Equation" r:id="rId7" imgW="2768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18" y="2976466"/>
                        <a:ext cx="6545263" cy="105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61077"/>
              </p:ext>
            </p:extLst>
          </p:nvPr>
        </p:nvGraphicFramePr>
        <p:xfrm>
          <a:off x="2281317" y="2385575"/>
          <a:ext cx="5511067" cy="52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1" name="Equation" r:id="rId9" imgW="2273040" imgH="215640" progId="Equation.DSMT4">
                  <p:embed/>
                </p:oleObj>
              </mc:Choice>
              <mc:Fallback>
                <p:oleObj name="Equation" r:id="rId9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317" y="2385575"/>
                        <a:ext cx="5511067" cy="523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30393"/>
              </p:ext>
            </p:extLst>
          </p:nvPr>
        </p:nvGraphicFramePr>
        <p:xfrm>
          <a:off x="1682318" y="4070081"/>
          <a:ext cx="6057312" cy="107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2" name="Equation" r:id="rId11" imgW="2438280" imgH="431640" progId="Equation.DSMT4">
                  <p:embed/>
                </p:oleObj>
              </mc:Choice>
              <mc:Fallback>
                <p:oleObj name="Equation" r:id="rId11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18" y="4070081"/>
                        <a:ext cx="6057312" cy="107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171281"/>
              </p:ext>
            </p:extLst>
          </p:nvPr>
        </p:nvGraphicFramePr>
        <p:xfrm>
          <a:off x="1682318" y="4928511"/>
          <a:ext cx="5925460" cy="14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3" name="Equation" r:id="rId13" imgW="2463480" imgH="596880" progId="Equation.DSMT4">
                  <p:embed/>
                </p:oleObj>
              </mc:Choice>
              <mc:Fallback>
                <p:oleObj name="Equation" r:id="rId13" imgW="24634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318" y="4928511"/>
                        <a:ext cx="5925460" cy="14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8111837" y="4363517"/>
            <a:ext cx="2305050" cy="485775"/>
            <a:chOff x="3877" y="2614"/>
            <a:chExt cx="1452" cy="306"/>
          </a:xfrm>
        </p:grpSpPr>
        <p:sp>
          <p:nvSpPr>
            <p:cNvPr id="60430" name="Rectangle 19"/>
            <p:cNvSpPr>
              <a:spLocks noChangeArrowheads="1"/>
            </p:cNvSpPr>
            <p:nvPr/>
          </p:nvSpPr>
          <p:spPr bwMode="auto">
            <a:xfrm>
              <a:off x="3877" y="2632"/>
              <a:ext cx="145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60431" name="Text Box 20"/>
            <p:cNvSpPr txBox="1">
              <a:spLocks noChangeArrowheads="1"/>
            </p:cNvSpPr>
            <p:nvPr/>
          </p:nvSpPr>
          <p:spPr bwMode="auto">
            <a:xfrm>
              <a:off x="4011" y="2614"/>
              <a:ext cx="1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柯西判别法</a:t>
              </a:r>
            </a:p>
          </p:txBody>
        </p: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8111837" y="5548656"/>
            <a:ext cx="2305050" cy="485775"/>
            <a:chOff x="3877" y="2614"/>
            <a:chExt cx="1452" cy="306"/>
          </a:xfrm>
        </p:grpSpPr>
        <p:sp>
          <p:nvSpPr>
            <p:cNvPr id="60428" name="Rectangle 22"/>
            <p:cNvSpPr>
              <a:spLocks noChangeArrowheads="1"/>
            </p:cNvSpPr>
            <p:nvPr/>
          </p:nvSpPr>
          <p:spPr bwMode="auto">
            <a:xfrm>
              <a:off x="3877" y="2632"/>
              <a:ext cx="145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60429" name="Text Box 23"/>
            <p:cNvSpPr txBox="1">
              <a:spLocks noChangeArrowheads="1"/>
            </p:cNvSpPr>
            <p:nvPr/>
          </p:nvSpPr>
          <p:spPr bwMode="auto">
            <a:xfrm>
              <a:off x="4011" y="2614"/>
              <a:ext cx="1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比较判别法</a:t>
              </a:r>
            </a:p>
          </p:txBody>
        </p:sp>
      </p:grp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523426" y="1327440"/>
            <a:ext cx="1023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23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519317" y="2341430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54671"/>
              </p:ext>
            </p:extLst>
          </p:nvPr>
        </p:nvGraphicFramePr>
        <p:xfrm>
          <a:off x="2418939" y="1084919"/>
          <a:ext cx="84756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8" name="Equation" r:id="rId3" imgW="3936960" imgH="330120" progId="Equation.DSMT4">
                  <p:embed/>
                </p:oleObj>
              </mc:Choice>
              <mc:Fallback>
                <p:oleObj name="Equation" r:id="rId3" imgW="3936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939" y="1084919"/>
                        <a:ext cx="84756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32670"/>
              </p:ext>
            </p:extLst>
          </p:nvPr>
        </p:nvGraphicFramePr>
        <p:xfrm>
          <a:off x="2384887" y="1785054"/>
          <a:ext cx="6599819" cy="48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9" name="Equation" r:id="rId5" imgW="2933640" imgH="215640" progId="Equation.DSMT4">
                  <p:embed/>
                </p:oleObj>
              </mc:Choice>
              <mc:Fallback>
                <p:oleObj name="Equation" r:id="rId5" imgW="2933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887" y="1785054"/>
                        <a:ext cx="6599819" cy="485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1741"/>
              </p:ext>
            </p:extLst>
          </p:nvPr>
        </p:nvGraphicFramePr>
        <p:xfrm>
          <a:off x="1475883" y="2274493"/>
          <a:ext cx="8726774" cy="4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0" name="Equation" r:id="rId7" imgW="3949560" imgH="215640" progId="Equation.DSMT4">
                  <p:embed/>
                </p:oleObj>
              </mc:Choice>
              <mc:Fallback>
                <p:oleObj name="Equation" r:id="rId7" imgW="394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883" y="2274493"/>
                        <a:ext cx="8726774" cy="4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06773"/>
              </p:ext>
            </p:extLst>
          </p:nvPr>
        </p:nvGraphicFramePr>
        <p:xfrm>
          <a:off x="2362632" y="2664525"/>
          <a:ext cx="8977613" cy="93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1" name="Equation" r:id="rId9" imgW="4279680" imgH="444240" progId="Equation.DSMT4">
                  <p:embed/>
                </p:oleObj>
              </mc:Choice>
              <mc:Fallback>
                <p:oleObj name="Equation" r:id="rId9" imgW="4279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632" y="2664525"/>
                        <a:ext cx="8977613" cy="93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10778"/>
              </p:ext>
            </p:extLst>
          </p:nvPr>
        </p:nvGraphicFramePr>
        <p:xfrm>
          <a:off x="1485018" y="2905624"/>
          <a:ext cx="842454" cy="48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2"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018" y="2905624"/>
                        <a:ext cx="842454" cy="481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95593"/>
              </p:ext>
            </p:extLst>
          </p:nvPr>
        </p:nvGraphicFramePr>
        <p:xfrm>
          <a:off x="1495570" y="3525707"/>
          <a:ext cx="7458438" cy="6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3" name="Equation" r:id="rId13" imgW="3403440" imgH="291960" progId="Equation.DSMT4">
                  <p:embed/>
                </p:oleObj>
              </mc:Choice>
              <mc:Fallback>
                <p:oleObj name="Equation" r:id="rId13" imgW="3403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570" y="3525707"/>
                        <a:ext cx="7458438" cy="6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645"/>
              </p:ext>
            </p:extLst>
          </p:nvPr>
        </p:nvGraphicFramePr>
        <p:xfrm>
          <a:off x="3538806" y="3990769"/>
          <a:ext cx="4089255" cy="81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4" name="Equation" r:id="rId15" imgW="1904760" imgH="380880" progId="Equation.DSMT4">
                  <p:embed/>
                </p:oleObj>
              </mc:Choice>
              <mc:Fallback>
                <p:oleObj name="Equation" r:id="rId15" imgW="1904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806" y="3990769"/>
                        <a:ext cx="4089255" cy="81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83361"/>
              </p:ext>
            </p:extLst>
          </p:nvPr>
        </p:nvGraphicFramePr>
        <p:xfrm>
          <a:off x="1504013" y="4814235"/>
          <a:ext cx="7789161" cy="63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5" name="Equation" r:id="rId17" imgW="3568680" imgH="291960" progId="Equation.DSMT4">
                  <p:embed/>
                </p:oleObj>
              </mc:Choice>
              <mc:Fallback>
                <p:oleObj name="Equation" r:id="rId17" imgW="3568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013" y="4814235"/>
                        <a:ext cx="7789161" cy="637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44301"/>
              </p:ext>
            </p:extLst>
          </p:nvPr>
        </p:nvGraphicFramePr>
        <p:xfrm>
          <a:off x="3686535" y="5247423"/>
          <a:ext cx="4118192" cy="86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6" name="Equation" r:id="rId19" imgW="1879560" imgH="393480" progId="Equation.DSMT4">
                  <p:embed/>
                </p:oleObj>
              </mc:Choice>
              <mc:Fallback>
                <p:oleObj name="Equation" r:id="rId19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535" y="5247423"/>
                        <a:ext cx="4118192" cy="86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884201"/>
              </p:ext>
            </p:extLst>
          </p:nvPr>
        </p:nvGraphicFramePr>
        <p:xfrm>
          <a:off x="2387745" y="5917089"/>
          <a:ext cx="6391378" cy="71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87" name="Equation" r:id="rId21" imgW="2958840" imgH="330120" progId="Equation.DSMT4">
                  <p:embed/>
                </p:oleObj>
              </mc:Choice>
              <mc:Fallback>
                <p:oleObj name="Equation" r:id="rId21" imgW="295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745" y="5917089"/>
                        <a:ext cx="6391378" cy="713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4" name="Group 22"/>
          <p:cNvGrpSpPr>
            <a:grpSpLocks/>
          </p:cNvGrpSpPr>
          <p:nvPr/>
        </p:nvGrpSpPr>
        <p:grpSpPr bwMode="auto">
          <a:xfrm>
            <a:off x="1484457" y="4236385"/>
            <a:ext cx="1806575" cy="511175"/>
            <a:chOff x="374" y="2584"/>
            <a:chExt cx="1138" cy="322"/>
          </a:xfrm>
        </p:grpSpPr>
        <p:sp>
          <p:nvSpPr>
            <p:cNvPr id="61458" name="Rectangle 23"/>
            <p:cNvSpPr>
              <a:spLocks noChangeArrowheads="1"/>
            </p:cNvSpPr>
            <p:nvPr/>
          </p:nvSpPr>
          <p:spPr bwMode="auto">
            <a:xfrm>
              <a:off x="374" y="2584"/>
              <a:ext cx="1134" cy="3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459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733310"/>
                </p:ext>
              </p:extLst>
            </p:nvPr>
          </p:nvGraphicFramePr>
          <p:xfrm>
            <a:off x="381" y="2606"/>
            <a:ext cx="113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88" name="Equation" r:id="rId23" imgW="876240" imgH="203040" progId="Equation.DSMT4">
                    <p:embed/>
                  </p:oleObj>
                </mc:Choice>
                <mc:Fallback>
                  <p:oleObj name="Equation" r:id="rId23" imgW="876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2606"/>
                          <a:ext cx="113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1524383" y="5444723"/>
            <a:ext cx="1800225" cy="511175"/>
            <a:chOff x="374" y="2584"/>
            <a:chExt cx="1134" cy="322"/>
          </a:xfrm>
        </p:grpSpPr>
        <p:sp>
          <p:nvSpPr>
            <p:cNvPr id="61456" name="Rectangle 26"/>
            <p:cNvSpPr>
              <a:spLocks noChangeArrowheads="1"/>
            </p:cNvSpPr>
            <p:nvPr/>
          </p:nvSpPr>
          <p:spPr bwMode="auto">
            <a:xfrm>
              <a:off x="374" y="2584"/>
              <a:ext cx="1134" cy="3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45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113901"/>
                </p:ext>
              </p:extLst>
            </p:nvPr>
          </p:nvGraphicFramePr>
          <p:xfrm>
            <a:off x="374" y="2606"/>
            <a:ext cx="112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89" name="Equation" r:id="rId25" imgW="888840" imgH="203040" progId="Equation.DSMT4">
                    <p:embed/>
                  </p:oleObj>
                </mc:Choice>
                <mc:Fallback>
                  <p:oleObj name="Equation" r:id="rId25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2606"/>
                          <a:ext cx="112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4" name="Text Box 8"/>
          <p:cNvSpPr txBox="1">
            <a:spLocks noChangeArrowheads="1"/>
          </p:cNvSpPr>
          <p:nvPr/>
        </p:nvSpPr>
        <p:spPr bwMode="auto">
          <a:xfrm>
            <a:off x="1418022" y="1164462"/>
            <a:ext cx="1023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55" name="Text Box 11"/>
          <p:cNvSpPr txBox="1">
            <a:spLocks noChangeArrowheads="1"/>
          </p:cNvSpPr>
          <p:nvPr/>
        </p:nvSpPr>
        <p:spPr bwMode="auto">
          <a:xfrm>
            <a:off x="1475883" y="1737917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707469" y="1011313"/>
            <a:ext cx="474676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三、广义积分的柯西主值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36692"/>
              </p:ext>
            </p:extLst>
          </p:nvPr>
        </p:nvGraphicFramePr>
        <p:xfrm>
          <a:off x="1707469" y="1635882"/>
          <a:ext cx="3979924" cy="48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4" name="Equation" r:id="rId3" imgW="1777680" imgH="215640" progId="Equation.DSMT4">
                  <p:embed/>
                </p:oleObj>
              </mc:Choice>
              <mc:Fallback>
                <p:oleObj name="Equation" r:id="rId3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469" y="1635882"/>
                        <a:ext cx="3979924" cy="48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49767"/>
              </p:ext>
            </p:extLst>
          </p:nvPr>
        </p:nvGraphicFramePr>
        <p:xfrm>
          <a:off x="2097191" y="2119158"/>
          <a:ext cx="3148012" cy="44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5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91" y="2119158"/>
                        <a:ext cx="3148012" cy="44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57416"/>
              </p:ext>
            </p:extLst>
          </p:nvPr>
        </p:nvGraphicFramePr>
        <p:xfrm>
          <a:off x="2097191" y="2608619"/>
          <a:ext cx="6513409" cy="79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6" name="Equation" r:id="rId7" imgW="2717640" imgH="330120" progId="Equation.DSMT4">
                  <p:embed/>
                </p:oleObj>
              </mc:Choice>
              <mc:Fallback>
                <p:oleObj name="Equation" r:id="rId7" imgW="271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91" y="2608619"/>
                        <a:ext cx="6513409" cy="791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133125"/>
              </p:ext>
            </p:extLst>
          </p:nvPr>
        </p:nvGraphicFramePr>
        <p:xfrm>
          <a:off x="3665333" y="3338645"/>
          <a:ext cx="5884868" cy="80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7" name="Equation" r:id="rId9" imgW="2514600" imgH="342720" progId="Equation.DSMT4">
                  <p:embed/>
                </p:oleObj>
              </mc:Choice>
              <mc:Fallback>
                <p:oleObj name="Equation" r:id="rId9" imgW="2514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333" y="3338645"/>
                        <a:ext cx="5884868" cy="802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77128"/>
              </p:ext>
            </p:extLst>
          </p:nvPr>
        </p:nvGraphicFramePr>
        <p:xfrm>
          <a:off x="1996321" y="4158844"/>
          <a:ext cx="833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8" name="Equation" r:id="rId11" imgW="3759120" imgH="215640" progId="Equation.DSMT4">
                  <p:embed/>
                </p:oleObj>
              </mc:Choice>
              <mc:Fallback>
                <p:oleObj name="Equation" r:id="rId11" imgW="3759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21" y="4158844"/>
                        <a:ext cx="8334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73316"/>
              </p:ext>
            </p:extLst>
          </p:nvPr>
        </p:nvGraphicFramePr>
        <p:xfrm>
          <a:off x="1996321" y="4750248"/>
          <a:ext cx="2840499" cy="44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" name="Equation" r:id="rId13" imgW="1295280" imgH="203040" progId="Equation.DSMT4">
                  <p:embed/>
                </p:oleObj>
              </mc:Choice>
              <mc:Fallback>
                <p:oleObj name="Equation" r:id="rId13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21" y="4750248"/>
                        <a:ext cx="2840499" cy="44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10457"/>
              </p:ext>
            </p:extLst>
          </p:nvPr>
        </p:nvGraphicFramePr>
        <p:xfrm>
          <a:off x="2768156" y="5279620"/>
          <a:ext cx="7562542" cy="47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0" name="Equation" r:id="rId15" imgW="3441600" imgH="215640" progId="Equation.DSMT4">
                  <p:embed/>
                </p:oleObj>
              </mc:Choice>
              <mc:Fallback>
                <p:oleObj name="Equation" r:id="rId15" imgW="344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156" y="5279620"/>
                        <a:ext cx="7562542" cy="47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20070"/>
              </p:ext>
            </p:extLst>
          </p:nvPr>
        </p:nvGraphicFramePr>
        <p:xfrm>
          <a:off x="1996321" y="5804938"/>
          <a:ext cx="7018597" cy="48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1" name="Equation" r:id="rId17" imgW="3124080" imgH="215640" progId="Equation.DSMT4">
                  <p:embed/>
                </p:oleObj>
              </mc:Choice>
              <mc:Fallback>
                <p:oleObj name="Equation" r:id="rId17" imgW="312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321" y="5804938"/>
                        <a:ext cx="7018597" cy="48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85613"/>
              </p:ext>
            </p:extLst>
          </p:nvPr>
        </p:nvGraphicFramePr>
        <p:xfrm>
          <a:off x="2043113" y="1913847"/>
          <a:ext cx="6240096" cy="51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9" name="Equation" r:id="rId3" imgW="2628720" imgH="215640" progId="Equation.DSMT4">
                  <p:embed/>
                </p:oleObj>
              </mc:Choice>
              <mc:Fallback>
                <p:oleObj name="Equation" r:id="rId3" imgW="2628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913847"/>
                        <a:ext cx="6240096" cy="51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3893"/>
              </p:ext>
            </p:extLst>
          </p:nvPr>
        </p:nvGraphicFramePr>
        <p:xfrm>
          <a:off x="2043113" y="2512640"/>
          <a:ext cx="6682365" cy="48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0" name="Equation" r:id="rId5" imgW="2984400" imgH="215640" progId="Equation.DSMT4">
                  <p:embed/>
                </p:oleObj>
              </mc:Choice>
              <mc:Fallback>
                <p:oleObj name="Equation" r:id="rId5" imgW="298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512640"/>
                        <a:ext cx="6682365" cy="48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10118"/>
              </p:ext>
            </p:extLst>
          </p:nvPr>
        </p:nvGraphicFramePr>
        <p:xfrm>
          <a:off x="2256573" y="3121580"/>
          <a:ext cx="5813176" cy="76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1" name="Equation" r:id="rId7" imgW="2590560" imgH="342720" progId="Equation.DSMT4">
                  <p:embed/>
                </p:oleObj>
              </mc:Choice>
              <mc:Fallback>
                <p:oleObj name="Equation" r:id="rId7" imgW="2590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573" y="3121580"/>
                        <a:ext cx="5813176" cy="769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35249"/>
              </p:ext>
            </p:extLst>
          </p:nvPr>
        </p:nvGraphicFramePr>
        <p:xfrm>
          <a:off x="1172877" y="3997336"/>
          <a:ext cx="8723305" cy="51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2" name="Equation" r:id="rId9" imgW="3657600" imgH="215640" progId="Equation.DSMT4">
                  <p:embed/>
                </p:oleObj>
              </mc:Choice>
              <mc:Fallback>
                <p:oleObj name="Equation" r:id="rId9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77" y="3997336"/>
                        <a:ext cx="8723305" cy="51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98655"/>
              </p:ext>
            </p:extLst>
          </p:nvPr>
        </p:nvGraphicFramePr>
        <p:xfrm>
          <a:off x="1820119" y="4642904"/>
          <a:ext cx="8716606" cy="47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3" name="Equation" r:id="rId11" imgW="3746160" imgH="203040" progId="Equation.DSMT4">
                  <p:embed/>
                </p:oleObj>
              </mc:Choice>
              <mc:Fallback>
                <p:oleObj name="Equation" r:id="rId11" imgW="374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119" y="4642904"/>
                        <a:ext cx="8716606" cy="473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007153"/>
              </p:ext>
            </p:extLst>
          </p:nvPr>
        </p:nvGraphicFramePr>
        <p:xfrm>
          <a:off x="1168041" y="5805978"/>
          <a:ext cx="7697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4" name="Equation" r:id="rId13" imgW="3327120" imgH="203040" progId="Equation.DSMT4">
                  <p:embed/>
                </p:oleObj>
              </mc:Choice>
              <mc:Fallback>
                <p:oleObj name="Equation" r:id="rId13" imgW="332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041" y="5805978"/>
                        <a:ext cx="76977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97873"/>
              </p:ext>
            </p:extLst>
          </p:nvPr>
        </p:nvGraphicFramePr>
        <p:xfrm>
          <a:off x="1168041" y="5246729"/>
          <a:ext cx="9575540" cy="47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5" name="Equation" r:id="rId15" imgW="4317840" imgH="215640" progId="Equation.DSMT4">
                  <p:embed/>
                </p:oleObj>
              </mc:Choice>
              <mc:Fallback>
                <p:oleObj name="Equation" r:id="rId15" imgW="431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041" y="5246729"/>
                        <a:ext cx="9575540" cy="478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375919" y="1128860"/>
            <a:ext cx="3721100" cy="561975"/>
            <a:chOff x="291" y="210"/>
            <a:chExt cx="2344" cy="354"/>
          </a:xfrm>
        </p:grpSpPr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291" y="237"/>
              <a:ext cx="2344" cy="3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327" y="210"/>
              <a:ext cx="2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+mn-ea"/>
                  <a:ea typeface="+mn-ea"/>
                </a:rPr>
                <a:t>无穷积分的柯西主值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65064"/>
              </p:ext>
            </p:extLst>
          </p:nvPr>
        </p:nvGraphicFramePr>
        <p:xfrm>
          <a:off x="2705654" y="1304073"/>
          <a:ext cx="6085803" cy="78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0" name="Equation" r:id="rId3" imgW="2552400" imgH="330120" progId="Equation.DSMT4">
                  <p:embed/>
                </p:oleObj>
              </mc:Choice>
              <mc:Fallback>
                <p:oleObj name="Equation" r:id="rId3" imgW="2552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654" y="1304073"/>
                        <a:ext cx="6085803" cy="787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44893"/>
              </p:ext>
            </p:extLst>
          </p:nvPr>
        </p:nvGraphicFramePr>
        <p:xfrm>
          <a:off x="3442588" y="2051682"/>
          <a:ext cx="4614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1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88" y="2051682"/>
                        <a:ext cx="46148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506706"/>
              </p:ext>
            </p:extLst>
          </p:nvPr>
        </p:nvGraphicFramePr>
        <p:xfrm>
          <a:off x="2741621" y="2598417"/>
          <a:ext cx="7240579" cy="78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2" name="Equation" r:id="rId7" imgW="3162240" imgH="342720" progId="Equation.DSMT4">
                  <p:embed/>
                </p:oleObj>
              </mc:Choice>
              <mc:Fallback>
                <p:oleObj name="Equation" r:id="rId7" imgW="3162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21" y="2598417"/>
                        <a:ext cx="7240579" cy="78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39928"/>
              </p:ext>
            </p:extLst>
          </p:nvPr>
        </p:nvGraphicFramePr>
        <p:xfrm>
          <a:off x="1900443" y="3285066"/>
          <a:ext cx="8237670" cy="8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3" name="Equation" r:id="rId9" imgW="3377880" imgH="342720" progId="Equation.DSMT4">
                  <p:embed/>
                </p:oleObj>
              </mc:Choice>
              <mc:Fallback>
                <p:oleObj name="Equation" r:id="rId9" imgW="3377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443" y="3285066"/>
                        <a:ext cx="8237670" cy="8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98096"/>
              </p:ext>
            </p:extLst>
          </p:nvPr>
        </p:nvGraphicFramePr>
        <p:xfrm>
          <a:off x="1853334" y="4110512"/>
          <a:ext cx="5683539" cy="74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4" name="Equation" r:id="rId11" imgW="2514600" imgH="330120" progId="Equation.DSMT4">
                  <p:embed/>
                </p:oleObj>
              </mc:Choice>
              <mc:Fallback>
                <p:oleObj name="Equation" r:id="rId11" imgW="2514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334" y="4110512"/>
                        <a:ext cx="5683539" cy="74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40750"/>
              </p:ext>
            </p:extLst>
          </p:nvPr>
        </p:nvGraphicFramePr>
        <p:xfrm>
          <a:off x="1900443" y="4786813"/>
          <a:ext cx="7091279" cy="79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5" name="Equation" r:id="rId13" imgW="3073320" imgH="342720" progId="Equation.DSMT4">
                  <p:embed/>
                </p:oleObj>
              </mc:Choice>
              <mc:Fallback>
                <p:oleObj name="Equation" r:id="rId13" imgW="3073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443" y="4786813"/>
                        <a:ext cx="7091279" cy="791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9066335" y="4848191"/>
            <a:ext cx="1370013" cy="609600"/>
            <a:chOff x="4541" y="2765"/>
            <a:chExt cx="863" cy="384"/>
          </a:xfrm>
        </p:grpSpPr>
        <p:sp>
          <p:nvSpPr>
            <p:cNvPr id="64527" name="Rectangle 19"/>
            <p:cNvSpPr>
              <a:spLocks noChangeArrowheads="1"/>
            </p:cNvSpPr>
            <p:nvPr/>
          </p:nvSpPr>
          <p:spPr bwMode="auto">
            <a:xfrm>
              <a:off x="4541" y="2765"/>
              <a:ext cx="816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452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273475"/>
                </p:ext>
              </p:extLst>
            </p:nvPr>
          </p:nvGraphicFramePr>
          <p:xfrm>
            <a:off x="4541" y="2778"/>
            <a:ext cx="8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96" name="Equation" r:id="rId15" imgW="507960" imgH="203040" progId="Equation.DSMT4">
                    <p:embed/>
                  </p:oleObj>
                </mc:Choice>
                <mc:Fallback>
                  <p:oleObj name="Equation" r:id="rId15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" y="2778"/>
                          <a:ext cx="8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59842"/>
              </p:ext>
            </p:extLst>
          </p:nvPr>
        </p:nvGraphicFramePr>
        <p:xfrm>
          <a:off x="1853334" y="5515899"/>
          <a:ext cx="8237670" cy="79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7" name="Equation" r:id="rId17" imgW="3403440" imgH="330120" progId="Equation.DSMT4">
                  <p:embed/>
                </p:oleObj>
              </mc:Choice>
              <mc:Fallback>
                <p:oleObj name="Equation" r:id="rId17" imgW="340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334" y="5515899"/>
                        <a:ext cx="8237670" cy="799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8"/>
          <p:cNvSpPr txBox="1">
            <a:spLocks noChangeArrowheads="1"/>
          </p:cNvSpPr>
          <p:nvPr/>
        </p:nvSpPr>
        <p:spPr bwMode="auto">
          <a:xfrm>
            <a:off x="1692739" y="1410744"/>
            <a:ext cx="102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25</a:t>
            </a:r>
          </a:p>
        </p:txBody>
      </p:sp>
      <p:sp>
        <p:nvSpPr>
          <p:cNvPr id="64524" name="Text Box 11"/>
          <p:cNvSpPr txBox="1">
            <a:spLocks noChangeArrowheads="1"/>
          </p:cNvSpPr>
          <p:nvPr/>
        </p:nvSpPr>
        <p:spPr bwMode="auto">
          <a:xfrm>
            <a:off x="1823708" y="268157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41436"/>
              </p:ext>
            </p:extLst>
          </p:nvPr>
        </p:nvGraphicFramePr>
        <p:xfrm>
          <a:off x="1402196" y="1279344"/>
          <a:ext cx="2158596" cy="52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96" y="1279344"/>
                        <a:ext cx="2158596" cy="523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402196" y="2199421"/>
            <a:ext cx="9377363" cy="858838"/>
            <a:chOff x="18" y="849"/>
            <a:chExt cx="5907" cy="541"/>
          </a:xfrm>
        </p:grpSpPr>
        <p:sp>
          <p:nvSpPr>
            <p:cNvPr id="65544" name="Rectangle 4"/>
            <p:cNvSpPr>
              <a:spLocks noChangeArrowheads="1"/>
            </p:cNvSpPr>
            <p:nvPr/>
          </p:nvSpPr>
          <p:spPr bwMode="auto">
            <a:xfrm>
              <a:off x="18" y="849"/>
              <a:ext cx="5907" cy="54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55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7081033"/>
                </p:ext>
              </p:extLst>
            </p:nvPr>
          </p:nvGraphicFramePr>
          <p:xfrm>
            <a:off x="18" y="968"/>
            <a:ext cx="583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7" name="Equation" r:id="rId5" imgW="3708360" imgH="215640" progId="Equation.DSMT4">
                    <p:embed/>
                  </p:oleObj>
                </mc:Choice>
                <mc:Fallback>
                  <p:oleObj name="Equation" r:id="rId5" imgW="3708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" y="968"/>
                          <a:ext cx="583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88515"/>
              </p:ext>
            </p:extLst>
          </p:nvPr>
        </p:nvGraphicFramePr>
        <p:xfrm>
          <a:off x="1402196" y="3586531"/>
          <a:ext cx="8665732" cy="8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8" name="Equation" r:id="rId7" imgW="3504960" imgH="330120" progId="Equation.DSMT4">
                  <p:embed/>
                </p:oleObj>
              </mc:Choice>
              <mc:Fallback>
                <p:oleObj name="Equation" r:id="rId7" imgW="350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96" y="3586531"/>
                        <a:ext cx="8665732" cy="8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545738" y="4931140"/>
            <a:ext cx="8723314" cy="896938"/>
            <a:chOff x="39" y="2450"/>
            <a:chExt cx="5495" cy="565"/>
          </a:xfrm>
        </p:grpSpPr>
        <p:sp>
          <p:nvSpPr>
            <p:cNvPr id="65542" name="Rectangle 8"/>
            <p:cNvSpPr>
              <a:spLocks noChangeArrowheads="1"/>
            </p:cNvSpPr>
            <p:nvPr/>
          </p:nvSpPr>
          <p:spPr bwMode="auto">
            <a:xfrm>
              <a:off x="39" y="2450"/>
              <a:ext cx="5495" cy="56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554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44669"/>
                </p:ext>
              </p:extLst>
            </p:nvPr>
          </p:nvGraphicFramePr>
          <p:xfrm>
            <a:off x="39" y="2450"/>
            <a:ext cx="539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9" name="Equation" r:id="rId9" imgW="3454200" imgH="330120" progId="Equation.DSMT4">
                    <p:embed/>
                  </p:oleObj>
                </mc:Choice>
                <mc:Fallback>
                  <p:oleObj name="Equation" r:id="rId9" imgW="3454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" y="2450"/>
                          <a:ext cx="5396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12146"/>
              </p:ext>
            </p:extLst>
          </p:nvPr>
        </p:nvGraphicFramePr>
        <p:xfrm>
          <a:off x="2193319" y="1859922"/>
          <a:ext cx="9022900" cy="48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2" name="Equation" r:id="rId3" imgW="4038480" imgH="215640" progId="Equation.DSMT4">
                  <p:embed/>
                </p:oleObj>
              </mc:Choice>
              <mc:Fallback>
                <p:oleObj name="Equation" r:id="rId3" imgW="4038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319" y="1859922"/>
                        <a:ext cx="9022900" cy="48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86989"/>
              </p:ext>
            </p:extLst>
          </p:nvPr>
        </p:nvGraphicFramePr>
        <p:xfrm>
          <a:off x="2263658" y="2429361"/>
          <a:ext cx="457776" cy="42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3" name="Equation" r:id="rId5" imgW="203040" imgH="190440" progId="Equation.DSMT4">
                  <p:embed/>
                </p:oleObj>
              </mc:Choice>
              <mc:Fallback>
                <p:oleObj name="Equation" r:id="rId5" imgW="203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658" y="2429361"/>
                        <a:ext cx="457776" cy="429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6780"/>
              </p:ext>
            </p:extLst>
          </p:nvPr>
        </p:nvGraphicFramePr>
        <p:xfrm>
          <a:off x="2286775" y="2954668"/>
          <a:ext cx="8044124" cy="78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4" name="Equation" r:id="rId7" imgW="3530520" imgH="342720" progId="Equation.DSMT4">
                  <p:embed/>
                </p:oleObj>
              </mc:Choice>
              <mc:Fallback>
                <p:oleObj name="Equation" r:id="rId7" imgW="3530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775" y="2954668"/>
                        <a:ext cx="8044124" cy="781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21209"/>
              </p:ext>
            </p:extLst>
          </p:nvPr>
        </p:nvGraphicFramePr>
        <p:xfrm>
          <a:off x="1717625" y="3910098"/>
          <a:ext cx="8318502" cy="47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5" name="Equation" r:id="rId9" imgW="3771720" imgH="215640" progId="Equation.DSMT4">
                  <p:embed/>
                </p:oleObj>
              </mc:Choice>
              <mc:Fallback>
                <p:oleObj name="Equation" r:id="rId9" imgW="377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25" y="3910098"/>
                        <a:ext cx="8318502" cy="47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31163"/>
              </p:ext>
            </p:extLst>
          </p:nvPr>
        </p:nvGraphicFramePr>
        <p:xfrm>
          <a:off x="2492546" y="4578525"/>
          <a:ext cx="8548543" cy="47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6" name="Equation" r:id="rId11" imgW="3886200" imgH="215640" progId="Equation.DSMT4">
                  <p:embed/>
                </p:oleObj>
              </mc:Choice>
              <mc:Fallback>
                <p:oleObj name="Equation" r:id="rId11" imgW="3886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546" y="4578525"/>
                        <a:ext cx="8548543" cy="47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493970"/>
              </p:ext>
            </p:extLst>
          </p:nvPr>
        </p:nvGraphicFramePr>
        <p:xfrm>
          <a:off x="1697268" y="5828148"/>
          <a:ext cx="59674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7" name="Equation" r:id="rId13" imgW="2552400" imgH="203040" progId="Equation.DSMT4">
                  <p:embed/>
                </p:oleObj>
              </mc:Choice>
              <mc:Fallback>
                <p:oleObj name="Equation" r:id="rId13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68" y="5828148"/>
                        <a:ext cx="59674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40711"/>
              </p:ext>
            </p:extLst>
          </p:nvPr>
        </p:nvGraphicFramePr>
        <p:xfrm>
          <a:off x="1697268" y="5195473"/>
          <a:ext cx="9518951" cy="49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8" name="Equation" r:id="rId15" imgW="4152600" imgH="215640" progId="Equation.DSMT4">
                  <p:embed/>
                </p:oleObj>
              </mc:Choice>
              <mc:Fallback>
                <p:oleObj name="Equation" r:id="rId15" imgW="415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68" y="5195473"/>
                        <a:ext cx="9518951" cy="494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70426"/>
              </p:ext>
            </p:extLst>
          </p:nvPr>
        </p:nvGraphicFramePr>
        <p:xfrm>
          <a:off x="1697268" y="1244416"/>
          <a:ext cx="3842327" cy="5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9" name="Equation" r:id="rId17" imgW="1638000" imgH="215640" progId="Equation.DSMT4">
                  <p:embed/>
                </p:oleObj>
              </mc:Choice>
              <mc:Fallback>
                <p:oleObj name="Equation" r:id="rId17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68" y="1244416"/>
                        <a:ext cx="3842327" cy="50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7203"/>
              </p:ext>
            </p:extLst>
          </p:nvPr>
        </p:nvGraphicFramePr>
        <p:xfrm>
          <a:off x="2455863" y="1055382"/>
          <a:ext cx="4286249" cy="92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2" name="Equation" r:id="rId3" imgW="1892160" imgH="406080" progId="Equation.DSMT4">
                  <p:embed/>
                </p:oleObj>
              </mc:Choice>
              <mc:Fallback>
                <p:oleObj name="Equation" r:id="rId3" imgW="1892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055382"/>
                        <a:ext cx="4286249" cy="92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09185"/>
              </p:ext>
            </p:extLst>
          </p:nvPr>
        </p:nvGraphicFramePr>
        <p:xfrm>
          <a:off x="6505219" y="1278319"/>
          <a:ext cx="4509289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3" name="Equation" r:id="rId5" imgW="1930320" imgH="203040" progId="Equation.DSMT4">
                  <p:embed/>
                </p:oleObj>
              </mc:Choice>
              <mc:Fallback>
                <p:oleObj name="Equation" r:id="rId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219" y="1278319"/>
                        <a:ext cx="4509289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36933"/>
              </p:ext>
            </p:extLst>
          </p:nvPr>
        </p:nvGraphicFramePr>
        <p:xfrm>
          <a:off x="2650374" y="1980717"/>
          <a:ext cx="4286249" cy="46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4" name="Equation" r:id="rId7" imgW="1854000" imgH="203040" progId="Equation.DSMT4">
                  <p:embed/>
                </p:oleObj>
              </mc:Choice>
              <mc:Fallback>
                <p:oleObj name="Equation" r:id="rId7" imgW="1854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374" y="1980717"/>
                        <a:ext cx="4286249" cy="46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27491"/>
              </p:ext>
            </p:extLst>
          </p:nvPr>
        </p:nvGraphicFramePr>
        <p:xfrm>
          <a:off x="1757461" y="2526318"/>
          <a:ext cx="6916593" cy="90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5" name="Equation" r:id="rId9" imgW="3111480" imgH="406080" progId="Equation.DSMT4">
                  <p:embed/>
                </p:oleObj>
              </mc:Choice>
              <mc:Fallback>
                <p:oleObj name="Equation" r:id="rId9" imgW="3111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1" y="2526318"/>
                        <a:ext cx="6916593" cy="90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48179"/>
              </p:ext>
            </p:extLst>
          </p:nvPr>
        </p:nvGraphicFramePr>
        <p:xfrm>
          <a:off x="1757461" y="3383958"/>
          <a:ext cx="4970237" cy="88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6" name="Equation" r:id="rId11" imgW="2286000" imgH="406080" progId="Equation.DSMT4">
                  <p:embed/>
                </p:oleObj>
              </mc:Choice>
              <mc:Fallback>
                <p:oleObj name="Equation" r:id="rId11" imgW="2286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1" y="3383958"/>
                        <a:ext cx="4970237" cy="884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06652"/>
              </p:ext>
            </p:extLst>
          </p:nvPr>
        </p:nvGraphicFramePr>
        <p:xfrm>
          <a:off x="1763260" y="4121511"/>
          <a:ext cx="7627663" cy="95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7" name="Equation" r:id="rId13" imgW="3238200" imgH="406080" progId="Equation.DSMT4">
                  <p:embed/>
                </p:oleObj>
              </mc:Choice>
              <mc:Fallback>
                <p:oleObj name="Equation" r:id="rId13" imgW="323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260" y="4121511"/>
                        <a:ext cx="7627663" cy="95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7504869" y="3397195"/>
            <a:ext cx="1368425" cy="512762"/>
            <a:chOff x="3515" y="2387"/>
            <a:chExt cx="862" cy="323"/>
          </a:xfrm>
        </p:grpSpPr>
        <p:sp>
          <p:nvSpPr>
            <p:cNvPr id="67600" name="AutoShape 19"/>
            <p:cNvSpPr>
              <a:spLocks noChangeArrowheads="1"/>
            </p:cNvSpPr>
            <p:nvPr/>
          </p:nvSpPr>
          <p:spPr bwMode="auto">
            <a:xfrm>
              <a:off x="3515" y="2387"/>
              <a:ext cx="862" cy="323"/>
            </a:xfrm>
            <a:prstGeom prst="wedgeRectCallout">
              <a:avLst>
                <a:gd name="adj1" fmla="val -120995"/>
                <a:gd name="adj2" fmla="val 124611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601" name="Object 20"/>
            <p:cNvGraphicFramePr>
              <a:graphicFrameLocks noChangeAspect="1"/>
            </p:cNvGraphicFramePr>
            <p:nvPr/>
          </p:nvGraphicFramePr>
          <p:xfrm>
            <a:off x="3730" y="2447"/>
            <a:ext cx="3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8" name="公式" r:id="rId15" imgW="609600" imgH="279400" progId="Equation.3">
                    <p:embed/>
                  </p:oleObj>
                </mc:Choice>
                <mc:Fallback>
                  <p:oleObj name="公式" r:id="rId15" imgW="609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2447"/>
                          <a:ext cx="38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77" name="Group 21"/>
          <p:cNvGrpSpPr>
            <a:grpSpLocks/>
          </p:cNvGrpSpPr>
          <p:nvPr/>
        </p:nvGrpSpPr>
        <p:grpSpPr bwMode="auto">
          <a:xfrm>
            <a:off x="9959567" y="3755301"/>
            <a:ext cx="1368425" cy="512762"/>
            <a:chOff x="4749" y="2623"/>
            <a:chExt cx="862" cy="323"/>
          </a:xfrm>
        </p:grpSpPr>
        <p:sp>
          <p:nvSpPr>
            <p:cNvPr id="67598" name="AutoShape 22"/>
            <p:cNvSpPr>
              <a:spLocks noChangeArrowheads="1"/>
            </p:cNvSpPr>
            <p:nvPr/>
          </p:nvSpPr>
          <p:spPr bwMode="auto">
            <a:xfrm flipV="1">
              <a:off x="4749" y="2623"/>
              <a:ext cx="862" cy="323"/>
            </a:xfrm>
            <a:prstGeom prst="wedgeRectCallout">
              <a:avLst>
                <a:gd name="adj1" fmla="val -182139"/>
                <a:gd name="adj2" fmla="val -163005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599" name="Object 23"/>
            <p:cNvGraphicFramePr>
              <a:graphicFrameLocks noChangeAspect="1"/>
            </p:cNvGraphicFramePr>
            <p:nvPr/>
          </p:nvGraphicFramePr>
          <p:xfrm>
            <a:off x="4988" y="2674"/>
            <a:ext cx="3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9" name="公式" r:id="rId17" imgW="609600" imgH="279400" progId="Equation.3">
                    <p:embed/>
                  </p:oleObj>
                </mc:Choice>
                <mc:Fallback>
                  <p:oleObj name="公式" r:id="rId17" imgW="609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2674"/>
                          <a:ext cx="38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08073"/>
              </p:ext>
            </p:extLst>
          </p:nvPr>
        </p:nvGraphicFramePr>
        <p:xfrm>
          <a:off x="3348820" y="4911850"/>
          <a:ext cx="5779451" cy="7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0" name="Equation" r:id="rId19" imgW="2577960" imgH="317160" progId="Equation.DSMT4">
                  <p:embed/>
                </p:oleObj>
              </mc:Choice>
              <mc:Fallback>
                <p:oleObj name="Equation" r:id="rId19" imgW="2577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20" y="4911850"/>
                        <a:ext cx="5779451" cy="711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661"/>
              </p:ext>
            </p:extLst>
          </p:nvPr>
        </p:nvGraphicFramePr>
        <p:xfrm>
          <a:off x="1757461" y="5540217"/>
          <a:ext cx="4174353" cy="94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1" name="Equation" r:id="rId21" imgW="1803240" imgH="406080" progId="Equation.DSMT4">
                  <p:embed/>
                </p:oleObj>
              </mc:Choice>
              <mc:Fallback>
                <p:oleObj name="Equation" r:id="rId21" imgW="1803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461" y="5540217"/>
                        <a:ext cx="4174353" cy="940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8"/>
          <p:cNvSpPr txBox="1">
            <a:spLocks noChangeArrowheads="1"/>
          </p:cNvSpPr>
          <p:nvPr/>
        </p:nvSpPr>
        <p:spPr bwMode="auto">
          <a:xfrm>
            <a:off x="1562894" y="1193386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26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>
            <a:off x="1693863" y="194447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01225" y="834814"/>
            <a:ext cx="3960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瑕积分的概念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49395"/>
              </p:ext>
            </p:extLst>
          </p:nvPr>
        </p:nvGraphicFramePr>
        <p:xfrm>
          <a:off x="2409824" y="1603309"/>
          <a:ext cx="7326768" cy="500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0" name="Equation" r:id="rId3" imgW="3162240" imgH="215640" progId="Equation.DSMT4">
                  <p:embed/>
                </p:oleObj>
              </mc:Choice>
              <mc:Fallback>
                <p:oleObj name="Equation" r:id="rId3" imgW="3162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4" y="1603309"/>
                        <a:ext cx="7326768" cy="500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7213"/>
              </p:ext>
            </p:extLst>
          </p:nvPr>
        </p:nvGraphicFramePr>
        <p:xfrm>
          <a:off x="1580357" y="2249470"/>
          <a:ext cx="6344444" cy="51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5" imgW="2666880" imgH="215640" progId="Equation.DSMT4">
                  <p:embed/>
                </p:oleObj>
              </mc:Choice>
              <mc:Fallback>
                <p:oleObj name="Equation" r:id="rId5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7" y="2249470"/>
                        <a:ext cx="6344444" cy="513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45663"/>
              </p:ext>
            </p:extLst>
          </p:nvPr>
        </p:nvGraphicFramePr>
        <p:xfrm>
          <a:off x="3611835" y="2803000"/>
          <a:ext cx="5317578" cy="83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2" name="Equation" r:id="rId7" imgW="2184120" imgH="342720" progId="Equation.DSMT4">
                  <p:embed/>
                </p:oleObj>
              </mc:Choice>
              <mc:Fallback>
                <p:oleObj name="Equation" r:id="rId7" imgW="2184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35" y="2803000"/>
                        <a:ext cx="5317578" cy="834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30755"/>
              </p:ext>
            </p:extLst>
          </p:nvPr>
        </p:nvGraphicFramePr>
        <p:xfrm>
          <a:off x="1580356" y="3734264"/>
          <a:ext cx="6344445" cy="49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6" y="3734264"/>
                        <a:ext cx="6344445" cy="497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19613"/>
              </p:ext>
            </p:extLst>
          </p:nvPr>
        </p:nvGraphicFramePr>
        <p:xfrm>
          <a:off x="2409824" y="4465722"/>
          <a:ext cx="7721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4" name="Equation" r:id="rId11" imgW="3288960" imgH="215640" progId="Equation.DSMT4">
                  <p:embed/>
                </p:oleObj>
              </mc:Choice>
              <mc:Fallback>
                <p:oleObj name="Equation" r:id="rId11" imgW="328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4" y="4465722"/>
                        <a:ext cx="7721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16650"/>
              </p:ext>
            </p:extLst>
          </p:nvPr>
        </p:nvGraphicFramePr>
        <p:xfrm>
          <a:off x="1580356" y="5165192"/>
          <a:ext cx="8156236" cy="49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5" name="Equation" r:id="rId13" imgW="3581280" imgH="215640" progId="Equation.DSMT4">
                  <p:embed/>
                </p:oleObj>
              </mc:Choice>
              <mc:Fallback>
                <p:oleObj name="Equation" r:id="rId13" imgW="3581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356" y="5165192"/>
                        <a:ext cx="8156236" cy="49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01891"/>
              </p:ext>
            </p:extLst>
          </p:nvPr>
        </p:nvGraphicFramePr>
        <p:xfrm>
          <a:off x="3753377" y="2028424"/>
          <a:ext cx="4857223" cy="75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0" name="Equation" r:id="rId3" imgW="2209680" imgH="342720" progId="Equation.DSMT4">
                  <p:embed/>
                </p:oleObj>
              </mc:Choice>
              <mc:Fallback>
                <p:oleObj name="Equation" r:id="rId3" imgW="2209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377" y="2028424"/>
                        <a:ext cx="4857223" cy="75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73275" y="886164"/>
            <a:ext cx="2849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类似地，可定义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41965"/>
              </p:ext>
            </p:extLst>
          </p:nvPr>
        </p:nvGraphicFramePr>
        <p:xfrm>
          <a:off x="1536359" y="1519885"/>
          <a:ext cx="3526992" cy="4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1" name="Equation" r:id="rId5" imgW="1536480" imgH="215640" progId="Equation.DSMT4">
                  <p:embed/>
                </p:oleObj>
              </mc:Choice>
              <mc:Fallback>
                <p:oleObj name="Equation" r:id="rId5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9" y="1519885"/>
                        <a:ext cx="3526992" cy="49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846796"/>
              </p:ext>
            </p:extLst>
          </p:nvPr>
        </p:nvGraphicFramePr>
        <p:xfrm>
          <a:off x="1536359" y="2823595"/>
          <a:ext cx="5167985" cy="48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2" name="Equation" r:id="rId7" imgW="2323800" imgH="215640" progId="Equation.DSMT4">
                  <p:embed/>
                </p:oleObj>
              </mc:Choice>
              <mc:Fallback>
                <p:oleObj name="Equation" r:id="rId7" imgW="2323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9" y="2823595"/>
                        <a:ext cx="5167985" cy="48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50593"/>
              </p:ext>
            </p:extLst>
          </p:nvPr>
        </p:nvGraphicFramePr>
        <p:xfrm>
          <a:off x="2430463" y="3303681"/>
          <a:ext cx="5673399" cy="73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3" name="Equation" r:id="rId9" imgW="2539800" imgH="330120" progId="Equation.DSMT4">
                  <p:embed/>
                </p:oleObj>
              </mc:Choice>
              <mc:Fallback>
                <p:oleObj name="Equation" r:id="rId9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303681"/>
                        <a:ext cx="5673399" cy="73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081618"/>
              </p:ext>
            </p:extLst>
          </p:nvPr>
        </p:nvGraphicFramePr>
        <p:xfrm>
          <a:off x="3414547" y="4041223"/>
          <a:ext cx="5924550" cy="76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4" name="Equation" r:id="rId11" imgW="2641320" imgH="342720" progId="Equation.DSMT4">
                  <p:embed/>
                </p:oleObj>
              </mc:Choice>
              <mc:Fallback>
                <p:oleObj name="Equation" r:id="rId11" imgW="264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547" y="4041223"/>
                        <a:ext cx="5924550" cy="76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52295"/>
              </p:ext>
            </p:extLst>
          </p:nvPr>
        </p:nvGraphicFramePr>
        <p:xfrm>
          <a:off x="1536359" y="4762894"/>
          <a:ext cx="9576438" cy="72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5" name="Equation" r:id="rId13" imgW="4343400" imgH="330120" progId="Equation.DSMT4">
                  <p:embed/>
                </p:oleObj>
              </mc:Choice>
              <mc:Fallback>
                <p:oleObj name="Equation" r:id="rId13" imgW="4343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359" y="4762894"/>
                        <a:ext cx="9576438" cy="728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88980"/>
              </p:ext>
            </p:extLst>
          </p:nvPr>
        </p:nvGraphicFramePr>
        <p:xfrm>
          <a:off x="1659970" y="5531946"/>
          <a:ext cx="9433704" cy="70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6" name="Equation" r:id="rId15" imgW="4394160" imgH="330120" progId="Equation.DSMT4">
                  <p:embed/>
                </p:oleObj>
              </mc:Choice>
              <mc:Fallback>
                <p:oleObj name="Equation" r:id="rId15" imgW="4394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70" y="5531946"/>
                        <a:ext cx="9433704" cy="708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36321" y="1791572"/>
            <a:ext cx="8353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与无穷积分的情形类似，瑕积分也有下列运算形式：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870537"/>
              </p:ext>
            </p:extLst>
          </p:nvPr>
        </p:nvGraphicFramePr>
        <p:xfrm>
          <a:off x="1618883" y="2676852"/>
          <a:ext cx="84407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3" imgW="3848040" imgH="342720" progId="Equation.DSMT4">
                  <p:embed/>
                </p:oleObj>
              </mc:Choice>
              <mc:Fallback>
                <p:oleObj name="Equation" r:id="rId3" imgW="3848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83" y="2676852"/>
                        <a:ext cx="84407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883137"/>
              </p:ext>
            </p:extLst>
          </p:nvPr>
        </p:nvGraphicFramePr>
        <p:xfrm>
          <a:off x="1703998" y="3791387"/>
          <a:ext cx="8223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5" imgW="3835080" imgH="342720" progId="Equation.DSMT4">
                  <p:embed/>
                </p:oleObj>
              </mc:Choice>
              <mc:Fallback>
                <p:oleObj name="Equation" r:id="rId5" imgW="3835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998" y="3791387"/>
                        <a:ext cx="8223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618883" y="4888460"/>
            <a:ext cx="861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这样就将瑕积分的计算与定积分的计算联系起来了</a:t>
            </a:r>
            <a:r>
              <a:rPr lang="en-US" altLang="zh-CN" sz="2800" b="1" dirty="0">
                <a:latin typeface="+mn-ea"/>
                <a:ea typeface="+mn-ea"/>
              </a:rPr>
              <a:t>.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875692" y="703321"/>
            <a:ext cx="4354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瑕积分基本运算性质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29057"/>
              </p:ext>
            </p:extLst>
          </p:nvPr>
        </p:nvGraphicFramePr>
        <p:xfrm>
          <a:off x="1953491" y="1264100"/>
          <a:ext cx="868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1" name="Equation" r:id="rId3" imgW="3733800" imgH="215900" progId="Equation.DSMT4">
                  <p:embed/>
                </p:oleObj>
              </mc:Choice>
              <mc:Fallback>
                <p:oleObj name="Equation" r:id="rId3" imgW="373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1264100"/>
                        <a:ext cx="8686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77602"/>
              </p:ext>
            </p:extLst>
          </p:nvPr>
        </p:nvGraphicFramePr>
        <p:xfrm>
          <a:off x="1953491" y="1792577"/>
          <a:ext cx="5370945" cy="48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" name="Equation" r:id="rId5" imgW="2373870" imgH="215806" progId="Equation.DSMT4">
                  <p:embed/>
                </p:oleObj>
              </mc:Choice>
              <mc:Fallback>
                <p:oleObj name="Equation" r:id="rId5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1792577"/>
                        <a:ext cx="5370945" cy="488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66902"/>
              </p:ext>
            </p:extLst>
          </p:nvPr>
        </p:nvGraphicFramePr>
        <p:xfrm>
          <a:off x="2420816" y="2302325"/>
          <a:ext cx="5708073" cy="50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" name="Equation" r:id="rId7" imgW="2451100" imgH="215900" progId="Equation.DSMT4">
                  <p:embed/>
                </p:oleObj>
              </mc:Choice>
              <mc:Fallback>
                <p:oleObj name="Equation" r:id="rId7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816" y="2302325"/>
                        <a:ext cx="5708073" cy="50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20672"/>
              </p:ext>
            </p:extLst>
          </p:nvPr>
        </p:nvGraphicFramePr>
        <p:xfrm>
          <a:off x="1981200" y="3415094"/>
          <a:ext cx="746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Equation" r:id="rId9" imgW="3454400" imgH="330200" progId="Equation.DSMT4">
                  <p:embed/>
                </p:oleObj>
              </mc:Choice>
              <mc:Fallback>
                <p:oleObj name="Equation" r:id="rId9" imgW="3454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15094"/>
                        <a:ext cx="7467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18839"/>
              </p:ext>
            </p:extLst>
          </p:nvPr>
        </p:nvGraphicFramePr>
        <p:xfrm>
          <a:off x="1953491" y="4060825"/>
          <a:ext cx="8686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name="Equation" r:id="rId11" imgW="3975100" imgH="330200" progId="Equation.DSMT4">
                  <p:embed/>
                </p:oleObj>
              </mc:Choice>
              <mc:Fallback>
                <p:oleObj name="Equation" r:id="rId11" imgW="3975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4060825"/>
                        <a:ext cx="8686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981200" y="4724400"/>
          <a:ext cx="7543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6" name="Equation" r:id="rId13" imgW="3556000" imgH="330200" progId="Equation.DSMT4">
                  <p:embed/>
                </p:oleObj>
              </mc:Choice>
              <mc:Fallback>
                <p:oleObj name="Equation" r:id="rId13" imgW="3556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7543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1981200" y="5486401"/>
          <a:ext cx="731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7" name="Equation" r:id="rId15" imgW="3289300" imgH="215900" progId="Equation.DSMT4">
                  <p:embed/>
                </p:oleObj>
              </mc:Choice>
              <mc:Fallback>
                <p:oleObj name="Equation" r:id="rId15" imgW="3289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1"/>
                        <a:ext cx="7315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4447"/>
              </p:ext>
            </p:extLst>
          </p:nvPr>
        </p:nvGraphicFramePr>
        <p:xfrm>
          <a:off x="1953491" y="2735609"/>
          <a:ext cx="4947138" cy="76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name="Equation" r:id="rId17" imgW="2146300" imgH="330200" progId="Equation.DSMT4">
                  <p:embed/>
                </p:oleObj>
              </mc:Choice>
              <mc:Fallback>
                <p:oleObj name="Equation" r:id="rId17" imgW="2146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1" y="2735609"/>
                        <a:ext cx="4947138" cy="76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48465"/>
              </p:ext>
            </p:extLst>
          </p:nvPr>
        </p:nvGraphicFramePr>
        <p:xfrm>
          <a:off x="1983575" y="5945569"/>
          <a:ext cx="739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9" name="Equation" r:id="rId19" imgW="4229100" imgH="330200" progId="Equation.DSMT4">
                  <p:embed/>
                </p:oleObj>
              </mc:Choice>
              <mc:Fallback>
                <p:oleObj name="Equation" r:id="rId19" imgW="422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575" y="5945569"/>
                        <a:ext cx="739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8"/>
          <p:cNvSpPr txBox="1">
            <a:spLocks noChangeArrowheads="1"/>
          </p:cNvSpPr>
          <p:nvPr/>
        </p:nvSpPr>
        <p:spPr bwMode="auto">
          <a:xfrm>
            <a:off x="1906886" y="1133740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8795"/>
              </p:ext>
            </p:extLst>
          </p:nvPr>
        </p:nvGraphicFramePr>
        <p:xfrm>
          <a:off x="3288147" y="889303"/>
          <a:ext cx="3102486" cy="102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6" name="Equation" r:id="rId3" imgW="1345616" imgH="444307" progId="Equation.DSMT4">
                  <p:embed/>
                </p:oleObj>
              </mc:Choice>
              <mc:Fallback>
                <p:oleObj name="Equation" r:id="rId3" imgW="134561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147" y="889303"/>
                        <a:ext cx="3102486" cy="1024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28453"/>
              </p:ext>
            </p:extLst>
          </p:nvPr>
        </p:nvGraphicFramePr>
        <p:xfrm>
          <a:off x="3081338" y="1912174"/>
          <a:ext cx="5190837" cy="100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" name="Equation" r:id="rId5" imgW="2286000" imgH="444500" progId="Equation.DSMT4">
                  <p:embed/>
                </p:oleObj>
              </mc:Choice>
              <mc:Fallback>
                <p:oleObj name="Equation" r:id="rId5" imgW="2286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1912174"/>
                        <a:ext cx="5190837" cy="1009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34508"/>
              </p:ext>
            </p:extLst>
          </p:nvPr>
        </p:nvGraphicFramePr>
        <p:xfrm>
          <a:off x="2945424" y="2921507"/>
          <a:ext cx="6236854" cy="100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8" name="Equation" r:id="rId7" imgW="2755900" imgH="444500" progId="Equation.DSMT4">
                  <p:embed/>
                </p:oleObj>
              </mc:Choice>
              <mc:Fallback>
                <p:oleObj name="Equation" r:id="rId7" imgW="2755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424" y="2921507"/>
                        <a:ext cx="6236854" cy="1005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57243"/>
              </p:ext>
            </p:extLst>
          </p:nvPr>
        </p:nvGraphicFramePr>
        <p:xfrm>
          <a:off x="3068936" y="3894030"/>
          <a:ext cx="4138416" cy="107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9" name="Equation" r:id="rId9" imgW="1714500" imgH="444500" progId="Equation.DSMT4">
                  <p:embed/>
                </p:oleObj>
              </mc:Choice>
              <mc:Fallback>
                <p:oleObj name="Equation" r:id="rId9" imgW="171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936" y="3894030"/>
                        <a:ext cx="4138416" cy="1071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19651"/>
              </p:ext>
            </p:extLst>
          </p:nvPr>
        </p:nvGraphicFramePr>
        <p:xfrm>
          <a:off x="4942833" y="4965322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Equation" r:id="rId11" imgW="1269449" imgH="177723" progId="Equation.DSMT4">
                  <p:embed/>
                </p:oleObj>
              </mc:Choice>
              <mc:Fallback>
                <p:oleObj name="Equation" r:id="rId11" imgW="126944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833" y="4965322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60486"/>
              </p:ext>
            </p:extLst>
          </p:nvPr>
        </p:nvGraphicFramePr>
        <p:xfrm>
          <a:off x="4942833" y="5434362"/>
          <a:ext cx="1199349" cy="89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Equation" r:id="rId13" imgW="545626" imgH="406048" progId="Equation.DSMT4">
                  <p:embed/>
                </p:oleObj>
              </mc:Choice>
              <mc:Fallback>
                <p:oleObj name="Equation" r:id="rId13" imgW="545626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833" y="5434362"/>
                        <a:ext cx="1199349" cy="892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8"/>
          <p:cNvSpPr txBox="1">
            <a:spLocks noChangeArrowheads="1"/>
          </p:cNvSpPr>
          <p:nvPr/>
        </p:nvSpPr>
        <p:spPr bwMode="auto">
          <a:xfrm>
            <a:off x="1840157" y="215751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8"/>
          <p:cNvSpPr txBox="1">
            <a:spLocks noChangeArrowheads="1"/>
          </p:cNvSpPr>
          <p:nvPr/>
        </p:nvSpPr>
        <p:spPr bwMode="auto">
          <a:xfrm>
            <a:off x="1838325" y="1450913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79242"/>
              </p:ext>
            </p:extLst>
          </p:nvPr>
        </p:nvGraphicFramePr>
        <p:xfrm>
          <a:off x="3000375" y="1220880"/>
          <a:ext cx="2604684" cy="97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" name="Equation" r:id="rId3" imgW="1079280" imgH="406080" progId="Equation.DSMT4">
                  <p:embed/>
                </p:oleObj>
              </mc:Choice>
              <mc:Fallback>
                <p:oleObj name="Equation" r:id="rId3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220880"/>
                        <a:ext cx="2604684" cy="97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00213"/>
              </p:ext>
            </p:extLst>
          </p:nvPr>
        </p:nvGraphicFramePr>
        <p:xfrm>
          <a:off x="2736319" y="2326100"/>
          <a:ext cx="4022825" cy="102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Equation" r:id="rId5" imgW="1600200" imgH="406080" progId="Equation.DSMT4">
                  <p:embed/>
                </p:oleObj>
              </mc:Choice>
              <mc:Fallback>
                <p:oleObj name="Equation" r:id="rId5" imgW="1600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319" y="2326100"/>
                        <a:ext cx="4022825" cy="1021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849293" y="3724008"/>
            <a:ext cx="289978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有问题没有？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6873444" y="2303788"/>
            <a:ext cx="600075" cy="1038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6873444" y="2309651"/>
            <a:ext cx="666893" cy="10382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62683"/>
              </p:ext>
            </p:extLst>
          </p:nvPr>
        </p:nvGraphicFramePr>
        <p:xfrm>
          <a:off x="6960705" y="3724008"/>
          <a:ext cx="2624065" cy="45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公式" r:id="rId7" imgW="1838482" imgH="266673" progId="Equation.3">
                  <p:embed/>
                </p:oleObj>
              </mc:Choice>
              <mc:Fallback>
                <p:oleObj name="公式" r:id="rId7" imgW="1838482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705" y="3724008"/>
                        <a:ext cx="2624065" cy="45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18"/>
          <p:cNvSpPr txBox="1">
            <a:spLocks noChangeArrowheads="1"/>
          </p:cNvSpPr>
          <p:nvPr/>
        </p:nvSpPr>
        <p:spPr bwMode="auto">
          <a:xfrm>
            <a:off x="1830301" y="2641757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8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/>
      <p:bldP spid="50191" grpId="0" animBg="1"/>
      <p:bldP spid="50192" grpId="0" animBg="1"/>
      <p:bldP spid="47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8"/>
          <p:cNvSpPr txBox="1">
            <a:spLocks noChangeArrowheads="1"/>
          </p:cNvSpPr>
          <p:nvPr/>
        </p:nvSpPr>
        <p:spPr bwMode="auto">
          <a:xfrm>
            <a:off x="1829522" y="1229239"/>
            <a:ext cx="11620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1" name="Text Box 11"/>
          <p:cNvSpPr txBox="1">
            <a:spLocks noChangeArrowheads="1"/>
          </p:cNvSpPr>
          <p:nvPr/>
        </p:nvSpPr>
        <p:spPr bwMode="auto">
          <a:xfrm>
            <a:off x="1829522" y="2250979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908581"/>
              </p:ext>
            </p:extLst>
          </p:nvPr>
        </p:nvGraphicFramePr>
        <p:xfrm>
          <a:off x="3295040" y="1032081"/>
          <a:ext cx="2570884" cy="96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0" name="Equation" r:id="rId3" imgW="1079280" imgH="406080" progId="Equation.DSMT4">
                  <p:embed/>
                </p:oleObj>
              </mc:Choice>
              <mc:Fallback>
                <p:oleObj name="Equation" r:id="rId3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040" y="1032081"/>
                        <a:ext cx="2570884" cy="96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4810"/>
              </p:ext>
            </p:extLst>
          </p:nvPr>
        </p:nvGraphicFramePr>
        <p:xfrm>
          <a:off x="2675093" y="2079398"/>
          <a:ext cx="8221123" cy="90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1" name="Equation" r:id="rId5" imgW="3695400" imgH="406080" progId="Equation.DSMT4">
                  <p:embed/>
                </p:oleObj>
              </mc:Choice>
              <mc:Fallback>
                <p:oleObj name="Equation" r:id="rId5" imgW="3695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093" y="2079398"/>
                        <a:ext cx="8221123" cy="90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55472"/>
              </p:ext>
            </p:extLst>
          </p:nvPr>
        </p:nvGraphicFramePr>
        <p:xfrm>
          <a:off x="2921233" y="3048355"/>
          <a:ext cx="4098639" cy="92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2" name="Equation" r:id="rId7" imgW="1803240" imgH="406080" progId="Equation.DSMT4">
                  <p:embed/>
                </p:oleObj>
              </mc:Choice>
              <mc:Fallback>
                <p:oleObj name="Equation" r:id="rId7" imgW="1803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233" y="3048355"/>
                        <a:ext cx="4098639" cy="92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59338"/>
              </p:ext>
            </p:extLst>
          </p:nvPr>
        </p:nvGraphicFramePr>
        <p:xfrm>
          <a:off x="1829522" y="4110211"/>
          <a:ext cx="7074333" cy="9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" name="Equation" r:id="rId9" imgW="2908080" imgH="406080" progId="Equation.DSMT4">
                  <p:embed/>
                </p:oleObj>
              </mc:Choice>
              <mc:Fallback>
                <p:oleObj name="Equation" r:id="rId9" imgW="2908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22" y="4110211"/>
                        <a:ext cx="7074333" cy="988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08892"/>
              </p:ext>
            </p:extLst>
          </p:nvPr>
        </p:nvGraphicFramePr>
        <p:xfrm>
          <a:off x="1829522" y="5098764"/>
          <a:ext cx="4395355" cy="94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Equation" r:id="rId11" imgW="1892160" imgH="406080" progId="Equation.DSMT4">
                  <p:embed/>
                </p:oleObj>
              </mc:Choice>
              <mc:Fallback>
                <p:oleObj name="Equation" r:id="rId11" imgW="1892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22" y="5098764"/>
                        <a:ext cx="4395355" cy="94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258</Words>
  <Application>Microsoft Office PowerPoint</Application>
  <PresentationFormat>宽屏</PresentationFormat>
  <Paragraphs>84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华文新魏</vt:lpstr>
      <vt:lpstr>华文行楷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第13章、广义积分与含参变量积分</dc:title>
  <dc:creator>dell</dc:creator>
  <cp:lastModifiedBy>Wenzhuang</cp:lastModifiedBy>
  <cp:revision>113</cp:revision>
  <dcterms:created xsi:type="dcterms:W3CDTF">2020-05-06T11:49:11Z</dcterms:created>
  <dcterms:modified xsi:type="dcterms:W3CDTF">2022-08-03T13:50:02Z</dcterms:modified>
</cp:coreProperties>
</file>