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2" r:id="rId3"/>
    <p:sldId id="295" r:id="rId4"/>
    <p:sldId id="29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89" r:id="rId17"/>
    <p:sldId id="290" r:id="rId18"/>
    <p:sldId id="276" r:id="rId19"/>
    <p:sldId id="277" r:id="rId20"/>
    <p:sldId id="291" r:id="rId21"/>
    <p:sldId id="292" r:id="rId22"/>
    <p:sldId id="278" r:id="rId23"/>
    <p:sldId id="293" r:id="rId24"/>
    <p:sldId id="288" r:id="rId25"/>
    <p:sldId id="280" r:id="rId26"/>
    <p:sldId id="294" r:id="rId27"/>
    <p:sldId id="281" r:id="rId28"/>
    <p:sldId id="282" r:id="rId29"/>
    <p:sldId id="287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71" d="100"/>
          <a:sy n="71" d="100"/>
        </p:scale>
        <p:origin x="246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png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17" Type="http://schemas.openxmlformats.org/officeDocument/2006/relationships/image" Target="../media/image101.emf"/><Relationship Id="rId2" Type="http://schemas.openxmlformats.org/officeDocument/2006/relationships/image" Target="../media/image86.emf"/><Relationship Id="rId16" Type="http://schemas.openxmlformats.org/officeDocument/2006/relationships/image" Target="../media/image100.emf"/><Relationship Id="rId1" Type="http://schemas.openxmlformats.org/officeDocument/2006/relationships/image" Target="../media/image85.emf"/><Relationship Id="rId6" Type="http://schemas.openxmlformats.org/officeDocument/2006/relationships/image" Target="../media/image90.png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5" Type="http://schemas.openxmlformats.org/officeDocument/2006/relationships/image" Target="../media/image9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Relationship Id="rId14" Type="http://schemas.openxmlformats.org/officeDocument/2006/relationships/image" Target="../media/image9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emf"/><Relationship Id="rId10" Type="http://schemas.openxmlformats.org/officeDocument/2006/relationships/image" Target="../media/image136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Relationship Id="rId14" Type="http://schemas.openxmlformats.org/officeDocument/2006/relationships/image" Target="../media/image1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0" Type="http://schemas.openxmlformats.org/officeDocument/2006/relationships/image" Target="../media/image170.w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image" Target="../media/image196.emf"/><Relationship Id="rId7" Type="http://schemas.openxmlformats.org/officeDocument/2006/relationships/image" Target="../media/image200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5" Type="http://schemas.openxmlformats.org/officeDocument/2006/relationships/image" Target="../media/image198.emf"/><Relationship Id="rId4" Type="http://schemas.openxmlformats.org/officeDocument/2006/relationships/image" Target="../media/image19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w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e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Relationship Id="rId9" Type="http://schemas.openxmlformats.org/officeDocument/2006/relationships/image" Target="../media/image23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13" Type="http://schemas.openxmlformats.org/officeDocument/2006/relationships/image" Target="../media/image247.emf"/><Relationship Id="rId3" Type="http://schemas.openxmlformats.org/officeDocument/2006/relationships/image" Target="../media/image237.emf"/><Relationship Id="rId7" Type="http://schemas.openxmlformats.org/officeDocument/2006/relationships/image" Target="../media/image241.emf"/><Relationship Id="rId12" Type="http://schemas.openxmlformats.org/officeDocument/2006/relationships/image" Target="../media/image246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6" Type="http://schemas.openxmlformats.org/officeDocument/2006/relationships/image" Target="../media/image240.emf"/><Relationship Id="rId11" Type="http://schemas.openxmlformats.org/officeDocument/2006/relationships/image" Target="../media/image245.emf"/><Relationship Id="rId5" Type="http://schemas.openxmlformats.org/officeDocument/2006/relationships/image" Target="../media/image239.emf"/><Relationship Id="rId10" Type="http://schemas.openxmlformats.org/officeDocument/2006/relationships/image" Target="../media/image244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Relationship Id="rId14" Type="http://schemas.openxmlformats.org/officeDocument/2006/relationships/image" Target="../media/image24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7" Type="http://schemas.openxmlformats.org/officeDocument/2006/relationships/image" Target="../media/image255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7" Type="http://schemas.openxmlformats.org/officeDocument/2006/relationships/image" Target="../media/image262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18" Type="http://schemas.openxmlformats.org/officeDocument/2006/relationships/image" Target="../media/image5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17" Type="http://schemas.openxmlformats.org/officeDocument/2006/relationships/image" Target="../media/image57.emf"/><Relationship Id="rId2" Type="http://schemas.openxmlformats.org/officeDocument/2006/relationships/image" Target="../media/image42.emf"/><Relationship Id="rId16" Type="http://schemas.openxmlformats.org/officeDocument/2006/relationships/image" Target="../media/image56.emf"/><Relationship Id="rId20" Type="http://schemas.openxmlformats.org/officeDocument/2006/relationships/image" Target="../media/image60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emf"/><Relationship Id="rId10" Type="http://schemas.openxmlformats.org/officeDocument/2006/relationships/image" Target="../media/image50.emf"/><Relationship Id="rId19" Type="http://schemas.openxmlformats.org/officeDocument/2006/relationships/image" Target="../media/image59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12" Type="http://schemas.openxmlformats.org/officeDocument/2006/relationships/image" Target="../media/image77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11" Type="http://schemas.openxmlformats.org/officeDocument/2006/relationships/image" Target="../media/image76.emf"/><Relationship Id="rId5" Type="http://schemas.openxmlformats.org/officeDocument/2006/relationships/image" Target="../media/image70.e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9D9AC9-2E24-4C24-BECA-3BA6F0FA1BD3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94205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779463-E96E-4F8B-A092-50CA81B5D998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4709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>
              <a:lumMod val="95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5.e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9" Type="http://schemas.openxmlformats.org/officeDocument/2006/relationships/image" Target="../media/image58.e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9.emf"/><Relationship Id="rId34" Type="http://schemas.openxmlformats.org/officeDocument/2006/relationships/oleObject" Target="../embeddings/oleObject56.bin"/><Relationship Id="rId42" Type="http://schemas.openxmlformats.org/officeDocument/2006/relationships/oleObject" Target="../embeddings/oleObject60.bin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7.emf"/><Relationship Id="rId25" Type="http://schemas.openxmlformats.org/officeDocument/2006/relationships/image" Target="../media/image51.emf"/><Relationship Id="rId33" Type="http://schemas.openxmlformats.org/officeDocument/2006/relationships/image" Target="../media/image55.emf"/><Relationship Id="rId38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53.emf"/><Relationship Id="rId41" Type="http://schemas.openxmlformats.org/officeDocument/2006/relationships/image" Target="../media/image59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emf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5.bin"/><Relationship Id="rId37" Type="http://schemas.openxmlformats.org/officeDocument/2006/relationships/image" Target="../media/image57.emf"/><Relationship Id="rId40" Type="http://schemas.openxmlformats.org/officeDocument/2006/relationships/oleObject" Target="../embeddings/oleObject59.bin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28" Type="http://schemas.openxmlformats.org/officeDocument/2006/relationships/oleObject" Target="../embeddings/oleObject53.bin"/><Relationship Id="rId36" Type="http://schemas.openxmlformats.org/officeDocument/2006/relationships/oleObject" Target="../embeddings/oleObject57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8.emf"/><Relationship Id="rId31" Type="http://schemas.openxmlformats.org/officeDocument/2006/relationships/image" Target="../media/image54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54.bin"/><Relationship Id="rId35" Type="http://schemas.openxmlformats.org/officeDocument/2006/relationships/image" Target="../media/image56.emf"/><Relationship Id="rId43" Type="http://schemas.openxmlformats.org/officeDocument/2006/relationships/image" Target="../media/image6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6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emf"/><Relationship Id="rId22" Type="http://schemas.openxmlformats.org/officeDocument/2006/relationships/image" Target="../media/image7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100.e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5.emf"/><Relationship Id="rId32" Type="http://schemas.openxmlformats.org/officeDocument/2006/relationships/image" Target="../media/image99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7.png"/><Relationship Id="rId36" Type="http://schemas.openxmlformats.org/officeDocument/2006/relationships/image" Target="../media/image101.emf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png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8.emf"/><Relationship Id="rId35" Type="http://schemas.openxmlformats.org/officeDocument/2006/relationships/oleObject" Target="../embeddings/oleObject10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5.w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7.e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39.emf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3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0.e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2.emf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5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8.e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71.e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6.emf"/><Relationship Id="rId22" Type="http://schemas.openxmlformats.org/officeDocument/2006/relationships/image" Target="../media/image1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76.emf"/><Relationship Id="rId3" Type="http://schemas.openxmlformats.org/officeDocument/2006/relationships/image" Target="../media/image178.jpeg"/><Relationship Id="rId7" Type="http://schemas.openxmlformats.org/officeDocument/2006/relationships/image" Target="../media/image173.emf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5.emf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4.emf"/><Relationship Id="rId14" Type="http://schemas.openxmlformats.org/officeDocument/2006/relationships/oleObject" Target="../embeddings/oleObject17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image" Target="../media/image182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oleObject" Target="../embeddings/oleObject1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wmf"/><Relationship Id="rId11" Type="http://schemas.openxmlformats.org/officeDocument/2006/relationships/image" Target="../media/image179.png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81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1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97.emf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09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15.e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1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8.e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1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30.e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wmf"/><Relationship Id="rId20" Type="http://schemas.openxmlformats.org/officeDocument/2006/relationships/image" Target="../media/image23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29.emf"/><Relationship Id="rId19" Type="http://schemas.openxmlformats.org/officeDocument/2006/relationships/oleObject" Target="../embeddings/oleObject234.bin"/><Relationship Id="rId4" Type="http://schemas.openxmlformats.org/officeDocument/2006/relationships/image" Target="../media/image226.e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3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42.emf"/><Relationship Id="rId26" Type="http://schemas.openxmlformats.org/officeDocument/2006/relationships/image" Target="../media/image246.emf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4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39.e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emf"/><Relationship Id="rId20" Type="http://schemas.openxmlformats.org/officeDocument/2006/relationships/image" Target="../media/image243.emf"/><Relationship Id="rId29" Type="http://schemas.openxmlformats.org/officeDocument/2006/relationships/oleObject" Target="../embeddings/oleObject24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6.e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45.emf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47.emf"/><Relationship Id="rId10" Type="http://schemas.openxmlformats.org/officeDocument/2006/relationships/image" Target="../media/image238.e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235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40.emf"/><Relationship Id="rId22" Type="http://schemas.openxmlformats.org/officeDocument/2006/relationships/image" Target="../media/image244.emf"/><Relationship Id="rId27" Type="http://schemas.openxmlformats.org/officeDocument/2006/relationships/oleObject" Target="../embeddings/oleObject247.bin"/><Relationship Id="rId30" Type="http://schemas.openxmlformats.org/officeDocument/2006/relationships/image" Target="../media/image24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54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5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10" Type="http://schemas.openxmlformats.org/officeDocument/2006/relationships/image" Target="../media/image252.emf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5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61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6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6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303839" y="3716339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推广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4224339" y="2997201"/>
            <a:ext cx="31710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一元函数微分学 </a:t>
            </a: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4943475" y="3573463"/>
            <a:ext cx="635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295776" y="4437064"/>
            <a:ext cx="31710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多元函数微分学 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3432175" y="5229226"/>
            <a:ext cx="47484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注意</a:t>
            </a:r>
            <a:r>
              <a:rPr lang="en-US" altLang="zh-CN" sz="3200" b="1" dirty="0">
                <a:ea typeface="楷体_GB2312" pitchFamily="49" charset="-122"/>
              </a:rPr>
              <a:t>: </a:t>
            </a:r>
            <a:r>
              <a:rPr lang="zh-CN" altLang="en-US" sz="3200" b="1" dirty="0">
                <a:ea typeface="楷体_GB2312" pitchFamily="49" charset="-122"/>
              </a:rPr>
              <a:t>善于类比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zh-CN" altLang="en-US" sz="3200" b="1" dirty="0">
                <a:ea typeface="楷体_GB2312" pitchFamily="49" charset="-122"/>
              </a:rPr>
              <a:t>区别异同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999656" y="1643550"/>
            <a:ext cx="6552728" cy="830997"/>
          </a:xfrm>
          <a:prstGeom prst="rect">
            <a:avLst/>
          </a:prstGeom>
          <a:noFill/>
          <a:ln w="6032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第八章</a:t>
            </a:r>
            <a:r>
              <a:rPr lang="zh-CN" altLang="en-US" sz="4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多元函数微分学 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562601" y="2286000"/>
            <a:ext cx="352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2999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autoUpdateAnimBg="0"/>
      <p:bldP spid="133124" grpId="0" build="p" autoUpdateAnimBg="0"/>
      <p:bldP spid="133125" grpId="0" animBg="1"/>
      <p:bldP spid="133126" grpId="0" build="p" autoUpdateAnimBg="0" advAuto="0"/>
      <p:bldP spid="13312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5813" y="608014"/>
            <a:ext cx="3276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在平面上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2289176" y="1255713"/>
          <a:ext cx="2809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2" name="公式" r:id="rId4" imgW="2685942" imgH="438240" progId="Equation.3">
                  <p:embed/>
                </p:oleObj>
              </mc:Choice>
              <mc:Fallback>
                <p:oleObj name="公式" r:id="rId4" imgW="2685942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6" y="1255713"/>
                        <a:ext cx="28098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2260600" y="1900239"/>
          <a:ext cx="368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" name="公式" r:id="rId6" imgW="3524344" imgH="514350" progId="Equation.3">
                  <p:embed/>
                </p:oleObj>
              </mc:Choice>
              <mc:Fallback>
                <p:oleObj name="公式" r:id="rId6" imgW="3524344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900239"/>
                        <a:ext cx="368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2273301" y="2779713"/>
          <a:ext cx="27162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" name="公式" r:id="rId8" imgW="2590858" imgH="438240" progId="Equation.3">
                  <p:embed/>
                </p:oleObj>
              </mc:Choice>
              <mc:Fallback>
                <p:oleObj name="公式" r:id="rId8" imgW="2590858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2779713"/>
                        <a:ext cx="27162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2286000" y="3441701"/>
          <a:ext cx="368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" name="公式" r:id="rId10" imgW="3524344" imgH="514350" progId="Equation.3">
                  <p:embed/>
                </p:oleObj>
              </mc:Choice>
              <mc:Fallback>
                <p:oleObj name="公式" r:id="rId10" imgW="3524344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41701"/>
                        <a:ext cx="368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295" name="Group 7"/>
          <p:cNvGrpSpPr>
            <a:grpSpLocks/>
          </p:cNvGrpSpPr>
          <p:nvPr/>
        </p:nvGrpSpPr>
        <p:grpSpPr bwMode="auto">
          <a:xfrm>
            <a:off x="6019801" y="1295400"/>
            <a:ext cx="161925" cy="762000"/>
            <a:chOff x="3120" y="912"/>
            <a:chExt cx="102" cy="480"/>
          </a:xfrm>
        </p:grpSpPr>
        <p:sp>
          <p:nvSpPr>
            <p:cNvPr id="9299" name="Line 8"/>
            <p:cNvSpPr>
              <a:spLocks noChangeShapeType="1"/>
            </p:cNvSpPr>
            <p:nvPr/>
          </p:nvSpPr>
          <p:spPr bwMode="auto">
            <a:xfrm>
              <a:off x="3120" y="912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0" name="Line 9"/>
            <p:cNvSpPr>
              <a:spLocks noChangeShapeType="1"/>
            </p:cNvSpPr>
            <p:nvPr/>
          </p:nvSpPr>
          <p:spPr bwMode="auto">
            <a:xfrm>
              <a:off x="3216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1" name="Line 10"/>
            <p:cNvSpPr>
              <a:spLocks noChangeShapeType="1"/>
            </p:cNvSpPr>
            <p:nvPr/>
          </p:nvSpPr>
          <p:spPr bwMode="auto">
            <a:xfrm flipH="1" flipV="1">
              <a:off x="3120" y="1391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6172200" y="13716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开区域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6324600" y="29718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闭区域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1882775" y="11430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仿宋_GB2312" pitchFamily="49" charset="-122"/>
                <a:sym typeface="Symbol" panose="05050102010706020507" pitchFamily="18" charset="2"/>
              </a:rPr>
              <a:t></a:t>
            </a:r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1882775" y="18288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仿宋_GB2312" pitchFamily="49" charset="-122"/>
                <a:sym typeface="Symbol" panose="05050102010706020507" pitchFamily="18" charset="2"/>
              </a:rPr>
              <a:t>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1882775" y="26670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仿宋_GB2312" pitchFamily="49" charset="-122"/>
                <a:sym typeface="Symbol" panose="05050102010706020507" pitchFamily="18" charset="2"/>
              </a:rPr>
              <a:t>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1882775" y="3443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仿宋_GB2312" pitchFamily="49" charset="-122"/>
                <a:sym typeface="Symbol" panose="05050102010706020507" pitchFamily="18" charset="2"/>
              </a:rPr>
              <a:t></a:t>
            </a:r>
          </a:p>
        </p:txBody>
      </p:sp>
      <p:grpSp>
        <p:nvGrpSpPr>
          <p:cNvPr id="140311" name="Group 23"/>
          <p:cNvGrpSpPr>
            <a:grpSpLocks/>
          </p:cNvGrpSpPr>
          <p:nvPr/>
        </p:nvGrpSpPr>
        <p:grpSpPr bwMode="auto">
          <a:xfrm>
            <a:off x="6172201" y="2895600"/>
            <a:ext cx="161925" cy="762000"/>
            <a:chOff x="3120" y="912"/>
            <a:chExt cx="102" cy="480"/>
          </a:xfrm>
        </p:grpSpPr>
        <p:sp>
          <p:nvSpPr>
            <p:cNvPr id="9296" name="Line 24"/>
            <p:cNvSpPr>
              <a:spLocks noChangeShapeType="1"/>
            </p:cNvSpPr>
            <p:nvPr/>
          </p:nvSpPr>
          <p:spPr bwMode="auto">
            <a:xfrm>
              <a:off x="3120" y="912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7" name="Line 25"/>
            <p:cNvSpPr>
              <a:spLocks noChangeShapeType="1"/>
            </p:cNvSpPr>
            <p:nvPr/>
          </p:nvSpPr>
          <p:spPr bwMode="auto">
            <a:xfrm>
              <a:off x="3216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8" name="Line 26"/>
            <p:cNvSpPr>
              <a:spLocks noChangeShapeType="1"/>
            </p:cNvSpPr>
            <p:nvPr/>
          </p:nvSpPr>
          <p:spPr bwMode="auto">
            <a:xfrm flipH="1" flipV="1">
              <a:off x="3120" y="1391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0315" name="Group 27"/>
          <p:cNvGrpSpPr>
            <a:grpSpLocks/>
          </p:cNvGrpSpPr>
          <p:nvPr/>
        </p:nvGrpSpPr>
        <p:grpSpPr bwMode="auto">
          <a:xfrm>
            <a:off x="7924801" y="2514601"/>
            <a:ext cx="2055813" cy="1990725"/>
            <a:chOff x="4129" y="1584"/>
            <a:chExt cx="1295" cy="1254"/>
          </a:xfrm>
        </p:grpSpPr>
        <p:sp>
          <p:nvSpPr>
            <p:cNvPr id="9287" name="AutoShape 28"/>
            <p:cNvSpPr>
              <a:spLocks noChangeArrowheads="1"/>
            </p:cNvSpPr>
            <p:nvPr/>
          </p:nvSpPr>
          <p:spPr bwMode="auto">
            <a:xfrm>
              <a:off x="4253" y="1843"/>
              <a:ext cx="863" cy="864"/>
            </a:xfrm>
            <a:custGeom>
              <a:avLst/>
              <a:gdLst>
                <a:gd name="T0" fmla="*/ 432 w 21600"/>
                <a:gd name="T1" fmla="*/ 0 h 21600"/>
                <a:gd name="T2" fmla="*/ 126 w 21600"/>
                <a:gd name="T3" fmla="*/ 127 h 21600"/>
                <a:gd name="T4" fmla="*/ 0 w 21600"/>
                <a:gd name="T5" fmla="*/ 432 h 21600"/>
                <a:gd name="T6" fmla="*/ 126 w 21600"/>
                <a:gd name="T7" fmla="*/ 737 h 21600"/>
                <a:gd name="T8" fmla="*/ 432 w 21600"/>
                <a:gd name="T9" fmla="*/ 864 h 21600"/>
                <a:gd name="T10" fmla="*/ 737 w 21600"/>
                <a:gd name="T11" fmla="*/ 737 h 21600"/>
                <a:gd name="T12" fmla="*/ 863 w 21600"/>
                <a:gd name="T13" fmla="*/ 432 h 21600"/>
                <a:gd name="T14" fmla="*/ 737 w 21600"/>
                <a:gd name="T15" fmla="*/ 12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4 w 21600"/>
                <a:gd name="T25" fmla="*/ 3175 h 21600"/>
                <a:gd name="T26" fmla="*/ 18446 w 21600"/>
                <a:gd name="T27" fmla="*/ 1842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88" name="Group 29"/>
            <p:cNvGrpSpPr>
              <a:grpSpLocks/>
            </p:cNvGrpSpPr>
            <p:nvPr/>
          </p:nvGrpSpPr>
          <p:grpSpPr bwMode="auto">
            <a:xfrm>
              <a:off x="4129" y="1584"/>
              <a:ext cx="1295" cy="1254"/>
              <a:chOff x="4129" y="1584"/>
              <a:chExt cx="1295" cy="1254"/>
            </a:xfrm>
          </p:grpSpPr>
          <p:sp>
            <p:nvSpPr>
              <p:cNvPr id="9289" name="Line 30"/>
              <p:cNvSpPr>
                <a:spLocks noChangeShapeType="1"/>
              </p:cNvSpPr>
              <p:nvPr/>
            </p:nvSpPr>
            <p:spPr bwMode="auto">
              <a:xfrm>
                <a:off x="4129" y="2276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Line 31"/>
              <p:cNvSpPr>
                <a:spLocks noChangeShapeType="1"/>
              </p:cNvSpPr>
              <p:nvPr/>
            </p:nvSpPr>
            <p:spPr bwMode="auto">
              <a:xfrm flipV="1">
                <a:off x="4684" y="1584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91" name="Object 32"/>
              <p:cNvGraphicFramePr>
                <a:graphicFrameLocks noChangeAspect="1"/>
              </p:cNvGraphicFramePr>
              <p:nvPr/>
            </p:nvGraphicFramePr>
            <p:xfrm>
              <a:off x="5280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06" name="Equation" r:id="rId12" imgW="218970" imgH="228677" progId="Equation.3">
                      <p:embed/>
                    </p:oleObj>
                  </mc:Choice>
                  <mc:Fallback>
                    <p:oleObj name="Equation" r:id="rId12" imgW="218970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2" name="Object 33"/>
              <p:cNvGraphicFramePr>
                <a:graphicFrameLocks noChangeAspect="1"/>
              </p:cNvGraphicFramePr>
              <p:nvPr/>
            </p:nvGraphicFramePr>
            <p:xfrm>
              <a:off x="4504" y="16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07" name="Equation" r:id="rId14" imgW="228687" imgH="304787" progId="Equation.3">
                      <p:embed/>
                    </p:oleObj>
                  </mc:Choice>
                  <mc:Fallback>
                    <p:oleObj name="Equation" r:id="rId14" imgW="228687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16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3" name="Object 34"/>
              <p:cNvGraphicFramePr>
                <a:graphicFrameLocks noChangeAspect="1"/>
              </p:cNvGraphicFramePr>
              <p:nvPr/>
            </p:nvGraphicFramePr>
            <p:xfrm>
              <a:off x="4520" y="229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08" name="Equation" r:id="rId16" imgW="209601" imgH="228677" progId="Equation.3">
                      <p:embed/>
                    </p:oleObj>
                  </mc:Choice>
                  <mc:Fallback>
                    <p:oleObj name="Equation" r:id="rId16" imgW="209601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229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4" name="Object 35"/>
              <p:cNvGraphicFramePr>
                <a:graphicFrameLocks noChangeAspect="1"/>
              </p:cNvGraphicFramePr>
              <p:nvPr/>
            </p:nvGraphicFramePr>
            <p:xfrm>
              <a:off x="5144" y="2284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09" name="Equation" r:id="rId18" imgW="209601" imgH="295404" progId="Equation.3">
                      <p:embed/>
                    </p:oleObj>
                  </mc:Choice>
                  <mc:Fallback>
                    <p:oleObj name="Equation" r:id="rId18" imgW="209601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4" y="2284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5" name="Object 36"/>
              <p:cNvGraphicFramePr>
                <a:graphicFrameLocks noChangeAspect="1"/>
              </p:cNvGraphicFramePr>
              <p:nvPr/>
            </p:nvGraphicFramePr>
            <p:xfrm>
              <a:off x="4896" y="228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0" name="Equation" r:id="rId20" imgW="142973" imgH="295404" progId="Equation.3">
                      <p:embed/>
                    </p:oleObj>
                  </mc:Choice>
                  <mc:Fallback>
                    <p:oleObj name="Equation" r:id="rId20" imgW="142973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28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0325" name="Group 37"/>
          <p:cNvGrpSpPr>
            <a:grpSpLocks/>
          </p:cNvGrpSpPr>
          <p:nvPr/>
        </p:nvGrpSpPr>
        <p:grpSpPr bwMode="auto">
          <a:xfrm>
            <a:off x="7948614" y="609600"/>
            <a:ext cx="2109787" cy="1957388"/>
            <a:chOff x="2559" y="2488"/>
            <a:chExt cx="1329" cy="1233"/>
          </a:xfrm>
        </p:grpSpPr>
        <p:sp>
          <p:nvSpPr>
            <p:cNvPr id="9269" name="Line 38"/>
            <p:cNvSpPr>
              <a:spLocks noChangeShapeType="1"/>
            </p:cNvSpPr>
            <p:nvPr/>
          </p:nvSpPr>
          <p:spPr bwMode="auto">
            <a:xfrm>
              <a:off x="2559" y="2826"/>
              <a:ext cx="894" cy="8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70" name="Group 39"/>
            <p:cNvGrpSpPr>
              <a:grpSpLocks/>
            </p:cNvGrpSpPr>
            <p:nvPr/>
          </p:nvGrpSpPr>
          <p:grpSpPr bwMode="auto">
            <a:xfrm>
              <a:off x="2640" y="2488"/>
              <a:ext cx="1248" cy="1064"/>
              <a:chOff x="2640" y="2488"/>
              <a:chExt cx="1248" cy="1064"/>
            </a:xfrm>
          </p:grpSpPr>
          <p:sp>
            <p:nvSpPr>
              <p:cNvPr id="9282" name="Line 40"/>
              <p:cNvSpPr>
                <a:spLocks noChangeShapeType="1"/>
              </p:cNvSpPr>
              <p:nvPr/>
            </p:nvSpPr>
            <p:spPr bwMode="auto">
              <a:xfrm>
                <a:off x="2640" y="3215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3" name="Line 41"/>
              <p:cNvSpPr>
                <a:spLocks noChangeShapeType="1"/>
              </p:cNvSpPr>
              <p:nvPr/>
            </p:nvSpPr>
            <p:spPr bwMode="auto">
              <a:xfrm flipV="1">
                <a:off x="2948" y="249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84" name="Object 42"/>
              <p:cNvGraphicFramePr>
                <a:graphicFrameLocks noChangeAspect="1"/>
              </p:cNvGraphicFramePr>
              <p:nvPr/>
            </p:nvGraphicFramePr>
            <p:xfrm>
              <a:off x="3744" y="31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1" name="Equation" r:id="rId22" imgW="218970" imgH="228677" progId="Equation.3">
                      <p:embed/>
                    </p:oleObj>
                  </mc:Choice>
                  <mc:Fallback>
                    <p:oleObj name="Equation" r:id="rId22" imgW="218970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1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5" name="Object 43"/>
              <p:cNvGraphicFramePr>
                <a:graphicFrameLocks noChangeAspect="1"/>
              </p:cNvGraphicFramePr>
              <p:nvPr/>
            </p:nvGraphicFramePr>
            <p:xfrm>
              <a:off x="2736" y="2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2" name="Equation" r:id="rId24" imgW="228687" imgH="304787" progId="Equation.3">
                      <p:embed/>
                    </p:oleObj>
                  </mc:Choice>
                  <mc:Fallback>
                    <p:oleObj name="Equation" r:id="rId24" imgW="228687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6" name="Object 44"/>
              <p:cNvGraphicFramePr>
                <a:graphicFrameLocks noChangeAspect="1"/>
              </p:cNvGraphicFramePr>
              <p:nvPr/>
            </p:nvGraphicFramePr>
            <p:xfrm>
              <a:off x="2784" y="324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3" name="Equation" r:id="rId26" imgW="209601" imgH="228677" progId="Equation.3">
                      <p:embed/>
                    </p:oleObj>
                  </mc:Choice>
                  <mc:Fallback>
                    <p:oleObj name="Equation" r:id="rId26" imgW="209601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24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71" name="Group 45"/>
            <p:cNvGrpSpPr>
              <a:grpSpLocks/>
            </p:cNvGrpSpPr>
            <p:nvPr/>
          </p:nvGrpSpPr>
          <p:grpSpPr bwMode="auto">
            <a:xfrm>
              <a:off x="2645" y="2672"/>
              <a:ext cx="1020" cy="914"/>
              <a:chOff x="2645" y="2672"/>
              <a:chExt cx="1020" cy="914"/>
            </a:xfrm>
          </p:grpSpPr>
          <p:sp>
            <p:nvSpPr>
              <p:cNvPr id="9272" name="Line 46"/>
              <p:cNvSpPr>
                <a:spLocks noChangeShapeType="1"/>
              </p:cNvSpPr>
              <p:nvPr/>
            </p:nvSpPr>
            <p:spPr bwMode="auto">
              <a:xfrm flipV="1">
                <a:off x="2799" y="281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Line 47"/>
              <p:cNvSpPr>
                <a:spLocks noChangeShapeType="1"/>
              </p:cNvSpPr>
              <p:nvPr/>
            </p:nvSpPr>
            <p:spPr bwMode="auto">
              <a:xfrm flipV="1">
                <a:off x="2874" y="28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Line 48"/>
              <p:cNvSpPr>
                <a:spLocks noChangeShapeType="1"/>
              </p:cNvSpPr>
              <p:nvPr/>
            </p:nvSpPr>
            <p:spPr bwMode="auto">
              <a:xfrm flipV="1">
                <a:off x="3018" y="302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5" name="Line 49"/>
              <p:cNvSpPr>
                <a:spLocks noChangeShapeType="1"/>
              </p:cNvSpPr>
              <p:nvPr/>
            </p:nvSpPr>
            <p:spPr bwMode="auto">
              <a:xfrm flipV="1">
                <a:off x="2645" y="267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Line 50"/>
              <p:cNvSpPr>
                <a:spLocks noChangeShapeType="1"/>
              </p:cNvSpPr>
              <p:nvPr/>
            </p:nvSpPr>
            <p:spPr bwMode="auto">
              <a:xfrm flipV="1">
                <a:off x="2730" y="274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Line 51"/>
              <p:cNvSpPr>
                <a:spLocks noChangeShapeType="1"/>
              </p:cNvSpPr>
              <p:nvPr/>
            </p:nvSpPr>
            <p:spPr bwMode="auto">
              <a:xfrm flipV="1">
                <a:off x="3066" y="312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Line 52"/>
              <p:cNvSpPr>
                <a:spLocks noChangeShapeType="1"/>
              </p:cNvSpPr>
              <p:nvPr/>
            </p:nvSpPr>
            <p:spPr bwMode="auto">
              <a:xfrm flipV="1">
                <a:off x="3162" y="317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9" name="Line 53"/>
              <p:cNvSpPr>
                <a:spLocks noChangeShapeType="1"/>
              </p:cNvSpPr>
              <p:nvPr/>
            </p:nvSpPr>
            <p:spPr bwMode="auto">
              <a:xfrm flipV="1">
                <a:off x="3245" y="32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Line 54"/>
              <p:cNvSpPr>
                <a:spLocks noChangeShapeType="1"/>
              </p:cNvSpPr>
              <p:nvPr/>
            </p:nvSpPr>
            <p:spPr bwMode="auto">
              <a:xfrm flipV="1">
                <a:off x="3316" y="3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1" name="Line 55"/>
              <p:cNvSpPr>
                <a:spLocks noChangeShapeType="1"/>
              </p:cNvSpPr>
              <p:nvPr/>
            </p:nvSpPr>
            <p:spPr bwMode="auto">
              <a:xfrm flipV="1">
                <a:off x="2940" y="2967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0344" name="Group 56"/>
          <p:cNvGrpSpPr>
            <a:grpSpLocks/>
          </p:cNvGrpSpPr>
          <p:nvPr/>
        </p:nvGrpSpPr>
        <p:grpSpPr bwMode="auto">
          <a:xfrm>
            <a:off x="2743200" y="4191000"/>
            <a:ext cx="2109788" cy="1957388"/>
            <a:chOff x="2559" y="2488"/>
            <a:chExt cx="1329" cy="1233"/>
          </a:xfrm>
        </p:grpSpPr>
        <p:sp>
          <p:nvSpPr>
            <p:cNvPr id="9251" name="Line 57"/>
            <p:cNvSpPr>
              <a:spLocks noChangeShapeType="1"/>
            </p:cNvSpPr>
            <p:nvPr/>
          </p:nvSpPr>
          <p:spPr bwMode="auto">
            <a:xfrm>
              <a:off x="2559" y="2826"/>
              <a:ext cx="894" cy="8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52" name="Group 58"/>
            <p:cNvGrpSpPr>
              <a:grpSpLocks/>
            </p:cNvGrpSpPr>
            <p:nvPr/>
          </p:nvGrpSpPr>
          <p:grpSpPr bwMode="auto">
            <a:xfrm>
              <a:off x="2640" y="2488"/>
              <a:ext cx="1248" cy="1064"/>
              <a:chOff x="2640" y="2488"/>
              <a:chExt cx="1248" cy="1064"/>
            </a:xfrm>
          </p:grpSpPr>
          <p:sp>
            <p:nvSpPr>
              <p:cNvPr id="9264" name="Line 59"/>
              <p:cNvSpPr>
                <a:spLocks noChangeShapeType="1"/>
              </p:cNvSpPr>
              <p:nvPr/>
            </p:nvSpPr>
            <p:spPr bwMode="auto">
              <a:xfrm>
                <a:off x="2640" y="3215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Line 60"/>
              <p:cNvSpPr>
                <a:spLocks noChangeShapeType="1"/>
              </p:cNvSpPr>
              <p:nvPr/>
            </p:nvSpPr>
            <p:spPr bwMode="auto">
              <a:xfrm flipV="1">
                <a:off x="2948" y="249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66" name="Object 61"/>
              <p:cNvGraphicFramePr>
                <a:graphicFrameLocks noChangeAspect="1"/>
              </p:cNvGraphicFramePr>
              <p:nvPr/>
            </p:nvGraphicFramePr>
            <p:xfrm>
              <a:off x="3744" y="31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4" name="Equation" r:id="rId28" imgW="218970" imgH="228677" progId="Equation.3">
                      <p:embed/>
                    </p:oleObj>
                  </mc:Choice>
                  <mc:Fallback>
                    <p:oleObj name="Equation" r:id="rId28" imgW="218970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1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7" name="Object 62"/>
              <p:cNvGraphicFramePr>
                <a:graphicFrameLocks noChangeAspect="1"/>
              </p:cNvGraphicFramePr>
              <p:nvPr/>
            </p:nvGraphicFramePr>
            <p:xfrm>
              <a:off x="2736" y="2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5" name="Equation" r:id="rId30" imgW="228687" imgH="304787" progId="Equation.3">
                      <p:embed/>
                    </p:oleObj>
                  </mc:Choice>
                  <mc:Fallback>
                    <p:oleObj name="Equation" r:id="rId30" imgW="228687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8" name="Object 63"/>
              <p:cNvGraphicFramePr>
                <a:graphicFrameLocks noChangeAspect="1"/>
              </p:cNvGraphicFramePr>
              <p:nvPr/>
            </p:nvGraphicFramePr>
            <p:xfrm>
              <a:off x="2784" y="324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6" name="Equation" r:id="rId32" imgW="209601" imgH="228677" progId="Equation.3">
                      <p:embed/>
                    </p:oleObj>
                  </mc:Choice>
                  <mc:Fallback>
                    <p:oleObj name="Equation" r:id="rId32" imgW="209601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24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53" name="Group 64"/>
            <p:cNvGrpSpPr>
              <a:grpSpLocks/>
            </p:cNvGrpSpPr>
            <p:nvPr/>
          </p:nvGrpSpPr>
          <p:grpSpPr bwMode="auto">
            <a:xfrm>
              <a:off x="2645" y="2672"/>
              <a:ext cx="1020" cy="914"/>
              <a:chOff x="2645" y="2672"/>
              <a:chExt cx="1020" cy="914"/>
            </a:xfrm>
          </p:grpSpPr>
          <p:sp>
            <p:nvSpPr>
              <p:cNvPr id="9254" name="Line 65"/>
              <p:cNvSpPr>
                <a:spLocks noChangeShapeType="1"/>
              </p:cNvSpPr>
              <p:nvPr/>
            </p:nvSpPr>
            <p:spPr bwMode="auto">
              <a:xfrm flipV="1">
                <a:off x="2799" y="281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5" name="Line 66"/>
              <p:cNvSpPr>
                <a:spLocks noChangeShapeType="1"/>
              </p:cNvSpPr>
              <p:nvPr/>
            </p:nvSpPr>
            <p:spPr bwMode="auto">
              <a:xfrm flipV="1">
                <a:off x="2874" y="28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Line 67"/>
              <p:cNvSpPr>
                <a:spLocks noChangeShapeType="1"/>
              </p:cNvSpPr>
              <p:nvPr/>
            </p:nvSpPr>
            <p:spPr bwMode="auto">
              <a:xfrm flipV="1">
                <a:off x="3018" y="302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Line 68"/>
              <p:cNvSpPr>
                <a:spLocks noChangeShapeType="1"/>
              </p:cNvSpPr>
              <p:nvPr/>
            </p:nvSpPr>
            <p:spPr bwMode="auto">
              <a:xfrm flipV="1">
                <a:off x="2645" y="267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Line 69"/>
              <p:cNvSpPr>
                <a:spLocks noChangeShapeType="1"/>
              </p:cNvSpPr>
              <p:nvPr/>
            </p:nvSpPr>
            <p:spPr bwMode="auto">
              <a:xfrm flipV="1">
                <a:off x="2730" y="274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9" name="Line 70"/>
              <p:cNvSpPr>
                <a:spLocks noChangeShapeType="1"/>
              </p:cNvSpPr>
              <p:nvPr/>
            </p:nvSpPr>
            <p:spPr bwMode="auto">
              <a:xfrm flipV="1">
                <a:off x="3066" y="312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Line 71"/>
              <p:cNvSpPr>
                <a:spLocks noChangeShapeType="1"/>
              </p:cNvSpPr>
              <p:nvPr/>
            </p:nvSpPr>
            <p:spPr bwMode="auto">
              <a:xfrm flipV="1">
                <a:off x="3162" y="317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Line 72"/>
              <p:cNvSpPr>
                <a:spLocks noChangeShapeType="1"/>
              </p:cNvSpPr>
              <p:nvPr/>
            </p:nvSpPr>
            <p:spPr bwMode="auto">
              <a:xfrm flipV="1">
                <a:off x="3245" y="32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Line 73"/>
              <p:cNvSpPr>
                <a:spLocks noChangeShapeType="1"/>
              </p:cNvSpPr>
              <p:nvPr/>
            </p:nvSpPr>
            <p:spPr bwMode="auto">
              <a:xfrm flipV="1">
                <a:off x="3316" y="3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3" name="Line 74"/>
              <p:cNvSpPr>
                <a:spLocks noChangeShapeType="1"/>
              </p:cNvSpPr>
              <p:nvPr/>
            </p:nvSpPr>
            <p:spPr bwMode="auto">
              <a:xfrm flipV="1">
                <a:off x="2940" y="2967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0363" name="Group 75"/>
          <p:cNvGrpSpPr>
            <a:grpSpLocks/>
          </p:cNvGrpSpPr>
          <p:nvPr/>
        </p:nvGrpSpPr>
        <p:grpSpPr bwMode="auto">
          <a:xfrm>
            <a:off x="5257801" y="4191001"/>
            <a:ext cx="2055813" cy="1990725"/>
            <a:chOff x="2448" y="2592"/>
            <a:chExt cx="1295" cy="1254"/>
          </a:xfrm>
        </p:grpSpPr>
        <p:sp>
          <p:nvSpPr>
            <p:cNvPr id="9242" name="AutoShape 76"/>
            <p:cNvSpPr>
              <a:spLocks noChangeArrowheads="1"/>
            </p:cNvSpPr>
            <p:nvPr/>
          </p:nvSpPr>
          <p:spPr bwMode="auto">
            <a:xfrm>
              <a:off x="2572" y="2851"/>
              <a:ext cx="863" cy="864"/>
            </a:xfrm>
            <a:custGeom>
              <a:avLst/>
              <a:gdLst>
                <a:gd name="T0" fmla="*/ 432 w 21600"/>
                <a:gd name="T1" fmla="*/ 0 h 21600"/>
                <a:gd name="T2" fmla="*/ 126 w 21600"/>
                <a:gd name="T3" fmla="*/ 127 h 21600"/>
                <a:gd name="T4" fmla="*/ 0 w 21600"/>
                <a:gd name="T5" fmla="*/ 432 h 21600"/>
                <a:gd name="T6" fmla="*/ 126 w 21600"/>
                <a:gd name="T7" fmla="*/ 737 h 21600"/>
                <a:gd name="T8" fmla="*/ 432 w 21600"/>
                <a:gd name="T9" fmla="*/ 864 h 21600"/>
                <a:gd name="T10" fmla="*/ 737 w 21600"/>
                <a:gd name="T11" fmla="*/ 737 h 21600"/>
                <a:gd name="T12" fmla="*/ 863 w 21600"/>
                <a:gd name="T13" fmla="*/ 432 h 21600"/>
                <a:gd name="T14" fmla="*/ 737 w 21600"/>
                <a:gd name="T15" fmla="*/ 12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4 w 21600"/>
                <a:gd name="T25" fmla="*/ 3175 h 21600"/>
                <a:gd name="T26" fmla="*/ 18446 w 21600"/>
                <a:gd name="T27" fmla="*/ 1842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3" name="Group 77"/>
            <p:cNvGrpSpPr>
              <a:grpSpLocks/>
            </p:cNvGrpSpPr>
            <p:nvPr/>
          </p:nvGrpSpPr>
          <p:grpSpPr bwMode="auto">
            <a:xfrm>
              <a:off x="2448" y="2592"/>
              <a:ext cx="1295" cy="1254"/>
              <a:chOff x="4129" y="1584"/>
              <a:chExt cx="1295" cy="1254"/>
            </a:xfrm>
          </p:grpSpPr>
          <p:sp>
            <p:nvSpPr>
              <p:cNvPr id="9244" name="Line 78"/>
              <p:cNvSpPr>
                <a:spLocks noChangeShapeType="1"/>
              </p:cNvSpPr>
              <p:nvPr/>
            </p:nvSpPr>
            <p:spPr bwMode="auto">
              <a:xfrm>
                <a:off x="4129" y="2276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Line 79"/>
              <p:cNvSpPr>
                <a:spLocks noChangeShapeType="1"/>
              </p:cNvSpPr>
              <p:nvPr/>
            </p:nvSpPr>
            <p:spPr bwMode="auto">
              <a:xfrm flipV="1">
                <a:off x="4684" y="1584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46" name="Object 80"/>
              <p:cNvGraphicFramePr>
                <a:graphicFrameLocks noChangeAspect="1"/>
              </p:cNvGraphicFramePr>
              <p:nvPr/>
            </p:nvGraphicFramePr>
            <p:xfrm>
              <a:off x="5280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7" name="Equation" r:id="rId34" imgW="218970" imgH="228677" progId="Equation.3">
                      <p:embed/>
                    </p:oleObj>
                  </mc:Choice>
                  <mc:Fallback>
                    <p:oleObj name="Equation" r:id="rId34" imgW="218970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7" name="Object 81"/>
              <p:cNvGraphicFramePr>
                <a:graphicFrameLocks noChangeAspect="1"/>
              </p:cNvGraphicFramePr>
              <p:nvPr/>
            </p:nvGraphicFramePr>
            <p:xfrm>
              <a:off x="4504" y="16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8" name="Equation" r:id="rId36" imgW="228687" imgH="304787" progId="Equation.3">
                      <p:embed/>
                    </p:oleObj>
                  </mc:Choice>
                  <mc:Fallback>
                    <p:oleObj name="Equation" r:id="rId36" imgW="228687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16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8" name="Object 82"/>
              <p:cNvGraphicFramePr>
                <a:graphicFrameLocks noChangeAspect="1"/>
              </p:cNvGraphicFramePr>
              <p:nvPr/>
            </p:nvGraphicFramePr>
            <p:xfrm>
              <a:off x="4520" y="229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9" name="Equation" r:id="rId38" imgW="209601" imgH="228677" progId="Equation.3">
                      <p:embed/>
                    </p:oleObj>
                  </mc:Choice>
                  <mc:Fallback>
                    <p:oleObj name="Equation" r:id="rId38" imgW="209601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229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9" name="Object 83"/>
              <p:cNvGraphicFramePr>
                <a:graphicFrameLocks noChangeAspect="1"/>
              </p:cNvGraphicFramePr>
              <p:nvPr/>
            </p:nvGraphicFramePr>
            <p:xfrm>
              <a:off x="5144" y="2284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0" name="Equation" r:id="rId40" imgW="209601" imgH="295404" progId="Equation.3">
                      <p:embed/>
                    </p:oleObj>
                  </mc:Choice>
                  <mc:Fallback>
                    <p:oleObj name="Equation" r:id="rId40" imgW="209601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4" y="2284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0" name="Object 84"/>
              <p:cNvGraphicFramePr>
                <a:graphicFrameLocks noChangeAspect="1"/>
              </p:cNvGraphicFramePr>
              <p:nvPr/>
            </p:nvGraphicFramePr>
            <p:xfrm>
              <a:off x="4896" y="228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1" name="Equation" r:id="rId42" imgW="142973" imgH="295404" progId="Equation.3">
                      <p:embed/>
                    </p:oleObj>
                  </mc:Choice>
                  <mc:Fallback>
                    <p:oleObj name="Equation" r:id="rId42" imgW="142973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28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872218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9" grpId="0" build="p" autoUpdateAnimBg="0" advAuto="0"/>
      <p:bldP spid="140300" grpId="0" autoUpdateAnimBg="0"/>
      <p:bldP spid="140301" grpId="0" autoUpdateAnimBg="0"/>
      <p:bldP spid="140302" grpId="0" autoUpdateAnimBg="0"/>
      <p:bldP spid="140303" grpId="0" autoUpdateAnimBg="0"/>
      <p:bldP spid="14030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2280208" y="1002943"/>
            <a:ext cx="2079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800" b="1">
                <a:ea typeface="楷体_GB2312" pitchFamily="49" charset="-122"/>
              </a:rPr>
              <a:t>整个平面  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2280208" y="2078754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66FF"/>
                </a:solidFill>
                <a:ea typeface="楷体_GB2312" pitchFamily="49" charset="-122"/>
                <a:sym typeface="Symbol" panose="05050102010706020507" pitchFamily="18" charset="2"/>
              </a:rPr>
              <a:t>  </a:t>
            </a:r>
            <a:r>
              <a:rPr lang="zh-CN" altLang="en-US" sz="2800" b="1" dirty="0">
                <a:ea typeface="楷体_GB2312" pitchFamily="49" charset="-122"/>
              </a:rPr>
              <a:t>点集 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62126"/>
              </p:ext>
            </p:extLst>
          </p:nvPr>
        </p:nvGraphicFramePr>
        <p:xfrm>
          <a:off x="3553029" y="2142075"/>
          <a:ext cx="21447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公式" r:id="rId4" imgW="2047770" imgH="438240" progId="Equation.3">
                  <p:embed/>
                </p:oleObj>
              </mc:Choice>
              <mc:Fallback>
                <p:oleObj name="公式" r:id="rId4" imgW="2047770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029" y="2142075"/>
                        <a:ext cx="21447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5640917" y="2074217"/>
            <a:ext cx="2090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是开集，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4109976" y="1002220"/>
            <a:ext cx="2743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是最大的开域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2684160" y="1550747"/>
            <a:ext cx="37671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也是最大的闭域；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2689225" y="2650820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但非区域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pSp>
        <p:nvGrpSpPr>
          <p:cNvPr id="142351" name="Group 15"/>
          <p:cNvGrpSpPr>
            <a:grpSpLocks/>
          </p:cNvGrpSpPr>
          <p:nvPr/>
        </p:nvGrpSpPr>
        <p:grpSpPr bwMode="auto">
          <a:xfrm>
            <a:off x="7467600" y="746125"/>
            <a:ext cx="730250" cy="1854200"/>
            <a:chOff x="4272" y="2928"/>
            <a:chExt cx="511" cy="1296"/>
          </a:xfrm>
        </p:grpSpPr>
        <p:grpSp>
          <p:nvGrpSpPr>
            <p:cNvPr id="10273" name="Group 16"/>
            <p:cNvGrpSpPr>
              <a:grpSpLocks/>
            </p:cNvGrpSpPr>
            <p:nvPr/>
          </p:nvGrpSpPr>
          <p:grpSpPr bwMode="auto">
            <a:xfrm>
              <a:off x="4272" y="2928"/>
              <a:ext cx="480" cy="1296"/>
              <a:chOff x="4272" y="2928"/>
              <a:chExt cx="480" cy="1296"/>
            </a:xfrm>
          </p:grpSpPr>
          <p:sp>
            <p:nvSpPr>
              <p:cNvPr id="10275" name="Rectangle 17"/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480" cy="1296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6" name="Line 18"/>
              <p:cNvSpPr>
                <a:spLocks noChangeShapeType="1"/>
              </p:cNvSpPr>
              <p:nvPr/>
            </p:nvSpPr>
            <p:spPr bwMode="auto">
              <a:xfrm>
                <a:off x="4752" y="2976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74" name="Object 19"/>
            <p:cNvGraphicFramePr>
              <a:graphicFrameLocks noChangeAspect="1"/>
            </p:cNvGraphicFramePr>
            <p:nvPr/>
          </p:nvGraphicFramePr>
          <p:xfrm>
            <a:off x="4464" y="3552"/>
            <a:ext cx="3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2" name="公式" r:id="rId6" imgW="190514" imgH="152567" progId="Equation.3">
                    <p:embed/>
                  </p:oleObj>
                </mc:Choice>
                <mc:Fallback>
                  <p:oleObj name="公式" r:id="rId6" imgW="190514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52"/>
                          <a:ext cx="3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56" name="Group 20"/>
          <p:cNvGrpSpPr>
            <a:grpSpLocks/>
          </p:cNvGrpSpPr>
          <p:nvPr/>
        </p:nvGrpSpPr>
        <p:grpSpPr bwMode="auto">
          <a:xfrm>
            <a:off x="8702676" y="746125"/>
            <a:ext cx="746125" cy="1854200"/>
            <a:chOff x="5136" y="2928"/>
            <a:chExt cx="521" cy="1296"/>
          </a:xfrm>
        </p:grpSpPr>
        <p:grpSp>
          <p:nvGrpSpPr>
            <p:cNvPr id="10269" name="Group 21"/>
            <p:cNvGrpSpPr>
              <a:grpSpLocks/>
            </p:cNvGrpSpPr>
            <p:nvPr/>
          </p:nvGrpSpPr>
          <p:grpSpPr bwMode="auto">
            <a:xfrm>
              <a:off x="5136" y="2928"/>
              <a:ext cx="521" cy="1296"/>
              <a:chOff x="5136" y="2928"/>
              <a:chExt cx="521" cy="1296"/>
            </a:xfrm>
          </p:grpSpPr>
          <p:sp>
            <p:nvSpPr>
              <p:cNvPr id="10271" name="Rectangle 22"/>
              <p:cNvSpPr>
                <a:spLocks noChangeArrowheads="1"/>
              </p:cNvSpPr>
              <p:nvPr/>
            </p:nvSpPr>
            <p:spPr bwMode="auto">
              <a:xfrm>
                <a:off x="5136" y="2928"/>
                <a:ext cx="521" cy="1296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2" name="Line 23"/>
              <p:cNvSpPr>
                <a:spLocks noChangeShapeType="1"/>
              </p:cNvSpPr>
              <p:nvPr/>
            </p:nvSpPr>
            <p:spPr bwMode="auto">
              <a:xfrm flipV="1">
                <a:off x="5136" y="2928"/>
                <a:ext cx="0" cy="12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70" name="Object 24"/>
            <p:cNvGraphicFramePr>
              <a:graphicFrameLocks noChangeAspect="1"/>
            </p:cNvGraphicFramePr>
            <p:nvPr/>
          </p:nvGraphicFramePr>
          <p:xfrm>
            <a:off x="5136" y="355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" name="公式" r:id="rId8" imgW="76345" imgH="152567" progId="Equation.3">
                    <p:embed/>
                  </p:oleObj>
                </mc:Choice>
                <mc:Fallback>
                  <p:oleObj name="公式" r:id="rId8" imgW="76345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61" name="Group 25"/>
          <p:cNvGrpSpPr>
            <a:grpSpLocks/>
          </p:cNvGrpSpPr>
          <p:nvPr/>
        </p:nvGrpSpPr>
        <p:grpSpPr bwMode="auto">
          <a:xfrm>
            <a:off x="7467601" y="609601"/>
            <a:ext cx="1990725" cy="1990725"/>
            <a:chOff x="4272" y="2832"/>
            <a:chExt cx="1392" cy="1392"/>
          </a:xfrm>
        </p:grpSpPr>
        <p:sp>
          <p:nvSpPr>
            <p:cNvPr id="10264" name="Text Box 26"/>
            <p:cNvSpPr txBox="1">
              <a:spLocks noChangeArrowheads="1"/>
            </p:cNvSpPr>
            <p:nvPr/>
          </p:nvSpPr>
          <p:spPr bwMode="auto">
            <a:xfrm>
              <a:off x="4752" y="3504"/>
              <a:ext cx="48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仿宋_GB2312" pitchFamily="49" charset="-122"/>
                </a:rPr>
                <a:t>o</a:t>
              </a:r>
            </a:p>
          </p:txBody>
        </p:sp>
        <p:sp>
          <p:nvSpPr>
            <p:cNvPr id="10265" name="Line 27"/>
            <p:cNvSpPr>
              <a:spLocks noChangeShapeType="1"/>
            </p:cNvSpPr>
            <p:nvPr/>
          </p:nvSpPr>
          <p:spPr bwMode="auto">
            <a:xfrm>
              <a:off x="4272" y="360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28"/>
            <p:cNvSpPr>
              <a:spLocks noChangeShapeType="1"/>
            </p:cNvSpPr>
            <p:nvPr/>
          </p:nvSpPr>
          <p:spPr bwMode="auto">
            <a:xfrm flipV="1">
              <a:off x="4944" y="288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7" name="Object 29"/>
            <p:cNvGraphicFramePr>
              <a:graphicFrameLocks noChangeAspect="1"/>
            </p:cNvGraphicFramePr>
            <p:nvPr/>
          </p:nvGraphicFramePr>
          <p:xfrm>
            <a:off x="5449" y="360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" name="公式" r:id="rId10" imgW="114170" imgH="133453" progId="Equation.3">
                    <p:embed/>
                  </p:oleObj>
                </mc:Choice>
                <mc:Fallback>
                  <p:oleObj name="公式" r:id="rId10" imgW="114170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" y="3600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30"/>
            <p:cNvGraphicFramePr>
              <a:graphicFrameLocks noChangeAspect="1"/>
            </p:cNvGraphicFramePr>
            <p:nvPr/>
          </p:nvGraphicFramePr>
          <p:xfrm>
            <a:off x="4722" y="2832"/>
            <a:ext cx="2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5" name="公式" r:id="rId12" imgW="133256" imgH="152567" progId="Equation.3">
                    <p:embed/>
                  </p:oleObj>
                </mc:Choice>
                <mc:Fallback>
                  <p:oleObj name="公式" r:id="rId12" imgW="133256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2832"/>
                          <a:ext cx="2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1991544" y="3308349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en-US" altLang="zh-CN" sz="2800" b="1" dirty="0">
                <a:solidFill>
                  <a:srgbClr val="66FF33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对区域 </a:t>
            </a:r>
            <a:r>
              <a:rPr lang="en-US" altLang="zh-CN" sz="2800" b="1" i="1" dirty="0">
                <a:ea typeface="楷体_GB2312" pitchFamily="49" charset="-122"/>
              </a:rPr>
              <a:t>D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若存在正数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K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使一切点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D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与某定点 </a:t>
            </a:r>
            <a:endParaRPr lang="zh-CN" altLang="en-US" sz="2800" b="1" i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42368" name="Text Box 32"/>
          <p:cNvSpPr txBox="1">
            <a:spLocks noChangeArrowheads="1"/>
          </p:cNvSpPr>
          <p:nvPr/>
        </p:nvSpPr>
        <p:spPr bwMode="auto">
          <a:xfrm>
            <a:off x="2285960" y="3985807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A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的距离 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AP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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 K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,</a:t>
            </a:r>
          </a:p>
        </p:txBody>
      </p:sp>
      <p:sp>
        <p:nvSpPr>
          <p:cNvPr id="142369" name="Text Box 33"/>
          <p:cNvSpPr txBox="1">
            <a:spLocks noChangeArrowheads="1"/>
          </p:cNvSpPr>
          <p:nvPr/>
        </p:nvSpPr>
        <p:spPr bwMode="auto">
          <a:xfrm>
            <a:off x="5221897" y="3993565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则称</a:t>
            </a:r>
            <a:r>
              <a:rPr lang="zh-CN" altLang="en-US" sz="2800" b="1" i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有界域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142370" name="Text Box 34"/>
          <p:cNvSpPr txBox="1">
            <a:spLocks noChangeArrowheads="1"/>
          </p:cNvSpPr>
          <p:nvPr/>
        </p:nvSpPr>
        <p:spPr bwMode="auto">
          <a:xfrm>
            <a:off x="2181429" y="46719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界域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8164319" y="399356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否则称为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8375414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2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2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autoUpdateAnimBg="0"/>
      <p:bldP spid="142341" grpId="0" autoUpdateAnimBg="0"/>
      <p:bldP spid="142342" grpId="0" autoUpdateAnimBg="0"/>
      <p:bldP spid="142343" grpId="0" autoUpdateAnimBg="0"/>
      <p:bldP spid="142344" grpId="0" autoUpdateAnimBg="0"/>
      <p:bldP spid="142367" grpId="0" build="p" autoUpdateAnimBg="0"/>
      <p:bldP spid="142368" grpId="0" build="p" autoUpdateAnimBg="0"/>
      <p:bldP spid="142369" grpId="0" build="p" autoUpdateAnimBg="0"/>
      <p:bldP spid="142370" grpId="0" build="p" autoUpdateAnimBg="0" advAuto="0"/>
      <p:bldP spid="14237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50825"/>
            <a:ext cx="4250432" cy="823914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二、多元函数的概念  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2133600" y="10810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lang="en-US" altLang="zh-CN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981200" y="16764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圆柱体的体积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981200" y="2743201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定量理想气体的压强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981200" y="4252913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三角形面积的海伦公式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3079750" y="2201863"/>
          <a:ext cx="157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" name="公式" r:id="rId3" imgW="1561941" imgH="495236" progId="Equation.3">
                  <p:embed/>
                </p:oleObj>
              </mc:Choice>
              <mc:Fallback>
                <p:oleObj name="公式" r:id="rId3" imgW="156194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201863"/>
                        <a:ext cx="157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3067050" y="3344863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" name="公式" r:id="rId5" imgW="3190857" imgH="828521" progId="Equation.3">
                  <p:embed/>
                </p:oleObj>
              </mc:Choice>
              <mc:Fallback>
                <p:oleObj name="公式" r:id="rId5" imgW="3190857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344863"/>
                        <a:ext cx="320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6192838" y="4113213"/>
          <a:ext cx="2157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" name="公式" r:id="rId7" imgW="2152570" imgH="819137" progId="Equation.3">
                  <p:embed/>
                </p:oleObj>
              </mc:Choice>
              <mc:Fallback>
                <p:oleObj name="公式" r:id="rId7" imgW="2152570" imgH="8191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4113213"/>
                        <a:ext cx="2157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2" name="Group 10"/>
          <p:cNvGrpSpPr>
            <a:grpSpLocks/>
          </p:cNvGrpSpPr>
          <p:nvPr/>
        </p:nvGrpSpPr>
        <p:grpSpPr bwMode="auto">
          <a:xfrm>
            <a:off x="8610600" y="4343400"/>
            <a:ext cx="1447800" cy="1219200"/>
            <a:chOff x="4224" y="2400"/>
            <a:chExt cx="912" cy="768"/>
          </a:xfrm>
        </p:grpSpPr>
        <p:sp>
          <p:nvSpPr>
            <p:cNvPr id="146443" name="Freeform 11"/>
            <p:cNvSpPr>
              <a:spLocks/>
            </p:cNvSpPr>
            <p:nvPr/>
          </p:nvSpPr>
          <p:spPr bwMode="auto">
            <a:xfrm>
              <a:off x="4224" y="2400"/>
              <a:ext cx="912" cy="768"/>
            </a:xfrm>
            <a:custGeom>
              <a:avLst/>
              <a:gdLst>
                <a:gd name="T0" fmla="*/ 480 w 912"/>
                <a:gd name="T1" fmla="*/ 0 h 768"/>
                <a:gd name="T2" fmla="*/ 0 w 912"/>
                <a:gd name="T3" fmla="*/ 480 h 768"/>
                <a:gd name="T4" fmla="*/ 912 w 912"/>
                <a:gd name="T5" fmla="*/ 768 h 768"/>
                <a:gd name="T6" fmla="*/ 480 w 912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768">
                  <a:moveTo>
                    <a:pt x="480" y="0"/>
                  </a:moveTo>
                  <a:lnTo>
                    <a:pt x="0" y="480"/>
                  </a:lnTo>
                  <a:lnTo>
                    <a:pt x="912" y="768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44" name="Object 12"/>
            <p:cNvGraphicFramePr>
              <a:graphicFrameLocks noChangeAspect="1"/>
            </p:cNvGraphicFramePr>
            <p:nvPr/>
          </p:nvGraphicFramePr>
          <p:xfrm>
            <a:off x="4492" y="301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1" name="Equation" r:id="rId9" imgW="190514" imgH="228677" progId="Equation.3">
                    <p:embed/>
                  </p:oleObj>
                </mc:Choice>
                <mc:Fallback>
                  <p:oleObj name="Equation" r:id="rId9" imgW="190514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301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13"/>
            <p:cNvGraphicFramePr>
              <a:graphicFrameLocks noChangeAspect="1"/>
            </p:cNvGraphicFramePr>
            <p:nvPr/>
          </p:nvGraphicFramePr>
          <p:xfrm>
            <a:off x="4328" y="24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2" name="Equation" r:id="rId11" imgW="209601" imgH="323901" progId="Equation.3">
                    <p:embed/>
                  </p:oleObj>
                </mc:Choice>
                <mc:Fallback>
                  <p:oleObj name="Equation" r:id="rId11" imgW="209601" imgH="3239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4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14"/>
            <p:cNvGraphicFramePr>
              <a:graphicFrameLocks noChangeAspect="1"/>
            </p:cNvGraphicFramePr>
            <p:nvPr/>
          </p:nvGraphicFramePr>
          <p:xfrm>
            <a:off x="4944" y="261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3" name="Equation" r:id="rId13" imgW="218970" imgH="228677" progId="Equation.3">
                    <p:embed/>
                  </p:oleObj>
                </mc:Choice>
                <mc:Fallback>
                  <p:oleObj name="Equation" r:id="rId13" imgW="218970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61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47" name="Object 15"/>
          <p:cNvGraphicFramePr>
            <a:graphicFrameLocks noChangeAspect="1"/>
          </p:cNvGraphicFramePr>
          <p:nvPr/>
        </p:nvGraphicFramePr>
        <p:xfrm>
          <a:off x="5149850" y="2271713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" name="公式" r:id="rId15" imgW="2933714" imgH="438240" progId="Equation.3">
                  <p:embed/>
                </p:oleObj>
              </mc:Choice>
              <mc:Fallback>
                <p:oleObj name="公式" r:id="rId15" imgW="2933714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271713"/>
                        <a:ext cx="294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8" name="Object 16"/>
          <p:cNvGraphicFramePr>
            <a:graphicFrameLocks noChangeAspect="1"/>
          </p:cNvGraphicFramePr>
          <p:nvPr/>
        </p:nvGraphicFramePr>
        <p:xfrm>
          <a:off x="6584951" y="3503613"/>
          <a:ext cx="3389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" name="公式" r:id="rId17" imgW="3381371" imgH="438240" progId="Equation.3">
                  <p:embed/>
                </p:oleObj>
              </mc:Choice>
              <mc:Fallback>
                <p:oleObj name="公式" r:id="rId17" imgW="3381371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1" y="3503613"/>
                        <a:ext cx="3389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9" name="Object 17"/>
          <p:cNvGraphicFramePr>
            <a:graphicFrameLocks noChangeAspect="1"/>
          </p:cNvGraphicFramePr>
          <p:nvPr/>
        </p:nvGraphicFramePr>
        <p:xfrm>
          <a:off x="2514601" y="5700713"/>
          <a:ext cx="5662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" name="公式" r:id="rId19" imgW="5657828" imgH="438240" progId="Equation.3">
                  <p:embed/>
                </p:oleObj>
              </mc:Choice>
              <mc:Fallback>
                <p:oleObj name="公式" r:id="rId19" imgW="5657828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700713"/>
                        <a:ext cx="5662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0" name="Object 18"/>
          <p:cNvGraphicFramePr>
            <a:graphicFrameLocks noChangeAspect="1"/>
          </p:cNvGraphicFramePr>
          <p:nvPr/>
        </p:nvGraphicFramePr>
        <p:xfrm>
          <a:off x="3149601" y="5002213"/>
          <a:ext cx="41132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" name="公式" r:id="rId21" imgW="4105257" imgH="457354" progId="Equation.3">
                  <p:embed/>
                </p:oleObj>
              </mc:Choice>
              <mc:Fallback>
                <p:oleObj name="公式" r:id="rId21" imgW="4105257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1" y="5002213"/>
                        <a:ext cx="41132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57" name="Group 25"/>
          <p:cNvGrpSpPr>
            <a:grpSpLocks/>
          </p:cNvGrpSpPr>
          <p:nvPr/>
        </p:nvGrpSpPr>
        <p:grpSpPr bwMode="auto">
          <a:xfrm>
            <a:off x="8688389" y="1700214"/>
            <a:ext cx="1373187" cy="1406525"/>
            <a:chOff x="4511" y="528"/>
            <a:chExt cx="865" cy="886"/>
          </a:xfrm>
        </p:grpSpPr>
        <p:sp>
          <p:nvSpPr>
            <p:cNvPr id="13335" name="Freeform 26"/>
            <p:cNvSpPr>
              <a:spLocks/>
            </p:cNvSpPr>
            <p:nvPr/>
          </p:nvSpPr>
          <p:spPr bwMode="auto">
            <a:xfrm>
              <a:off x="4512" y="624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672 w 672"/>
                <a:gd name="T3" fmla="*/ 672 h 672"/>
                <a:gd name="T4" fmla="*/ 672 w 672"/>
                <a:gd name="T5" fmla="*/ 0 h 672"/>
                <a:gd name="T6" fmla="*/ 0 w 672"/>
                <a:gd name="T7" fmla="*/ 0 h 672"/>
                <a:gd name="T8" fmla="*/ 0 w 672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lnTo>
                    <a:pt x="672" y="672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Oval 27"/>
            <p:cNvSpPr>
              <a:spLocks noChangeArrowheads="1"/>
            </p:cNvSpPr>
            <p:nvPr/>
          </p:nvSpPr>
          <p:spPr bwMode="auto">
            <a:xfrm>
              <a:off x="4512" y="528"/>
              <a:ext cx="67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337" name="Object 28"/>
            <p:cNvGraphicFramePr>
              <a:graphicFrameLocks noChangeAspect="1"/>
            </p:cNvGraphicFramePr>
            <p:nvPr/>
          </p:nvGraphicFramePr>
          <p:xfrm>
            <a:off x="5232" y="86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8" name="Equation" r:id="rId23" imgW="218970" imgH="323901" progId="Equation.3">
                    <p:embed/>
                  </p:oleObj>
                </mc:Choice>
                <mc:Fallback>
                  <p:oleObj name="Equation" r:id="rId23" imgW="218970" imgH="3239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86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29"/>
            <p:cNvGraphicFramePr>
              <a:graphicFrameLocks noChangeAspect="1"/>
            </p:cNvGraphicFramePr>
            <p:nvPr/>
          </p:nvGraphicFramePr>
          <p:xfrm>
            <a:off x="4896" y="52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" name="Equation" r:id="rId25" imgW="190514" imgH="218946" progId="Equation.3">
                    <p:embed/>
                  </p:oleObj>
                </mc:Choice>
                <mc:Fallback>
                  <p:oleObj name="Equation" r:id="rId25" imgW="190514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52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9" name="Group 30"/>
            <p:cNvGrpSpPr>
              <a:grpSpLocks/>
            </p:cNvGrpSpPr>
            <p:nvPr/>
          </p:nvGrpSpPr>
          <p:grpSpPr bwMode="auto">
            <a:xfrm>
              <a:off x="4511" y="1174"/>
              <a:ext cx="676" cy="240"/>
              <a:chOff x="4504" y="1441"/>
              <a:chExt cx="683" cy="240"/>
            </a:xfrm>
          </p:grpSpPr>
          <p:sp>
            <p:nvSpPr>
              <p:cNvPr id="13341" name="Arc 31"/>
              <p:cNvSpPr>
                <a:spLocks/>
              </p:cNvSpPr>
              <p:nvPr/>
            </p:nvSpPr>
            <p:spPr bwMode="auto">
              <a:xfrm>
                <a:off x="4515" y="1540"/>
                <a:ext cx="672" cy="141"/>
              </a:xfrm>
              <a:custGeom>
                <a:avLst/>
                <a:gdLst>
                  <a:gd name="T0" fmla="*/ 667 w 42698"/>
                  <a:gd name="T1" fmla="*/ 0 h 25353"/>
                  <a:gd name="T2" fmla="*/ 0 w 42698"/>
                  <a:gd name="T3" fmla="*/ 47 h 25353"/>
                  <a:gd name="T4" fmla="*/ 332 w 42698"/>
                  <a:gd name="T5" fmla="*/ 21 h 253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698" h="25353" fill="none" extrusionOk="0">
                    <a:moveTo>
                      <a:pt x="42369" y="0"/>
                    </a:moveTo>
                    <a:cubicBezTo>
                      <a:pt x="42588" y="1239"/>
                      <a:pt x="42698" y="2494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952" y="25353"/>
                      <a:pt x="2173" y="18291"/>
                      <a:pt x="-1" y="8381"/>
                    </a:cubicBezTo>
                  </a:path>
                  <a:path w="42698" h="25353" stroke="0" extrusionOk="0">
                    <a:moveTo>
                      <a:pt x="42369" y="0"/>
                    </a:moveTo>
                    <a:cubicBezTo>
                      <a:pt x="42588" y="1239"/>
                      <a:pt x="42698" y="2494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952" y="25353"/>
                      <a:pt x="2173" y="18291"/>
                      <a:pt x="-1" y="8381"/>
                    </a:cubicBezTo>
                    <a:lnTo>
                      <a:pt x="21098" y="3753"/>
                    </a:lnTo>
                    <a:lnTo>
                      <a:pt x="4236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Arc 32"/>
              <p:cNvSpPr>
                <a:spLocks/>
              </p:cNvSpPr>
              <p:nvPr/>
            </p:nvSpPr>
            <p:spPr bwMode="auto">
              <a:xfrm flipV="1">
                <a:off x="4504" y="1441"/>
                <a:ext cx="677" cy="154"/>
              </a:xfrm>
              <a:custGeom>
                <a:avLst/>
                <a:gdLst>
                  <a:gd name="T0" fmla="*/ 677 w 43027"/>
                  <a:gd name="T1" fmla="*/ 49 h 27737"/>
                  <a:gd name="T2" fmla="*/ 14 w 43027"/>
                  <a:gd name="T3" fmla="*/ 0 h 27737"/>
                  <a:gd name="T4" fmla="*/ 340 w 43027"/>
                  <a:gd name="T5" fmla="*/ 34 h 277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027" h="27737" fill="none" extrusionOk="0">
                    <a:moveTo>
                      <a:pt x="43026" y="8865"/>
                    </a:moveTo>
                    <a:cubicBezTo>
                      <a:pt x="41653" y="19653"/>
                      <a:pt x="32474" y="27736"/>
                      <a:pt x="21600" y="27737"/>
                    </a:cubicBezTo>
                    <a:cubicBezTo>
                      <a:pt x="9670" y="27737"/>
                      <a:pt x="0" y="18066"/>
                      <a:pt x="0" y="6137"/>
                    </a:cubicBezTo>
                    <a:cubicBezTo>
                      <a:pt x="-1" y="4059"/>
                      <a:pt x="299" y="1992"/>
                      <a:pt x="890" y="0"/>
                    </a:cubicBezTo>
                  </a:path>
                  <a:path w="43027" h="27737" stroke="0" extrusionOk="0">
                    <a:moveTo>
                      <a:pt x="43026" y="8865"/>
                    </a:moveTo>
                    <a:cubicBezTo>
                      <a:pt x="41653" y="19653"/>
                      <a:pt x="32474" y="27736"/>
                      <a:pt x="21600" y="27737"/>
                    </a:cubicBezTo>
                    <a:cubicBezTo>
                      <a:pt x="9670" y="27737"/>
                      <a:pt x="0" y="18066"/>
                      <a:pt x="0" y="6137"/>
                    </a:cubicBezTo>
                    <a:cubicBezTo>
                      <a:pt x="-1" y="4059"/>
                      <a:pt x="299" y="1992"/>
                      <a:pt x="890" y="0"/>
                    </a:cubicBezTo>
                    <a:lnTo>
                      <a:pt x="21600" y="6137"/>
                    </a:lnTo>
                    <a:lnTo>
                      <a:pt x="43026" y="886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40" name="Line 33"/>
            <p:cNvSpPr>
              <a:spLocks noChangeShapeType="1"/>
            </p:cNvSpPr>
            <p:nvPr/>
          </p:nvSpPr>
          <p:spPr bwMode="auto">
            <a:xfrm>
              <a:off x="4848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8502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6" grpId="0" autoUpdateAnimBg="0"/>
      <p:bldP spid="146437" grpId="0" autoUpdateAnimBg="0"/>
      <p:bldP spid="1464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0606" y="340034"/>
            <a:ext cx="1261195" cy="786781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6108700" y="1739900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公式" r:id="rId3" imgW="2886173" imgH="419126" progId="Equation.3">
                  <p:embed/>
                </p:oleObj>
              </mc:Choice>
              <mc:Fallback>
                <p:oleObj name="公式" r:id="rId3" imgW="288617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739900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828800" y="22860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点集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称为函数的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定义域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;  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6172200" y="22860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数集</a:t>
            </a:r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7032626" y="2374900"/>
          <a:ext cx="3248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公式" r:id="rId5" imgW="3238399" imgH="438240" progId="Equation.3">
                  <p:embed/>
                </p:oleObj>
              </mc:Choice>
              <mc:Fallback>
                <p:oleObj name="公式" r:id="rId5" imgW="3238399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2374900"/>
                        <a:ext cx="32480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1828800" y="28336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称为函数的</a:t>
            </a: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值域</a:t>
            </a:r>
            <a:r>
              <a:rPr lang="zh-CN" altLang="en-US" sz="2800" b="1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286000" y="3429001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特别地 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当 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 = 2 </a:t>
            </a:r>
            <a:r>
              <a:rPr lang="zh-CN" altLang="en-US" sz="2800" b="1">
                <a:ea typeface="楷体_GB2312" pitchFamily="49" charset="-122"/>
              </a:rPr>
              <a:t>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有二元函数</a:t>
            </a:r>
          </a:p>
        </p:txBody>
      </p:sp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3282951" y="3968750"/>
          <a:ext cx="4443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公式" r:id="rId7" imgW="4438744" imgH="495236" progId="Equation.3">
                  <p:embed/>
                </p:oleObj>
              </mc:Choice>
              <mc:Fallback>
                <p:oleObj name="公式" r:id="rId7" imgW="4438744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1" y="3968750"/>
                        <a:ext cx="4443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1962151" y="4578352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当 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 = 3 </a:t>
            </a:r>
            <a:r>
              <a:rPr lang="zh-CN" altLang="en-US" sz="2800" b="1" dirty="0">
                <a:ea typeface="楷体_GB2312" pitchFamily="49" charset="-122"/>
              </a:rPr>
              <a:t>时</a:t>
            </a:r>
            <a:r>
              <a:rPr lang="en-US" altLang="zh-CN" sz="2800" b="1" dirty="0">
                <a:ea typeface="楷体_GB2312" pitchFamily="49" charset="-122"/>
              </a:rPr>
              <a:t>,  </a:t>
            </a:r>
            <a:r>
              <a:rPr lang="zh-CN" altLang="en-US" sz="2800" b="1" dirty="0">
                <a:ea typeface="楷体_GB2312" pitchFamily="49" charset="-122"/>
              </a:rPr>
              <a:t>有三元函数</a:t>
            </a:r>
          </a:p>
        </p:txBody>
      </p:sp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2971801" y="5124450"/>
          <a:ext cx="5065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公式" r:id="rId9" imgW="5057829" imgH="495236" progId="Equation.3">
                  <p:embed/>
                </p:oleObj>
              </mc:Choice>
              <mc:Fallback>
                <p:oleObj name="公式" r:id="rId9" imgW="5057829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124450"/>
                        <a:ext cx="50657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6153151" y="482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映射</a:t>
            </a:r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508497"/>
              </p:ext>
            </p:extLst>
          </p:nvPr>
        </p:nvGraphicFramePr>
        <p:xfrm>
          <a:off x="7032626" y="615156"/>
          <a:ext cx="16113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" name="公式" r:id="rId11" imgW="1600113" imgH="380897" progId="Equation.3">
                  <p:embed/>
                </p:oleObj>
              </mc:Choice>
              <mc:Fallback>
                <p:oleObj name="公式" r:id="rId11" imgW="160011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615156"/>
                        <a:ext cx="16113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8643939" y="53898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称为定义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1828800" y="108108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上的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元函数 </a:t>
            </a:r>
            <a:r>
              <a:rPr lang="en-US" altLang="zh-CN" sz="2800" b="1" dirty="0">
                <a:ea typeface="楷体_GB2312" pitchFamily="49" charset="-122"/>
              </a:rPr>
              <a:t>,  </a:t>
            </a:r>
            <a:r>
              <a:rPr lang="zh-CN" altLang="en-US" sz="2800" b="1" dirty="0"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47473" name="Object 17"/>
          <p:cNvGraphicFramePr>
            <a:graphicFrameLocks noChangeAspect="1"/>
          </p:cNvGraphicFramePr>
          <p:nvPr/>
        </p:nvGraphicFramePr>
        <p:xfrm>
          <a:off x="3132138" y="1758950"/>
          <a:ext cx="2982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6" name="公式" r:id="rId13" imgW="2971887" imgH="419126" progId="Equation.3">
                  <p:embed/>
                </p:oleObj>
              </mc:Choice>
              <mc:Fallback>
                <p:oleObj name="公式" r:id="rId13" imgW="2971887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58950"/>
                        <a:ext cx="2982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851330" y="346695"/>
            <a:ext cx="3250460" cy="786781"/>
            <a:chOff x="2851330" y="346695"/>
            <a:chExt cx="3250460" cy="786781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0731344"/>
                </p:ext>
              </p:extLst>
            </p:nvPr>
          </p:nvGraphicFramePr>
          <p:xfrm>
            <a:off x="4819090" y="500857"/>
            <a:ext cx="1282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7" name="公式" r:id="rId15" imgW="1276343" imgH="476121" progId="Equation.3">
                    <p:embed/>
                  </p:oleObj>
                </mc:Choice>
                <mc:Fallback>
                  <p:oleObj name="公式" r:id="rId15" imgW="1276343" imgH="4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9090" y="500857"/>
                          <a:ext cx="128270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2"/>
            <p:cNvSpPr txBox="1">
              <a:spLocks noChangeArrowheads="1"/>
            </p:cNvSpPr>
            <p:nvPr/>
          </p:nvSpPr>
          <p:spPr bwMode="auto">
            <a:xfrm>
              <a:off x="2851330" y="346695"/>
              <a:ext cx="2088232" cy="78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0" kern="1200">
                  <a:solidFill>
                    <a:schemeClr val="bg2">
                      <a:lumMod val="1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800" b="1" dirty="0" smtClean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设非空点集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660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utoUpdateAnimBg="0"/>
      <p:bldP spid="147462" grpId="0" autoUpdateAnimBg="0"/>
      <p:bldP spid="147464" grpId="0" autoUpdateAnimBg="0"/>
      <p:bldP spid="147465" grpId="0" autoUpdateAnimBg="0"/>
      <p:bldP spid="147467" grpId="0" build="p" autoUpdateAnimBg="0"/>
      <p:bldP spid="147469" grpId="0" build="p" autoUpdateAnimBg="0"/>
      <p:bldP spid="147471" grpId="0" autoUpdateAnimBg="0"/>
      <p:bldP spid="14747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Group 2"/>
          <p:cNvGrpSpPr>
            <a:grpSpLocks/>
          </p:cNvGrpSpPr>
          <p:nvPr/>
        </p:nvGrpSpPr>
        <p:grpSpPr bwMode="auto">
          <a:xfrm>
            <a:off x="8229601" y="457201"/>
            <a:ext cx="2124075" cy="1846263"/>
            <a:chOff x="4176" y="336"/>
            <a:chExt cx="1488" cy="1292"/>
          </a:xfrm>
        </p:grpSpPr>
        <p:sp>
          <p:nvSpPr>
            <p:cNvPr id="15407" name="Oval 3"/>
            <p:cNvSpPr>
              <a:spLocks noChangeArrowheads="1"/>
            </p:cNvSpPr>
            <p:nvPr/>
          </p:nvSpPr>
          <p:spPr bwMode="auto">
            <a:xfrm>
              <a:off x="4176" y="1056"/>
              <a:ext cx="1056" cy="288"/>
            </a:xfrm>
            <a:prstGeom prst="ellipse">
              <a:avLst/>
            </a:prstGeom>
            <a:solidFill>
              <a:srgbClr val="6666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5408" name="Group 4"/>
            <p:cNvGrpSpPr>
              <a:grpSpLocks/>
            </p:cNvGrpSpPr>
            <p:nvPr/>
          </p:nvGrpSpPr>
          <p:grpSpPr bwMode="auto">
            <a:xfrm>
              <a:off x="4368" y="384"/>
              <a:ext cx="1296" cy="1152"/>
              <a:chOff x="4368" y="384"/>
              <a:chExt cx="1296" cy="1152"/>
            </a:xfrm>
          </p:grpSpPr>
          <p:sp>
            <p:nvSpPr>
              <p:cNvPr id="15412" name="Line 5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413" name="Group 6"/>
              <p:cNvGrpSpPr>
                <a:grpSpLocks/>
              </p:cNvGrpSpPr>
              <p:nvPr/>
            </p:nvGrpSpPr>
            <p:grpSpPr bwMode="auto">
              <a:xfrm>
                <a:off x="4368" y="384"/>
                <a:ext cx="1296" cy="1152"/>
                <a:chOff x="4368" y="384"/>
                <a:chExt cx="1296" cy="1152"/>
              </a:xfrm>
            </p:grpSpPr>
            <p:sp>
              <p:nvSpPr>
                <p:cNvPr id="15414" name="Line 7"/>
                <p:cNvSpPr>
                  <a:spLocks noChangeShapeType="1"/>
                </p:cNvSpPr>
                <p:nvPr/>
              </p:nvSpPr>
              <p:spPr bwMode="auto">
                <a:xfrm>
                  <a:off x="5232" y="120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704" y="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560" y="120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368" y="1344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04" y="62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5409" name="Object 12"/>
            <p:cNvGraphicFramePr>
              <a:graphicFrameLocks noChangeAspect="1"/>
            </p:cNvGraphicFramePr>
            <p:nvPr/>
          </p:nvGraphicFramePr>
          <p:xfrm>
            <a:off x="4464" y="1440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8" name="公式" r:id="rId3" imgW="114170" imgH="133453" progId="Equation.3">
                    <p:embed/>
                  </p:oleObj>
                </mc:Choice>
                <mc:Fallback>
                  <p:oleObj name="公式" r:id="rId3" imgW="114170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40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13"/>
            <p:cNvGraphicFramePr>
              <a:graphicFrameLocks noChangeAspect="1"/>
            </p:cNvGraphicFramePr>
            <p:nvPr/>
          </p:nvGraphicFramePr>
          <p:xfrm>
            <a:off x="4752" y="336"/>
            <a:ext cx="16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9" name="公式" r:id="rId5" imgW="114170" imgH="114339" progId="Equation.3">
                    <p:embed/>
                  </p:oleObj>
                </mc:Choice>
                <mc:Fallback>
                  <p:oleObj name="公式" r:id="rId5" imgW="114170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6"/>
                          <a:ext cx="16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14"/>
            <p:cNvGraphicFramePr>
              <a:graphicFrameLocks noChangeAspect="1"/>
            </p:cNvGraphicFramePr>
            <p:nvPr/>
          </p:nvGraphicFramePr>
          <p:xfrm>
            <a:off x="5472" y="1248"/>
            <a:ext cx="1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0" name="公式" r:id="rId7" imgW="133256" imgH="152567" progId="Equation.3">
                    <p:embed/>
                  </p:oleObj>
                </mc:Choice>
                <mc:Fallback>
                  <p:oleObj name="公式" r:id="rId7" imgW="133256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48"/>
                          <a:ext cx="1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3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4" y="656876"/>
            <a:ext cx="3170312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二元函数</a:t>
            </a:r>
          </a:p>
        </p:txBody>
      </p:sp>
      <p:graphicFrame>
        <p:nvGraphicFramePr>
          <p:cNvPr id="148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483623"/>
              </p:ext>
            </p:extLst>
          </p:nvPr>
        </p:nvGraphicFramePr>
        <p:xfrm>
          <a:off x="4694394" y="722316"/>
          <a:ext cx="2451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1" name="公式" r:id="rId9" imgW="2438516" imgH="533464" progId="Equation.3">
                  <p:embed/>
                </p:oleObj>
              </mc:Choice>
              <mc:Fallback>
                <p:oleObj name="公式" r:id="rId9" imgW="2438516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394" y="722316"/>
                        <a:ext cx="2451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1787197" y="130691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定义域为</a:t>
            </a:r>
          </a:p>
        </p:txBody>
      </p:sp>
      <p:graphicFrame>
        <p:nvGraphicFramePr>
          <p:cNvPr id="148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074"/>
              </p:ext>
            </p:extLst>
          </p:nvPr>
        </p:nvGraphicFramePr>
        <p:xfrm>
          <a:off x="4180862" y="1285084"/>
          <a:ext cx="303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" name="公式" r:id="rId11" imgW="3028798" imgH="514350" progId="Equation.3">
                  <p:embed/>
                </p:oleObj>
              </mc:Choice>
              <mc:Fallback>
                <p:oleObj name="公式" r:id="rId11" imgW="3028798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862" y="1285084"/>
                        <a:ext cx="303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3263211" y="1316494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圆域</a:t>
            </a: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2133600" y="289560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 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3048000" y="28956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二元函数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dirty="0">
                <a:ea typeface="楷体_GB2312" pitchFamily="49" charset="-122"/>
              </a:rPr>
              <a:t>z = f 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), (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D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1828800" y="1858171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图形为中心在原点的上半球面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8503" name="Object 23"/>
          <p:cNvGraphicFramePr>
            <a:graphicFrameLocks noChangeAspect="1"/>
          </p:cNvGraphicFramePr>
          <p:nvPr/>
        </p:nvGraphicFramePr>
        <p:xfrm>
          <a:off x="8229600" y="4267200"/>
          <a:ext cx="1900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" name="BMP 图象" r:id="rId13" imgW="5934903" imgH="4552381" progId="Paint.Picture">
                  <p:embed/>
                </p:oleObj>
              </mc:Choice>
              <mc:Fallback>
                <p:oleObj name="BMP 图象" r:id="rId13" imgW="5934903" imgH="45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267200"/>
                        <a:ext cx="1900238" cy="1905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4" name="Object 24"/>
          <p:cNvGraphicFramePr>
            <a:graphicFrameLocks noChangeAspect="1"/>
          </p:cNvGraphicFramePr>
          <p:nvPr/>
        </p:nvGraphicFramePr>
        <p:xfrm>
          <a:off x="2241550" y="2397126"/>
          <a:ext cx="26289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" name="公式" r:id="rId15" imgW="2619314" imgH="409742" progId="Equation.3">
                  <p:embed/>
                </p:oleObj>
              </mc:Choice>
              <mc:Fallback>
                <p:oleObj name="公式" r:id="rId15" imgW="261931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397126"/>
                        <a:ext cx="26289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1" name="Text Box 31"/>
          <p:cNvSpPr txBox="1">
            <a:spLocks noChangeArrowheads="1"/>
          </p:cNvSpPr>
          <p:nvPr/>
        </p:nvSpPr>
        <p:spPr bwMode="auto">
          <a:xfrm>
            <a:off x="1752600" y="35194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的图形一般为空间曲面 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148512" name="Object 32"/>
          <p:cNvGraphicFramePr>
            <a:graphicFrameLocks noChangeAspect="1"/>
          </p:cNvGraphicFramePr>
          <p:nvPr/>
        </p:nvGraphicFramePr>
        <p:xfrm>
          <a:off x="9761539" y="1752600"/>
          <a:ext cx="1365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5" name="Equation" r:id="rId17" imgW="142973" imgH="295404" progId="Equation.3">
                  <p:embed/>
                </p:oleObj>
              </mc:Choice>
              <mc:Fallback>
                <p:oleObj name="Equation" r:id="rId17" imgW="142973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1539" y="1752600"/>
                        <a:ext cx="1365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3" name="Object 33"/>
          <p:cNvGraphicFramePr>
            <a:graphicFrameLocks noChangeAspect="1"/>
          </p:cNvGraphicFramePr>
          <p:nvPr/>
        </p:nvGraphicFramePr>
        <p:xfrm>
          <a:off x="4895850" y="2332039"/>
          <a:ext cx="1587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" name="公式" r:id="rId19" imgW="1581027" imgH="495236" progId="Equation.3">
                  <p:embed/>
                </p:oleObj>
              </mc:Choice>
              <mc:Fallback>
                <p:oleObj name="公式" r:id="rId19" imgW="158102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332039"/>
                        <a:ext cx="1587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2133600" y="40687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三元函数 </a:t>
            </a:r>
          </a:p>
        </p:txBody>
      </p:sp>
      <p:graphicFrame>
        <p:nvGraphicFramePr>
          <p:cNvPr id="148515" name="Object 35"/>
          <p:cNvGraphicFramePr>
            <a:graphicFrameLocks noChangeAspect="1"/>
          </p:cNvGraphicFramePr>
          <p:nvPr/>
        </p:nvGraphicFramePr>
        <p:xfrm>
          <a:off x="3803650" y="4064000"/>
          <a:ext cx="355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7" name="公式" r:id="rId21" imgW="3543430" imgH="495236" progId="Equation.3">
                  <p:embed/>
                </p:oleObj>
              </mc:Choice>
              <mc:Fallback>
                <p:oleObj name="公式" r:id="rId21" imgW="3543430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4064000"/>
                        <a:ext cx="355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6" name="Text Box 36"/>
          <p:cNvSpPr txBox="1">
            <a:spLocks noChangeArrowheads="1"/>
          </p:cNvSpPr>
          <p:nvPr/>
        </p:nvSpPr>
        <p:spPr bwMode="auto">
          <a:xfrm>
            <a:off x="1828800" y="45720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定义域为</a:t>
            </a:r>
          </a:p>
        </p:txBody>
      </p:sp>
      <p:graphicFrame>
        <p:nvGraphicFramePr>
          <p:cNvPr id="148517" name="Object 37"/>
          <p:cNvGraphicFramePr>
            <a:graphicFrameLocks noChangeAspect="1"/>
          </p:cNvGraphicFramePr>
          <p:nvPr/>
        </p:nvGraphicFramePr>
        <p:xfrm>
          <a:off x="2876550" y="5124450"/>
          <a:ext cx="394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8" name="公式" r:id="rId23" imgW="3943198" imgH="514350" progId="Equation.3">
                  <p:embed/>
                </p:oleObj>
              </mc:Choice>
              <mc:Fallback>
                <p:oleObj name="公式" r:id="rId23" imgW="3943198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124450"/>
                        <a:ext cx="394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1828800" y="57150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图形为</a:t>
            </a:r>
          </a:p>
        </p:txBody>
      </p:sp>
      <p:graphicFrame>
        <p:nvGraphicFramePr>
          <p:cNvPr id="148519" name="Object 39"/>
          <p:cNvGraphicFramePr>
            <a:graphicFrameLocks noChangeAspect="1"/>
          </p:cNvGraphicFramePr>
          <p:nvPr/>
        </p:nvGraphicFramePr>
        <p:xfrm>
          <a:off x="3048000" y="5715000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9" name="Equation" r:id="rId25" imgW="447657" imgH="419126" progId="Equation.3">
                  <p:embed/>
                </p:oleObj>
              </mc:Choice>
              <mc:Fallback>
                <p:oleObj name="Equation" r:id="rId25" imgW="447657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20" name="Text Box 40"/>
          <p:cNvSpPr txBox="1">
            <a:spLocks noChangeArrowheads="1"/>
          </p:cNvSpPr>
          <p:nvPr/>
        </p:nvSpPr>
        <p:spPr bwMode="auto">
          <a:xfrm>
            <a:off x="3429000" y="57150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空间中的超曲面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48521" name="Text Box 41"/>
          <p:cNvSpPr txBox="1">
            <a:spLocks noChangeArrowheads="1"/>
          </p:cNvSpPr>
          <p:nvPr/>
        </p:nvSpPr>
        <p:spPr bwMode="auto">
          <a:xfrm>
            <a:off x="3276600" y="45862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单位闭球</a:t>
            </a:r>
          </a:p>
        </p:txBody>
      </p:sp>
      <p:grpSp>
        <p:nvGrpSpPr>
          <p:cNvPr id="148522" name="Group 42"/>
          <p:cNvGrpSpPr>
            <a:grpSpLocks/>
          </p:cNvGrpSpPr>
          <p:nvPr/>
        </p:nvGrpSpPr>
        <p:grpSpPr bwMode="auto">
          <a:xfrm>
            <a:off x="8077201" y="2389188"/>
            <a:ext cx="2087563" cy="1573212"/>
            <a:chOff x="4128" y="1505"/>
            <a:chExt cx="1315" cy="991"/>
          </a:xfrm>
        </p:grpSpPr>
        <p:graphicFrame>
          <p:nvGraphicFramePr>
            <p:cNvPr id="15403" name="Object 43"/>
            <p:cNvGraphicFramePr>
              <a:graphicFrameLocks noChangeAspect="1"/>
            </p:cNvGraphicFramePr>
            <p:nvPr/>
          </p:nvGraphicFramePr>
          <p:xfrm>
            <a:off x="4128" y="1505"/>
            <a:ext cx="1315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0" name="位图图像" r:id="rId27" imgW="1895238" imgH="1428949" progId="Paint.Picture">
                    <p:embed/>
                  </p:oleObj>
                </mc:Choice>
                <mc:Fallback>
                  <p:oleObj name="位图图像" r:id="rId27" imgW="1895238" imgH="142894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05"/>
                          <a:ext cx="1315" cy="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4" name="Object 44"/>
            <p:cNvGraphicFramePr>
              <a:graphicFrameLocks noChangeAspect="1"/>
            </p:cNvGraphicFramePr>
            <p:nvPr/>
          </p:nvGraphicFramePr>
          <p:xfrm>
            <a:off x="4464" y="2304"/>
            <a:ext cx="10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1" name="Equation" r:id="rId29" imgW="218970" imgH="228677" progId="Equation.3">
                    <p:embed/>
                  </p:oleObj>
                </mc:Choice>
                <mc:Fallback>
                  <p:oleObj name="Equation" r:id="rId29" imgW="218970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08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5" name="Object 45"/>
            <p:cNvGraphicFramePr>
              <a:graphicFrameLocks noChangeAspect="1"/>
            </p:cNvGraphicFramePr>
            <p:nvPr/>
          </p:nvGraphicFramePr>
          <p:xfrm>
            <a:off x="5280" y="2181"/>
            <a:ext cx="11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2" name="Equation" r:id="rId31" imgW="228687" imgH="304787" progId="Equation.3">
                    <p:embed/>
                  </p:oleObj>
                </mc:Choice>
                <mc:Fallback>
                  <p:oleObj name="Equation" r:id="rId31" imgW="228687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181"/>
                          <a:ext cx="11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6" name="Object 46"/>
            <p:cNvGraphicFramePr>
              <a:graphicFrameLocks noChangeAspect="1"/>
            </p:cNvGraphicFramePr>
            <p:nvPr/>
          </p:nvGraphicFramePr>
          <p:xfrm>
            <a:off x="4822" y="1510"/>
            <a:ext cx="10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3" name="Equation" r:id="rId33" imgW="209601" imgH="209563" progId="Equation.3">
                    <p:embed/>
                  </p:oleObj>
                </mc:Choice>
                <mc:Fallback>
                  <p:oleObj name="Equation" r:id="rId33" imgW="209601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1510"/>
                          <a:ext cx="102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27" name="Group 47"/>
          <p:cNvGrpSpPr>
            <a:grpSpLocks/>
          </p:cNvGrpSpPr>
          <p:nvPr/>
        </p:nvGrpSpPr>
        <p:grpSpPr bwMode="auto">
          <a:xfrm>
            <a:off x="8229601" y="838200"/>
            <a:ext cx="1508125" cy="1066800"/>
            <a:chOff x="4224" y="528"/>
            <a:chExt cx="950" cy="672"/>
          </a:xfrm>
        </p:grpSpPr>
        <p:grpSp>
          <p:nvGrpSpPr>
            <p:cNvPr id="15394" name="Group 48"/>
            <p:cNvGrpSpPr>
              <a:grpSpLocks/>
            </p:cNvGrpSpPr>
            <p:nvPr/>
          </p:nvGrpSpPr>
          <p:grpSpPr bwMode="auto">
            <a:xfrm>
              <a:off x="4224" y="528"/>
              <a:ext cx="950" cy="672"/>
              <a:chOff x="4224" y="528"/>
              <a:chExt cx="950" cy="672"/>
            </a:xfrm>
          </p:grpSpPr>
          <p:grpSp>
            <p:nvGrpSpPr>
              <p:cNvPr id="15396" name="Group 49"/>
              <p:cNvGrpSpPr>
                <a:grpSpLocks/>
              </p:cNvGrpSpPr>
              <p:nvPr/>
            </p:nvGrpSpPr>
            <p:grpSpPr bwMode="auto">
              <a:xfrm>
                <a:off x="4224" y="544"/>
                <a:ext cx="950" cy="656"/>
                <a:chOff x="2976" y="663"/>
                <a:chExt cx="1057" cy="729"/>
              </a:xfrm>
            </p:grpSpPr>
            <p:sp>
              <p:nvSpPr>
                <p:cNvPr id="15401" name="Oval 50"/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056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02" name="Arc 51"/>
                <p:cNvSpPr>
                  <a:spLocks/>
                </p:cNvSpPr>
                <p:nvPr/>
              </p:nvSpPr>
              <p:spPr bwMode="auto">
                <a:xfrm>
                  <a:off x="2976" y="663"/>
                  <a:ext cx="1057" cy="585"/>
                </a:xfrm>
                <a:custGeom>
                  <a:avLst/>
                  <a:gdLst>
                    <a:gd name="T0" fmla="*/ 0 w 43194"/>
                    <a:gd name="T1" fmla="*/ 571 h 21600"/>
                    <a:gd name="T2" fmla="*/ 1057 w 43194"/>
                    <a:gd name="T3" fmla="*/ 585 h 21600"/>
                    <a:gd name="T4" fmla="*/ 528 w 43194"/>
                    <a:gd name="T5" fmla="*/ 585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94" h="21600" fill="none" extrusionOk="0">
                      <a:moveTo>
                        <a:pt x="0" y="21071"/>
                      </a:moveTo>
                      <a:cubicBezTo>
                        <a:pt x="287" y="9351"/>
                        <a:pt x="9870" y="-1"/>
                        <a:pt x="21594" y="0"/>
                      </a:cubicBezTo>
                      <a:cubicBezTo>
                        <a:pt x="33523" y="0"/>
                        <a:pt x="43194" y="9670"/>
                        <a:pt x="43194" y="21600"/>
                      </a:cubicBezTo>
                    </a:path>
                    <a:path w="43194" h="21600" stroke="0" extrusionOk="0">
                      <a:moveTo>
                        <a:pt x="0" y="21071"/>
                      </a:moveTo>
                      <a:cubicBezTo>
                        <a:pt x="287" y="9351"/>
                        <a:pt x="9870" y="-1"/>
                        <a:pt x="21594" y="0"/>
                      </a:cubicBezTo>
                      <a:cubicBezTo>
                        <a:pt x="33523" y="0"/>
                        <a:pt x="43194" y="9670"/>
                        <a:pt x="43194" y="21600"/>
                      </a:cubicBezTo>
                      <a:lnTo>
                        <a:pt x="21594" y="21600"/>
                      </a:lnTo>
                      <a:lnTo>
                        <a:pt x="0" y="2107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97" name="Line 52"/>
              <p:cNvSpPr>
                <a:spLocks noChangeShapeType="1"/>
              </p:cNvSpPr>
              <p:nvPr/>
            </p:nvSpPr>
            <p:spPr bwMode="auto">
              <a:xfrm flipH="1">
                <a:off x="4570" y="1071"/>
                <a:ext cx="129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53"/>
              <p:cNvSpPr>
                <a:spLocks noChangeShapeType="1"/>
              </p:cNvSpPr>
              <p:nvPr/>
            </p:nvSpPr>
            <p:spPr bwMode="auto">
              <a:xfrm flipV="1">
                <a:off x="4699" y="646"/>
                <a:ext cx="0" cy="4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54"/>
              <p:cNvSpPr>
                <a:spLocks noChangeShapeType="1"/>
              </p:cNvSpPr>
              <p:nvPr/>
            </p:nvSpPr>
            <p:spPr bwMode="auto">
              <a:xfrm>
                <a:off x="4699" y="1071"/>
                <a:ext cx="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55"/>
              <p:cNvSpPr>
                <a:spLocks noChangeShapeType="1"/>
              </p:cNvSpPr>
              <p:nvPr/>
            </p:nvSpPr>
            <p:spPr bwMode="auto">
              <a:xfrm flipV="1">
                <a:off x="4699" y="5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95" name="Arc 56"/>
            <p:cNvSpPr>
              <a:spLocks/>
            </p:cNvSpPr>
            <p:nvPr/>
          </p:nvSpPr>
          <p:spPr bwMode="auto">
            <a:xfrm>
              <a:off x="4237" y="941"/>
              <a:ext cx="936" cy="145"/>
            </a:xfrm>
            <a:custGeom>
              <a:avLst/>
              <a:gdLst>
                <a:gd name="T0" fmla="*/ 1 w 43200"/>
                <a:gd name="T1" fmla="*/ 145 h 23107"/>
                <a:gd name="T2" fmla="*/ 936 w 43200"/>
                <a:gd name="T3" fmla="*/ 136 h 23107"/>
                <a:gd name="T4" fmla="*/ 468 w 43200"/>
                <a:gd name="T5" fmla="*/ 136 h 231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8537" name="Object 57"/>
          <p:cNvGraphicFramePr>
            <a:graphicFrameLocks noChangeAspect="1"/>
          </p:cNvGraphicFramePr>
          <p:nvPr/>
        </p:nvGraphicFramePr>
        <p:xfrm>
          <a:off x="8723314" y="1524000"/>
          <a:ext cx="2682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4" name="公式" r:id="rId35" imgW="114170" imgH="133453" progId="Equation.3">
                  <p:embed/>
                </p:oleObj>
              </mc:Choice>
              <mc:Fallback>
                <p:oleObj name="公式" r:id="rId35" imgW="114170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14" y="1524000"/>
                        <a:ext cx="2682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0558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autoUpdateAnimBg="0"/>
      <p:bldP spid="148499" grpId="0" autoUpdateAnimBg="0"/>
      <p:bldP spid="148500" grpId="0" autoUpdateAnimBg="0"/>
      <p:bldP spid="148501" grpId="0" autoUpdateAnimBg="0"/>
      <p:bldP spid="148502" grpId="0" autoUpdateAnimBg="0"/>
      <p:bldP spid="148511" grpId="0" autoUpdateAnimBg="0"/>
      <p:bldP spid="148514" grpId="0" autoUpdateAnimBg="0"/>
      <p:bldP spid="148516" grpId="0" autoUpdateAnimBg="0"/>
      <p:bldP spid="148518" grpId="0" autoUpdateAnimBg="0"/>
      <p:bldP spid="148520" grpId="0" autoUpdateAnimBg="0"/>
      <p:bldP spid="1485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96671" y="578516"/>
            <a:ext cx="4343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多元函数的极限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171321" y="1272613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2.</a:t>
            </a:r>
            <a:r>
              <a:rPr lang="en-US" altLang="zh-CN" sz="2800" b="1" dirty="0">
                <a:solidFill>
                  <a:srgbClr val="FFCC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设 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元函数</a:t>
            </a: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327533"/>
              </p:ext>
            </p:extLst>
          </p:nvPr>
        </p:nvGraphicFramePr>
        <p:xfrm>
          <a:off x="5283016" y="1266907"/>
          <a:ext cx="2843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6" name="公式" r:id="rId3" imgW="2838284" imgH="495236" progId="Equation.3">
                  <p:embed/>
                </p:oleObj>
              </mc:Choice>
              <mc:Fallback>
                <p:oleObj name="公式" r:id="rId3" imgW="2838284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016" y="1266907"/>
                        <a:ext cx="2843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915190" y="183515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点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23449"/>
              </p:ext>
            </p:extLst>
          </p:nvPr>
        </p:nvGraphicFramePr>
        <p:xfrm>
          <a:off x="2443992" y="2292210"/>
          <a:ext cx="258603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" name="公式" r:id="rId5" imgW="2571772" imgH="685684" progId="Equation.3">
                  <p:embed/>
                </p:oleObj>
              </mc:Choice>
              <mc:Fallback>
                <p:oleObj name="公式" r:id="rId5" imgW="2571772" imgH="685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992" y="2292210"/>
                        <a:ext cx="258603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35809"/>
              </p:ext>
            </p:extLst>
          </p:nvPr>
        </p:nvGraphicFramePr>
        <p:xfrm>
          <a:off x="5884309" y="2469357"/>
          <a:ext cx="2092541" cy="54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8" name="Equation" r:id="rId7" imgW="939600" imgH="241200" progId="Equation.DSMT4">
                  <p:embed/>
                </p:oleObj>
              </mc:Choice>
              <mc:Fallback>
                <p:oleObj name="Equation" r:id="rId7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309" y="2469357"/>
                        <a:ext cx="2092541" cy="542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7957226" y="248840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则称 </a:t>
            </a:r>
            <a:r>
              <a:rPr lang="en-US" altLang="zh-CN" sz="2800" b="1" i="1" dirty="0">
                <a:ea typeface="楷体_GB2312" pitchFamily="49" charset="-122"/>
              </a:rPr>
              <a:t>A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为函数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5715000" y="363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zh-CN" altLang="en-US" sz="2800" b="1" dirty="0">
                <a:ea typeface="楷体_GB2312" pitchFamily="49" charset="-122"/>
              </a:rPr>
              <a:t>也称为 </a:t>
            </a:r>
            <a:r>
              <a:rPr lang="en-US" altLang="zh-CN" sz="2800" b="1" i="1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重极限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2110227" y="4475527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当 </a:t>
            </a:r>
            <a:r>
              <a:rPr lang="en-US" altLang="zh-CN" sz="2800" b="1" i="1" dirty="0">
                <a:ea typeface="楷体_GB2312" pitchFamily="49" charset="-122"/>
              </a:rPr>
              <a:t>n </a:t>
            </a:r>
            <a:r>
              <a:rPr lang="en-US" altLang="zh-CN" sz="2800" b="1" dirty="0">
                <a:ea typeface="楷体_GB2312" pitchFamily="49" charset="-122"/>
              </a:rPr>
              <a:t>=2 </a:t>
            </a:r>
            <a:r>
              <a:rPr lang="zh-CN" altLang="en-US" sz="2800" b="1" dirty="0">
                <a:ea typeface="楷体_GB2312" pitchFamily="49" charset="-122"/>
              </a:rPr>
              <a:t>时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3965966" y="4482876"/>
            <a:ext cx="5846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二元函数的极限可写作：</a:t>
            </a:r>
          </a:p>
        </p:txBody>
      </p:sp>
      <p:graphicFrame>
        <p:nvGraphicFramePr>
          <p:cNvPr id="149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3125"/>
              </p:ext>
            </p:extLst>
          </p:nvPr>
        </p:nvGraphicFramePr>
        <p:xfrm>
          <a:off x="2024495" y="5063453"/>
          <a:ext cx="3646452" cy="76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9" name="Equation" r:id="rId9" imgW="1409400" imgH="291960" progId="Equation.DSMT4">
                  <p:embed/>
                </p:oleObj>
              </mc:Choice>
              <mc:Fallback>
                <p:oleObj name="Equation" r:id="rId9" imgW="1409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495" y="5063453"/>
                        <a:ext cx="3646452" cy="76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86591"/>
              </p:ext>
            </p:extLst>
          </p:nvPr>
        </p:nvGraphicFramePr>
        <p:xfrm>
          <a:off x="3418042" y="3698876"/>
          <a:ext cx="22161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0" name="公式" r:id="rId11" imgW="2209829" imgH="647803" progId="Equation.3">
                  <p:embed/>
                </p:oleObj>
              </mc:Choice>
              <mc:Fallback>
                <p:oleObj name="公式" r:id="rId11" imgW="2209829" imgH="6478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042" y="3698876"/>
                        <a:ext cx="22161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8180647" y="1290947"/>
            <a:ext cx="2286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baseline="-25000" dirty="0">
                <a:ea typeface="楷体_GB2312" pitchFamily="49" charset="-122"/>
              </a:rPr>
              <a:t>0 </a:t>
            </a:r>
            <a:r>
              <a:rPr lang="zh-CN" altLang="en-US" sz="2800" b="1" dirty="0">
                <a:ea typeface="楷体_GB2312" pitchFamily="49" charset="-122"/>
              </a:rPr>
              <a:t>是 </a:t>
            </a:r>
            <a:r>
              <a:rPr lang="en-US" altLang="zh-CN" sz="2800" b="1" i="1" dirty="0">
                <a:ea typeface="楷体_GB2312" pitchFamily="49" charset="-122"/>
              </a:rPr>
              <a:t>D </a:t>
            </a:r>
            <a:r>
              <a:rPr lang="zh-CN" altLang="en-US" sz="2800" b="1" dirty="0">
                <a:ea typeface="楷体_GB2312" pitchFamily="49" charset="-122"/>
              </a:rPr>
              <a:t>的聚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2543884" y="1830697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若存在常数 </a:t>
            </a:r>
            <a:r>
              <a:rPr lang="en-US" altLang="zh-CN" sz="2800" b="1" i="1" dirty="0">
                <a:ea typeface="楷体_GB2312" pitchFamily="49" charset="-122"/>
              </a:rPr>
              <a:t>A</a:t>
            </a:r>
            <a:r>
              <a:rPr lang="en-US" altLang="zh-CN" sz="2800" b="1" dirty="0">
                <a:ea typeface="楷体_GB2312" pitchFamily="49" charset="-122"/>
              </a:rPr>
              <a:t> ,</a:t>
            </a:r>
            <a:endParaRPr lang="en-US" altLang="zh-CN" sz="2800" b="1" i="1" dirty="0">
              <a:ea typeface="楷体_GB2312" pitchFamily="49" charset="-122"/>
            </a:endParaRP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9372600" y="184546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对一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5990840" y="306943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49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38118"/>
              </p:ext>
            </p:extLst>
          </p:nvPr>
        </p:nvGraphicFramePr>
        <p:xfrm>
          <a:off x="2109788" y="3151187"/>
          <a:ext cx="389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1" name="公式" r:id="rId13" imgW="3886287" imgH="438240" progId="Equation.3">
                  <p:embed/>
                </p:oleObj>
              </mc:Choice>
              <mc:Fallback>
                <p:oleObj name="公式" r:id="rId13" imgW="3886287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151187"/>
                        <a:ext cx="389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75778"/>
              </p:ext>
            </p:extLst>
          </p:nvPr>
        </p:nvGraphicFramePr>
        <p:xfrm>
          <a:off x="5878430" y="5126830"/>
          <a:ext cx="2939677" cy="9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2" name="Equation" r:id="rId15" imgW="1231560" imgH="393480" progId="Equation.DSMT4">
                  <p:embed/>
                </p:oleObj>
              </mc:Choice>
              <mc:Fallback>
                <p:oleObj name="Equation" r:id="rId15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430" y="5126830"/>
                        <a:ext cx="2939677" cy="946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5047697" y="249475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都有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4876800" y="1830697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对任意正数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800" b="1" i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总存在正数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sz="2800" b="1" i="1" dirty="0">
              <a:ea typeface="楷体_GB2312" pitchFamily="49" charset="-122"/>
            </a:endParaRPr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1898650" y="246935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切</a:t>
            </a:r>
          </a:p>
        </p:txBody>
      </p:sp>
    </p:spTree>
    <p:extLst>
      <p:ext uri="{BB962C8B-B14F-4D97-AF65-F5344CB8AC3E}">
        <p14:creationId xmlns:p14="http://schemas.microsoft.com/office/powerpoint/2010/main" val="36796999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9" grpId="0" autoUpdateAnimBg="0"/>
      <p:bldP spid="149512" grpId="0" autoUpdateAnimBg="0"/>
      <p:bldP spid="149513" grpId="0" autoUpdateAnimBg="0"/>
      <p:bldP spid="149514" grpId="0" autoUpdateAnimBg="0"/>
      <p:bldP spid="149516" grpId="0" autoUpdateAnimBg="0"/>
      <p:bldP spid="149519" grpId="0" autoUpdateAnimBg="0"/>
      <p:bldP spid="149520" grpId="0" autoUpdateAnimBg="0"/>
      <p:bldP spid="149521" grpId="0" autoUpdateAnimBg="0"/>
      <p:bldP spid="149522" grpId="0" autoUpdateAnimBg="0"/>
      <p:bldP spid="149525" grpId="0" autoUpdateAnimBg="0"/>
      <p:bldP spid="149532" grpId="0" autoUpdateAnimBg="0"/>
      <p:bldP spid="14953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8367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571041"/>
              </p:ext>
            </p:extLst>
          </p:nvPr>
        </p:nvGraphicFramePr>
        <p:xfrm>
          <a:off x="1847529" y="836712"/>
          <a:ext cx="3096344" cy="53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8" name="Equation" r:id="rId3" imgW="1320480" imgH="228600" progId="Equation.DSMT4">
                  <p:embed/>
                </p:oleObj>
              </mc:Choice>
              <mc:Fallback>
                <p:oleObj name="Equation" r:id="rId3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529" y="836712"/>
                        <a:ext cx="3096344" cy="537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30589"/>
              </p:ext>
            </p:extLst>
          </p:nvPr>
        </p:nvGraphicFramePr>
        <p:xfrm>
          <a:off x="1847527" y="1345892"/>
          <a:ext cx="7776865" cy="54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9" name="Equation" r:id="rId5" imgW="3263760" imgH="228600" progId="Equation.DSMT4">
                  <p:embed/>
                </p:oleObj>
              </mc:Choice>
              <mc:Fallback>
                <p:oleObj name="Equation" r:id="rId5" imgW="326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527" y="1345892"/>
                        <a:ext cx="7776865" cy="544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885824"/>
              </p:ext>
            </p:extLst>
          </p:nvPr>
        </p:nvGraphicFramePr>
        <p:xfrm>
          <a:off x="1978025" y="1920875"/>
          <a:ext cx="2405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0" name="Equation" r:id="rId7" imgW="1015920" imgH="215640" progId="Equation.DSMT4">
                  <p:embed/>
                </p:oleObj>
              </mc:Choice>
              <mc:Fallback>
                <p:oleObj name="Equation" r:id="rId7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8025" y="1920875"/>
                        <a:ext cx="240506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42783"/>
              </p:ext>
            </p:extLst>
          </p:nvPr>
        </p:nvGraphicFramePr>
        <p:xfrm>
          <a:off x="1847527" y="2462074"/>
          <a:ext cx="3384377" cy="52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1" name="Equation" r:id="rId9" imgW="1396800" imgH="215640" progId="Equation.DSMT4">
                  <p:embed/>
                </p:oleObj>
              </mc:Choice>
              <mc:Fallback>
                <p:oleObj name="Equation" r:id="rId9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7527" y="2462074"/>
                        <a:ext cx="3384377" cy="523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22102"/>
              </p:ext>
            </p:extLst>
          </p:nvPr>
        </p:nvGraphicFramePr>
        <p:xfrm>
          <a:off x="5303912" y="2454364"/>
          <a:ext cx="4608512" cy="4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2" name="Equation" r:id="rId11" imgW="1955520" imgH="203040" progId="Equation.DSMT4">
                  <p:embed/>
                </p:oleObj>
              </mc:Choice>
              <mc:Fallback>
                <p:oleObj name="Equation" r:id="rId11" imgW="1955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3912" y="2454364"/>
                        <a:ext cx="4608512" cy="47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03960"/>
              </p:ext>
            </p:extLst>
          </p:nvPr>
        </p:nvGraphicFramePr>
        <p:xfrm>
          <a:off x="1956241" y="3068973"/>
          <a:ext cx="2101751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3" name="Equation" r:id="rId13" imgW="876240" imgH="203040" progId="Equation.DSMT4">
                  <p:embed/>
                </p:oleObj>
              </mc:Choice>
              <mc:Fallback>
                <p:oleObj name="Equation" r:id="rId13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56241" y="3068973"/>
                        <a:ext cx="2101751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400907"/>
              </p:ext>
            </p:extLst>
          </p:nvPr>
        </p:nvGraphicFramePr>
        <p:xfrm>
          <a:off x="4057992" y="3051111"/>
          <a:ext cx="2178782" cy="5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4" name="Equation" r:id="rId15" imgW="876240" imgH="203040" progId="Equation.DSMT4">
                  <p:embed/>
                </p:oleObj>
              </mc:Choice>
              <mc:Fallback>
                <p:oleObj name="Equation" r:id="rId15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57992" y="3051111"/>
                        <a:ext cx="2178782" cy="50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71461"/>
              </p:ext>
            </p:extLst>
          </p:nvPr>
        </p:nvGraphicFramePr>
        <p:xfrm>
          <a:off x="6384032" y="3051111"/>
          <a:ext cx="2117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5" name="Equation" r:id="rId17" imgW="850680" imgH="203040" progId="Equation.DSMT4">
                  <p:embed/>
                </p:oleObj>
              </mc:Choice>
              <mc:Fallback>
                <p:oleObj name="Equation" r:id="rId17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4032" y="3051111"/>
                        <a:ext cx="21177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178886"/>
              </p:ext>
            </p:extLst>
          </p:nvPr>
        </p:nvGraphicFramePr>
        <p:xfrm>
          <a:off x="1956241" y="3669094"/>
          <a:ext cx="6602680" cy="49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6" name="Equation" r:id="rId19" imgW="2705040" imgH="203040" progId="Equation.DSMT4">
                  <p:embed/>
                </p:oleObj>
              </mc:Choice>
              <mc:Fallback>
                <p:oleObj name="Equation" r:id="rId19" imgW="2705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6241" y="3669094"/>
                        <a:ext cx="6602680" cy="495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5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472" y="83671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04450"/>
              </p:ext>
            </p:extLst>
          </p:nvPr>
        </p:nvGraphicFramePr>
        <p:xfrm>
          <a:off x="2085028" y="620688"/>
          <a:ext cx="3871849" cy="10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0" name="Equation" r:id="rId3" imgW="1765080" imgH="495000" progId="Equation.DSMT4">
                  <p:embed/>
                </p:oleObj>
              </mc:Choice>
              <mc:Fallback>
                <p:oleObj name="Equation" r:id="rId3" imgW="1765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5028" y="620688"/>
                        <a:ext cx="3871849" cy="1086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54916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534563"/>
              </p:ext>
            </p:extLst>
          </p:nvPr>
        </p:nvGraphicFramePr>
        <p:xfrm>
          <a:off x="2016125" y="1704975"/>
          <a:ext cx="26606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1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6125" y="1704975"/>
                        <a:ext cx="2660650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637397"/>
              </p:ext>
            </p:extLst>
          </p:nvPr>
        </p:nvGraphicFramePr>
        <p:xfrm>
          <a:off x="4660900" y="1674813"/>
          <a:ext cx="21748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2" name="Equation" r:id="rId7" imgW="1015920" imgH="304560" progId="Equation.DSMT4">
                  <p:embed/>
                </p:oleObj>
              </mc:Choice>
              <mc:Fallback>
                <p:oleObj name="Equation" r:id="rId7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0900" y="1674813"/>
                        <a:ext cx="217487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07147"/>
              </p:ext>
            </p:extLst>
          </p:nvPr>
        </p:nvGraphicFramePr>
        <p:xfrm>
          <a:off x="1474788" y="2420938"/>
          <a:ext cx="34750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3" name="Equation" r:id="rId9" imgW="1625400" imgH="304560" progId="Equation.DSMT4">
                  <p:embed/>
                </p:oleObj>
              </mc:Choice>
              <mc:Fallback>
                <p:oleObj name="Equation" r:id="rId9" imgW="1625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4788" y="2420938"/>
                        <a:ext cx="3475037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44426"/>
              </p:ext>
            </p:extLst>
          </p:nvPr>
        </p:nvGraphicFramePr>
        <p:xfrm>
          <a:off x="1487488" y="3151374"/>
          <a:ext cx="3312369" cy="45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4" name="Equation" r:id="rId11" imgW="1473120" imgH="203040" progId="Equation.DSMT4">
                  <p:embed/>
                </p:oleObj>
              </mc:Choice>
              <mc:Fallback>
                <p:oleObj name="Equation" r:id="rId11" imgW="1473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7488" y="3151374"/>
                        <a:ext cx="3312369" cy="456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77643"/>
              </p:ext>
            </p:extLst>
          </p:nvPr>
        </p:nvGraphicFramePr>
        <p:xfrm>
          <a:off x="4799857" y="3054375"/>
          <a:ext cx="34210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5" name="Equation" r:id="rId13" imgW="1600200" imgH="304560" progId="Equation.DSMT4">
                  <p:embed/>
                </p:oleObj>
              </mc:Choice>
              <mc:Fallback>
                <p:oleObj name="Equation" r:id="rId13" imgW="1600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857" y="3054375"/>
                        <a:ext cx="3421063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475075"/>
              </p:ext>
            </p:extLst>
          </p:nvPr>
        </p:nvGraphicFramePr>
        <p:xfrm>
          <a:off x="1526475" y="3786390"/>
          <a:ext cx="34750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6" name="Equation" r:id="rId15" imgW="1625400" imgH="342720" progId="Equation.DSMT4">
                  <p:embed/>
                </p:oleObj>
              </mc:Choice>
              <mc:Fallback>
                <p:oleObj name="Equation" r:id="rId15" imgW="1625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6475" y="3786390"/>
                        <a:ext cx="3475038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26475" y="4518227"/>
            <a:ext cx="1189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所以，</a:t>
            </a:r>
            <a:endParaRPr lang="zh-CN" altLang="en-US" sz="26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140189"/>
              </p:ext>
            </p:extLst>
          </p:nvPr>
        </p:nvGraphicFramePr>
        <p:xfrm>
          <a:off x="1904206" y="4599367"/>
          <a:ext cx="554513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Equation" r:id="rId17" imgW="2527200" imgH="622080" progId="Equation.DSMT4">
                  <p:embed/>
                </p:oleObj>
              </mc:Choice>
              <mc:Fallback>
                <p:oleObj name="Equation" r:id="rId17" imgW="25272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4206" y="4599367"/>
                        <a:ext cx="5545137" cy="136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41659"/>
              </p:ext>
            </p:extLst>
          </p:nvPr>
        </p:nvGraphicFramePr>
        <p:xfrm>
          <a:off x="7449343" y="5084615"/>
          <a:ext cx="850007" cy="36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8" name="Equation" r:id="rId19" imgW="419040" imgH="177480" progId="Equation.DSMT4">
                  <p:embed/>
                </p:oleObj>
              </mc:Choice>
              <mc:Fallback>
                <p:oleObj name="Equation" r:id="rId19" imgW="419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49343" y="5084615"/>
                        <a:ext cx="850007" cy="360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2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8226" y="837231"/>
            <a:ext cx="1404938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450851"/>
              </p:ext>
            </p:extLst>
          </p:nvPr>
        </p:nvGraphicFramePr>
        <p:xfrm>
          <a:off x="3149600" y="664369"/>
          <a:ext cx="67325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2" name="公式" r:id="rId3" imgW="6696115" imgH="933476" progId="Equation.3">
                  <p:embed/>
                </p:oleObj>
              </mc:Choice>
              <mc:Fallback>
                <p:oleObj name="公式" r:id="rId3" imgW="6696115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664369"/>
                        <a:ext cx="67325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775520" y="1497806"/>
            <a:ext cx="153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求证：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65911"/>
              </p:ext>
            </p:extLst>
          </p:nvPr>
        </p:nvGraphicFramePr>
        <p:xfrm>
          <a:off x="2943260" y="1532732"/>
          <a:ext cx="2362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3" name="公式" r:id="rId5" imgW="2352802" imgH="895247" progId="Equation.3">
                  <p:embed/>
                </p:oleObj>
              </mc:Choice>
              <mc:Fallback>
                <p:oleObj name="公式" r:id="rId5" imgW="2352802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60" y="1532732"/>
                        <a:ext cx="2362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835150" y="258008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1338"/>
              </p:ext>
            </p:extLst>
          </p:nvPr>
        </p:nvGraphicFramePr>
        <p:xfrm>
          <a:off x="2709865" y="2366854"/>
          <a:ext cx="411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4" name="公式" r:id="rId7" imgW="4105257" imgH="1019317" progId="Equation.3">
                  <p:embed/>
                </p:oleObj>
              </mc:Choice>
              <mc:Fallback>
                <p:oleObj name="公式" r:id="rId7" imgW="4105257" imgH="101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5" y="2366854"/>
                        <a:ext cx="4114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1911928" y="505755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50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1949"/>
              </p:ext>
            </p:extLst>
          </p:nvPr>
        </p:nvGraphicFramePr>
        <p:xfrm>
          <a:off x="3030024" y="5080109"/>
          <a:ext cx="224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5" name="公式" r:id="rId9" imgW="2238285" imgH="895247" progId="Equation.3">
                  <p:embed/>
                </p:oleObj>
              </mc:Choice>
              <mc:Fallback>
                <p:oleObj name="公式" r:id="rId9" imgW="2238285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024" y="5080109"/>
                        <a:ext cx="224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2330450" y="3662363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6" name="公式" r:id="rId11" imgW="1485943" imgH="380897" progId="Equation.3">
                  <p:embed/>
                </p:oleObj>
              </mc:Choice>
              <mc:Fallback>
                <p:oleObj name="公式" r:id="rId11" imgW="148594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662363"/>
                        <a:ext cx="149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27037"/>
              </p:ext>
            </p:extLst>
          </p:nvPr>
        </p:nvGraphicFramePr>
        <p:xfrm>
          <a:off x="3681413" y="44196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7" name="Equation" r:id="rId13" imgW="1933600" imgH="438240" progId="Equation.DSMT4">
                  <p:embed/>
                </p:oleObj>
              </mc:Choice>
              <mc:Fallback>
                <p:oleObj name="Equation" r:id="rId13" imgW="1933600" imgH="438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4196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5588000" y="3586163"/>
          <a:ext cx="379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8" name="公式" r:id="rId15" imgW="3790856" imgH="533464" progId="Equation.3">
                  <p:embed/>
                </p:oleObj>
              </mc:Choice>
              <mc:Fallback>
                <p:oleObj name="公式" r:id="rId15" imgW="3790856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586163"/>
                        <a:ext cx="379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5715000" y="4348163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9" name="公式" r:id="rId17" imgW="1390513" imgH="495236" progId="Equation.3">
                  <p:embed/>
                </p:oleObj>
              </mc:Choice>
              <mc:Fallback>
                <p:oleObj name="公式" r:id="rId17" imgW="139051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8163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2" name="Object 14"/>
          <p:cNvGraphicFramePr>
            <a:graphicFrameLocks noChangeAspect="1"/>
          </p:cNvGraphicFramePr>
          <p:nvPr/>
        </p:nvGraphicFramePr>
        <p:xfrm>
          <a:off x="7188200" y="436880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0" name="公式" r:id="rId19" imgW="628802" imgH="419126" progId="Equation.3">
                  <p:embed/>
                </p:oleObj>
              </mc:Choice>
              <mc:Fallback>
                <p:oleObj name="公式" r:id="rId19" imgW="628802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368800"/>
                        <a:ext cx="63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01088"/>
              </p:ext>
            </p:extLst>
          </p:nvPr>
        </p:nvGraphicFramePr>
        <p:xfrm>
          <a:off x="7000880" y="2620964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1" name="公式" r:id="rId21" imgW="1390513" imgH="495236" progId="Equation.3">
                  <p:embed/>
                </p:oleObj>
              </mc:Choice>
              <mc:Fallback>
                <p:oleObj name="公式" r:id="rId21" imgW="139051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0" y="2620964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4032250" y="3649663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2" name="公式" r:id="rId23" imgW="1505030" imgH="457354" progId="Equation.3">
                  <p:embed/>
                </p:oleObj>
              </mc:Choice>
              <mc:Fallback>
                <p:oleObj name="公式" r:id="rId23" imgW="1505030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649663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9448800" y="35861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总有</a:t>
            </a:r>
          </a:p>
        </p:txBody>
      </p:sp>
      <p:graphicFrame>
        <p:nvGraphicFramePr>
          <p:cNvPr id="150546" name="Object 18"/>
          <p:cNvGraphicFramePr>
            <a:graphicFrameLocks noChangeAspect="1"/>
          </p:cNvGraphicFramePr>
          <p:nvPr/>
        </p:nvGraphicFramePr>
        <p:xfrm>
          <a:off x="7975600" y="4570413"/>
          <a:ext cx="463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3" name="公式" r:id="rId25" imgW="457374" imgH="218946" progId="Equation.3">
                  <p:embed/>
                </p:oleObj>
              </mc:Choice>
              <mc:Fallback>
                <p:oleObj name="公式" r:id="rId25" imgW="457374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4570413"/>
                        <a:ext cx="463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53" name="Group 25"/>
          <p:cNvGrpSpPr>
            <a:grpSpLocks/>
          </p:cNvGrpSpPr>
          <p:nvPr/>
        </p:nvGrpSpPr>
        <p:grpSpPr bwMode="auto">
          <a:xfrm>
            <a:off x="8439150" y="2366854"/>
            <a:ext cx="881063" cy="714375"/>
            <a:chOff x="4608" y="1469"/>
            <a:chExt cx="555" cy="450"/>
          </a:xfrm>
        </p:grpSpPr>
        <p:graphicFrame>
          <p:nvGraphicFramePr>
            <p:cNvPr id="17435" name="Object 26"/>
            <p:cNvGraphicFramePr>
              <a:graphicFrameLocks noChangeAspect="1"/>
            </p:cNvGraphicFramePr>
            <p:nvPr/>
          </p:nvGraphicFramePr>
          <p:xfrm>
            <a:off x="4694" y="1769"/>
            <a:ext cx="29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24" name="公式" r:id="rId27" imgW="457374" imgH="228677" progId="Equation.3">
                    <p:embed/>
                  </p:oleObj>
                </mc:Choice>
                <mc:Fallback>
                  <p:oleObj name="公式" r:id="rId27" imgW="457374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769"/>
                          <a:ext cx="29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4608" y="1469"/>
              <a:ext cx="5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ea typeface="楷体_GB2312" pitchFamily="49" charset="-122"/>
                </a:rPr>
                <a:t>要证</a:t>
              </a:r>
              <a:r>
                <a:rPr lang="zh-CN" altLang="en-US" b="1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5884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build="p" autoUpdateAnimBg="0"/>
      <p:bldP spid="150534" grpId="0" build="p" autoUpdateAnimBg="0"/>
      <p:bldP spid="150536" grpId="0" build="p" autoUpdateAnimBg="0"/>
      <p:bldP spid="15054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9229" y="345358"/>
            <a:ext cx="1445171" cy="1115144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9301"/>
              </p:ext>
            </p:extLst>
          </p:nvPr>
        </p:nvGraphicFramePr>
        <p:xfrm>
          <a:off x="3516901" y="391038"/>
          <a:ext cx="5254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8" name="公式" r:id="rId3" imgW="5248344" imgH="1019317" progId="Equation.3">
                  <p:embed/>
                </p:oleObj>
              </mc:Choice>
              <mc:Fallback>
                <p:oleObj name="公式" r:id="rId3" imgW="5248344" imgH="101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901" y="391038"/>
                        <a:ext cx="52546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051664" y="1536700"/>
            <a:ext cx="117925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求证：</a:t>
            </a:r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307274"/>
              </p:ext>
            </p:extLst>
          </p:nvPr>
        </p:nvGraphicFramePr>
        <p:xfrm>
          <a:off x="3181350" y="1540388"/>
          <a:ext cx="2362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" name="公式" r:id="rId5" imgW="2352802" imgH="895247" progId="Equation.3">
                  <p:embed/>
                </p:oleObj>
              </mc:Choice>
              <mc:Fallback>
                <p:oleObj name="公式" r:id="rId5" imgW="2352802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540388"/>
                        <a:ext cx="2362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070100" y="256414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832100" y="2603500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0" name="公式" r:id="rId7" imgW="2038401" imgH="438240" progId="Equation.3">
                  <p:embed/>
                </p:oleObj>
              </mc:Choice>
              <mc:Fallback>
                <p:oleObj name="公式" r:id="rId7" imgW="2038401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603500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019300" y="53673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51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59637"/>
              </p:ext>
            </p:extLst>
          </p:nvPr>
        </p:nvGraphicFramePr>
        <p:xfrm>
          <a:off x="3175000" y="5435600"/>
          <a:ext cx="224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1" name="公式" r:id="rId9" imgW="2238285" imgH="895247" progId="Equation.3">
                  <p:embed/>
                </p:oleObj>
              </mc:Choice>
              <mc:Fallback>
                <p:oleObj name="公式" r:id="rId9" imgW="2238285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435600"/>
                        <a:ext cx="224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2019300" y="4127500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" name="公式" r:id="rId11" imgW="1428685" imgH="380897" progId="Equation.3">
                  <p:embed/>
                </p:oleObj>
              </mc:Choice>
              <mc:Fallback>
                <p:oleObj name="公式" r:id="rId11" imgW="142868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127500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3181350" y="4705350"/>
          <a:ext cx="402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3" name="公式" r:id="rId13" imgW="4019543" imgH="533464" progId="Equation.3">
                  <p:embed/>
                </p:oleObj>
              </mc:Choice>
              <mc:Fallback>
                <p:oleObj name="公式" r:id="rId13" imgW="4019543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705350"/>
                        <a:ext cx="402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4" name="Object 12"/>
          <p:cNvGraphicFramePr>
            <a:graphicFrameLocks noChangeAspect="1"/>
          </p:cNvGraphicFramePr>
          <p:nvPr/>
        </p:nvGraphicFramePr>
        <p:xfrm>
          <a:off x="4883150" y="3429000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4" name="公式" r:id="rId15" imgW="1552571" imgH="438240" progId="Equation.3">
                  <p:embed/>
                </p:oleObj>
              </mc:Choice>
              <mc:Fallback>
                <p:oleObj name="公式" r:id="rId15" imgW="1552571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429000"/>
                        <a:ext cx="156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5" name="Object 13"/>
          <p:cNvGraphicFramePr>
            <a:graphicFrameLocks noChangeAspect="1"/>
          </p:cNvGraphicFramePr>
          <p:nvPr/>
        </p:nvGraphicFramePr>
        <p:xfrm>
          <a:off x="6413500" y="3340100"/>
          <a:ext cx="1955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" name="公式" r:id="rId17" imgW="1942970" imgH="533464" progId="Equation.3">
                  <p:embed/>
                </p:oleObj>
              </mc:Choice>
              <mc:Fallback>
                <p:oleObj name="公式" r:id="rId17" imgW="1942970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3340100"/>
                        <a:ext cx="1955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3562350" y="4114800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" name="公式" r:id="rId19" imgW="1466857" imgH="409742" progId="Equation.3">
                  <p:embed/>
                </p:oleObj>
              </mc:Choice>
              <mc:Fallback>
                <p:oleObj name="公式" r:id="rId19" imgW="146685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114800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7" name="Object 15"/>
          <p:cNvGraphicFramePr>
            <a:graphicFrameLocks noChangeAspect="1"/>
          </p:cNvGraphicFramePr>
          <p:nvPr/>
        </p:nvGraphicFramePr>
        <p:xfrm>
          <a:off x="5213350" y="4038600"/>
          <a:ext cx="387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" name="公式" r:id="rId21" imgW="3867201" imgH="533464" progId="Equation.3">
                  <p:embed/>
                </p:oleObj>
              </mc:Choice>
              <mc:Fallback>
                <p:oleObj name="公式" r:id="rId21" imgW="3867201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4038600"/>
                        <a:ext cx="3873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4953000" y="2520950"/>
          <a:ext cx="2667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" name="公式" r:id="rId23" imgW="2657486" imgH="638072" progId="Equation.3">
                  <p:embed/>
                </p:oleObj>
              </mc:Choice>
              <mc:Fallback>
                <p:oleObj name="公式" r:id="rId23" imgW="2657486" imgH="6380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20950"/>
                        <a:ext cx="2667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9067800" y="40513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总有</a:t>
            </a:r>
          </a:p>
        </p:txBody>
      </p:sp>
      <p:graphicFrame>
        <p:nvGraphicFramePr>
          <p:cNvPr id="151570" name="Object 18"/>
          <p:cNvGraphicFramePr>
            <a:graphicFrameLocks noChangeAspect="1"/>
          </p:cNvGraphicFramePr>
          <p:nvPr/>
        </p:nvGraphicFramePr>
        <p:xfrm>
          <a:off x="7042150" y="4864100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" name="公式" r:id="rId25" imgW="1124001" imgH="304787" progId="Equation.3">
                  <p:embed/>
                </p:oleObj>
              </mc:Choice>
              <mc:Fallback>
                <p:oleObj name="公式" r:id="rId25" imgW="1124001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4864100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1" name="Object 19"/>
          <p:cNvGraphicFramePr>
            <a:graphicFrameLocks noChangeAspect="1"/>
          </p:cNvGraphicFramePr>
          <p:nvPr/>
        </p:nvGraphicFramePr>
        <p:xfrm>
          <a:off x="7943851" y="4922838"/>
          <a:ext cx="46196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0" name="公式" r:id="rId27" imgW="457374" imgH="218946" progId="Equation.3">
                  <p:embed/>
                </p:oleObj>
              </mc:Choice>
              <mc:Fallback>
                <p:oleObj name="公式" r:id="rId27" imgW="457374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4922838"/>
                        <a:ext cx="46196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72" name="Group 20"/>
          <p:cNvGrpSpPr>
            <a:grpSpLocks/>
          </p:cNvGrpSpPr>
          <p:nvPr/>
        </p:nvGrpSpPr>
        <p:grpSpPr bwMode="auto">
          <a:xfrm>
            <a:off x="8382000" y="3048001"/>
            <a:ext cx="838200" cy="727075"/>
            <a:chOff x="4320" y="1920"/>
            <a:chExt cx="528" cy="458"/>
          </a:xfrm>
        </p:grpSpPr>
        <p:graphicFrame>
          <p:nvGraphicFramePr>
            <p:cNvPr id="18460" name="Object 21"/>
            <p:cNvGraphicFramePr>
              <a:graphicFrameLocks noChangeAspect="1"/>
            </p:cNvGraphicFramePr>
            <p:nvPr/>
          </p:nvGraphicFramePr>
          <p:xfrm>
            <a:off x="4412" y="2196"/>
            <a:ext cx="32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1" name="Equation" r:id="rId29" imgW="514285" imgH="285673" progId="Equation.3">
                    <p:embed/>
                  </p:oleObj>
                </mc:Choice>
                <mc:Fallback>
                  <p:oleObj name="Equation" r:id="rId29" imgW="514285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196"/>
                          <a:ext cx="32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Text Box 22"/>
            <p:cNvSpPr txBox="1">
              <a:spLocks noChangeArrowheads="1"/>
            </p:cNvSpPr>
            <p:nvPr/>
          </p:nvSpPr>
          <p:spPr bwMode="auto">
            <a:xfrm>
              <a:off x="4320" y="19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要证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1988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utoUpdateAnimBg="0"/>
      <p:bldP spid="151558" grpId="0" autoUpdateAnimBg="0"/>
      <p:bldP spid="151560" grpId="0" autoUpdateAnimBg="0"/>
      <p:bldP spid="1515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3917298" y="2822185"/>
            <a:ext cx="190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一、区域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3906838" y="3576518"/>
            <a:ext cx="404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二、多元函数的概念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3917298" y="4292482"/>
            <a:ext cx="4048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三、多元函数的极限</a:t>
            </a:r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3906839" y="5085184"/>
            <a:ext cx="4475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四、多元函数的连续性</a:t>
            </a:r>
          </a:p>
        </p:txBody>
      </p:sp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2610119" y="1628800"/>
            <a:ext cx="6641562" cy="830997"/>
          </a:xfrm>
          <a:prstGeom prst="rect">
            <a:avLst/>
          </a:prstGeom>
          <a:noFill/>
          <a:ln w="6032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</a:t>
            </a:r>
            <a:r>
              <a:rPr lang="zh-CN" altLang="en-US" sz="4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</a:t>
            </a:r>
            <a:r>
              <a:rPr lang="zh-CN" altLang="en-US" sz="4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的概念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16480" y="188640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2503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4951" y="851601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345036"/>
              </p:ext>
            </p:extLst>
          </p:nvPr>
        </p:nvGraphicFramePr>
        <p:xfrm>
          <a:off x="2083282" y="616396"/>
          <a:ext cx="3503666" cy="9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2" name="Equation" r:id="rId3" imgW="1574640" imgH="444240" progId="Equation.DSMT4">
                  <p:embed/>
                </p:oleObj>
              </mc:Choice>
              <mc:Fallback>
                <p:oleObj name="Equation" r:id="rId3" imgW="1574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3282" y="616396"/>
                        <a:ext cx="3503666" cy="9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57405"/>
              </p:ext>
            </p:extLst>
          </p:nvPr>
        </p:nvGraphicFramePr>
        <p:xfrm>
          <a:off x="2106439" y="1672544"/>
          <a:ext cx="1852260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3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6439" y="1672544"/>
                        <a:ext cx="1852260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62292" y="16822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255187"/>
              </p:ext>
            </p:extLst>
          </p:nvPr>
        </p:nvGraphicFramePr>
        <p:xfrm>
          <a:off x="3956559" y="1678437"/>
          <a:ext cx="1852260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6559" y="1678437"/>
                        <a:ext cx="1852260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59020"/>
              </p:ext>
            </p:extLst>
          </p:nvPr>
        </p:nvGraphicFramePr>
        <p:xfrm>
          <a:off x="5808819" y="1709650"/>
          <a:ext cx="3270396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8819" y="1709650"/>
                        <a:ext cx="3270396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86718" y="25649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479273"/>
              </p:ext>
            </p:extLst>
          </p:nvPr>
        </p:nvGraphicFramePr>
        <p:xfrm>
          <a:off x="2711624" y="2569823"/>
          <a:ext cx="3000970" cy="115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6" name="Equation" r:id="rId11" imgW="1257120" imgH="482400" progId="Equation.DSMT4">
                  <p:embed/>
                </p:oleObj>
              </mc:Choice>
              <mc:Fallback>
                <p:oleObj name="Equation" r:id="rId11" imgW="1257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1624" y="2569823"/>
                        <a:ext cx="3000970" cy="115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744187"/>
              </p:ext>
            </p:extLst>
          </p:nvPr>
        </p:nvGraphicFramePr>
        <p:xfrm>
          <a:off x="1343472" y="3843463"/>
          <a:ext cx="5256584" cy="53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7" name="Equation" r:id="rId13" imgW="2120760" imgH="215640" progId="Equation.DSMT4">
                  <p:embed/>
                </p:oleObj>
              </mc:Choice>
              <mc:Fallback>
                <p:oleObj name="Equation" r:id="rId13" imgW="2120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3472" y="3843463"/>
                        <a:ext cx="5256584" cy="535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672064" y="385534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所以由夹挤定理，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81328"/>
              </p:ext>
            </p:extLst>
          </p:nvPr>
        </p:nvGraphicFramePr>
        <p:xfrm>
          <a:off x="3287688" y="4558881"/>
          <a:ext cx="29384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8" name="Equation" r:id="rId15" imgW="1320480" imgH="444240" progId="Equation.DSMT4">
                  <p:embed/>
                </p:oleObj>
              </mc:Choice>
              <mc:Fallback>
                <p:oleObj name="Equation" r:id="rId15" imgW="1320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87688" y="4558881"/>
                        <a:ext cx="2938463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36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820737"/>
            <a:ext cx="1658938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</a:t>
            </a:r>
            <a:r>
              <a:rPr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/>
          </p:nvPr>
        </p:nvGraphicFramePr>
        <p:xfrm>
          <a:off x="3717108" y="544224"/>
          <a:ext cx="29575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9" name="公式" r:id="rId3" imgW="2952801" imgH="1200034" progId="Equation.3">
                  <p:embed/>
                </p:oleObj>
              </mc:Choice>
              <mc:Fallback>
                <p:oleObj name="公式" r:id="rId3" imgW="2952801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108" y="544224"/>
                        <a:ext cx="29575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209800" y="18415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因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3487738" y="1825625"/>
          <a:ext cx="2944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0" name="公式" r:id="rId5" imgW="2933714" imgH="552579" progId="Equation.3">
                  <p:embed/>
                </p:oleObj>
              </mc:Choice>
              <mc:Fallback>
                <p:oleObj name="公式" r:id="rId5" imgW="2933714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1825625"/>
                        <a:ext cx="29448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3683001" y="2495550"/>
          <a:ext cx="2627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1" name="公式" r:id="rId7" imgW="2619314" imgH="1009586" progId="Equation.3">
                  <p:embed/>
                </p:oleObj>
              </mc:Choice>
              <mc:Fallback>
                <p:oleObj name="公式" r:id="rId7" imgW="2619314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1" y="2495550"/>
                        <a:ext cx="26273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133600" y="40528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2960688" y="3835400"/>
          <a:ext cx="2411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2" name="公式" r:id="rId9" imgW="2400343" imgH="942859" progId="Equation.3">
                  <p:embed/>
                </p:oleObj>
              </mc:Choice>
              <mc:Fallback>
                <p:oleObj name="公式" r:id="rId9" imgW="2400343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835400"/>
                        <a:ext cx="24114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7772400" y="533400"/>
            <a:ext cx="2590800" cy="1219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此函数定义域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不包括 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 , </a:t>
            </a:r>
            <a:r>
              <a:rPr lang="en-US" altLang="zh-CN" sz="2800" b="1" i="1">
                <a:ea typeface="楷体_GB2312" pitchFamily="49" charset="-122"/>
              </a:rPr>
              <a:t>y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轴</a:t>
            </a:r>
          </a:p>
        </p:txBody>
      </p:sp>
      <p:graphicFrame>
        <p:nvGraphicFramePr>
          <p:cNvPr id="153610" name="Object 10"/>
          <p:cNvGraphicFramePr>
            <a:graphicFrameLocks noChangeAspect="1"/>
          </p:cNvGraphicFramePr>
          <p:nvPr/>
        </p:nvGraphicFramePr>
        <p:xfrm>
          <a:off x="6496050" y="1881188"/>
          <a:ext cx="238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3" name="公式" r:id="rId11" imgW="2381257" imgH="495236" progId="Equation.3">
                  <p:embed/>
                </p:oleObj>
              </mc:Choice>
              <mc:Fallback>
                <p:oleObj name="公式" r:id="rId11" imgW="238125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1881188"/>
                        <a:ext cx="238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8870950" y="18415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6413501" y="2571750"/>
          <a:ext cx="2106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4" name="公式" r:id="rId13" imgW="2095659" imgH="933476" progId="Equation.3">
                  <p:embed/>
                </p:oleObj>
              </mc:Choice>
              <mc:Fallback>
                <p:oleObj name="公式" r:id="rId13" imgW="2095659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1" y="2571750"/>
                        <a:ext cx="21066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3" name="Object 13"/>
          <p:cNvGraphicFramePr>
            <a:graphicFrameLocks noChangeAspect="1"/>
          </p:cNvGraphicFramePr>
          <p:nvPr/>
        </p:nvGraphicFramePr>
        <p:xfrm>
          <a:off x="5543550" y="3835400"/>
          <a:ext cx="151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5" name="公式" r:id="rId15" imgW="1505030" imgH="942859" progId="Equation.3">
                  <p:embed/>
                </p:oleObj>
              </mc:Choice>
              <mc:Fallback>
                <p:oleObj name="公式" r:id="rId15" imgW="1505030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835400"/>
                        <a:ext cx="151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4" name="Object 14"/>
          <p:cNvGraphicFramePr>
            <a:graphicFrameLocks noChangeAspect="1"/>
          </p:cNvGraphicFramePr>
          <p:nvPr/>
        </p:nvGraphicFramePr>
        <p:xfrm>
          <a:off x="7188200" y="4216400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6" name="公式" r:id="rId17" imgW="571543" imgH="209563" progId="Equation.3">
                  <p:embed/>
                </p:oleObj>
              </mc:Choice>
              <mc:Fallback>
                <p:oleObj name="公式" r:id="rId17" imgW="571543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216400"/>
                        <a:ext cx="584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7772400" y="5041900"/>
            <a:ext cx="2438400" cy="9906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16" name="Object 16"/>
          <p:cNvGraphicFramePr>
            <a:graphicFrameLocks noChangeAspect="1"/>
          </p:cNvGraphicFramePr>
          <p:nvPr/>
        </p:nvGraphicFramePr>
        <p:xfrm>
          <a:off x="7931151" y="5241925"/>
          <a:ext cx="1323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7" name="公式" r:id="rId19" imgW="1323885" imgH="495236" progId="Equation.3">
                  <p:embed/>
                </p:oleObj>
              </mc:Choice>
              <mc:Fallback>
                <p:oleObj name="公式" r:id="rId19" imgW="1323885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1" y="5241925"/>
                        <a:ext cx="13239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7" name="Object 17"/>
          <p:cNvGraphicFramePr>
            <a:graphicFrameLocks noChangeAspect="1"/>
          </p:cNvGraphicFramePr>
          <p:nvPr>
            <p:extLst/>
          </p:nvPr>
        </p:nvGraphicFramePr>
        <p:xfrm>
          <a:off x="9255126" y="4964886"/>
          <a:ext cx="845194" cy="106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8" name="Equation" r:id="rId21" imgW="330120" imgH="419040" progId="Equation.DSMT4">
                  <p:embed/>
                </p:oleObj>
              </mc:Choice>
              <mc:Fallback>
                <p:oleObj name="Equation" r:id="rId21" imgW="330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26" y="4964886"/>
                        <a:ext cx="845194" cy="1067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2133600" y="52720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53619" name="Object 19"/>
          <p:cNvGraphicFramePr>
            <a:graphicFrameLocks noChangeAspect="1"/>
          </p:cNvGraphicFramePr>
          <p:nvPr/>
        </p:nvGraphicFramePr>
        <p:xfrm>
          <a:off x="3633788" y="5032375"/>
          <a:ext cx="35798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9" name="公式" r:id="rId23" imgW="3571886" imgH="1200034" progId="Equation.3">
                  <p:embed/>
                </p:oleObj>
              </mc:Choice>
              <mc:Fallback>
                <p:oleObj name="公式" r:id="rId23" imgW="3571886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5032375"/>
                        <a:ext cx="357981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1406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  <p:bldP spid="153607" grpId="0" autoUpdateAnimBg="0"/>
      <p:bldP spid="153609" grpId="0" animBg="1" autoUpdateAnimBg="0"/>
      <p:bldP spid="153611" grpId="0" autoUpdateAnimBg="0"/>
      <p:bldP spid="153615" grpId="0" animBg="1"/>
      <p:bldP spid="1536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卷形 1"/>
          <p:cNvSpPr/>
          <p:nvPr/>
        </p:nvSpPr>
        <p:spPr>
          <a:xfrm>
            <a:off x="1401203" y="247652"/>
            <a:ext cx="9433048" cy="2355054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09800" y="764887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若当点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2224"/>
              </p:ext>
            </p:extLst>
          </p:nvPr>
        </p:nvGraphicFramePr>
        <p:xfrm>
          <a:off x="3703886" y="890299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4" name="公式" r:id="rId4" imgW="1095545" imgH="380897" progId="Equation.3">
                  <p:embed/>
                </p:oleObj>
              </mc:Choice>
              <mc:Fallback>
                <p:oleObj name="公式" r:id="rId4" imgW="109554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886" y="890299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916906" y="1316758"/>
            <a:ext cx="5630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趋于不同值或有的极限不存在，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194182" y="3198018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沿直线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y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=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k x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趋于点 </a:t>
            </a:r>
            <a:r>
              <a:rPr lang="en-US" altLang="zh-CN" sz="2800" b="1" dirty="0">
                <a:ea typeface="楷体_GB2312" pitchFamily="49" charset="-122"/>
              </a:rPr>
              <a:t>(0, 0) ,</a:t>
            </a: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573439"/>
              </p:ext>
            </p:extLst>
          </p:nvPr>
        </p:nvGraphicFramePr>
        <p:xfrm>
          <a:off x="4535487" y="2255047"/>
          <a:ext cx="2627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公式" r:id="rId6" imgW="2619314" imgH="933476" progId="Equation.3">
                  <p:embed/>
                </p:oleObj>
              </mc:Choice>
              <mc:Fallback>
                <p:oleObj name="公式" r:id="rId6" imgW="2619314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7" y="2255047"/>
                        <a:ext cx="26273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19747"/>
              </p:ext>
            </p:extLst>
          </p:nvPr>
        </p:nvGraphicFramePr>
        <p:xfrm>
          <a:off x="3123407" y="3765552"/>
          <a:ext cx="42021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公式" r:id="rId8" imgW="4190971" imgH="1200034" progId="Equation.3">
                  <p:embed/>
                </p:oleObj>
              </mc:Choice>
              <mc:Fallback>
                <p:oleObj name="公式" r:id="rId8" imgW="4190971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407" y="3765552"/>
                        <a:ext cx="420211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7162800" y="2395137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 </a:t>
            </a:r>
            <a:r>
              <a:rPr lang="en-US" altLang="zh-CN" sz="2800" b="1" dirty="0">
                <a:ea typeface="楷体_GB2312" pitchFamily="49" charset="-122"/>
              </a:rPr>
              <a:t>(0, 0) </a:t>
            </a:r>
            <a:r>
              <a:rPr lang="zh-CN" altLang="en-US" sz="2800" b="1" dirty="0">
                <a:ea typeface="楷体_GB2312" pitchFamily="49" charset="-122"/>
              </a:rPr>
              <a:t>的极限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2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18559"/>
              </p:ext>
            </p:extLst>
          </p:nvPr>
        </p:nvGraphicFramePr>
        <p:xfrm>
          <a:off x="3048000" y="5640389"/>
          <a:ext cx="157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公式" r:id="rId10" imgW="1561941" imgH="409742" progId="Equation.3">
                  <p:embed/>
                </p:oleObj>
              </mc:Choice>
              <mc:Fallback>
                <p:oleObj name="公式" r:id="rId10" imgW="15619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40389"/>
                        <a:ext cx="157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6706497" y="1302769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则可以断定函数极限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8756650" y="3198017"/>
            <a:ext cx="114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152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10353"/>
              </p:ext>
            </p:extLst>
          </p:nvPr>
        </p:nvGraphicFramePr>
        <p:xfrm>
          <a:off x="7397750" y="3832227"/>
          <a:ext cx="1206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公式" r:id="rId12" imgW="1199998" imgH="857366" progId="Equation.3">
                  <p:embed/>
                </p:oleObj>
              </mc:Choice>
              <mc:Fallback>
                <p:oleObj name="公式" r:id="rId12" imgW="1199998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3832227"/>
                        <a:ext cx="1206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6423730" y="3835402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4241801" y="4964113"/>
            <a:ext cx="323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k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值不同极限不同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4497388" y="5560396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 </a:t>
            </a:r>
            <a:r>
              <a:rPr lang="en-US" altLang="zh-CN" sz="2800" b="1">
                <a:ea typeface="楷体_GB2312" pitchFamily="49" charset="-122"/>
              </a:rPr>
              <a:t>(0,0) </a:t>
            </a:r>
            <a:r>
              <a:rPr lang="zh-CN" altLang="en-US" sz="2800" b="1">
                <a:ea typeface="楷体_GB2312" pitchFamily="49" charset="-122"/>
              </a:rPr>
              <a:t>点极限不存在 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708027" y="755647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以不同方式趋于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071577"/>
              </p:ext>
            </p:extLst>
          </p:nvPr>
        </p:nvGraphicFramePr>
        <p:xfrm>
          <a:off x="7229181" y="809848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公式" r:id="rId14" imgW="1971773" imgH="438240" progId="Equation.3">
                  <p:embed/>
                </p:oleObj>
              </mc:Choice>
              <mc:Fallback>
                <p:oleObj name="公式" r:id="rId14" imgW="1971773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181" y="809848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1873425" y="1858532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不存在 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52595" name="Rectangle 19"/>
          <p:cNvSpPr>
            <a:spLocks noGrp="1" noChangeArrowheads="1"/>
          </p:cNvSpPr>
          <p:nvPr>
            <p:ph type="title"/>
          </p:nvPr>
        </p:nvSpPr>
        <p:spPr>
          <a:xfrm>
            <a:off x="2011637" y="2485830"/>
            <a:ext cx="2819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讨论函数</a:t>
            </a:r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>
            <a:off x="5812927" y="4264027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6924381" y="4321075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9210381" y="78365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5280925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2580" grpId="0" build="p" autoUpdateAnimBg="0"/>
      <p:bldP spid="152581" grpId="0" autoUpdateAnimBg="0"/>
      <p:bldP spid="152584" grpId="0" autoUpdateAnimBg="0"/>
      <p:bldP spid="152586" grpId="0" autoUpdateAnimBg="0"/>
      <p:bldP spid="152587" grpId="0" autoUpdateAnimBg="0"/>
      <p:bldP spid="152589" grpId="0" animBg="1"/>
      <p:bldP spid="152590" grpId="0" autoUpdateAnimBg="0"/>
      <p:bldP spid="152591" grpId="0" autoUpdateAnimBg="0"/>
      <p:bldP spid="152594" grpId="0" autoUpdateAnimBg="0"/>
      <p:bldP spid="152595" grpId="0" autoUpdateAnimBg="0"/>
      <p:bldP spid="152596" grpId="0" animBg="1"/>
      <p:bldP spid="152597" grpId="0" animBg="1"/>
      <p:bldP spid="15259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847528" y="2305102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当</a:t>
            </a:r>
            <a:r>
              <a:rPr lang="zh-CN" altLang="en-US" sz="2800" b="1" dirty="0" smtClean="0"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沿直线 </a:t>
            </a:r>
            <a:r>
              <a:rPr lang="en-US" altLang="zh-CN" sz="2800" b="1" i="1" dirty="0" smtClean="0">
                <a:solidFill>
                  <a:srgbClr val="1A0A92"/>
                </a:solidFill>
                <a:ea typeface="楷体_GB2312" pitchFamily="49" charset="-122"/>
              </a:rPr>
              <a:t>x</a:t>
            </a:r>
            <a:r>
              <a:rPr lang="en-US" altLang="zh-CN" sz="2800" b="1" dirty="0" smtClean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= </a:t>
            </a:r>
            <a:r>
              <a:rPr lang="en-US" altLang="zh-CN" sz="2800" b="1" dirty="0" smtClean="0">
                <a:solidFill>
                  <a:srgbClr val="1A0A92"/>
                </a:solidFill>
                <a:ea typeface="楷体_GB2312" pitchFamily="49" charset="-122"/>
              </a:rPr>
              <a:t>0 </a:t>
            </a:r>
            <a:r>
              <a:rPr lang="zh-CN" altLang="en-US" sz="2800" b="1" dirty="0">
                <a:ea typeface="楷体_GB2312" pitchFamily="49" charset="-122"/>
              </a:rPr>
              <a:t>趋于点 </a:t>
            </a:r>
            <a:r>
              <a:rPr lang="en-US" altLang="zh-CN" sz="2800" b="1" dirty="0">
                <a:ea typeface="楷体_GB2312" pitchFamily="49" charset="-122"/>
              </a:rPr>
              <a:t>(0, 0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r>
              <a:rPr lang="zh-CN" altLang="en-US" sz="2800" b="1" dirty="0" smtClean="0">
                <a:ea typeface="楷体_GB2312" pitchFamily="49" charset="-122"/>
              </a:rPr>
              <a:t>时</a:t>
            </a:r>
            <a:r>
              <a:rPr lang="en-US" altLang="zh-CN" sz="2800" b="1" dirty="0" smtClean="0"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39867"/>
              </p:ext>
            </p:extLst>
          </p:nvPr>
        </p:nvGraphicFramePr>
        <p:xfrm>
          <a:off x="4007768" y="1103648"/>
          <a:ext cx="2559218" cy="98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3" imgW="1155600" imgH="444240" progId="Equation.DSMT4">
                  <p:embed/>
                </p:oleObj>
              </mc:Choice>
              <mc:Fallback>
                <p:oleObj name="Equation" r:id="rId3" imgW="1155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1103648"/>
                        <a:ext cx="2559218" cy="988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18006"/>
              </p:ext>
            </p:extLst>
          </p:nvPr>
        </p:nvGraphicFramePr>
        <p:xfrm>
          <a:off x="2999656" y="3667462"/>
          <a:ext cx="3828204" cy="11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5" imgW="1625400" imgH="495000" progId="Equation.DSMT4">
                  <p:embed/>
                </p:oleObj>
              </mc:Choice>
              <mc:Fallback>
                <p:oleObj name="Equation" r:id="rId5" imgW="1625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3667462"/>
                        <a:ext cx="3828204" cy="11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6456040" y="136386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 </a:t>
            </a:r>
            <a:r>
              <a:rPr lang="en-US" altLang="zh-CN" sz="2800" b="1" dirty="0">
                <a:ea typeface="楷体_GB2312" pitchFamily="49" charset="-122"/>
              </a:rPr>
              <a:t>(0, 0) </a:t>
            </a:r>
            <a:r>
              <a:rPr lang="zh-CN" altLang="en-US" sz="2800" b="1" dirty="0">
                <a:ea typeface="楷体_GB2312" pitchFamily="49" charset="-122"/>
              </a:rPr>
              <a:t>的极限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2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96455"/>
              </p:ext>
            </p:extLst>
          </p:nvPr>
        </p:nvGraphicFramePr>
        <p:xfrm>
          <a:off x="2063552" y="4979476"/>
          <a:ext cx="157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公式" r:id="rId7" imgW="1561941" imgH="409742" progId="Equation.3">
                  <p:embed/>
                </p:oleObj>
              </mc:Choice>
              <mc:Fallback>
                <p:oleObj name="公式" r:id="rId7" imgW="15619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979476"/>
                        <a:ext cx="157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04444"/>
              </p:ext>
            </p:extLst>
          </p:nvPr>
        </p:nvGraphicFramePr>
        <p:xfrm>
          <a:off x="6776944" y="3667462"/>
          <a:ext cx="792088" cy="97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9" imgW="330120" imgH="406080" progId="Equation.DSMT4">
                  <p:embed/>
                </p:oleObj>
              </mc:Choice>
              <mc:Fallback>
                <p:oleObj name="Equation" r:id="rId9" imgW="330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944" y="3667462"/>
                        <a:ext cx="792088" cy="977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3759032" y="4879464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 </a:t>
            </a:r>
            <a:r>
              <a:rPr lang="en-US" altLang="zh-CN" sz="2800" b="1" dirty="0">
                <a:ea typeface="楷体_GB2312" pitchFamily="49" charset="-122"/>
              </a:rPr>
              <a:t>(0,0) </a:t>
            </a:r>
            <a:r>
              <a:rPr lang="zh-CN" altLang="en-US" sz="2800" b="1" dirty="0">
                <a:ea typeface="楷体_GB2312" pitchFamily="49" charset="-122"/>
              </a:rPr>
              <a:t>点极限不存在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52595" name="Rectangle 19"/>
          <p:cNvSpPr>
            <a:spLocks noGrp="1" noChangeArrowheads="1"/>
          </p:cNvSpPr>
          <p:nvPr>
            <p:ph type="title"/>
          </p:nvPr>
        </p:nvSpPr>
        <p:spPr>
          <a:xfrm>
            <a:off x="1847528" y="1376954"/>
            <a:ext cx="2819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讨论函数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2029980" y="3034966"/>
                <a:ext cx="6781800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 smtClean="0">
                    <a:ea typeface="楷体_GB2312" pitchFamily="49" charset="-122"/>
                  </a:rPr>
                  <a:t>当</a:t>
                </a:r>
                <a:r>
                  <a:rPr lang="en-US" altLang="zh-CN" sz="2800" b="1" i="1" dirty="0" smtClean="0">
                    <a:ea typeface="楷体_GB2312" pitchFamily="49" charset="-122"/>
                  </a:rPr>
                  <a:t> </a:t>
                </a:r>
                <a:r>
                  <a:rPr lang="en-US" altLang="zh-CN" sz="2800" b="1" dirty="0" smtClean="0">
                    <a:ea typeface="楷体_GB2312" pitchFamily="49" charset="-122"/>
                  </a:rPr>
                  <a:t>(</a:t>
                </a:r>
                <a:r>
                  <a:rPr lang="en-US" altLang="zh-CN" sz="2800" b="1" i="1" dirty="0" smtClean="0">
                    <a:ea typeface="楷体_GB2312" pitchFamily="49" charset="-122"/>
                  </a:rPr>
                  <a:t>x </a:t>
                </a:r>
                <a:r>
                  <a:rPr lang="en-US" altLang="zh-CN" sz="2800" b="1" dirty="0">
                    <a:ea typeface="楷体_GB2312" pitchFamily="49" charset="-122"/>
                  </a:rPr>
                  <a:t>, </a:t>
                </a:r>
                <a:r>
                  <a:rPr lang="en-US" altLang="zh-CN" sz="2800" b="1" i="1" dirty="0">
                    <a:ea typeface="楷体_GB2312" pitchFamily="49" charset="-122"/>
                  </a:rPr>
                  <a:t>y</a:t>
                </a:r>
                <a:r>
                  <a:rPr lang="en-US" altLang="zh-CN" sz="2800" b="1" dirty="0">
                    <a:ea typeface="楷体_GB2312" pitchFamily="49" charset="-122"/>
                  </a:rPr>
                  <a:t>) </a:t>
                </a:r>
                <a:r>
                  <a:rPr lang="zh-CN" altLang="en-US" sz="2800" b="1" dirty="0" smtClean="0">
                    <a:ea typeface="楷体_GB2312" pitchFamily="49" charset="-122"/>
                  </a:rPr>
                  <a:t>沿抛物线 </a:t>
                </a:r>
                <a:r>
                  <a:rPr lang="en-US" altLang="zh-CN" sz="2800" b="1" i="1" dirty="0">
                    <a:solidFill>
                      <a:srgbClr val="1A0A92"/>
                    </a:solidFill>
                    <a:ea typeface="楷体_GB2312" pitchFamily="49" charset="-122"/>
                  </a:rPr>
                  <a:t>y</a:t>
                </a:r>
                <a:r>
                  <a:rPr lang="en-US" altLang="zh-CN" sz="2800" b="1" dirty="0">
                    <a:solidFill>
                      <a:srgbClr val="1A0A92"/>
                    </a:solidFill>
                    <a:ea typeface="楷体_GB2312" pitchFamily="49" charset="-12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1A0A92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1A0A92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1A0A92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 smtClean="0">
                    <a:solidFill>
                      <a:srgbClr val="1A0A92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800" b="1" dirty="0">
                    <a:ea typeface="楷体_GB2312" pitchFamily="49" charset="-122"/>
                  </a:rPr>
                  <a:t>趋于点 </a:t>
                </a:r>
                <a:r>
                  <a:rPr lang="en-US" altLang="zh-CN" sz="2800" b="1" dirty="0">
                    <a:ea typeface="楷体_GB2312" pitchFamily="49" charset="-122"/>
                  </a:rPr>
                  <a:t>(0, 0</a:t>
                </a:r>
                <a:r>
                  <a:rPr lang="en-US" altLang="zh-CN" sz="2800" b="1" dirty="0" smtClean="0">
                    <a:ea typeface="楷体_GB2312" pitchFamily="49" charset="-122"/>
                  </a:rPr>
                  <a:t>)</a:t>
                </a:r>
                <a:r>
                  <a:rPr lang="zh-CN" altLang="en-US" sz="2800" b="1" dirty="0" smtClean="0">
                    <a:ea typeface="楷体_GB2312" pitchFamily="49" charset="-122"/>
                  </a:rPr>
                  <a:t>时</a:t>
                </a:r>
                <a:r>
                  <a:rPr lang="en-US" altLang="zh-CN" sz="2800" b="1" dirty="0" smtClean="0">
                    <a:ea typeface="楷体_GB2312" pitchFamily="49" charset="-122"/>
                  </a:rPr>
                  <a:t> </a:t>
                </a:r>
                <a:r>
                  <a:rPr lang="en-US" altLang="zh-CN" sz="2800" b="1" dirty="0">
                    <a:ea typeface="楷体_GB2312" pitchFamily="49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2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9980" y="3034966"/>
                <a:ext cx="6781800" cy="532966"/>
              </a:xfrm>
              <a:prstGeom prst="rect">
                <a:avLst/>
              </a:prstGeom>
              <a:blipFill rotWithShape="0">
                <a:blip r:embed="rId11"/>
                <a:stretch>
                  <a:fillRect l="-1797" t="-14943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779706"/>
              </p:ext>
            </p:extLst>
          </p:nvPr>
        </p:nvGraphicFramePr>
        <p:xfrm>
          <a:off x="8256240" y="2345362"/>
          <a:ext cx="1993064" cy="475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Equation" r:id="rId12" imgW="850680" imgH="203040" progId="Equation.DSMT4">
                  <p:embed/>
                </p:oleObj>
              </mc:Choice>
              <mc:Fallback>
                <p:oleObj name="Equation" r:id="rId12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56240" y="2345362"/>
                        <a:ext cx="1993064" cy="475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4999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utoUpdateAnimBg="0"/>
      <p:bldP spid="152591" grpId="0" autoUpdateAnimBg="0"/>
      <p:bldP spid="2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8367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83970"/>
              </p:ext>
            </p:extLst>
          </p:nvPr>
        </p:nvGraphicFramePr>
        <p:xfrm>
          <a:off x="2102267" y="836712"/>
          <a:ext cx="8674253" cy="55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8" name="Equation" r:id="rId3" imgW="3581280" imgH="228600" progId="Equation.DSMT4">
                  <p:embed/>
                </p:oleObj>
              </mc:Choice>
              <mc:Fallback>
                <p:oleObj name="Equation" r:id="rId3" imgW="3581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2267" y="836712"/>
                        <a:ext cx="8674253" cy="553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606121"/>
              </p:ext>
            </p:extLst>
          </p:nvPr>
        </p:nvGraphicFramePr>
        <p:xfrm>
          <a:off x="1199456" y="1592705"/>
          <a:ext cx="1659100" cy="47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9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9456" y="1592705"/>
                        <a:ext cx="1659100" cy="474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59277"/>
              </p:ext>
            </p:extLst>
          </p:nvPr>
        </p:nvGraphicFramePr>
        <p:xfrm>
          <a:off x="2858556" y="1390388"/>
          <a:ext cx="3131394" cy="76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0" name="Equation" r:id="rId7" imgW="1307880" imgH="317160" progId="Equation.DSMT4">
                  <p:embed/>
                </p:oleObj>
              </mc:Choice>
              <mc:Fallback>
                <p:oleObj name="Equation" r:id="rId7" imgW="13078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8556" y="1390388"/>
                        <a:ext cx="3131394" cy="76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480521"/>
              </p:ext>
            </p:extLst>
          </p:nvPr>
        </p:nvGraphicFramePr>
        <p:xfrm>
          <a:off x="6069087" y="1526854"/>
          <a:ext cx="32305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1" name="Equation" r:id="rId9" imgW="1346040" imgH="291960" progId="Equation.DSMT4">
                  <p:embed/>
                </p:oleObj>
              </mc:Choice>
              <mc:Fallback>
                <p:oleObj name="Equation" r:id="rId9" imgW="1346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69087" y="1526854"/>
                        <a:ext cx="3230562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59380"/>
              </p:ext>
            </p:extLst>
          </p:nvPr>
        </p:nvGraphicFramePr>
        <p:xfrm>
          <a:off x="1218990" y="2352310"/>
          <a:ext cx="4815098" cy="48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2" name="Equation" r:id="rId11" imgW="2120760" imgH="215640" progId="Equation.DSMT4">
                  <p:embed/>
                </p:oleObj>
              </mc:Choice>
              <mc:Fallback>
                <p:oleObj name="Equation" r:id="rId11" imgW="2120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8990" y="2352310"/>
                        <a:ext cx="4815098" cy="489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94830"/>
              </p:ext>
            </p:extLst>
          </p:nvPr>
        </p:nvGraphicFramePr>
        <p:xfrm>
          <a:off x="5915980" y="2335061"/>
          <a:ext cx="1800199" cy="50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3" name="Equation" r:id="rId13" imgW="774360" imgH="215640" progId="Equation.DSMT4">
                  <p:embed/>
                </p:oleObj>
              </mc:Choice>
              <mc:Fallback>
                <p:oleObj name="Equation" r:id="rId13" imgW="774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15980" y="2335061"/>
                        <a:ext cx="1800199" cy="50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61544"/>
              </p:ext>
            </p:extLst>
          </p:nvPr>
        </p:nvGraphicFramePr>
        <p:xfrm>
          <a:off x="7716179" y="2252196"/>
          <a:ext cx="2927908" cy="66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4" name="Equation" r:id="rId15" imgW="1282680" imgH="291960" progId="Equation.DSMT4">
                  <p:embed/>
                </p:oleObj>
              </mc:Choice>
              <mc:Fallback>
                <p:oleObj name="Equation" r:id="rId1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6179" y="2252196"/>
                        <a:ext cx="2927908" cy="66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61029"/>
              </p:ext>
            </p:extLst>
          </p:nvPr>
        </p:nvGraphicFramePr>
        <p:xfrm>
          <a:off x="1218991" y="3044164"/>
          <a:ext cx="3220826" cy="66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5" name="Equation" r:id="rId17" imgW="1409400" imgH="291960" progId="Equation.DSMT4">
                  <p:embed/>
                </p:oleObj>
              </mc:Choice>
              <mc:Fallback>
                <p:oleObj name="Equation" r:id="rId17" imgW="1409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18991" y="3044164"/>
                        <a:ext cx="3220826" cy="667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82536"/>
              </p:ext>
            </p:extLst>
          </p:nvPr>
        </p:nvGraphicFramePr>
        <p:xfrm>
          <a:off x="4439817" y="3049819"/>
          <a:ext cx="6582752" cy="48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6" name="Equation" r:id="rId19" imgW="2933640" imgH="215640" progId="Equation.DSMT4">
                  <p:embed/>
                </p:oleObj>
              </mc:Choice>
              <mc:Fallback>
                <p:oleObj name="Equation" r:id="rId19" imgW="2933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39817" y="3049819"/>
                        <a:ext cx="6582752" cy="48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676002"/>
              </p:ext>
            </p:extLst>
          </p:nvPr>
        </p:nvGraphicFramePr>
        <p:xfrm>
          <a:off x="1218990" y="3809866"/>
          <a:ext cx="3744416" cy="64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7" name="Equation" r:id="rId21" imgW="1688760" imgH="291960" progId="Equation.DSMT4">
                  <p:embed/>
                </p:oleObj>
              </mc:Choice>
              <mc:Fallback>
                <p:oleObj name="Equation" r:id="rId21" imgW="1688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18990" y="3809866"/>
                        <a:ext cx="3744416" cy="64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29908"/>
              </p:ext>
            </p:extLst>
          </p:nvPr>
        </p:nvGraphicFramePr>
        <p:xfrm>
          <a:off x="5465763" y="3832225"/>
          <a:ext cx="4530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8" name="Equation" r:id="rId23" imgW="2044440" imgH="291960" progId="Equation.DSMT4">
                  <p:embed/>
                </p:oleObj>
              </mc:Choice>
              <mc:Fallback>
                <p:oleObj name="Equation" r:id="rId23" imgW="2044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65763" y="3832225"/>
                        <a:ext cx="453072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2209800" y="2987676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仅知其中一个存在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5181600" y="29860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推不出其它二者存在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49066" y="584200"/>
            <a:ext cx="20574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二重极限</a:t>
            </a: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97389"/>
              </p:ext>
            </p:extLst>
          </p:nvPr>
        </p:nvGraphicFramePr>
        <p:xfrm>
          <a:off x="3940277" y="686286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0" name="公式" r:id="rId3" imgW="1971773" imgH="914361" progId="Equation.3">
                  <p:embed/>
                </p:oleObj>
              </mc:Choice>
              <mc:Fallback>
                <p:oleObj name="公式" r:id="rId3" imgW="1971773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277" y="686286"/>
                        <a:ext cx="198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12774"/>
              </p:ext>
            </p:extLst>
          </p:nvPr>
        </p:nvGraphicFramePr>
        <p:xfrm>
          <a:off x="2227996" y="1686430"/>
          <a:ext cx="303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1" name="Equation" r:id="rId5" imgW="3028798" imgH="647803" progId="Equation.DSMT4">
                  <p:embed/>
                </p:oleObj>
              </mc:Choice>
              <mc:Fallback>
                <p:oleObj name="Equation" r:id="rId5" imgW="3028798" imgH="64780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996" y="1686430"/>
                        <a:ext cx="3035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5419342" y="168239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不同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.</a:t>
            </a:r>
            <a:r>
              <a:rPr lang="en-US" altLang="zh-CN" sz="2800" b="1" dirty="0">
                <a:ea typeface="楷体_GB2312" pitchFamily="49" charset="-122"/>
              </a:rPr>
              <a:t>    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2209800" y="2438401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如果它们都存在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则三者相等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209800" y="36718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3213100" y="3511550"/>
          <a:ext cx="274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2" name="公式" r:id="rId7" imgW="2733830" imgH="933476" progId="Equation.3">
                  <p:embed/>
                </p:oleObj>
              </mc:Choice>
              <mc:Fallback>
                <p:oleObj name="公式" r:id="rId7" imgW="2733830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511550"/>
                        <a:ext cx="2743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943600" y="36576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显然</a:t>
            </a:r>
          </a:p>
        </p:txBody>
      </p:sp>
      <p:graphicFrame>
        <p:nvGraphicFramePr>
          <p:cNvPr id="154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52546"/>
              </p:ext>
            </p:extLst>
          </p:nvPr>
        </p:nvGraphicFramePr>
        <p:xfrm>
          <a:off x="7512050" y="726127"/>
          <a:ext cx="269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3" name="公式" r:id="rId9" imgW="2685942" imgH="647803" progId="Equation.3">
                  <p:embed/>
                </p:oleObj>
              </mc:Choice>
              <mc:Fallback>
                <p:oleObj name="公式" r:id="rId9" imgW="2685942" imgH="6478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726127"/>
                        <a:ext cx="269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5666570" y="69179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与累次极限</a:t>
            </a:r>
          </a:p>
        </p:txBody>
      </p:sp>
      <p:graphicFrame>
        <p:nvGraphicFramePr>
          <p:cNvPr id="154638" name="Object 14"/>
          <p:cNvGraphicFramePr>
            <a:graphicFrameLocks noChangeAspect="1"/>
          </p:cNvGraphicFramePr>
          <p:nvPr/>
        </p:nvGraphicFramePr>
        <p:xfrm>
          <a:off x="3124200" y="4597400"/>
          <a:ext cx="229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公式" r:id="rId11" imgW="2286174" imgH="638072" progId="Equation.3">
                  <p:embed/>
                </p:oleObj>
              </mc:Choice>
              <mc:Fallback>
                <p:oleObj name="公式" r:id="rId11" imgW="2286174" imgH="6380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97400"/>
                        <a:ext cx="2298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9" name="Object 15"/>
          <p:cNvGraphicFramePr>
            <a:graphicFrameLocks noChangeAspect="1"/>
          </p:cNvGraphicFramePr>
          <p:nvPr/>
        </p:nvGraphicFramePr>
        <p:xfrm>
          <a:off x="6362700" y="4597400"/>
          <a:ext cx="229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公式" r:id="rId13" imgW="2286174" imgH="638072" progId="Equation.3">
                  <p:embed/>
                </p:oleObj>
              </mc:Choice>
              <mc:Fallback>
                <p:oleObj name="公式" r:id="rId13" imgW="2286174" imgH="6380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4597400"/>
                        <a:ext cx="2298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0" name="Object 16"/>
          <p:cNvGraphicFramePr>
            <a:graphicFrameLocks noChangeAspect="1"/>
          </p:cNvGraphicFramePr>
          <p:nvPr/>
        </p:nvGraphicFramePr>
        <p:xfrm>
          <a:off x="8724900" y="4635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公式" r:id="rId15" imgW="485829" imgH="304787" progId="Equation.3">
                  <p:embed/>
                </p:oleObj>
              </mc:Choice>
              <mc:Fallback>
                <p:oleObj name="公式" r:id="rId15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900" y="46355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1" name="Object 17"/>
          <p:cNvGraphicFramePr>
            <a:graphicFrameLocks noChangeAspect="1"/>
          </p:cNvGraphicFramePr>
          <p:nvPr/>
        </p:nvGraphicFramePr>
        <p:xfrm>
          <a:off x="5480050" y="46482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" name="公式" r:id="rId17" imgW="599999" imgH="380897" progId="Equation.3">
                  <p:embed/>
                </p:oleObj>
              </mc:Choice>
              <mc:Fallback>
                <p:oleObj name="公式" r:id="rId17" imgW="59999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46482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2149066" y="531542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但由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知它在</a:t>
            </a:r>
            <a:r>
              <a:rPr lang="en-US" altLang="zh-CN" sz="2800" b="1" dirty="0">
                <a:ea typeface="楷体_GB2312" pitchFamily="49" charset="-122"/>
              </a:rPr>
              <a:t>(0,0)</a:t>
            </a:r>
            <a:r>
              <a:rPr lang="zh-CN" altLang="en-US" sz="2800" b="1" dirty="0">
                <a:ea typeface="楷体_GB2312" pitchFamily="49" charset="-122"/>
              </a:rPr>
              <a:t>点二重极限不存在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623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  <p:bldP spid="154627" grpId="0" autoUpdateAnimBg="0"/>
      <p:bldP spid="154631" grpId="0" autoUpdateAnimBg="0"/>
      <p:bldP spid="154632" grpId="0" autoUpdateAnimBg="0"/>
      <p:bldP spid="154633" grpId="0" autoUpdateAnimBg="0"/>
      <p:bldP spid="154635" grpId="0" autoUpdateAnimBg="0"/>
      <p:bldP spid="154637" grpId="0" autoUpdateAnimBg="0"/>
      <p:bldP spid="15464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8924" y="121237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920266"/>
              </p:ext>
            </p:extLst>
          </p:nvPr>
        </p:nvGraphicFramePr>
        <p:xfrm>
          <a:off x="1827327" y="1026261"/>
          <a:ext cx="3117428" cy="99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7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327" y="1026261"/>
                        <a:ext cx="3117428" cy="99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780668"/>
              </p:ext>
            </p:extLst>
          </p:nvPr>
        </p:nvGraphicFramePr>
        <p:xfrm>
          <a:off x="4993367" y="1330943"/>
          <a:ext cx="59610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5" imgW="2781000" imgH="215640" progId="Equation.DSMT4">
                  <p:embed/>
                </p:oleObj>
              </mc:Choice>
              <mc:Fallback>
                <p:oleObj name="Equation" r:id="rId5" imgW="2781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3367" y="1330943"/>
                        <a:ext cx="596106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39455" y="22214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39601"/>
              </p:ext>
            </p:extLst>
          </p:nvPr>
        </p:nvGraphicFramePr>
        <p:xfrm>
          <a:off x="1814729" y="2239770"/>
          <a:ext cx="1688983" cy="48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Equation" r:id="rId7" imgW="749160" imgH="215640" progId="Equation.DSMT4">
                  <p:embed/>
                </p:oleObj>
              </mc:Choice>
              <mc:Fallback>
                <p:oleObj name="Equation" r:id="rId7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4729" y="2239770"/>
                        <a:ext cx="1688983" cy="48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82985"/>
              </p:ext>
            </p:extLst>
          </p:nvPr>
        </p:nvGraphicFramePr>
        <p:xfrm>
          <a:off x="3629495" y="2223851"/>
          <a:ext cx="2248567" cy="61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Equation" r:id="rId9" imgW="1015920" imgH="279360" progId="Equation.DSMT4">
                  <p:embed/>
                </p:oleObj>
              </mc:Choice>
              <mc:Fallback>
                <p:oleObj name="Equation" r:id="rId9" imgW="1015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29495" y="2223851"/>
                        <a:ext cx="2248567" cy="61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97945"/>
              </p:ext>
            </p:extLst>
          </p:nvPr>
        </p:nvGraphicFramePr>
        <p:xfrm>
          <a:off x="6003845" y="2239770"/>
          <a:ext cx="32305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1" name="Equation" r:id="rId11" imgW="1460160" imgH="291960" progId="Equation.DSMT4">
                  <p:embed/>
                </p:oleObj>
              </mc:Choice>
              <mc:Fallback>
                <p:oleObj name="Equation" r:id="rId11" imgW="1460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3845" y="2239770"/>
                        <a:ext cx="3230563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61286"/>
              </p:ext>
            </p:extLst>
          </p:nvPr>
        </p:nvGraphicFramePr>
        <p:xfrm>
          <a:off x="1271464" y="2978404"/>
          <a:ext cx="1688983" cy="48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2" name="Equation" r:id="rId13" imgW="749160" imgH="215640" progId="Equation.DSMT4">
                  <p:embed/>
                </p:oleObj>
              </mc:Choice>
              <mc:Fallback>
                <p:oleObj name="Equation" r:id="rId13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71464" y="2978404"/>
                        <a:ext cx="1688983" cy="48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439826"/>
              </p:ext>
            </p:extLst>
          </p:nvPr>
        </p:nvGraphicFramePr>
        <p:xfrm>
          <a:off x="2991995" y="2978404"/>
          <a:ext cx="37925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3" name="Equation" r:id="rId15" imgW="1714320" imgH="291960" progId="Equation.DSMT4">
                  <p:embed/>
                </p:oleObj>
              </mc:Choice>
              <mc:Fallback>
                <p:oleObj name="Equation" r:id="rId15" imgW="1714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91995" y="2978404"/>
                        <a:ext cx="379253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283045"/>
              </p:ext>
            </p:extLst>
          </p:nvPr>
        </p:nvGraphicFramePr>
        <p:xfrm>
          <a:off x="6816080" y="2978403"/>
          <a:ext cx="36528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4" name="Equation" r:id="rId17" imgW="1650960" imgH="291960" progId="Equation.DSMT4">
                  <p:embed/>
                </p:oleObj>
              </mc:Choice>
              <mc:Fallback>
                <p:oleObj name="Equation" r:id="rId17" imgW="1650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16080" y="2978403"/>
                        <a:ext cx="3652838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79880"/>
              </p:ext>
            </p:extLst>
          </p:nvPr>
        </p:nvGraphicFramePr>
        <p:xfrm>
          <a:off x="1271464" y="3737454"/>
          <a:ext cx="3176104" cy="91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5" name="Equation" r:id="rId19" imgW="1409400" imgH="406080" progId="Equation.DSMT4">
                  <p:embed/>
                </p:oleObj>
              </mc:Choice>
              <mc:Fallback>
                <p:oleObj name="Equation" r:id="rId19" imgW="1409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71464" y="3737454"/>
                        <a:ext cx="3176104" cy="91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588567"/>
              </p:ext>
            </p:extLst>
          </p:nvPr>
        </p:nvGraphicFramePr>
        <p:xfrm>
          <a:off x="4655840" y="3967689"/>
          <a:ext cx="3600400" cy="64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6" name="Equation" r:id="rId21" imgW="1638000" imgH="291960" progId="Equation.DSMT4">
                  <p:embed/>
                </p:oleObj>
              </mc:Choice>
              <mc:Fallback>
                <p:oleObj name="Equation" r:id="rId21" imgW="1638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55840" y="3967689"/>
                        <a:ext cx="3600400" cy="641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01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799" y="712721"/>
            <a:ext cx="4925597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多元函数的连续性  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209800" y="1373815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3 .  </a:t>
            </a:r>
            <a:r>
              <a:rPr lang="zh-CN" altLang="en-US" sz="2800" b="1" dirty="0">
                <a:ea typeface="楷体_GB2312" pitchFamily="49" charset="-122"/>
              </a:rPr>
              <a:t>设 </a:t>
            </a:r>
            <a:r>
              <a:rPr lang="en-US" altLang="zh-CN" sz="2800" b="1" i="1" dirty="0">
                <a:ea typeface="楷体_GB2312" pitchFamily="49" charset="-122"/>
              </a:rPr>
              <a:t>n </a:t>
            </a:r>
            <a:r>
              <a:rPr lang="zh-CN" altLang="en-US" sz="2800" b="1" dirty="0">
                <a:ea typeface="楷体_GB2312" pitchFamily="49" charset="-122"/>
              </a:rPr>
              <a:t>元函数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550779"/>
              </p:ext>
            </p:extLst>
          </p:nvPr>
        </p:nvGraphicFramePr>
        <p:xfrm>
          <a:off x="5370259" y="1431855"/>
          <a:ext cx="797749" cy="42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4" name="Equation" r:id="rId3" imgW="380880" imgH="203040" progId="Equation.DSMT4">
                  <p:embed/>
                </p:oleObj>
              </mc:Choice>
              <mc:Fallback>
                <p:oleObj name="Equation" r:id="rId3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59" y="1431855"/>
                        <a:ext cx="797749" cy="426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6138181" y="13851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定义在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上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849982"/>
              </p:ext>
            </p:extLst>
          </p:nvPr>
        </p:nvGraphicFramePr>
        <p:xfrm>
          <a:off x="4069630" y="2313640"/>
          <a:ext cx="2844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" name="公式" r:id="rId5" imgW="2838284" imgH="647803" progId="Equation.3">
                  <p:embed/>
                </p:oleObj>
              </mc:Choice>
              <mc:Fallback>
                <p:oleObj name="公式" r:id="rId5" imgW="2838284" imgH="6478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630" y="2313640"/>
                        <a:ext cx="2844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273781"/>
              </p:ext>
            </p:extLst>
          </p:nvPr>
        </p:nvGraphicFramePr>
        <p:xfrm>
          <a:off x="4157133" y="3255133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name="公式" r:id="rId7" imgW="1895428" imgH="447624" progId="Equation.3">
                  <p:embed/>
                </p:oleObj>
              </mc:Choice>
              <mc:Fallback>
                <p:oleObj name="公式" r:id="rId7" imgW="1895428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133" y="3255133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2209800" y="4422055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如果函数在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上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各点处</a:t>
            </a:r>
            <a:r>
              <a:rPr lang="zh-CN" altLang="en-US" sz="2800" b="1" dirty="0">
                <a:ea typeface="楷体_GB2312" pitchFamily="49" charset="-122"/>
              </a:rPr>
              <a:t>都连续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则称此函数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在</a:t>
            </a:r>
            <a:r>
              <a:rPr lang="zh-CN" altLang="en-US" sz="2800" b="1" i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上</a:t>
            </a:r>
          </a:p>
        </p:txBody>
      </p:sp>
      <p:graphicFrame>
        <p:nvGraphicFramePr>
          <p:cNvPr id="155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35195"/>
              </p:ext>
            </p:extLst>
          </p:nvPr>
        </p:nvGraphicFramePr>
        <p:xfrm>
          <a:off x="8261048" y="1472867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" name="公式" r:id="rId9" imgW="1847886" imgH="438240" progId="Equation.3">
                  <p:embed/>
                </p:oleObj>
              </mc:Choice>
              <mc:Fallback>
                <p:oleObj name="公式" r:id="rId9" imgW="184788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048" y="1472867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2092235" y="1953119"/>
            <a:ext cx="97942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如果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6914430" y="319322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否则称为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不连续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5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667182"/>
              </p:ext>
            </p:extLst>
          </p:nvPr>
        </p:nvGraphicFramePr>
        <p:xfrm>
          <a:off x="2032000" y="3853743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8" name="公式" r:id="rId11" imgW="342857" imgH="419126" progId="Equation.3">
                  <p:embed/>
                </p:oleObj>
              </mc:Choice>
              <mc:Fallback>
                <p:oleObj name="公式" r:id="rId11" imgW="342857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853743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9624392" y="317734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此时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2384527" y="376643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间断点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1837266" y="3180701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则称 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元函数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1905000" y="494116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连续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6049843" y="3180153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连续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2219800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5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/>
      <p:bldP spid="155653" grpId="0" autoUpdateAnimBg="0"/>
      <p:bldP spid="155656" grpId="0" autoUpdateAnimBg="0"/>
      <p:bldP spid="155658" grpId="0" autoUpdateAnimBg="0"/>
      <p:bldP spid="155659" grpId="0" autoUpdateAnimBg="0"/>
      <p:bldP spid="155661" grpId="0" autoUpdateAnimBg="0"/>
      <p:bldP spid="155662" grpId="0" autoUpdateAnimBg="0"/>
      <p:bldP spid="155663" grpId="0" autoUpdateAnimBg="0"/>
      <p:bldP spid="155670" grpId="0" build="p" autoUpdateAnimBg="0" advAuto="0"/>
      <p:bldP spid="155671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5322" y="864481"/>
            <a:ext cx="2170584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A0A9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800" b="1" dirty="0">
                <a:solidFill>
                  <a:srgbClr val="1A0A9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58701"/>
              </p:ext>
            </p:extLst>
          </p:nvPr>
        </p:nvGraphicFramePr>
        <p:xfrm>
          <a:off x="3188633" y="1273931"/>
          <a:ext cx="525303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公式" r:id="rId3" imgW="5314972" imgH="1447826" progId="Equation.3">
                  <p:embed/>
                </p:oleObj>
              </mc:Choice>
              <mc:Fallback>
                <p:oleObj name="公式" r:id="rId3" imgW="5314972" imgH="1447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633" y="1273931"/>
                        <a:ext cx="5253038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817033" y="2759665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</a:t>
            </a:r>
            <a:r>
              <a:rPr lang="en-US" altLang="zh-CN" sz="2800" b="1" dirty="0">
                <a:ea typeface="楷体_GB2312" pitchFamily="49" charset="-122"/>
              </a:rPr>
              <a:t>(0 , 0) </a:t>
            </a:r>
            <a:r>
              <a:rPr lang="zh-CN" altLang="en-US" sz="2800" b="1" dirty="0">
                <a:ea typeface="楷体_GB2312" pitchFamily="49" charset="-122"/>
              </a:rPr>
              <a:t>极限不存在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755482" y="349675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又如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,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156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02878"/>
              </p:ext>
            </p:extLst>
          </p:nvPr>
        </p:nvGraphicFramePr>
        <p:xfrm>
          <a:off x="3854585" y="3856759"/>
          <a:ext cx="30607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公式" r:id="rId5" imgW="3086057" imgH="933476" progId="Equation.3">
                  <p:embed/>
                </p:oleObj>
              </mc:Choice>
              <mc:Fallback>
                <p:oleObj name="公式" r:id="rId5" imgW="3086057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585" y="3856759"/>
                        <a:ext cx="30607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4943872" y="4920414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上间断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6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446440"/>
              </p:ext>
            </p:extLst>
          </p:nvPr>
        </p:nvGraphicFramePr>
        <p:xfrm>
          <a:off x="3158096" y="4939465"/>
          <a:ext cx="16287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公式" r:id="rId7" imgW="1638286" imgH="495236" progId="Equation.3">
                  <p:embed/>
                </p:oleObj>
              </mc:Choice>
              <mc:Fallback>
                <p:oleObj name="公式" r:id="rId7" imgW="1638286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096" y="4939465"/>
                        <a:ext cx="16287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5705872" y="2759665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故 </a:t>
            </a:r>
            <a:r>
              <a:rPr lang="en-US" altLang="zh-CN" sz="2800" b="1" dirty="0">
                <a:ea typeface="楷体_GB2312" pitchFamily="49" charset="-122"/>
              </a:rPr>
              <a:t>( 0, 0 )</a:t>
            </a:r>
            <a:r>
              <a:rPr lang="zh-CN" altLang="en-US" sz="2800" b="1" dirty="0">
                <a:ea typeface="楷体_GB2312" pitchFamily="49" charset="-122"/>
              </a:rPr>
              <a:t>为其间断点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1817033" y="4920414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在圆周</a:t>
            </a:r>
          </a:p>
        </p:txBody>
      </p:sp>
    </p:spTree>
    <p:extLst>
      <p:ext uri="{BB962C8B-B14F-4D97-AF65-F5344CB8AC3E}">
        <p14:creationId xmlns:p14="http://schemas.microsoft.com/office/powerpoint/2010/main" val="40577792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utoUpdateAnimBg="0"/>
      <p:bldP spid="156677" grpId="0" autoUpdateAnimBg="0"/>
      <p:bldP spid="156679" grpId="0" autoUpdateAnimBg="0"/>
      <p:bldP spid="156681" grpId="0" autoUpdateAnimBg="0"/>
      <p:bldP spid="15668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横卷形 7"/>
          <p:cNvSpPr/>
          <p:nvPr/>
        </p:nvSpPr>
        <p:spPr>
          <a:xfrm>
            <a:off x="1559496" y="5423313"/>
            <a:ext cx="7367653" cy="1033272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839416" y="3117590"/>
            <a:ext cx="10585176" cy="2183618"/>
            <a:chOff x="469" y="480"/>
            <a:chExt cx="5341" cy="4118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839416" y="1052736"/>
            <a:ext cx="10585176" cy="1872208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1764349" y="5638689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结论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:  </a:t>
            </a:r>
            <a:r>
              <a:rPr lang="zh-CN" altLang="en-US" sz="2800" b="1" dirty="0">
                <a:ea typeface="楷体_GB2312" pitchFamily="49" charset="-122"/>
              </a:rPr>
              <a:t>一切多元初等函数在定义区域内连续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529" y="13310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500104"/>
              </p:ext>
            </p:extLst>
          </p:nvPr>
        </p:nvGraphicFramePr>
        <p:xfrm>
          <a:off x="2538935" y="1365407"/>
          <a:ext cx="4968552" cy="55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8935" y="1365407"/>
                        <a:ext cx="4968552" cy="552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54138"/>
              </p:ext>
            </p:extLst>
          </p:nvPr>
        </p:nvGraphicFramePr>
        <p:xfrm>
          <a:off x="7539294" y="1354041"/>
          <a:ext cx="3239689" cy="51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Equation" r:id="rId5" imgW="1358640" imgH="215640" progId="Equation.DSMT4">
                  <p:embed/>
                </p:oleObj>
              </mc:Choice>
              <mc:Fallback>
                <p:oleObj name="Equation" r:id="rId5" imgW="1358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9294" y="1354041"/>
                        <a:ext cx="3239689" cy="51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24142"/>
              </p:ext>
            </p:extLst>
          </p:nvPr>
        </p:nvGraphicFramePr>
        <p:xfrm>
          <a:off x="1915934" y="1822003"/>
          <a:ext cx="6492971" cy="100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" name="Equation" r:id="rId7" imgW="2793960" imgH="431640" progId="Equation.DSMT4">
                  <p:embed/>
                </p:oleObj>
              </mc:Choice>
              <mc:Fallback>
                <p:oleObj name="Equation" r:id="rId7" imgW="2793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5934" y="1822003"/>
                        <a:ext cx="6492971" cy="1003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476162" y="32692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0874"/>
              </p:ext>
            </p:extLst>
          </p:nvPr>
        </p:nvGraphicFramePr>
        <p:xfrm>
          <a:off x="2783632" y="3328802"/>
          <a:ext cx="7920880" cy="55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3" name="Equation" r:id="rId9" imgW="3263760" imgH="228600" progId="Equation.DSMT4">
                  <p:embed/>
                </p:oleObj>
              </mc:Choice>
              <mc:Fallback>
                <p:oleObj name="Equation" r:id="rId9" imgW="326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3632" y="3328802"/>
                        <a:ext cx="7920880" cy="555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16578"/>
              </p:ext>
            </p:extLst>
          </p:nvPr>
        </p:nvGraphicFramePr>
        <p:xfrm>
          <a:off x="1667853" y="3914562"/>
          <a:ext cx="72739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" name="Equation" r:id="rId11" imgW="2997000" imgH="253800" progId="Equation.DSMT4">
                  <p:embed/>
                </p:oleObj>
              </mc:Choice>
              <mc:Fallback>
                <p:oleObj name="Equation" r:id="rId11" imgW="2997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7853" y="3914562"/>
                        <a:ext cx="7273925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27149" y="385305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852528"/>
              </p:ext>
            </p:extLst>
          </p:nvPr>
        </p:nvGraphicFramePr>
        <p:xfrm>
          <a:off x="1667853" y="4552636"/>
          <a:ext cx="61134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" name="Equation" r:id="rId13" imgW="2590560" imgH="228600" progId="Equation.DSMT4">
                  <p:embed/>
                </p:oleObj>
              </mc:Choice>
              <mc:Fallback>
                <p:oleObj name="Equation" r:id="rId13" imgW="259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7853" y="4552636"/>
                        <a:ext cx="611346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0004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6689" grpId="0" autoUpdateAnimBg="0"/>
      <p:bldP spid="1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952" y="739295"/>
            <a:ext cx="2228850" cy="563564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A.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维空间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2195513" y="1211832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n </a:t>
            </a:r>
            <a:r>
              <a:rPr lang="zh-CN" altLang="en-US" sz="2800" b="1" dirty="0">
                <a:ea typeface="楷体_GB2312" pitchFamily="49" charset="-122"/>
              </a:rPr>
              <a:t>元有序数组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112538"/>
              </p:ext>
            </p:extLst>
          </p:nvPr>
        </p:nvGraphicFramePr>
        <p:xfrm>
          <a:off x="4403119" y="1287545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7" name="公式" r:id="rId3" imgW="2114398" imgH="419126" progId="Equation.3">
                  <p:embed/>
                </p:oleObj>
              </mc:Choice>
              <mc:Fallback>
                <p:oleObj name="公式" r:id="rId3" imgW="211439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119" y="1287545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14956"/>
              </p:ext>
            </p:extLst>
          </p:nvPr>
        </p:nvGraphicFramePr>
        <p:xfrm>
          <a:off x="6177896" y="2314553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8" name="公式" r:id="rId5" imgW="2114398" imgH="419126" progId="Equation.3">
                  <p:embed/>
                </p:oleObj>
              </mc:Choice>
              <mc:Fallback>
                <p:oleObj name="公式" r:id="rId5" imgW="211439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896" y="2314553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6535968" y="1252494"/>
            <a:ext cx="4312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的全体称为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1A0A92"/>
                </a:solidFill>
                <a:ea typeface="楷体_GB2312" pitchFamily="49" charset="-122"/>
              </a:rPr>
              <a:t>维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向量</a:t>
            </a:r>
            <a:r>
              <a:rPr lang="zh-CN" altLang="en-US" sz="2800" b="1" dirty="0" smtClean="0">
                <a:solidFill>
                  <a:srgbClr val="1A0A92"/>
                </a:solidFill>
                <a:ea typeface="楷体_GB2312" pitchFamily="49" charset="-122"/>
              </a:rPr>
              <a:t>空间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520978"/>
              </p:ext>
            </p:extLst>
          </p:nvPr>
        </p:nvGraphicFramePr>
        <p:xfrm>
          <a:off x="2233214" y="1775396"/>
          <a:ext cx="58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9" name="公式" r:id="rId7" imgW="571543" imgH="476121" progId="Equation.3">
                  <p:embed/>
                </p:oleObj>
              </mc:Choice>
              <mc:Fallback>
                <p:oleObj name="公式" r:id="rId7" imgW="571543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214" y="1775396"/>
                        <a:ext cx="584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195513" y="2275822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n </a:t>
            </a:r>
            <a:r>
              <a:rPr lang="zh-CN" altLang="en-US" sz="2800" b="1" dirty="0">
                <a:ea typeface="楷体_GB2312" pitchFamily="49" charset="-122"/>
              </a:rPr>
              <a:t>维空间中的每一个元素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8187451" y="2257996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称为空间中的</a:t>
            </a:r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680619"/>
              </p:ext>
            </p:extLst>
          </p:nvPr>
        </p:nvGraphicFramePr>
        <p:xfrm>
          <a:off x="2983370" y="2777602"/>
          <a:ext cx="831823" cy="54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0" name="Equation" r:id="rId9" imgW="355320" imgH="228600" progId="Equation.DSMT4">
                  <p:embed/>
                </p:oleObj>
              </mc:Choice>
              <mc:Fallback>
                <p:oleObj name="Equation" r:id="rId9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370" y="2777602"/>
                        <a:ext cx="831823" cy="547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3716097" y="2750877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称为该点的第 </a:t>
            </a:r>
            <a:r>
              <a:rPr lang="en-US" altLang="zh-CN" sz="2800" b="1" i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个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坐标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1446565" y="177882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记作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2762416" y="1795623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44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677481"/>
              </p:ext>
            </p:extLst>
          </p:nvPr>
        </p:nvGraphicFramePr>
        <p:xfrm>
          <a:off x="3244850" y="1792288"/>
          <a:ext cx="6388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1" name="Equation" r:id="rId11" imgW="2882880" imgH="253800" progId="Equation.DSMT4">
                  <p:embed/>
                </p:oleObj>
              </mc:Choice>
              <mc:Fallback>
                <p:oleObj name="Equation" r:id="rId11" imgW="2882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792288"/>
                        <a:ext cx="63881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1505116" y="2759294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一个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点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2114543" y="3214063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当所有坐标</a:t>
            </a:r>
          </a:p>
        </p:txBody>
      </p:sp>
      <p:graphicFrame>
        <p:nvGraphicFramePr>
          <p:cNvPr id="1444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41040"/>
              </p:ext>
            </p:extLst>
          </p:nvPr>
        </p:nvGraphicFramePr>
        <p:xfrm>
          <a:off x="4012005" y="3216169"/>
          <a:ext cx="1461372" cy="52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2" name="Equation" r:id="rId13" imgW="647640" imgH="228600" progId="Equation.DSMT4">
                  <p:embed/>
                </p:oleObj>
              </mc:Choice>
              <mc:Fallback>
                <p:oleObj name="Equation" r:id="rId13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005" y="3216169"/>
                        <a:ext cx="1461372" cy="52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5485112" y="3208669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称该元素为 </a:t>
            </a:r>
          </a:p>
        </p:txBody>
      </p:sp>
      <p:graphicFrame>
        <p:nvGraphicFramePr>
          <p:cNvPr id="1444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266111"/>
              </p:ext>
            </p:extLst>
          </p:nvPr>
        </p:nvGraphicFramePr>
        <p:xfrm>
          <a:off x="7329230" y="3220318"/>
          <a:ext cx="490537" cy="43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3" name="Equation" r:id="rId15" imgW="215640" imgH="190440" progId="Equation.DSMT4">
                  <p:embed/>
                </p:oleObj>
              </mc:Choice>
              <mc:Fallback>
                <p:oleObj name="Equation" r:id="rId15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230" y="3220318"/>
                        <a:ext cx="490537" cy="437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7682554" y="3210752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中的零元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9197697" y="322031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记作 </a:t>
            </a:r>
          </a:p>
        </p:txBody>
      </p:sp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9934288" y="3216549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O .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1487247" y="203174"/>
            <a:ext cx="2228850" cy="56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维空间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40450" y="3710774"/>
            <a:ext cx="8362574" cy="571584"/>
            <a:chOff x="2140450" y="3710774"/>
            <a:chExt cx="8362574" cy="571584"/>
          </a:xfrm>
        </p:grpSpPr>
        <p:graphicFrame>
          <p:nvGraphicFramePr>
            <p:cNvPr id="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5659848"/>
                </p:ext>
              </p:extLst>
            </p:nvPr>
          </p:nvGraphicFramePr>
          <p:xfrm>
            <a:off x="2140450" y="3714548"/>
            <a:ext cx="4593393" cy="567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4" name="Equation" r:id="rId17" imgW="2031840" imgH="241200" progId="Equation.DSMT4">
                    <p:embed/>
                  </p:oleObj>
                </mc:Choice>
                <mc:Fallback>
                  <p:oleObj name="Equation" r:id="rId17" imgW="2031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450" y="3714548"/>
                          <a:ext cx="4593393" cy="567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5521760"/>
                </p:ext>
              </p:extLst>
            </p:nvPr>
          </p:nvGraphicFramePr>
          <p:xfrm>
            <a:off x="6864796" y="3710774"/>
            <a:ext cx="2299665" cy="531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5" name="Equation" r:id="rId19" imgW="1143000" imgH="228600" progId="Equation.DSMT4">
                    <p:embed/>
                  </p:oleObj>
                </mc:Choice>
                <mc:Fallback>
                  <p:oleObj name="Equation" r:id="rId19" imgW="1143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4796" y="3710774"/>
                          <a:ext cx="2299665" cy="531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199482"/>
                </p:ext>
              </p:extLst>
            </p:nvPr>
          </p:nvGraphicFramePr>
          <p:xfrm>
            <a:off x="9090149" y="3726342"/>
            <a:ext cx="141287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6" name="Equation" r:id="rId21" imgW="622080" imgH="190440" progId="Equation.DSMT4">
                    <p:embed/>
                  </p:oleObj>
                </mc:Choice>
                <mc:Fallback>
                  <p:oleObj name="Equation" r:id="rId21" imgW="6220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0149" y="3726342"/>
                          <a:ext cx="1412875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20488"/>
              </p:ext>
            </p:extLst>
          </p:nvPr>
        </p:nvGraphicFramePr>
        <p:xfrm>
          <a:off x="1494876" y="4156411"/>
          <a:ext cx="233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7" name="Equation" r:id="rId23" imgW="1028520" imgH="203040" progId="Equation.DSMT4">
                  <p:embed/>
                </p:oleObj>
              </mc:Choice>
              <mc:Fallback>
                <p:oleObj name="Equation" r:id="rId23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876" y="4156411"/>
                        <a:ext cx="233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31123"/>
              </p:ext>
            </p:extLst>
          </p:nvPr>
        </p:nvGraphicFramePr>
        <p:xfrm>
          <a:off x="2836714" y="4511470"/>
          <a:ext cx="5066513" cy="51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8" name="Equation" r:id="rId25" imgW="2286000" imgH="228600" progId="Equation.DSMT4">
                  <p:embed/>
                </p:oleObj>
              </mc:Choice>
              <mc:Fallback>
                <p:oleObj name="Equation" r:id="rId25" imgW="228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714" y="4511470"/>
                        <a:ext cx="5066513" cy="512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21166"/>
              </p:ext>
            </p:extLst>
          </p:nvPr>
        </p:nvGraphicFramePr>
        <p:xfrm>
          <a:off x="2966250" y="4981876"/>
          <a:ext cx="3434060" cy="50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9" name="Equation" r:id="rId27" imgW="1574640" imgH="228600" progId="Equation.DSMT4">
                  <p:embed/>
                </p:oleObj>
              </mc:Choice>
              <mc:Fallback>
                <p:oleObj name="Equation" r:id="rId27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250" y="4981876"/>
                        <a:ext cx="3434060" cy="505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523220"/>
              </p:ext>
            </p:extLst>
          </p:nvPr>
        </p:nvGraphicFramePr>
        <p:xfrm>
          <a:off x="2912344" y="5293401"/>
          <a:ext cx="33242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" name="Equation" r:id="rId29" imgW="1498320" imgH="431640" progId="Equation.DSMT4">
                  <p:embed/>
                </p:oleObj>
              </mc:Choice>
              <mc:Fallback>
                <p:oleObj name="Equation" r:id="rId29" imgW="1498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344" y="5293401"/>
                        <a:ext cx="332422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298796" y="4452466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1A0A92"/>
                </a:solidFill>
                <a:ea typeface="楷体_GB2312" pitchFamily="49" charset="-122"/>
              </a:rPr>
              <a:t>加法</a:t>
            </a: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rgbClr val="1A0A92"/>
              </a:solidFill>
              <a:ea typeface="楷体_GB2312" pitchFamily="49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8298796" y="4911727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1A0A92"/>
                </a:solidFill>
                <a:ea typeface="楷体_GB2312" pitchFamily="49" charset="-122"/>
              </a:rPr>
              <a:t>数乘</a:t>
            </a: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rgbClr val="1A0A92"/>
              </a:solidFill>
              <a:ea typeface="楷体_GB2312" pitchFamily="49" charset="-122"/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8298796" y="5487292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1A0A92"/>
                </a:solidFill>
                <a:ea typeface="楷体_GB2312" pitchFamily="49" charset="-122"/>
              </a:rPr>
              <a:t>内积</a:t>
            </a: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rgbClr val="1A0A92"/>
              </a:solidFill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1010" y="6131192"/>
            <a:ext cx="4074101" cy="532862"/>
            <a:chOff x="1411010" y="6131192"/>
            <a:chExt cx="4074101" cy="532862"/>
          </a:xfrm>
        </p:grpSpPr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411010" y="6140834"/>
              <a:ext cx="40741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ea typeface="楷体_GB2312" pitchFamily="49" charset="-122"/>
                </a:rPr>
                <a:t>则     称为 </a:t>
              </a:r>
              <a:r>
                <a:rPr lang="en-US" altLang="zh-CN" sz="2800" b="1" i="1" dirty="0">
                  <a:solidFill>
                    <a:srgbClr val="1A0A92"/>
                  </a:solidFill>
                  <a:ea typeface="楷体_GB2312" pitchFamily="49" charset="-122"/>
                </a:rPr>
                <a:t>n</a:t>
              </a:r>
              <a:r>
                <a:rPr lang="en-US" altLang="zh-CN" sz="2800" b="1" dirty="0">
                  <a:solidFill>
                    <a:srgbClr val="1A0A92"/>
                  </a:solidFill>
                  <a:ea typeface="楷体_GB2312" pitchFamily="49" charset="-122"/>
                </a:rPr>
                <a:t> </a:t>
              </a:r>
              <a:r>
                <a:rPr lang="zh-CN" altLang="en-US" sz="2800" b="1" dirty="0" smtClean="0">
                  <a:solidFill>
                    <a:srgbClr val="1A0A92"/>
                  </a:solidFill>
                  <a:ea typeface="楷体_GB2312" pitchFamily="49" charset="-122"/>
                </a:rPr>
                <a:t>维</a:t>
              </a:r>
              <a:r>
                <a:rPr lang="zh-CN" altLang="en-US" sz="2800" b="1" dirty="0">
                  <a:solidFill>
                    <a:srgbClr val="1A0A92"/>
                  </a:solidFill>
                  <a:ea typeface="楷体_GB2312" pitchFamily="49" charset="-122"/>
                </a:rPr>
                <a:t>欧氏</a:t>
              </a:r>
              <a:r>
                <a:rPr lang="zh-CN" altLang="en-US" sz="2800" b="1" dirty="0" smtClean="0">
                  <a:solidFill>
                    <a:srgbClr val="1A0A92"/>
                  </a:solidFill>
                  <a:ea typeface="楷体_GB2312" pitchFamily="49" charset="-122"/>
                </a:rPr>
                <a:t>空间</a:t>
              </a:r>
              <a:r>
                <a:rPr lang="en-US" altLang="zh-CN" sz="2800" b="1" dirty="0" smtClean="0">
                  <a:ea typeface="楷体_GB2312" pitchFamily="49" charset="-122"/>
                </a:rPr>
                <a:t>.</a:t>
              </a:r>
              <a:endParaRPr lang="en-US" altLang="zh-CN" sz="2800" b="1" dirty="0">
                <a:ea typeface="楷体_GB2312" pitchFamily="49" charset="-122"/>
              </a:endParaRPr>
            </a:p>
          </p:txBody>
        </p:sp>
        <p:graphicFrame>
          <p:nvGraphicFramePr>
            <p:cNvPr id="3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3169897"/>
                </p:ext>
              </p:extLst>
            </p:nvPr>
          </p:nvGraphicFramePr>
          <p:xfrm>
            <a:off x="1859573" y="6131192"/>
            <a:ext cx="509940" cy="447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1" name="Equation" r:id="rId31" imgW="215640" imgH="190440" progId="Equation.DSMT4">
                    <p:embed/>
                  </p:oleObj>
                </mc:Choice>
                <mc:Fallback>
                  <p:oleObj name="Equation" r:id="rId31" imgW="2156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573" y="6131192"/>
                          <a:ext cx="509940" cy="447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45553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4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4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4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4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  <p:bldP spid="144390" grpId="0" autoUpdateAnimBg="0"/>
      <p:bldP spid="144392" grpId="0" autoUpdateAnimBg="0"/>
      <p:bldP spid="144393" grpId="0" autoUpdateAnimBg="0"/>
      <p:bldP spid="144395" grpId="0" autoUpdateAnimBg="0"/>
      <p:bldP spid="144396" grpId="0" autoUpdateAnimBg="0"/>
      <p:bldP spid="144397" grpId="0" autoUpdateAnimBg="0"/>
      <p:bldP spid="144406" grpId="0" autoUpdateAnimBg="0"/>
      <p:bldP spid="144407" grpId="0" build="p" autoUpdateAnimBg="0"/>
      <p:bldP spid="144409" grpId="0" build="p" autoUpdateAnimBg="0"/>
      <p:bldP spid="144411" grpId="0" build="p" autoUpdateAnimBg="0" advAuto="0"/>
      <p:bldP spid="144412" grpId="0" build="p" autoUpdateAnimBg="0"/>
      <p:bldP spid="144413" grpId="0" build="p" autoUpdateAnimBg="0" advAuto="0"/>
      <p:bldP spid="32" grpId="0" autoUpdateAnimBg="0"/>
      <p:bldP spid="33" grpId="0" autoUpdateAnimBg="0"/>
      <p:bldP spid="3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7568" y="1441388"/>
            <a:ext cx="7128792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在有界闭域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上连续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7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533"/>
              </p:ext>
            </p:extLst>
          </p:nvPr>
        </p:nvGraphicFramePr>
        <p:xfrm>
          <a:off x="2660307" y="2216459"/>
          <a:ext cx="1789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0" name="公式" r:id="rId3" imgW="1781258" imgH="380897" progId="Equation.3">
                  <p:embed/>
                </p:oleObj>
              </mc:Choice>
              <mc:Fallback>
                <p:oleObj name="公式" r:id="rId3" imgW="178125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307" y="2216459"/>
                        <a:ext cx="1789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85617"/>
              </p:ext>
            </p:extLst>
          </p:nvPr>
        </p:nvGraphicFramePr>
        <p:xfrm>
          <a:off x="2611795" y="2756317"/>
          <a:ext cx="1448927" cy="47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1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795" y="2756317"/>
                        <a:ext cx="1448927" cy="475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98264"/>
              </p:ext>
            </p:extLst>
          </p:nvPr>
        </p:nvGraphicFramePr>
        <p:xfrm>
          <a:off x="4277110" y="3755379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2" name="公式" r:id="rId7" imgW="1743086" imgH="371514" progId="Equation.3">
                  <p:embed/>
                </p:oleObj>
              </mc:Choice>
              <mc:Fallback>
                <p:oleObj name="公式" r:id="rId7" imgW="1743086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110" y="3755379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544460" y="4600576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b="1" dirty="0">
                <a:ea typeface="楷体_GB2312" pitchFamily="49" charset="-122"/>
              </a:rPr>
              <a:t>4)  </a:t>
            </a:r>
            <a:r>
              <a:rPr lang="en-US" altLang="zh-CN" sz="2800" b="1" i="1" dirty="0">
                <a:ea typeface="楷体_GB2312" pitchFamily="49" charset="-122"/>
              </a:rPr>
              <a:t>f 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必在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上一致连续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77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244700"/>
              </p:ext>
            </p:extLst>
          </p:nvPr>
        </p:nvGraphicFramePr>
        <p:xfrm>
          <a:off x="4684068" y="2197685"/>
          <a:ext cx="3275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3" name="公式" r:id="rId9" imgW="3267202" imgH="438240" progId="Equation.3">
                  <p:embed/>
                </p:oleObj>
              </mc:Choice>
              <mc:Fallback>
                <p:oleObj name="公式" r:id="rId9" imgW="3267202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068" y="2197685"/>
                        <a:ext cx="3275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060722" y="2737237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上可取得最大值 </a:t>
            </a:r>
            <a:r>
              <a:rPr lang="en-US" altLang="zh-CN" sz="2800" b="1" i="1" dirty="0">
                <a:ea typeface="楷体_GB2312" pitchFamily="49" charset="-122"/>
              </a:rPr>
              <a:t>M </a:t>
            </a:r>
            <a:r>
              <a:rPr lang="zh-CN" altLang="en-US" sz="2800" b="1" dirty="0">
                <a:ea typeface="楷体_GB2312" pitchFamily="49" charset="-122"/>
              </a:rPr>
              <a:t>及最小值 </a:t>
            </a:r>
            <a:r>
              <a:rPr lang="en-US" altLang="zh-CN" sz="2800" b="1" i="1" dirty="0">
                <a:ea typeface="楷体_GB2312" pitchFamily="49" charset="-122"/>
              </a:rPr>
              <a:t>m</a:t>
            </a:r>
            <a:r>
              <a:rPr lang="en-US" altLang="zh-CN" sz="2800" b="1" dirty="0">
                <a:ea typeface="楷体_GB2312" pitchFamily="49" charset="-122"/>
              </a:rPr>
              <a:t> ;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2527437" y="3668777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(3) </a:t>
            </a:r>
            <a:r>
              <a:rPr lang="zh-CN" altLang="en-US" sz="2800" b="1" dirty="0">
                <a:ea typeface="楷体_GB2312" pitchFamily="49" charset="-122"/>
              </a:rPr>
              <a:t>对任意</a:t>
            </a:r>
          </a:p>
        </p:txBody>
      </p:sp>
      <p:graphicFrame>
        <p:nvGraphicFramePr>
          <p:cNvPr id="157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67556"/>
              </p:ext>
            </p:extLst>
          </p:nvPr>
        </p:nvGraphicFramePr>
        <p:xfrm>
          <a:off x="6222530" y="3755379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4" name="公式" r:id="rId11" imgW="1314515" imgH="380897" progId="Equation.3">
                  <p:embed/>
                </p:oleObj>
              </mc:Choice>
              <mc:Fallback>
                <p:oleObj name="公式" r:id="rId11" imgW="13145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530" y="3755379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956971"/>
              </p:ext>
            </p:extLst>
          </p:nvPr>
        </p:nvGraphicFramePr>
        <p:xfrm>
          <a:off x="7596376" y="3717279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5" name="公式" r:id="rId13" imgW="1905145" imgH="419126" progId="Equation.3">
                  <p:embed/>
                </p:oleObj>
              </mc:Choice>
              <mc:Fallback>
                <p:oleObj name="公式" r:id="rId13" imgW="190514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76" y="3717279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8171975" y="2168754"/>
            <a:ext cx="2013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有界性定理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8555226" y="3231974"/>
            <a:ext cx="1704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最值定理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8443769" y="4149079"/>
            <a:ext cx="1704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介值定理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7230874" y="4658023"/>
            <a:ext cx="26324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一致连续性定理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956917" y="843496"/>
            <a:ext cx="8531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闭域</a:t>
            </a:r>
            <a:r>
              <a:rPr kumimoji="0" lang="zh-CN" altLang="en-US" sz="2800" b="1" dirty="0">
                <a:ea typeface="楷体_GB2312" pitchFamily="49" charset="-122"/>
              </a:rPr>
              <a:t>上多元连续函数有与一元函数类似的如下性质：</a:t>
            </a:r>
            <a:endParaRPr kumimoji="0" lang="en-US" altLang="zh-CN" sz="2800" b="1" dirty="0">
              <a:ea typeface="楷体_GB2312" pitchFamily="49" charset="-122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10197842" y="6105297"/>
            <a:ext cx="1596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zh-CN" altLang="en-US" sz="2800" b="1" dirty="0">
                <a:ea typeface="楷体_GB2312" pitchFamily="49" charset="-122"/>
              </a:rPr>
              <a:t>证明略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75334" y="5177135"/>
            <a:ext cx="8589218" cy="1503018"/>
            <a:chOff x="2475334" y="5177135"/>
            <a:chExt cx="8589218" cy="1503018"/>
          </a:xfrm>
        </p:grpSpPr>
        <p:sp>
          <p:nvSpPr>
            <p:cNvPr id="2" name="矩形 1"/>
            <p:cNvSpPr/>
            <p:nvPr/>
          </p:nvSpPr>
          <p:spPr>
            <a:xfrm>
              <a:off x="2475334" y="5177135"/>
              <a:ext cx="85892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宋体" panose="02010600030101010101" pitchFamily="2" charset="-122"/>
                </a:rPr>
                <a:t>即，对于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任意给定的正数</a:t>
              </a:r>
              <a:r>
                <a:rPr lang="en-US" altLang="zh-CN" sz="2800" b="1" i="1" dirty="0">
                  <a:latin typeface="宋体" panose="02010600030101010101" pitchFamily="2" charset="-122"/>
                </a:rPr>
                <a:t>ε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，总存在正数</a:t>
              </a:r>
              <a:r>
                <a:rPr lang="en-US" altLang="zh-CN" sz="2800" b="1" i="1" dirty="0">
                  <a:latin typeface="宋体" panose="02010600030101010101" pitchFamily="2" charset="-122"/>
                </a:rPr>
                <a:t>δ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，使得对于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上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的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任意二点     ，只要当       时，都有</a:t>
              </a:r>
            </a:p>
            <a:p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536379"/>
                </p:ext>
              </p:extLst>
            </p:nvPr>
          </p:nvGraphicFramePr>
          <p:xfrm>
            <a:off x="5358696" y="5660091"/>
            <a:ext cx="826536" cy="513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6" name="Equation" r:id="rId15" imgW="368280" imgH="228600" progId="Equation.DSMT4">
                    <p:embed/>
                  </p:oleObj>
                </mc:Choice>
                <mc:Fallback>
                  <p:oleObj name="Equation" r:id="rId15" imgW="368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8696" y="5660091"/>
                          <a:ext cx="826536" cy="5130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776811"/>
                </p:ext>
              </p:extLst>
            </p:nvPr>
          </p:nvGraphicFramePr>
          <p:xfrm>
            <a:off x="7645635" y="5628632"/>
            <a:ext cx="12985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7" name="Equation" r:id="rId17" imgW="634680" imgH="253800" progId="Equation.DSMT4">
                    <p:embed/>
                  </p:oleObj>
                </mc:Choice>
                <mc:Fallback>
                  <p:oleObj name="Equation" r:id="rId17" imgW="6346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5635" y="5628632"/>
                          <a:ext cx="12985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3935065"/>
                </p:ext>
              </p:extLst>
            </p:nvPr>
          </p:nvGraphicFramePr>
          <p:xfrm>
            <a:off x="3602423" y="6084840"/>
            <a:ext cx="3101975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8" name="Equation" r:id="rId19" imgW="1257120" imgH="241200" progId="Equation.DSMT4">
                    <p:embed/>
                  </p:oleObj>
                </mc:Choice>
                <mc:Fallback>
                  <p:oleObj name="Equation" r:id="rId19" imgW="12571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423" y="6084840"/>
                          <a:ext cx="3101975" cy="595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651944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uild="p" autoUpdateAnimBg="0"/>
      <p:bldP spid="157708" grpId="0" autoUpdateAnimBg="0"/>
      <p:bldP spid="157710" grpId="0" autoUpdateAnimBg="0"/>
      <p:bldP spid="157711" grpId="0" autoUpdateAnimBg="0"/>
      <p:bldP spid="157714" grpId="0" build="p" autoUpdateAnimBg="0"/>
      <p:bldP spid="157715" grpId="0" build="p" autoUpdateAnimBg="0"/>
      <p:bldP spid="157716" grpId="0" build="p" autoUpdateAnimBg="0"/>
      <p:bldP spid="157717" grpId="0" build="p" autoUpdateAnimBg="0"/>
      <p:bldP spid="15771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22" name="Group 2"/>
          <p:cNvGrpSpPr>
            <a:grpSpLocks/>
          </p:cNvGrpSpPr>
          <p:nvPr/>
        </p:nvGrpSpPr>
        <p:grpSpPr bwMode="auto">
          <a:xfrm>
            <a:off x="7924800" y="4495800"/>
            <a:ext cx="1366838" cy="1366838"/>
            <a:chOff x="3219" y="2592"/>
            <a:chExt cx="861" cy="861"/>
          </a:xfrm>
        </p:grpSpPr>
        <p:sp>
          <p:nvSpPr>
            <p:cNvPr id="25641" name="Oval 3"/>
            <p:cNvSpPr>
              <a:spLocks noChangeArrowheads="1"/>
            </p:cNvSpPr>
            <p:nvPr/>
          </p:nvSpPr>
          <p:spPr bwMode="auto">
            <a:xfrm>
              <a:off x="3219" y="2592"/>
              <a:ext cx="861" cy="861"/>
            </a:xfrm>
            <a:prstGeom prst="ellipse">
              <a:avLst/>
            </a:prstGeom>
            <a:solidFill>
              <a:srgbClr val="0099CC"/>
            </a:solidFill>
            <a:ln w="9525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2" name="Oval 4"/>
            <p:cNvSpPr>
              <a:spLocks noChangeArrowheads="1"/>
            </p:cNvSpPr>
            <p:nvPr/>
          </p:nvSpPr>
          <p:spPr bwMode="auto">
            <a:xfrm>
              <a:off x="3350" y="2720"/>
              <a:ext cx="603" cy="60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56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25992"/>
              </p:ext>
            </p:extLst>
          </p:nvPr>
        </p:nvGraphicFramePr>
        <p:xfrm>
          <a:off x="3488457" y="601663"/>
          <a:ext cx="2400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4" name="公式" r:id="rId3" imgW="2390627" imgH="1143039" progId="Equation.3">
                  <p:embed/>
                </p:oleObj>
              </mc:Choice>
              <mc:Fallback>
                <p:oleObj name="公式" r:id="rId3" imgW="2390627" imgH="11430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457" y="601663"/>
                        <a:ext cx="24003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2209800" y="1843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原式</a:t>
            </a: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3841750" y="1606550"/>
          <a:ext cx="3213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5" name="公式" r:id="rId5" imgW="3200574" imgH="1200034" progId="Equation.3">
                  <p:embed/>
                </p:oleObj>
              </mc:Choice>
              <mc:Fallback>
                <p:oleObj name="公式" r:id="rId5" imgW="3200574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1606550"/>
                        <a:ext cx="32131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9683750" y="1725613"/>
          <a:ext cx="52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6" name="公式" r:id="rId7" imgW="514285" imgH="819137" progId="Equation.3">
                  <p:embed/>
                </p:oleObj>
              </mc:Choice>
              <mc:Fallback>
                <p:oleObj name="公式" r:id="rId7" imgW="514285" imgH="8191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0" y="1725613"/>
                        <a:ext cx="52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219325" y="760412"/>
            <a:ext cx="1676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58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11517"/>
              </p:ext>
            </p:extLst>
          </p:nvPr>
        </p:nvGraphicFramePr>
        <p:xfrm>
          <a:off x="4328386" y="2974181"/>
          <a:ext cx="4292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7" name="公式" r:id="rId9" imgW="4286402" imgH="1057198" progId="Equation.3">
                  <p:embed/>
                </p:oleObj>
              </mc:Choice>
              <mc:Fallback>
                <p:oleObj name="公式" r:id="rId9" imgW="4286402" imgH="1057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386" y="2974181"/>
                        <a:ext cx="4292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3327400" y="3886200"/>
          <a:ext cx="2324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8" name="公式" r:id="rId11" imgW="2314629" imgH="609574" progId="Equation.3">
                  <p:embed/>
                </p:oleObj>
              </mc:Choice>
              <mc:Fallback>
                <p:oleObj name="公式" r:id="rId11" imgW="2314629" imgH="6095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3886200"/>
                        <a:ext cx="2324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4432300" y="5029200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9" name="公式" r:id="rId13" imgW="2209829" imgH="495236" progId="Equation.3">
                  <p:embed/>
                </p:oleObj>
              </mc:Choice>
              <mc:Fallback>
                <p:oleObj name="公式" r:id="rId13" imgW="2209829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029200"/>
                        <a:ext cx="222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2152452" y="3194116"/>
            <a:ext cx="2279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10.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求函数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8533785" y="3215097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的连续域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2219325" y="41195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58736" name="AutoShape 16"/>
          <p:cNvSpPr>
            <a:spLocks/>
          </p:cNvSpPr>
          <p:nvPr/>
        </p:nvSpPr>
        <p:spPr bwMode="auto">
          <a:xfrm>
            <a:off x="3057525" y="4013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37" name="Object 17"/>
          <p:cNvGraphicFramePr>
            <a:graphicFrameLocks noChangeAspect="1"/>
          </p:cNvGraphicFramePr>
          <p:nvPr/>
        </p:nvGraphicFramePr>
        <p:xfrm>
          <a:off x="3371850" y="4495800"/>
          <a:ext cx="149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0" name="公式" r:id="rId15" imgW="1485943" imgH="495236" progId="Equation.3">
                  <p:embed/>
                </p:oleObj>
              </mc:Choice>
              <mc:Fallback>
                <p:oleObj name="公式" r:id="rId15" imgW="148594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495800"/>
                        <a:ext cx="149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8" name="AutoShape 18"/>
          <p:cNvSpPr>
            <a:spLocks noChangeArrowheads="1"/>
          </p:cNvSpPr>
          <p:nvPr/>
        </p:nvSpPr>
        <p:spPr bwMode="auto">
          <a:xfrm>
            <a:off x="3200400" y="5545138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39" name="AutoShape 19"/>
          <p:cNvSpPr>
            <a:spLocks/>
          </p:cNvSpPr>
          <p:nvPr/>
        </p:nvSpPr>
        <p:spPr bwMode="auto">
          <a:xfrm>
            <a:off x="4191000" y="5181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4445000" y="5588000"/>
          <a:ext cx="97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1" name="公式" r:id="rId17" imgW="971658" imgH="495236" progId="Equation.3">
                  <p:embed/>
                </p:oleObj>
              </mc:Choice>
              <mc:Fallback>
                <p:oleObj name="公式" r:id="rId17" imgW="971658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5588000"/>
                        <a:ext cx="97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1" name="Object 21"/>
          <p:cNvGraphicFramePr>
            <a:graphicFrameLocks noChangeAspect="1"/>
          </p:cNvGraphicFramePr>
          <p:nvPr/>
        </p:nvGraphicFramePr>
        <p:xfrm>
          <a:off x="7061200" y="1689100"/>
          <a:ext cx="25781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2" name="公式" r:id="rId19" imgW="2571772" imgH="1123924" progId="Equation.3">
                  <p:embed/>
                </p:oleObj>
              </mc:Choice>
              <mc:Fallback>
                <p:oleObj name="公式" r:id="rId19" imgW="2571772" imgH="11239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689100"/>
                        <a:ext cx="25781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8" name="Freeform 28"/>
          <p:cNvSpPr>
            <a:spLocks/>
          </p:cNvSpPr>
          <p:nvPr/>
        </p:nvSpPr>
        <p:spPr bwMode="auto">
          <a:xfrm>
            <a:off x="8597900" y="4572000"/>
            <a:ext cx="1003300" cy="1219200"/>
          </a:xfrm>
          <a:custGeom>
            <a:avLst/>
            <a:gdLst>
              <a:gd name="T0" fmla="*/ 850900 w 632"/>
              <a:gd name="T1" fmla="*/ 0 h 768"/>
              <a:gd name="T2" fmla="*/ 165100 w 632"/>
              <a:gd name="T3" fmla="*/ 304800 h 768"/>
              <a:gd name="T4" fmla="*/ 12700 w 632"/>
              <a:gd name="T5" fmla="*/ 609600 h 768"/>
              <a:gd name="T6" fmla="*/ 241300 w 632"/>
              <a:gd name="T7" fmla="*/ 914400 h 768"/>
              <a:gd name="T8" fmla="*/ 1003300 w 632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2" h="768">
                <a:moveTo>
                  <a:pt x="536" y="0"/>
                </a:moveTo>
                <a:cubicBezTo>
                  <a:pt x="364" y="64"/>
                  <a:pt x="192" y="128"/>
                  <a:pt x="104" y="192"/>
                </a:cubicBezTo>
                <a:cubicBezTo>
                  <a:pt x="16" y="256"/>
                  <a:pt x="0" y="320"/>
                  <a:pt x="8" y="384"/>
                </a:cubicBezTo>
                <a:cubicBezTo>
                  <a:pt x="16" y="448"/>
                  <a:pt x="48" y="512"/>
                  <a:pt x="152" y="576"/>
                </a:cubicBezTo>
                <a:cubicBezTo>
                  <a:pt x="256" y="640"/>
                  <a:pt x="444" y="704"/>
                  <a:pt x="632" y="76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8749" name="Object 29"/>
          <p:cNvGraphicFramePr>
            <a:graphicFrameLocks noChangeAspect="1"/>
          </p:cNvGraphicFramePr>
          <p:nvPr/>
        </p:nvGraphicFramePr>
        <p:xfrm>
          <a:off x="9309101" y="5257801"/>
          <a:ext cx="1508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3" name="Equation" r:id="rId21" imgW="209601" imgH="295404" progId="Equation.3">
                  <p:embed/>
                </p:oleObj>
              </mc:Choice>
              <mc:Fallback>
                <p:oleObj name="Equation" r:id="rId21" imgW="209601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9101" y="5257801"/>
                        <a:ext cx="1508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750" name="Group 30"/>
          <p:cNvGrpSpPr>
            <a:grpSpLocks/>
          </p:cNvGrpSpPr>
          <p:nvPr/>
        </p:nvGrpSpPr>
        <p:grpSpPr bwMode="auto">
          <a:xfrm>
            <a:off x="8616951" y="4724401"/>
            <a:ext cx="682625" cy="925513"/>
            <a:chOff x="656" y="1584"/>
            <a:chExt cx="1722" cy="2331"/>
          </a:xfrm>
        </p:grpSpPr>
        <p:sp>
          <p:nvSpPr>
            <p:cNvPr id="25637" name="Arc 31"/>
            <p:cNvSpPr>
              <a:spLocks/>
            </p:cNvSpPr>
            <p:nvPr/>
          </p:nvSpPr>
          <p:spPr bwMode="auto">
            <a:xfrm>
              <a:off x="656" y="1602"/>
              <a:ext cx="1722" cy="2294"/>
            </a:xfrm>
            <a:custGeom>
              <a:avLst/>
              <a:gdLst>
                <a:gd name="T0" fmla="*/ 1255 w 21600"/>
                <a:gd name="T1" fmla="*/ 0 h 28742"/>
                <a:gd name="T2" fmla="*/ 1314 w 21600"/>
                <a:gd name="T3" fmla="*/ 2294 h 28742"/>
                <a:gd name="T4" fmla="*/ 0 w 21600"/>
                <a:gd name="T5" fmla="*/ 1180 h 287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8742" fill="none" extrusionOk="0">
                  <a:moveTo>
                    <a:pt x="15746" y="0"/>
                  </a:moveTo>
                  <a:cubicBezTo>
                    <a:pt x="19507" y="4004"/>
                    <a:pt x="21600" y="9291"/>
                    <a:pt x="21600" y="14785"/>
                  </a:cubicBezTo>
                  <a:cubicBezTo>
                    <a:pt x="21600" y="19895"/>
                    <a:pt x="19787" y="24841"/>
                    <a:pt x="16485" y="28742"/>
                  </a:cubicBezTo>
                </a:path>
                <a:path w="21600" h="28742" stroke="0" extrusionOk="0">
                  <a:moveTo>
                    <a:pt x="15746" y="0"/>
                  </a:moveTo>
                  <a:cubicBezTo>
                    <a:pt x="19507" y="4004"/>
                    <a:pt x="21600" y="9291"/>
                    <a:pt x="21600" y="14785"/>
                  </a:cubicBezTo>
                  <a:cubicBezTo>
                    <a:pt x="21600" y="19895"/>
                    <a:pt x="19787" y="24841"/>
                    <a:pt x="16485" y="28742"/>
                  </a:cubicBezTo>
                  <a:lnTo>
                    <a:pt x="0" y="14785"/>
                  </a:lnTo>
                  <a:lnTo>
                    <a:pt x="15746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Arc 32"/>
            <p:cNvSpPr>
              <a:spLocks/>
            </p:cNvSpPr>
            <p:nvPr/>
          </p:nvSpPr>
          <p:spPr bwMode="auto">
            <a:xfrm>
              <a:off x="672" y="1840"/>
              <a:ext cx="1208" cy="1850"/>
            </a:xfrm>
            <a:custGeom>
              <a:avLst/>
              <a:gdLst>
                <a:gd name="T0" fmla="*/ 711 w 21600"/>
                <a:gd name="T1" fmla="*/ 0 h 33122"/>
                <a:gd name="T2" fmla="*/ 832 w 21600"/>
                <a:gd name="T3" fmla="*/ 1850 h 33122"/>
                <a:gd name="T4" fmla="*/ 0 w 21600"/>
                <a:gd name="T5" fmla="*/ 975 h 33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3122" fill="none" extrusionOk="0">
                  <a:moveTo>
                    <a:pt x="12720" y="0"/>
                  </a:moveTo>
                  <a:cubicBezTo>
                    <a:pt x="18300" y="4065"/>
                    <a:pt x="21600" y="10553"/>
                    <a:pt x="21600" y="17457"/>
                  </a:cubicBezTo>
                  <a:cubicBezTo>
                    <a:pt x="21600" y="23380"/>
                    <a:pt x="19167" y="29043"/>
                    <a:pt x="14871" y="33121"/>
                  </a:cubicBezTo>
                </a:path>
                <a:path w="21600" h="33122" stroke="0" extrusionOk="0">
                  <a:moveTo>
                    <a:pt x="12720" y="0"/>
                  </a:moveTo>
                  <a:cubicBezTo>
                    <a:pt x="18300" y="4065"/>
                    <a:pt x="21600" y="10553"/>
                    <a:pt x="21600" y="17457"/>
                  </a:cubicBezTo>
                  <a:cubicBezTo>
                    <a:pt x="21600" y="23380"/>
                    <a:pt x="19167" y="29043"/>
                    <a:pt x="14871" y="33121"/>
                  </a:cubicBezTo>
                  <a:lnTo>
                    <a:pt x="0" y="17457"/>
                  </a:lnTo>
                  <a:lnTo>
                    <a:pt x="1272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9" name="Freeform 33"/>
            <p:cNvSpPr>
              <a:spLocks/>
            </p:cNvSpPr>
            <p:nvPr/>
          </p:nvSpPr>
          <p:spPr bwMode="auto">
            <a:xfrm>
              <a:off x="1392" y="1584"/>
              <a:ext cx="528" cy="384"/>
            </a:xfrm>
            <a:custGeom>
              <a:avLst/>
              <a:gdLst>
                <a:gd name="T0" fmla="*/ 0 w 528"/>
                <a:gd name="T1" fmla="*/ 240 h 384"/>
                <a:gd name="T2" fmla="*/ 528 w 528"/>
                <a:gd name="T3" fmla="*/ 0 h 384"/>
                <a:gd name="T4" fmla="*/ 144 w 528"/>
                <a:gd name="T5" fmla="*/ 384 h 384"/>
                <a:gd name="T6" fmla="*/ 0 w 528"/>
                <a:gd name="T7" fmla="*/ 24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384">
                  <a:moveTo>
                    <a:pt x="0" y="240"/>
                  </a:moveTo>
                  <a:lnTo>
                    <a:pt x="528" y="0"/>
                  </a:lnTo>
                  <a:lnTo>
                    <a:pt x="144" y="38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Freeform 34"/>
            <p:cNvSpPr>
              <a:spLocks/>
            </p:cNvSpPr>
            <p:nvPr/>
          </p:nvSpPr>
          <p:spPr bwMode="auto">
            <a:xfrm flipV="1">
              <a:off x="1488" y="3552"/>
              <a:ext cx="487" cy="363"/>
            </a:xfrm>
            <a:custGeom>
              <a:avLst/>
              <a:gdLst>
                <a:gd name="T0" fmla="*/ 0 w 528"/>
                <a:gd name="T1" fmla="*/ 227 h 384"/>
                <a:gd name="T2" fmla="*/ 487 w 528"/>
                <a:gd name="T3" fmla="*/ 0 h 384"/>
                <a:gd name="T4" fmla="*/ 133 w 528"/>
                <a:gd name="T5" fmla="*/ 363 h 384"/>
                <a:gd name="T6" fmla="*/ 0 w 528"/>
                <a:gd name="T7" fmla="*/ 227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384">
                  <a:moveTo>
                    <a:pt x="0" y="240"/>
                  </a:moveTo>
                  <a:lnTo>
                    <a:pt x="528" y="0"/>
                  </a:lnTo>
                  <a:lnTo>
                    <a:pt x="144" y="38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8755" name="Group 35"/>
          <p:cNvGrpSpPr>
            <a:grpSpLocks/>
          </p:cNvGrpSpPr>
          <p:nvPr/>
        </p:nvGrpSpPr>
        <p:grpSpPr bwMode="auto">
          <a:xfrm>
            <a:off x="7620000" y="4114800"/>
            <a:ext cx="2209800" cy="1905000"/>
            <a:chOff x="3840" y="2592"/>
            <a:chExt cx="1392" cy="1200"/>
          </a:xfrm>
        </p:grpSpPr>
        <p:sp>
          <p:nvSpPr>
            <p:cNvPr id="25632" name="Line 36"/>
            <p:cNvSpPr>
              <a:spLocks noChangeShapeType="1"/>
            </p:cNvSpPr>
            <p:nvPr/>
          </p:nvSpPr>
          <p:spPr bwMode="auto">
            <a:xfrm>
              <a:off x="3840" y="326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37"/>
            <p:cNvSpPr>
              <a:spLocks noChangeShapeType="1"/>
            </p:cNvSpPr>
            <p:nvPr/>
          </p:nvSpPr>
          <p:spPr bwMode="auto">
            <a:xfrm flipV="1">
              <a:off x="4464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34" name="Object 38"/>
            <p:cNvGraphicFramePr>
              <a:graphicFrameLocks noChangeAspect="1"/>
            </p:cNvGraphicFramePr>
            <p:nvPr/>
          </p:nvGraphicFramePr>
          <p:xfrm>
            <a:off x="4316" y="3275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4" name="Equation" r:id="rId23" imgW="209601" imgH="228677" progId="Equation.3">
                    <p:embed/>
                  </p:oleObj>
                </mc:Choice>
                <mc:Fallback>
                  <p:oleObj name="Equation" r:id="rId23" imgW="209601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6" y="3275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39"/>
            <p:cNvGraphicFramePr>
              <a:graphicFrameLocks noChangeAspect="1"/>
            </p:cNvGraphicFramePr>
            <p:nvPr/>
          </p:nvGraphicFramePr>
          <p:xfrm>
            <a:off x="4264" y="26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5" name="Equation" r:id="rId25" imgW="228687" imgH="304787" progId="Equation.3">
                    <p:embed/>
                  </p:oleObj>
                </mc:Choice>
                <mc:Fallback>
                  <p:oleObj name="Equation" r:id="rId25" imgW="228687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6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40"/>
            <p:cNvGraphicFramePr>
              <a:graphicFrameLocks noChangeAspect="1"/>
            </p:cNvGraphicFramePr>
            <p:nvPr/>
          </p:nvGraphicFramePr>
          <p:xfrm>
            <a:off x="5084" y="33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6" name="Equation" r:id="rId27" imgW="218970" imgH="228677" progId="Equation.3">
                    <p:embed/>
                  </p:oleObj>
                </mc:Choice>
                <mc:Fallback>
                  <p:oleObj name="Equation" r:id="rId27" imgW="218970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33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61" name="Object 41"/>
          <p:cNvGraphicFramePr>
            <a:graphicFrameLocks noChangeAspect="1"/>
          </p:cNvGraphicFramePr>
          <p:nvPr/>
        </p:nvGraphicFramePr>
        <p:xfrm>
          <a:off x="8729664" y="5219700"/>
          <a:ext cx="3381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7" name="Equation" r:id="rId29" imgW="476113" imgH="371514" progId="Equation.3">
                  <p:embed/>
                </p:oleObj>
              </mc:Choice>
              <mc:Fallback>
                <p:oleObj name="Equation" r:id="rId29" imgW="476113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5219700"/>
                        <a:ext cx="33813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830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autoUpdateAnimBg="0"/>
      <p:bldP spid="158733" grpId="0" autoUpdateAnimBg="0"/>
      <p:bldP spid="158734" grpId="0" autoUpdateAnimBg="0"/>
      <p:bldP spid="158735" grpId="0" autoUpdateAnimBg="0"/>
      <p:bldP spid="158736" grpId="0" animBg="1"/>
      <p:bldP spid="158738" grpId="0" animBg="1"/>
      <p:bldP spid="158739" grpId="0" animBg="1"/>
      <p:bldP spid="1587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1883" y="320676"/>
            <a:ext cx="2265977" cy="685800"/>
          </a:xfrm>
          <a:noFill/>
          <a:ln w="190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244726" y="1295401"/>
            <a:ext cx="1566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区域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703513" y="180657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邻域 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057650" y="1879600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5" name="公式" r:id="rId3" imgW="1323885" imgH="419126" progId="Equation.3">
                  <p:embed/>
                </p:oleObj>
              </mc:Choice>
              <mc:Fallback>
                <p:oleObj name="公式" r:id="rId3" imgW="132388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1879600"/>
                        <a:ext cx="133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5567363" y="1649413"/>
          <a:ext cx="1219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6" name="公式" r:id="rId5" imgW="1209715" imgH="685684" progId="Equation.3">
                  <p:embed/>
                </p:oleObj>
              </mc:Choice>
              <mc:Fallback>
                <p:oleObj name="公式" r:id="rId5" imgW="1209715" imgH="685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49413"/>
                        <a:ext cx="1219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03513" y="234791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区域</a:t>
            </a: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3998913" y="2652714"/>
            <a:ext cx="8493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913314" y="2347913"/>
            <a:ext cx="209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连通的开集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2703513" y="2930526"/>
            <a:ext cx="73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3090863" y="2930525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7" name="公式" r:id="rId7" imgW="1171542" imgH="438240" progId="Equation.3">
                  <p:embed/>
                </p:oleObj>
              </mc:Choice>
              <mc:Fallback>
                <p:oleObj name="公式" r:id="rId7" imgW="1171542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2930525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2244726" y="3478213"/>
            <a:ext cx="278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b="1" dirty="0">
                <a:ea typeface="楷体_GB2312" pitchFamily="49" charset="-122"/>
              </a:rPr>
              <a:t>多元函数概念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2643189" y="401161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元函数</a:t>
            </a:r>
          </a:p>
        </p:txBody>
      </p:sp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5672138" y="4079875"/>
          <a:ext cx="2652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" name="公式" r:id="rId9" imgW="2648116" imgH="419126" progId="Equation.3">
                  <p:embed/>
                </p:oleObj>
              </mc:Choice>
              <mc:Fallback>
                <p:oleObj name="公式" r:id="rId9" imgW="2648116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4079875"/>
                        <a:ext cx="2652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2495550" y="5445126"/>
            <a:ext cx="108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常用</a:t>
            </a:r>
          </a:p>
        </p:txBody>
      </p:sp>
      <p:sp>
        <p:nvSpPr>
          <p:cNvPr id="159760" name="AutoShape 16"/>
          <p:cNvSpPr>
            <a:spLocks/>
          </p:cNvSpPr>
          <p:nvPr/>
        </p:nvSpPr>
        <p:spPr bwMode="auto">
          <a:xfrm>
            <a:off x="3352801" y="5224463"/>
            <a:ext cx="163513" cy="982662"/>
          </a:xfrm>
          <a:prstGeom prst="leftBrace">
            <a:avLst>
              <a:gd name="adj1" fmla="val 50081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3548064" y="5140326"/>
            <a:ext cx="188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二元函数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5181600" y="5140326"/>
            <a:ext cx="384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图形一般为空间曲面</a:t>
            </a:r>
            <a:r>
              <a:rPr lang="en-US" altLang="zh-CN" sz="2800" b="1">
                <a:ea typeface="楷体_GB2312" pitchFamily="49" charset="-122"/>
              </a:rPr>
              <a:t>)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3548063" y="57800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三元函数</a:t>
            </a:r>
          </a:p>
        </p:txBody>
      </p:sp>
      <p:graphicFrame>
        <p:nvGraphicFramePr>
          <p:cNvPr id="159764" name="Object 20"/>
          <p:cNvGraphicFramePr>
            <a:graphicFrameLocks noChangeAspect="1"/>
          </p:cNvGraphicFramePr>
          <p:nvPr/>
        </p:nvGraphicFramePr>
        <p:xfrm>
          <a:off x="4217988" y="4683125"/>
          <a:ext cx="927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9" name="公式" r:id="rId11" imgW="914400" imgH="285673" progId="Equation.3">
                  <p:embed/>
                </p:oleObj>
              </mc:Choice>
              <mc:Fallback>
                <p:oleObj name="公式" r:id="rId11" imgW="914400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683125"/>
                        <a:ext cx="927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5" name="Object 21"/>
          <p:cNvGraphicFramePr>
            <a:graphicFrameLocks noChangeAspect="1"/>
          </p:cNvGraphicFramePr>
          <p:nvPr/>
        </p:nvGraphicFramePr>
        <p:xfrm>
          <a:off x="4235450" y="408463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0" name="公式" r:id="rId13" imgW="1371774" imgH="380897" progId="Equation.3">
                  <p:embed/>
                </p:oleObj>
              </mc:Choice>
              <mc:Fallback>
                <p:oleObj name="公式" r:id="rId13" imgW="137177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4084638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6" name="Object 22"/>
          <p:cNvGraphicFramePr>
            <a:graphicFrameLocks noChangeAspect="1"/>
          </p:cNvGraphicFramePr>
          <p:nvPr/>
        </p:nvGraphicFramePr>
        <p:xfrm>
          <a:off x="5213350" y="456247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" name="公式" r:id="rId15" imgW="790514" imgH="409742" progId="Equation.3">
                  <p:embed/>
                </p:oleObj>
              </mc:Choice>
              <mc:Fallback>
                <p:oleObj name="公式" r:id="rId15" imgW="79051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4562475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827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48" grpId="0" autoUpdateAnimBg="0"/>
      <p:bldP spid="159751" grpId="0" autoUpdateAnimBg="0"/>
      <p:bldP spid="159752" grpId="0" animBg="1"/>
      <p:bldP spid="159753" grpId="0" autoUpdateAnimBg="0"/>
      <p:bldP spid="159754" grpId="0" autoUpdateAnimBg="0"/>
      <p:bldP spid="159756" grpId="0" autoUpdateAnimBg="0"/>
      <p:bldP spid="159757" grpId="0" autoUpdateAnimBg="0"/>
      <p:bldP spid="159759" grpId="0" autoUpdateAnimBg="0"/>
      <p:bldP spid="159760" grpId="0" animBg="1"/>
      <p:bldP spid="159761" grpId="0" autoUpdateAnimBg="0"/>
      <p:bldP spid="159762" grpId="0" autoUpdateAnimBg="0"/>
      <p:bldP spid="15976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641186"/>
              </p:ext>
            </p:extLst>
          </p:nvPr>
        </p:nvGraphicFramePr>
        <p:xfrm>
          <a:off x="2140950" y="1362569"/>
          <a:ext cx="2050050" cy="65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6" name="Equation" r:id="rId3" imgW="927000" imgH="291960" progId="Equation.DSMT4">
                  <p:embed/>
                </p:oleObj>
              </mc:Choice>
              <mc:Fallback>
                <p:oleObj name="Equation" r:id="rId3" imgW="92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950" y="1362569"/>
                        <a:ext cx="2050050" cy="653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4381142" y="14725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4381142" y="167263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67524"/>
              </p:ext>
            </p:extLst>
          </p:nvPr>
        </p:nvGraphicFramePr>
        <p:xfrm>
          <a:off x="5445347" y="1344534"/>
          <a:ext cx="1058142" cy="42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7" name="Equation" r:id="rId5" imgW="520560" imgH="203040" progId="Equation.DSMT4">
                  <p:embed/>
                </p:oleObj>
              </mc:Choice>
              <mc:Fallback>
                <p:oleObj name="Equation" r:id="rId5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347" y="1344534"/>
                        <a:ext cx="1058142" cy="421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683210"/>
              </p:ext>
            </p:extLst>
          </p:nvPr>
        </p:nvGraphicFramePr>
        <p:xfrm>
          <a:off x="6602024" y="1375824"/>
          <a:ext cx="964543" cy="39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" name="Equation" r:id="rId7" imgW="507960" imgH="203040" progId="Equation.DSMT4">
                  <p:embed/>
                </p:oleObj>
              </mc:Choice>
              <mc:Fallback>
                <p:oleObj name="Equation" r:id="rId7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024" y="1375824"/>
                        <a:ext cx="964543" cy="395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2883"/>
              </p:ext>
            </p:extLst>
          </p:nvPr>
        </p:nvGraphicFramePr>
        <p:xfrm>
          <a:off x="7753025" y="1304752"/>
          <a:ext cx="2477149" cy="53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9" name="Equation" r:id="rId9" imgW="1193760" imgH="253800" progId="Equation.DSMT4">
                  <p:embed/>
                </p:oleObj>
              </mc:Choice>
              <mc:Fallback>
                <p:oleObj name="Equation" r:id="rId9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025" y="1304752"/>
                        <a:ext cx="2477149" cy="538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295542" y="1789474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13618"/>
              </p:ext>
            </p:extLst>
          </p:nvPr>
        </p:nvGraphicFramePr>
        <p:xfrm>
          <a:off x="5838205" y="1794060"/>
          <a:ext cx="1914820" cy="5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0" name="Equation" r:id="rId11" imgW="927000" imgH="241200" progId="Equation.DSMT4">
                  <p:embed/>
                </p:oleObj>
              </mc:Choice>
              <mc:Fallback>
                <p:oleObj name="Equation" r:id="rId11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205" y="1794060"/>
                        <a:ext cx="1914820" cy="5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Grp="1" noChangeArrowheads="1"/>
          </p:cNvSpPr>
          <p:nvPr>
            <p:ph type="title"/>
          </p:nvPr>
        </p:nvSpPr>
        <p:spPr>
          <a:xfrm>
            <a:off x="2080342" y="714938"/>
            <a:ext cx="3135313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多元函数的极限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230438" y="2297273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4. </a:t>
            </a:r>
            <a:r>
              <a:rPr lang="zh-CN" altLang="en-US" sz="2800" b="1" dirty="0">
                <a:ea typeface="楷体_GB2312" pitchFamily="49" charset="-122"/>
              </a:rPr>
              <a:t>多元函数的连续性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590800" y="2931891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1) </a:t>
            </a:r>
            <a:r>
              <a:rPr lang="zh-CN" altLang="en-US" sz="2800" b="1" dirty="0"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160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18744"/>
              </p:ext>
            </p:extLst>
          </p:nvPr>
        </p:nvGraphicFramePr>
        <p:xfrm>
          <a:off x="3759345" y="2953765"/>
          <a:ext cx="2343970" cy="5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1" name="Equation" r:id="rId13" imgW="1066680" imgH="228600" progId="Equation.DSMT4">
                  <p:embed/>
                </p:oleObj>
              </mc:Choice>
              <mc:Fallback>
                <p:oleObj name="Equation" r:id="rId13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345" y="2953765"/>
                        <a:ext cx="2343970" cy="5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6268039" y="306896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>
            <a:off x="6248400" y="324065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52692"/>
              </p:ext>
            </p:extLst>
          </p:nvPr>
        </p:nvGraphicFramePr>
        <p:xfrm>
          <a:off x="7271860" y="2857596"/>
          <a:ext cx="2511793" cy="62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2" name="Equation" r:id="rId15" imgW="1180800" imgH="291960" progId="Equation.DSMT4">
                  <p:embed/>
                </p:oleObj>
              </mc:Choice>
              <mc:Fallback>
                <p:oleObj name="Equation" r:id="rId15" imgW="1180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860" y="2857596"/>
                        <a:ext cx="2511793" cy="62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2590800" y="3604965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2) </a:t>
            </a:r>
            <a:r>
              <a:rPr lang="zh-CN" altLang="en-US" sz="2800" b="1" dirty="0">
                <a:ea typeface="楷体_GB2312" pitchFamily="49" charset="-122"/>
              </a:rPr>
              <a:t>闭域上的多元连续函数的性质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2946606" y="419313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有界定理 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4977376" y="4193134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最值定理 </a:t>
            </a:r>
            <a:r>
              <a:rPr lang="en-US" altLang="zh-CN" sz="2800" b="1" dirty="0">
                <a:ea typeface="楷体_GB2312" pitchFamily="49" charset="-122"/>
              </a:rPr>
              <a:t>; 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7037848" y="4176064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介值定理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2590800" y="4797152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3) </a:t>
            </a:r>
            <a:r>
              <a:rPr lang="zh-CN" altLang="en-US" sz="2800" b="1" dirty="0">
                <a:ea typeface="楷体_GB2312" pitchFamily="49" charset="-122"/>
              </a:rPr>
              <a:t>一切多元初等函数在定义区域内连续</a:t>
            </a:r>
          </a:p>
        </p:txBody>
      </p:sp>
    </p:spTree>
    <p:extLst>
      <p:ext uri="{BB962C8B-B14F-4D97-AF65-F5344CB8AC3E}">
        <p14:creationId xmlns:p14="http://schemas.microsoft.com/office/powerpoint/2010/main" val="1787179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nimBg="1"/>
      <p:bldP spid="160772" grpId="0" animBg="1"/>
      <p:bldP spid="160776" grpId="0" autoUpdateAnimBg="0"/>
      <p:bldP spid="160779" grpId="0" autoUpdateAnimBg="0"/>
      <p:bldP spid="160780" grpId="0" autoUpdateAnimBg="0"/>
      <p:bldP spid="160782" grpId="0" animBg="1"/>
      <p:bldP spid="160783" grpId="0" animBg="1"/>
      <p:bldP spid="160785" grpId="0" autoUpdateAnimBg="0"/>
      <p:bldP spid="160786" grpId="0" autoUpdateAnimBg="0"/>
      <p:bldP spid="160787" grpId="0" autoUpdateAnimBg="0"/>
      <p:bldP spid="160788" grpId="0" autoUpdateAnimBg="0"/>
      <p:bldP spid="1607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31504" y="1871674"/>
            <a:ext cx="28210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距离</a:t>
            </a:r>
            <a:r>
              <a:rPr lang="zh-CN" altLang="en-US" sz="2800" b="1" dirty="0"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78808"/>
              </p:ext>
            </p:extLst>
          </p:nvPr>
        </p:nvGraphicFramePr>
        <p:xfrm>
          <a:off x="2300921" y="2416515"/>
          <a:ext cx="73739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7" name="公式" r:id="rId3" imgW="7372458" imgH="552579" progId="Equation.3">
                  <p:embed/>
                </p:oleObj>
              </mc:Choice>
              <mc:Fallback>
                <p:oleObj name="公式" r:id="rId3" imgW="7372458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921" y="2416515"/>
                        <a:ext cx="73739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82653"/>
              </p:ext>
            </p:extLst>
          </p:nvPr>
        </p:nvGraphicFramePr>
        <p:xfrm>
          <a:off x="6600056" y="1336473"/>
          <a:ext cx="336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8" name="公式" r:id="rId5" imgW="3352916" imgH="438240" progId="Equation.3">
                  <p:embed/>
                </p:oleObj>
              </mc:Choice>
              <mc:Fallback>
                <p:oleObj name="公式" r:id="rId5" imgW="335291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1336473"/>
                        <a:ext cx="336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59058"/>
              </p:ext>
            </p:extLst>
          </p:nvPr>
        </p:nvGraphicFramePr>
        <p:xfrm>
          <a:off x="2415080" y="1250470"/>
          <a:ext cx="4213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9" name="公式" r:id="rId7" imgW="4210057" imgH="514350" progId="Equation.3">
                  <p:embed/>
                </p:oleObj>
              </mc:Choice>
              <mc:Fallback>
                <p:oleObj name="公式" r:id="rId7" imgW="421005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080" y="1250470"/>
                        <a:ext cx="42132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984443"/>
              </p:ext>
            </p:extLst>
          </p:nvPr>
        </p:nvGraphicFramePr>
        <p:xfrm>
          <a:off x="3521324" y="1895488"/>
          <a:ext cx="2563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0" name="公式" r:id="rId9" imgW="2552686" imgH="438240" progId="Equation.3">
                  <p:embed/>
                </p:oleObj>
              </mc:Choice>
              <mc:Fallback>
                <p:oleObj name="公式" r:id="rId9" imgW="255268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324" y="1895488"/>
                        <a:ext cx="2563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6205737" y="1866976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规定为 </a:t>
            </a:r>
          </a:p>
        </p:txBody>
      </p:sp>
      <p:graphicFrame>
        <p:nvGraphicFramePr>
          <p:cNvPr id="145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402865"/>
              </p:ext>
            </p:extLst>
          </p:nvPr>
        </p:nvGraphicFramePr>
        <p:xfrm>
          <a:off x="1774664" y="3101796"/>
          <a:ext cx="4213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1" name="公式" r:id="rId11" imgW="4210057" imgH="514350" progId="Equation.3">
                  <p:embed/>
                </p:oleObj>
              </mc:Choice>
              <mc:Fallback>
                <p:oleObj name="公式" r:id="rId11" imgW="421005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664" y="3101796"/>
                        <a:ext cx="42132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5893547" y="3149865"/>
            <a:ext cx="31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与零元 </a:t>
            </a:r>
            <a:r>
              <a:rPr lang="en-US" altLang="zh-CN" sz="2800" b="1" i="1" dirty="0">
                <a:ea typeface="楷体_GB2312" pitchFamily="49" charset="-122"/>
              </a:rPr>
              <a:t>O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的距离为</a:t>
            </a:r>
          </a:p>
        </p:txBody>
      </p:sp>
      <p:graphicFrame>
        <p:nvGraphicFramePr>
          <p:cNvPr id="145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53611"/>
              </p:ext>
            </p:extLst>
          </p:nvPr>
        </p:nvGraphicFramePr>
        <p:xfrm>
          <a:off x="4140947" y="3770598"/>
          <a:ext cx="350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2" name="公式" r:id="rId13" imgW="3495541" imgH="552579" progId="Equation.3">
                  <p:embed/>
                </p:oleObj>
              </mc:Choice>
              <mc:Fallback>
                <p:oleObj name="公式" r:id="rId13" imgW="3495541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947" y="3770598"/>
                        <a:ext cx="350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063349"/>
              </p:ext>
            </p:extLst>
          </p:nvPr>
        </p:nvGraphicFramePr>
        <p:xfrm>
          <a:off x="1769443" y="4443287"/>
          <a:ext cx="467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3" name="公式" r:id="rId15" imgW="4667084" imgH="447624" progId="Equation.3">
                  <p:embed/>
                </p:oleObj>
              </mc:Choice>
              <mc:Fallback>
                <p:oleObj name="公式" r:id="rId15" imgW="4667084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443" y="4443287"/>
                        <a:ext cx="467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38573"/>
              </p:ext>
            </p:extLst>
          </p:nvPr>
        </p:nvGraphicFramePr>
        <p:xfrm>
          <a:off x="2300921" y="4965546"/>
          <a:ext cx="607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4" name="公式" r:id="rId17" imgW="6057943" imgH="514350" progId="Equation.3">
                  <p:embed/>
                </p:oleObj>
              </mc:Choice>
              <mc:Fallback>
                <p:oleObj name="公式" r:id="rId17" imgW="6057943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921" y="4965546"/>
                        <a:ext cx="607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135422"/>
              </p:ext>
            </p:extLst>
          </p:nvPr>
        </p:nvGraphicFramePr>
        <p:xfrm>
          <a:off x="8544272" y="5041746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5" name="公式" r:id="rId19" imgW="1819430" imgH="438240" progId="Equation.3">
                  <p:embed/>
                </p:oleObj>
              </mc:Choice>
              <mc:Fallback>
                <p:oleObj name="公式" r:id="rId19" imgW="1819430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5041746"/>
                        <a:ext cx="182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8221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3" grpId="0" build="p" autoUpdateAnimBg="0"/>
      <p:bldP spid="1454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912"/>
              </p:ext>
            </p:extLst>
          </p:nvPr>
        </p:nvGraphicFramePr>
        <p:xfrm>
          <a:off x="6326188" y="5496592"/>
          <a:ext cx="3975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" name="公式" r:id="rId3" imgW="3962284" imgH="685684" progId="Equation.3">
                  <p:embed/>
                </p:oleObj>
              </mc:Choice>
              <mc:Fallback>
                <p:oleObj name="公式" r:id="rId3" imgW="3962284" imgH="685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5496592"/>
                        <a:ext cx="3975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437674"/>
              </p:ext>
            </p:extLst>
          </p:nvPr>
        </p:nvGraphicFramePr>
        <p:xfrm>
          <a:off x="8269646" y="5725192"/>
          <a:ext cx="175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公式" r:id="rId5" imgW="1743086" imgH="457354" progId="Equation.3">
                  <p:embed/>
                </p:oleObj>
              </mc:Choice>
              <mc:Fallback>
                <p:oleObj name="公式" r:id="rId5" imgW="1743086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646" y="5725192"/>
                        <a:ext cx="175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2145967" y="874247"/>
            <a:ext cx="14976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B. 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邻域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2667000" y="15240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点集</a:t>
            </a:r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3575050" y="1628775"/>
          <a:ext cx="367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公式" r:id="rId7" imgW="3657600" imgH="438240" progId="Equation.3">
                  <p:embed/>
                </p:oleObj>
              </mc:Choice>
              <mc:Fallback>
                <p:oleObj name="公式" r:id="rId7" imgW="3657600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628775"/>
                        <a:ext cx="367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7162800" y="15382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称为点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baseline="-25000" dirty="0">
                <a:ea typeface="楷体_GB2312" pitchFamily="49" charset="-122"/>
              </a:rPr>
              <a:t>0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邻域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2133600" y="20716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在平面上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5178" name="Object 10"/>
          <p:cNvGraphicFramePr>
            <a:graphicFrameLocks/>
          </p:cNvGraphicFramePr>
          <p:nvPr/>
        </p:nvGraphicFramePr>
        <p:xfrm>
          <a:off x="2387600" y="2743200"/>
          <a:ext cx="6548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公式" r:id="rId9" imgW="6543773" imgH="438240" progId="Equation.3">
                  <p:embed/>
                </p:oleObj>
              </mc:Choice>
              <mc:Fallback>
                <p:oleObj name="公式" r:id="rId9" imgW="6543773" imgH="438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743200"/>
                        <a:ext cx="65484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8915400" y="2667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圆邻域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2133600" y="32766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在空间中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5181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623613"/>
              </p:ext>
            </p:extLst>
          </p:nvPr>
        </p:nvGraphicFramePr>
        <p:xfrm>
          <a:off x="2270919" y="3900488"/>
          <a:ext cx="8302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公式" r:id="rId11" imgW="8296228" imgH="438240" progId="Equation.3">
                  <p:embed/>
                </p:oleObj>
              </mc:Choice>
              <mc:Fallback>
                <p:oleObj name="公式" r:id="rId11" imgW="8296228" imgH="438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19" y="3900488"/>
                        <a:ext cx="83026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8763000" y="4281488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球邻域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2209800" y="4876801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若不需要强调邻域半径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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也可写成</a:t>
            </a:r>
          </a:p>
        </p:txBody>
      </p:sp>
      <p:graphicFrame>
        <p:nvGraphicFramePr>
          <p:cNvPr id="135184" name="Object 16"/>
          <p:cNvGraphicFramePr>
            <a:graphicFrameLocks noChangeAspect="1"/>
          </p:cNvGraphicFramePr>
          <p:nvPr/>
        </p:nvGraphicFramePr>
        <p:xfrm>
          <a:off x="8982075" y="4948238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公式" r:id="rId13" imgW="1047656" imgH="419126" progId="Equation.3">
                  <p:embed/>
                </p:oleObj>
              </mc:Choice>
              <mc:Fallback>
                <p:oleObj name="公式" r:id="rId13" imgW="1047656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075" y="4948238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2705100" y="5634705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点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baseline="-25000" dirty="0">
                <a:ea typeface="楷体_GB2312" pitchFamily="49" charset="-122"/>
              </a:rPr>
              <a:t>0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去心邻域</a:t>
            </a:r>
            <a:r>
              <a:rPr lang="zh-CN" altLang="en-US" sz="2800" b="1" dirty="0">
                <a:ea typeface="楷体_GB2312" pitchFamily="49" charset="-122"/>
              </a:rPr>
              <a:t>记为</a:t>
            </a:r>
          </a:p>
        </p:txBody>
      </p:sp>
      <p:graphicFrame>
        <p:nvGraphicFramePr>
          <p:cNvPr id="135186" name="Object 18"/>
          <p:cNvGraphicFramePr>
            <a:graphicFrameLocks noChangeAspect="1"/>
          </p:cNvGraphicFramePr>
          <p:nvPr/>
        </p:nvGraphicFramePr>
        <p:xfrm>
          <a:off x="5803901" y="1600201"/>
          <a:ext cx="1236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公式" r:id="rId15" imgW="1209715" imgH="457354" progId="Equation.3">
                  <p:embed/>
                </p:oleObj>
              </mc:Choice>
              <mc:Fallback>
                <p:oleObj name="公式" r:id="rId15" imgW="1209715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1600201"/>
                        <a:ext cx="12366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7" name="Object 19"/>
          <p:cNvGraphicFramePr>
            <a:graphicFrameLocks noChangeAspect="1"/>
          </p:cNvGraphicFramePr>
          <p:nvPr/>
        </p:nvGraphicFramePr>
        <p:xfrm>
          <a:off x="5067300" y="2638426"/>
          <a:ext cx="3797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公式" r:id="rId17" imgW="3790856" imgH="552579" progId="Equation.3">
                  <p:embed/>
                </p:oleObj>
              </mc:Choice>
              <mc:Fallback>
                <p:oleObj name="公式" r:id="rId17" imgW="3790856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638426"/>
                        <a:ext cx="37973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8" name="Object 20"/>
          <p:cNvGraphicFramePr>
            <a:graphicFrameLocks noChangeAspect="1"/>
          </p:cNvGraphicFramePr>
          <p:nvPr/>
        </p:nvGraphicFramePr>
        <p:xfrm>
          <a:off x="5008563" y="3816350"/>
          <a:ext cx="53451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" name="公式" r:id="rId19" imgW="5505486" imgH="552579" progId="Equation.3">
                  <p:embed/>
                </p:oleObj>
              </mc:Choice>
              <mc:Fallback>
                <p:oleObj name="公式" r:id="rId19" imgW="5505486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3816350"/>
                        <a:ext cx="53451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403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utoUpdateAnimBg="0"/>
      <p:bldP spid="135176" grpId="0" autoUpdateAnimBg="0"/>
      <p:bldP spid="135177" grpId="0" autoUpdateAnimBg="0"/>
      <p:bldP spid="135179" grpId="0" autoUpdateAnimBg="0"/>
      <p:bldP spid="135180" grpId="0" autoUpdateAnimBg="0"/>
      <p:bldP spid="135182" grpId="0" autoUpdateAnimBg="0"/>
      <p:bldP spid="135183" grpId="0" autoUpdateAnimBg="0"/>
      <p:bldP spid="13518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Oval 2"/>
          <p:cNvSpPr>
            <a:spLocks noChangeArrowheads="1"/>
          </p:cNvSpPr>
          <p:nvPr/>
        </p:nvSpPr>
        <p:spPr bwMode="auto">
          <a:xfrm>
            <a:off x="4800600" y="1881982"/>
            <a:ext cx="2286000" cy="22860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5181600" y="2209800"/>
            <a:ext cx="152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181600" y="2209800"/>
            <a:ext cx="1524000" cy="1676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505076" y="752450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在讨论实际问题中也常使用方邻域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2133600" y="41910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平面上的方邻域为</a:t>
            </a: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3181351" y="4859339"/>
          <a:ext cx="6386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公式" r:id="rId3" imgW="6315086" imgH="438240" progId="Equation.3">
                  <p:embed/>
                </p:oleObj>
              </mc:Choice>
              <mc:Fallback>
                <p:oleObj name="公式" r:id="rId3" imgW="631508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1" y="4859339"/>
                        <a:ext cx="63865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200" name="Group 8"/>
          <p:cNvGrpSpPr>
            <a:grpSpLocks/>
          </p:cNvGrpSpPr>
          <p:nvPr/>
        </p:nvGrpSpPr>
        <p:grpSpPr bwMode="auto">
          <a:xfrm>
            <a:off x="5791200" y="2667000"/>
            <a:ext cx="838200" cy="800100"/>
            <a:chOff x="4656" y="1392"/>
            <a:chExt cx="528" cy="504"/>
          </a:xfrm>
        </p:grpSpPr>
        <p:sp>
          <p:nvSpPr>
            <p:cNvPr id="5140" name="Text Box 9"/>
            <p:cNvSpPr txBox="1">
              <a:spLocks noChangeArrowheads="1"/>
            </p:cNvSpPr>
            <p:nvPr/>
          </p:nvSpPr>
          <p:spPr bwMode="auto">
            <a:xfrm>
              <a:off x="4656" y="139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。</a:t>
              </a:r>
            </a:p>
          </p:txBody>
        </p:sp>
        <p:graphicFrame>
          <p:nvGraphicFramePr>
            <p:cNvPr id="5141" name="Object 10"/>
            <p:cNvGraphicFramePr>
              <a:graphicFrameLocks noChangeAspect="1"/>
            </p:cNvGraphicFramePr>
            <p:nvPr/>
          </p:nvGraphicFramePr>
          <p:xfrm>
            <a:off x="4773" y="1488"/>
            <a:ext cx="31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" name="公式" r:id="rId5" imgW="171428" imgH="218946" progId="Equation.3">
                    <p:embed/>
                  </p:oleObj>
                </mc:Choice>
                <mc:Fallback>
                  <p:oleObj name="公式" r:id="rId5" imgW="171428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1488"/>
                          <a:ext cx="31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8196264" y="744514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因为方邻域与圆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1844386" y="1362870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邻域可以互相包含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5956301" y="4845050"/>
          <a:ext cx="1751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公式" r:id="rId7" imgW="1733716" imgH="457354" progId="Equation.3">
                  <p:embed/>
                </p:oleObj>
              </mc:Choice>
              <mc:Fallback>
                <p:oleObj name="公式" r:id="rId7" imgW="1733716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1" y="4845050"/>
                        <a:ext cx="1751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7831139" y="4835525"/>
          <a:ext cx="15398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公式" r:id="rId9" imgW="1600113" imgH="457354" progId="Equation.3">
                  <p:embed/>
                </p:oleObj>
              </mc:Choice>
              <mc:Fallback>
                <p:oleObj name="公式" r:id="rId9" imgW="1600113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9" y="4835525"/>
                        <a:ext cx="15398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1813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nimBg="1"/>
      <p:bldP spid="136195" grpId="0" animBg="1"/>
      <p:bldP spid="136196" grpId="0" animBg="1"/>
      <p:bldP spid="136198" grpId="0" autoUpdateAnimBg="0"/>
      <p:bldP spid="136203" grpId="0" autoUpdateAnimBg="0"/>
      <p:bldP spid="13620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reeform 2"/>
          <p:cNvSpPr>
            <a:spLocks/>
          </p:cNvSpPr>
          <p:nvPr/>
        </p:nvSpPr>
        <p:spPr bwMode="auto">
          <a:xfrm>
            <a:off x="7391400" y="762000"/>
            <a:ext cx="2438400" cy="1295400"/>
          </a:xfrm>
          <a:custGeom>
            <a:avLst/>
            <a:gdLst>
              <a:gd name="T0" fmla="*/ 483185 w 1736"/>
              <a:gd name="T1" fmla="*/ 151657 h 1640"/>
              <a:gd name="T2" fmla="*/ 11237 w 1736"/>
              <a:gd name="T3" fmla="*/ 417056 h 1640"/>
              <a:gd name="T4" fmla="*/ 415764 w 1736"/>
              <a:gd name="T5" fmla="*/ 947854 h 1640"/>
              <a:gd name="T6" fmla="*/ 1089976 w 1736"/>
              <a:gd name="T7" fmla="*/ 1213253 h 1640"/>
              <a:gd name="T8" fmla="*/ 1899030 w 1736"/>
              <a:gd name="T9" fmla="*/ 1251167 h 1640"/>
              <a:gd name="T10" fmla="*/ 2370979 w 1736"/>
              <a:gd name="T11" fmla="*/ 947854 h 1640"/>
              <a:gd name="T12" fmla="*/ 2303558 w 1736"/>
              <a:gd name="T13" fmla="*/ 568712 h 1640"/>
              <a:gd name="T14" fmla="*/ 1899030 w 1736"/>
              <a:gd name="T15" fmla="*/ 265399 h 1640"/>
              <a:gd name="T16" fmla="*/ 1359661 w 1736"/>
              <a:gd name="T17" fmla="*/ 37914 h 1640"/>
              <a:gd name="T18" fmla="*/ 752870 w 1736"/>
              <a:gd name="T19" fmla="*/ 37914 h 1640"/>
              <a:gd name="T20" fmla="*/ 483185 w 1736"/>
              <a:gd name="T21" fmla="*/ 151657 h 16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36" h="1640">
                <a:moveTo>
                  <a:pt x="344" y="192"/>
                </a:moveTo>
                <a:cubicBezTo>
                  <a:pt x="256" y="272"/>
                  <a:pt x="16" y="360"/>
                  <a:pt x="8" y="528"/>
                </a:cubicBezTo>
                <a:cubicBezTo>
                  <a:pt x="0" y="696"/>
                  <a:pt x="168" y="1032"/>
                  <a:pt x="296" y="1200"/>
                </a:cubicBezTo>
                <a:cubicBezTo>
                  <a:pt x="424" y="1368"/>
                  <a:pt x="600" y="1472"/>
                  <a:pt x="776" y="1536"/>
                </a:cubicBezTo>
                <a:cubicBezTo>
                  <a:pt x="952" y="1600"/>
                  <a:pt x="1200" y="1640"/>
                  <a:pt x="1352" y="1584"/>
                </a:cubicBezTo>
                <a:cubicBezTo>
                  <a:pt x="1504" y="1528"/>
                  <a:pt x="1640" y="1344"/>
                  <a:pt x="1688" y="1200"/>
                </a:cubicBezTo>
                <a:cubicBezTo>
                  <a:pt x="1736" y="1056"/>
                  <a:pt x="1696" y="864"/>
                  <a:pt x="1640" y="720"/>
                </a:cubicBezTo>
                <a:cubicBezTo>
                  <a:pt x="1584" y="576"/>
                  <a:pt x="1464" y="448"/>
                  <a:pt x="1352" y="336"/>
                </a:cubicBezTo>
                <a:cubicBezTo>
                  <a:pt x="1240" y="224"/>
                  <a:pt x="1104" y="96"/>
                  <a:pt x="968" y="48"/>
                </a:cubicBezTo>
                <a:cubicBezTo>
                  <a:pt x="832" y="0"/>
                  <a:pt x="640" y="24"/>
                  <a:pt x="536" y="48"/>
                </a:cubicBezTo>
                <a:cubicBezTo>
                  <a:pt x="432" y="72"/>
                  <a:pt x="432" y="112"/>
                  <a:pt x="344" y="192"/>
                </a:cubicBezTo>
                <a:close/>
              </a:path>
            </a:pathLst>
          </a:custGeom>
          <a:solidFill>
            <a:srgbClr val="3366CC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3349" y="296741"/>
            <a:ext cx="1606387" cy="668803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C.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区域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2133600" y="9906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(1)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内点、外点、边界点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67000" y="15382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设有点集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rgbClr val="FF66FF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及一点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:</a:t>
            </a:r>
            <a:endParaRPr lang="en-US" altLang="zh-CN" sz="2800" b="1" dirty="0">
              <a:solidFill>
                <a:srgbClr val="FF66FF"/>
              </a:solidFill>
              <a:ea typeface="楷体_GB2312" pitchFamily="49" charset="-122"/>
            </a:endParaRP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286000" y="207168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2800" b="1">
                <a:ea typeface="楷体_GB2312" pitchFamily="49" charset="-122"/>
              </a:rPr>
              <a:t>若存在点 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某邻域</a:t>
            </a:r>
            <a:r>
              <a:rPr lang="zh-CN" altLang="en-US" sz="2800" b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U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)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 </a:t>
            </a:r>
            <a:r>
              <a:rPr lang="en-US" altLang="zh-CN" sz="2800" b="1" i="1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,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286000" y="31384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2800" b="1">
                <a:ea typeface="楷体_GB2312" pitchFamily="49" charset="-122"/>
              </a:rPr>
              <a:t>若存在点 </a:t>
            </a:r>
            <a:r>
              <a:rPr lang="en-US" altLang="zh-CN" sz="2800" b="1" i="1">
                <a:ea typeface="楷体_GB2312" pitchFamily="49" charset="-122"/>
              </a:rPr>
              <a:t>P </a:t>
            </a:r>
            <a:r>
              <a:rPr lang="zh-CN" altLang="en-US" sz="2800" b="1"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某邻域</a:t>
            </a:r>
            <a:r>
              <a:rPr lang="zh-CN" altLang="en-US" sz="2800" b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U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)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∩ </a:t>
            </a:r>
            <a:r>
              <a:rPr lang="en-US" altLang="zh-CN" sz="2800" b="1" i="1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=  ,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286000" y="42052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ea typeface="楷体_GB2312" pitchFamily="49" charset="-122"/>
              </a:rPr>
              <a:t>若对点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任一邻域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既含</a:t>
            </a:r>
            <a:r>
              <a:rPr lang="zh-CN" altLang="en-US" sz="2800" b="1" dirty="0">
                <a:solidFill>
                  <a:srgbClr val="FF66FF"/>
                </a:solidFill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中</a:t>
            </a:r>
            <a:r>
              <a:rPr lang="zh-CN" altLang="en-US" sz="2800" b="1" dirty="0" smtClean="0">
                <a:ea typeface="楷体_GB2312" pitchFamily="49" charset="-122"/>
                <a:sym typeface="Symbol" panose="05050102010706020507" pitchFamily="18" charset="2"/>
              </a:rPr>
              <a:t>的点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也含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8623300" y="1066800"/>
          <a:ext cx="490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3" imgW="142973" imgH="152567" progId="Equation.3">
                  <p:embed/>
                </p:oleObj>
              </mc:Choice>
              <mc:Fallback>
                <p:oleObj name="公式" r:id="rId3" imgW="142973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1066800"/>
                        <a:ext cx="490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6" name="Oval 10"/>
          <p:cNvSpPr>
            <a:spLocks noChangeArrowheads="1"/>
          </p:cNvSpPr>
          <p:nvPr/>
        </p:nvSpPr>
        <p:spPr bwMode="auto">
          <a:xfrm>
            <a:off x="7937500" y="990600"/>
            <a:ext cx="503238" cy="503238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667001" y="2605088"/>
            <a:ext cx="414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内点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667000" y="36718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外点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4114800" y="47386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边界点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2743200" y="4724400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外的点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sz="3200" b="1" dirty="0">
              <a:ea typeface="楷体_GB2312" pitchFamily="49" charset="-122"/>
            </a:endParaRPr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8166100" y="1219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7238" name="Group 22"/>
          <p:cNvGrpSpPr>
            <a:grpSpLocks/>
          </p:cNvGrpSpPr>
          <p:nvPr/>
        </p:nvGrpSpPr>
        <p:grpSpPr bwMode="auto">
          <a:xfrm>
            <a:off x="8229600" y="2057400"/>
            <a:ext cx="503238" cy="503238"/>
            <a:chOff x="4512" y="1987"/>
            <a:chExt cx="317" cy="317"/>
          </a:xfrm>
        </p:grpSpPr>
        <p:sp>
          <p:nvSpPr>
            <p:cNvPr id="6175" name="Oval 23"/>
            <p:cNvSpPr>
              <a:spLocks noChangeArrowheads="1"/>
            </p:cNvSpPr>
            <p:nvPr/>
          </p:nvSpPr>
          <p:spPr bwMode="auto">
            <a:xfrm>
              <a:off x="4512" y="1987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6" name="Oval 24"/>
            <p:cNvSpPr>
              <a:spLocks noChangeArrowheads="1"/>
            </p:cNvSpPr>
            <p:nvPr/>
          </p:nvSpPr>
          <p:spPr bwMode="auto">
            <a:xfrm>
              <a:off x="4654" y="213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7241" name="Group 25"/>
          <p:cNvGrpSpPr>
            <a:grpSpLocks/>
          </p:cNvGrpSpPr>
          <p:nvPr/>
        </p:nvGrpSpPr>
        <p:grpSpPr bwMode="auto">
          <a:xfrm>
            <a:off x="9021764" y="1782764"/>
            <a:ext cx="503237" cy="503237"/>
            <a:chOff x="5040" y="1728"/>
            <a:chExt cx="317" cy="317"/>
          </a:xfrm>
        </p:grpSpPr>
        <p:sp>
          <p:nvSpPr>
            <p:cNvPr id="6173" name="Oval 26"/>
            <p:cNvSpPr>
              <a:spLocks noChangeArrowheads="1"/>
            </p:cNvSpPr>
            <p:nvPr/>
          </p:nvSpPr>
          <p:spPr bwMode="auto">
            <a:xfrm>
              <a:off x="5040" y="1728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4" name="Oval 27"/>
            <p:cNvSpPr>
              <a:spLocks noChangeArrowheads="1"/>
            </p:cNvSpPr>
            <p:nvPr/>
          </p:nvSpPr>
          <p:spPr bwMode="auto">
            <a:xfrm>
              <a:off x="5180" y="1874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2270126" y="5257800"/>
            <a:ext cx="4176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显然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的内点必属于 </a:t>
            </a: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, </a:t>
            </a:r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6096000" y="5267325"/>
            <a:ext cx="3725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的外点必不属于 </a:t>
            </a: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, </a:t>
            </a:r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9580564" y="5267325"/>
            <a:ext cx="873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</a:t>
            </a:r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2889047" y="5820234"/>
            <a:ext cx="5979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边界点可能属于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也可能不属于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1381490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7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7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7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7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20" grpId="0" autoUpdateAnimBg="0"/>
      <p:bldP spid="137221" grpId="0" autoUpdateAnimBg="0"/>
      <p:bldP spid="137222" grpId="0" autoUpdateAnimBg="0"/>
      <p:bldP spid="137223" grpId="0" autoUpdateAnimBg="0"/>
      <p:bldP spid="137224" grpId="0" autoUpdateAnimBg="0"/>
      <p:bldP spid="137226" grpId="0" animBg="1"/>
      <p:bldP spid="137227" grpId="0" autoUpdateAnimBg="0"/>
      <p:bldP spid="137228" grpId="0" autoUpdateAnimBg="0"/>
      <p:bldP spid="137229" grpId="0" autoUpdateAnimBg="0"/>
      <p:bldP spid="137236" grpId="0" build="p" autoUpdateAnimBg="0" advAuto="0"/>
      <p:bldP spid="137237" grpId="0" animBg="1"/>
      <p:bldP spid="137244" grpId="0" build="p" autoUpdateAnimBg="0"/>
      <p:bldP spid="137245" grpId="0" build="p" autoUpdateAnimBg="0"/>
      <p:bldP spid="137246" grpId="0" build="p" autoUpdateAnimBg="0"/>
      <p:bldP spid="137247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804082"/>
            <a:ext cx="22098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聚点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44713" y="1666096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若对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任意给定的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5146675" y="1671407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点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的去心</a:t>
            </a:r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57245"/>
              </p:ext>
            </p:extLst>
          </p:nvPr>
        </p:nvGraphicFramePr>
        <p:xfrm>
          <a:off x="2596677" y="2134534"/>
          <a:ext cx="113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公式" r:id="rId3" imgW="1124001" imgH="676301" progId="Equation.3">
                  <p:embed/>
                </p:oleObj>
              </mc:Choice>
              <mc:Fallback>
                <p:oleObj name="公式" r:id="rId3" imgW="1124001" imgH="676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677" y="2134534"/>
                        <a:ext cx="1130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2" name="Group 12"/>
          <p:cNvGrpSpPr>
            <a:grpSpLocks/>
          </p:cNvGrpSpPr>
          <p:nvPr/>
        </p:nvGrpSpPr>
        <p:grpSpPr bwMode="auto">
          <a:xfrm>
            <a:off x="7391400" y="762000"/>
            <a:ext cx="2438400" cy="1295400"/>
            <a:chOff x="3696" y="480"/>
            <a:chExt cx="1536" cy="816"/>
          </a:xfrm>
        </p:grpSpPr>
        <p:sp>
          <p:nvSpPr>
            <p:cNvPr id="7195" name="Freeform 13"/>
            <p:cNvSpPr>
              <a:spLocks/>
            </p:cNvSpPr>
            <p:nvPr/>
          </p:nvSpPr>
          <p:spPr bwMode="auto">
            <a:xfrm>
              <a:off x="3696" y="480"/>
              <a:ext cx="1536" cy="816"/>
            </a:xfrm>
            <a:custGeom>
              <a:avLst/>
              <a:gdLst>
                <a:gd name="T0" fmla="*/ 304 w 1736"/>
                <a:gd name="T1" fmla="*/ 96 h 1640"/>
                <a:gd name="T2" fmla="*/ 7 w 1736"/>
                <a:gd name="T3" fmla="*/ 263 h 1640"/>
                <a:gd name="T4" fmla="*/ 262 w 1736"/>
                <a:gd name="T5" fmla="*/ 597 h 1640"/>
                <a:gd name="T6" fmla="*/ 687 w 1736"/>
                <a:gd name="T7" fmla="*/ 764 h 1640"/>
                <a:gd name="T8" fmla="*/ 1196 w 1736"/>
                <a:gd name="T9" fmla="*/ 788 h 1640"/>
                <a:gd name="T10" fmla="*/ 1494 w 1736"/>
                <a:gd name="T11" fmla="*/ 597 h 1640"/>
                <a:gd name="T12" fmla="*/ 1451 w 1736"/>
                <a:gd name="T13" fmla="*/ 358 h 1640"/>
                <a:gd name="T14" fmla="*/ 1196 w 1736"/>
                <a:gd name="T15" fmla="*/ 167 h 1640"/>
                <a:gd name="T16" fmla="*/ 856 w 1736"/>
                <a:gd name="T17" fmla="*/ 24 h 1640"/>
                <a:gd name="T18" fmla="*/ 474 w 1736"/>
                <a:gd name="T19" fmla="*/ 24 h 1640"/>
                <a:gd name="T20" fmla="*/ 304 w 1736"/>
                <a:gd name="T21" fmla="*/ 96 h 16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36" h="1640">
                  <a:moveTo>
                    <a:pt x="344" y="192"/>
                  </a:moveTo>
                  <a:cubicBezTo>
                    <a:pt x="256" y="272"/>
                    <a:pt x="16" y="360"/>
                    <a:pt x="8" y="528"/>
                  </a:cubicBezTo>
                  <a:cubicBezTo>
                    <a:pt x="0" y="696"/>
                    <a:pt x="168" y="1032"/>
                    <a:pt x="296" y="1200"/>
                  </a:cubicBezTo>
                  <a:cubicBezTo>
                    <a:pt x="424" y="1368"/>
                    <a:pt x="600" y="1472"/>
                    <a:pt x="776" y="1536"/>
                  </a:cubicBezTo>
                  <a:cubicBezTo>
                    <a:pt x="952" y="1600"/>
                    <a:pt x="1200" y="1640"/>
                    <a:pt x="1352" y="1584"/>
                  </a:cubicBezTo>
                  <a:cubicBezTo>
                    <a:pt x="1504" y="1528"/>
                    <a:pt x="1640" y="1344"/>
                    <a:pt x="1688" y="1200"/>
                  </a:cubicBezTo>
                  <a:cubicBezTo>
                    <a:pt x="1736" y="1056"/>
                    <a:pt x="1696" y="864"/>
                    <a:pt x="1640" y="720"/>
                  </a:cubicBezTo>
                  <a:cubicBezTo>
                    <a:pt x="1584" y="576"/>
                    <a:pt x="1464" y="448"/>
                    <a:pt x="1352" y="336"/>
                  </a:cubicBezTo>
                  <a:cubicBezTo>
                    <a:pt x="1240" y="224"/>
                    <a:pt x="1104" y="96"/>
                    <a:pt x="968" y="48"/>
                  </a:cubicBezTo>
                  <a:cubicBezTo>
                    <a:pt x="832" y="0"/>
                    <a:pt x="640" y="24"/>
                    <a:pt x="536" y="48"/>
                  </a:cubicBezTo>
                  <a:cubicBezTo>
                    <a:pt x="432" y="72"/>
                    <a:pt x="432" y="112"/>
                    <a:pt x="344" y="192"/>
                  </a:cubicBez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6" name="Object 14"/>
            <p:cNvGraphicFramePr>
              <a:graphicFrameLocks noChangeAspect="1"/>
            </p:cNvGraphicFramePr>
            <p:nvPr/>
          </p:nvGraphicFramePr>
          <p:xfrm>
            <a:off x="4472" y="672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5" name="公式" r:id="rId5" imgW="142973" imgH="152567" progId="Equation.3">
                    <p:embed/>
                  </p:oleObj>
                </mc:Choice>
                <mc:Fallback>
                  <p:oleObj name="公式" r:id="rId5" imgW="142973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672"/>
                          <a:ext cx="30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55" name="Group 15"/>
          <p:cNvGrpSpPr>
            <a:grpSpLocks/>
          </p:cNvGrpSpPr>
          <p:nvPr/>
        </p:nvGrpSpPr>
        <p:grpSpPr bwMode="auto">
          <a:xfrm>
            <a:off x="9021764" y="1762125"/>
            <a:ext cx="503237" cy="503238"/>
            <a:chOff x="5040" y="1728"/>
            <a:chExt cx="317" cy="317"/>
          </a:xfrm>
        </p:grpSpPr>
        <p:sp>
          <p:nvSpPr>
            <p:cNvPr id="7193" name="Oval 16"/>
            <p:cNvSpPr>
              <a:spLocks noChangeArrowheads="1"/>
            </p:cNvSpPr>
            <p:nvPr/>
          </p:nvSpPr>
          <p:spPr bwMode="auto">
            <a:xfrm>
              <a:off x="5040" y="1728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4" name="Oval 17"/>
            <p:cNvSpPr>
              <a:spLocks noChangeArrowheads="1"/>
            </p:cNvSpPr>
            <p:nvPr/>
          </p:nvSpPr>
          <p:spPr bwMode="auto">
            <a:xfrm>
              <a:off x="5180" y="1874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1703512" y="227601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邻域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3632466" y="2306531"/>
            <a:ext cx="2946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内总有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中的点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6528048" y="229258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1703512" y="2825645"/>
            <a:ext cx="2895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是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聚点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2133600" y="3368954"/>
            <a:ext cx="55290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聚点可以属于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, </a:t>
            </a:r>
            <a:r>
              <a:rPr lang="zh-CN" altLang="en-US" sz="2800" b="1" dirty="0">
                <a:ea typeface="楷体_GB2312" pitchFamily="49" charset="-122"/>
              </a:rPr>
              <a:t>也可以不属于 </a:t>
            </a:r>
            <a:r>
              <a:rPr lang="en-US" altLang="zh-CN" sz="2800" b="1" i="1" dirty="0">
                <a:ea typeface="楷体_GB2312" pitchFamily="49" charset="-122"/>
              </a:rPr>
              <a:t>E 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7391400" y="3368954"/>
            <a:ext cx="29193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zh-CN" altLang="en-US" sz="2800" b="1" dirty="0">
                <a:ea typeface="楷体_GB2312" pitchFamily="49" charset="-122"/>
              </a:rPr>
              <a:t>因为聚点可以为 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2092754" y="4544620"/>
            <a:ext cx="5832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所有聚点所成的点集成为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导集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38265" name="Oval 25"/>
          <p:cNvSpPr>
            <a:spLocks noChangeArrowheads="1"/>
          </p:cNvSpPr>
          <p:nvPr/>
        </p:nvSpPr>
        <p:spPr bwMode="auto">
          <a:xfrm>
            <a:off x="7924800" y="1219200"/>
            <a:ext cx="503238" cy="503238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66" name="Oval 26"/>
          <p:cNvSpPr>
            <a:spLocks noChangeArrowheads="1"/>
          </p:cNvSpPr>
          <p:nvPr/>
        </p:nvSpPr>
        <p:spPr bwMode="auto">
          <a:xfrm>
            <a:off x="8153400" y="1447800"/>
            <a:ext cx="57150" cy="57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1788808" y="3981222"/>
            <a:ext cx="2165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的边界点 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30877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8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utoUpdateAnimBg="0"/>
      <p:bldP spid="138244" grpId="0" autoUpdateAnimBg="0"/>
      <p:bldP spid="138258" grpId="0" build="p" autoUpdateAnimBg="0" advAuto="0"/>
      <p:bldP spid="138259" grpId="0" build="p" autoUpdateAnimBg="0" advAuto="0"/>
      <p:bldP spid="138260" grpId="0" build="p" autoUpdateAnimBg="0"/>
      <p:bldP spid="138261" grpId="0" build="p" autoUpdateAnimBg="0" advAuto="0"/>
      <p:bldP spid="138262" grpId="0" build="p" autoUpdateAnimBg="0"/>
      <p:bldP spid="138263" grpId="0" build="p" autoUpdateAnimBg="0"/>
      <p:bldP spid="138264" grpId="0" build="p" autoUpdateAnimBg="0"/>
      <p:bldP spid="138265" grpId="0" animBg="1"/>
      <p:bldP spid="138266" grpId="0" animBg="1"/>
      <p:bldP spid="138267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2"/>
          <p:cNvGrpSpPr>
            <a:grpSpLocks/>
          </p:cNvGrpSpPr>
          <p:nvPr/>
        </p:nvGrpSpPr>
        <p:grpSpPr bwMode="auto">
          <a:xfrm>
            <a:off x="8445500" y="3733800"/>
            <a:ext cx="1765300" cy="1676400"/>
            <a:chOff x="4480" y="2664"/>
            <a:chExt cx="1112" cy="1056"/>
          </a:xfrm>
        </p:grpSpPr>
        <p:sp>
          <p:nvSpPr>
            <p:cNvPr id="8212" name="Freeform 3"/>
            <p:cNvSpPr>
              <a:spLocks/>
            </p:cNvSpPr>
            <p:nvPr/>
          </p:nvSpPr>
          <p:spPr bwMode="auto">
            <a:xfrm>
              <a:off x="4480" y="2664"/>
              <a:ext cx="1112" cy="1056"/>
            </a:xfrm>
            <a:custGeom>
              <a:avLst/>
              <a:gdLst>
                <a:gd name="T0" fmla="*/ 32 w 1112"/>
                <a:gd name="T1" fmla="*/ 456 h 1056"/>
                <a:gd name="T2" fmla="*/ 224 w 1112"/>
                <a:gd name="T3" fmla="*/ 168 h 1056"/>
                <a:gd name="T4" fmla="*/ 704 w 1112"/>
                <a:gd name="T5" fmla="*/ 24 h 1056"/>
                <a:gd name="T6" fmla="*/ 944 w 1112"/>
                <a:gd name="T7" fmla="*/ 312 h 1056"/>
                <a:gd name="T8" fmla="*/ 1040 w 1112"/>
                <a:gd name="T9" fmla="*/ 792 h 1056"/>
                <a:gd name="T10" fmla="*/ 512 w 1112"/>
                <a:gd name="T11" fmla="*/ 1032 h 1056"/>
                <a:gd name="T12" fmla="*/ 80 w 1112"/>
                <a:gd name="T13" fmla="*/ 936 h 1056"/>
                <a:gd name="T14" fmla="*/ 32 w 1112"/>
                <a:gd name="T15" fmla="*/ 696 h 1056"/>
                <a:gd name="T16" fmla="*/ 32 w 1112"/>
                <a:gd name="T17" fmla="*/ 456 h 10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12" h="1056">
                  <a:moveTo>
                    <a:pt x="32" y="456"/>
                  </a:moveTo>
                  <a:cubicBezTo>
                    <a:pt x="64" y="368"/>
                    <a:pt x="112" y="240"/>
                    <a:pt x="224" y="168"/>
                  </a:cubicBezTo>
                  <a:cubicBezTo>
                    <a:pt x="336" y="96"/>
                    <a:pt x="584" y="0"/>
                    <a:pt x="704" y="24"/>
                  </a:cubicBezTo>
                  <a:cubicBezTo>
                    <a:pt x="824" y="48"/>
                    <a:pt x="888" y="184"/>
                    <a:pt x="944" y="312"/>
                  </a:cubicBezTo>
                  <a:cubicBezTo>
                    <a:pt x="1000" y="440"/>
                    <a:pt x="1112" y="672"/>
                    <a:pt x="1040" y="792"/>
                  </a:cubicBezTo>
                  <a:cubicBezTo>
                    <a:pt x="968" y="912"/>
                    <a:pt x="672" y="1008"/>
                    <a:pt x="512" y="1032"/>
                  </a:cubicBezTo>
                  <a:cubicBezTo>
                    <a:pt x="352" y="1056"/>
                    <a:pt x="160" y="992"/>
                    <a:pt x="80" y="936"/>
                  </a:cubicBezTo>
                  <a:cubicBezTo>
                    <a:pt x="0" y="880"/>
                    <a:pt x="40" y="784"/>
                    <a:pt x="32" y="696"/>
                  </a:cubicBezTo>
                  <a:cubicBezTo>
                    <a:pt x="24" y="608"/>
                    <a:pt x="0" y="544"/>
                    <a:pt x="32" y="4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4"/>
            <p:cNvSpPr>
              <a:spLocks noChangeArrowheads="1"/>
            </p:cNvSpPr>
            <p:nvPr/>
          </p:nvSpPr>
          <p:spPr bwMode="auto">
            <a:xfrm>
              <a:off x="4848" y="3264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Text Box 5"/>
            <p:cNvSpPr txBox="1">
              <a:spLocks noChangeArrowheads="1"/>
            </p:cNvSpPr>
            <p:nvPr/>
          </p:nvSpPr>
          <p:spPr bwMode="auto">
            <a:xfrm>
              <a:off x="4848" y="268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bg1"/>
                  </a:solidFill>
                  <a:ea typeface="仿宋_GB2312" pitchFamily="49" charset="-122"/>
                </a:rPr>
                <a:t>D</a:t>
              </a:r>
              <a:endParaRPr lang="en-US" altLang="zh-CN" sz="2800" b="1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</p:grpSp>
      <p:sp>
        <p:nvSpPr>
          <p:cNvPr id="819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882775" y="706944"/>
            <a:ext cx="3386336" cy="519114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开区域及闭区域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871230" y="1232547"/>
            <a:ext cx="752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ea typeface="楷体_GB2312" pitchFamily="49" charset="-122"/>
              </a:rPr>
              <a:t>若点集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的点都是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内点</a:t>
            </a:r>
            <a:r>
              <a:rPr lang="zh-CN" altLang="en-US" sz="2800" b="1" dirty="0">
                <a:ea typeface="楷体_GB2312" pitchFamily="49" charset="-122"/>
              </a:rPr>
              <a:t>，则称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开集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882775" y="2464585"/>
            <a:ext cx="550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ea typeface="楷体_GB2312" pitchFamily="49" charset="-122"/>
              </a:rPr>
              <a:t>若点集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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则称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闭集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1871230" y="3081831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66FF33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若集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中任意两点都可用一完全属于 </a:t>
            </a:r>
            <a:r>
              <a:rPr lang="en-US" altLang="zh-CN" sz="2800" b="1" i="1" dirty="0">
                <a:ea typeface="楷体_GB2312" pitchFamily="49" charset="-122"/>
              </a:rPr>
              <a:t>D </a:t>
            </a:r>
            <a:r>
              <a:rPr lang="zh-CN" altLang="en-US" sz="2800" b="1" dirty="0">
                <a:ea typeface="楷体_GB2312" pitchFamily="49" charset="-122"/>
              </a:rPr>
              <a:t>的折线相连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882775" y="4876801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开区域连同它的边界一起称为</a:t>
            </a: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闭区域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39275" name="Freeform 11"/>
          <p:cNvSpPr>
            <a:spLocks/>
          </p:cNvSpPr>
          <p:nvPr/>
        </p:nvSpPr>
        <p:spPr bwMode="auto">
          <a:xfrm>
            <a:off x="8750300" y="4267200"/>
            <a:ext cx="990600" cy="609600"/>
          </a:xfrm>
          <a:custGeom>
            <a:avLst/>
            <a:gdLst>
              <a:gd name="T0" fmla="*/ 0 w 624"/>
              <a:gd name="T1" fmla="*/ 609600 h 384"/>
              <a:gd name="T2" fmla="*/ 152400 w 624"/>
              <a:gd name="T3" fmla="*/ 152400 h 384"/>
              <a:gd name="T4" fmla="*/ 609600 w 624"/>
              <a:gd name="T5" fmla="*/ 0 h 384"/>
              <a:gd name="T6" fmla="*/ 990600 w 624"/>
              <a:gd name="T7" fmla="*/ 76200 h 384"/>
              <a:gd name="T8" fmla="*/ 990600 w 624"/>
              <a:gd name="T9" fmla="*/ 60960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96" y="96"/>
                </a:lnTo>
                <a:lnTo>
                  <a:pt x="384" y="0"/>
                </a:lnTo>
                <a:lnTo>
                  <a:pt x="624" y="48"/>
                </a:lnTo>
                <a:lnTo>
                  <a:pt x="624" y="384"/>
                </a:ln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2133600" y="3699077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则称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连通的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1871230" y="4315896"/>
            <a:ext cx="604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66FF33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连通的开集称为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开区域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r>
              <a:rPr lang="zh-CN" altLang="en-US" sz="2800" b="1" dirty="0">
                <a:ea typeface="楷体_GB2312" pitchFamily="49" charset="-122"/>
              </a:rPr>
              <a:t>简称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区域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8569325" y="4495800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ea typeface="仿宋_GB2312" pitchFamily="49" charset="-122"/>
              </a:rPr>
              <a:t>。       。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1882775" y="1879044"/>
            <a:ext cx="718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的边界点的全体称为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边界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记作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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;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1557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 autoUpdateAnimBg="0"/>
      <p:bldP spid="139272" grpId="0" autoUpdateAnimBg="0"/>
      <p:bldP spid="139273" grpId="0" build="p" autoUpdateAnimBg="0"/>
      <p:bldP spid="139274" grpId="0" build="p" autoUpdateAnimBg="0"/>
      <p:bldP spid="139275" grpId="0" animBg="1"/>
      <p:bldP spid="139276" grpId="0" autoUpdateAnimBg="0"/>
      <p:bldP spid="139277" grpId="0" autoUpdateAnimBg="0"/>
      <p:bldP spid="139284" grpId="0" autoUpdateAnimBg="0"/>
      <p:bldP spid="13928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1370</Words>
  <Application>Microsoft Office PowerPoint</Application>
  <PresentationFormat>宽屏</PresentationFormat>
  <Paragraphs>261</Paragraphs>
  <Slides>33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等线</vt:lpstr>
      <vt:lpstr>仿宋_GB2312</vt:lpstr>
      <vt:lpstr>黑体</vt:lpstr>
      <vt:lpstr>华文楷体</vt:lpstr>
      <vt:lpstr>华文行楷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Office 主题</vt:lpstr>
      <vt:lpstr>Equation</vt:lpstr>
      <vt:lpstr>公式</vt:lpstr>
      <vt:lpstr>BMP 图象</vt:lpstr>
      <vt:lpstr>位图图像</vt:lpstr>
      <vt:lpstr>MathType 6.0 Equation</vt:lpstr>
      <vt:lpstr>PowerPoint 演示文稿</vt:lpstr>
      <vt:lpstr>PowerPoint 演示文稿</vt:lpstr>
      <vt:lpstr>A.  n 维空间</vt:lpstr>
      <vt:lpstr>PowerPoint 演示文稿</vt:lpstr>
      <vt:lpstr>PowerPoint 演示文稿</vt:lpstr>
      <vt:lpstr>PowerPoint 演示文稿</vt:lpstr>
      <vt:lpstr>C. 区域</vt:lpstr>
      <vt:lpstr>(2) 聚点</vt:lpstr>
      <vt:lpstr>(3)  开区域及闭区域</vt:lpstr>
      <vt:lpstr>例如，在平面上</vt:lpstr>
      <vt:lpstr>PowerPoint 演示文稿</vt:lpstr>
      <vt:lpstr>二、多元函数的概念  </vt:lpstr>
      <vt:lpstr>定义1. </vt:lpstr>
      <vt:lpstr>例如,  二元函数</vt:lpstr>
      <vt:lpstr>三、多元函数的极限</vt:lpstr>
      <vt:lpstr>PowerPoint 演示文稿</vt:lpstr>
      <vt:lpstr>PowerPoint 演示文稿</vt:lpstr>
      <vt:lpstr>例2.  设</vt:lpstr>
      <vt:lpstr>例3. 设</vt:lpstr>
      <vt:lpstr>PowerPoint 演示文稿</vt:lpstr>
      <vt:lpstr>例5.  求</vt:lpstr>
      <vt:lpstr>例6. 讨论函数</vt:lpstr>
      <vt:lpstr>例7. 讨论函数</vt:lpstr>
      <vt:lpstr>PowerPoint 演示文稿</vt:lpstr>
      <vt:lpstr> 二重极限</vt:lpstr>
      <vt:lpstr>PowerPoint 演示文稿</vt:lpstr>
      <vt:lpstr>四、 多元函数的连续性  </vt:lpstr>
      <vt:lpstr>例如, 函数</vt:lpstr>
      <vt:lpstr>PowerPoint 演示文稿</vt:lpstr>
      <vt:lpstr>定理：若 f (P) 在有界闭域 D 上连续, 则</vt:lpstr>
      <vt:lpstr>例9.求</vt:lpstr>
      <vt:lpstr>内容小结</vt:lpstr>
      <vt:lpstr>3. 多元函数的极限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ZWZ</cp:lastModifiedBy>
  <cp:revision>139</cp:revision>
  <dcterms:created xsi:type="dcterms:W3CDTF">2009-06-13T01:14:34Z</dcterms:created>
  <dcterms:modified xsi:type="dcterms:W3CDTF">2024-02-20T16:22:50Z</dcterms:modified>
</cp:coreProperties>
</file>