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8" r:id="rId2"/>
    <p:sldId id="28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0" r:id="rId11"/>
    <p:sldId id="269" r:id="rId12"/>
    <p:sldId id="270" r:id="rId13"/>
    <p:sldId id="271" r:id="rId14"/>
    <p:sldId id="272" r:id="rId15"/>
    <p:sldId id="291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5" d="100"/>
          <a:sy n="115" d="100"/>
        </p:scale>
        <p:origin x="10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18" Type="http://schemas.openxmlformats.org/officeDocument/2006/relationships/image" Target="../media/image141.wmf"/><Relationship Id="rId3" Type="http://schemas.openxmlformats.org/officeDocument/2006/relationships/image" Target="../media/image126.emf"/><Relationship Id="rId21" Type="http://schemas.openxmlformats.org/officeDocument/2006/relationships/image" Target="../media/image144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5" Type="http://schemas.openxmlformats.org/officeDocument/2006/relationships/image" Target="../media/image148.wmf"/><Relationship Id="rId2" Type="http://schemas.openxmlformats.org/officeDocument/2006/relationships/image" Target="../media/image125.emf"/><Relationship Id="rId16" Type="http://schemas.openxmlformats.org/officeDocument/2006/relationships/image" Target="../media/image139.wmf"/><Relationship Id="rId20" Type="http://schemas.openxmlformats.org/officeDocument/2006/relationships/image" Target="../media/image143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24" Type="http://schemas.openxmlformats.org/officeDocument/2006/relationships/image" Target="../media/image147.w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23" Type="http://schemas.openxmlformats.org/officeDocument/2006/relationships/image" Target="../media/image146.emf"/><Relationship Id="rId10" Type="http://schemas.openxmlformats.org/officeDocument/2006/relationships/image" Target="../media/image133.emf"/><Relationship Id="rId19" Type="http://schemas.openxmlformats.org/officeDocument/2006/relationships/image" Target="../media/image142.w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Relationship Id="rId22" Type="http://schemas.openxmlformats.org/officeDocument/2006/relationships/image" Target="../media/image1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37.wmf"/><Relationship Id="rId7" Type="http://schemas.openxmlformats.org/officeDocument/2006/relationships/image" Target="../media/image27.wmf"/><Relationship Id="rId12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40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77.wmf"/><Relationship Id="rId16" Type="http://schemas.openxmlformats.org/officeDocument/2006/relationships/image" Target="../media/image91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91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8.wmf"/><Relationship Id="rId36" Type="http://schemas.openxmlformats.org/officeDocument/2006/relationships/image" Target="../media/image92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01.bin"/><Relationship Id="rId8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39.wmf"/><Relationship Id="rId42" Type="http://schemas.openxmlformats.org/officeDocument/2006/relationships/image" Target="../media/image143.emf"/><Relationship Id="rId47" Type="http://schemas.openxmlformats.org/officeDocument/2006/relationships/oleObject" Target="../embeddings/oleObject155.bin"/><Relationship Id="rId50" Type="http://schemas.openxmlformats.org/officeDocument/2006/relationships/image" Target="../media/image147.w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9" Type="http://schemas.openxmlformats.org/officeDocument/2006/relationships/oleObject" Target="../embeddings/oleObject146.bin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4.emf"/><Relationship Id="rId32" Type="http://schemas.openxmlformats.org/officeDocument/2006/relationships/image" Target="../media/image138.e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42.wmf"/><Relationship Id="rId45" Type="http://schemas.openxmlformats.org/officeDocument/2006/relationships/oleObject" Target="../embeddings/oleObject154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36.emf"/><Relationship Id="rId36" Type="http://schemas.openxmlformats.org/officeDocument/2006/relationships/image" Target="../media/image140.emf"/><Relationship Id="rId49" Type="http://schemas.openxmlformats.org/officeDocument/2006/relationships/oleObject" Target="../embeddings/oleObject156.bin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4" Type="http://schemas.openxmlformats.org/officeDocument/2006/relationships/image" Target="../media/image144.emf"/><Relationship Id="rId52" Type="http://schemas.openxmlformats.org/officeDocument/2006/relationships/image" Target="../media/image148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37.emf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3.bin"/><Relationship Id="rId48" Type="http://schemas.openxmlformats.org/officeDocument/2006/relationships/image" Target="../media/image146.emf"/><Relationship Id="rId8" Type="http://schemas.openxmlformats.org/officeDocument/2006/relationships/image" Target="../media/image126.emf"/><Relationship Id="rId51" Type="http://schemas.openxmlformats.org/officeDocument/2006/relationships/oleObject" Target="../embeddings/oleObject157.bin"/><Relationship Id="rId3" Type="http://schemas.openxmlformats.org/officeDocument/2006/relationships/oleObject" Target="../embeddings/oleObject133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41.wmf"/><Relationship Id="rId46" Type="http://schemas.openxmlformats.org/officeDocument/2006/relationships/image" Target="../media/image145.emf"/><Relationship Id="rId20" Type="http://schemas.openxmlformats.org/officeDocument/2006/relationships/image" Target="../media/image132.emf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2.w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9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8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wmf"/><Relationship Id="rId8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2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31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33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1.wmf"/><Relationship Id="rId26" Type="http://schemas.openxmlformats.org/officeDocument/2006/relationships/image" Target="../media/image75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863973" y="3497635"/>
            <a:ext cx="4005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方向导数的定义 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3863973" y="4077072"/>
            <a:ext cx="3889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二、</a:t>
            </a:r>
            <a:r>
              <a:rPr lang="zh-CN" altLang="en-US" dirty="0">
                <a:ea typeface="楷体_GB2312" pitchFamily="49" charset="-122"/>
              </a:rPr>
              <a:t>梯度的</a:t>
            </a:r>
            <a:r>
              <a:rPr lang="zh-CN" altLang="en-US" dirty="0" smtClean="0">
                <a:ea typeface="楷体_GB2312" pitchFamily="49" charset="-122"/>
              </a:rPr>
              <a:t>概念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071664" y="1916832"/>
            <a:ext cx="5314275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第六节方向导数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与梯度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1828800" y="820738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指向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( 3,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2 , 2)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方向的方向导数是 </a:t>
            </a:r>
            <a:r>
              <a:rPr kumimoji="1" lang="zh-CN" altLang="en-US" sz="2800" b="1" u="sng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6400800" y="225425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( 1 , 0 , 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处沿点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 b="1" dirty="0"/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>
            <p:extLst/>
          </p:nvPr>
        </p:nvGraphicFramePr>
        <p:xfrm>
          <a:off x="3929013" y="2899709"/>
          <a:ext cx="2038587" cy="115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5" name="Equation" r:id="rId3" imgW="850680" imgH="482400" progId="Equation.DSMT4">
                  <p:embed/>
                </p:oleObj>
              </mc:Choice>
              <mc:Fallback>
                <p:oleObj name="Equation" r:id="rId3" imgW="850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13" y="2899709"/>
                        <a:ext cx="2038587" cy="1155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828800" y="191339"/>
            <a:ext cx="1761728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 b="1" dirty="0">
                <a:effectLst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b="1" dirty="0">
              <a:effectLst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>
            <p:extLst/>
          </p:nvPr>
        </p:nvGraphicFramePr>
        <p:xfrm>
          <a:off x="3403600" y="145191"/>
          <a:ext cx="3111500" cy="66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6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45191"/>
                        <a:ext cx="3111500" cy="666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2133600" y="136842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解析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0888" name="Object 8"/>
          <p:cNvGraphicFramePr>
            <a:graphicFrameLocks noChangeAspect="1"/>
          </p:cNvGraphicFramePr>
          <p:nvPr>
            <p:extLst/>
          </p:nvPr>
        </p:nvGraphicFramePr>
        <p:xfrm>
          <a:off x="4024978" y="1791613"/>
          <a:ext cx="2439424" cy="114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7" name="Equation" r:id="rId7" imgW="1002960" imgH="469800" progId="Equation.DSMT4">
                  <p:embed/>
                </p:oleObj>
              </mc:Choice>
              <mc:Fallback>
                <p:oleObj name="Equation" r:id="rId7" imgW="1002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978" y="1791613"/>
                        <a:ext cx="2439424" cy="1142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607344" y="1331584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/>
          </a:p>
        </p:txBody>
      </p:sp>
      <p:graphicFrame>
        <p:nvGraphicFramePr>
          <p:cNvPr id="250890" name="Object 10"/>
          <p:cNvGraphicFramePr>
            <a:graphicFrameLocks noChangeAspect="1"/>
          </p:cNvGraphicFramePr>
          <p:nvPr>
            <p:extLst/>
          </p:nvPr>
        </p:nvGraphicFramePr>
        <p:xfrm>
          <a:off x="6470261" y="2114152"/>
          <a:ext cx="3366280" cy="48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8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261" y="2114152"/>
                        <a:ext cx="3366280" cy="480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>
            <p:extLst/>
          </p:nvPr>
        </p:nvGraphicFramePr>
        <p:xfrm>
          <a:off x="2774948" y="2807427"/>
          <a:ext cx="1257302" cy="122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Equation" r:id="rId11" imgW="495000" imgH="482400" progId="Equation.DSMT4">
                  <p:embed/>
                </p:oleObj>
              </mc:Choice>
              <mc:Fallback>
                <p:oleObj name="Equation" r:id="rId11" imgW="495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48" y="2807427"/>
                        <a:ext cx="1257302" cy="122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3" name="Line 13"/>
          <p:cNvSpPr>
            <a:spLocks noChangeShapeType="1"/>
          </p:cNvSpPr>
          <p:nvPr/>
        </p:nvSpPr>
        <p:spPr bwMode="auto">
          <a:xfrm>
            <a:off x="5992641" y="2941358"/>
            <a:ext cx="16080" cy="10421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894" name="Object 14"/>
          <p:cNvGraphicFramePr>
            <a:graphicFrameLocks noChangeAspect="1"/>
          </p:cNvGraphicFramePr>
          <p:nvPr>
            <p:extLst/>
          </p:nvPr>
        </p:nvGraphicFramePr>
        <p:xfrm>
          <a:off x="6052234" y="3478599"/>
          <a:ext cx="3317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0" name="Equation" r:id="rId13" imgW="368280" imgH="634680" progId="Equation.DSMT4">
                  <p:embed/>
                </p:oleObj>
              </mc:Choice>
              <mc:Fallback>
                <p:oleObj name="Equation" r:id="rId13" imgW="368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34" y="3478599"/>
                        <a:ext cx="33178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>
            <p:extLst/>
          </p:nvPr>
        </p:nvGraphicFramePr>
        <p:xfrm>
          <a:off x="6491699" y="2946992"/>
          <a:ext cx="776287" cy="95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15" imgW="330120" imgH="406080" progId="Equation.DSMT4">
                  <p:embed/>
                </p:oleObj>
              </mc:Choice>
              <mc:Fallback>
                <p:oleObj name="Equation" r:id="rId15" imgW="33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699" y="2946992"/>
                        <a:ext cx="776287" cy="955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6" name="Object 16"/>
          <p:cNvGraphicFramePr>
            <a:graphicFrameLocks noChangeAspect="1"/>
          </p:cNvGraphicFramePr>
          <p:nvPr>
            <p:extLst/>
          </p:nvPr>
        </p:nvGraphicFramePr>
        <p:xfrm>
          <a:off x="3809175" y="4082395"/>
          <a:ext cx="3255342" cy="10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2" name="Equation" r:id="rId17" imgW="1511280" imgH="482400" progId="Equation.DSMT4">
                  <p:embed/>
                </p:oleObj>
              </mc:Choice>
              <mc:Fallback>
                <p:oleObj name="Equation" r:id="rId17" imgW="151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75" y="4082395"/>
                        <a:ext cx="3255342" cy="1039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ChangeAspect="1"/>
          </p:cNvGraphicFramePr>
          <p:nvPr>
            <p:extLst/>
          </p:nvPr>
        </p:nvGraphicFramePr>
        <p:xfrm>
          <a:off x="2699480" y="3982287"/>
          <a:ext cx="1201682" cy="117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19" imgW="495000" imgH="482400" progId="Equation.DSMT4">
                  <p:embed/>
                </p:oleObj>
              </mc:Choice>
              <mc:Fallback>
                <p:oleObj name="Equation" r:id="rId19" imgW="495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480" y="3982287"/>
                        <a:ext cx="1201682" cy="1170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9" name="Line 19"/>
          <p:cNvSpPr>
            <a:spLocks noChangeShapeType="1"/>
          </p:cNvSpPr>
          <p:nvPr/>
        </p:nvSpPr>
        <p:spPr bwMode="auto">
          <a:xfrm flipH="1">
            <a:off x="7064517" y="4082395"/>
            <a:ext cx="3642" cy="9388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2" name="Rectangle 22"/>
          <p:cNvSpPr>
            <a:spLocks noChangeArrowheads="1"/>
          </p:cNvSpPr>
          <p:nvPr/>
        </p:nvSpPr>
        <p:spPr bwMode="auto">
          <a:xfrm>
            <a:off x="8534400" y="8969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(96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/>
          </a:p>
        </p:txBody>
      </p:sp>
      <p:grpSp>
        <p:nvGrpSpPr>
          <p:cNvPr id="250910" name="Group 30"/>
          <p:cNvGrpSpPr>
            <a:grpSpLocks/>
          </p:cNvGrpSpPr>
          <p:nvPr/>
        </p:nvGrpSpPr>
        <p:grpSpPr bwMode="auto">
          <a:xfrm>
            <a:off x="3306763" y="1435103"/>
            <a:ext cx="2325688" cy="442913"/>
            <a:chOff x="883" y="1107"/>
            <a:chExt cx="1465" cy="279"/>
          </a:xfrm>
        </p:grpSpPr>
        <p:graphicFrame>
          <p:nvGraphicFramePr>
            <p:cNvPr id="250911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83" y="1107"/>
            <a:ext cx="146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4" name="Equation" r:id="rId21" imgW="1066680" imgH="203040" progId="Equation.DSMT4">
                    <p:embed/>
                  </p:oleObj>
                </mc:Choice>
                <mc:Fallback>
                  <p:oleObj name="Equation" r:id="rId21" imgW="1066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107"/>
                          <a:ext cx="1465" cy="2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>
              <a:off x="1000" y="111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2775743" y="2167077"/>
            <a:ext cx="1255713" cy="457200"/>
            <a:chOff x="1192" y="1540"/>
            <a:chExt cx="791" cy="288"/>
          </a:xfrm>
        </p:grpSpPr>
        <p:graphicFrame>
          <p:nvGraphicFramePr>
            <p:cNvPr id="250914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1192" y="1540"/>
            <a:ext cx="7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5" name="Equation" r:id="rId23" imgW="558720" imgH="203040" progId="Equation.DSMT4">
                    <p:embed/>
                  </p:oleObj>
                </mc:Choice>
                <mc:Fallback>
                  <p:oleObj name="Equation" r:id="rId2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540"/>
                          <a:ext cx="791" cy="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>
              <a:off x="1623" y="15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>
              <a:off x="1206" y="156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0917" name="Object 37"/>
          <p:cNvGraphicFramePr>
            <a:graphicFrameLocks noChangeAspect="1"/>
          </p:cNvGraphicFramePr>
          <p:nvPr>
            <p:extLst/>
          </p:nvPr>
        </p:nvGraphicFramePr>
        <p:xfrm>
          <a:off x="7775972" y="737700"/>
          <a:ext cx="500856" cy="6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25" imgW="164880" imgH="203040" progId="Equation.DSMT4">
                  <p:embed/>
                </p:oleObj>
              </mc:Choice>
              <mc:Fallback>
                <p:oleObj name="Equation" r:id="rId25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972" y="737700"/>
                        <a:ext cx="500856" cy="6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18" name="Object 38"/>
          <p:cNvGraphicFramePr>
            <a:graphicFrameLocks noChangeAspect="1"/>
          </p:cNvGraphicFramePr>
          <p:nvPr>
            <p:extLst/>
          </p:nvPr>
        </p:nvGraphicFramePr>
        <p:xfrm>
          <a:off x="8769990" y="3953719"/>
          <a:ext cx="1387126" cy="107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27" imgW="622080" imgH="482400" progId="Equation.DSMT4">
                  <p:embed/>
                </p:oleObj>
              </mc:Choice>
              <mc:Fallback>
                <p:oleObj name="Equation" r:id="rId27" imgW="622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990" y="3953719"/>
                        <a:ext cx="1387126" cy="1075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19" name="Object 39"/>
          <p:cNvGraphicFramePr>
            <a:graphicFrameLocks noChangeAspect="1"/>
          </p:cNvGraphicFramePr>
          <p:nvPr>
            <p:extLst/>
          </p:nvPr>
        </p:nvGraphicFramePr>
        <p:xfrm>
          <a:off x="1899349" y="5426126"/>
          <a:ext cx="4710304" cy="85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29" imgW="2387520" imgH="431640" progId="Equation.DSMT4">
                  <p:embed/>
                </p:oleObj>
              </mc:Choice>
              <mc:Fallback>
                <p:oleObj name="Equation" r:id="rId29" imgW="2387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349" y="5426126"/>
                        <a:ext cx="4710304" cy="85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20" name="Object 40"/>
          <p:cNvGraphicFramePr>
            <a:graphicFrameLocks noChangeAspect="1"/>
          </p:cNvGraphicFramePr>
          <p:nvPr>
            <p:extLst/>
          </p:nvPr>
        </p:nvGraphicFramePr>
        <p:xfrm>
          <a:off x="6630296" y="5362622"/>
          <a:ext cx="619149" cy="93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31" imgW="266400" imgH="406080" progId="Equation.DSMT4">
                  <p:embed/>
                </p:oleObj>
              </mc:Choice>
              <mc:Fallback>
                <p:oleObj name="Equation" r:id="rId31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296" y="5362622"/>
                        <a:ext cx="619149" cy="939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>
            <p:extLst/>
          </p:nvPr>
        </p:nvGraphicFramePr>
        <p:xfrm>
          <a:off x="7135283" y="4449762"/>
          <a:ext cx="3317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Equation" r:id="rId33" imgW="368280" imgH="634680" progId="Equation.DSMT4">
                  <p:embed/>
                </p:oleObj>
              </mc:Choice>
              <mc:Fallback>
                <p:oleObj name="Equation" r:id="rId33" imgW="368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283" y="4449762"/>
                        <a:ext cx="33178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88508" y="4282106"/>
          <a:ext cx="661133" cy="48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Equation" r:id="rId35" imgW="279360" imgH="203040" progId="Equation.DSMT4">
                  <p:embed/>
                </p:oleObj>
              </mc:Choice>
              <mc:Fallback>
                <p:oleObj name="Equation" r:id="rId35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88508" y="4282106"/>
                        <a:ext cx="661133" cy="480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utoUpdateAnimBg="0"/>
      <p:bldP spid="250889" grpId="0" autoUpdateAnimBg="0"/>
      <p:bldP spid="250893" grpId="0" animBg="1"/>
      <p:bldP spid="2508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063750" y="188913"/>
            <a:ext cx="4319588" cy="792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</a:rPr>
              <a:t>二</a:t>
            </a:r>
            <a:r>
              <a:rPr lang="zh-CN" altLang="en-US" sz="36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梯度的概念</a:t>
            </a: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29236"/>
              </p:ext>
            </p:extLst>
          </p:nvPr>
        </p:nvGraphicFramePr>
        <p:xfrm>
          <a:off x="2047876" y="1033234"/>
          <a:ext cx="7016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6" y="1033234"/>
                        <a:ext cx="70167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80036"/>
              </p:ext>
            </p:extLst>
          </p:nvPr>
        </p:nvGraphicFramePr>
        <p:xfrm>
          <a:off x="1988412" y="1744892"/>
          <a:ext cx="86090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5" imgW="3162240" imgH="241200" progId="Equation.DSMT4">
                  <p:embed/>
                </p:oleObj>
              </mc:Choice>
              <mc:Fallback>
                <p:oleObj name="Equation" r:id="rId5" imgW="3162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412" y="1744892"/>
                        <a:ext cx="86090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55333"/>
              </p:ext>
            </p:extLst>
          </p:nvPr>
        </p:nvGraphicFramePr>
        <p:xfrm>
          <a:off x="2025650" y="2420938"/>
          <a:ext cx="574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7" imgW="2108160" imgH="228600" progId="Equation.DSMT4">
                  <p:embed/>
                </p:oleObj>
              </mc:Choice>
              <mc:Fallback>
                <p:oleObj name="Equation" r:id="rId7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420938"/>
                        <a:ext cx="574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80776"/>
              </p:ext>
            </p:extLst>
          </p:nvPr>
        </p:nvGraphicFramePr>
        <p:xfrm>
          <a:off x="2098241" y="3132928"/>
          <a:ext cx="6085992" cy="65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9" imgW="2260440" imgH="241200" progId="Equation.DSMT4">
                  <p:embed/>
                </p:oleObj>
              </mc:Choice>
              <mc:Fallback>
                <p:oleObj name="Equation" r:id="rId9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41" y="3132928"/>
                        <a:ext cx="6085992" cy="65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46292"/>
              </p:ext>
            </p:extLst>
          </p:nvPr>
        </p:nvGraphicFramePr>
        <p:xfrm>
          <a:off x="2271869" y="4553970"/>
          <a:ext cx="6812499" cy="78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11" imgW="2641320" imgH="304560" progId="Equation.DSMT4">
                  <p:embed/>
                </p:oleObj>
              </mc:Choice>
              <mc:Fallback>
                <p:oleObj name="Equation" r:id="rId11" imgW="264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869" y="4553970"/>
                        <a:ext cx="6812499" cy="78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2063750" y="3933826"/>
            <a:ext cx="4895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的长度（或模）为</a:t>
            </a:r>
            <a:endParaRPr lang="zh-CN" altLang="en-US" sz="2800" b="1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992314" y="5589588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下面考察梯度与方向导数之间的关系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7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5053" y="3283605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所以方向导数是梯度在方向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上的投影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703388" y="323850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方向导数公式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088"/>
              </p:ext>
            </p:extLst>
          </p:nvPr>
        </p:nvGraphicFramePr>
        <p:xfrm>
          <a:off x="3949700" y="188913"/>
          <a:ext cx="57324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2" name="Equation" r:id="rId3" imgW="2577960" imgH="431640" progId="Equation.DSMT4">
                  <p:embed/>
                </p:oleObj>
              </mc:Choice>
              <mc:Fallback>
                <p:oleObj name="Equation" r:id="rId3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88913"/>
                        <a:ext cx="57324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243138" y="1251932"/>
            <a:ext cx="1296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令向量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03388" y="5390592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这说明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022850" y="522605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： 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变化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率最大的方向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5175250" y="575945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模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最大变化率之值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419851" y="3844925"/>
            <a:ext cx="34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方向导数取最大值：</a:t>
            </a:r>
            <a:r>
              <a:rPr kumimoji="1" lang="zh-CN" altLang="en-US" sz="2800" b="1" i="1" dirty="0">
                <a:latin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62" name="AutoShape 18"/>
          <p:cNvSpPr>
            <a:spLocks/>
          </p:cNvSpPr>
          <p:nvPr/>
        </p:nvSpPr>
        <p:spPr bwMode="auto">
          <a:xfrm>
            <a:off x="4870450" y="53022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5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46540"/>
              </p:ext>
            </p:extLst>
          </p:nvPr>
        </p:nvGraphicFramePr>
        <p:xfrm>
          <a:off x="3806825" y="1052513"/>
          <a:ext cx="33401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052513"/>
                        <a:ext cx="33401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569" name="Group 25"/>
          <p:cNvGrpSpPr>
            <a:grpSpLocks/>
          </p:cNvGrpSpPr>
          <p:nvPr/>
        </p:nvGrpSpPr>
        <p:grpSpPr bwMode="auto">
          <a:xfrm>
            <a:off x="5629277" y="2540003"/>
            <a:ext cx="2551113" cy="569913"/>
            <a:chOff x="1917" y="2027"/>
            <a:chExt cx="1607" cy="359"/>
          </a:xfrm>
        </p:grpSpPr>
        <p:graphicFrame>
          <p:nvGraphicFramePr>
            <p:cNvPr id="23657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802470"/>
                </p:ext>
              </p:extLst>
            </p:nvPr>
          </p:nvGraphicFramePr>
          <p:xfrm>
            <a:off x="1917" y="2027"/>
            <a:ext cx="160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4" name="Equation" r:id="rId7" imgW="1079280" imgH="241200" progId="Equation.DSMT4">
                    <p:embed/>
                  </p:oleObj>
                </mc:Choice>
                <mc:Fallback>
                  <p:oleObj name="Equation" r:id="rId7" imgW="1079280" imgH="241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2027"/>
                          <a:ext cx="160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71" name="Line 27"/>
            <p:cNvSpPr>
              <a:spLocks noChangeShapeType="1"/>
            </p:cNvSpPr>
            <p:nvPr/>
          </p:nvSpPr>
          <p:spPr bwMode="auto">
            <a:xfrm>
              <a:off x="2179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2" name="Line 28"/>
            <p:cNvSpPr>
              <a:spLocks noChangeShapeType="1"/>
            </p:cNvSpPr>
            <p:nvPr/>
          </p:nvSpPr>
          <p:spPr bwMode="auto">
            <a:xfrm>
              <a:off x="2848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3" name="Line 29"/>
            <p:cNvSpPr>
              <a:spLocks noChangeShapeType="1"/>
            </p:cNvSpPr>
            <p:nvPr/>
          </p:nvSpPr>
          <p:spPr bwMode="auto">
            <a:xfrm>
              <a:off x="3062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574" name="Group 30"/>
          <p:cNvGrpSpPr>
            <a:grpSpLocks/>
          </p:cNvGrpSpPr>
          <p:nvPr/>
        </p:nvGrpSpPr>
        <p:grpSpPr bwMode="auto">
          <a:xfrm>
            <a:off x="8653465" y="1855790"/>
            <a:ext cx="1979613" cy="617538"/>
            <a:chOff x="3414" y="1931"/>
            <a:chExt cx="1247" cy="389"/>
          </a:xfrm>
        </p:grpSpPr>
        <p:graphicFrame>
          <p:nvGraphicFramePr>
            <p:cNvPr id="2365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689753"/>
                </p:ext>
              </p:extLst>
            </p:nvPr>
          </p:nvGraphicFramePr>
          <p:xfrm>
            <a:off x="3414" y="1931"/>
            <a:ext cx="124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5" name="Equation" r:id="rId9" imgW="774360" imgH="241200" progId="Equation.DSMT4">
                    <p:embed/>
                  </p:oleObj>
                </mc:Choice>
                <mc:Fallback>
                  <p:oleObj name="Equation" r:id="rId9" imgW="774360" imgH="241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1931"/>
                          <a:ext cx="124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76" name="Line 32"/>
            <p:cNvSpPr>
              <a:spLocks noChangeShapeType="1"/>
            </p:cNvSpPr>
            <p:nvPr/>
          </p:nvSpPr>
          <p:spPr bwMode="auto">
            <a:xfrm>
              <a:off x="3708" y="193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65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1498"/>
              </p:ext>
            </p:extLst>
          </p:nvPr>
        </p:nvGraphicFramePr>
        <p:xfrm>
          <a:off x="1862138" y="2276475"/>
          <a:ext cx="3714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" name="Equation" r:id="rId11" imgW="1638000" imgH="431640" progId="Equation.DSMT4">
                  <p:embed/>
                </p:oleObj>
              </mc:Choice>
              <mc:Fallback>
                <p:oleObj name="Equation" r:id="rId11" imgW="16380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276475"/>
                        <a:ext cx="3714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69113"/>
              </p:ext>
            </p:extLst>
          </p:nvPr>
        </p:nvGraphicFramePr>
        <p:xfrm>
          <a:off x="1983025" y="3829355"/>
          <a:ext cx="4500934" cy="57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7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025" y="3829355"/>
                        <a:ext cx="4500934" cy="57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40850"/>
              </p:ext>
            </p:extLst>
          </p:nvPr>
        </p:nvGraphicFramePr>
        <p:xfrm>
          <a:off x="3525838" y="5445126"/>
          <a:ext cx="12811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5445126"/>
                        <a:ext cx="128111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54322"/>
              </p:ext>
            </p:extLst>
          </p:nvPr>
        </p:nvGraphicFramePr>
        <p:xfrm>
          <a:off x="3917950" y="4292600"/>
          <a:ext cx="37099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Equation" r:id="rId17" imgW="1549080" imgH="431640" progId="Equation.DSMT4">
                  <p:embed/>
                </p:oleObj>
              </mc:Choice>
              <mc:Fallback>
                <p:oleObj name="Equation" r:id="rId17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292600"/>
                        <a:ext cx="37099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73638"/>
              </p:ext>
            </p:extLst>
          </p:nvPr>
        </p:nvGraphicFramePr>
        <p:xfrm>
          <a:off x="3719514" y="1806576"/>
          <a:ext cx="4460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19" imgW="1688760" imgH="241200" progId="Equation.DSMT4">
                  <p:embed/>
                </p:oleObj>
              </mc:Choice>
              <mc:Fallback>
                <p:oleObj name="Equation" r:id="rId19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806576"/>
                        <a:ext cx="44608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64475"/>
              </p:ext>
            </p:extLst>
          </p:nvPr>
        </p:nvGraphicFramePr>
        <p:xfrm>
          <a:off x="7358064" y="1284289"/>
          <a:ext cx="1474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Equation" r:id="rId21" imgW="622080" imgH="203040" progId="Equation.DSMT4">
                  <p:embed/>
                </p:oleObj>
              </mc:Choice>
              <mc:Fallback>
                <p:oleObj name="Equation" r:id="rId2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4" y="1284289"/>
                        <a:ext cx="147478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6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4" grpId="0"/>
      <p:bldP spid="236549" grpId="0" autoUpdateAnimBg="0"/>
      <p:bldP spid="236551" grpId="0" autoUpdateAnimBg="0"/>
      <p:bldP spid="236552" grpId="0" autoUpdateAnimBg="0"/>
      <p:bldP spid="236553" grpId="0" autoUpdateAnimBg="0"/>
      <p:bldP spid="236554" grpId="0" autoUpdateAnimBg="0"/>
      <p:bldP spid="2365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51584" y="980728"/>
            <a:ext cx="7345363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这就是说，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的梯度方向是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的值增长最快的方向，且沿这一方向的变化率就是梯度的模；而当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与梯度向量反方向时，方向导数取得最小值 </a:t>
            </a:r>
            <a:r>
              <a:rPr lang="en-US" altLang="zh-CN" sz="2800" b="1" dirty="0">
                <a:latin typeface="Times New Roman" panose="02020603050405020304" pitchFamily="18" charset="0"/>
              </a:rPr>
              <a:t>- | grad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) | .</a:t>
            </a:r>
          </a:p>
        </p:txBody>
      </p:sp>
    </p:spTree>
    <p:extLst>
      <p:ext uri="{BB962C8B-B14F-4D97-AF65-F5344CB8AC3E}">
        <p14:creationId xmlns:p14="http://schemas.microsoft.com/office/powerpoint/2010/main" val="33231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2592388" y="873125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梯度的基本运算公式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78684"/>
              </p:ext>
            </p:extLst>
          </p:nvPr>
        </p:nvGraphicFramePr>
        <p:xfrm>
          <a:off x="2751138" y="1528247"/>
          <a:ext cx="2578546" cy="62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3" imgW="1002960" imgH="241200" progId="Equation.DSMT4">
                  <p:embed/>
                </p:oleObj>
              </mc:Choice>
              <mc:Fallback>
                <p:oleObj name="Equation" r:id="rId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528247"/>
                        <a:ext cx="2578546" cy="620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34648"/>
              </p:ext>
            </p:extLst>
          </p:nvPr>
        </p:nvGraphicFramePr>
        <p:xfrm>
          <a:off x="2736409" y="2232025"/>
          <a:ext cx="4583727" cy="54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5" imgW="1714320" imgH="203040" progId="Equation.DSMT4">
                  <p:embed/>
                </p:oleObj>
              </mc:Choice>
              <mc:Fallback>
                <p:oleObj name="Equation" r:id="rId5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9" y="2232025"/>
                        <a:ext cx="4583727" cy="543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27639"/>
              </p:ext>
            </p:extLst>
          </p:nvPr>
        </p:nvGraphicFramePr>
        <p:xfrm>
          <a:off x="2751139" y="2863535"/>
          <a:ext cx="5721125" cy="51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7" imgW="2247840" imgH="203040" progId="Equation.DSMT4">
                  <p:embed/>
                </p:oleObj>
              </mc:Choice>
              <mc:Fallback>
                <p:oleObj name="Equation" r:id="rId7" imgW="2247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2863535"/>
                        <a:ext cx="5721125" cy="517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00966"/>
              </p:ext>
            </p:extLst>
          </p:nvPr>
        </p:nvGraphicFramePr>
        <p:xfrm>
          <a:off x="2736409" y="3523421"/>
          <a:ext cx="5734270" cy="49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9" imgW="2336760" imgH="203040" progId="Equation.DSMT4">
                  <p:embed/>
                </p:oleObj>
              </mc:Choice>
              <mc:Fallback>
                <p:oleObj name="Equation" r:id="rId9" imgW="233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9" y="3523421"/>
                        <a:ext cx="5734270" cy="498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854991"/>
              </p:ext>
            </p:extLst>
          </p:nvPr>
        </p:nvGraphicFramePr>
        <p:xfrm>
          <a:off x="2751137" y="4174242"/>
          <a:ext cx="4489631" cy="47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11" imgW="1904760" imgH="203040" progId="Equation.DSMT4">
                  <p:embed/>
                </p:oleObj>
              </mc:Choice>
              <mc:Fallback>
                <p:oleObj name="Equation" r:id="rId11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7" y="4174242"/>
                        <a:ext cx="4489631" cy="47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1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076450" y="196850"/>
            <a:ext cx="1622223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019597" y="325563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sz="2800" b="1" dirty="0"/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75745"/>
              </p:ext>
            </p:extLst>
          </p:nvPr>
        </p:nvGraphicFramePr>
        <p:xfrm>
          <a:off x="3884828" y="297319"/>
          <a:ext cx="3106737" cy="56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828" y="297319"/>
                        <a:ext cx="3106737" cy="564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966646" y="29443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80424"/>
              </p:ext>
            </p:extLst>
          </p:nvPr>
        </p:nvGraphicFramePr>
        <p:xfrm>
          <a:off x="7823633" y="414279"/>
          <a:ext cx="1656743" cy="44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5" imgW="761760" imgH="203040" progId="Equation.DSMT4">
                  <p:embed/>
                </p:oleObj>
              </mc:Choice>
              <mc:Fallback>
                <p:oleObj name="Equation" r:id="rId5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633" y="414279"/>
                        <a:ext cx="1656743" cy="4417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847850" y="95885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</a:t>
            </a:r>
            <a:endParaRPr lang="zh-CN" altLang="en-US" sz="2800" b="1" dirty="0"/>
          </a:p>
        </p:txBody>
      </p:sp>
      <p:graphicFrame>
        <p:nvGraphicFramePr>
          <p:cNvPr id="249864" name="Object 8"/>
          <p:cNvGraphicFramePr>
            <a:graphicFrameLocks noChangeAspect="1"/>
          </p:cNvGraphicFramePr>
          <p:nvPr>
            <p:extLst/>
          </p:nvPr>
        </p:nvGraphicFramePr>
        <p:xfrm>
          <a:off x="3448050" y="896396"/>
          <a:ext cx="1772989" cy="60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7" imgW="749160" imgH="253800" progId="Equation.DSMT4">
                  <p:embed/>
                </p:oleObj>
              </mc:Choice>
              <mc:Fallback>
                <p:oleObj name="Equation" r:id="rId7" imgW="74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896396"/>
                        <a:ext cx="1772989" cy="60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10898"/>
              </p:ext>
            </p:extLst>
          </p:nvPr>
        </p:nvGraphicFramePr>
        <p:xfrm>
          <a:off x="3028708" y="1503824"/>
          <a:ext cx="4865143" cy="112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Equation" r:id="rId9" imgW="2133360" imgH="495000" progId="Equation.DSMT4">
                  <p:embed/>
                </p:oleObj>
              </mc:Choice>
              <mc:Fallback>
                <p:oleObj name="Equation" r:id="rId9" imgW="2133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08" y="1503824"/>
                        <a:ext cx="4865143" cy="1129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1842589" y="1708324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49868" name="Object 12"/>
          <p:cNvGraphicFramePr>
            <a:graphicFrameLocks noChangeAspect="1"/>
          </p:cNvGraphicFramePr>
          <p:nvPr>
            <p:extLst/>
          </p:nvPr>
        </p:nvGraphicFramePr>
        <p:xfrm>
          <a:off x="3770745" y="2744788"/>
          <a:ext cx="333490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11" imgW="1346040" imgH="279360" progId="Equation.DSMT4">
                  <p:embed/>
                </p:oleObj>
              </mc:Choice>
              <mc:Fallback>
                <p:oleObj name="Equation" r:id="rId11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745" y="2744788"/>
                        <a:ext cx="3334905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162800" y="278873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/>
          </a:p>
        </p:txBody>
      </p:sp>
      <p:graphicFrame>
        <p:nvGraphicFramePr>
          <p:cNvPr id="249870" name="Object 14"/>
          <p:cNvGraphicFramePr>
            <a:graphicFrameLocks noChangeAspect="1"/>
          </p:cNvGraphicFramePr>
          <p:nvPr>
            <p:extLst/>
          </p:nvPr>
        </p:nvGraphicFramePr>
        <p:xfrm>
          <a:off x="7680815" y="2689109"/>
          <a:ext cx="718029" cy="90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Equation" r:id="rId13" imgW="342720" imgH="431640" progId="Equation.DSMT4">
                  <p:embed/>
                </p:oleObj>
              </mc:Choice>
              <mc:Fallback>
                <p:oleObj name="Equation" r:id="rId13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815" y="2689109"/>
                        <a:ext cx="718029" cy="904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ChangeAspect="1"/>
          </p:cNvGraphicFramePr>
          <p:nvPr>
            <p:extLst/>
          </p:nvPr>
        </p:nvGraphicFramePr>
        <p:xfrm>
          <a:off x="8348726" y="2719304"/>
          <a:ext cx="396991" cy="79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15" imgW="203040" imgH="406080" progId="Equation.DSMT4">
                  <p:embed/>
                </p:oleObj>
              </mc:Choice>
              <mc:Fallback>
                <p:oleObj name="Equation" r:id="rId15" imgW="203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726" y="2719304"/>
                        <a:ext cx="396991" cy="793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2" name="Object 16"/>
          <p:cNvGraphicFramePr>
            <a:graphicFrameLocks noChangeAspect="1"/>
          </p:cNvGraphicFramePr>
          <p:nvPr>
            <p:extLst/>
          </p:nvPr>
        </p:nvGraphicFramePr>
        <p:xfrm>
          <a:off x="8758625" y="2996952"/>
          <a:ext cx="489864" cy="3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625" y="2996952"/>
                        <a:ext cx="489864" cy="342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4002958" y="3635818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注意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具有轮换对称性</a:t>
            </a:r>
            <a:endParaRPr lang="zh-CN" altLang="en-US" sz="2800" b="1" dirty="0"/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>
            <a:off x="3575720" y="2582110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875" name="Object 19"/>
          <p:cNvGraphicFramePr>
            <a:graphicFrameLocks noChangeAspect="1"/>
          </p:cNvGraphicFramePr>
          <p:nvPr>
            <p:extLst/>
          </p:nvPr>
        </p:nvGraphicFramePr>
        <p:xfrm>
          <a:off x="3243654" y="4493412"/>
          <a:ext cx="3609192" cy="11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19" imgW="1536480" imgH="495000" progId="Equation.DSMT4">
                  <p:embed/>
                </p:oleObj>
              </mc:Choice>
              <mc:Fallback>
                <p:oleObj name="Equation" r:id="rId19" imgW="1536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654" y="4493412"/>
                        <a:ext cx="3609192" cy="1163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6" name="Object 20"/>
          <p:cNvGraphicFramePr>
            <a:graphicFrameLocks noChangeAspect="1"/>
          </p:cNvGraphicFramePr>
          <p:nvPr>
            <p:extLst/>
          </p:nvPr>
        </p:nvGraphicFramePr>
        <p:xfrm>
          <a:off x="6736006" y="4561843"/>
          <a:ext cx="2009711" cy="90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21" imgW="901440" imgH="406080" progId="Equation.DSMT4">
                  <p:embed/>
                </p:oleObj>
              </mc:Choice>
              <mc:Fallback>
                <p:oleObj name="Equation" r:id="rId21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06" y="4561843"/>
                        <a:ext cx="2009711" cy="905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39700"/>
              </p:ext>
            </p:extLst>
          </p:nvPr>
        </p:nvGraphicFramePr>
        <p:xfrm>
          <a:off x="5298873" y="700240"/>
          <a:ext cx="15978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23" imgW="774360" imgH="406080" progId="Equation.DSMT4">
                  <p:embed/>
                </p:oleObj>
              </mc:Choice>
              <mc:Fallback>
                <p:oleObj name="Equation" r:id="rId23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873" y="700240"/>
                        <a:ext cx="159781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8" name="Rectangle 22"/>
          <p:cNvSpPr>
            <a:spLocks noChangeArrowheads="1"/>
          </p:cNvSpPr>
          <p:nvPr/>
        </p:nvSpPr>
        <p:spPr bwMode="auto">
          <a:xfrm>
            <a:off x="7105650" y="9588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(92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255948" y="1496647"/>
            <a:ext cx="1565804" cy="30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7" grpId="0" autoUpdateAnimBg="0"/>
      <p:bldP spid="249869" grpId="0" autoUpdateAnimBg="0"/>
      <p:bldP spid="249873" grpId="0" autoUpdateAnimBg="0"/>
      <p:bldP spid="2498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539" y="289975"/>
            <a:ext cx="983840" cy="74269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>
            <p:extLst/>
          </p:nvPr>
        </p:nvGraphicFramePr>
        <p:xfrm>
          <a:off x="2997610" y="522288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5" name="公式" r:id="rId3" imgW="2076584" imgH="409688" progId="Equation.3">
                  <p:embed/>
                </p:oleObj>
              </mc:Choice>
              <mc:Fallback>
                <p:oleObj name="公式" r:id="rId3" imgW="2076584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10" y="522288"/>
                        <a:ext cx="209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5035550" y="431800"/>
          <a:ext cx="549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6" name="公式" r:id="rId5" imgW="5476718" imgH="524028" progId="Equation.3">
                  <p:embed/>
                </p:oleObj>
              </mc:Choice>
              <mc:Fallback>
                <p:oleObj name="公式" r:id="rId5" imgW="5476718" imgH="524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31800"/>
                        <a:ext cx="549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21336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2838450" y="1670050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7" name="公式" r:id="rId7" imgW="1247887" imgH="895363" progId="Equation.3">
                  <p:embed/>
                </p:oleObj>
              </mc:Choice>
              <mc:Fallback>
                <p:oleObj name="公式" r:id="rId7" imgW="124788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670050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5791200" y="191135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8" name="公式" r:id="rId9" imgW="1076482" imgH="390691" progId="Equation.3">
                  <p:embed/>
                </p:oleObj>
              </mc:Choice>
              <mc:Fallback>
                <p:oleObj name="公式" r:id="rId9" imgW="1076482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1135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3187700" y="2673350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9" name="公式" r:id="rId11" imgW="1247887" imgH="895363" progId="Equation.3">
                  <p:embed/>
                </p:oleObj>
              </mc:Choice>
              <mc:Fallback>
                <p:oleObj name="公式" r:id="rId11" imgW="124788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673350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1966913" y="3940175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" name="公式" r:id="rId13" imgW="1876492" imgH="371336" progId="Equation.3">
                  <p:embed/>
                </p:oleObj>
              </mc:Choice>
              <mc:Fallback>
                <p:oleObj name="公式" r:id="rId13" imgW="1876492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940175"/>
                        <a:ext cx="189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>
            <p:extLst/>
          </p:nvPr>
        </p:nvGraphicFramePr>
        <p:xfrm>
          <a:off x="3798889" y="4558867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1" name="公式" r:id="rId15" imgW="3857692" imgH="809698" progId="Equation.3">
                  <p:embed/>
                </p:oleObj>
              </mc:Choice>
              <mc:Fallback>
                <p:oleObj name="公式" r:id="rId15" imgW="3857692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9" y="4558867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ChangeAspect="1"/>
          </p:cNvGraphicFramePr>
          <p:nvPr>
            <p:extLst/>
          </p:nvPr>
        </p:nvGraphicFramePr>
        <p:xfrm>
          <a:off x="3724275" y="5404571"/>
          <a:ext cx="154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2" name="公式" r:id="rId17" imgW="1533682" imgH="809698" progId="Equation.3">
                  <p:embed/>
                </p:oleObj>
              </mc:Choice>
              <mc:Fallback>
                <p:oleObj name="公式" r:id="rId17" imgW="1533682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404571"/>
                        <a:ext cx="154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2" name="Object 12"/>
          <p:cNvGraphicFramePr>
            <a:graphicFrameLocks noChangeAspect="1"/>
          </p:cNvGraphicFramePr>
          <p:nvPr/>
        </p:nvGraphicFramePr>
        <p:xfrm>
          <a:off x="6223000" y="2736850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3" name="公式" r:id="rId19" imgW="2428718" imgH="895363" progId="Equation.3">
                  <p:embed/>
                </p:oleObj>
              </mc:Choice>
              <mc:Fallback>
                <p:oleObj name="公式" r:id="rId19" imgW="2428718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736850"/>
                        <a:ext cx="245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3" name="Object 13"/>
          <p:cNvGraphicFramePr>
            <a:graphicFrameLocks noChangeAspect="1"/>
          </p:cNvGraphicFramePr>
          <p:nvPr>
            <p:extLst/>
          </p:nvPr>
        </p:nvGraphicFramePr>
        <p:xfrm>
          <a:off x="5365750" y="5589413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4" name="公式" r:id="rId21" imgW="1438297" imgH="485675" progId="Equation.3">
                  <p:embed/>
                </p:oleObj>
              </mc:Choice>
              <mc:Fallback>
                <p:oleObj name="公式" r:id="rId21" imgW="1438297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589413"/>
                        <a:ext cx="146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4" name="Object 14"/>
          <p:cNvGraphicFramePr>
            <a:graphicFrameLocks noChangeAspect="1"/>
          </p:cNvGraphicFramePr>
          <p:nvPr/>
        </p:nvGraphicFramePr>
        <p:xfrm>
          <a:off x="5421313" y="3713163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公式" r:id="rId23" imgW="1514318" imgH="895363" progId="Equation.3">
                  <p:embed/>
                </p:oleObj>
              </mc:Choice>
              <mc:Fallback>
                <p:oleObj name="公式" r:id="rId23" imgW="1514318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713163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5" name="Object 15"/>
          <p:cNvGraphicFramePr>
            <a:graphicFrameLocks noChangeAspect="1"/>
          </p:cNvGraphicFramePr>
          <p:nvPr/>
        </p:nvGraphicFramePr>
        <p:xfrm>
          <a:off x="7061200" y="3713163"/>
          <a:ext cx="154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6" name="公式" r:id="rId25" imgW="1533682" imgH="895363" progId="Equation.3">
                  <p:embed/>
                </p:oleObj>
              </mc:Choice>
              <mc:Fallback>
                <p:oleObj name="公式" r:id="rId25" imgW="1533682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3713163"/>
                        <a:ext cx="154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6" name="Object 16"/>
          <p:cNvGraphicFramePr>
            <a:graphicFrameLocks noChangeAspect="1"/>
          </p:cNvGraphicFramePr>
          <p:nvPr/>
        </p:nvGraphicFramePr>
        <p:xfrm>
          <a:off x="4178300" y="1682750"/>
          <a:ext cx="161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7" name="公式" r:id="rId27" imgW="1590697" imgH="895363" progId="Equation.3">
                  <p:embed/>
                </p:oleObj>
              </mc:Choice>
              <mc:Fallback>
                <p:oleObj name="公式" r:id="rId27" imgW="159069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682750"/>
                        <a:ext cx="161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7" name="Object 17"/>
          <p:cNvGraphicFramePr>
            <a:graphicFrameLocks noChangeAspect="1"/>
          </p:cNvGraphicFramePr>
          <p:nvPr/>
        </p:nvGraphicFramePr>
        <p:xfrm>
          <a:off x="6883401" y="1606550"/>
          <a:ext cx="2098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8" name="公式" r:id="rId29" imgW="2076584" imgH="971709" progId="Equation.3">
                  <p:embed/>
                </p:oleObj>
              </mc:Choice>
              <mc:Fallback>
                <p:oleObj name="公式" r:id="rId29" imgW="2076584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1" y="1606550"/>
                        <a:ext cx="2098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8" name="Line 18"/>
          <p:cNvSpPr>
            <a:spLocks noChangeShapeType="1"/>
          </p:cNvSpPr>
          <p:nvPr/>
        </p:nvSpPr>
        <p:spPr bwMode="auto">
          <a:xfrm flipV="1">
            <a:off x="9043988" y="4572001"/>
            <a:ext cx="1090612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3539" name="Group 19"/>
          <p:cNvGrpSpPr>
            <a:grpSpLocks/>
          </p:cNvGrpSpPr>
          <p:nvPr/>
        </p:nvGrpSpPr>
        <p:grpSpPr bwMode="auto">
          <a:xfrm>
            <a:off x="8701090" y="3971928"/>
            <a:ext cx="1622425" cy="2168526"/>
            <a:chOff x="4521" y="2502"/>
            <a:chExt cx="1022" cy="1366"/>
          </a:xfrm>
        </p:grpSpPr>
        <p:graphicFrame>
          <p:nvGraphicFramePr>
            <p:cNvPr id="231465" name="Object 20"/>
            <p:cNvGraphicFramePr>
              <a:graphicFrameLocks noChangeAspect="1"/>
            </p:cNvGraphicFramePr>
            <p:nvPr/>
          </p:nvGraphicFramePr>
          <p:xfrm>
            <a:off x="5296" y="264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9" name="Equation" r:id="rId31" imgW="257108" imgH="285670" progId="Equation.3">
                    <p:embed/>
                  </p:oleObj>
                </mc:Choice>
                <mc:Fallback>
                  <p:oleObj name="Equation" r:id="rId31" imgW="257108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264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6" name="Line 21"/>
            <p:cNvSpPr>
              <a:spLocks noChangeShapeType="1"/>
            </p:cNvSpPr>
            <p:nvPr/>
          </p:nvSpPr>
          <p:spPr bwMode="auto">
            <a:xfrm>
              <a:off x="4737" y="3281"/>
              <a:ext cx="7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67" name="Line 22"/>
            <p:cNvSpPr>
              <a:spLocks noChangeShapeType="1"/>
            </p:cNvSpPr>
            <p:nvPr/>
          </p:nvSpPr>
          <p:spPr bwMode="auto">
            <a:xfrm flipV="1">
              <a:off x="4737" y="2547"/>
              <a:ext cx="0" cy="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68" name="Line 23"/>
            <p:cNvSpPr>
              <a:spLocks noChangeShapeType="1"/>
            </p:cNvSpPr>
            <p:nvPr/>
          </p:nvSpPr>
          <p:spPr bwMode="auto">
            <a:xfrm flipH="1">
              <a:off x="4521" y="3281"/>
              <a:ext cx="216" cy="5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146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4624182"/>
                </p:ext>
              </p:extLst>
            </p:nvPr>
          </p:nvGraphicFramePr>
          <p:xfrm>
            <a:off x="4632" y="3667"/>
            <a:ext cx="19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0" name="Equation" r:id="rId33" imgW="139680" imgH="139680" progId="Equation.DSMT4">
                    <p:embed/>
                  </p:oleObj>
                </mc:Choice>
                <mc:Fallback>
                  <p:oleObj name="Equation" r:id="rId3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3667"/>
                          <a:ext cx="19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0" name="Object 25"/>
            <p:cNvGraphicFramePr>
              <a:graphicFrameLocks noChangeAspect="1"/>
            </p:cNvGraphicFramePr>
            <p:nvPr/>
          </p:nvGraphicFramePr>
          <p:xfrm>
            <a:off x="4560" y="319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1" name="Equation" r:id="rId35" imgW="200092" imgH="219002" progId="Equation.3">
                    <p:embed/>
                  </p:oleObj>
                </mc:Choice>
                <mc:Fallback>
                  <p:oleObj name="Equation" r:id="rId35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19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650147"/>
                </p:ext>
              </p:extLst>
            </p:nvPr>
          </p:nvGraphicFramePr>
          <p:xfrm>
            <a:off x="4790" y="2502"/>
            <a:ext cx="1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2" name="Equation" r:id="rId37" imgW="114120" imgH="139680" progId="Equation.DSMT4">
                    <p:embed/>
                  </p:oleObj>
                </mc:Choice>
                <mc:Fallback>
                  <p:oleObj name="Equation" r:id="rId3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502"/>
                          <a:ext cx="16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076344"/>
                </p:ext>
              </p:extLst>
            </p:nvPr>
          </p:nvGraphicFramePr>
          <p:xfrm>
            <a:off x="5342" y="3307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3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3307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73" name="Oval 28"/>
            <p:cNvSpPr>
              <a:spLocks noChangeArrowheads="1"/>
            </p:cNvSpPr>
            <p:nvPr/>
          </p:nvSpPr>
          <p:spPr bwMode="auto">
            <a:xfrm>
              <a:off x="5424" y="2851"/>
              <a:ext cx="37" cy="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  <p:graphicFrame>
        <p:nvGraphicFramePr>
          <p:cNvPr id="363549" name="Object 29"/>
          <p:cNvGraphicFramePr>
            <a:graphicFrameLocks noChangeAspect="1"/>
          </p:cNvGraphicFramePr>
          <p:nvPr/>
        </p:nvGraphicFramePr>
        <p:xfrm>
          <a:off x="4498975" y="2698750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4" name="公式" r:id="rId41" imgW="1323908" imgH="809698" progId="Equation.3">
                  <p:embed/>
                </p:oleObj>
              </mc:Choice>
              <mc:Fallback>
                <p:oleObj name="公式" r:id="rId41" imgW="1323908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698750"/>
                        <a:ext cx="134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0" name="Object 30"/>
          <p:cNvGraphicFramePr>
            <a:graphicFrameLocks noChangeAspect="1"/>
          </p:cNvGraphicFramePr>
          <p:nvPr/>
        </p:nvGraphicFramePr>
        <p:xfrm>
          <a:off x="3886200" y="3727450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5" name="公式" r:id="rId43" imgW="1504995" imgH="895363" progId="Equation.3">
                  <p:embed/>
                </p:oleObj>
              </mc:Choice>
              <mc:Fallback>
                <p:oleObj name="公式" r:id="rId43" imgW="1504995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27450"/>
                        <a:ext cx="152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6" name="Text Box 31"/>
          <p:cNvSpPr txBox="1">
            <a:spLocks noChangeArrowheads="1"/>
          </p:cNvSpPr>
          <p:nvPr/>
        </p:nvSpPr>
        <p:spPr bwMode="auto">
          <a:xfrm>
            <a:off x="4656139" y="10525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试证</a:t>
            </a:r>
            <a:endParaRPr lang="zh-CN" altLang="en-US" sz="2800">
              <a:ea typeface="仿宋_GB2312" pitchFamily="49" charset="-122"/>
            </a:endParaRPr>
          </a:p>
        </p:txBody>
      </p:sp>
      <p:graphicFrame>
        <p:nvGraphicFramePr>
          <p:cNvPr id="363552" name="Object 32"/>
          <p:cNvGraphicFramePr>
            <a:graphicFrameLocks noChangeAspect="1"/>
          </p:cNvGraphicFramePr>
          <p:nvPr/>
        </p:nvGraphicFramePr>
        <p:xfrm>
          <a:off x="9043988" y="1641476"/>
          <a:ext cx="1492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6" name="公式" r:id="rId45" imgW="1361918" imgH="809698" progId="Equation.3">
                  <p:embed/>
                </p:oleObj>
              </mc:Choice>
              <mc:Fallback>
                <p:oleObj name="公式" r:id="rId45" imgW="1361918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988" y="1641476"/>
                        <a:ext cx="1492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55" name="Group 40"/>
          <p:cNvGrpSpPr>
            <a:grpSpLocks/>
          </p:cNvGrpSpPr>
          <p:nvPr/>
        </p:nvGrpSpPr>
        <p:grpSpPr bwMode="auto">
          <a:xfrm>
            <a:off x="5591175" y="1052513"/>
            <a:ext cx="3136900" cy="508000"/>
            <a:chOff x="2304" y="676"/>
            <a:chExt cx="1976" cy="320"/>
          </a:xfrm>
        </p:grpSpPr>
        <p:graphicFrame>
          <p:nvGraphicFramePr>
            <p:cNvPr id="231463" name="Object 41"/>
            <p:cNvGraphicFramePr>
              <a:graphicFrameLocks noChangeAspect="1"/>
            </p:cNvGraphicFramePr>
            <p:nvPr>
              <p:extLst/>
            </p:nvPr>
          </p:nvGraphicFramePr>
          <p:xfrm>
            <a:off x="2304" y="676"/>
            <a:ext cx="19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7" name="公式" r:id="rId47" imgW="3114697" imgH="485675" progId="Equation.3">
                    <p:embed/>
                  </p:oleObj>
                </mc:Choice>
                <mc:Fallback>
                  <p:oleObj name="公式" r:id="rId47" imgW="3114697" imgH="485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676"/>
                          <a:ext cx="1976" cy="32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4" name="Line 42"/>
            <p:cNvSpPr>
              <a:spLocks noChangeShapeType="1"/>
            </p:cNvSpPr>
            <p:nvPr/>
          </p:nvSpPr>
          <p:spPr bwMode="auto">
            <a:xfrm>
              <a:off x="3936" y="768"/>
              <a:ext cx="17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1456" name="Group 43"/>
          <p:cNvGrpSpPr>
            <a:grpSpLocks/>
          </p:cNvGrpSpPr>
          <p:nvPr/>
        </p:nvGrpSpPr>
        <p:grpSpPr bwMode="auto">
          <a:xfrm>
            <a:off x="2178050" y="1081088"/>
            <a:ext cx="2590800" cy="519112"/>
            <a:chOff x="144" y="672"/>
            <a:chExt cx="1632" cy="327"/>
          </a:xfrm>
        </p:grpSpPr>
        <p:sp>
          <p:nvSpPr>
            <p:cNvPr id="231461" name="Text Box 44"/>
            <p:cNvSpPr txBox="1">
              <a:spLocks noChangeArrowheads="1"/>
            </p:cNvSpPr>
            <p:nvPr/>
          </p:nvSpPr>
          <p:spPr bwMode="auto">
            <a:xfrm>
              <a:off x="144" y="672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 smtClean="0">
                  <a:ea typeface="楷体_GB2312" pitchFamily="49" charset="-122"/>
                </a:rPr>
                <a:t>处向径 </a:t>
              </a:r>
              <a:r>
                <a:rPr lang="en-US" altLang="zh-CN" sz="2800" i="1" dirty="0">
                  <a:ea typeface="楷体_GB2312" pitchFamily="49" charset="-122"/>
                </a:rPr>
                <a:t>r </a:t>
              </a:r>
              <a:r>
                <a:rPr lang="zh-CN" altLang="en-US" sz="2800" dirty="0">
                  <a:ea typeface="楷体_GB2312" pitchFamily="49" charset="-122"/>
                </a:rPr>
                <a:t>的模 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</a:p>
          </p:txBody>
        </p:sp>
        <p:sp>
          <p:nvSpPr>
            <p:cNvPr id="231462" name="Line 45"/>
            <p:cNvSpPr>
              <a:spLocks noChangeShapeType="1"/>
            </p:cNvSpPr>
            <p:nvPr/>
          </p:nvSpPr>
          <p:spPr bwMode="auto">
            <a:xfrm>
              <a:off x="929" y="7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3566" name="Group 46"/>
          <p:cNvGrpSpPr>
            <a:grpSpLocks/>
          </p:cNvGrpSpPr>
          <p:nvPr/>
        </p:nvGrpSpPr>
        <p:grpSpPr bwMode="auto">
          <a:xfrm>
            <a:off x="9412302" y="4595826"/>
            <a:ext cx="306388" cy="330201"/>
            <a:chOff x="4969" y="2827"/>
            <a:chExt cx="193" cy="208"/>
          </a:xfrm>
        </p:grpSpPr>
        <p:graphicFrame>
          <p:nvGraphicFramePr>
            <p:cNvPr id="23145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231163"/>
                </p:ext>
              </p:extLst>
            </p:nvPr>
          </p:nvGraphicFramePr>
          <p:xfrm>
            <a:off x="4969" y="2827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8" name="Equation" r:id="rId49" imgW="114120" imgH="126720" progId="Equation.DSMT4">
                    <p:embed/>
                  </p:oleObj>
                </mc:Choice>
                <mc:Fallback>
                  <p:oleObj name="Equation" r:id="rId49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2827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0" name="Line 48"/>
            <p:cNvSpPr>
              <a:spLocks noChangeShapeType="1"/>
            </p:cNvSpPr>
            <p:nvPr/>
          </p:nvSpPr>
          <p:spPr bwMode="auto">
            <a:xfrm>
              <a:off x="4969" y="283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1458" name="Object 49"/>
          <p:cNvGraphicFramePr>
            <a:graphicFrameLocks noChangeAspect="1"/>
          </p:cNvGraphicFramePr>
          <p:nvPr/>
        </p:nvGraphicFramePr>
        <p:xfrm>
          <a:off x="6045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9" name="公式" r:id="rId51" imgW="101556" imgH="190417" progId="Equation.3">
                  <p:embed/>
                </p:oleObj>
              </mc:Choice>
              <mc:Fallback>
                <p:oleObj name="公式" r:id="rId51" imgW="10155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8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utoUpdateAnimBg="0"/>
      <p:bldP spid="363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41522"/>
              </p:ext>
            </p:extLst>
          </p:nvPr>
        </p:nvGraphicFramePr>
        <p:xfrm>
          <a:off x="2207568" y="635298"/>
          <a:ext cx="8280920" cy="126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Document" r:id="rId3" imgW="7982207" imgH="1211008" progId="Word.Document.8">
                  <p:embed/>
                </p:oleObj>
              </mc:Choice>
              <mc:Fallback>
                <p:oleObj name="Document" r:id="rId3" imgW="7982207" imgH="1211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635298"/>
                        <a:ext cx="8280920" cy="1262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2438400" y="1919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971800" y="19192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由梯度计算公式得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00302"/>
              </p:ext>
            </p:extLst>
          </p:nvPr>
        </p:nvGraphicFramePr>
        <p:xfrm>
          <a:off x="2945897" y="2478791"/>
          <a:ext cx="5382351" cy="104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897" y="2478791"/>
                        <a:ext cx="5382351" cy="104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>
            <p:extLst/>
          </p:nvPr>
        </p:nvGraphicFramePr>
        <p:xfrm>
          <a:off x="3291458" y="3648678"/>
          <a:ext cx="4820766" cy="50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7" imgW="4356100" imgH="457200" progId="Equation.3">
                  <p:embed/>
                </p:oleObj>
              </mc:Choice>
              <mc:Fallback>
                <p:oleObj name="公式" r:id="rId7" imgW="435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458" y="3648678"/>
                        <a:ext cx="4820766" cy="50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3048000" y="4453936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故</a:t>
            </a:r>
          </a:p>
        </p:txBody>
      </p:sp>
      <p:graphicFrame>
        <p:nvGraphicFramePr>
          <p:cNvPr id="364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24703"/>
              </p:ext>
            </p:extLst>
          </p:nvPr>
        </p:nvGraphicFramePr>
        <p:xfrm>
          <a:off x="3699675" y="4353499"/>
          <a:ext cx="4645666" cy="59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9" imgW="1892160" imgH="241200" progId="Equation.DSMT4">
                  <p:embed/>
                </p:oleObj>
              </mc:Choice>
              <mc:Fallback>
                <p:oleObj name="Equation" r:id="rId9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675" y="4353499"/>
                        <a:ext cx="4645666" cy="59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>
            <p:extLst/>
          </p:nvPr>
        </p:nvGraphicFramePr>
        <p:xfrm>
          <a:off x="3215680" y="4973048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文档" r:id="rId11" imgW="5262880" imgH="990600" progId="Word.Document.8">
                  <p:embed/>
                </p:oleObj>
              </mc:Choice>
              <mc:Fallback>
                <p:oleObj name="文档" r:id="rId11" imgW="5262880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973048"/>
                        <a:ext cx="525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19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utoUpdateAnimBg="0"/>
      <p:bldP spid="364548" grpId="0" autoUpdateAnimBg="0"/>
      <p:bldP spid="3645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2019300" y="196850"/>
            <a:ext cx="21336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内容小结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247900" y="104933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方向导数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943100" y="1644650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三元函数 </a:t>
            </a:r>
            <a:endParaRPr lang="zh-CN" altLang="en-US" sz="2800" b="1" dirty="0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3693704" y="1669956"/>
          <a:ext cx="1490979" cy="46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04" y="1669956"/>
                        <a:ext cx="1490979" cy="467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092700" y="1644650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5888345" y="1703943"/>
          <a:ext cx="1472099" cy="47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345" y="1703943"/>
                        <a:ext cx="1472099" cy="47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7277100" y="1658938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方向角</a:t>
            </a:r>
            <a:endParaRPr lang="zh-CN" altLang="en-US" sz="2800" b="1" dirty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2247900" y="2207962"/>
          <a:ext cx="1644650" cy="49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Equation" r:id="rId7" imgW="723600" imgH="215640" progId="Equation.DSMT4">
                  <p:embed/>
                </p:oleObj>
              </mc:Choice>
              <mc:Fallback>
                <p:oleObj name="Equation" r:id="rId7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07962"/>
                        <a:ext cx="1644650" cy="49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3924300" y="219233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的方向导数为</a:t>
            </a:r>
            <a:endParaRPr lang="zh-CN" altLang="en-US" sz="2800" b="1" dirty="0"/>
          </a:p>
        </p:txBody>
      </p:sp>
      <p:graphicFrame>
        <p:nvGraphicFramePr>
          <p:cNvPr id="243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9170"/>
              </p:ext>
            </p:extLst>
          </p:nvPr>
        </p:nvGraphicFramePr>
        <p:xfrm>
          <a:off x="3575720" y="2652336"/>
          <a:ext cx="5276850" cy="92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652336"/>
                        <a:ext cx="5276850" cy="92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1943100" y="3778250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二元函数 </a:t>
            </a:r>
            <a:endParaRPr lang="zh-CN" altLang="en-US" sz="2800" b="1" dirty="0"/>
          </a:p>
        </p:txBody>
      </p:sp>
      <p:graphicFrame>
        <p:nvGraphicFramePr>
          <p:cNvPr id="243725" name="Object 13"/>
          <p:cNvGraphicFramePr>
            <a:graphicFrameLocks noChangeAspect="1"/>
          </p:cNvGraphicFramePr>
          <p:nvPr/>
        </p:nvGraphicFramePr>
        <p:xfrm>
          <a:off x="3669305" y="3819568"/>
          <a:ext cx="1203233" cy="47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305" y="3819568"/>
                        <a:ext cx="1203233" cy="470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4786313" y="377825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3727" name="Object 15"/>
          <p:cNvGraphicFramePr>
            <a:graphicFrameLocks noChangeAspect="1"/>
          </p:cNvGraphicFramePr>
          <p:nvPr/>
        </p:nvGraphicFramePr>
        <p:xfrm>
          <a:off x="5658201" y="3861259"/>
          <a:ext cx="1161699" cy="46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201" y="3861259"/>
                        <a:ext cx="1161699" cy="46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072009"/>
              </p:ext>
            </p:extLst>
          </p:nvPr>
        </p:nvGraphicFramePr>
        <p:xfrm>
          <a:off x="9770918" y="3857771"/>
          <a:ext cx="955964" cy="47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15" imgW="406080" imgH="203040" progId="Equation.DSMT4">
                  <p:embed/>
                </p:oleObj>
              </mc:Choice>
              <mc:Fallback>
                <p:oleObj name="Equation" r:id="rId1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0918" y="3857771"/>
                        <a:ext cx="955964" cy="4779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2293570" y="4308852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的方向导数为</a:t>
            </a:r>
            <a:endParaRPr lang="zh-CN" altLang="en-US" sz="2800" b="1" dirty="0"/>
          </a:p>
        </p:txBody>
      </p:sp>
      <p:graphicFrame>
        <p:nvGraphicFramePr>
          <p:cNvPr id="243730" name="Object 18"/>
          <p:cNvGraphicFramePr>
            <a:graphicFrameLocks noChangeAspect="1"/>
          </p:cNvGraphicFramePr>
          <p:nvPr/>
        </p:nvGraphicFramePr>
        <p:xfrm>
          <a:off x="2650772" y="5016368"/>
          <a:ext cx="3842456" cy="95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17" imgW="1739880" imgH="431640" progId="Equation.DSMT4">
                  <p:embed/>
                </p:oleObj>
              </mc:Choice>
              <mc:Fallback>
                <p:oleObj name="Equation" r:id="rId17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772" y="5016368"/>
                        <a:ext cx="3842456" cy="953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6756400" y="381601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方向角为</a:t>
            </a:r>
            <a:endParaRPr lang="zh-CN" altLang="en-US" sz="2800" b="1" dirty="0"/>
          </a:p>
        </p:txBody>
      </p:sp>
      <p:graphicFrame>
        <p:nvGraphicFramePr>
          <p:cNvPr id="243732" name="Object 20"/>
          <p:cNvGraphicFramePr>
            <a:graphicFrameLocks noChangeAspect="1"/>
          </p:cNvGraphicFramePr>
          <p:nvPr/>
        </p:nvGraphicFramePr>
        <p:xfrm>
          <a:off x="6493228" y="5016368"/>
          <a:ext cx="2474406" cy="95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19" imgW="1117440" imgH="431640" progId="Equation.DSMT4">
                  <p:embed/>
                </p:oleObj>
              </mc:Choice>
              <mc:Fallback>
                <p:oleObj name="Equation" r:id="rId19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228" y="5016368"/>
                        <a:ext cx="2474406" cy="956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3" name="Object 21"/>
          <p:cNvGraphicFramePr>
            <a:graphicFrameLocks noChangeAspect="1"/>
          </p:cNvGraphicFramePr>
          <p:nvPr/>
        </p:nvGraphicFramePr>
        <p:xfrm>
          <a:off x="8935606" y="5307382"/>
          <a:ext cx="743148" cy="37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21" imgW="355320" imgH="177480" progId="Equation.DSMT4">
                  <p:embed/>
                </p:oleObj>
              </mc:Choice>
              <mc:Fallback>
                <p:oleObj name="Equation" r:id="rId21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606" y="5307382"/>
                        <a:ext cx="743148" cy="371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utoUpdateAnimBg="0"/>
      <p:bldP spid="243716" grpId="0" autoUpdateAnimBg="0"/>
      <p:bldP spid="243718" grpId="0" autoUpdateAnimBg="0"/>
      <p:bldP spid="243720" grpId="0" autoUpdateAnimBg="0"/>
      <p:bldP spid="243722" grpId="0" autoUpdateAnimBg="0"/>
      <p:bldP spid="243724" grpId="0" autoUpdateAnimBg="0"/>
      <p:bldP spid="243726" grpId="0" autoUpdateAnimBg="0"/>
      <p:bldP spid="243729" grpId="0" autoUpdateAnimBg="0"/>
      <p:bldP spid="2437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056217" y="326244"/>
            <a:ext cx="1752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梯度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1976867" y="1154099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三元函数 </a:t>
            </a:r>
            <a:endParaRPr lang="zh-CN" altLang="en-US" sz="2800" b="1" dirty="0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3712237" y="1155285"/>
          <a:ext cx="1580008" cy="4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237" y="1155285"/>
                        <a:ext cx="1580008" cy="49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168062" y="1127753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6045040" y="1161664"/>
          <a:ext cx="1481556" cy="47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040" y="1161664"/>
                        <a:ext cx="1481556" cy="474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7492651" y="112257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处的梯度为</a:t>
            </a:r>
            <a:endParaRPr lang="zh-CN" altLang="en-US" sz="2800" b="1" dirty="0"/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3787354" y="1642141"/>
          <a:ext cx="4342705" cy="11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7" imgW="1815840" imgH="469800" progId="Equation.DSMT4">
                  <p:embed/>
                </p:oleObj>
              </mc:Choice>
              <mc:Fallback>
                <p:oleObj name="Equation" r:id="rId7" imgW="1815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354" y="1642141"/>
                        <a:ext cx="4342705" cy="112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927123" y="2682499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二元函数 </a:t>
            </a:r>
            <a:endParaRPr lang="zh-CN" altLang="en-US" sz="2800" b="1" dirty="0"/>
          </a:p>
        </p:txBody>
      </p:sp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3616267" y="2697348"/>
          <a:ext cx="1244600" cy="48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9" imgW="520560" imgH="203040" progId="Equation.DSMT4">
                  <p:embed/>
                </p:oleObj>
              </mc:Choice>
              <mc:Fallback>
                <p:oleObj name="Equation" r:id="rId9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267" y="2697348"/>
                        <a:ext cx="1244600" cy="485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725937" y="265822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4748" name="Object 12"/>
          <p:cNvGraphicFramePr>
            <a:graphicFrameLocks noChangeAspect="1"/>
          </p:cNvGraphicFramePr>
          <p:nvPr/>
        </p:nvGraphicFramePr>
        <p:xfrm>
          <a:off x="5528802" y="2718554"/>
          <a:ext cx="1225551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802" y="2718554"/>
                        <a:ext cx="1225551" cy="49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626642" y="2682499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处的梯度为</a:t>
            </a:r>
            <a:endParaRPr lang="zh-CN" altLang="en-US" sz="2800" b="1" dirty="0"/>
          </a:p>
        </p:txBody>
      </p:sp>
      <p:graphicFrame>
        <p:nvGraphicFramePr>
          <p:cNvPr id="244750" name="Object 14"/>
          <p:cNvGraphicFramePr>
            <a:graphicFrameLocks noChangeAspect="1"/>
          </p:cNvGraphicFramePr>
          <p:nvPr/>
        </p:nvGraphicFramePr>
        <p:xfrm>
          <a:off x="3670301" y="3301092"/>
          <a:ext cx="4587875" cy="58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1" y="3301092"/>
                        <a:ext cx="4587875" cy="589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903817" y="3795964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关系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4415267" y="453139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方向导数存在</a:t>
            </a:r>
            <a:endParaRPr lang="zh-CN" altLang="en-US" sz="2800" b="1" dirty="0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3117981" y="4683362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>
            <a:off x="3082531" y="4755168"/>
            <a:ext cx="1259412" cy="287337"/>
            <a:chOff x="-3664" y="4398"/>
            <a:chExt cx="1024" cy="288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 flipV="1">
              <a:off x="-3664" y="4548"/>
              <a:ext cx="1024" cy="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-3409" y="4398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757" name="Text Box 21"/>
          <p:cNvSpPr txBox="1">
            <a:spLocks noChangeArrowheads="1"/>
          </p:cNvSpPr>
          <p:nvPr/>
        </p:nvSpPr>
        <p:spPr bwMode="auto">
          <a:xfrm>
            <a:off x="7962899" y="4430529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偏导数存在</a:t>
            </a:r>
            <a:endParaRPr lang="zh-CN" altLang="en-US" sz="2800" b="1" dirty="0"/>
          </a:p>
        </p:txBody>
      </p: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1927123" y="5369002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•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1899792" y="449355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可微</a:t>
            </a:r>
            <a:endParaRPr lang="zh-CN" altLang="en-US" sz="2800" b="1" dirty="0"/>
          </a:p>
        </p:txBody>
      </p:sp>
      <p:grpSp>
        <p:nvGrpSpPr>
          <p:cNvPr id="244760" name="Group 24"/>
          <p:cNvGrpSpPr>
            <a:grpSpLocks/>
          </p:cNvGrpSpPr>
          <p:nvPr/>
        </p:nvGrpSpPr>
        <p:grpSpPr bwMode="auto">
          <a:xfrm>
            <a:off x="6738936" y="4451357"/>
            <a:ext cx="1223963" cy="360363"/>
            <a:chOff x="2016" y="2880"/>
            <a:chExt cx="912" cy="288"/>
          </a:xfrm>
        </p:grpSpPr>
        <p:sp>
          <p:nvSpPr>
            <p:cNvPr id="244761" name="Line 25"/>
            <p:cNvSpPr>
              <a:spLocks noChangeShapeType="1"/>
            </p:cNvSpPr>
            <p:nvPr/>
          </p:nvSpPr>
          <p:spPr bwMode="auto">
            <a:xfrm>
              <a:off x="2016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2" name="Line 26"/>
            <p:cNvSpPr>
              <a:spLocks noChangeShapeType="1"/>
            </p:cNvSpPr>
            <p:nvPr/>
          </p:nvSpPr>
          <p:spPr bwMode="auto">
            <a:xfrm>
              <a:off x="2112" y="2880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763" name="Group 27"/>
          <p:cNvGrpSpPr>
            <a:grpSpLocks/>
          </p:cNvGrpSpPr>
          <p:nvPr/>
        </p:nvGrpSpPr>
        <p:grpSpPr bwMode="auto">
          <a:xfrm>
            <a:off x="6738937" y="4718901"/>
            <a:ext cx="1223963" cy="360363"/>
            <a:chOff x="2016" y="3168"/>
            <a:chExt cx="912" cy="288"/>
          </a:xfrm>
        </p:grpSpPr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5" name="Line 29"/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773" name="Group 37"/>
          <p:cNvGrpSpPr>
            <a:grpSpLocks/>
          </p:cNvGrpSpPr>
          <p:nvPr/>
        </p:nvGrpSpPr>
        <p:grpSpPr bwMode="auto">
          <a:xfrm>
            <a:off x="2296695" y="5112151"/>
            <a:ext cx="2678114" cy="1062038"/>
            <a:chOff x="4858" y="3250"/>
            <a:chExt cx="1687" cy="669"/>
          </a:xfrm>
        </p:grpSpPr>
        <p:graphicFrame>
          <p:nvGraphicFramePr>
            <p:cNvPr id="244774" name="Object 38"/>
            <p:cNvGraphicFramePr>
              <a:graphicFrameLocks noChangeAspect="1"/>
            </p:cNvGraphicFramePr>
            <p:nvPr/>
          </p:nvGraphicFramePr>
          <p:xfrm>
            <a:off x="4858" y="3250"/>
            <a:ext cx="1687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1" name="Equation" r:id="rId15" imgW="1091880" imgH="431640" progId="Equation.DSMT4">
                    <p:embed/>
                  </p:oleObj>
                </mc:Choice>
                <mc:Fallback>
                  <p:oleObj name="Equation" r:id="rId15" imgW="10918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3250"/>
                          <a:ext cx="1687" cy="6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75" name="Line 39"/>
            <p:cNvSpPr>
              <a:spLocks noChangeShapeType="1"/>
            </p:cNvSpPr>
            <p:nvPr/>
          </p:nvSpPr>
          <p:spPr bwMode="auto">
            <a:xfrm>
              <a:off x="6277" y="339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6" name="Group 40"/>
          <p:cNvGrpSpPr>
            <a:grpSpLocks/>
          </p:cNvGrpSpPr>
          <p:nvPr/>
        </p:nvGrpSpPr>
        <p:grpSpPr bwMode="auto">
          <a:xfrm>
            <a:off x="4889501" y="5302242"/>
            <a:ext cx="3784600" cy="573086"/>
            <a:chOff x="2192" y="3456"/>
            <a:chExt cx="2384" cy="361"/>
          </a:xfrm>
        </p:grpSpPr>
        <p:sp>
          <p:nvSpPr>
            <p:cNvPr id="244777" name="Text Box 41"/>
            <p:cNvSpPr txBox="1">
              <a:spLocks noChangeArrowheads="1"/>
            </p:cNvSpPr>
            <p:nvPr/>
          </p:nvSpPr>
          <p:spPr bwMode="auto">
            <a:xfrm>
              <a:off x="2192" y="3487"/>
              <a:ext cx="2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梯度在方向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上的投影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/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3384" y="345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5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utoUpdateAnimBg="0"/>
      <p:bldP spid="244741" grpId="0" autoUpdateAnimBg="0"/>
      <p:bldP spid="244743" grpId="0" autoUpdateAnimBg="0"/>
      <p:bldP spid="244745" grpId="0" autoUpdateAnimBg="0"/>
      <p:bldP spid="244747" grpId="0" autoUpdateAnimBg="0"/>
      <p:bldP spid="244749" grpId="0" autoUpdateAnimBg="0"/>
      <p:bldP spid="244751" grpId="0" autoUpdateAnimBg="0"/>
      <p:bldP spid="244752" grpId="0" autoUpdateAnimBg="0"/>
      <p:bldP spid="244753" grpId="0" animBg="1"/>
      <p:bldP spid="244757" grpId="0" autoUpdateAnimBg="0"/>
      <p:bldP spid="244758" grpId="0" autoUpdateAnimBg="0"/>
      <p:bldP spid="2447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2106580" y="240397"/>
            <a:ext cx="435407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一、方向导数的定义</a:t>
            </a: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36631"/>
              </p:ext>
            </p:extLst>
          </p:nvPr>
        </p:nvGraphicFramePr>
        <p:xfrm>
          <a:off x="1114080" y="907695"/>
          <a:ext cx="6359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公式" r:id="rId3" imgW="2565360" imgH="228600" progId="Equation.3">
                  <p:embed/>
                </p:oleObj>
              </mc:Choice>
              <mc:Fallback>
                <p:oleObj name="公式" r:id="rId3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080" y="907695"/>
                        <a:ext cx="6359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90" name="Group 30"/>
          <p:cNvGrpSpPr>
            <a:grpSpLocks/>
          </p:cNvGrpSpPr>
          <p:nvPr/>
        </p:nvGrpSpPr>
        <p:grpSpPr bwMode="auto">
          <a:xfrm>
            <a:off x="9307192" y="1152526"/>
            <a:ext cx="2073275" cy="3140075"/>
            <a:chOff x="4422" y="862"/>
            <a:chExt cx="1306" cy="1978"/>
          </a:xfrm>
        </p:grpSpPr>
        <p:sp>
          <p:nvSpPr>
            <p:cNvPr id="220164" name="Line 4"/>
            <p:cNvSpPr>
              <a:spLocks noChangeShapeType="1"/>
            </p:cNvSpPr>
            <p:nvPr/>
          </p:nvSpPr>
          <p:spPr bwMode="auto">
            <a:xfrm flipV="1">
              <a:off x="4468" y="935"/>
              <a:ext cx="933" cy="1588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65" name="Object 5"/>
            <p:cNvGraphicFramePr>
              <a:graphicFrameLocks noChangeAspect="1"/>
            </p:cNvGraphicFramePr>
            <p:nvPr/>
          </p:nvGraphicFramePr>
          <p:xfrm>
            <a:off x="5383" y="862"/>
            <a:ext cx="1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3" name="Equation" r:id="rId5" imgW="126720" imgH="215640" progId="Equation.DSMT4">
                    <p:embed/>
                  </p:oleObj>
                </mc:Choice>
                <mc:Fallback>
                  <p:oleObj name="Equation" r:id="rId5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3" y="862"/>
                          <a:ext cx="19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67" name="Object 7"/>
            <p:cNvGraphicFramePr>
              <a:graphicFrameLocks noChangeAspect="1"/>
            </p:cNvGraphicFramePr>
            <p:nvPr/>
          </p:nvGraphicFramePr>
          <p:xfrm>
            <a:off x="4455" y="2448"/>
            <a:ext cx="127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4" name="Equation" r:id="rId7" imgW="838080" imgH="228600" progId="Equation.DSMT4">
                    <p:embed/>
                  </p:oleObj>
                </mc:Choice>
                <mc:Fallback>
                  <p:oleObj name="Equation" r:id="rId7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2448"/>
                          <a:ext cx="1273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168" name="Oval 8"/>
            <p:cNvSpPr>
              <a:spLocks noChangeArrowheads="1"/>
            </p:cNvSpPr>
            <p:nvPr/>
          </p:nvSpPr>
          <p:spPr bwMode="auto">
            <a:xfrm>
              <a:off x="4422" y="2477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4497" y="1480"/>
              <a:ext cx="579" cy="9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70" name="Object 10"/>
            <p:cNvGraphicFramePr>
              <a:graphicFrameLocks noChangeAspect="1"/>
            </p:cNvGraphicFramePr>
            <p:nvPr/>
          </p:nvGraphicFramePr>
          <p:xfrm>
            <a:off x="4594" y="1779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55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779"/>
                          <a:ext cx="199" cy="2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4757" y="1298"/>
              <a:ext cx="346" cy="300"/>
              <a:chOff x="4757" y="1162"/>
              <a:chExt cx="346" cy="300"/>
            </a:xfrm>
          </p:grpSpPr>
          <p:sp>
            <p:nvSpPr>
              <p:cNvPr id="220173" name="Oval 13"/>
              <p:cNvSpPr>
                <a:spLocks noChangeArrowheads="1"/>
              </p:cNvSpPr>
              <p:nvPr/>
            </p:nvSpPr>
            <p:spPr bwMode="auto">
              <a:xfrm>
                <a:off x="5008" y="1344"/>
                <a:ext cx="95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0174" name="Object 14"/>
              <p:cNvGraphicFramePr>
                <a:graphicFrameLocks noChangeAspect="1"/>
              </p:cNvGraphicFramePr>
              <p:nvPr/>
            </p:nvGraphicFramePr>
            <p:xfrm>
              <a:off x="4757" y="1162"/>
              <a:ext cx="30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56" name="Equation" r:id="rId11" imgW="164880" imgH="164880" progId="Equation.DSMT4">
                      <p:embed/>
                    </p:oleObj>
                  </mc:Choice>
                  <mc:Fallback>
                    <p:oleObj name="Equation" r:id="rId11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7" y="1162"/>
                            <a:ext cx="300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01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90721"/>
              </p:ext>
            </p:extLst>
          </p:nvPr>
        </p:nvGraphicFramePr>
        <p:xfrm>
          <a:off x="1114080" y="1435286"/>
          <a:ext cx="61388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公式" r:id="rId13" imgW="2476440" imgH="253800" progId="Equation.3">
                  <p:embed/>
                </p:oleObj>
              </mc:Choice>
              <mc:Fallback>
                <p:oleObj name="公式" r:id="rId13" imgW="2476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080" y="1435286"/>
                        <a:ext cx="61388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37657"/>
              </p:ext>
            </p:extLst>
          </p:nvPr>
        </p:nvGraphicFramePr>
        <p:xfrm>
          <a:off x="1085579" y="1942515"/>
          <a:ext cx="62976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公式" r:id="rId15" imgW="2539800" imgH="253800" progId="Equation.3">
                  <p:embed/>
                </p:oleObj>
              </mc:Choice>
              <mc:Fallback>
                <p:oleObj name="公式" r:id="rId15" imgW="2539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79" y="1942515"/>
                        <a:ext cx="62976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2571"/>
              </p:ext>
            </p:extLst>
          </p:nvPr>
        </p:nvGraphicFramePr>
        <p:xfrm>
          <a:off x="1085579" y="2421077"/>
          <a:ext cx="6170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公式" r:id="rId17" imgW="2489040" imgH="228600" progId="Equation.3">
                  <p:embed/>
                </p:oleObj>
              </mc:Choice>
              <mc:Fallback>
                <p:oleObj name="公式" r:id="rId17" imgW="248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79" y="2421077"/>
                        <a:ext cx="61706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53155"/>
              </p:ext>
            </p:extLst>
          </p:nvPr>
        </p:nvGraphicFramePr>
        <p:xfrm>
          <a:off x="992753" y="2912641"/>
          <a:ext cx="39671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公式" r:id="rId19" imgW="1600200" imgH="228600" progId="Equation.3">
                  <p:embed/>
                </p:oleObj>
              </mc:Choice>
              <mc:Fallback>
                <p:oleObj name="公式" r:id="rId19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753" y="2912641"/>
                        <a:ext cx="39671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79157"/>
              </p:ext>
            </p:extLst>
          </p:nvPr>
        </p:nvGraphicFramePr>
        <p:xfrm>
          <a:off x="1261926" y="3336922"/>
          <a:ext cx="3369766" cy="93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公式" r:id="rId21" imgW="1917360" imgH="431640" progId="Equation.3">
                  <p:embed/>
                </p:oleObj>
              </mc:Choice>
              <mc:Fallback>
                <p:oleObj name="公式" r:id="rId21" imgW="1917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26" y="3336922"/>
                        <a:ext cx="3369766" cy="933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70672"/>
              </p:ext>
            </p:extLst>
          </p:nvPr>
        </p:nvGraphicFramePr>
        <p:xfrm>
          <a:off x="4975790" y="2894236"/>
          <a:ext cx="126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公式" r:id="rId23" imgW="507960" imgH="215640" progId="Equation.3">
                  <p:embed/>
                </p:oleObj>
              </mc:Choice>
              <mc:Fallback>
                <p:oleObj name="公式" r:id="rId2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790" y="2894236"/>
                        <a:ext cx="126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585502"/>
              </p:ext>
            </p:extLst>
          </p:nvPr>
        </p:nvGraphicFramePr>
        <p:xfrm>
          <a:off x="1085579" y="4257946"/>
          <a:ext cx="67770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3" name="Equation" r:id="rId25" imgW="2705040" imgH="228600" progId="Equation.DSMT4">
                  <p:embed/>
                </p:oleObj>
              </mc:Choice>
              <mc:Fallback>
                <p:oleObj name="Equation" r:id="rId25" imgW="2705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79" y="4257946"/>
                        <a:ext cx="67770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48049"/>
              </p:ext>
            </p:extLst>
          </p:nvPr>
        </p:nvGraphicFramePr>
        <p:xfrm>
          <a:off x="1085579" y="4689645"/>
          <a:ext cx="23923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公式" r:id="rId27" imgW="965160" imgH="241200" progId="Equation.3">
                  <p:embed/>
                </p:oleObj>
              </mc:Choice>
              <mc:Fallback>
                <p:oleObj name="公式" r:id="rId27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79" y="4689645"/>
                        <a:ext cx="23923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4770"/>
              </p:ext>
            </p:extLst>
          </p:nvPr>
        </p:nvGraphicFramePr>
        <p:xfrm>
          <a:off x="1490317" y="5252981"/>
          <a:ext cx="57626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Equation" r:id="rId29" imgW="1765080" imgH="406080" progId="Equation.DSMT4">
                  <p:embed/>
                </p:oleObj>
              </mc:Choice>
              <mc:Fallback>
                <p:oleObj name="Equation" r:id="rId29" imgW="1765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317" y="5252981"/>
                        <a:ext cx="57626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11348"/>
              </p:ext>
            </p:extLst>
          </p:nvPr>
        </p:nvGraphicFramePr>
        <p:xfrm>
          <a:off x="3635918" y="4743023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6" name="公式" r:id="rId31" imgW="406080" imgH="215640" progId="Equation.3">
                  <p:embed/>
                </p:oleObj>
              </mc:Choice>
              <mc:Fallback>
                <p:oleObj name="公式" r:id="rId31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918" y="4743023"/>
                        <a:ext cx="129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0876"/>
              </p:ext>
            </p:extLst>
          </p:nvPr>
        </p:nvGraphicFramePr>
        <p:xfrm>
          <a:off x="4931318" y="3223559"/>
          <a:ext cx="38385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" name="Equation" r:id="rId33" imgW="2184120" imgH="495000" progId="Equation.DSMT4">
                  <p:embed/>
                </p:oleObj>
              </mc:Choice>
              <mc:Fallback>
                <p:oleObj name="Equation" r:id="rId33" imgW="2184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18" y="3223559"/>
                        <a:ext cx="38385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3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279651" y="692150"/>
            <a:ext cx="72727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点存在关于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的偏导数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点沿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轴正向的方向导数</a:t>
            </a:r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78127"/>
              </p:ext>
            </p:extLst>
          </p:nvPr>
        </p:nvGraphicFramePr>
        <p:xfrm>
          <a:off x="4265614" y="1773239"/>
          <a:ext cx="2943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901440" imgH="406080" progId="Equation.DSMT4">
                  <p:embed/>
                </p:oleObj>
              </mc:Choice>
              <mc:Fallback>
                <p:oleObj name="Equation" r:id="rId3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4" y="1773239"/>
                        <a:ext cx="29432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208213" y="2781301"/>
            <a:ext cx="712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点沿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轴负方向的方向导数则为</a:t>
            </a:r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17647"/>
              </p:ext>
            </p:extLst>
          </p:nvPr>
        </p:nvGraphicFramePr>
        <p:xfrm>
          <a:off x="4059238" y="3540125"/>
          <a:ext cx="32750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1002960" imgH="406080" progId="Equation.DSMT4">
                  <p:embed/>
                </p:oleObj>
              </mc:Choice>
              <mc:Fallback>
                <p:oleObj name="Equation" r:id="rId5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540125"/>
                        <a:ext cx="32750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135188" y="4941888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沿任一方向的方向导数与偏导数的关系由下述定理给出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6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/>
      <p:bldP spid="221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65696"/>
              </p:ext>
            </p:extLst>
          </p:nvPr>
        </p:nvGraphicFramePr>
        <p:xfrm>
          <a:off x="3689350" y="390525"/>
          <a:ext cx="54594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3" imgW="2400120" imgH="228600" progId="Equation.DSMT4">
                  <p:embed/>
                </p:oleObj>
              </mc:Choice>
              <mc:Fallback>
                <p:oleObj name="Equation" r:id="rId3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90525"/>
                        <a:ext cx="54594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2105025" y="288575"/>
            <a:ext cx="1542703" cy="5334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863724" y="904875"/>
            <a:ext cx="858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则函数在该点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沿任意方向</a:t>
            </a: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的方向导数都存在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且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有</a:t>
            </a:r>
            <a:endParaRPr lang="en-US" altLang="zh-CN" sz="2800" b="1" dirty="0"/>
          </a:p>
        </p:txBody>
      </p:sp>
      <p:graphicFrame>
        <p:nvGraphicFramePr>
          <p:cNvPr id="230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93957"/>
              </p:ext>
            </p:extLst>
          </p:nvPr>
        </p:nvGraphicFramePr>
        <p:xfrm>
          <a:off x="2203450" y="1422400"/>
          <a:ext cx="699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22400"/>
                        <a:ext cx="6994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78381"/>
              </p:ext>
            </p:extLst>
          </p:nvPr>
        </p:nvGraphicFramePr>
        <p:xfrm>
          <a:off x="1825397" y="2175762"/>
          <a:ext cx="66309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7" imgW="3035160" imgH="215640" progId="Equation.DSMT4">
                  <p:embed/>
                </p:oleObj>
              </mc:Choice>
              <mc:Fallback>
                <p:oleObj name="Equation" r:id="rId7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397" y="2175762"/>
                        <a:ext cx="66309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90353" y="2775846"/>
            <a:ext cx="1293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304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93343"/>
              </p:ext>
            </p:extLst>
          </p:nvPr>
        </p:nvGraphicFramePr>
        <p:xfrm>
          <a:off x="1970624" y="4342256"/>
          <a:ext cx="29067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624" y="4342256"/>
                        <a:ext cx="2906713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1994082" y="3367000"/>
            <a:ext cx="4465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a typeface="楷体_GB2312" pitchFamily="49" charset="-122"/>
              </a:rPr>
              <a:t>由函数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可微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304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52108"/>
              </p:ext>
            </p:extLst>
          </p:nvPr>
        </p:nvGraphicFramePr>
        <p:xfrm>
          <a:off x="2147534" y="4990544"/>
          <a:ext cx="6238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11" imgW="2781000" imgH="241200" progId="Equation.DSMT4">
                  <p:embed/>
                </p:oleObj>
              </mc:Choice>
              <mc:Fallback>
                <p:oleObj name="Equation" r:id="rId11" imgW="278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534" y="4990544"/>
                        <a:ext cx="62388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61" name="Group 61"/>
          <p:cNvGrpSpPr>
            <a:grpSpLocks/>
          </p:cNvGrpSpPr>
          <p:nvPr/>
        </p:nvGrpSpPr>
        <p:grpSpPr bwMode="auto">
          <a:xfrm>
            <a:off x="7968208" y="2477471"/>
            <a:ext cx="3601143" cy="2128838"/>
            <a:chOff x="3696" y="1933"/>
            <a:chExt cx="2110" cy="1180"/>
          </a:xfrm>
        </p:grpSpPr>
        <p:grpSp>
          <p:nvGrpSpPr>
            <p:cNvPr id="230446" name="Group 46"/>
            <p:cNvGrpSpPr>
              <a:grpSpLocks/>
            </p:cNvGrpSpPr>
            <p:nvPr/>
          </p:nvGrpSpPr>
          <p:grpSpPr bwMode="auto">
            <a:xfrm>
              <a:off x="4242" y="2069"/>
              <a:ext cx="1375" cy="666"/>
              <a:chOff x="4379" y="1706"/>
              <a:chExt cx="1375" cy="666"/>
            </a:xfrm>
          </p:grpSpPr>
          <p:sp>
            <p:nvSpPr>
              <p:cNvPr id="230441" name="AutoShape 41"/>
              <p:cNvSpPr>
                <a:spLocks noChangeArrowheads="1"/>
              </p:cNvSpPr>
              <p:nvPr/>
            </p:nvSpPr>
            <p:spPr bwMode="auto">
              <a:xfrm>
                <a:off x="4395" y="1816"/>
                <a:ext cx="1161" cy="514"/>
              </a:xfrm>
              <a:prstGeom prst="cube">
                <a:avLst>
                  <a:gd name="adj" fmla="val 37181"/>
                </a:avLst>
              </a:prstGeom>
              <a:noFill/>
              <a:ln w="158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2" name="Line 42"/>
              <p:cNvSpPr>
                <a:spLocks noChangeShapeType="1"/>
              </p:cNvSpPr>
              <p:nvPr/>
            </p:nvSpPr>
            <p:spPr bwMode="auto">
              <a:xfrm>
                <a:off x="4558" y="1706"/>
                <a:ext cx="0" cy="4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3" name="Line 43"/>
              <p:cNvSpPr>
                <a:spLocks noChangeShapeType="1"/>
              </p:cNvSpPr>
              <p:nvPr/>
            </p:nvSpPr>
            <p:spPr bwMode="auto">
              <a:xfrm>
                <a:off x="4559" y="2115"/>
                <a:ext cx="99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4" name="Line 44"/>
              <p:cNvSpPr>
                <a:spLocks noChangeShapeType="1"/>
              </p:cNvSpPr>
              <p:nvPr/>
            </p:nvSpPr>
            <p:spPr bwMode="auto">
              <a:xfrm flipH="1">
                <a:off x="4379" y="2115"/>
                <a:ext cx="179" cy="2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5" name="Line 45"/>
              <p:cNvSpPr>
                <a:spLocks noChangeShapeType="1"/>
              </p:cNvSpPr>
              <p:nvPr/>
            </p:nvSpPr>
            <p:spPr bwMode="auto">
              <a:xfrm flipV="1">
                <a:off x="4561" y="1957"/>
                <a:ext cx="1193" cy="1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0450" name="Group 50"/>
            <p:cNvGrpSpPr>
              <a:grpSpLocks/>
            </p:cNvGrpSpPr>
            <p:nvPr/>
          </p:nvGrpSpPr>
          <p:grpSpPr bwMode="auto">
            <a:xfrm>
              <a:off x="3833" y="1933"/>
              <a:ext cx="1973" cy="1179"/>
              <a:chOff x="3787" y="1979"/>
              <a:chExt cx="1973" cy="1179"/>
            </a:xfrm>
          </p:grpSpPr>
          <p:sp>
            <p:nvSpPr>
              <p:cNvPr id="230447" name="Line 47"/>
              <p:cNvSpPr>
                <a:spLocks noChangeShapeType="1"/>
              </p:cNvSpPr>
              <p:nvPr/>
            </p:nvSpPr>
            <p:spPr bwMode="auto">
              <a:xfrm>
                <a:off x="4014" y="2886"/>
                <a:ext cx="17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8" name="Line 48"/>
              <p:cNvSpPr>
                <a:spLocks noChangeShapeType="1"/>
              </p:cNvSpPr>
              <p:nvPr/>
            </p:nvSpPr>
            <p:spPr bwMode="auto">
              <a:xfrm flipV="1">
                <a:off x="4014" y="1979"/>
                <a:ext cx="0" cy="9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9" name="Line 49"/>
              <p:cNvSpPr>
                <a:spLocks noChangeShapeType="1"/>
              </p:cNvSpPr>
              <p:nvPr/>
            </p:nvSpPr>
            <p:spPr bwMode="auto">
              <a:xfrm flipH="1">
                <a:off x="3787" y="2886"/>
                <a:ext cx="227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30451" name="Object 51"/>
            <p:cNvGraphicFramePr>
              <a:graphicFrameLocks noChangeAspect="1"/>
            </p:cNvGraphicFramePr>
            <p:nvPr/>
          </p:nvGraphicFramePr>
          <p:xfrm>
            <a:off x="3696" y="2931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31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2" name="Object 52"/>
            <p:cNvGraphicFramePr>
              <a:graphicFrameLocks noChangeAspect="1"/>
            </p:cNvGraphicFramePr>
            <p:nvPr/>
          </p:nvGraphicFramePr>
          <p:xfrm>
            <a:off x="5510" y="2870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2870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3" name="Object 53"/>
            <p:cNvGraphicFramePr>
              <a:graphicFrameLocks noChangeAspect="1"/>
            </p:cNvGraphicFramePr>
            <p:nvPr/>
          </p:nvGraphicFramePr>
          <p:xfrm>
            <a:off x="3998" y="2816"/>
            <a:ext cx="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2816"/>
                          <a:ext cx="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4" name="Object 54"/>
            <p:cNvGraphicFramePr>
              <a:graphicFrameLocks noChangeAspect="1"/>
            </p:cNvGraphicFramePr>
            <p:nvPr/>
          </p:nvGraphicFramePr>
          <p:xfrm>
            <a:off x="3893" y="2024"/>
            <a:ext cx="14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6" name="公式" r:id="rId19" imgW="114120" imgH="139680" progId="Equation.3">
                    <p:embed/>
                  </p:oleObj>
                </mc:Choice>
                <mc:Fallback>
                  <p:oleObj name="公式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024"/>
                          <a:ext cx="14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5" name="Object 55"/>
            <p:cNvGraphicFramePr>
              <a:graphicFrameLocks noChangeAspect="1"/>
            </p:cNvGraphicFramePr>
            <p:nvPr/>
          </p:nvGraphicFramePr>
          <p:xfrm>
            <a:off x="4640" y="2568"/>
            <a:ext cx="2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" name="公式" r:id="rId21" imgW="215640" imgH="203040" progId="Equation.3">
                    <p:embed/>
                  </p:oleObj>
                </mc:Choice>
                <mc:Fallback>
                  <p:oleObj name="公式" r:id="rId21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568"/>
                          <a:ext cx="2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6" name="Object 56"/>
            <p:cNvGraphicFramePr>
              <a:graphicFrameLocks noChangeAspect="1"/>
            </p:cNvGraphicFramePr>
            <p:nvPr/>
          </p:nvGraphicFramePr>
          <p:xfrm>
            <a:off x="4260" y="2472"/>
            <a:ext cx="2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" name="公式" r:id="rId23" imgW="228600" imgH="177480" progId="Equation.3">
                    <p:embed/>
                  </p:oleObj>
                </mc:Choice>
                <mc:Fallback>
                  <p:oleObj name="公式" r:id="rId23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472"/>
                          <a:ext cx="29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7" name="Object 57"/>
            <p:cNvGraphicFramePr>
              <a:graphicFrameLocks noChangeAspect="1"/>
            </p:cNvGraphicFramePr>
            <p:nvPr/>
          </p:nvGraphicFramePr>
          <p:xfrm>
            <a:off x="4014" y="2341"/>
            <a:ext cx="2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" name="公式" r:id="rId25" imgW="203040" imgH="177480" progId="Equation.3">
                    <p:embed/>
                  </p:oleObj>
                </mc:Choice>
                <mc:Fallback>
                  <p:oleObj name="公式" r:id="rId25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41"/>
                          <a:ext cx="2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8" name="Object 58"/>
            <p:cNvGraphicFramePr>
              <a:graphicFrameLocks noChangeAspect="1"/>
            </p:cNvGraphicFramePr>
            <p:nvPr/>
          </p:nvGraphicFramePr>
          <p:xfrm>
            <a:off x="5024" y="2115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0" name="公式" r:id="rId27" imgW="164880" imgH="164880" progId="Equation.3">
                    <p:embed/>
                  </p:oleObj>
                </mc:Choice>
                <mc:Fallback>
                  <p:oleObj name="公式" r:id="rId2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115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859274"/>
                </p:ext>
              </p:extLst>
            </p:nvPr>
          </p:nvGraphicFramePr>
          <p:xfrm>
            <a:off x="5492" y="1974"/>
            <a:ext cx="16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Equation" r:id="rId29" imgW="126720" imgH="215640" progId="Equation.DSMT4">
                    <p:embed/>
                  </p:oleObj>
                </mc:Choice>
                <mc:Fallback>
                  <p:oleObj name="Equation" r:id="rId29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" y="1974"/>
                          <a:ext cx="16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60" name="Object 60"/>
            <p:cNvGraphicFramePr>
              <a:graphicFrameLocks noChangeAspect="1"/>
            </p:cNvGraphicFramePr>
            <p:nvPr/>
          </p:nvGraphicFramePr>
          <p:xfrm>
            <a:off x="4369" y="2210"/>
            <a:ext cx="23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公式" r:id="rId31" imgW="177480" imgH="228600" progId="Equation.3">
                    <p:embed/>
                  </p:oleObj>
                </mc:Choice>
                <mc:Fallback>
                  <p:oleObj name="公式" r:id="rId31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210"/>
                          <a:ext cx="23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046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67243"/>
              </p:ext>
            </p:extLst>
          </p:nvPr>
        </p:nvGraphicFramePr>
        <p:xfrm>
          <a:off x="5965561" y="5531881"/>
          <a:ext cx="31623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33" imgW="1409400" imgH="279360" progId="Equation.DSMT4">
                  <p:embed/>
                </p:oleObj>
              </mc:Choice>
              <mc:Fallback>
                <p:oleObj name="Equation" r:id="rId33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561" y="5531881"/>
                        <a:ext cx="316230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1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 autoUpdateAnimBg="0"/>
      <p:bldP spid="2304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43520"/>
              </p:ext>
            </p:extLst>
          </p:nvPr>
        </p:nvGraphicFramePr>
        <p:xfrm>
          <a:off x="2020888" y="1412875"/>
          <a:ext cx="8234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Equation" r:id="rId3" imgW="3670200" imgH="431640" progId="Equation.DSMT4">
                  <p:embed/>
                </p:oleObj>
              </mc:Choice>
              <mc:Fallback>
                <p:oleObj name="Equation" r:id="rId3" imgW="367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1412875"/>
                        <a:ext cx="82343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446027"/>
              </p:ext>
            </p:extLst>
          </p:nvPr>
        </p:nvGraphicFramePr>
        <p:xfrm>
          <a:off x="2566989" y="2555876"/>
          <a:ext cx="20796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555876"/>
                        <a:ext cx="20796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6" name="Text Box 32"/>
          <p:cNvSpPr txBox="1">
            <a:spLocks noChangeArrowheads="1"/>
          </p:cNvSpPr>
          <p:nvPr/>
        </p:nvSpPr>
        <p:spPr bwMode="auto">
          <a:xfrm>
            <a:off x="2208213" y="692151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上式两边同除以 </a:t>
            </a:r>
            <a:r>
              <a:rPr lang="en-US" altLang="zh-CN" sz="2800" b="1" i="1" dirty="0"/>
              <a:t>ρ</a:t>
            </a:r>
          </a:p>
        </p:txBody>
      </p: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1919536" y="3174068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令 </a:t>
            </a:r>
            <a:r>
              <a:rPr lang="en-US" altLang="zh-CN" sz="2800" b="1" i="1" dirty="0"/>
              <a:t>ρ</a:t>
            </a:r>
            <a:r>
              <a:rPr lang="en-US" altLang="zh-CN" sz="2800" b="1" dirty="0"/>
              <a:t>→0 </a:t>
            </a:r>
            <a:r>
              <a:rPr lang="zh-CN" altLang="en-US" sz="2800" b="1" dirty="0"/>
              <a:t>取极限，得</a:t>
            </a:r>
          </a:p>
        </p:txBody>
      </p:sp>
      <p:graphicFrame>
        <p:nvGraphicFramePr>
          <p:cNvPr id="2519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41039"/>
              </p:ext>
            </p:extLst>
          </p:nvPr>
        </p:nvGraphicFramePr>
        <p:xfrm>
          <a:off x="2156020" y="3840488"/>
          <a:ext cx="76247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Equation" r:id="rId7" imgW="3136680" imgH="241200" progId="Equation.DSMT4">
                  <p:embed/>
                </p:oleObj>
              </mc:Choice>
              <mc:Fallback>
                <p:oleObj name="Equation" r:id="rId7" imgW="313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0" y="3840488"/>
                        <a:ext cx="76247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8495711" y="4376165"/>
            <a:ext cx="2952361" cy="2281103"/>
            <a:chOff x="3696" y="1933"/>
            <a:chExt cx="2110" cy="1180"/>
          </a:xfrm>
        </p:grpSpPr>
        <p:grpSp>
          <p:nvGrpSpPr>
            <p:cNvPr id="251941" name="Group 37"/>
            <p:cNvGrpSpPr>
              <a:grpSpLocks/>
            </p:cNvGrpSpPr>
            <p:nvPr/>
          </p:nvGrpSpPr>
          <p:grpSpPr bwMode="auto">
            <a:xfrm>
              <a:off x="4189" y="2073"/>
              <a:ext cx="1511" cy="631"/>
              <a:chOff x="4326" y="1710"/>
              <a:chExt cx="1511" cy="631"/>
            </a:xfrm>
          </p:grpSpPr>
          <p:sp>
            <p:nvSpPr>
              <p:cNvPr id="251942" name="AutoShape 38"/>
              <p:cNvSpPr>
                <a:spLocks noChangeArrowheads="1"/>
              </p:cNvSpPr>
              <p:nvPr/>
            </p:nvSpPr>
            <p:spPr bwMode="auto">
              <a:xfrm>
                <a:off x="4326" y="1759"/>
                <a:ext cx="1230" cy="578"/>
              </a:xfrm>
              <a:prstGeom prst="cube">
                <a:avLst>
                  <a:gd name="adj" fmla="val 37181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3" name="Line 39"/>
              <p:cNvSpPr>
                <a:spLocks noChangeShapeType="1"/>
              </p:cNvSpPr>
              <p:nvPr/>
            </p:nvSpPr>
            <p:spPr bwMode="auto">
              <a:xfrm>
                <a:off x="4640" y="1710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4" name="Line 40"/>
              <p:cNvSpPr>
                <a:spLocks noChangeShapeType="1"/>
              </p:cNvSpPr>
              <p:nvPr/>
            </p:nvSpPr>
            <p:spPr bwMode="auto">
              <a:xfrm flipV="1">
                <a:off x="4635" y="2108"/>
                <a:ext cx="911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5" name="Line 41"/>
              <p:cNvSpPr>
                <a:spLocks noChangeShapeType="1"/>
              </p:cNvSpPr>
              <p:nvPr/>
            </p:nvSpPr>
            <p:spPr bwMode="auto">
              <a:xfrm flipH="1">
                <a:off x="4332" y="2139"/>
                <a:ext cx="28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6" name="Line 42"/>
              <p:cNvSpPr>
                <a:spLocks noChangeShapeType="1"/>
              </p:cNvSpPr>
              <p:nvPr/>
            </p:nvSpPr>
            <p:spPr bwMode="auto">
              <a:xfrm flipV="1">
                <a:off x="4635" y="1842"/>
                <a:ext cx="1202" cy="27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1947" name="Group 43"/>
            <p:cNvGrpSpPr>
              <a:grpSpLocks/>
            </p:cNvGrpSpPr>
            <p:nvPr/>
          </p:nvGrpSpPr>
          <p:grpSpPr bwMode="auto">
            <a:xfrm>
              <a:off x="3833" y="1933"/>
              <a:ext cx="1973" cy="1179"/>
              <a:chOff x="3787" y="1979"/>
              <a:chExt cx="1973" cy="1179"/>
            </a:xfrm>
          </p:grpSpPr>
          <p:sp>
            <p:nvSpPr>
              <p:cNvPr id="251948" name="Line 44"/>
              <p:cNvSpPr>
                <a:spLocks noChangeShapeType="1"/>
              </p:cNvSpPr>
              <p:nvPr/>
            </p:nvSpPr>
            <p:spPr bwMode="auto">
              <a:xfrm>
                <a:off x="4014" y="2886"/>
                <a:ext cx="17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9" name="Line 45"/>
              <p:cNvSpPr>
                <a:spLocks noChangeShapeType="1"/>
              </p:cNvSpPr>
              <p:nvPr/>
            </p:nvSpPr>
            <p:spPr bwMode="auto">
              <a:xfrm flipV="1">
                <a:off x="4014" y="1979"/>
                <a:ext cx="0" cy="9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50" name="Line 46"/>
              <p:cNvSpPr>
                <a:spLocks noChangeShapeType="1"/>
              </p:cNvSpPr>
              <p:nvPr/>
            </p:nvSpPr>
            <p:spPr bwMode="auto">
              <a:xfrm flipH="1">
                <a:off x="3787" y="2886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51951" name="Object 47"/>
            <p:cNvGraphicFramePr>
              <a:graphicFrameLocks noChangeAspect="1"/>
            </p:cNvGraphicFramePr>
            <p:nvPr/>
          </p:nvGraphicFramePr>
          <p:xfrm>
            <a:off x="3696" y="2931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1" name="公式" r:id="rId9" imgW="139680" imgH="139680" progId="Equation.3">
                    <p:embed/>
                  </p:oleObj>
                </mc:Choice>
                <mc:Fallback>
                  <p:oleObj name="公式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31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2" name="Object 48"/>
            <p:cNvGraphicFramePr>
              <a:graphicFrameLocks noChangeAspect="1"/>
            </p:cNvGraphicFramePr>
            <p:nvPr/>
          </p:nvGraphicFramePr>
          <p:xfrm>
            <a:off x="5510" y="2870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2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2870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3" name="Object 49"/>
            <p:cNvGraphicFramePr>
              <a:graphicFrameLocks noChangeAspect="1"/>
            </p:cNvGraphicFramePr>
            <p:nvPr/>
          </p:nvGraphicFramePr>
          <p:xfrm>
            <a:off x="3998" y="2816"/>
            <a:ext cx="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3" name="公式" r:id="rId13" imgW="164880" imgH="177480" progId="Equation.3">
                    <p:embed/>
                  </p:oleObj>
                </mc:Choice>
                <mc:Fallback>
                  <p:oleObj name="公式" r:id="rId1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2816"/>
                          <a:ext cx="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803810"/>
                </p:ext>
              </p:extLst>
            </p:nvPr>
          </p:nvGraphicFramePr>
          <p:xfrm>
            <a:off x="4096" y="1937"/>
            <a:ext cx="14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" name="公式" r:id="rId15" imgW="114120" imgH="139680" progId="Equation.3">
                    <p:embed/>
                  </p:oleObj>
                </mc:Choice>
                <mc:Fallback>
                  <p:oleObj name="公式" r:id="rId15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937"/>
                          <a:ext cx="14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976691"/>
                </p:ext>
              </p:extLst>
            </p:nvPr>
          </p:nvGraphicFramePr>
          <p:xfrm>
            <a:off x="4596" y="2630"/>
            <a:ext cx="3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" name="公式" r:id="rId17" imgW="215640" imgH="203040" progId="Equation.3">
                    <p:embed/>
                  </p:oleObj>
                </mc:Choice>
                <mc:Fallback>
                  <p:oleObj name="公式" r:id="rId17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630"/>
                          <a:ext cx="38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028531"/>
                </p:ext>
              </p:extLst>
            </p:nvPr>
          </p:nvGraphicFramePr>
          <p:xfrm>
            <a:off x="4298" y="2419"/>
            <a:ext cx="3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" name="公式" r:id="rId19" imgW="228600" imgH="177480" progId="Equation.3">
                    <p:embed/>
                  </p:oleObj>
                </mc:Choice>
                <mc:Fallback>
                  <p:oleObj name="公式" r:id="rId19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2419"/>
                          <a:ext cx="3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297948"/>
                </p:ext>
              </p:extLst>
            </p:nvPr>
          </p:nvGraphicFramePr>
          <p:xfrm>
            <a:off x="4014" y="2341"/>
            <a:ext cx="31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7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41"/>
                          <a:ext cx="312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8" name="Object 54"/>
            <p:cNvGraphicFramePr>
              <a:graphicFrameLocks noChangeAspect="1"/>
            </p:cNvGraphicFramePr>
            <p:nvPr/>
          </p:nvGraphicFramePr>
          <p:xfrm>
            <a:off x="5024" y="2115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8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115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9" name="Object 55"/>
            <p:cNvGraphicFramePr>
              <a:graphicFrameLocks noChangeAspect="1"/>
            </p:cNvGraphicFramePr>
            <p:nvPr/>
          </p:nvGraphicFramePr>
          <p:xfrm>
            <a:off x="5473" y="2016"/>
            <a:ext cx="1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9" name="公式" r:id="rId25" imgW="101520" imgH="177480" progId="Equation.3">
                    <p:embed/>
                  </p:oleObj>
                </mc:Choice>
                <mc:Fallback>
                  <p:oleObj name="公式" r:id="rId25" imgW="1015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" y="2016"/>
                          <a:ext cx="1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6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716157"/>
                </p:ext>
              </p:extLst>
            </p:nvPr>
          </p:nvGraphicFramePr>
          <p:xfrm>
            <a:off x="4390" y="2209"/>
            <a:ext cx="20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0" name="公式" r:id="rId27" imgW="177480" imgH="228600" progId="Equation.3">
                    <p:embed/>
                  </p:oleObj>
                </mc:Choice>
                <mc:Fallback>
                  <p:oleObj name="公式" r:id="rId27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2209"/>
                          <a:ext cx="20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6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10925"/>
              </p:ext>
            </p:extLst>
          </p:nvPr>
        </p:nvGraphicFramePr>
        <p:xfrm>
          <a:off x="4764088" y="2562225"/>
          <a:ext cx="21669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29" imgW="965160" imgH="241200" progId="Equation.DSMT4">
                  <p:embed/>
                </p:oleObj>
              </mc:Choice>
              <mc:Fallback>
                <p:oleObj name="Equation" r:id="rId29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562225"/>
                        <a:ext cx="21669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6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65971"/>
              </p:ext>
            </p:extLst>
          </p:nvPr>
        </p:nvGraphicFramePr>
        <p:xfrm>
          <a:off x="6919913" y="2349500"/>
          <a:ext cx="29638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31" imgW="1320480" imgH="431640" progId="Equation.DSMT4">
                  <p:embed/>
                </p:oleObj>
              </mc:Choice>
              <mc:Fallback>
                <p:oleObj name="Equation" r:id="rId31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2349500"/>
                        <a:ext cx="29638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63" name="Line 59"/>
          <p:cNvSpPr>
            <a:spLocks noChangeShapeType="1"/>
          </p:cNvSpPr>
          <p:nvPr/>
        </p:nvSpPr>
        <p:spPr bwMode="auto">
          <a:xfrm flipV="1">
            <a:off x="9229919" y="5178416"/>
            <a:ext cx="1210267" cy="684787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51964" name="Line 60"/>
          <p:cNvSpPr>
            <a:spLocks noChangeShapeType="1"/>
          </p:cNvSpPr>
          <p:nvPr/>
        </p:nvSpPr>
        <p:spPr bwMode="auto">
          <a:xfrm flipH="1" flipV="1">
            <a:off x="10515745" y="5141421"/>
            <a:ext cx="360362" cy="287337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1965" name="Line 61"/>
          <p:cNvSpPr>
            <a:spLocks noChangeShapeType="1"/>
          </p:cNvSpPr>
          <p:nvPr/>
        </p:nvSpPr>
        <p:spPr bwMode="auto">
          <a:xfrm flipH="1" flipV="1">
            <a:off x="9624882" y="4749258"/>
            <a:ext cx="863604" cy="382763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1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1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7" grpId="0"/>
      <p:bldP spid="251963" grpId="0" animBg="1"/>
      <p:bldP spid="251964" grpId="0" animBg="1"/>
      <p:bldP spid="2519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1992313" y="1787526"/>
            <a:ext cx="4498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对于二元函数，相应结果为</a:t>
            </a:r>
            <a:endParaRPr kumimoji="0" lang="zh-CN" altLang="en-US" sz="1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314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09040"/>
              </p:ext>
            </p:extLst>
          </p:nvPr>
        </p:nvGraphicFramePr>
        <p:xfrm>
          <a:off x="3575049" y="3772428"/>
          <a:ext cx="1720852" cy="108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49" y="3772428"/>
                        <a:ext cx="1720852" cy="108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1992313" y="2849890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特别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1992313" y="3320887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轴同向 </a:t>
            </a:r>
            <a:endParaRPr lang="zh-CN" altLang="en-US" sz="2800" b="1" dirty="0"/>
          </a:p>
        </p:txBody>
      </p:sp>
      <p:graphicFrame>
        <p:nvGraphicFramePr>
          <p:cNvPr id="2314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68441"/>
              </p:ext>
            </p:extLst>
          </p:nvPr>
        </p:nvGraphicFramePr>
        <p:xfrm>
          <a:off x="4955294" y="3054757"/>
          <a:ext cx="3569387" cy="99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5" imgW="1460160" imgH="406080" progId="Equation.DSMT4">
                  <p:embed/>
                </p:oleObj>
              </mc:Choice>
              <mc:Fallback>
                <p:oleObj name="Equation" r:id="rId5" imgW="1460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294" y="3054757"/>
                        <a:ext cx="3569387" cy="993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1992313" y="4734873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轴反向 </a:t>
            </a:r>
            <a:endParaRPr lang="zh-CN" altLang="en-US" sz="2800" b="1" dirty="0"/>
          </a:p>
        </p:txBody>
      </p:sp>
      <p:graphicFrame>
        <p:nvGraphicFramePr>
          <p:cNvPr id="2314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1268"/>
              </p:ext>
            </p:extLst>
          </p:nvPr>
        </p:nvGraphicFramePr>
        <p:xfrm>
          <a:off x="4766394" y="4538597"/>
          <a:ext cx="3227536" cy="9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394" y="4538597"/>
                        <a:ext cx="3227536" cy="915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43241"/>
              </p:ext>
            </p:extLst>
          </p:nvPr>
        </p:nvGraphicFramePr>
        <p:xfrm>
          <a:off x="4017019" y="5346475"/>
          <a:ext cx="1934965" cy="104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019" y="5346475"/>
                        <a:ext cx="1934965" cy="104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59091"/>
              </p:ext>
            </p:extLst>
          </p:nvPr>
        </p:nvGraphicFramePr>
        <p:xfrm>
          <a:off x="2201861" y="2350433"/>
          <a:ext cx="5464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11" imgW="2247840" imgH="241200" progId="Equation.DSMT4">
                  <p:embed/>
                </p:oleObj>
              </mc:Choice>
              <mc:Fallback>
                <p:oleObj name="Equation" r:id="rId11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1" y="2350433"/>
                        <a:ext cx="5464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78" name="Group 54"/>
          <p:cNvGrpSpPr>
            <a:grpSpLocks/>
          </p:cNvGrpSpPr>
          <p:nvPr/>
        </p:nvGrpSpPr>
        <p:grpSpPr bwMode="auto">
          <a:xfrm>
            <a:off x="9184199" y="2666734"/>
            <a:ext cx="2303463" cy="2211387"/>
            <a:chOff x="3969" y="1085"/>
            <a:chExt cx="1451" cy="1393"/>
          </a:xfrm>
        </p:grpSpPr>
        <p:sp>
          <p:nvSpPr>
            <p:cNvPr id="231463" name="Line 39"/>
            <p:cNvSpPr>
              <a:spLocks noChangeShapeType="1"/>
            </p:cNvSpPr>
            <p:nvPr/>
          </p:nvSpPr>
          <p:spPr bwMode="auto">
            <a:xfrm>
              <a:off x="4269" y="2069"/>
              <a:ext cx="9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64" name="Line 40"/>
            <p:cNvSpPr>
              <a:spLocks noChangeShapeType="1"/>
            </p:cNvSpPr>
            <p:nvPr/>
          </p:nvSpPr>
          <p:spPr bwMode="auto">
            <a:xfrm flipV="1">
              <a:off x="4286" y="1434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 flipV="1">
              <a:off x="4286" y="1615"/>
              <a:ext cx="907" cy="45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1466" name="Object 42"/>
            <p:cNvGraphicFramePr>
              <a:graphicFrameLocks noChangeAspect="1"/>
            </p:cNvGraphicFramePr>
            <p:nvPr/>
          </p:nvGraphicFramePr>
          <p:xfrm>
            <a:off x="5193" y="2297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9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97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7" name="Object 43"/>
            <p:cNvGraphicFramePr>
              <a:graphicFrameLocks noChangeAspect="1"/>
            </p:cNvGraphicFramePr>
            <p:nvPr/>
          </p:nvGraphicFramePr>
          <p:xfrm>
            <a:off x="5218" y="1501"/>
            <a:ext cx="1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0" name="公式" r:id="rId15" imgW="101520" imgH="177480" progId="Equation.3">
                    <p:embed/>
                  </p:oleObj>
                </mc:Choice>
                <mc:Fallback>
                  <p:oleObj name="公式" r:id="rId15" imgW="1015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1501"/>
                          <a:ext cx="1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8" name="Object 44"/>
            <p:cNvGraphicFramePr>
              <a:graphicFrameLocks noChangeAspect="1"/>
            </p:cNvGraphicFramePr>
            <p:nvPr/>
          </p:nvGraphicFramePr>
          <p:xfrm>
            <a:off x="4195" y="1085"/>
            <a:ext cx="18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1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085"/>
                          <a:ext cx="18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9" name="Object 45"/>
            <p:cNvGraphicFramePr>
              <a:graphicFrameLocks noChangeAspect="1"/>
            </p:cNvGraphicFramePr>
            <p:nvPr/>
          </p:nvGraphicFramePr>
          <p:xfrm>
            <a:off x="3969" y="2248"/>
            <a:ext cx="21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2" name="公式" r:id="rId19" imgW="164880" imgH="177480" progId="Equation.3">
                    <p:embed/>
                  </p:oleObj>
                </mc:Choice>
                <mc:Fallback>
                  <p:oleObj name="公式" r:id="rId1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48"/>
                          <a:ext cx="21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0" name="Object 46"/>
            <p:cNvGraphicFramePr>
              <a:graphicFrameLocks noChangeAspect="1"/>
            </p:cNvGraphicFramePr>
            <p:nvPr/>
          </p:nvGraphicFramePr>
          <p:xfrm>
            <a:off x="4587" y="1905"/>
            <a:ext cx="1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3" name="公式" r:id="rId21" imgW="152280" imgH="139680" progId="Equation.3">
                    <p:embed/>
                  </p:oleObj>
                </mc:Choice>
                <mc:Fallback>
                  <p:oleObj name="公式" r:id="rId2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905"/>
                          <a:ext cx="1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699717"/>
                </p:ext>
              </p:extLst>
            </p:nvPr>
          </p:nvGraphicFramePr>
          <p:xfrm>
            <a:off x="4517" y="1477"/>
            <a:ext cx="21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" name="公式" r:id="rId23" imgW="164880" imgH="203040" progId="Equation.3">
                    <p:embed/>
                  </p:oleObj>
                </mc:Choice>
                <mc:Fallback>
                  <p:oleObj name="公式" r:id="rId23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477"/>
                          <a:ext cx="21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4513" y="1960"/>
              <a:ext cx="29" cy="108"/>
            </a:xfrm>
            <a:custGeom>
              <a:avLst/>
              <a:gdLst>
                <a:gd name="T0" fmla="*/ 0 w 1"/>
                <a:gd name="T1" fmla="*/ 91 h 91"/>
                <a:gd name="T2" fmla="*/ 0 w 1"/>
                <a:gd name="T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">
                  <a:moveTo>
                    <a:pt x="0" y="91"/>
                  </a:moveTo>
                  <a:cubicBezTo>
                    <a:pt x="0" y="91"/>
                    <a:pt x="0" y="4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4285" y="1769"/>
              <a:ext cx="136" cy="233"/>
            </a:xfrm>
            <a:custGeom>
              <a:avLst/>
              <a:gdLst>
                <a:gd name="T0" fmla="*/ 136 w 136"/>
                <a:gd name="T1" fmla="*/ 98 h 98"/>
                <a:gd name="T2" fmla="*/ 91 w 136"/>
                <a:gd name="T3" fmla="*/ 7 h 98"/>
                <a:gd name="T4" fmla="*/ 0 w 136"/>
                <a:gd name="T5" fmla="*/ 5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98">
                  <a:moveTo>
                    <a:pt x="136" y="98"/>
                  </a:moveTo>
                  <a:cubicBezTo>
                    <a:pt x="125" y="56"/>
                    <a:pt x="114" y="14"/>
                    <a:pt x="91" y="7"/>
                  </a:cubicBezTo>
                  <a:cubicBezTo>
                    <a:pt x="68" y="0"/>
                    <a:pt x="34" y="26"/>
                    <a:pt x="0" y="53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5" name="Line 51"/>
            <p:cNvSpPr>
              <a:spLocks noChangeShapeType="1"/>
            </p:cNvSpPr>
            <p:nvPr/>
          </p:nvSpPr>
          <p:spPr bwMode="auto">
            <a:xfrm>
              <a:off x="4014" y="2296"/>
              <a:ext cx="14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6" name="Line 52"/>
            <p:cNvSpPr>
              <a:spLocks noChangeShapeType="1"/>
            </p:cNvSpPr>
            <p:nvPr/>
          </p:nvSpPr>
          <p:spPr bwMode="auto">
            <a:xfrm flipV="1">
              <a:off x="4150" y="1117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1477" name="Object 53"/>
            <p:cNvGraphicFramePr>
              <a:graphicFrameLocks noChangeAspect="1"/>
            </p:cNvGraphicFramePr>
            <p:nvPr/>
          </p:nvGraphicFramePr>
          <p:xfrm>
            <a:off x="4105" y="1933"/>
            <a:ext cx="2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5" name="公式" r:id="rId25" imgW="177480" imgH="228600" progId="Equation.3">
                    <p:embed/>
                  </p:oleObj>
                </mc:Choice>
                <mc:Fallback>
                  <p:oleObj name="公式" r:id="rId25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933"/>
                          <a:ext cx="2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79" name="Text Box 55"/>
          <p:cNvSpPr txBox="1">
            <a:spLocks noChangeArrowheads="1"/>
          </p:cNvSpPr>
          <p:nvPr/>
        </p:nvSpPr>
        <p:spPr bwMode="auto">
          <a:xfrm>
            <a:off x="2063750" y="827088"/>
            <a:ext cx="741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注：函数在一点可微是方向导数存在的充分条件，而不是必要条件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6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3" grpId="0" autoUpdateAnimBg="0"/>
      <p:bldP spid="231454" grpId="0" autoUpdateAnimBg="0"/>
      <p:bldP spid="2314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Freeform 2"/>
          <p:cNvSpPr>
            <a:spLocks/>
          </p:cNvSpPr>
          <p:nvPr/>
        </p:nvSpPr>
        <p:spPr bwMode="auto">
          <a:xfrm>
            <a:off x="8746035" y="2472787"/>
            <a:ext cx="2053398" cy="3229453"/>
          </a:xfrm>
          <a:custGeom>
            <a:avLst/>
            <a:gdLst>
              <a:gd name="T0" fmla="*/ 0 w 1518"/>
              <a:gd name="T1" fmla="*/ 0 h 2574"/>
              <a:gd name="T2" fmla="*/ 0 w 1518"/>
              <a:gd name="T3" fmla="*/ 1696 h 2574"/>
              <a:gd name="T4" fmla="*/ 1518 w 1518"/>
              <a:gd name="T5" fmla="*/ 2574 h 2574"/>
              <a:gd name="T6" fmla="*/ 1517 w 1518"/>
              <a:gd name="T7" fmla="*/ 816 h 2574"/>
              <a:gd name="T8" fmla="*/ 1408 w 1518"/>
              <a:gd name="T9" fmla="*/ 688 h 2574"/>
              <a:gd name="T10" fmla="*/ 1308 w 1518"/>
              <a:gd name="T11" fmla="*/ 588 h 2574"/>
              <a:gd name="T12" fmla="*/ 1199 w 1518"/>
              <a:gd name="T13" fmla="*/ 488 h 2574"/>
              <a:gd name="T14" fmla="*/ 1027 w 1518"/>
              <a:gd name="T15" fmla="*/ 370 h 2574"/>
              <a:gd name="T16" fmla="*/ 817 w 1518"/>
              <a:gd name="T17" fmla="*/ 270 h 2574"/>
              <a:gd name="T18" fmla="*/ 727 w 1518"/>
              <a:gd name="T19" fmla="*/ 225 h 2574"/>
              <a:gd name="T20" fmla="*/ 554 w 1518"/>
              <a:gd name="T21" fmla="*/ 152 h 2574"/>
              <a:gd name="T22" fmla="*/ 299 w 1518"/>
              <a:gd name="T23" fmla="*/ 88 h 2574"/>
              <a:gd name="T24" fmla="*/ 181 w 1518"/>
              <a:gd name="T25" fmla="*/ 52 h 2574"/>
              <a:gd name="T26" fmla="*/ 0 w 1518"/>
              <a:gd name="T27" fmla="*/ 0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2574">
                <a:moveTo>
                  <a:pt x="0" y="0"/>
                </a:moveTo>
                <a:lnTo>
                  <a:pt x="0" y="1696"/>
                </a:lnTo>
                <a:lnTo>
                  <a:pt x="1518" y="2574"/>
                </a:lnTo>
                <a:lnTo>
                  <a:pt x="1517" y="816"/>
                </a:lnTo>
                <a:lnTo>
                  <a:pt x="1408" y="688"/>
                </a:lnTo>
                <a:lnTo>
                  <a:pt x="1308" y="588"/>
                </a:lnTo>
                <a:lnTo>
                  <a:pt x="1199" y="488"/>
                </a:lnTo>
                <a:lnTo>
                  <a:pt x="1027" y="370"/>
                </a:lnTo>
                <a:lnTo>
                  <a:pt x="817" y="270"/>
                </a:lnTo>
                <a:lnTo>
                  <a:pt x="727" y="225"/>
                </a:lnTo>
                <a:lnTo>
                  <a:pt x="554" y="152"/>
                </a:lnTo>
                <a:lnTo>
                  <a:pt x="299" y="88"/>
                </a:lnTo>
                <a:lnTo>
                  <a:pt x="181" y="52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28575" cmpd="sng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7731688" y="1895926"/>
            <a:ext cx="4242362" cy="2816834"/>
          </a:xfrm>
          <a:custGeom>
            <a:avLst/>
            <a:gdLst>
              <a:gd name="T0" fmla="*/ 1500 w 3391"/>
              <a:gd name="T1" fmla="*/ 0 h 2256"/>
              <a:gd name="T2" fmla="*/ 1276 w 3391"/>
              <a:gd name="T3" fmla="*/ 111 h 2256"/>
              <a:gd name="T4" fmla="*/ 1055 w 3391"/>
              <a:gd name="T5" fmla="*/ 235 h 2256"/>
              <a:gd name="T6" fmla="*/ 807 w 3391"/>
              <a:gd name="T7" fmla="*/ 423 h 2256"/>
              <a:gd name="T8" fmla="*/ 660 w 3391"/>
              <a:gd name="T9" fmla="*/ 524 h 2256"/>
              <a:gd name="T10" fmla="*/ 493 w 3391"/>
              <a:gd name="T11" fmla="*/ 665 h 2256"/>
              <a:gd name="T12" fmla="*/ 336 w 3391"/>
              <a:gd name="T13" fmla="*/ 795 h 2256"/>
              <a:gd name="T14" fmla="*/ 145 w 3391"/>
              <a:gd name="T15" fmla="*/ 957 h 2256"/>
              <a:gd name="T16" fmla="*/ 0 w 3391"/>
              <a:gd name="T17" fmla="*/ 1108 h 2256"/>
              <a:gd name="T18" fmla="*/ 219 w 3391"/>
              <a:gd name="T19" fmla="*/ 1199 h 2256"/>
              <a:gd name="T20" fmla="*/ 481 w 3391"/>
              <a:gd name="T21" fmla="*/ 1289 h 2256"/>
              <a:gd name="T22" fmla="*/ 706 w 3391"/>
              <a:gd name="T23" fmla="*/ 1410 h 2256"/>
              <a:gd name="T24" fmla="*/ 930 w 3391"/>
              <a:gd name="T25" fmla="*/ 1531 h 2256"/>
              <a:gd name="T26" fmla="*/ 1164 w 3391"/>
              <a:gd name="T27" fmla="*/ 1671 h 2256"/>
              <a:gd name="T28" fmla="*/ 1290 w 3391"/>
              <a:gd name="T29" fmla="*/ 1753 h 2256"/>
              <a:gd name="T30" fmla="*/ 1355 w 3391"/>
              <a:gd name="T31" fmla="*/ 1797 h 2256"/>
              <a:gd name="T32" fmla="*/ 1422 w 3391"/>
              <a:gd name="T33" fmla="*/ 1853 h 2256"/>
              <a:gd name="T34" fmla="*/ 1475 w 3391"/>
              <a:gd name="T35" fmla="*/ 1905 h 2256"/>
              <a:gd name="T36" fmla="*/ 1523 w 3391"/>
              <a:gd name="T37" fmla="*/ 1960 h 2256"/>
              <a:gd name="T38" fmla="*/ 1572 w 3391"/>
              <a:gd name="T39" fmla="*/ 2017 h 2256"/>
              <a:gd name="T40" fmla="*/ 1612 w 3391"/>
              <a:gd name="T41" fmla="*/ 2074 h 2256"/>
              <a:gd name="T42" fmla="*/ 1635 w 3391"/>
              <a:gd name="T43" fmla="*/ 2124 h 2256"/>
              <a:gd name="T44" fmla="*/ 1652 w 3391"/>
              <a:gd name="T45" fmla="*/ 2164 h 2256"/>
              <a:gd name="T46" fmla="*/ 1691 w 3391"/>
              <a:gd name="T47" fmla="*/ 2256 h 2256"/>
              <a:gd name="T48" fmla="*/ 1869 w 3391"/>
              <a:gd name="T49" fmla="*/ 2064 h 2256"/>
              <a:gd name="T50" fmla="*/ 2025 w 3391"/>
              <a:gd name="T51" fmla="*/ 1873 h 2256"/>
              <a:gd name="T52" fmla="*/ 2239 w 3391"/>
              <a:gd name="T53" fmla="*/ 1641 h 2256"/>
              <a:gd name="T54" fmla="*/ 2485 w 3391"/>
              <a:gd name="T55" fmla="*/ 1471 h 2256"/>
              <a:gd name="T56" fmla="*/ 2698 w 3391"/>
              <a:gd name="T57" fmla="*/ 1380 h 2256"/>
              <a:gd name="T58" fmla="*/ 2911 w 3391"/>
              <a:gd name="T59" fmla="*/ 1299 h 2256"/>
              <a:gd name="T60" fmla="*/ 3156 w 3391"/>
              <a:gd name="T61" fmla="*/ 1218 h 2256"/>
              <a:gd name="T62" fmla="*/ 3391 w 3391"/>
              <a:gd name="T63" fmla="*/ 1178 h 2256"/>
              <a:gd name="T64" fmla="*/ 3190 w 3391"/>
              <a:gd name="T65" fmla="*/ 947 h 2256"/>
              <a:gd name="T66" fmla="*/ 2966 w 3391"/>
              <a:gd name="T67" fmla="*/ 715 h 2256"/>
              <a:gd name="T68" fmla="*/ 2731 w 3391"/>
              <a:gd name="T69" fmla="*/ 524 h 2256"/>
              <a:gd name="T70" fmla="*/ 2507 w 3391"/>
              <a:gd name="T71" fmla="*/ 362 h 2256"/>
              <a:gd name="T72" fmla="*/ 2239 w 3391"/>
              <a:gd name="T73" fmla="*/ 241 h 2256"/>
              <a:gd name="T74" fmla="*/ 2111 w 3391"/>
              <a:gd name="T75" fmla="*/ 186 h 2256"/>
              <a:gd name="T76" fmla="*/ 1959 w 3391"/>
              <a:gd name="T77" fmla="*/ 131 h 2256"/>
              <a:gd name="T78" fmla="*/ 1832 w 3391"/>
              <a:gd name="T79" fmla="*/ 93 h 2256"/>
              <a:gd name="T80" fmla="*/ 1737 w 3391"/>
              <a:gd name="T81" fmla="*/ 64 h 2256"/>
              <a:gd name="T82" fmla="*/ 1500 w 3391"/>
              <a:gd name="T83" fmla="*/ 0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91" h="2256">
                <a:moveTo>
                  <a:pt x="1500" y="0"/>
                </a:moveTo>
                <a:lnTo>
                  <a:pt x="1276" y="111"/>
                </a:lnTo>
                <a:lnTo>
                  <a:pt x="1055" y="235"/>
                </a:lnTo>
                <a:lnTo>
                  <a:pt x="807" y="423"/>
                </a:lnTo>
                <a:lnTo>
                  <a:pt x="660" y="524"/>
                </a:lnTo>
                <a:lnTo>
                  <a:pt x="493" y="665"/>
                </a:lnTo>
                <a:lnTo>
                  <a:pt x="336" y="795"/>
                </a:lnTo>
                <a:lnTo>
                  <a:pt x="145" y="957"/>
                </a:lnTo>
                <a:lnTo>
                  <a:pt x="0" y="1108"/>
                </a:lnTo>
                <a:lnTo>
                  <a:pt x="219" y="1199"/>
                </a:lnTo>
                <a:lnTo>
                  <a:pt x="481" y="1289"/>
                </a:lnTo>
                <a:lnTo>
                  <a:pt x="706" y="1410"/>
                </a:lnTo>
                <a:lnTo>
                  <a:pt x="930" y="1531"/>
                </a:lnTo>
                <a:lnTo>
                  <a:pt x="1164" y="1671"/>
                </a:lnTo>
                <a:lnTo>
                  <a:pt x="1290" y="1753"/>
                </a:lnTo>
                <a:lnTo>
                  <a:pt x="1355" y="1797"/>
                </a:lnTo>
                <a:lnTo>
                  <a:pt x="1422" y="1853"/>
                </a:lnTo>
                <a:lnTo>
                  <a:pt x="1475" y="1905"/>
                </a:lnTo>
                <a:lnTo>
                  <a:pt x="1523" y="1960"/>
                </a:lnTo>
                <a:lnTo>
                  <a:pt x="1572" y="2017"/>
                </a:lnTo>
                <a:lnTo>
                  <a:pt x="1612" y="2074"/>
                </a:lnTo>
                <a:lnTo>
                  <a:pt x="1635" y="2124"/>
                </a:lnTo>
                <a:lnTo>
                  <a:pt x="1652" y="2164"/>
                </a:lnTo>
                <a:lnTo>
                  <a:pt x="1691" y="2256"/>
                </a:lnTo>
                <a:lnTo>
                  <a:pt x="1869" y="2064"/>
                </a:lnTo>
                <a:lnTo>
                  <a:pt x="2025" y="1873"/>
                </a:lnTo>
                <a:lnTo>
                  <a:pt x="2239" y="1641"/>
                </a:lnTo>
                <a:lnTo>
                  <a:pt x="2485" y="1471"/>
                </a:lnTo>
                <a:lnTo>
                  <a:pt x="2698" y="1380"/>
                </a:lnTo>
                <a:lnTo>
                  <a:pt x="2911" y="1299"/>
                </a:lnTo>
                <a:lnTo>
                  <a:pt x="3156" y="1218"/>
                </a:lnTo>
                <a:lnTo>
                  <a:pt x="3391" y="1178"/>
                </a:lnTo>
                <a:lnTo>
                  <a:pt x="3190" y="947"/>
                </a:lnTo>
                <a:lnTo>
                  <a:pt x="2966" y="715"/>
                </a:lnTo>
                <a:lnTo>
                  <a:pt x="2731" y="524"/>
                </a:lnTo>
                <a:lnTo>
                  <a:pt x="2507" y="362"/>
                </a:lnTo>
                <a:lnTo>
                  <a:pt x="2239" y="241"/>
                </a:lnTo>
                <a:lnTo>
                  <a:pt x="2111" y="186"/>
                </a:lnTo>
                <a:lnTo>
                  <a:pt x="1959" y="131"/>
                </a:lnTo>
                <a:lnTo>
                  <a:pt x="1832" y="93"/>
                </a:lnTo>
                <a:lnTo>
                  <a:pt x="1737" y="64"/>
                </a:lnTo>
                <a:lnTo>
                  <a:pt x="150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6738596" y="1272866"/>
            <a:ext cx="4885320" cy="4351623"/>
            <a:chOff x="888" y="674"/>
            <a:chExt cx="4346" cy="3203"/>
          </a:xfrm>
        </p:grpSpPr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 flipV="1">
              <a:off x="2291" y="867"/>
              <a:ext cx="0" cy="19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282" y="2779"/>
              <a:ext cx="29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 flipH="1">
              <a:off x="1072" y="2779"/>
              <a:ext cx="1220" cy="10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3" name="Text Box 7"/>
            <p:cNvSpPr txBox="1">
              <a:spLocks noChangeArrowheads="1"/>
            </p:cNvSpPr>
            <p:nvPr/>
          </p:nvSpPr>
          <p:spPr bwMode="auto">
            <a:xfrm>
              <a:off x="888" y="3554"/>
              <a:ext cx="32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4" name="Text Box 8"/>
            <p:cNvSpPr txBox="1">
              <a:spLocks noChangeArrowheads="1"/>
            </p:cNvSpPr>
            <p:nvPr/>
          </p:nvSpPr>
          <p:spPr bwMode="auto">
            <a:xfrm>
              <a:off x="2233" y="674"/>
              <a:ext cx="34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z 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5" name="Text Box 9"/>
            <p:cNvSpPr txBox="1">
              <a:spLocks noChangeArrowheads="1"/>
            </p:cNvSpPr>
            <p:nvPr/>
          </p:nvSpPr>
          <p:spPr bwMode="auto">
            <a:xfrm>
              <a:off x="5058" y="2762"/>
              <a:ext cx="17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6" name="Text Box 10"/>
            <p:cNvSpPr txBox="1">
              <a:spLocks noChangeArrowheads="1"/>
            </p:cNvSpPr>
            <p:nvPr/>
          </p:nvSpPr>
          <p:spPr bwMode="auto">
            <a:xfrm>
              <a:off x="1996" y="2627"/>
              <a:ext cx="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1865314" y="350838"/>
            <a:ext cx="304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en-US" altLang="zh-CN" sz="240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 flipV="1">
            <a:off x="8020408" y="5488956"/>
            <a:ext cx="2420586" cy="22204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11407130" y="5651909"/>
            <a:ext cx="317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9075879" y="4847951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endParaRPr kumimoji="1" lang="en-US" altLang="zh-CN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4991" name="Group 15"/>
          <p:cNvGrpSpPr>
            <a:grpSpLocks/>
          </p:cNvGrpSpPr>
          <p:nvPr/>
        </p:nvGrpSpPr>
        <p:grpSpPr bwMode="auto">
          <a:xfrm>
            <a:off x="10477594" y="3003156"/>
            <a:ext cx="246027" cy="2485800"/>
            <a:chOff x="3662" y="1581"/>
            <a:chExt cx="0" cy="1931"/>
          </a:xfrm>
        </p:grpSpPr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 flipH="1" flipV="1">
              <a:off x="3662" y="2597"/>
              <a:ext cx="0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 flipH="1" flipV="1">
              <a:off x="3662" y="1581"/>
              <a:ext cx="0" cy="100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8974186" y="545150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 y</a:t>
            </a:r>
            <a:endParaRPr kumimoji="1" lang="en-US" altLang="zh-CN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7898396" y="4679832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 x</a:t>
            </a:r>
          </a:p>
        </p:txBody>
      </p:sp>
      <p:sp>
        <p:nvSpPr>
          <p:cNvPr id="254997" name="Freeform 21"/>
          <p:cNvSpPr>
            <a:spLocks/>
          </p:cNvSpPr>
          <p:nvPr/>
        </p:nvSpPr>
        <p:spPr bwMode="auto">
          <a:xfrm>
            <a:off x="10384241" y="3427897"/>
            <a:ext cx="74613" cy="115888"/>
          </a:xfrm>
          <a:custGeom>
            <a:avLst/>
            <a:gdLst>
              <a:gd name="T0" fmla="*/ 0 w 54"/>
              <a:gd name="T1" fmla="*/ 55 h 55"/>
              <a:gd name="T2" fmla="*/ 0 w 54"/>
              <a:gd name="T3" fmla="*/ 0 h 55"/>
              <a:gd name="T4" fmla="*/ 54 w 54"/>
              <a:gd name="T5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5">
                <a:moveTo>
                  <a:pt x="0" y="55"/>
                </a:moveTo>
                <a:lnTo>
                  <a:pt x="0" y="0"/>
                </a:lnTo>
                <a:lnTo>
                  <a:pt x="54" y="28"/>
                </a:lnTo>
              </a:path>
            </a:pathLst>
          </a:custGeom>
          <a:noFill/>
          <a:ln w="28575" cmpd="sng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>
            <a:off x="8743568" y="2464657"/>
            <a:ext cx="1875746" cy="1246946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9407446" y="296774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10428439" y="3307799"/>
            <a:ext cx="614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55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49047"/>
              </p:ext>
            </p:extLst>
          </p:nvPr>
        </p:nvGraphicFramePr>
        <p:xfrm>
          <a:off x="1544509" y="892711"/>
          <a:ext cx="2186435" cy="108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公式" r:id="rId3" imgW="927000" imgH="482400" progId="Equation.3">
                  <p:embed/>
                </p:oleObj>
              </mc:Choice>
              <mc:Fallback>
                <p:oleObj name="公式" r:id="rId3" imgW="927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509" y="892711"/>
                        <a:ext cx="2186435" cy="108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10167605" y="5506726"/>
            <a:ext cx="57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8182988" y="4412153"/>
            <a:ext cx="557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9558339" y="1195389"/>
            <a:ext cx="12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 = f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55005" name="Line 29"/>
          <p:cNvSpPr>
            <a:spLocks noChangeShapeType="1"/>
          </p:cNvSpPr>
          <p:nvPr/>
        </p:nvSpPr>
        <p:spPr bwMode="auto">
          <a:xfrm flipH="1" flipV="1">
            <a:off x="7965098" y="4542990"/>
            <a:ext cx="696302" cy="449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99751"/>
              </p:ext>
            </p:extLst>
          </p:nvPr>
        </p:nvGraphicFramePr>
        <p:xfrm>
          <a:off x="7540581" y="4330247"/>
          <a:ext cx="2619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公式" r:id="rId5" imgW="190440" imgH="228600" progId="Equation.3">
                  <p:embed/>
                </p:oleObj>
              </mc:Choice>
              <mc:Fallback>
                <p:oleObj name="公式" r:id="rId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581" y="4330247"/>
                        <a:ext cx="2619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01368"/>
              </p:ext>
            </p:extLst>
          </p:nvPr>
        </p:nvGraphicFramePr>
        <p:xfrm>
          <a:off x="9063474" y="3946311"/>
          <a:ext cx="2524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公式" r:id="rId7" imgW="190440" imgH="228600" progId="Equation.3">
                  <p:embed/>
                </p:oleObj>
              </mc:Choice>
              <mc:Fallback>
                <p:oleObj name="公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474" y="3946311"/>
                        <a:ext cx="2524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8" name="Line 32"/>
          <p:cNvSpPr>
            <a:spLocks noChangeShapeType="1"/>
          </p:cNvSpPr>
          <p:nvPr/>
        </p:nvSpPr>
        <p:spPr bwMode="auto">
          <a:xfrm flipV="1">
            <a:off x="8040764" y="4615356"/>
            <a:ext cx="656533" cy="87990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9" name="Line 33"/>
          <p:cNvSpPr>
            <a:spLocks noChangeShapeType="1"/>
          </p:cNvSpPr>
          <p:nvPr/>
        </p:nvSpPr>
        <p:spPr bwMode="auto">
          <a:xfrm flipV="1">
            <a:off x="8794879" y="4157128"/>
            <a:ext cx="235577" cy="324071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0" name="Freeform 34"/>
          <p:cNvSpPr>
            <a:spLocks/>
          </p:cNvSpPr>
          <p:nvPr/>
        </p:nvSpPr>
        <p:spPr bwMode="auto">
          <a:xfrm>
            <a:off x="8142560" y="5320933"/>
            <a:ext cx="159615" cy="154106"/>
          </a:xfrm>
          <a:custGeom>
            <a:avLst/>
            <a:gdLst>
              <a:gd name="T0" fmla="*/ 0 w 137"/>
              <a:gd name="T1" fmla="*/ 0 h 100"/>
              <a:gd name="T2" fmla="*/ 137 w 137"/>
              <a:gd name="T3" fmla="*/ 0 h 100"/>
              <a:gd name="T4" fmla="*/ 28 w 137"/>
              <a:gd name="T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00">
                <a:moveTo>
                  <a:pt x="0" y="0"/>
                </a:moveTo>
                <a:lnTo>
                  <a:pt x="137" y="0"/>
                </a:lnTo>
                <a:lnTo>
                  <a:pt x="28" y="100"/>
                </a:lnTo>
              </a:path>
            </a:pathLst>
          </a:custGeom>
          <a:noFill/>
          <a:ln w="190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 rot="863287">
            <a:off x="8580851" y="4927566"/>
            <a:ext cx="3204459" cy="86477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00474"/>
              </p:ext>
            </p:extLst>
          </p:nvPr>
        </p:nvGraphicFramePr>
        <p:xfrm>
          <a:off x="1598985" y="2967741"/>
          <a:ext cx="5599503" cy="9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9" imgW="2450880" imgH="431640" progId="Equation.DSMT4">
                  <p:embed/>
                </p:oleObj>
              </mc:Choice>
              <mc:Fallback>
                <p:oleObj name="Equation" r:id="rId9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985" y="2967741"/>
                        <a:ext cx="5599503" cy="98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8720805" y="1797064"/>
            <a:ext cx="0" cy="2746375"/>
            <a:chOff x="2665" y="1226"/>
            <a:chExt cx="0" cy="1730"/>
          </a:xfrm>
        </p:grpSpPr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V="1">
              <a:off x="2665" y="2010"/>
              <a:ext cx="0" cy="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 flipV="1">
              <a:off x="2665" y="1226"/>
              <a:ext cx="0" cy="7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5016" name="Freeform 40"/>
          <p:cNvSpPr>
            <a:spLocks/>
          </p:cNvSpPr>
          <p:nvPr/>
        </p:nvSpPr>
        <p:spPr bwMode="auto">
          <a:xfrm>
            <a:off x="8739546" y="1657863"/>
            <a:ext cx="2059887" cy="1849598"/>
          </a:xfrm>
          <a:custGeom>
            <a:avLst/>
            <a:gdLst>
              <a:gd name="T0" fmla="*/ 3 w 1524"/>
              <a:gd name="T1" fmla="*/ 638 h 1452"/>
              <a:gd name="T2" fmla="*/ 4 w 1524"/>
              <a:gd name="T3" fmla="*/ 0 h 1452"/>
              <a:gd name="T4" fmla="*/ 1524 w 1524"/>
              <a:gd name="T5" fmla="*/ 720 h 1452"/>
              <a:gd name="T6" fmla="*/ 1524 w 1524"/>
              <a:gd name="T7" fmla="*/ 1452 h 1452"/>
              <a:gd name="T8" fmla="*/ 1460 w 1524"/>
              <a:gd name="T9" fmla="*/ 1368 h 1452"/>
              <a:gd name="T10" fmla="*/ 1364 w 1524"/>
              <a:gd name="T11" fmla="*/ 1256 h 1452"/>
              <a:gd name="T12" fmla="*/ 1256 w 1524"/>
              <a:gd name="T13" fmla="*/ 1164 h 1452"/>
              <a:gd name="T14" fmla="*/ 1180 w 1524"/>
              <a:gd name="T15" fmla="*/ 1108 h 1452"/>
              <a:gd name="T16" fmla="*/ 1116 w 1524"/>
              <a:gd name="T17" fmla="*/ 1064 h 1452"/>
              <a:gd name="T18" fmla="*/ 1040 w 1524"/>
              <a:gd name="T19" fmla="*/ 1012 h 1452"/>
              <a:gd name="T20" fmla="*/ 936 w 1524"/>
              <a:gd name="T21" fmla="*/ 952 h 1452"/>
              <a:gd name="T22" fmla="*/ 856 w 1524"/>
              <a:gd name="T23" fmla="*/ 916 h 1452"/>
              <a:gd name="T24" fmla="*/ 780 w 1524"/>
              <a:gd name="T25" fmla="*/ 888 h 1452"/>
              <a:gd name="T26" fmla="*/ 644 w 1524"/>
              <a:gd name="T27" fmla="*/ 828 h 1452"/>
              <a:gd name="T28" fmla="*/ 560 w 1524"/>
              <a:gd name="T29" fmla="*/ 796 h 1452"/>
              <a:gd name="T30" fmla="*/ 480 w 1524"/>
              <a:gd name="T31" fmla="*/ 776 h 1452"/>
              <a:gd name="T32" fmla="*/ 348 w 1524"/>
              <a:gd name="T33" fmla="*/ 732 h 1452"/>
              <a:gd name="T34" fmla="*/ 264 w 1524"/>
              <a:gd name="T35" fmla="*/ 704 h 1452"/>
              <a:gd name="T36" fmla="*/ 180 w 1524"/>
              <a:gd name="T37" fmla="*/ 684 h 1452"/>
              <a:gd name="T38" fmla="*/ 88 w 1524"/>
              <a:gd name="T39" fmla="*/ 660 h 1452"/>
              <a:gd name="T40" fmla="*/ 0 w 1524"/>
              <a:gd name="T41" fmla="*/ 6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24" h="1452">
                <a:moveTo>
                  <a:pt x="3" y="638"/>
                </a:moveTo>
                <a:lnTo>
                  <a:pt x="4" y="0"/>
                </a:lnTo>
                <a:lnTo>
                  <a:pt x="1524" y="720"/>
                </a:lnTo>
                <a:lnTo>
                  <a:pt x="1524" y="1452"/>
                </a:lnTo>
                <a:lnTo>
                  <a:pt x="1460" y="1368"/>
                </a:lnTo>
                <a:lnTo>
                  <a:pt x="1364" y="1256"/>
                </a:lnTo>
                <a:lnTo>
                  <a:pt x="1256" y="1164"/>
                </a:lnTo>
                <a:lnTo>
                  <a:pt x="1180" y="1108"/>
                </a:lnTo>
                <a:lnTo>
                  <a:pt x="1116" y="1064"/>
                </a:lnTo>
                <a:lnTo>
                  <a:pt x="1040" y="1012"/>
                </a:lnTo>
                <a:lnTo>
                  <a:pt x="936" y="952"/>
                </a:lnTo>
                <a:lnTo>
                  <a:pt x="856" y="916"/>
                </a:lnTo>
                <a:lnTo>
                  <a:pt x="780" y="888"/>
                </a:lnTo>
                <a:lnTo>
                  <a:pt x="644" y="828"/>
                </a:lnTo>
                <a:lnTo>
                  <a:pt x="560" y="796"/>
                </a:lnTo>
                <a:lnTo>
                  <a:pt x="480" y="776"/>
                </a:lnTo>
                <a:lnTo>
                  <a:pt x="348" y="732"/>
                </a:lnTo>
                <a:lnTo>
                  <a:pt x="264" y="704"/>
                </a:lnTo>
                <a:lnTo>
                  <a:pt x="180" y="684"/>
                </a:lnTo>
                <a:lnTo>
                  <a:pt x="88" y="660"/>
                </a:lnTo>
                <a:lnTo>
                  <a:pt x="0" y="632"/>
                </a:lnTo>
              </a:path>
            </a:pathLst>
          </a:custGeom>
          <a:solidFill>
            <a:srgbClr val="00CCFF"/>
          </a:solidFill>
          <a:ln w="28575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7" name="Text Box 41"/>
          <p:cNvSpPr txBox="1">
            <a:spLocks noChangeArrowheads="1"/>
          </p:cNvSpPr>
          <p:nvPr/>
        </p:nvSpPr>
        <p:spPr bwMode="auto">
          <a:xfrm>
            <a:off x="10371388" y="2722050"/>
            <a:ext cx="419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kumimoji="1"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18" name="Freeform 42"/>
          <p:cNvSpPr>
            <a:spLocks/>
          </p:cNvSpPr>
          <p:nvPr/>
        </p:nvSpPr>
        <p:spPr bwMode="auto">
          <a:xfrm>
            <a:off x="8702914" y="2444668"/>
            <a:ext cx="2078628" cy="1048039"/>
          </a:xfrm>
          <a:custGeom>
            <a:avLst/>
            <a:gdLst>
              <a:gd name="T0" fmla="*/ 0 w 1536"/>
              <a:gd name="T1" fmla="*/ 0 h 828"/>
              <a:gd name="T2" fmla="*/ 636 w 1536"/>
              <a:gd name="T3" fmla="*/ 191 h 828"/>
              <a:gd name="T4" fmla="*/ 1064 w 1536"/>
              <a:gd name="T5" fmla="*/ 391 h 828"/>
              <a:gd name="T6" fmla="*/ 1355 w 1536"/>
              <a:gd name="T7" fmla="*/ 610 h 828"/>
              <a:gd name="T8" fmla="*/ 1536 w 1536"/>
              <a:gd name="T9" fmla="*/ 82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828">
                <a:moveTo>
                  <a:pt x="0" y="0"/>
                </a:moveTo>
                <a:cubicBezTo>
                  <a:pt x="106" y="32"/>
                  <a:pt x="459" y="126"/>
                  <a:pt x="636" y="191"/>
                </a:cubicBezTo>
                <a:cubicBezTo>
                  <a:pt x="813" y="256"/>
                  <a:pt x="944" y="321"/>
                  <a:pt x="1064" y="391"/>
                </a:cubicBezTo>
                <a:cubicBezTo>
                  <a:pt x="1184" y="461"/>
                  <a:pt x="1276" y="537"/>
                  <a:pt x="1355" y="610"/>
                </a:cubicBezTo>
                <a:cubicBezTo>
                  <a:pt x="1434" y="683"/>
                  <a:pt x="1498" y="783"/>
                  <a:pt x="1536" y="828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9" name="Freeform 43"/>
          <p:cNvSpPr>
            <a:spLocks/>
          </p:cNvSpPr>
          <p:nvPr/>
        </p:nvSpPr>
        <p:spPr bwMode="auto">
          <a:xfrm>
            <a:off x="8720805" y="2441944"/>
            <a:ext cx="2899753" cy="474307"/>
          </a:xfrm>
          <a:custGeom>
            <a:avLst/>
            <a:gdLst>
              <a:gd name="T0" fmla="*/ 0 w 2111"/>
              <a:gd name="T1" fmla="*/ 0 h 403"/>
              <a:gd name="T2" fmla="*/ 2111 w 2111"/>
              <a:gd name="T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1" h="403">
                <a:moveTo>
                  <a:pt x="0" y="0"/>
                </a:moveTo>
                <a:lnTo>
                  <a:pt x="2111" y="40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20" name="Oval 44"/>
          <p:cNvSpPr>
            <a:spLocks noChangeArrowheads="1"/>
          </p:cNvSpPr>
          <p:nvPr/>
        </p:nvSpPr>
        <p:spPr bwMode="auto">
          <a:xfrm>
            <a:off x="8689891" y="4518397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8710511" y="2431963"/>
            <a:ext cx="2442703" cy="801088"/>
          </a:xfrm>
          <a:custGeom>
            <a:avLst/>
            <a:gdLst>
              <a:gd name="T0" fmla="*/ 0 w 1016"/>
              <a:gd name="T1" fmla="*/ 0 h 456"/>
              <a:gd name="T2" fmla="*/ 1016 w 1016"/>
              <a:gd name="T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6" h="456">
                <a:moveTo>
                  <a:pt x="0" y="0"/>
                </a:moveTo>
                <a:lnTo>
                  <a:pt x="1016" y="456"/>
                </a:lnTo>
              </a:path>
            </a:pathLst>
          </a:custGeom>
          <a:noFill/>
          <a:ln w="38100" cap="rnd" cmpd="sng">
            <a:solidFill>
              <a:srgbClr val="CC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3873"/>
              </p:ext>
            </p:extLst>
          </p:nvPr>
        </p:nvGraphicFramePr>
        <p:xfrm>
          <a:off x="1544240" y="1953719"/>
          <a:ext cx="2776084" cy="9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公式" r:id="rId11" imgW="1269720" imgH="431640" progId="Equation.3">
                  <p:embed/>
                </p:oleObj>
              </mc:Choice>
              <mc:Fallback>
                <p:oleObj name="公式" r:id="rId11" imgW="1269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240" y="1953719"/>
                        <a:ext cx="2776084" cy="9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8278509" y="2051748"/>
            <a:ext cx="44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24" name="Text Box 48"/>
          <p:cNvSpPr txBox="1">
            <a:spLocks noChangeArrowheads="1"/>
          </p:cNvSpPr>
          <p:nvPr/>
        </p:nvSpPr>
        <p:spPr bwMode="auto">
          <a:xfrm>
            <a:off x="1149478" y="3870838"/>
            <a:ext cx="4118552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         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曲面在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处沿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的变化率，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即半切线</a:t>
            </a:r>
          </a:p>
        </p:txBody>
      </p:sp>
      <p:graphicFrame>
        <p:nvGraphicFramePr>
          <p:cNvPr id="2550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94377"/>
              </p:ext>
            </p:extLst>
          </p:nvPr>
        </p:nvGraphicFramePr>
        <p:xfrm>
          <a:off x="2540971" y="3651566"/>
          <a:ext cx="769614" cy="93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公式" r:id="rId13" imgW="330120" imgH="482400" progId="Equation.3">
                  <p:embed/>
                </p:oleObj>
              </mc:Choice>
              <mc:Fallback>
                <p:oleObj name="公式" r:id="rId13" imgW="33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971" y="3651566"/>
                        <a:ext cx="769614" cy="937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63509"/>
              </p:ext>
            </p:extLst>
          </p:nvPr>
        </p:nvGraphicFramePr>
        <p:xfrm>
          <a:off x="2665935" y="5041039"/>
          <a:ext cx="771526" cy="49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公式" r:id="rId15" imgW="317160" imgH="203040" progId="Equation.3">
                  <p:embed/>
                </p:oleObj>
              </mc:Choice>
              <mc:Fallback>
                <p:oleObj name="公式" r:id="rId15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935" y="5041039"/>
                        <a:ext cx="771526" cy="49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924453" y="389367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方向导数</a:t>
            </a:r>
          </a:p>
        </p:txBody>
      </p:sp>
      <p:sp>
        <p:nvSpPr>
          <p:cNvPr id="255029" name="Rectangle 5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96325" y="286613"/>
            <a:ext cx="3610768" cy="495300"/>
          </a:xfrm>
          <a:noFill/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方向导数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的几何意义</a:t>
            </a:r>
          </a:p>
        </p:txBody>
      </p:sp>
      <p:sp>
        <p:nvSpPr>
          <p:cNvPr id="255030" name="Text Box 54"/>
          <p:cNvSpPr txBox="1">
            <a:spLocks noChangeArrowheads="1"/>
          </p:cNvSpPr>
          <p:nvPr/>
        </p:nvSpPr>
        <p:spPr bwMode="auto">
          <a:xfrm>
            <a:off x="3403778" y="5061605"/>
            <a:ext cx="1351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的斜率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11329498" y="1885771"/>
            <a:ext cx="44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33" name="Freeform 57"/>
          <p:cNvSpPr>
            <a:spLocks/>
          </p:cNvSpPr>
          <p:nvPr/>
        </p:nvSpPr>
        <p:spPr bwMode="auto">
          <a:xfrm>
            <a:off x="9315887" y="2564373"/>
            <a:ext cx="191754" cy="252637"/>
          </a:xfrm>
          <a:custGeom>
            <a:avLst/>
            <a:gdLst>
              <a:gd name="T0" fmla="*/ 136 w 205"/>
              <a:gd name="T1" fmla="*/ 0 h 136"/>
              <a:gd name="T2" fmla="*/ 182 w 205"/>
              <a:gd name="T3" fmla="*/ 91 h 136"/>
              <a:gd name="T4" fmla="*/ 0 w 205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136">
                <a:moveTo>
                  <a:pt x="136" y="0"/>
                </a:moveTo>
                <a:cubicBezTo>
                  <a:pt x="170" y="34"/>
                  <a:pt x="205" y="68"/>
                  <a:pt x="182" y="91"/>
                </a:cubicBezTo>
                <a:cubicBezTo>
                  <a:pt x="159" y="114"/>
                  <a:pt x="79" y="125"/>
                  <a:pt x="0" y="13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25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25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"/>
                                        <p:tgtEl>
                                          <p:spTgt spid="25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nimBg="1"/>
      <p:bldP spid="254988" grpId="0" animBg="1"/>
      <p:bldP spid="254989" grpId="0" animBg="1"/>
      <p:bldP spid="254990" grpId="0" autoUpdateAnimBg="0"/>
      <p:bldP spid="254994" grpId="0" autoUpdateAnimBg="0"/>
      <p:bldP spid="254995" grpId="0" autoUpdateAnimBg="0"/>
      <p:bldP spid="254996" grpId="0" autoUpdateAnimBg="0"/>
      <p:bldP spid="254997" grpId="0" animBg="1"/>
      <p:bldP spid="254998" grpId="0" animBg="1"/>
      <p:bldP spid="254999" grpId="0" autoUpdateAnimBg="0"/>
      <p:bldP spid="255000" grpId="0" autoUpdateAnimBg="0"/>
      <p:bldP spid="255002" grpId="0" autoUpdateAnimBg="0"/>
      <p:bldP spid="255003" grpId="0" autoUpdateAnimBg="0"/>
      <p:bldP spid="255004" grpId="0" autoUpdateAnimBg="0"/>
      <p:bldP spid="255005" grpId="0" animBg="1"/>
      <p:bldP spid="255008" grpId="0" animBg="1"/>
      <p:bldP spid="255009" grpId="0" animBg="1"/>
      <p:bldP spid="255010" grpId="0" animBg="1"/>
      <p:bldP spid="255011" grpId="0" animBg="1"/>
      <p:bldP spid="255016" grpId="0" animBg="1"/>
      <p:bldP spid="255017" grpId="0" autoUpdateAnimBg="0"/>
      <p:bldP spid="255018" grpId="0" animBg="1"/>
      <p:bldP spid="255019" grpId="0" animBg="1"/>
      <p:bldP spid="255020" grpId="0" animBg="1"/>
      <p:bldP spid="255021" grpId="0" animBg="1"/>
      <p:bldP spid="255023" grpId="0" autoUpdateAnimBg="0"/>
      <p:bldP spid="255024" grpId="0" build="p" autoUpdateAnimBg="0"/>
      <p:bldP spid="255027" grpId="0" autoUpdateAnimBg="0"/>
      <p:bldP spid="255030" grpId="0" autoUpdateAnimBg="0"/>
      <p:bldP spid="255031" grpId="0" autoUpdateAnimBg="0"/>
      <p:bldP spid="2550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992313" y="758825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ˎ̥"/>
              </a:rPr>
              <a:t>1. </a:t>
            </a:r>
            <a:r>
              <a:rPr kumimoji="1" lang="zh-CN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求函数</a:t>
            </a:r>
            <a:r>
              <a:rPr kumimoji="1" lang="zh-CN" altLang="en-US" sz="2800" b="1" dirty="0">
                <a:effectLst/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 b="1" dirty="0">
              <a:effectLst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03912" y="813455"/>
            <a:ext cx="407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(1, 1, 1)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</a:t>
            </a:r>
            <a:endParaRPr lang="zh-CN" altLang="en-US" sz="2800" b="1" dirty="0"/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79191"/>
              </p:ext>
            </p:extLst>
          </p:nvPr>
        </p:nvGraphicFramePr>
        <p:xfrm>
          <a:off x="3832358" y="728975"/>
          <a:ext cx="1581596" cy="59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358" y="728975"/>
                        <a:ext cx="1581596" cy="59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2711451" y="1336675"/>
            <a:ext cx="439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(2, -1, 3 )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8392"/>
              </p:ext>
            </p:extLst>
          </p:nvPr>
        </p:nvGraphicFramePr>
        <p:xfrm>
          <a:off x="3273425" y="2565400"/>
          <a:ext cx="43989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2565400"/>
                        <a:ext cx="43989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209800" y="1901825"/>
            <a:ext cx="717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324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67087"/>
              </p:ext>
            </p:extLst>
          </p:nvPr>
        </p:nvGraphicFramePr>
        <p:xfrm>
          <a:off x="3306763" y="3716338"/>
          <a:ext cx="4425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7" imgW="2044440" imgH="482400" progId="Equation.DSMT4">
                  <p:embed/>
                </p:oleObj>
              </mc:Choice>
              <mc:Fallback>
                <p:oleObj name="Equation" r:id="rId7" imgW="2044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16338"/>
                        <a:ext cx="44259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29192"/>
              </p:ext>
            </p:extLst>
          </p:nvPr>
        </p:nvGraphicFramePr>
        <p:xfrm>
          <a:off x="3368675" y="4832350"/>
          <a:ext cx="4368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9" imgW="2019240" imgH="482400" progId="Equation.DSMT4">
                  <p:embed/>
                </p:oleObj>
              </mc:Choice>
              <mc:Fallback>
                <p:oleObj name="Equation" r:id="rId9" imgW="201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832350"/>
                        <a:ext cx="43688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78" name="Text Box 30"/>
          <p:cNvSpPr txBox="1">
            <a:spLocks noChangeArrowheads="1"/>
          </p:cNvSpPr>
          <p:nvPr/>
        </p:nvSpPr>
        <p:spPr bwMode="auto">
          <a:xfrm>
            <a:off x="3286125" y="1916113"/>
            <a:ext cx="3746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向量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的方向余弦为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21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44943"/>
              </p:ext>
            </p:extLst>
          </p:nvPr>
        </p:nvGraphicFramePr>
        <p:xfrm>
          <a:off x="2297113" y="3340100"/>
          <a:ext cx="1905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Equation" r:id="rId3" imgW="711000" imgH="507960" progId="Equation.DSMT4">
                  <p:embed/>
                </p:oleObj>
              </mc:Choice>
              <mc:Fallback>
                <p:oleObj name="Equation" r:id="rId3" imgW="711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340100"/>
                        <a:ext cx="19050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745438"/>
              </p:ext>
            </p:extLst>
          </p:nvPr>
        </p:nvGraphicFramePr>
        <p:xfrm>
          <a:off x="4048125" y="3440113"/>
          <a:ext cx="12588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Equation" r:id="rId5" imgW="469800" imgH="431640" progId="Equation.DSMT4">
                  <p:embed/>
                </p:oleObj>
              </mc:Choice>
              <mc:Fallback>
                <p:oleObj name="Equation" r:id="rId5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440113"/>
                        <a:ext cx="12588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20918"/>
              </p:ext>
            </p:extLst>
          </p:nvPr>
        </p:nvGraphicFramePr>
        <p:xfrm>
          <a:off x="5502275" y="3440113"/>
          <a:ext cx="14954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3440113"/>
                        <a:ext cx="14954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84835"/>
              </p:ext>
            </p:extLst>
          </p:nvPr>
        </p:nvGraphicFramePr>
        <p:xfrm>
          <a:off x="7302500" y="3459163"/>
          <a:ext cx="14954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Equation" r:id="rId9" imgW="558720" imgH="431640" progId="Equation.DSMT4">
                  <p:embed/>
                </p:oleObj>
              </mc:Choice>
              <mc:Fallback>
                <p:oleObj name="Equation" r:id="rId9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3459163"/>
                        <a:ext cx="14954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96914"/>
              </p:ext>
            </p:extLst>
          </p:nvPr>
        </p:nvGraphicFramePr>
        <p:xfrm>
          <a:off x="2351089" y="1462089"/>
          <a:ext cx="19319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462089"/>
                        <a:ext cx="19319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08710"/>
              </p:ext>
            </p:extLst>
          </p:nvPr>
        </p:nvGraphicFramePr>
        <p:xfrm>
          <a:off x="4471988" y="1397001"/>
          <a:ext cx="172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Equation" r:id="rId13" imgW="634680" imgH="253800" progId="Equation.DSMT4">
                  <p:embed/>
                </p:oleObj>
              </mc:Choice>
              <mc:Fallback>
                <p:oleObj name="Equation" r:id="rId1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1397001"/>
                        <a:ext cx="172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59406"/>
              </p:ext>
            </p:extLst>
          </p:nvPr>
        </p:nvGraphicFramePr>
        <p:xfrm>
          <a:off x="6610350" y="1412875"/>
          <a:ext cx="16240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Equation" r:id="rId15" imgW="596880" imgH="241200" progId="Equation.DSMT4">
                  <p:embed/>
                </p:oleObj>
              </mc:Choice>
              <mc:Fallback>
                <p:oleObj name="Equation" r:id="rId1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412875"/>
                        <a:ext cx="16240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1692276" y="745592"/>
            <a:ext cx="4679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下面计算函数的偏导数：</a:t>
            </a:r>
          </a:p>
        </p:txBody>
      </p:sp>
      <p:graphicFrame>
        <p:nvGraphicFramePr>
          <p:cNvPr id="253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93562"/>
              </p:ext>
            </p:extLst>
          </p:nvPr>
        </p:nvGraphicFramePr>
        <p:xfrm>
          <a:off x="2128838" y="2349500"/>
          <a:ext cx="23796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349500"/>
                        <a:ext cx="23796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95998"/>
              </p:ext>
            </p:extLst>
          </p:nvPr>
        </p:nvGraphicFramePr>
        <p:xfrm>
          <a:off x="4927600" y="2349500"/>
          <a:ext cx="23447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Equation" r:id="rId19" imgW="863280" imgH="241200" progId="Equation.DSMT4">
                  <p:embed/>
                </p:oleObj>
              </mc:Choice>
              <mc:Fallback>
                <p:oleObj name="Equation" r:id="rId19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349500"/>
                        <a:ext cx="23447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84120"/>
              </p:ext>
            </p:extLst>
          </p:nvPr>
        </p:nvGraphicFramePr>
        <p:xfrm>
          <a:off x="7593013" y="2349500"/>
          <a:ext cx="23098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Equation" r:id="rId21" imgW="850680" imgH="228600" progId="Equation.DSMT4">
                  <p:embed/>
                </p:oleObj>
              </mc:Choice>
              <mc:Fallback>
                <p:oleObj name="Equation" r:id="rId2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2349500"/>
                        <a:ext cx="230981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43573"/>
              </p:ext>
            </p:extLst>
          </p:nvPr>
        </p:nvGraphicFramePr>
        <p:xfrm>
          <a:off x="3814764" y="4522788"/>
          <a:ext cx="12223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Equation" r:id="rId23" imgW="457200" imgH="431640" progId="Equation.DSMT4">
                  <p:embed/>
                </p:oleObj>
              </mc:Choice>
              <mc:Fallback>
                <p:oleObj name="Equation" r:id="rId23" imgW="45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4" y="4522788"/>
                        <a:ext cx="122237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7" name="Object 25"/>
          <p:cNvGraphicFramePr>
            <a:graphicFrameLocks noChangeAspect="1"/>
          </p:cNvGraphicFramePr>
          <p:nvPr/>
        </p:nvGraphicFramePr>
        <p:xfrm>
          <a:off x="5808663" y="44450"/>
          <a:ext cx="1657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公式" r:id="rId25" imgW="609480" imgH="228600" progId="Equation.3">
                  <p:embed/>
                </p:oleObj>
              </mc:Choice>
              <mc:Fallback>
                <p:oleObj name="公式" r:id="rId25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4450"/>
                        <a:ext cx="16573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7640638" y="173038"/>
            <a:ext cx="191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(1, 1, 1)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096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546</Words>
  <Application>Microsoft Office PowerPoint</Application>
  <PresentationFormat>宽屏</PresentationFormat>
  <Paragraphs>105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ˎ̥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公式</vt:lpstr>
      <vt:lpstr>Equation</vt:lpstr>
      <vt:lpstr>Document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方向导数的几何意义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99</cp:revision>
  <dcterms:created xsi:type="dcterms:W3CDTF">2009-06-13T01:14:34Z</dcterms:created>
  <dcterms:modified xsi:type="dcterms:W3CDTF">2022-02-28T09:23:12Z</dcterms:modified>
</cp:coreProperties>
</file>