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309" r:id="rId19"/>
    <p:sldId id="310" r:id="rId20"/>
    <p:sldId id="278" r:id="rId21"/>
    <p:sldId id="279" r:id="rId22"/>
    <p:sldId id="280" r:id="rId23"/>
    <p:sldId id="281" r:id="rId24"/>
    <p:sldId id="282" r:id="rId25"/>
    <p:sldId id="311" r:id="rId26"/>
    <p:sldId id="31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13" r:id="rId46"/>
    <p:sldId id="301" r:id="rId47"/>
    <p:sldId id="302" r:id="rId48"/>
    <p:sldId id="303" r:id="rId49"/>
    <p:sldId id="314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-289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17" Type="http://schemas.openxmlformats.org/officeDocument/2006/relationships/image" Target="../media/image94.emf"/><Relationship Id="rId2" Type="http://schemas.openxmlformats.org/officeDocument/2006/relationships/image" Target="../media/image79.emf"/><Relationship Id="rId16" Type="http://schemas.openxmlformats.org/officeDocument/2006/relationships/image" Target="../media/image93.e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5" Type="http://schemas.openxmlformats.org/officeDocument/2006/relationships/image" Target="../media/image92.e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18" Type="http://schemas.openxmlformats.org/officeDocument/2006/relationships/image" Target="../media/image112.e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12" Type="http://schemas.openxmlformats.org/officeDocument/2006/relationships/image" Target="../media/image106.emf"/><Relationship Id="rId17" Type="http://schemas.openxmlformats.org/officeDocument/2006/relationships/image" Target="../media/image111.emf"/><Relationship Id="rId2" Type="http://schemas.openxmlformats.org/officeDocument/2006/relationships/image" Target="../media/image96.wmf"/><Relationship Id="rId16" Type="http://schemas.openxmlformats.org/officeDocument/2006/relationships/image" Target="../media/image110.emf"/><Relationship Id="rId1" Type="http://schemas.openxmlformats.org/officeDocument/2006/relationships/image" Target="../media/image95.wmf"/><Relationship Id="rId6" Type="http://schemas.openxmlformats.org/officeDocument/2006/relationships/image" Target="../media/image100.emf"/><Relationship Id="rId11" Type="http://schemas.openxmlformats.org/officeDocument/2006/relationships/image" Target="../media/image105.wmf"/><Relationship Id="rId5" Type="http://schemas.openxmlformats.org/officeDocument/2006/relationships/image" Target="../media/image99.emf"/><Relationship Id="rId15" Type="http://schemas.openxmlformats.org/officeDocument/2006/relationships/image" Target="../media/image109.w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117.wmf"/><Relationship Id="rId2" Type="http://schemas.openxmlformats.org/officeDocument/2006/relationships/image" Target="../media/image113.wmf"/><Relationship Id="rId1" Type="http://schemas.openxmlformats.org/officeDocument/2006/relationships/image" Target="../media/image8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9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8.wmf"/><Relationship Id="rId2" Type="http://schemas.openxmlformats.org/officeDocument/2006/relationships/image" Target="../media/image99.emf"/><Relationship Id="rId1" Type="http://schemas.openxmlformats.org/officeDocument/2006/relationships/image" Target="../media/image118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5" Type="http://schemas.openxmlformats.org/officeDocument/2006/relationships/image" Target="../media/image13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Relationship Id="rId14" Type="http://schemas.openxmlformats.org/officeDocument/2006/relationships/image" Target="../media/image13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2" Type="http://schemas.openxmlformats.org/officeDocument/2006/relationships/image" Target="../media/image141.emf"/><Relationship Id="rId1" Type="http://schemas.openxmlformats.org/officeDocument/2006/relationships/image" Target="../media/image140.png"/><Relationship Id="rId6" Type="http://schemas.openxmlformats.org/officeDocument/2006/relationships/image" Target="../media/image145.emf"/><Relationship Id="rId11" Type="http://schemas.openxmlformats.org/officeDocument/2006/relationships/image" Target="../media/image150.w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e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5" Type="http://schemas.openxmlformats.org/officeDocument/2006/relationships/image" Target="../media/image171.wmf"/><Relationship Id="rId4" Type="http://schemas.openxmlformats.org/officeDocument/2006/relationships/image" Target="../media/image17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5" Type="http://schemas.openxmlformats.org/officeDocument/2006/relationships/image" Target="../media/image176.wmf"/><Relationship Id="rId15" Type="http://schemas.openxmlformats.org/officeDocument/2006/relationships/image" Target="../media/image18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Relationship Id="rId14" Type="http://schemas.openxmlformats.org/officeDocument/2006/relationships/image" Target="../media/image18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image" Target="../media/image212.emf"/><Relationship Id="rId3" Type="http://schemas.openxmlformats.org/officeDocument/2006/relationships/image" Target="../media/image202.emf"/><Relationship Id="rId7" Type="http://schemas.openxmlformats.org/officeDocument/2006/relationships/image" Target="../media/image206.emf"/><Relationship Id="rId12" Type="http://schemas.openxmlformats.org/officeDocument/2006/relationships/image" Target="../media/image211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11" Type="http://schemas.openxmlformats.org/officeDocument/2006/relationships/image" Target="../media/image210.emf"/><Relationship Id="rId5" Type="http://schemas.openxmlformats.org/officeDocument/2006/relationships/image" Target="../media/image204.emf"/><Relationship Id="rId10" Type="http://schemas.openxmlformats.org/officeDocument/2006/relationships/image" Target="../media/image209.emf"/><Relationship Id="rId4" Type="http://schemas.openxmlformats.org/officeDocument/2006/relationships/image" Target="../media/image203.emf"/><Relationship Id="rId9" Type="http://schemas.openxmlformats.org/officeDocument/2006/relationships/image" Target="../media/image208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image" Target="../media/image215.emf"/><Relationship Id="rId7" Type="http://schemas.openxmlformats.org/officeDocument/2006/relationships/image" Target="../media/image219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5" Type="http://schemas.openxmlformats.org/officeDocument/2006/relationships/image" Target="../media/image217.emf"/><Relationship Id="rId10" Type="http://schemas.openxmlformats.org/officeDocument/2006/relationships/image" Target="../media/image222.emf"/><Relationship Id="rId4" Type="http://schemas.openxmlformats.org/officeDocument/2006/relationships/image" Target="../media/image216.emf"/><Relationship Id="rId9" Type="http://schemas.openxmlformats.org/officeDocument/2006/relationships/image" Target="../media/image221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13" Type="http://schemas.openxmlformats.org/officeDocument/2006/relationships/image" Target="../media/image235.emf"/><Relationship Id="rId3" Type="http://schemas.openxmlformats.org/officeDocument/2006/relationships/image" Target="../media/image225.emf"/><Relationship Id="rId7" Type="http://schemas.openxmlformats.org/officeDocument/2006/relationships/image" Target="../media/image229.emf"/><Relationship Id="rId12" Type="http://schemas.openxmlformats.org/officeDocument/2006/relationships/image" Target="../media/image234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6" Type="http://schemas.openxmlformats.org/officeDocument/2006/relationships/image" Target="../media/image228.emf"/><Relationship Id="rId11" Type="http://schemas.openxmlformats.org/officeDocument/2006/relationships/image" Target="../media/image233.emf"/><Relationship Id="rId5" Type="http://schemas.openxmlformats.org/officeDocument/2006/relationships/image" Target="../media/image227.emf"/><Relationship Id="rId15" Type="http://schemas.openxmlformats.org/officeDocument/2006/relationships/image" Target="../media/image237.emf"/><Relationship Id="rId10" Type="http://schemas.openxmlformats.org/officeDocument/2006/relationships/image" Target="../media/image232.emf"/><Relationship Id="rId4" Type="http://schemas.openxmlformats.org/officeDocument/2006/relationships/image" Target="../media/image226.emf"/><Relationship Id="rId9" Type="http://schemas.openxmlformats.org/officeDocument/2006/relationships/image" Target="../media/image231.emf"/><Relationship Id="rId14" Type="http://schemas.openxmlformats.org/officeDocument/2006/relationships/image" Target="../media/image236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3" Type="http://schemas.openxmlformats.org/officeDocument/2006/relationships/image" Target="../media/image1.wmf"/><Relationship Id="rId7" Type="http://schemas.openxmlformats.org/officeDocument/2006/relationships/image" Target="../media/image243.emf"/><Relationship Id="rId2" Type="http://schemas.openxmlformats.org/officeDocument/2006/relationships/image" Target="../media/image239.wmf"/><Relationship Id="rId1" Type="http://schemas.openxmlformats.org/officeDocument/2006/relationships/image" Target="../media/image238.e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1.e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12" Type="http://schemas.openxmlformats.org/officeDocument/2006/relationships/image" Target="../media/image242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11" Type="http://schemas.openxmlformats.org/officeDocument/2006/relationships/image" Target="../media/image241.wmf"/><Relationship Id="rId5" Type="http://schemas.openxmlformats.org/officeDocument/2006/relationships/image" Target="../media/image257.wmf"/><Relationship Id="rId10" Type="http://schemas.openxmlformats.org/officeDocument/2006/relationships/image" Target="../media/image240.wmf"/><Relationship Id="rId4" Type="http://schemas.openxmlformats.org/officeDocument/2006/relationships/image" Target="../media/image256.wmf"/><Relationship Id="rId9" Type="http://schemas.openxmlformats.org/officeDocument/2006/relationships/image" Target="../media/image1.wmf"/><Relationship Id="rId14" Type="http://schemas.openxmlformats.org/officeDocument/2006/relationships/image" Target="../media/image25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26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emf"/><Relationship Id="rId2" Type="http://schemas.openxmlformats.org/officeDocument/2006/relationships/image" Target="../media/image265.emf"/><Relationship Id="rId1" Type="http://schemas.openxmlformats.org/officeDocument/2006/relationships/image" Target="../media/image264.emf"/><Relationship Id="rId4" Type="http://schemas.openxmlformats.org/officeDocument/2006/relationships/image" Target="../media/image26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9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image" Target="../media/image282.wmf"/><Relationship Id="rId3" Type="http://schemas.openxmlformats.org/officeDocument/2006/relationships/image" Target="../media/image272.emf"/><Relationship Id="rId7" Type="http://schemas.openxmlformats.org/officeDocument/2006/relationships/image" Target="../media/image276.emf"/><Relationship Id="rId12" Type="http://schemas.openxmlformats.org/officeDocument/2006/relationships/image" Target="../media/image281.emf"/><Relationship Id="rId2" Type="http://schemas.openxmlformats.org/officeDocument/2006/relationships/image" Target="../media/image271.wmf"/><Relationship Id="rId1" Type="http://schemas.openxmlformats.org/officeDocument/2006/relationships/image" Target="../media/image270.emf"/><Relationship Id="rId6" Type="http://schemas.openxmlformats.org/officeDocument/2006/relationships/image" Target="../media/image275.wmf"/><Relationship Id="rId11" Type="http://schemas.openxmlformats.org/officeDocument/2006/relationships/image" Target="../media/image280.emf"/><Relationship Id="rId5" Type="http://schemas.openxmlformats.org/officeDocument/2006/relationships/image" Target="../media/image274.emf"/><Relationship Id="rId15" Type="http://schemas.openxmlformats.org/officeDocument/2006/relationships/image" Target="../media/image284.wmf"/><Relationship Id="rId10" Type="http://schemas.openxmlformats.org/officeDocument/2006/relationships/image" Target="../media/image279.emf"/><Relationship Id="rId4" Type="http://schemas.openxmlformats.org/officeDocument/2006/relationships/image" Target="../media/image273.wmf"/><Relationship Id="rId9" Type="http://schemas.openxmlformats.org/officeDocument/2006/relationships/image" Target="../media/image278.emf"/><Relationship Id="rId14" Type="http://schemas.openxmlformats.org/officeDocument/2006/relationships/image" Target="../media/image28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emf"/><Relationship Id="rId3" Type="http://schemas.openxmlformats.org/officeDocument/2006/relationships/image" Target="../media/image287.emf"/><Relationship Id="rId7" Type="http://schemas.openxmlformats.org/officeDocument/2006/relationships/image" Target="../media/image291.emf"/><Relationship Id="rId2" Type="http://schemas.openxmlformats.org/officeDocument/2006/relationships/image" Target="../media/image286.emf"/><Relationship Id="rId1" Type="http://schemas.openxmlformats.org/officeDocument/2006/relationships/image" Target="../media/image285.emf"/><Relationship Id="rId6" Type="http://schemas.openxmlformats.org/officeDocument/2006/relationships/image" Target="../media/image290.emf"/><Relationship Id="rId5" Type="http://schemas.openxmlformats.org/officeDocument/2006/relationships/image" Target="../media/image289.emf"/><Relationship Id="rId4" Type="http://schemas.openxmlformats.org/officeDocument/2006/relationships/image" Target="../media/image288.emf"/><Relationship Id="rId9" Type="http://schemas.openxmlformats.org/officeDocument/2006/relationships/image" Target="../media/image293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e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emf"/><Relationship Id="rId5" Type="http://schemas.openxmlformats.org/officeDocument/2006/relationships/image" Target="../media/image304.wmf"/><Relationship Id="rId4" Type="http://schemas.openxmlformats.org/officeDocument/2006/relationships/image" Target="../media/image303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4" Type="http://schemas.openxmlformats.org/officeDocument/2006/relationships/image" Target="../media/image31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e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4" Type="http://schemas.openxmlformats.org/officeDocument/2006/relationships/image" Target="../media/image317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320.wmf"/><Relationship Id="rId7" Type="http://schemas.openxmlformats.org/officeDocument/2006/relationships/image" Target="../media/image324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Relationship Id="rId9" Type="http://schemas.openxmlformats.org/officeDocument/2006/relationships/image" Target="../media/image32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image" Target="../media/image329.wmf"/><Relationship Id="rId7" Type="http://schemas.openxmlformats.org/officeDocument/2006/relationships/image" Target="../media/image333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10" Type="http://schemas.openxmlformats.org/officeDocument/2006/relationships/image" Target="../media/image336.wmf"/><Relationship Id="rId4" Type="http://schemas.openxmlformats.org/officeDocument/2006/relationships/image" Target="../media/image330.wmf"/><Relationship Id="rId9" Type="http://schemas.openxmlformats.org/officeDocument/2006/relationships/image" Target="../media/image33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11" Type="http://schemas.openxmlformats.org/officeDocument/2006/relationships/image" Target="../media/image347.wmf"/><Relationship Id="rId5" Type="http://schemas.openxmlformats.org/officeDocument/2006/relationships/image" Target="../media/image341.wmf"/><Relationship Id="rId10" Type="http://schemas.openxmlformats.org/officeDocument/2006/relationships/image" Target="../media/image346.wmf"/><Relationship Id="rId4" Type="http://schemas.openxmlformats.org/officeDocument/2006/relationships/image" Target="../media/image340.wmf"/><Relationship Id="rId9" Type="http://schemas.openxmlformats.org/officeDocument/2006/relationships/image" Target="../media/image345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3" Type="http://schemas.openxmlformats.org/officeDocument/2006/relationships/image" Target="../media/image350.wmf"/><Relationship Id="rId7" Type="http://schemas.openxmlformats.org/officeDocument/2006/relationships/image" Target="../media/image354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Relationship Id="rId6" Type="http://schemas.openxmlformats.org/officeDocument/2006/relationships/image" Target="../media/image353.wmf"/><Relationship Id="rId5" Type="http://schemas.openxmlformats.org/officeDocument/2006/relationships/image" Target="../media/image352.wmf"/><Relationship Id="rId10" Type="http://schemas.openxmlformats.org/officeDocument/2006/relationships/image" Target="../media/image357.wmf"/><Relationship Id="rId4" Type="http://schemas.openxmlformats.org/officeDocument/2006/relationships/image" Target="../media/image351.wmf"/><Relationship Id="rId9" Type="http://schemas.openxmlformats.org/officeDocument/2006/relationships/image" Target="../media/image356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3" Type="http://schemas.openxmlformats.org/officeDocument/2006/relationships/image" Target="../media/image360.wmf"/><Relationship Id="rId7" Type="http://schemas.openxmlformats.org/officeDocument/2006/relationships/image" Target="../media/image364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Relationship Id="rId9" Type="http://schemas.openxmlformats.org/officeDocument/2006/relationships/image" Target="../media/image36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4.wmf"/><Relationship Id="rId1" Type="http://schemas.openxmlformats.org/officeDocument/2006/relationships/image" Target="../media/image37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5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19200" y="609600"/>
            <a:ext cx="10058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FA5FE-2D8D-4FBB-9C51-BCA141DA1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28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19200" y="609600"/>
            <a:ext cx="10058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981200"/>
            <a:ext cx="4927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50000" y="1981200"/>
            <a:ext cx="4927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19200" y="4114800"/>
            <a:ext cx="4927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50000" y="4114800"/>
            <a:ext cx="4927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AF1E9-4B87-4C35-B6FE-D34103A348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69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6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.emf"/><Relationship Id="rId20" Type="http://schemas.openxmlformats.org/officeDocument/2006/relationships/image" Target="../media/image6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9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4.emf"/><Relationship Id="rId22" Type="http://schemas.openxmlformats.org/officeDocument/2006/relationships/image" Target="../media/image6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w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6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5.wmf"/><Relationship Id="rId26" Type="http://schemas.openxmlformats.org/officeDocument/2006/relationships/image" Target="../media/image89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93.e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8.emf"/><Relationship Id="rId32" Type="http://schemas.openxmlformats.org/officeDocument/2006/relationships/image" Target="../media/image92.e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90.emf"/><Relationship Id="rId36" Type="http://schemas.openxmlformats.org/officeDocument/2006/relationships/image" Target="../media/image94.e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1.wmf"/><Relationship Id="rId35" Type="http://schemas.openxmlformats.org/officeDocument/2006/relationships/oleObject" Target="../embeddings/oleObject92.bin"/><Relationship Id="rId8" Type="http://schemas.openxmlformats.org/officeDocument/2006/relationships/image" Target="../media/image80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110.e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8.bin"/><Relationship Id="rId38" Type="http://schemas.openxmlformats.org/officeDocument/2006/relationships/image" Target="../media/image11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e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5.wmf"/><Relationship Id="rId32" Type="http://schemas.openxmlformats.org/officeDocument/2006/relationships/image" Target="../media/image109.wmf"/><Relationship Id="rId37" Type="http://schemas.openxmlformats.org/officeDocument/2006/relationships/oleObject" Target="../embeddings/oleObject110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07.emf"/><Relationship Id="rId36" Type="http://schemas.openxmlformats.org/officeDocument/2006/relationships/image" Target="../media/image111.e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08.wmf"/><Relationship Id="rId35" Type="http://schemas.openxmlformats.org/officeDocument/2006/relationships/oleObject" Target="../embeddings/oleObject109.bin"/><Relationship Id="rId8" Type="http://schemas.openxmlformats.org/officeDocument/2006/relationships/image" Target="../media/image97.wmf"/><Relationship Id="rId3" Type="http://schemas.openxmlformats.org/officeDocument/2006/relationships/oleObject" Target="../embeddings/oleObject9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4.wmf"/><Relationship Id="rId26" Type="http://schemas.openxmlformats.org/officeDocument/2006/relationships/image" Target="../media/image128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29" Type="http://schemas.openxmlformats.org/officeDocument/2006/relationships/oleObject" Target="../embeddings/oleObject13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27.wmf"/><Relationship Id="rId32" Type="http://schemas.openxmlformats.org/officeDocument/2006/relationships/image" Target="../media/image131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29.wmf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2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oleObject" Target="../embeddings/oleObject135.bin"/><Relationship Id="rId3" Type="http://schemas.openxmlformats.org/officeDocument/2006/relationships/tags" Target="../tags/tag2.xml"/><Relationship Id="rId21" Type="http://schemas.openxmlformats.org/officeDocument/2006/relationships/slideLayout" Target="../slideLayouts/slideLayout7.xml"/><Relationship Id="rId34" Type="http://schemas.openxmlformats.org/officeDocument/2006/relationships/oleObject" Target="../embeddings/oleObject139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133.wmf"/><Relationship Id="rId33" Type="http://schemas.openxmlformats.org/officeDocument/2006/relationships/image" Target="../media/image137.wmf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image" Target="../media/image135.wmf"/><Relationship Id="rId1" Type="http://schemas.openxmlformats.org/officeDocument/2006/relationships/vmlDrawing" Target="../drawings/vmlDrawing17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oleObject" Target="../embeddings/oleObject134.bin"/><Relationship Id="rId32" Type="http://schemas.openxmlformats.org/officeDocument/2006/relationships/oleObject" Target="../embeddings/oleObject138.bin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132.wmf"/><Relationship Id="rId28" Type="http://schemas.openxmlformats.org/officeDocument/2006/relationships/oleObject" Target="../embeddings/oleObject136.bin"/><Relationship Id="rId36" Type="http://schemas.openxmlformats.org/officeDocument/2006/relationships/image" Target="../media/image139.png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image" Target="../media/image136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oleObject" Target="../embeddings/oleObject133.bin"/><Relationship Id="rId27" Type="http://schemas.openxmlformats.org/officeDocument/2006/relationships/image" Target="../media/image134.wmf"/><Relationship Id="rId30" Type="http://schemas.openxmlformats.org/officeDocument/2006/relationships/oleObject" Target="../embeddings/oleObject137.bin"/><Relationship Id="rId35" Type="http://schemas.openxmlformats.org/officeDocument/2006/relationships/image" Target="../media/image138.wmf"/><Relationship Id="rId8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emf"/><Relationship Id="rId26" Type="http://schemas.openxmlformats.org/officeDocument/2006/relationships/image" Target="../media/image151.e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2.emf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0.png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Relationship Id="rId27" Type="http://schemas.openxmlformats.org/officeDocument/2006/relationships/oleObject" Target="../embeddings/oleObject15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56.w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0.e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9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8.wmf"/><Relationship Id="rId20" Type="http://schemas.openxmlformats.org/officeDocument/2006/relationships/image" Target="../media/image180.wmf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82.wmf"/><Relationship Id="rId32" Type="http://schemas.openxmlformats.org/officeDocument/2006/relationships/image" Target="../media/image186.w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84.wmf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7.wmf"/><Relationship Id="rId22" Type="http://schemas.openxmlformats.org/officeDocument/2006/relationships/image" Target="../media/image181.w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8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8.e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7.emf"/><Relationship Id="rId26" Type="http://schemas.openxmlformats.org/officeDocument/2006/relationships/image" Target="../media/image211.e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4.e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emf"/><Relationship Id="rId20" Type="http://schemas.openxmlformats.org/officeDocument/2006/relationships/image" Target="../media/image208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210.e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28" Type="http://schemas.openxmlformats.org/officeDocument/2006/relationships/image" Target="../media/image212.emf"/><Relationship Id="rId10" Type="http://schemas.openxmlformats.org/officeDocument/2006/relationships/image" Target="../media/image203.e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5.emf"/><Relationship Id="rId22" Type="http://schemas.openxmlformats.org/officeDocument/2006/relationships/image" Target="../media/image209.emf"/><Relationship Id="rId27" Type="http://schemas.openxmlformats.org/officeDocument/2006/relationships/oleObject" Target="../embeddings/oleObject21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20.e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7.e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emf"/><Relationship Id="rId20" Type="http://schemas.openxmlformats.org/officeDocument/2006/relationships/image" Target="../media/image221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4.e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16.e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8.emf"/><Relationship Id="rId22" Type="http://schemas.openxmlformats.org/officeDocument/2006/relationships/image" Target="../media/image22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30.emf"/><Relationship Id="rId26" Type="http://schemas.openxmlformats.org/officeDocument/2006/relationships/image" Target="../media/image234.emf"/><Relationship Id="rId3" Type="http://schemas.openxmlformats.org/officeDocument/2006/relationships/oleObject" Target="../embeddings/oleObject223.bin"/><Relationship Id="rId21" Type="http://schemas.openxmlformats.org/officeDocument/2006/relationships/oleObject" Target="../embeddings/oleObject232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27.emf"/><Relationship Id="rId17" Type="http://schemas.openxmlformats.org/officeDocument/2006/relationships/oleObject" Target="../embeddings/oleObject230.bin"/><Relationship Id="rId25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9.emf"/><Relationship Id="rId20" Type="http://schemas.openxmlformats.org/officeDocument/2006/relationships/image" Target="../media/image231.emf"/><Relationship Id="rId29" Type="http://schemas.openxmlformats.org/officeDocument/2006/relationships/oleObject" Target="../embeddings/oleObject23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4.emf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233.emf"/><Relationship Id="rId32" Type="http://schemas.openxmlformats.org/officeDocument/2006/relationships/image" Target="../media/image237.emf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28" Type="http://schemas.openxmlformats.org/officeDocument/2006/relationships/image" Target="../media/image235.emf"/><Relationship Id="rId10" Type="http://schemas.openxmlformats.org/officeDocument/2006/relationships/image" Target="../media/image226.emf"/><Relationship Id="rId19" Type="http://schemas.openxmlformats.org/officeDocument/2006/relationships/oleObject" Target="../embeddings/oleObject231.bin"/><Relationship Id="rId31" Type="http://schemas.openxmlformats.org/officeDocument/2006/relationships/oleObject" Target="../embeddings/oleObject237.bin"/><Relationship Id="rId4" Type="http://schemas.openxmlformats.org/officeDocument/2006/relationships/image" Target="../media/image223.e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28.emf"/><Relationship Id="rId22" Type="http://schemas.openxmlformats.org/officeDocument/2006/relationships/image" Target="../media/image232.emf"/><Relationship Id="rId27" Type="http://schemas.openxmlformats.org/officeDocument/2006/relationships/oleObject" Target="../embeddings/oleObject235.bin"/><Relationship Id="rId30" Type="http://schemas.openxmlformats.org/officeDocument/2006/relationships/image" Target="../media/image23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242.bin"/><Relationship Id="rId18" Type="http://schemas.openxmlformats.org/officeDocument/2006/relationships/oleObject" Target="../embeddings/oleObject244.bin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41.wmf"/><Relationship Id="rId17" Type="http://schemas.openxmlformats.org/officeDocument/2006/relationships/image" Target="../media/image24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3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240.wmf"/><Relationship Id="rId19" Type="http://schemas.openxmlformats.org/officeDocument/2006/relationships/image" Target="../media/image244.emf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5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60.wmf"/><Relationship Id="rId26" Type="http://schemas.openxmlformats.org/officeDocument/2006/relationships/image" Target="../media/image242.w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1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9.wmf"/><Relationship Id="rId20" Type="http://schemas.openxmlformats.org/officeDocument/2006/relationships/image" Target="../media/image1.wmf"/><Relationship Id="rId29" Type="http://schemas.openxmlformats.org/officeDocument/2006/relationships/oleObject" Target="../embeddings/oleObject265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41.w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261.emf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58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5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wmf"/><Relationship Id="rId11" Type="http://schemas.openxmlformats.org/officeDocument/2006/relationships/image" Target="../media/image263.wmf"/><Relationship Id="rId5" Type="http://schemas.openxmlformats.org/officeDocument/2006/relationships/oleObject" Target="../embeddings/oleObject267.bin"/><Relationship Id="rId10" Type="http://schemas.openxmlformats.org/officeDocument/2006/relationships/oleObject" Target="../embeddings/oleObject27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6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5.emf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67.emf"/><Relationship Id="rId4" Type="http://schemas.openxmlformats.org/officeDocument/2006/relationships/image" Target="../media/image264.emf"/><Relationship Id="rId9" Type="http://schemas.openxmlformats.org/officeDocument/2006/relationships/oleObject" Target="../embeddings/oleObject27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26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26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77.wmf"/><Relationship Id="rId26" Type="http://schemas.openxmlformats.org/officeDocument/2006/relationships/image" Target="../media/image281.e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4.e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emf"/><Relationship Id="rId20" Type="http://schemas.openxmlformats.org/officeDocument/2006/relationships/image" Target="../media/image278.emf"/><Relationship Id="rId29" Type="http://schemas.openxmlformats.org/officeDocument/2006/relationships/oleObject" Target="../embeddings/oleObject289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80.emf"/><Relationship Id="rId32" Type="http://schemas.openxmlformats.org/officeDocument/2006/relationships/image" Target="../media/image284.w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282.wmf"/><Relationship Id="rId10" Type="http://schemas.openxmlformats.org/officeDocument/2006/relationships/image" Target="../media/image273.wmf"/><Relationship Id="rId19" Type="http://schemas.openxmlformats.org/officeDocument/2006/relationships/oleObject" Target="../embeddings/oleObject284.bin"/><Relationship Id="rId31" Type="http://schemas.openxmlformats.org/officeDocument/2006/relationships/oleObject" Target="../embeddings/oleObject290.bin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5.wmf"/><Relationship Id="rId22" Type="http://schemas.openxmlformats.org/officeDocument/2006/relationships/image" Target="../media/image279.emf"/><Relationship Id="rId27" Type="http://schemas.openxmlformats.org/officeDocument/2006/relationships/oleObject" Target="../embeddings/oleObject288.bin"/><Relationship Id="rId30" Type="http://schemas.openxmlformats.org/officeDocument/2006/relationships/image" Target="../media/image28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92.e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89.e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1.emf"/><Relationship Id="rId20" Type="http://schemas.openxmlformats.org/officeDocument/2006/relationships/image" Target="../media/image293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86.e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88.emf"/><Relationship Id="rId19" Type="http://schemas.openxmlformats.org/officeDocument/2006/relationships/oleObject" Target="../embeddings/oleObject299.bin"/><Relationship Id="rId4" Type="http://schemas.openxmlformats.org/officeDocument/2006/relationships/image" Target="../media/image285.e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9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04.bin"/><Relationship Id="rId3" Type="http://schemas.openxmlformats.org/officeDocument/2006/relationships/oleObject" Target="../embeddings/Microsoft_Word_97_-_2003___5.doc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0" Type="http://schemas.openxmlformats.org/officeDocument/2006/relationships/image" Target="../media/image297.wmf"/><Relationship Id="rId4" Type="http://schemas.openxmlformats.org/officeDocument/2006/relationships/image" Target="../media/image294.e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29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3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07.bin"/><Relationship Id="rId5" Type="http://schemas.openxmlformats.org/officeDocument/2006/relationships/oleObject" Target="../embeddings/oleObject305.bin"/><Relationship Id="rId10" Type="http://schemas.openxmlformats.org/officeDocument/2006/relationships/image" Target="../media/image303.emf"/><Relationship Id="rId4" Type="http://schemas.openxmlformats.org/officeDocument/2006/relationships/image" Target="../media/image300.emf"/><Relationship Id="rId9" Type="http://schemas.openxmlformats.org/officeDocument/2006/relationships/oleObject" Target="../embeddings/Microsoft_Word_97_-_2003___7.doc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3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06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0" Type="http://schemas.openxmlformats.org/officeDocument/2006/relationships/image" Target="../media/image308.wmf"/><Relationship Id="rId4" Type="http://schemas.openxmlformats.org/officeDocument/2006/relationships/image" Target="../media/image305.wmf"/><Relationship Id="rId9" Type="http://schemas.openxmlformats.org/officeDocument/2006/relationships/oleObject" Target="../embeddings/oleObject31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11.wmf"/><Relationship Id="rId5" Type="http://schemas.openxmlformats.org/officeDocument/2006/relationships/oleObject" Target="../embeddings/oleObject314.bin"/><Relationship Id="rId10" Type="http://schemas.openxmlformats.org/officeDocument/2006/relationships/image" Target="../media/image313.wmf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1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15.wmf"/><Relationship Id="rId5" Type="http://schemas.openxmlformats.org/officeDocument/2006/relationships/oleObject" Target="../embeddings/oleObject318.bin"/><Relationship Id="rId10" Type="http://schemas.openxmlformats.org/officeDocument/2006/relationships/image" Target="../media/image317.wmf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32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oleObject" Target="../embeddings/oleObject326.bin"/><Relationship Id="rId18" Type="http://schemas.openxmlformats.org/officeDocument/2006/relationships/image" Target="../media/image325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22.wmf"/><Relationship Id="rId17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4.wmf"/><Relationship Id="rId20" Type="http://schemas.openxmlformats.org/officeDocument/2006/relationships/image" Target="../media/image32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19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321.wmf"/><Relationship Id="rId19" Type="http://schemas.openxmlformats.org/officeDocument/2006/relationships/oleObject" Target="../embeddings/oleObject329.bin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2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334.wmf"/><Relationship Id="rId3" Type="http://schemas.openxmlformats.org/officeDocument/2006/relationships/oleObject" Target="../embeddings/oleObject330.bin"/><Relationship Id="rId21" Type="http://schemas.openxmlformats.org/officeDocument/2006/relationships/oleObject" Target="../embeddings/oleObject339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31.wmf"/><Relationship Id="rId17" Type="http://schemas.openxmlformats.org/officeDocument/2006/relationships/oleObject" Target="../embeddings/oleObject3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3.wmf"/><Relationship Id="rId20" Type="http://schemas.openxmlformats.org/officeDocument/2006/relationships/image" Target="../media/image33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10" Type="http://schemas.openxmlformats.org/officeDocument/2006/relationships/image" Target="../media/image330.wmf"/><Relationship Id="rId19" Type="http://schemas.openxmlformats.org/officeDocument/2006/relationships/oleObject" Target="../embeddings/oleObject338.bin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32.wmf"/><Relationship Id="rId22" Type="http://schemas.openxmlformats.org/officeDocument/2006/relationships/image" Target="../media/image33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344.wmf"/><Relationship Id="rId3" Type="http://schemas.openxmlformats.org/officeDocument/2006/relationships/oleObject" Target="../embeddings/oleObject340.bin"/><Relationship Id="rId21" Type="http://schemas.openxmlformats.org/officeDocument/2006/relationships/oleObject" Target="../embeddings/oleObject349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3.wmf"/><Relationship Id="rId20" Type="http://schemas.openxmlformats.org/officeDocument/2006/relationships/image" Target="../media/image345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347.wmf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0.bin"/><Relationship Id="rId10" Type="http://schemas.openxmlformats.org/officeDocument/2006/relationships/image" Target="../media/image340.wmf"/><Relationship Id="rId19" Type="http://schemas.openxmlformats.org/officeDocument/2006/relationships/oleObject" Target="../embeddings/oleObject348.bin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42.wmf"/><Relationship Id="rId22" Type="http://schemas.openxmlformats.org/officeDocument/2006/relationships/image" Target="../media/image34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13" Type="http://schemas.openxmlformats.org/officeDocument/2006/relationships/oleObject" Target="../embeddings/oleObject356.bin"/><Relationship Id="rId18" Type="http://schemas.openxmlformats.org/officeDocument/2006/relationships/image" Target="../media/image355.wmf"/><Relationship Id="rId3" Type="http://schemas.openxmlformats.org/officeDocument/2006/relationships/oleObject" Target="../embeddings/oleObject351.bin"/><Relationship Id="rId21" Type="http://schemas.openxmlformats.org/officeDocument/2006/relationships/oleObject" Target="../embeddings/oleObject360.bin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352.wmf"/><Relationship Id="rId17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4.wmf"/><Relationship Id="rId20" Type="http://schemas.openxmlformats.org/officeDocument/2006/relationships/image" Target="../media/image356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355.bin"/><Relationship Id="rId5" Type="http://schemas.openxmlformats.org/officeDocument/2006/relationships/oleObject" Target="../embeddings/oleObject352.bin"/><Relationship Id="rId15" Type="http://schemas.openxmlformats.org/officeDocument/2006/relationships/oleObject" Target="../embeddings/oleObject357.bin"/><Relationship Id="rId10" Type="http://schemas.openxmlformats.org/officeDocument/2006/relationships/image" Target="../media/image351.wmf"/><Relationship Id="rId19" Type="http://schemas.openxmlformats.org/officeDocument/2006/relationships/oleObject" Target="../embeddings/oleObject359.bin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353.wmf"/><Relationship Id="rId22" Type="http://schemas.openxmlformats.org/officeDocument/2006/relationships/image" Target="../media/image357.w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image" Target="../media/image359.wmf"/><Relationship Id="rId39" Type="http://schemas.openxmlformats.org/officeDocument/2006/relationships/image" Target="../media/image334.png"/><Relationship Id="rId21" Type="http://schemas.openxmlformats.org/officeDocument/2006/relationships/tags" Target="../tags/tag39.xml"/><Relationship Id="rId34" Type="http://schemas.openxmlformats.org/officeDocument/2006/relationships/image" Target="../media/image363.wmf"/><Relationship Id="rId42" Type="http://schemas.openxmlformats.org/officeDocument/2006/relationships/image" Target="../media/image139.png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29" Type="http://schemas.openxmlformats.org/officeDocument/2006/relationships/oleObject" Target="../embeddings/oleObject364.bin"/><Relationship Id="rId41" Type="http://schemas.openxmlformats.org/officeDocument/2006/relationships/image" Target="../media/image366.wmf"/><Relationship Id="rId1" Type="http://schemas.openxmlformats.org/officeDocument/2006/relationships/vmlDrawing" Target="../drawings/vmlDrawing46.v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358.wmf"/><Relationship Id="rId32" Type="http://schemas.openxmlformats.org/officeDocument/2006/relationships/image" Target="../media/image362.wmf"/><Relationship Id="rId37" Type="http://schemas.openxmlformats.org/officeDocument/2006/relationships/oleObject" Target="../embeddings/oleObject368.bin"/><Relationship Id="rId40" Type="http://schemas.openxmlformats.org/officeDocument/2006/relationships/oleObject" Target="../embeddings/oleObject369.bin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oleObject" Target="../embeddings/oleObject361.bin"/><Relationship Id="rId28" Type="http://schemas.openxmlformats.org/officeDocument/2006/relationships/image" Target="../media/image360.wmf"/><Relationship Id="rId36" Type="http://schemas.openxmlformats.org/officeDocument/2006/relationships/image" Target="../media/image364.wmf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31" Type="http://schemas.openxmlformats.org/officeDocument/2006/relationships/oleObject" Target="../embeddings/oleObject365.bin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slideLayout" Target="../slideLayouts/slideLayout7.xml"/><Relationship Id="rId27" Type="http://schemas.openxmlformats.org/officeDocument/2006/relationships/oleObject" Target="../embeddings/oleObject363.bin"/><Relationship Id="rId30" Type="http://schemas.openxmlformats.org/officeDocument/2006/relationships/image" Target="../media/image361.wmf"/><Relationship Id="rId35" Type="http://schemas.openxmlformats.org/officeDocument/2006/relationships/oleObject" Target="../embeddings/oleObject367.bin"/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oleObject" Target="../embeddings/oleObject362.bin"/><Relationship Id="rId33" Type="http://schemas.openxmlformats.org/officeDocument/2006/relationships/oleObject" Target="../embeddings/oleObject366.bin"/><Relationship Id="rId38" Type="http://schemas.openxmlformats.org/officeDocument/2006/relationships/image" Target="../media/image36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36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69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0" Type="http://schemas.openxmlformats.org/officeDocument/2006/relationships/image" Target="../media/image371.wmf"/><Relationship Id="rId4" Type="http://schemas.openxmlformats.org/officeDocument/2006/relationships/image" Target="../media/image368.wmf"/><Relationship Id="rId9" Type="http://schemas.openxmlformats.org/officeDocument/2006/relationships/oleObject" Target="../embeddings/oleObject37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74.wmf"/><Relationship Id="rId5" Type="http://schemas.openxmlformats.org/officeDocument/2006/relationships/oleObject" Target="../embeddings/Microsoft_Word_97_-_2003___9.doc"/><Relationship Id="rId4" Type="http://schemas.openxmlformats.org/officeDocument/2006/relationships/image" Target="../media/image37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37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37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e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687762" y="3419395"/>
            <a:ext cx="6457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二、多元函数的极值和最值 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697288" y="4255629"/>
            <a:ext cx="3671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三、条件极值</a:t>
            </a:r>
          </a:p>
        </p:txBody>
      </p:sp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2567609" y="1586268"/>
            <a:ext cx="648072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第七节多元函数</a:t>
            </a:r>
            <a:r>
              <a:rPr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的极值</a:t>
            </a:r>
          </a:p>
        </p:txBody>
      </p:sp>
      <p:sp>
        <p:nvSpPr>
          <p:cNvPr id="3078" name="Rectangle 13"/>
          <p:cNvSpPr>
            <a:spLocks noChangeArrowheads="1"/>
          </p:cNvSpPr>
          <p:nvPr/>
        </p:nvSpPr>
        <p:spPr bwMode="auto">
          <a:xfrm>
            <a:off x="3690803" y="2658184"/>
            <a:ext cx="3313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一、问题的提出</a:t>
            </a:r>
          </a:p>
        </p:txBody>
      </p:sp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3719513" y="501332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四、小结 思考题</a:t>
            </a: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931275" y="446881"/>
            <a:ext cx="2428875" cy="95408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多元函数微分 </a:t>
            </a:r>
          </a:p>
        </p:txBody>
      </p:sp>
    </p:spTree>
    <p:extLst>
      <p:ext uri="{BB962C8B-B14F-4D97-AF65-F5344CB8AC3E}">
        <p14:creationId xmlns:p14="http://schemas.microsoft.com/office/powerpoint/2010/main" val="5276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2566989" y="691356"/>
            <a:ext cx="504003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多元函数取得极值的条件</a:t>
            </a:r>
          </a:p>
        </p:txBody>
      </p:sp>
      <p:grpSp>
        <p:nvGrpSpPr>
          <p:cNvPr id="390147" name="Group 3"/>
          <p:cNvGrpSpPr>
            <a:grpSpLocks/>
          </p:cNvGrpSpPr>
          <p:nvPr/>
        </p:nvGrpSpPr>
        <p:grpSpPr bwMode="auto">
          <a:xfrm>
            <a:off x="2566989" y="1341438"/>
            <a:ext cx="7623175" cy="2341562"/>
            <a:chOff x="636" y="1070"/>
            <a:chExt cx="4523" cy="1475"/>
          </a:xfrm>
        </p:grpSpPr>
        <p:sp>
          <p:nvSpPr>
            <p:cNvPr id="12308" name="Rectangle 4"/>
            <p:cNvSpPr>
              <a:spLocks noChangeArrowheads="1"/>
            </p:cNvSpPr>
            <p:nvPr/>
          </p:nvSpPr>
          <p:spPr bwMode="auto">
            <a:xfrm>
              <a:off x="643" y="1080"/>
              <a:ext cx="59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kumimoji="0" lang="en-US" altLang="zh-CN" sz="28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zh-CN" altLang="en-US" sz="2800" dirty="0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2310" name="Rectangle 6"/>
            <p:cNvSpPr>
              <a:spLocks noChangeArrowheads="1"/>
            </p:cNvSpPr>
            <p:nvPr/>
          </p:nvSpPr>
          <p:spPr bwMode="auto">
            <a:xfrm>
              <a:off x="1256" y="1070"/>
              <a:ext cx="12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（必要条件）</a:t>
              </a:r>
            </a:p>
          </p:txBody>
        </p:sp>
        <p:sp>
          <p:nvSpPr>
            <p:cNvPr id="12311" name="Rectangle 7"/>
            <p:cNvSpPr>
              <a:spLocks noChangeArrowheads="1"/>
            </p:cNvSpPr>
            <p:nvPr/>
          </p:nvSpPr>
          <p:spPr bwMode="auto">
            <a:xfrm>
              <a:off x="636" y="1438"/>
              <a:ext cx="63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设函数</a:t>
              </a:r>
              <a:endParaRPr kumimoji="0" lang="zh-CN" altLang="en-US" sz="2800" b="0">
                <a:ea typeface="黑体" panose="02010609060101010101" pitchFamily="49" charset="-122"/>
              </a:endParaRPr>
            </a:p>
          </p:txBody>
        </p:sp>
        <p:sp>
          <p:nvSpPr>
            <p:cNvPr id="12312" name="Rectangle 8"/>
            <p:cNvSpPr>
              <a:spLocks noChangeArrowheads="1"/>
            </p:cNvSpPr>
            <p:nvPr/>
          </p:nvSpPr>
          <p:spPr bwMode="auto">
            <a:xfrm>
              <a:off x="2461" y="1438"/>
              <a:ext cx="4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在点</a:t>
              </a:r>
              <a:endParaRPr kumimoji="0" lang="zh-CN" altLang="en-US" sz="2800" b="0"/>
            </a:p>
          </p:txBody>
        </p:sp>
        <p:sp>
          <p:nvSpPr>
            <p:cNvPr id="12313" name="Rectangle 9"/>
            <p:cNvSpPr>
              <a:spLocks noChangeArrowheads="1"/>
            </p:cNvSpPr>
            <p:nvPr/>
          </p:nvSpPr>
          <p:spPr bwMode="auto">
            <a:xfrm>
              <a:off x="3682" y="1438"/>
              <a:ext cx="147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具有偏导数，且</a:t>
              </a:r>
              <a:endParaRPr kumimoji="0" lang="zh-CN" altLang="en-US" sz="2800" b="0">
                <a:ea typeface="黑体" panose="02010609060101010101" pitchFamily="49" charset="-122"/>
              </a:endParaRPr>
            </a:p>
          </p:txBody>
        </p:sp>
        <p:sp>
          <p:nvSpPr>
            <p:cNvPr id="12314" name="Rectangle 10"/>
            <p:cNvSpPr>
              <a:spLocks noChangeArrowheads="1"/>
            </p:cNvSpPr>
            <p:nvPr/>
          </p:nvSpPr>
          <p:spPr bwMode="auto">
            <a:xfrm>
              <a:off x="636" y="1813"/>
              <a:ext cx="4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在点</a:t>
              </a:r>
              <a:endParaRPr kumimoji="0" lang="zh-CN" altLang="en-US" sz="2800" b="0">
                <a:ea typeface="黑体" panose="02010609060101010101" pitchFamily="49" charset="-122"/>
              </a:endParaRPr>
            </a:p>
          </p:txBody>
        </p:sp>
        <p:sp>
          <p:nvSpPr>
            <p:cNvPr id="12315" name="Rectangle 11"/>
            <p:cNvSpPr>
              <a:spLocks noChangeArrowheads="1"/>
            </p:cNvSpPr>
            <p:nvPr/>
          </p:nvSpPr>
          <p:spPr bwMode="auto">
            <a:xfrm>
              <a:off x="1851" y="1813"/>
              <a:ext cx="31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处有极值，则它在该点的偏导数必</a:t>
              </a:r>
              <a:endParaRPr kumimoji="0" lang="zh-CN" altLang="en-US" sz="2800" b="0">
                <a:ea typeface="黑体" panose="02010609060101010101" pitchFamily="49" charset="-122"/>
              </a:endParaRPr>
            </a:p>
          </p:txBody>
        </p:sp>
        <p:sp>
          <p:nvSpPr>
            <p:cNvPr id="12316" name="Rectangle 12"/>
            <p:cNvSpPr>
              <a:spLocks noChangeArrowheads="1"/>
            </p:cNvSpPr>
            <p:nvPr/>
          </p:nvSpPr>
          <p:spPr bwMode="auto">
            <a:xfrm>
              <a:off x="636" y="2171"/>
              <a:ext cx="8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然为零：</a:t>
              </a:r>
              <a:endParaRPr kumimoji="0" lang="zh-CN" altLang="en-US" sz="2800" b="0">
                <a:ea typeface="黑体" panose="02010609060101010101" pitchFamily="49" charset="-122"/>
              </a:endParaRPr>
            </a:p>
          </p:txBody>
        </p:sp>
        <p:sp>
          <p:nvSpPr>
            <p:cNvPr id="12317" name="Rectangle 13"/>
            <p:cNvSpPr>
              <a:spLocks noChangeArrowheads="1"/>
            </p:cNvSpPr>
            <p:nvPr/>
          </p:nvSpPr>
          <p:spPr bwMode="auto">
            <a:xfrm>
              <a:off x="2996" y="2159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endParaRPr kumimoji="0" lang="zh-CN" altLang="en-US" sz="2800" b="0"/>
            </a:p>
          </p:txBody>
        </p:sp>
        <p:sp>
          <p:nvSpPr>
            <p:cNvPr id="12318" name="Rectangle 14"/>
            <p:cNvSpPr>
              <a:spLocks noChangeArrowheads="1"/>
            </p:cNvSpPr>
            <p:nvPr/>
          </p:nvSpPr>
          <p:spPr bwMode="auto">
            <a:xfrm>
              <a:off x="4685" y="2155"/>
              <a:ext cx="10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kumimoji="0" lang="en-US" altLang="zh-CN" sz="2800" b="0"/>
            </a:p>
          </p:txBody>
        </p:sp>
        <p:graphicFrame>
          <p:nvGraphicFramePr>
            <p:cNvPr id="12319" name="Object 15"/>
            <p:cNvGraphicFramePr>
              <a:graphicFrameLocks noChangeAspect="1"/>
            </p:cNvGraphicFramePr>
            <p:nvPr/>
          </p:nvGraphicFramePr>
          <p:xfrm>
            <a:off x="1296" y="1440"/>
            <a:ext cx="1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4" name="公式" r:id="rId3" imgW="1866900" imgH="431800" progId="Equation.3">
                    <p:embed/>
                  </p:oleObj>
                </mc:Choice>
                <mc:Fallback>
                  <p:oleObj name="公式" r:id="rId3" imgW="1866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40"/>
                          <a:ext cx="11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Object 16"/>
            <p:cNvGraphicFramePr>
              <a:graphicFrameLocks noChangeAspect="1"/>
            </p:cNvGraphicFramePr>
            <p:nvPr/>
          </p:nvGraphicFramePr>
          <p:xfrm>
            <a:off x="2880" y="1392"/>
            <a:ext cx="79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5" name="公式" r:id="rId5" imgW="1257300" imgH="520700" progId="Equation.3">
                    <p:embed/>
                  </p:oleObj>
                </mc:Choice>
                <mc:Fallback>
                  <p:oleObj name="公式" r:id="rId5" imgW="1257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92"/>
                          <a:ext cx="79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17"/>
            <p:cNvGraphicFramePr>
              <a:graphicFrameLocks noChangeAspect="1"/>
            </p:cNvGraphicFramePr>
            <p:nvPr/>
          </p:nvGraphicFramePr>
          <p:xfrm>
            <a:off x="1056" y="1776"/>
            <a:ext cx="79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6" name="公式" r:id="rId7" imgW="1257300" imgH="520700" progId="Equation.3">
                    <p:embed/>
                  </p:oleObj>
                </mc:Choice>
                <mc:Fallback>
                  <p:oleObj name="公式" r:id="rId7" imgW="1257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76"/>
                          <a:ext cx="79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18"/>
            <p:cNvGraphicFramePr>
              <a:graphicFrameLocks noChangeAspect="1"/>
            </p:cNvGraphicFramePr>
            <p:nvPr/>
          </p:nvGraphicFramePr>
          <p:xfrm>
            <a:off x="1528" y="2147"/>
            <a:ext cx="147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" name="Equation" r:id="rId8" imgW="901309" imgH="228501" progId="Equation.DSMT4">
                    <p:embed/>
                  </p:oleObj>
                </mc:Choice>
                <mc:Fallback>
                  <p:oleObj name="Equation" r:id="rId8" imgW="90130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2147"/>
                          <a:ext cx="147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19"/>
            <p:cNvGraphicFramePr>
              <a:graphicFrameLocks noChangeAspect="1"/>
            </p:cNvGraphicFramePr>
            <p:nvPr/>
          </p:nvGraphicFramePr>
          <p:xfrm>
            <a:off x="3117" y="2153"/>
            <a:ext cx="146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" name="Equation" r:id="rId10" imgW="901309" imgH="241195" progId="Equation.DSMT4">
                    <p:embed/>
                  </p:oleObj>
                </mc:Choice>
                <mc:Fallback>
                  <p:oleObj name="Equation" r:id="rId10" imgW="90130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" y="2153"/>
                          <a:ext cx="146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0164" name="Group 20"/>
          <p:cNvGrpSpPr>
            <a:grpSpLocks/>
          </p:cNvGrpSpPr>
          <p:nvPr/>
        </p:nvGrpSpPr>
        <p:grpSpPr bwMode="auto">
          <a:xfrm>
            <a:off x="2351089" y="3933825"/>
            <a:ext cx="7666037" cy="1871663"/>
            <a:chOff x="528" y="2640"/>
            <a:chExt cx="4829" cy="1179"/>
          </a:xfrm>
        </p:grpSpPr>
        <p:sp>
          <p:nvSpPr>
            <p:cNvPr id="12293" name="Text Box 21"/>
            <p:cNvSpPr txBox="1">
              <a:spLocks noChangeArrowheads="1"/>
            </p:cNvSpPr>
            <p:nvPr/>
          </p:nvSpPr>
          <p:spPr bwMode="auto">
            <a:xfrm>
              <a:off x="528" y="264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0" dirty="0">
                  <a:solidFill>
                    <a:srgbClr val="FF0000"/>
                  </a:solidFill>
                  <a:ea typeface="黑体" panose="02010609060101010101" pitchFamily="49" charset="-122"/>
                </a:rPr>
                <a:t>证</a:t>
              </a:r>
            </a:p>
          </p:txBody>
        </p:sp>
        <p:graphicFrame>
          <p:nvGraphicFramePr>
            <p:cNvPr id="12294" name="Object 22"/>
            <p:cNvGraphicFramePr>
              <a:graphicFrameLocks noChangeAspect="1"/>
            </p:cNvGraphicFramePr>
            <p:nvPr/>
          </p:nvGraphicFramePr>
          <p:xfrm>
            <a:off x="3360" y="2640"/>
            <a:ext cx="79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9" name="公式" r:id="rId12" imgW="1257300" imgH="520700" progId="Equation.3">
                    <p:embed/>
                  </p:oleObj>
                </mc:Choice>
                <mc:Fallback>
                  <p:oleObj name="公式" r:id="rId12" imgW="1257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640"/>
                          <a:ext cx="79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5" name="Group 23"/>
            <p:cNvGrpSpPr>
              <a:grpSpLocks/>
            </p:cNvGrpSpPr>
            <p:nvPr/>
          </p:nvGrpSpPr>
          <p:grpSpPr bwMode="auto">
            <a:xfrm>
              <a:off x="1008" y="2680"/>
              <a:ext cx="4349" cy="1139"/>
              <a:chOff x="1008" y="2680"/>
              <a:chExt cx="4349" cy="1139"/>
            </a:xfrm>
          </p:grpSpPr>
          <p:sp>
            <p:nvSpPr>
              <p:cNvPr id="12296" name="Rectangle 24"/>
              <p:cNvSpPr>
                <a:spLocks noChangeArrowheads="1"/>
              </p:cNvSpPr>
              <p:nvPr/>
            </p:nvSpPr>
            <p:spPr bwMode="auto">
              <a:xfrm>
                <a:off x="1008" y="2680"/>
                <a:ext cx="68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不妨设</a:t>
                </a:r>
                <a:endParaRPr kumimoji="0" lang="zh-CN" altLang="en-US" sz="2800"/>
              </a:p>
            </p:txBody>
          </p:sp>
          <p:sp>
            <p:nvSpPr>
              <p:cNvPr id="12297" name="Rectangle 25"/>
              <p:cNvSpPr>
                <a:spLocks noChangeArrowheads="1"/>
              </p:cNvSpPr>
              <p:nvPr/>
            </p:nvSpPr>
            <p:spPr bwMode="auto">
              <a:xfrm>
                <a:off x="2832" y="2688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在点</a:t>
                </a:r>
                <a:endParaRPr kumimoji="0" lang="zh-CN" altLang="en-US" sz="2800"/>
              </a:p>
            </p:txBody>
          </p:sp>
          <p:sp>
            <p:nvSpPr>
              <p:cNvPr id="12298" name="Rectangle 26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113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处有极大值</a:t>
                </a:r>
                <a:endParaRPr kumimoji="0" lang="zh-CN" altLang="en-US" sz="2800"/>
              </a:p>
            </p:txBody>
          </p:sp>
          <p:sp>
            <p:nvSpPr>
              <p:cNvPr id="12299" name="Rectangle 27"/>
              <p:cNvSpPr>
                <a:spLocks noChangeArrowheads="1"/>
              </p:cNvSpPr>
              <p:nvPr/>
            </p:nvSpPr>
            <p:spPr bwMode="auto">
              <a:xfrm>
                <a:off x="5305" y="2684"/>
                <a:ext cx="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600">
                    <a:solidFill>
                      <a:srgbClr val="000000"/>
                    </a:solidFill>
                  </a:rPr>
                  <a:t>,</a:t>
                </a:r>
                <a:endParaRPr kumimoji="0" lang="en-US" altLang="zh-CN" sz="2800" b="0"/>
              </a:p>
            </p:txBody>
          </p:sp>
          <p:sp>
            <p:nvSpPr>
              <p:cNvPr id="12300" name="Rectangle 28"/>
              <p:cNvSpPr>
                <a:spLocks noChangeArrowheads="1"/>
              </p:cNvSpPr>
              <p:nvPr/>
            </p:nvSpPr>
            <p:spPr bwMode="auto">
              <a:xfrm>
                <a:off x="1008" y="3067"/>
                <a:ext cx="68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则对于</a:t>
                </a:r>
                <a:endParaRPr kumimoji="0" lang="zh-CN" altLang="en-US" sz="2800"/>
              </a:p>
            </p:txBody>
          </p:sp>
          <p:sp>
            <p:nvSpPr>
              <p:cNvPr id="12301" name="Rectangle 29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59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的某邻域内任意</a:t>
                </a:r>
                <a:endParaRPr kumimoji="0" lang="zh-CN" altLang="en-US" sz="2800"/>
              </a:p>
            </p:txBody>
          </p:sp>
          <p:sp>
            <p:nvSpPr>
              <p:cNvPr id="12302" name="Rectangle 30"/>
              <p:cNvSpPr>
                <a:spLocks noChangeArrowheads="1"/>
              </p:cNvSpPr>
              <p:nvPr/>
            </p:nvSpPr>
            <p:spPr bwMode="auto">
              <a:xfrm>
                <a:off x="2640" y="3484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都有</a:t>
                </a:r>
                <a:endParaRPr kumimoji="0" lang="zh-CN" altLang="en-US" sz="2800"/>
              </a:p>
            </p:txBody>
          </p:sp>
          <p:sp>
            <p:nvSpPr>
              <p:cNvPr id="12303" name="Rectangle 31"/>
              <p:cNvSpPr>
                <a:spLocks noChangeArrowheads="1"/>
              </p:cNvSpPr>
              <p:nvPr/>
            </p:nvSpPr>
            <p:spPr bwMode="auto">
              <a:xfrm>
                <a:off x="5075" y="3475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500">
                    <a:solidFill>
                      <a:srgbClr val="000000"/>
                    </a:solidFill>
                  </a:rPr>
                  <a:t>,</a:t>
                </a:r>
                <a:endParaRPr kumimoji="0" lang="en-US" altLang="zh-CN" sz="2800" b="0"/>
              </a:p>
            </p:txBody>
          </p:sp>
          <p:graphicFrame>
            <p:nvGraphicFramePr>
              <p:cNvPr id="12304" name="Object 32"/>
              <p:cNvGraphicFramePr>
                <a:graphicFrameLocks noChangeAspect="1"/>
              </p:cNvGraphicFramePr>
              <p:nvPr/>
            </p:nvGraphicFramePr>
            <p:xfrm>
              <a:off x="1680" y="2688"/>
              <a:ext cx="117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0" name="公式" r:id="rId13" imgW="1866900" imgH="431800" progId="Equation.3">
                      <p:embed/>
                    </p:oleObj>
                  </mc:Choice>
                  <mc:Fallback>
                    <p:oleObj name="公式" r:id="rId13" imgW="1866900" imgH="431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688"/>
                            <a:ext cx="117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5" name="Object 33"/>
              <p:cNvGraphicFramePr>
                <a:graphicFrameLocks noChangeAspect="1"/>
              </p:cNvGraphicFramePr>
              <p:nvPr/>
            </p:nvGraphicFramePr>
            <p:xfrm>
              <a:off x="1680" y="3024"/>
              <a:ext cx="79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1" name="公式" r:id="rId14" imgW="1257300" imgH="520700" progId="Equation.3">
                      <p:embed/>
                    </p:oleObj>
                  </mc:Choice>
                  <mc:Fallback>
                    <p:oleObj name="公式" r:id="rId14" imgW="1257300" imgH="520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3024"/>
                            <a:ext cx="79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34"/>
              <p:cNvGraphicFramePr>
                <a:graphicFrameLocks noChangeAspect="1"/>
              </p:cNvGraphicFramePr>
              <p:nvPr/>
            </p:nvGraphicFramePr>
            <p:xfrm>
              <a:off x="1008" y="3408"/>
              <a:ext cx="163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2" name="公式" r:id="rId15" imgW="2590800" imgH="520700" progId="Equation.3">
                      <p:embed/>
                    </p:oleObj>
                  </mc:Choice>
                  <mc:Fallback>
                    <p:oleObj name="公式" r:id="rId15" imgW="2590800" imgH="520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408"/>
                            <a:ext cx="163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379109"/>
                  </p:ext>
                </p:extLst>
              </p:nvPr>
            </p:nvGraphicFramePr>
            <p:xfrm>
              <a:off x="3185" y="3462"/>
              <a:ext cx="1860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3" name="Equation" r:id="rId17" imgW="1257120" imgH="241200" progId="Equation.DSMT4">
                      <p:embed/>
                    </p:oleObj>
                  </mc:Choice>
                  <mc:Fallback>
                    <p:oleObj name="Equation" r:id="rId17" imgW="125712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5" y="3462"/>
                            <a:ext cx="1860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8896950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170" name="Group 2"/>
          <p:cNvGrpSpPr>
            <a:grpSpLocks/>
          </p:cNvGrpSpPr>
          <p:nvPr/>
        </p:nvGrpSpPr>
        <p:grpSpPr bwMode="auto">
          <a:xfrm>
            <a:off x="2667000" y="1062039"/>
            <a:ext cx="6678613" cy="519113"/>
            <a:chOff x="720" y="669"/>
            <a:chExt cx="4207" cy="327"/>
          </a:xfrm>
        </p:grpSpPr>
        <p:sp>
          <p:nvSpPr>
            <p:cNvPr id="13348" name="Rectangle 3"/>
            <p:cNvSpPr>
              <a:spLocks noChangeArrowheads="1"/>
            </p:cNvSpPr>
            <p:nvPr/>
          </p:nvSpPr>
          <p:spPr bwMode="auto">
            <a:xfrm>
              <a:off x="720" y="684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故当</a:t>
              </a:r>
              <a:endParaRPr kumimoji="0" lang="zh-CN" altLang="en-US" sz="2800"/>
            </a:p>
          </p:txBody>
        </p:sp>
        <p:sp>
          <p:nvSpPr>
            <p:cNvPr id="13349" name="Rectangle 4"/>
            <p:cNvSpPr>
              <a:spLocks noChangeArrowheads="1"/>
            </p:cNvSpPr>
            <p:nvPr/>
          </p:nvSpPr>
          <p:spPr bwMode="auto">
            <a:xfrm>
              <a:off x="2604" y="684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时，</a:t>
              </a:r>
              <a:endParaRPr kumimoji="0" lang="zh-CN" altLang="en-US" sz="2800"/>
            </a:p>
          </p:txBody>
        </p:sp>
        <p:sp>
          <p:nvSpPr>
            <p:cNvPr id="13350" name="Rectangle 5"/>
            <p:cNvSpPr>
              <a:spLocks noChangeArrowheads="1"/>
            </p:cNvSpPr>
            <p:nvPr/>
          </p:nvSpPr>
          <p:spPr bwMode="auto">
            <a:xfrm>
              <a:off x="2976" y="672"/>
              <a:ext cx="2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有</a:t>
              </a:r>
              <a:endParaRPr kumimoji="0" lang="zh-CN" altLang="en-US" sz="2800"/>
            </a:p>
          </p:txBody>
        </p:sp>
        <p:graphicFrame>
          <p:nvGraphicFramePr>
            <p:cNvPr id="13351" name="Object 6"/>
            <p:cNvGraphicFramePr>
              <a:graphicFrameLocks noChangeAspect="1"/>
            </p:cNvGraphicFramePr>
            <p:nvPr/>
          </p:nvGraphicFramePr>
          <p:xfrm>
            <a:off x="1152" y="672"/>
            <a:ext cx="14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4" name="公式" r:id="rId3" imgW="2247900" imgH="482600" progId="Equation.3">
                    <p:embed/>
                  </p:oleObj>
                </mc:Choice>
                <mc:Fallback>
                  <p:oleObj name="公式" r:id="rId3" imgW="22479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672"/>
                          <a:ext cx="14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7253511"/>
                </p:ext>
              </p:extLst>
            </p:nvPr>
          </p:nvGraphicFramePr>
          <p:xfrm>
            <a:off x="3203" y="669"/>
            <a:ext cx="172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5" name="Equation" r:id="rId5" imgW="1358640" imgH="228600" progId="Equation.DSMT4">
                    <p:embed/>
                  </p:oleObj>
                </mc:Choice>
                <mc:Fallback>
                  <p:oleObj name="Equation" r:id="rId5" imgW="1358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" y="669"/>
                          <a:ext cx="172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76" name="Group 8"/>
          <p:cNvGrpSpPr>
            <a:grpSpLocks/>
          </p:cNvGrpSpPr>
          <p:nvPr/>
        </p:nvGrpSpPr>
        <p:grpSpPr bwMode="auto">
          <a:xfrm>
            <a:off x="2667001" y="1720850"/>
            <a:ext cx="7324725" cy="514350"/>
            <a:chOff x="720" y="1084"/>
            <a:chExt cx="4614" cy="324"/>
          </a:xfrm>
        </p:grpSpPr>
        <p:sp>
          <p:nvSpPr>
            <p:cNvPr id="13343" name="Rectangle 9"/>
            <p:cNvSpPr>
              <a:spLocks noChangeArrowheads="1"/>
            </p:cNvSpPr>
            <p:nvPr/>
          </p:nvSpPr>
          <p:spPr bwMode="auto">
            <a:xfrm>
              <a:off x="720" y="1084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说明一元函数</a:t>
              </a:r>
              <a:endParaRPr kumimoji="0" lang="zh-CN" altLang="en-US" sz="2800"/>
            </a:p>
          </p:txBody>
        </p:sp>
        <p:sp>
          <p:nvSpPr>
            <p:cNvPr id="13344" name="Rectangle 10"/>
            <p:cNvSpPr>
              <a:spLocks noChangeArrowheads="1"/>
            </p:cNvSpPr>
            <p:nvPr/>
          </p:nvSpPr>
          <p:spPr bwMode="auto">
            <a:xfrm>
              <a:off x="2976" y="1104"/>
              <a:ext cx="2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kumimoji="0" lang="zh-CN" altLang="en-US" sz="2800"/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3984" y="1104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处有极大值，</a:t>
              </a:r>
              <a:endParaRPr kumimoji="0" lang="zh-CN" altLang="en-US" sz="2800"/>
            </a:p>
          </p:txBody>
        </p:sp>
        <p:graphicFrame>
          <p:nvGraphicFramePr>
            <p:cNvPr id="13346" name="Object 12"/>
            <p:cNvGraphicFramePr>
              <a:graphicFrameLocks noChangeAspect="1"/>
            </p:cNvGraphicFramePr>
            <p:nvPr/>
          </p:nvGraphicFramePr>
          <p:xfrm>
            <a:off x="2064" y="1104"/>
            <a:ext cx="8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6" name="公式" r:id="rId7" imgW="1409088" imgH="482391" progId="Equation.3">
                    <p:embed/>
                  </p:oleObj>
                </mc:Choice>
                <mc:Fallback>
                  <p:oleObj name="公式" r:id="rId7" imgW="1409088" imgH="4823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104"/>
                          <a:ext cx="88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13"/>
            <p:cNvGraphicFramePr>
              <a:graphicFrameLocks noChangeAspect="1"/>
            </p:cNvGraphicFramePr>
            <p:nvPr/>
          </p:nvGraphicFramePr>
          <p:xfrm>
            <a:off x="3264" y="1104"/>
            <a:ext cx="6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7" name="公式" r:id="rId9" imgW="1054100" imgH="482600" progId="Equation.3">
                    <p:embed/>
                  </p:oleObj>
                </mc:Choice>
                <mc:Fallback>
                  <p:oleObj name="公式" r:id="rId9" imgW="10541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104"/>
                          <a:ext cx="66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82" name="Group 14"/>
          <p:cNvGrpSpPr>
            <a:grpSpLocks/>
          </p:cNvGrpSpPr>
          <p:nvPr/>
        </p:nvGrpSpPr>
        <p:grpSpPr bwMode="auto">
          <a:xfrm>
            <a:off x="2743201" y="2284413"/>
            <a:ext cx="3306763" cy="614362"/>
            <a:chOff x="768" y="1439"/>
            <a:chExt cx="2083" cy="387"/>
          </a:xfrm>
        </p:grpSpPr>
        <p:sp>
          <p:nvSpPr>
            <p:cNvPr id="13340" name="Rectangle 15"/>
            <p:cNvSpPr>
              <a:spLocks noChangeArrowheads="1"/>
            </p:cNvSpPr>
            <p:nvPr/>
          </p:nvSpPr>
          <p:spPr bwMode="auto">
            <a:xfrm>
              <a:off x="768" y="1475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必有</a:t>
              </a:r>
              <a:endParaRPr kumimoji="0" lang="zh-CN" altLang="en-US" sz="2800"/>
            </a:p>
          </p:txBody>
        </p:sp>
        <p:sp>
          <p:nvSpPr>
            <p:cNvPr id="13341" name="Rectangle 16"/>
            <p:cNvSpPr>
              <a:spLocks noChangeArrowheads="1"/>
            </p:cNvSpPr>
            <p:nvPr/>
          </p:nvSpPr>
          <p:spPr bwMode="auto">
            <a:xfrm>
              <a:off x="2784" y="150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500">
                  <a:solidFill>
                    <a:srgbClr val="000000"/>
                  </a:solidFill>
                </a:rPr>
                <a:t>;</a:t>
              </a:r>
              <a:endParaRPr kumimoji="0" lang="en-US" altLang="zh-CN" sz="2800"/>
            </a:p>
          </p:txBody>
        </p:sp>
        <p:graphicFrame>
          <p:nvGraphicFramePr>
            <p:cNvPr id="13342" name="Object 17"/>
            <p:cNvGraphicFramePr>
              <a:graphicFrameLocks noChangeAspect="1"/>
            </p:cNvGraphicFramePr>
            <p:nvPr/>
          </p:nvGraphicFramePr>
          <p:xfrm>
            <a:off x="1218" y="1439"/>
            <a:ext cx="152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8" name="Equation" r:id="rId11" imgW="901309" imgH="228501" progId="Equation.DSMT4">
                    <p:embed/>
                  </p:oleObj>
                </mc:Choice>
                <mc:Fallback>
                  <p:oleObj name="Equation" r:id="rId11" imgW="90130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439"/>
                          <a:ext cx="1526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86" name="Group 18"/>
          <p:cNvGrpSpPr>
            <a:grpSpLocks/>
          </p:cNvGrpSpPr>
          <p:nvPr/>
        </p:nvGrpSpPr>
        <p:grpSpPr bwMode="auto">
          <a:xfrm>
            <a:off x="2667000" y="2989263"/>
            <a:ext cx="4229100" cy="596900"/>
            <a:chOff x="720" y="1883"/>
            <a:chExt cx="2664" cy="376"/>
          </a:xfrm>
        </p:grpSpPr>
        <p:sp>
          <p:nvSpPr>
            <p:cNvPr id="13337" name="Rectangle 19"/>
            <p:cNvSpPr>
              <a:spLocks noChangeArrowheads="1"/>
            </p:cNvSpPr>
            <p:nvPr/>
          </p:nvSpPr>
          <p:spPr bwMode="auto">
            <a:xfrm>
              <a:off x="720" y="1900"/>
              <a:ext cx="1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类似地可证</a:t>
              </a:r>
              <a:endParaRPr kumimoji="0" lang="zh-CN" altLang="en-US" sz="2800"/>
            </a:p>
          </p:txBody>
        </p:sp>
        <p:sp>
          <p:nvSpPr>
            <p:cNvPr id="13338" name="Rectangle 20"/>
            <p:cNvSpPr>
              <a:spLocks noChangeArrowheads="1"/>
            </p:cNvSpPr>
            <p:nvPr/>
          </p:nvSpPr>
          <p:spPr bwMode="auto">
            <a:xfrm>
              <a:off x="3334" y="1891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500">
                  <a:solidFill>
                    <a:srgbClr val="000000"/>
                  </a:solidFill>
                </a:rPr>
                <a:t>.</a:t>
              </a:r>
              <a:endParaRPr kumimoji="0" lang="en-US" altLang="zh-CN" sz="2800"/>
            </a:p>
          </p:txBody>
        </p:sp>
        <p:graphicFrame>
          <p:nvGraphicFramePr>
            <p:cNvPr id="13339" name="Object 21"/>
            <p:cNvGraphicFramePr>
              <a:graphicFrameLocks noChangeAspect="1"/>
            </p:cNvGraphicFramePr>
            <p:nvPr/>
          </p:nvGraphicFramePr>
          <p:xfrm>
            <a:off x="1882" y="1883"/>
            <a:ext cx="140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9" name="Equation" r:id="rId13" imgW="901309" imgH="241195" progId="Equation.DSMT4">
                    <p:embed/>
                  </p:oleObj>
                </mc:Choice>
                <mc:Fallback>
                  <p:oleObj name="Equation" r:id="rId13" imgW="90130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883"/>
                          <a:ext cx="140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90" name="Group 22"/>
          <p:cNvGrpSpPr>
            <a:grpSpLocks/>
          </p:cNvGrpSpPr>
          <p:nvPr/>
        </p:nvGrpSpPr>
        <p:grpSpPr bwMode="auto">
          <a:xfrm>
            <a:off x="2279651" y="3644901"/>
            <a:ext cx="8137525" cy="1414463"/>
            <a:chOff x="564" y="2275"/>
            <a:chExt cx="5036" cy="891"/>
          </a:xfrm>
        </p:grpSpPr>
        <p:sp>
          <p:nvSpPr>
            <p:cNvPr id="13327" name="Rectangle 23"/>
            <p:cNvSpPr>
              <a:spLocks noChangeArrowheads="1"/>
            </p:cNvSpPr>
            <p:nvPr/>
          </p:nvSpPr>
          <p:spPr bwMode="auto">
            <a:xfrm>
              <a:off x="564" y="2288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推广</a:t>
              </a:r>
              <a:endParaRPr kumimoji="0"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328" name="Rectangle 24"/>
            <p:cNvSpPr>
              <a:spLocks noChangeArrowheads="1"/>
            </p:cNvSpPr>
            <p:nvPr/>
          </p:nvSpPr>
          <p:spPr bwMode="auto">
            <a:xfrm>
              <a:off x="1012" y="2275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</a:t>
              </a:r>
              <a:endParaRPr kumimoji="0" lang="en-US" altLang="zh-CN" sz="2800"/>
            </a:p>
          </p:txBody>
        </p:sp>
        <p:sp>
          <p:nvSpPr>
            <p:cNvPr id="13329" name="Rectangle 25"/>
            <p:cNvSpPr>
              <a:spLocks noChangeArrowheads="1"/>
            </p:cNvSpPr>
            <p:nvPr/>
          </p:nvSpPr>
          <p:spPr bwMode="auto">
            <a:xfrm>
              <a:off x="1070" y="2288"/>
              <a:ext cx="13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如果三元函数</a:t>
              </a:r>
              <a:endParaRPr kumimoji="0" lang="zh-CN" altLang="en-US" sz="2800"/>
            </a:p>
          </p:txBody>
        </p:sp>
        <p:sp>
          <p:nvSpPr>
            <p:cNvPr id="13330" name="Rectangle 26"/>
            <p:cNvSpPr>
              <a:spLocks noChangeArrowheads="1"/>
            </p:cNvSpPr>
            <p:nvPr/>
          </p:nvSpPr>
          <p:spPr bwMode="auto">
            <a:xfrm>
              <a:off x="3840" y="2304"/>
              <a:ext cx="4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在点</a:t>
              </a:r>
              <a:endParaRPr kumimoji="0" lang="zh-CN" altLang="en-US" sz="2800"/>
            </a:p>
          </p:txBody>
        </p:sp>
        <p:sp>
          <p:nvSpPr>
            <p:cNvPr id="13331" name="Rectangle 27"/>
            <p:cNvSpPr>
              <a:spLocks noChangeArrowheads="1"/>
            </p:cNvSpPr>
            <p:nvPr/>
          </p:nvSpPr>
          <p:spPr bwMode="auto">
            <a:xfrm>
              <a:off x="564" y="2591"/>
              <a:ext cx="200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具有偏导数，则它在</a:t>
              </a:r>
              <a:endParaRPr kumimoji="0" lang="zh-CN" altLang="en-US" sz="2800"/>
            </a:p>
          </p:txBody>
        </p:sp>
        <p:sp>
          <p:nvSpPr>
            <p:cNvPr id="13332" name="Rectangle 28"/>
            <p:cNvSpPr>
              <a:spLocks noChangeArrowheads="1"/>
            </p:cNvSpPr>
            <p:nvPr/>
          </p:nvSpPr>
          <p:spPr bwMode="auto">
            <a:xfrm>
              <a:off x="3840" y="2592"/>
              <a:ext cx="15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有极值的必要条</a:t>
              </a:r>
              <a:endParaRPr kumimoji="0" lang="zh-CN" altLang="en-US" sz="2800"/>
            </a:p>
          </p:txBody>
        </p:sp>
        <p:sp>
          <p:nvSpPr>
            <p:cNvPr id="13333" name="Rectangle 29"/>
            <p:cNvSpPr>
              <a:spLocks noChangeArrowheads="1"/>
            </p:cNvSpPr>
            <p:nvPr/>
          </p:nvSpPr>
          <p:spPr bwMode="auto">
            <a:xfrm>
              <a:off x="564" y="2895"/>
              <a:ext cx="44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件为</a:t>
              </a:r>
              <a:endParaRPr kumimoji="0" lang="zh-CN" altLang="en-US" sz="2800"/>
            </a:p>
          </p:txBody>
        </p:sp>
        <p:graphicFrame>
          <p:nvGraphicFramePr>
            <p:cNvPr id="13334" name="Object 30"/>
            <p:cNvGraphicFramePr>
              <a:graphicFrameLocks noChangeAspect="1"/>
            </p:cNvGraphicFramePr>
            <p:nvPr/>
          </p:nvGraphicFramePr>
          <p:xfrm>
            <a:off x="2448" y="2304"/>
            <a:ext cx="1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0" name="公式" r:id="rId15" imgW="2235200" imgH="431800" progId="Equation.3">
                    <p:embed/>
                  </p:oleObj>
                </mc:Choice>
                <mc:Fallback>
                  <p:oleObj name="公式" r:id="rId15" imgW="2235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304"/>
                          <a:ext cx="1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31"/>
            <p:cNvGraphicFramePr>
              <a:graphicFrameLocks noChangeAspect="1"/>
            </p:cNvGraphicFramePr>
            <p:nvPr/>
          </p:nvGraphicFramePr>
          <p:xfrm>
            <a:off x="4320" y="2304"/>
            <a:ext cx="12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1" name="公式" r:id="rId17" imgW="2032000" imgH="520700" progId="Equation.3">
                    <p:embed/>
                  </p:oleObj>
                </mc:Choice>
                <mc:Fallback>
                  <p:oleObj name="公式" r:id="rId17" imgW="20320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04"/>
                          <a:ext cx="128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32"/>
            <p:cNvGraphicFramePr>
              <a:graphicFrameLocks noChangeAspect="1"/>
            </p:cNvGraphicFramePr>
            <p:nvPr/>
          </p:nvGraphicFramePr>
          <p:xfrm>
            <a:off x="2544" y="2592"/>
            <a:ext cx="12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2" name="公式" r:id="rId19" imgW="2032000" imgH="520700" progId="Equation.3">
                    <p:embed/>
                  </p:oleObj>
                </mc:Choice>
                <mc:Fallback>
                  <p:oleObj name="公式" r:id="rId19" imgW="20320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592"/>
                          <a:ext cx="128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201" name="Group 33"/>
          <p:cNvGrpSpPr>
            <a:grpSpLocks/>
          </p:cNvGrpSpPr>
          <p:nvPr/>
        </p:nvGrpSpPr>
        <p:grpSpPr bwMode="auto">
          <a:xfrm>
            <a:off x="2419351" y="4997450"/>
            <a:ext cx="6985001" cy="1347788"/>
            <a:chOff x="564" y="3148"/>
            <a:chExt cx="4400" cy="849"/>
          </a:xfrm>
        </p:grpSpPr>
        <p:sp>
          <p:nvSpPr>
            <p:cNvPr id="13320" name="Rectangle 34"/>
            <p:cNvSpPr>
              <a:spLocks noChangeArrowheads="1"/>
            </p:cNvSpPr>
            <p:nvPr/>
          </p:nvSpPr>
          <p:spPr bwMode="auto">
            <a:xfrm>
              <a:off x="564" y="3176"/>
              <a:ext cx="4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     </a:t>
              </a:r>
              <a:endParaRPr kumimoji="0" lang="en-US" altLang="zh-CN" sz="2800"/>
            </a:p>
          </p:txBody>
        </p:sp>
        <p:sp>
          <p:nvSpPr>
            <p:cNvPr id="13321" name="Rectangle 35"/>
            <p:cNvSpPr>
              <a:spLocks noChangeArrowheads="1"/>
            </p:cNvSpPr>
            <p:nvPr/>
          </p:nvSpPr>
          <p:spPr bwMode="auto">
            <a:xfrm>
              <a:off x="4737" y="3191"/>
              <a:ext cx="2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endParaRPr kumimoji="0" lang="zh-CN" altLang="en-US" sz="2800"/>
            </a:p>
          </p:txBody>
        </p:sp>
        <p:sp>
          <p:nvSpPr>
            <p:cNvPr id="13322" name="Rectangle 36"/>
            <p:cNvSpPr>
              <a:spLocks noChangeArrowheads="1"/>
            </p:cNvSpPr>
            <p:nvPr/>
          </p:nvSpPr>
          <p:spPr bwMode="auto">
            <a:xfrm>
              <a:off x="2640" y="369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.</a:t>
              </a:r>
              <a:endParaRPr kumimoji="0" lang="en-US" altLang="zh-CN" sz="2800"/>
            </a:p>
          </p:txBody>
        </p:sp>
        <p:sp>
          <p:nvSpPr>
            <p:cNvPr id="13323" name="Rectangle 37"/>
            <p:cNvSpPr>
              <a:spLocks noChangeArrowheads="1"/>
            </p:cNvSpPr>
            <p:nvPr/>
          </p:nvSpPr>
          <p:spPr bwMode="auto">
            <a:xfrm>
              <a:off x="2784" y="3216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500">
                  <a:solidFill>
                    <a:srgbClr val="000000"/>
                  </a:solidFill>
                </a:rPr>
                <a:t>;</a:t>
              </a:r>
              <a:endParaRPr kumimoji="0" lang="en-US" altLang="zh-CN" sz="2800"/>
            </a:p>
          </p:txBody>
        </p:sp>
        <p:graphicFrame>
          <p:nvGraphicFramePr>
            <p:cNvPr id="13324" name="Object 38"/>
            <p:cNvGraphicFramePr>
              <a:graphicFrameLocks noChangeAspect="1"/>
            </p:cNvGraphicFramePr>
            <p:nvPr/>
          </p:nvGraphicFramePr>
          <p:xfrm>
            <a:off x="788" y="3148"/>
            <a:ext cx="191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3" name="Equation" r:id="rId21" imgW="1091726" imgH="228501" progId="Equation.DSMT4">
                    <p:embed/>
                  </p:oleObj>
                </mc:Choice>
                <mc:Fallback>
                  <p:oleObj name="Equation" r:id="rId21" imgW="109172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3148"/>
                          <a:ext cx="1913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39"/>
            <p:cNvGraphicFramePr>
              <a:graphicFrameLocks noChangeAspect="1"/>
            </p:cNvGraphicFramePr>
            <p:nvPr/>
          </p:nvGraphicFramePr>
          <p:xfrm>
            <a:off x="2865" y="3176"/>
            <a:ext cx="184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4" name="Equation" r:id="rId23" imgW="1091726" imgH="241195" progId="Equation.DSMT4">
                    <p:embed/>
                  </p:oleObj>
                </mc:Choice>
                <mc:Fallback>
                  <p:oleObj name="Equation" r:id="rId23" imgW="1091726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" y="3176"/>
                          <a:ext cx="184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40"/>
            <p:cNvGraphicFramePr>
              <a:graphicFrameLocks noChangeAspect="1"/>
            </p:cNvGraphicFramePr>
            <p:nvPr/>
          </p:nvGraphicFramePr>
          <p:xfrm>
            <a:off x="781" y="3611"/>
            <a:ext cx="1823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5" name="Equation" r:id="rId25" imgW="1079500" imgH="228600" progId="Equation.DSMT4">
                    <p:embed/>
                  </p:oleObj>
                </mc:Choice>
                <mc:Fallback>
                  <p:oleObj name="Equation" r:id="rId25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3611"/>
                          <a:ext cx="1823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506158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2135560" y="355433"/>
            <a:ext cx="5156861" cy="5170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rgbClr val="FF0000"/>
                </a:solidFill>
              </a:rPr>
              <a:t>定理</a:t>
            </a:r>
            <a:r>
              <a:rPr lang="en-US" altLang="zh-CN" sz="2800" dirty="0" smtClean="0">
                <a:solidFill>
                  <a:srgbClr val="FF0000"/>
                </a:solidFill>
              </a:rPr>
              <a:t>1 (</a:t>
            </a:r>
            <a:r>
              <a:rPr lang="zh-CN" altLang="en-US" sz="2800" dirty="0">
                <a:solidFill>
                  <a:srgbClr val="FF0000"/>
                </a:solidFill>
              </a:rPr>
              <a:t>取得极值的必要条件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392195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81200" y="908050"/>
            <a:ext cx="8686800" cy="1551194"/>
          </a:xfrm>
          <a:prstGeom prst="rect">
            <a:avLst/>
          </a:prstGeom>
          <a:blipFill rotWithShape="1">
            <a:blip r:embed="rId2"/>
            <a:stretch>
              <a:fillRect t="-5906" b="-10236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92196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81200" y="2924176"/>
            <a:ext cx="8686800" cy="2068259"/>
          </a:xfrm>
          <a:prstGeom prst="rect">
            <a:avLst/>
          </a:prstGeom>
          <a:blipFill rotWithShape="1">
            <a:blip r:embed="rId3"/>
            <a:stretch>
              <a:fillRect l="-421" t="-4425" b="-737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19536" y="2459244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rgbClr val="FF0000"/>
                </a:solidFill>
              </a:rPr>
              <a:t>说明</a:t>
            </a:r>
            <a:r>
              <a:rPr kumimoji="0" lang="en-US" altLang="zh-CN" sz="28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2279650" y="5229226"/>
            <a:ext cx="770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方正姚体" panose="02010601030101010101" pitchFamily="2" charset="-122"/>
              </a:rPr>
              <a:t>Problem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dirty="0">
                <a:ea typeface="楷体_GB2312" pitchFamily="49" charset="-122"/>
              </a:rPr>
              <a:t>如何判定一个驻点是否为极值点？</a:t>
            </a:r>
          </a:p>
        </p:txBody>
      </p:sp>
    </p:spTree>
    <p:extLst>
      <p:ext uri="{BB962C8B-B14F-4D97-AF65-F5344CB8AC3E}">
        <p14:creationId xmlns:p14="http://schemas.microsoft.com/office/powerpoint/2010/main" val="4159995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build="p" autoUpdateAnimBg="0"/>
      <p:bldP spid="392195" grpId="0" build="p" autoUpdateAnimBg="0"/>
      <p:bldP spid="392196" grpId="0" build="p" autoUpdateAnimBg="0"/>
      <p:bldP spid="392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4635" y="895419"/>
            <a:ext cx="4114800" cy="790569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回忆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极值第二判别法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168953" y="1737109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二阶导数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46177"/>
              </p:ext>
            </p:extLst>
          </p:nvPr>
        </p:nvGraphicFramePr>
        <p:xfrm>
          <a:off x="5716992" y="1114636"/>
          <a:ext cx="417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" name="公式" r:id="rId3" imgW="4086113" imgH="400010" progId="Equation.3">
                  <p:embed/>
                </p:oleObj>
              </mc:Choice>
              <mc:Fallback>
                <p:oleObj name="公式" r:id="rId3" imgW="4086113" imgH="400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992" y="1114636"/>
                        <a:ext cx="417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024601"/>
              </p:ext>
            </p:extLst>
          </p:nvPr>
        </p:nvGraphicFramePr>
        <p:xfrm>
          <a:off x="4406279" y="1724088"/>
          <a:ext cx="1707151" cy="59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" name="Equation" r:id="rId5" imgW="704984" imgH="209683" progId="Equation.DSMT4">
                  <p:embed/>
                </p:oleObj>
              </mc:Choice>
              <mc:Fallback>
                <p:oleObj name="Equation" r:id="rId5" imgW="704984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279" y="1724088"/>
                        <a:ext cx="1707151" cy="591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393347"/>
              </p:ext>
            </p:extLst>
          </p:nvPr>
        </p:nvGraphicFramePr>
        <p:xfrm>
          <a:off x="6400665" y="1678372"/>
          <a:ext cx="1651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" name="Equation" r:id="rId7" imgW="695303" imgH="209683" progId="Equation.DSMT4">
                  <p:embed/>
                </p:oleObj>
              </mc:Choice>
              <mc:Fallback>
                <p:oleObj name="Equation" r:id="rId7" imgW="695303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665" y="1678372"/>
                        <a:ext cx="1651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14975"/>
              </p:ext>
            </p:extLst>
          </p:nvPr>
        </p:nvGraphicFramePr>
        <p:xfrm>
          <a:off x="2226231" y="2639049"/>
          <a:ext cx="2586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" name="公式" r:id="rId9" imgW="2524103" imgH="390691" progId="Equation.3">
                  <p:embed/>
                </p:oleObj>
              </mc:Choice>
              <mc:Fallback>
                <p:oleObj name="公式" r:id="rId9" imgW="2524103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231" y="2639049"/>
                        <a:ext cx="25860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24" name="Group 8"/>
          <p:cNvGrpSpPr>
            <a:grpSpLocks/>
          </p:cNvGrpSpPr>
          <p:nvPr/>
        </p:nvGrpSpPr>
        <p:grpSpPr bwMode="auto">
          <a:xfrm>
            <a:off x="4865688" y="2558086"/>
            <a:ext cx="4495800" cy="639763"/>
            <a:chOff x="2064" y="969"/>
            <a:chExt cx="2832" cy="403"/>
          </a:xfrm>
        </p:grpSpPr>
        <p:sp>
          <p:nvSpPr>
            <p:cNvPr id="15381" name="Text Box 9"/>
            <p:cNvSpPr txBox="1">
              <a:spLocks noChangeArrowheads="1"/>
            </p:cNvSpPr>
            <p:nvPr/>
          </p:nvSpPr>
          <p:spPr bwMode="auto">
            <a:xfrm>
              <a:off x="2064" y="1008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楷体_GB2312" pitchFamily="49" charset="-122"/>
                </a:rPr>
                <a:t>则        在点      取极大值 </a:t>
              </a:r>
              <a:r>
                <a:rPr lang="en-US" altLang="zh-CN" sz="2800" dirty="0">
                  <a:ea typeface="楷体_GB2312" pitchFamily="49" charset="-122"/>
                </a:rPr>
                <a:t>;</a:t>
              </a:r>
            </a:p>
          </p:txBody>
        </p:sp>
        <p:graphicFrame>
          <p:nvGraphicFramePr>
            <p:cNvPr id="15382" name="Object 10"/>
            <p:cNvGraphicFramePr>
              <a:graphicFrameLocks noChangeAspect="1"/>
            </p:cNvGraphicFramePr>
            <p:nvPr/>
          </p:nvGraphicFramePr>
          <p:xfrm>
            <a:off x="2291" y="1002"/>
            <a:ext cx="53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" name="Equation" r:id="rId11" imgW="352492" imgH="181008" progId="Equation.DSMT4">
                    <p:embed/>
                  </p:oleObj>
                </mc:Choice>
                <mc:Fallback>
                  <p:oleObj name="Equation" r:id="rId11" imgW="352492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1002"/>
                          <a:ext cx="53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11"/>
            <p:cNvGraphicFramePr>
              <a:graphicFrameLocks noChangeAspect="1"/>
            </p:cNvGraphicFramePr>
            <p:nvPr/>
          </p:nvGraphicFramePr>
          <p:xfrm>
            <a:off x="3243" y="969"/>
            <a:ext cx="318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" name="Equation" r:id="rId13" imgW="162082" imgH="209683" progId="Equation.DSMT4">
                    <p:embed/>
                  </p:oleObj>
                </mc:Choice>
                <mc:Fallback>
                  <p:oleObj name="Equation" r:id="rId13" imgW="162082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969"/>
                          <a:ext cx="318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3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640947"/>
              </p:ext>
            </p:extLst>
          </p:nvPr>
        </p:nvGraphicFramePr>
        <p:xfrm>
          <a:off x="2240519" y="3605946"/>
          <a:ext cx="2571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" name="公式" r:id="rId15" imgW="2505097" imgH="390691" progId="Equation.3">
                  <p:embed/>
                </p:oleObj>
              </mc:Choice>
              <mc:Fallback>
                <p:oleObj name="公式" r:id="rId15" imgW="2505097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519" y="3605946"/>
                        <a:ext cx="2571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29" name="Group 13"/>
          <p:cNvGrpSpPr>
            <a:grpSpLocks/>
          </p:cNvGrpSpPr>
          <p:nvPr/>
        </p:nvGrpSpPr>
        <p:grpSpPr bwMode="auto">
          <a:xfrm>
            <a:off x="4849677" y="3494239"/>
            <a:ext cx="4495800" cy="655638"/>
            <a:chOff x="2064" y="1296"/>
            <a:chExt cx="2832" cy="413"/>
          </a:xfrm>
        </p:grpSpPr>
        <p:sp>
          <p:nvSpPr>
            <p:cNvPr id="15378" name="Text Box 14"/>
            <p:cNvSpPr txBox="1">
              <a:spLocks noChangeArrowheads="1"/>
            </p:cNvSpPr>
            <p:nvPr/>
          </p:nvSpPr>
          <p:spPr bwMode="auto">
            <a:xfrm>
              <a:off x="2064" y="1344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楷体_GB2312" pitchFamily="49" charset="-122"/>
                </a:rPr>
                <a:t>则        在点      取极小值 </a:t>
              </a:r>
              <a:r>
                <a:rPr lang="en-US" altLang="zh-CN" sz="2800" dirty="0"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5379" name="Object 15"/>
            <p:cNvGraphicFramePr>
              <a:graphicFrameLocks noChangeAspect="1"/>
            </p:cNvGraphicFramePr>
            <p:nvPr/>
          </p:nvGraphicFramePr>
          <p:xfrm>
            <a:off x="2285" y="1351"/>
            <a:ext cx="53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6" name="Equation" r:id="rId17" imgW="352492" imgH="181008" progId="Equation.DSMT4">
                    <p:embed/>
                  </p:oleObj>
                </mc:Choice>
                <mc:Fallback>
                  <p:oleObj name="Equation" r:id="rId17" imgW="352492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" y="1351"/>
                          <a:ext cx="53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16"/>
            <p:cNvGraphicFramePr>
              <a:graphicFrameLocks noChangeAspect="1"/>
            </p:cNvGraphicFramePr>
            <p:nvPr/>
          </p:nvGraphicFramePr>
          <p:xfrm>
            <a:off x="3236" y="1296"/>
            <a:ext cx="32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" name="Equation" r:id="rId19" imgW="162082" imgH="209683" progId="Equation.DSMT4">
                    <p:embed/>
                  </p:oleObj>
                </mc:Choice>
                <mc:Fallback>
                  <p:oleObj name="Equation" r:id="rId19" imgW="162082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1296"/>
                          <a:ext cx="32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3233" name="Group 17"/>
          <p:cNvGrpSpPr>
            <a:grpSpLocks/>
          </p:cNvGrpSpPr>
          <p:nvPr/>
        </p:nvGrpSpPr>
        <p:grpSpPr bwMode="auto">
          <a:xfrm>
            <a:off x="9420090" y="2605264"/>
            <a:ext cx="685800" cy="457200"/>
            <a:chOff x="4848" y="912"/>
            <a:chExt cx="432" cy="288"/>
          </a:xfrm>
        </p:grpSpPr>
        <p:sp>
          <p:nvSpPr>
            <p:cNvPr id="15376" name="Freeform 18"/>
            <p:cNvSpPr>
              <a:spLocks/>
            </p:cNvSpPr>
            <p:nvPr/>
          </p:nvSpPr>
          <p:spPr bwMode="auto">
            <a:xfrm>
              <a:off x="4848" y="912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192 w 432"/>
                <a:gd name="T3" fmla="*/ 0 h 288"/>
                <a:gd name="T4" fmla="*/ 432 w 432"/>
                <a:gd name="T5" fmla="*/ 28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7" name="Object 19"/>
            <p:cNvGraphicFramePr>
              <a:graphicFrameLocks noChangeAspect="1"/>
            </p:cNvGraphicFramePr>
            <p:nvPr/>
          </p:nvGraphicFramePr>
          <p:xfrm>
            <a:off x="4944" y="1056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" name="公式" r:id="rId21" imgW="66697" imgH="18997" progId="Equation.3">
                    <p:embed/>
                  </p:oleObj>
                </mc:Choice>
                <mc:Fallback>
                  <p:oleObj name="公式" r:id="rId21" imgW="66697" imgH="189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056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3236" name="Group 20"/>
          <p:cNvGrpSpPr>
            <a:grpSpLocks/>
          </p:cNvGrpSpPr>
          <p:nvPr/>
        </p:nvGrpSpPr>
        <p:grpSpPr bwMode="auto">
          <a:xfrm>
            <a:off x="9412946" y="3597335"/>
            <a:ext cx="730250" cy="519113"/>
            <a:chOff x="4848" y="1296"/>
            <a:chExt cx="460" cy="327"/>
          </a:xfrm>
        </p:grpSpPr>
        <p:sp>
          <p:nvSpPr>
            <p:cNvPr id="15374" name="Freeform 21"/>
            <p:cNvSpPr>
              <a:spLocks/>
            </p:cNvSpPr>
            <p:nvPr/>
          </p:nvSpPr>
          <p:spPr bwMode="auto">
            <a:xfrm>
              <a:off x="4848" y="1392"/>
              <a:ext cx="460" cy="231"/>
            </a:xfrm>
            <a:custGeom>
              <a:avLst/>
              <a:gdLst>
                <a:gd name="T0" fmla="*/ 0 w 384"/>
                <a:gd name="T1" fmla="*/ 0 h 192"/>
                <a:gd name="T2" fmla="*/ 1406 w 384"/>
                <a:gd name="T3" fmla="*/ 1467 h 192"/>
                <a:gd name="T4" fmla="*/ 2803 w 384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5" name="Object 22"/>
            <p:cNvGraphicFramePr>
              <a:graphicFrameLocks noChangeAspect="1"/>
            </p:cNvGraphicFramePr>
            <p:nvPr/>
          </p:nvGraphicFramePr>
          <p:xfrm>
            <a:off x="4944" y="1296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9" name="公式" r:id="rId23" imgW="85703" imgH="85665" progId="Equation.3">
                    <p:embed/>
                  </p:oleObj>
                </mc:Choice>
                <mc:Fallback>
                  <p:oleObj name="公式" r:id="rId23" imgW="85703" imgH="856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96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3239" name="Text Box 23"/>
          <p:cNvSpPr txBox="1">
            <a:spLocks noChangeArrowheads="1"/>
          </p:cNvSpPr>
          <p:nvPr/>
        </p:nvSpPr>
        <p:spPr bwMode="auto">
          <a:xfrm>
            <a:off x="2168953" y="4513654"/>
            <a:ext cx="7039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latin typeface="+mn-ea"/>
                <a:ea typeface="+mn-ea"/>
              </a:rPr>
              <a:t>对于二元函数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  <a:r>
              <a:rPr lang="zh-CN" altLang="en-US" sz="2800" b="1" dirty="0">
                <a:latin typeface="+mn-ea"/>
                <a:ea typeface="+mn-ea"/>
              </a:rPr>
              <a:t>我们能否给出类似的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判别法</a:t>
            </a:r>
            <a:r>
              <a:rPr lang="en-US" altLang="zh-CN" sz="2800" b="1" dirty="0">
                <a:latin typeface="+mn-ea"/>
                <a:ea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9736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5016500" y="328453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具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有极值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68257" y="293687"/>
            <a:ext cx="3024187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充分条件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135188" y="1125538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的某邻域内具有一阶和二阶连续偏导数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2012950" y="2319338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1847850" y="3213101"/>
            <a:ext cx="156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</a:t>
            </a:r>
            <a:r>
              <a:rPr lang="en-US" altLang="zh-CN" sz="2800">
                <a:ea typeface="楷体_GB2312" pitchFamily="49" charset="-122"/>
              </a:rPr>
              <a:t>: 1) </a:t>
            </a:r>
            <a:r>
              <a:rPr lang="zh-CN" altLang="en-US" sz="2800">
                <a:ea typeface="楷体_GB2312" pitchFamily="49" charset="-122"/>
              </a:rPr>
              <a:t>当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7315200" y="29718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A&lt;</a:t>
            </a:r>
            <a:r>
              <a:rPr lang="en-US" altLang="zh-CN" sz="2800">
                <a:ea typeface="楷体_GB2312" pitchFamily="49" charset="-122"/>
              </a:rPr>
              <a:t>0 </a:t>
            </a:r>
            <a:r>
              <a:rPr lang="zh-CN" altLang="en-US" sz="2800">
                <a:ea typeface="楷体_GB2312" pitchFamily="49" charset="-122"/>
              </a:rPr>
              <a:t>时取极大值</a:t>
            </a:r>
            <a:r>
              <a:rPr lang="en-US" altLang="zh-CN" sz="2800">
                <a:ea typeface="楷体_GB2312" pitchFamily="49" charset="-122"/>
              </a:rPr>
              <a:t>;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7315200" y="35194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A</a:t>
            </a:r>
            <a:r>
              <a:rPr lang="en-US" altLang="zh-CN" sz="2800">
                <a:ea typeface="楷体_GB2312" pitchFamily="49" charset="-122"/>
              </a:rPr>
              <a:t>&gt;0 </a:t>
            </a:r>
            <a:r>
              <a:rPr lang="zh-CN" altLang="en-US" sz="2800">
                <a:ea typeface="楷体_GB2312" pitchFamily="49" charset="-122"/>
              </a:rPr>
              <a:t>时取极小值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2362200" y="41449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2) </a:t>
            </a:r>
            <a:r>
              <a:rPr lang="zh-CN" altLang="en-US" sz="2800">
                <a:ea typeface="楷体_GB2312" pitchFamily="49" charset="-122"/>
              </a:rPr>
              <a:t>当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2279650" y="48688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3) </a:t>
            </a:r>
            <a:r>
              <a:rPr lang="zh-CN" altLang="en-US" sz="2800">
                <a:ea typeface="楷体_GB2312" pitchFamily="49" charset="-122"/>
              </a:rPr>
              <a:t>当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5029200" y="41449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没有极值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5087938" y="4868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不能确定 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需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另行讨论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159375" y="476251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若函数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6383338" y="47625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" name="公式" r:id="rId3" imgW="3981405" imgH="400010" progId="Equation.3">
                  <p:embed/>
                </p:oleObj>
              </mc:Choice>
              <mc:Fallback>
                <p:oleObj name="公式" r:id="rId3" imgW="3981405" imgH="400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7625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6917"/>
              </p:ext>
            </p:extLst>
          </p:nvPr>
        </p:nvGraphicFramePr>
        <p:xfrm>
          <a:off x="3575907" y="1677988"/>
          <a:ext cx="42957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" name="Equation" r:id="rId5" imgW="1892300" imgH="241300" progId="Equation.DSMT4">
                  <p:embed/>
                </p:oleObj>
              </mc:Choice>
              <mc:Fallback>
                <p:oleObj name="Equation" r:id="rId5" imgW="1892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907" y="1677988"/>
                        <a:ext cx="42957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6" name="Object 16"/>
          <p:cNvGraphicFramePr>
            <a:graphicFrameLocks noChangeAspect="1"/>
          </p:cNvGraphicFramePr>
          <p:nvPr/>
        </p:nvGraphicFramePr>
        <p:xfrm>
          <a:off x="2800350" y="2309813"/>
          <a:ext cx="6718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" name="Equation" r:id="rId7" imgW="3098800" imgH="241300" progId="Equation.DSMT4">
                  <p:embed/>
                </p:oleObj>
              </mc:Choice>
              <mc:Fallback>
                <p:oleObj name="Equation" r:id="rId7" imgW="3098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309813"/>
                        <a:ext cx="6718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7" name="Object 17"/>
          <p:cNvGraphicFramePr>
            <a:graphicFrameLocks noChangeAspect="1"/>
          </p:cNvGraphicFramePr>
          <p:nvPr/>
        </p:nvGraphicFramePr>
        <p:xfrm>
          <a:off x="3262314" y="3279776"/>
          <a:ext cx="18113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Equation" r:id="rId9" imgW="825500" imgH="203200" progId="Equation.DSMT4">
                  <p:embed/>
                </p:oleObj>
              </mc:Choice>
              <mc:Fallback>
                <p:oleObj name="Equation" r:id="rId9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4" y="3279776"/>
                        <a:ext cx="18113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8" name="Object 18"/>
          <p:cNvGraphicFramePr>
            <a:graphicFrameLocks noChangeAspect="1"/>
          </p:cNvGraphicFramePr>
          <p:nvPr/>
        </p:nvGraphicFramePr>
        <p:xfrm>
          <a:off x="3262314" y="4171951"/>
          <a:ext cx="1754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" name="Equation" r:id="rId11" imgW="825500" imgH="203200" progId="Equation.DSMT4">
                  <p:embed/>
                </p:oleObj>
              </mc:Choice>
              <mc:Fallback>
                <p:oleObj name="Equation" r:id="rId11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4" y="4171951"/>
                        <a:ext cx="17541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9" name="Object 19"/>
          <p:cNvGraphicFramePr>
            <a:graphicFrameLocks noChangeAspect="1"/>
          </p:cNvGraphicFramePr>
          <p:nvPr/>
        </p:nvGraphicFramePr>
        <p:xfrm>
          <a:off x="3225800" y="4868863"/>
          <a:ext cx="18621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" name="Equation" r:id="rId13" imgW="825500" imgH="203200" progId="Equation.DSMT4">
                  <p:embed/>
                </p:oleObj>
              </mc:Choice>
              <mc:Fallback>
                <p:oleObj name="Equation" r:id="rId13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868863"/>
                        <a:ext cx="18621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60" name="AutoShape 20"/>
          <p:cNvSpPr>
            <a:spLocks/>
          </p:cNvSpPr>
          <p:nvPr/>
        </p:nvSpPr>
        <p:spPr bwMode="auto">
          <a:xfrm>
            <a:off x="7162800" y="312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</p:spTree>
    <p:extLst>
      <p:ext uri="{BB962C8B-B14F-4D97-AF65-F5344CB8AC3E}">
        <p14:creationId xmlns:p14="http://schemas.microsoft.com/office/powerpoint/2010/main" val="695650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autoUpdateAnimBg="0"/>
      <p:bldP spid="394244" grpId="0" autoUpdateAnimBg="0"/>
      <p:bldP spid="394245" grpId="0" autoUpdateAnimBg="0"/>
      <p:bldP spid="394246" grpId="0" autoUpdateAnimBg="0"/>
      <p:bldP spid="394247" grpId="0" autoUpdateAnimBg="0"/>
      <p:bldP spid="394248" grpId="0" autoUpdateAnimBg="0"/>
      <p:bldP spid="394249" grpId="0" autoUpdateAnimBg="0"/>
      <p:bldP spid="394250" grpId="0" autoUpdateAnimBg="0"/>
      <p:bldP spid="394251" grpId="0" autoUpdateAnimBg="0"/>
      <p:bldP spid="394252" grpId="0" autoUpdateAnimBg="0"/>
      <p:bldP spid="3942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266" name="Group 2"/>
          <p:cNvGrpSpPr>
            <a:grpSpLocks/>
          </p:cNvGrpSpPr>
          <p:nvPr/>
        </p:nvGrpSpPr>
        <p:grpSpPr bwMode="auto">
          <a:xfrm>
            <a:off x="2341144" y="790622"/>
            <a:ext cx="6510146" cy="596900"/>
            <a:chOff x="600" y="824"/>
            <a:chExt cx="3211" cy="319"/>
          </a:xfrm>
        </p:grpSpPr>
        <p:sp>
          <p:nvSpPr>
            <p:cNvPr id="17451" name="Rectangle 3"/>
            <p:cNvSpPr>
              <a:spLocks noChangeArrowheads="1"/>
            </p:cNvSpPr>
            <p:nvPr/>
          </p:nvSpPr>
          <p:spPr bwMode="auto">
            <a:xfrm>
              <a:off x="600" y="872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黑体" panose="02010609060101010101" pitchFamily="49" charset="-122"/>
                </a:rPr>
                <a:t>求函数</a:t>
              </a:r>
              <a:endParaRPr kumimoji="0" lang="zh-CN" altLang="en-US" sz="2800"/>
            </a:p>
          </p:txBody>
        </p:sp>
        <p:grpSp>
          <p:nvGrpSpPr>
            <p:cNvPr id="17452" name="Group 4"/>
            <p:cNvGrpSpPr>
              <a:grpSpLocks/>
            </p:cNvGrpSpPr>
            <p:nvPr/>
          </p:nvGrpSpPr>
          <p:grpSpPr bwMode="auto">
            <a:xfrm>
              <a:off x="1295" y="824"/>
              <a:ext cx="1071" cy="319"/>
              <a:chOff x="1295" y="824"/>
              <a:chExt cx="1071" cy="319"/>
            </a:xfrm>
          </p:grpSpPr>
          <p:sp>
            <p:nvSpPr>
              <p:cNvPr id="17454" name="Rectangle 5"/>
              <p:cNvSpPr>
                <a:spLocks noChangeArrowheads="1"/>
              </p:cNvSpPr>
              <p:nvPr/>
            </p:nvSpPr>
            <p:spPr bwMode="auto">
              <a:xfrm>
                <a:off x="2303" y="851"/>
                <a:ext cx="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>
                    <a:solidFill>
                      <a:srgbClr val="000000"/>
                    </a:solidFill>
                  </a:rPr>
                  <a:t>)</a:t>
                </a:r>
                <a:endParaRPr kumimoji="0" lang="en-US" altLang="zh-CN" sz="2800"/>
              </a:p>
            </p:txBody>
          </p:sp>
          <p:sp>
            <p:nvSpPr>
              <p:cNvPr id="17455" name="Rectangle 6"/>
              <p:cNvSpPr>
                <a:spLocks noChangeArrowheads="1"/>
              </p:cNvSpPr>
              <p:nvPr/>
            </p:nvSpPr>
            <p:spPr bwMode="auto">
              <a:xfrm>
                <a:off x="2066" y="851"/>
                <a:ext cx="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>
                    <a:solidFill>
                      <a:srgbClr val="000000"/>
                    </a:solidFill>
                  </a:rPr>
                  <a:t>,</a:t>
                </a:r>
                <a:endParaRPr kumimoji="0" lang="en-US" altLang="zh-CN" sz="2800"/>
              </a:p>
            </p:txBody>
          </p:sp>
          <p:sp>
            <p:nvSpPr>
              <p:cNvPr id="17456" name="Rectangle 7"/>
              <p:cNvSpPr>
                <a:spLocks noChangeArrowheads="1"/>
              </p:cNvSpPr>
              <p:nvPr/>
            </p:nvSpPr>
            <p:spPr bwMode="auto">
              <a:xfrm>
                <a:off x="1825" y="851"/>
                <a:ext cx="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>
                    <a:solidFill>
                      <a:srgbClr val="000000"/>
                    </a:solidFill>
                  </a:rPr>
                  <a:t>(</a:t>
                </a:r>
                <a:endParaRPr kumimoji="0" lang="en-US" altLang="zh-CN" sz="2800"/>
              </a:p>
            </p:txBody>
          </p:sp>
          <p:sp>
            <p:nvSpPr>
              <p:cNvPr id="17457" name="Rectangle 8"/>
              <p:cNvSpPr>
                <a:spLocks noChangeArrowheads="1"/>
              </p:cNvSpPr>
              <p:nvPr/>
            </p:nvSpPr>
            <p:spPr bwMode="auto">
              <a:xfrm>
                <a:off x="2183" y="851"/>
                <a:ext cx="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 i="1" dirty="0">
                    <a:solidFill>
                      <a:srgbClr val="000000"/>
                    </a:solidFill>
                  </a:rPr>
                  <a:t>y</a:t>
                </a:r>
                <a:endParaRPr kumimoji="0" lang="en-US" altLang="zh-CN" sz="2800" dirty="0"/>
              </a:p>
            </p:txBody>
          </p:sp>
          <p:sp>
            <p:nvSpPr>
              <p:cNvPr id="17458" name="Rectangle 9"/>
              <p:cNvSpPr>
                <a:spLocks noChangeArrowheads="1"/>
              </p:cNvSpPr>
              <p:nvPr/>
            </p:nvSpPr>
            <p:spPr bwMode="auto">
              <a:xfrm>
                <a:off x="1950" y="855"/>
                <a:ext cx="9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2800"/>
              </a:p>
            </p:txBody>
          </p:sp>
          <p:sp>
            <p:nvSpPr>
              <p:cNvPr id="17459" name="Rectangle 10"/>
              <p:cNvSpPr>
                <a:spLocks noChangeArrowheads="1"/>
              </p:cNvSpPr>
              <p:nvPr/>
            </p:nvSpPr>
            <p:spPr bwMode="auto">
              <a:xfrm>
                <a:off x="1693" y="851"/>
                <a:ext cx="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 i="1">
                    <a:solidFill>
                      <a:srgbClr val="000000"/>
                    </a:solidFill>
                  </a:rPr>
                  <a:t>f</a:t>
                </a:r>
                <a:endParaRPr kumimoji="0" lang="en-US" altLang="zh-CN" sz="2800"/>
              </a:p>
            </p:txBody>
          </p:sp>
          <p:sp>
            <p:nvSpPr>
              <p:cNvPr id="17460" name="Rectangle 11"/>
              <p:cNvSpPr>
                <a:spLocks noChangeArrowheads="1"/>
              </p:cNvSpPr>
              <p:nvPr/>
            </p:nvSpPr>
            <p:spPr bwMode="auto">
              <a:xfrm>
                <a:off x="1295" y="851"/>
                <a:ext cx="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 i="1">
                    <a:solidFill>
                      <a:srgbClr val="000000"/>
                    </a:solidFill>
                  </a:rPr>
                  <a:t>z</a:t>
                </a:r>
                <a:endParaRPr kumimoji="0" lang="en-US" altLang="zh-CN" sz="2800"/>
              </a:p>
            </p:txBody>
          </p:sp>
          <p:sp>
            <p:nvSpPr>
              <p:cNvPr id="17461" name="Rectangle 12"/>
              <p:cNvSpPr>
                <a:spLocks noChangeArrowheads="1"/>
              </p:cNvSpPr>
              <p:nvPr/>
            </p:nvSpPr>
            <p:spPr bwMode="auto">
              <a:xfrm>
                <a:off x="1451" y="824"/>
                <a:ext cx="10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2800"/>
              </a:p>
            </p:txBody>
          </p:sp>
        </p:grpSp>
        <p:sp>
          <p:nvSpPr>
            <p:cNvPr id="17453" name="Rectangle 13"/>
            <p:cNvSpPr>
              <a:spLocks noChangeArrowheads="1"/>
            </p:cNvSpPr>
            <p:nvPr/>
          </p:nvSpPr>
          <p:spPr bwMode="auto">
            <a:xfrm>
              <a:off x="2388" y="872"/>
              <a:ext cx="142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极值的一般步骤：</a:t>
              </a:r>
              <a:endParaRPr kumimoji="0" lang="zh-CN" altLang="en-US" sz="2800" dirty="0"/>
            </a:p>
          </p:txBody>
        </p:sp>
      </p:grpSp>
      <p:grpSp>
        <p:nvGrpSpPr>
          <p:cNvPr id="395278" name="Group 14"/>
          <p:cNvGrpSpPr>
            <a:grpSpLocks/>
          </p:cNvGrpSpPr>
          <p:nvPr/>
        </p:nvGrpSpPr>
        <p:grpSpPr bwMode="auto">
          <a:xfrm>
            <a:off x="2351088" y="1618449"/>
            <a:ext cx="7507287" cy="1179513"/>
            <a:chOff x="616" y="1338"/>
            <a:chExt cx="4488" cy="743"/>
          </a:xfrm>
        </p:grpSpPr>
        <p:sp>
          <p:nvSpPr>
            <p:cNvPr id="17443" name="Rectangle 15"/>
            <p:cNvSpPr>
              <a:spLocks noChangeArrowheads="1"/>
            </p:cNvSpPr>
            <p:nvPr/>
          </p:nvSpPr>
          <p:spPr bwMode="auto">
            <a:xfrm>
              <a:off x="616" y="1410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第一步</a:t>
              </a:r>
              <a:endParaRPr kumimoji="0" lang="zh-CN" altLang="en-US" sz="2800"/>
            </a:p>
          </p:txBody>
        </p:sp>
        <p:sp>
          <p:nvSpPr>
            <p:cNvPr id="17444" name="Rectangle 16"/>
            <p:cNvSpPr>
              <a:spLocks noChangeArrowheads="1"/>
            </p:cNvSpPr>
            <p:nvPr/>
          </p:nvSpPr>
          <p:spPr bwMode="auto">
            <a:xfrm>
              <a:off x="1353" y="1397"/>
              <a:ext cx="21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 </a:t>
              </a:r>
              <a:endParaRPr kumimoji="0" lang="en-US" altLang="zh-CN" sz="2800"/>
            </a:p>
          </p:txBody>
        </p:sp>
        <p:sp>
          <p:nvSpPr>
            <p:cNvPr id="17445" name="Rectangle 17"/>
            <p:cNvSpPr>
              <a:spLocks noChangeArrowheads="1"/>
            </p:cNvSpPr>
            <p:nvPr/>
          </p:nvSpPr>
          <p:spPr bwMode="auto">
            <a:xfrm>
              <a:off x="1585" y="1410"/>
              <a:ext cx="9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解方程组 </a:t>
              </a:r>
              <a:endParaRPr kumimoji="0" lang="zh-CN" altLang="en-US" sz="2800"/>
            </a:p>
          </p:txBody>
        </p:sp>
        <p:sp>
          <p:nvSpPr>
            <p:cNvPr id="17446" name="Rectangle 18"/>
            <p:cNvSpPr>
              <a:spLocks noChangeArrowheads="1"/>
            </p:cNvSpPr>
            <p:nvPr/>
          </p:nvSpPr>
          <p:spPr bwMode="auto">
            <a:xfrm>
              <a:off x="2568" y="1403"/>
              <a:ext cx="5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</a:t>
              </a:r>
              <a:endParaRPr kumimoji="0" lang="en-US" altLang="zh-CN" sz="2800"/>
            </a:p>
          </p:txBody>
        </p:sp>
        <p:graphicFrame>
          <p:nvGraphicFramePr>
            <p:cNvPr id="17447" name="Object 19"/>
            <p:cNvGraphicFramePr>
              <a:graphicFrameLocks noChangeAspect="1"/>
            </p:cNvGraphicFramePr>
            <p:nvPr/>
          </p:nvGraphicFramePr>
          <p:xfrm>
            <a:off x="2448" y="1350"/>
            <a:ext cx="138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8" name="Equation" r:id="rId3" imgW="825500" imgH="228600" progId="Equation.DSMT4">
                    <p:embed/>
                  </p:oleObj>
                </mc:Choice>
                <mc:Fallback>
                  <p:oleObj name="Equation" r:id="rId3" imgW="825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350"/>
                          <a:ext cx="1380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20"/>
            <p:cNvGraphicFramePr>
              <a:graphicFrameLocks noChangeAspect="1"/>
            </p:cNvGraphicFramePr>
            <p:nvPr/>
          </p:nvGraphicFramePr>
          <p:xfrm>
            <a:off x="3828" y="1338"/>
            <a:ext cx="1276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" name="Equation" r:id="rId5" imgW="787400" imgH="241300" progId="Equation.DSMT4">
                    <p:embed/>
                  </p:oleObj>
                </mc:Choice>
                <mc:Fallback>
                  <p:oleObj name="Equation" r:id="rId5" imgW="7874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1338"/>
                          <a:ext cx="1276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9" name="Rectangle 21"/>
            <p:cNvSpPr>
              <a:spLocks noChangeArrowheads="1"/>
            </p:cNvSpPr>
            <p:nvPr/>
          </p:nvSpPr>
          <p:spPr bwMode="auto">
            <a:xfrm>
              <a:off x="1484" y="1812"/>
              <a:ext cx="19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求出实数解，得驻点</a:t>
              </a:r>
              <a:endParaRPr kumimoji="0" lang="zh-CN" altLang="en-US" sz="2800" dirty="0"/>
            </a:p>
          </p:txBody>
        </p:sp>
        <p:sp>
          <p:nvSpPr>
            <p:cNvPr id="17450" name="Rectangle 22"/>
            <p:cNvSpPr>
              <a:spLocks noChangeArrowheads="1"/>
            </p:cNvSpPr>
            <p:nvPr/>
          </p:nvSpPr>
          <p:spPr bwMode="auto">
            <a:xfrm>
              <a:off x="3457" y="1802"/>
              <a:ext cx="5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.</a:t>
              </a:r>
              <a:endParaRPr kumimoji="0" lang="en-US" altLang="zh-CN" sz="2800"/>
            </a:p>
          </p:txBody>
        </p:sp>
      </p:grpSp>
      <p:grpSp>
        <p:nvGrpSpPr>
          <p:cNvPr id="395287" name="Group 23"/>
          <p:cNvGrpSpPr>
            <a:grpSpLocks/>
          </p:cNvGrpSpPr>
          <p:nvPr/>
        </p:nvGrpSpPr>
        <p:grpSpPr bwMode="auto">
          <a:xfrm>
            <a:off x="2351088" y="3099192"/>
            <a:ext cx="6834187" cy="1128712"/>
            <a:chOff x="612" y="2225"/>
            <a:chExt cx="3637" cy="711"/>
          </a:xfrm>
        </p:grpSpPr>
        <p:sp>
          <p:nvSpPr>
            <p:cNvPr id="17424" name="Rectangle 24"/>
            <p:cNvSpPr>
              <a:spLocks noChangeArrowheads="1"/>
            </p:cNvSpPr>
            <p:nvPr/>
          </p:nvSpPr>
          <p:spPr bwMode="auto">
            <a:xfrm>
              <a:off x="612" y="2262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第二步</a:t>
              </a:r>
              <a:endParaRPr kumimoji="0" lang="zh-CN" altLang="en-US" sz="2800"/>
            </a:p>
          </p:txBody>
        </p:sp>
        <p:sp>
          <p:nvSpPr>
            <p:cNvPr id="17425" name="Rectangle 25"/>
            <p:cNvSpPr>
              <a:spLocks noChangeArrowheads="1"/>
            </p:cNvSpPr>
            <p:nvPr/>
          </p:nvSpPr>
          <p:spPr bwMode="auto">
            <a:xfrm>
              <a:off x="1271" y="2253"/>
              <a:ext cx="19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 </a:t>
              </a:r>
              <a:endParaRPr kumimoji="0" lang="en-US" altLang="zh-CN" sz="2800"/>
            </a:p>
          </p:txBody>
        </p:sp>
        <p:sp>
          <p:nvSpPr>
            <p:cNvPr id="17426" name="Rectangle 26"/>
            <p:cNvSpPr>
              <a:spLocks noChangeArrowheads="1"/>
            </p:cNvSpPr>
            <p:nvPr/>
          </p:nvSpPr>
          <p:spPr bwMode="auto">
            <a:xfrm>
              <a:off x="1491" y="2262"/>
              <a:ext cx="13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对于每一个驻点</a:t>
              </a:r>
              <a:endParaRPr kumimoji="0" lang="zh-CN" altLang="en-US" sz="2800" dirty="0"/>
            </a:p>
          </p:txBody>
        </p:sp>
        <p:grpSp>
          <p:nvGrpSpPr>
            <p:cNvPr id="17427" name="Group 27"/>
            <p:cNvGrpSpPr>
              <a:grpSpLocks/>
            </p:cNvGrpSpPr>
            <p:nvPr/>
          </p:nvGrpSpPr>
          <p:grpSpPr bwMode="auto">
            <a:xfrm>
              <a:off x="3022" y="2225"/>
              <a:ext cx="786" cy="344"/>
              <a:chOff x="3022" y="2225"/>
              <a:chExt cx="786" cy="344"/>
            </a:xfrm>
          </p:grpSpPr>
          <p:sp>
            <p:nvSpPr>
              <p:cNvPr id="17436" name="Rectangle 28"/>
              <p:cNvSpPr>
                <a:spLocks noChangeArrowheads="1"/>
              </p:cNvSpPr>
              <p:nvPr/>
            </p:nvSpPr>
            <p:spPr bwMode="auto">
              <a:xfrm>
                <a:off x="3735" y="2225"/>
                <a:ext cx="7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)</a:t>
                </a:r>
                <a:endParaRPr kumimoji="0" lang="en-US" altLang="zh-CN" sz="2800"/>
              </a:p>
            </p:txBody>
          </p:sp>
          <p:sp>
            <p:nvSpPr>
              <p:cNvPr id="17437" name="Rectangle 29"/>
              <p:cNvSpPr>
                <a:spLocks noChangeArrowheads="1"/>
              </p:cNvSpPr>
              <p:nvPr/>
            </p:nvSpPr>
            <p:spPr bwMode="auto">
              <a:xfrm>
                <a:off x="3380" y="2225"/>
                <a:ext cx="5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,</a:t>
                </a:r>
                <a:endParaRPr kumimoji="0" lang="en-US" altLang="zh-CN" sz="2800"/>
              </a:p>
            </p:txBody>
          </p:sp>
          <p:sp>
            <p:nvSpPr>
              <p:cNvPr id="17438" name="Rectangle 30"/>
              <p:cNvSpPr>
                <a:spLocks noChangeArrowheads="1"/>
              </p:cNvSpPr>
              <p:nvPr/>
            </p:nvSpPr>
            <p:spPr bwMode="auto">
              <a:xfrm>
                <a:off x="3022" y="2225"/>
                <a:ext cx="12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 (</a:t>
                </a:r>
                <a:endParaRPr kumimoji="0" lang="en-US" altLang="zh-CN" sz="2800"/>
              </a:p>
            </p:txBody>
          </p:sp>
          <p:sp>
            <p:nvSpPr>
              <p:cNvPr id="17439" name="Rectangle 31"/>
              <p:cNvSpPr>
                <a:spLocks noChangeArrowheads="1"/>
              </p:cNvSpPr>
              <p:nvPr/>
            </p:nvSpPr>
            <p:spPr bwMode="auto">
              <a:xfrm>
                <a:off x="3625" y="2385"/>
                <a:ext cx="6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</a:rPr>
                  <a:t>0</a:t>
                </a:r>
                <a:endParaRPr kumimoji="0" lang="en-US" altLang="zh-CN" sz="2800"/>
              </a:p>
            </p:txBody>
          </p:sp>
          <p:sp>
            <p:nvSpPr>
              <p:cNvPr id="17440" name="Rectangle 32"/>
              <p:cNvSpPr>
                <a:spLocks noChangeArrowheads="1"/>
              </p:cNvSpPr>
              <p:nvPr/>
            </p:nvSpPr>
            <p:spPr bwMode="auto">
              <a:xfrm>
                <a:off x="3274" y="2385"/>
                <a:ext cx="6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</a:rPr>
                  <a:t>0</a:t>
                </a:r>
                <a:endParaRPr kumimoji="0" lang="en-US" altLang="zh-CN" sz="2800"/>
              </a:p>
            </p:txBody>
          </p:sp>
          <p:sp>
            <p:nvSpPr>
              <p:cNvPr id="17441" name="Rectangle 33"/>
              <p:cNvSpPr>
                <a:spLocks noChangeArrowheads="1"/>
              </p:cNvSpPr>
              <p:nvPr/>
            </p:nvSpPr>
            <p:spPr bwMode="auto">
              <a:xfrm>
                <a:off x="3505" y="2225"/>
                <a:ext cx="9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y</a:t>
                </a:r>
                <a:endParaRPr kumimoji="0" lang="en-US" altLang="zh-CN" sz="2800"/>
              </a:p>
            </p:txBody>
          </p:sp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3139" y="2225"/>
                <a:ext cx="10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2800"/>
              </a:p>
            </p:txBody>
          </p:sp>
        </p:grpSp>
        <p:sp>
          <p:nvSpPr>
            <p:cNvPr id="17428" name="Rectangle 35"/>
            <p:cNvSpPr>
              <a:spLocks noChangeArrowheads="1"/>
            </p:cNvSpPr>
            <p:nvPr/>
          </p:nvSpPr>
          <p:spPr bwMode="auto">
            <a:xfrm>
              <a:off x="3831" y="2262"/>
              <a:ext cx="19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endParaRPr kumimoji="0" lang="zh-CN" altLang="en-US" sz="2800"/>
            </a:p>
          </p:txBody>
        </p:sp>
        <p:sp>
          <p:nvSpPr>
            <p:cNvPr id="17429" name="Rectangle 36"/>
            <p:cNvSpPr>
              <a:spLocks noChangeArrowheads="1"/>
            </p:cNvSpPr>
            <p:nvPr/>
          </p:nvSpPr>
          <p:spPr bwMode="auto">
            <a:xfrm>
              <a:off x="1392" y="2640"/>
              <a:ext cx="182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求出二阶偏导数的值</a:t>
              </a:r>
              <a:endParaRPr kumimoji="0" lang="zh-CN" altLang="en-US" sz="2800"/>
            </a:p>
          </p:txBody>
        </p:sp>
        <p:sp>
          <p:nvSpPr>
            <p:cNvPr id="17430" name="Rectangle 37"/>
            <p:cNvSpPr>
              <a:spLocks noChangeArrowheads="1"/>
            </p:cNvSpPr>
            <p:nvPr/>
          </p:nvSpPr>
          <p:spPr bwMode="auto">
            <a:xfrm>
              <a:off x="3356" y="2669"/>
              <a:ext cx="1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600" i="1">
                  <a:solidFill>
                    <a:srgbClr val="000000"/>
                  </a:solidFill>
                </a:rPr>
                <a:t>A</a:t>
              </a:r>
              <a:endParaRPr kumimoji="0" lang="en-US" altLang="zh-CN" sz="2800"/>
            </a:p>
          </p:txBody>
        </p:sp>
        <p:sp>
          <p:nvSpPr>
            <p:cNvPr id="17431" name="Rectangle 38"/>
            <p:cNvSpPr>
              <a:spLocks noChangeArrowheads="1"/>
            </p:cNvSpPr>
            <p:nvPr/>
          </p:nvSpPr>
          <p:spPr bwMode="auto">
            <a:xfrm>
              <a:off x="3519" y="2684"/>
              <a:ext cx="1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endParaRPr kumimoji="0" lang="zh-CN" altLang="en-US" sz="2800"/>
            </a:p>
          </p:txBody>
        </p:sp>
        <p:sp>
          <p:nvSpPr>
            <p:cNvPr id="17432" name="Rectangle 39"/>
            <p:cNvSpPr>
              <a:spLocks noChangeArrowheads="1"/>
            </p:cNvSpPr>
            <p:nvPr/>
          </p:nvSpPr>
          <p:spPr bwMode="auto">
            <a:xfrm>
              <a:off x="3725" y="2669"/>
              <a:ext cx="1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600" i="1">
                  <a:solidFill>
                    <a:srgbClr val="000000"/>
                  </a:solidFill>
                </a:rPr>
                <a:t>B</a:t>
              </a:r>
              <a:endParaRPr kumimoji="0" lang="en-US" altLang="zh-CN" sz="2800"/>
            </a:p>
          </p:txBody>
        </p:sp>
        <p:sp>
          <p:nvSpPr>
            <p:cNvPr id="17433" name="Rectangle 40"/>
            <p:cNvSpPr>
              <a:spLocks noChangeArrowheads="1"/>
            </p:cNvSpPr>
            <p:nvPr/>
          </p:nvSpPr>
          <p:spPr bwMode="auto">
            <a:xfrm>
              <a:off x="3859" y="2684"/>
              <a:ext cx="1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endParaRPr kumimoji="0" lang="zh-CN" altLang="en-US" sz="2800"/>
            </a:p>
          </p:txBody>
        </p:sp>
        <p:sp>
          <p:nvSpPr>
            <p:cNvPr id="17434" name="Rectangle 41"/>
            <p:cNvSpPr>
              <a:spLocks noChangeArrowheads="1"/>
            </p:cNvSpPr>
            <p:nvPr/>
          </p:nvSpPr>
          <p:spPr bwMode="auto">
            <a:xfrm>
              <a:off x="4066" y="2669"/>
              <a:ext cx="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600" i="1">
                  <a:solidFill>
                    <a:srgbClr val="000000"/>
                  </a:solidFill>
                </a:rPr>
                <a:t>C</a:t>
              </a:r>
              <a:endParaRPr kumimoji="0" lang="en-US" altLang="zh-CN" sz="2800"/>
            </a:p>
          </p:txBody>
        </p:sp>
        <p:sp>
          <p:nvSpPr>
            <p:cNvPr id="17435" name="Rectangle 42"/>
            <p:cNvSpPr>
              <a:spLocks noChangeArrowheads="1"/>
            </p:cNvSpPr>
            <p:nvPr/>
          </p:nvSpPr>
          <p:spPr bwMode="auto">
            <a:xfrm>
              <a:off x="4205" y="2669"/>
              <a:ext cx="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600">
                  <a:solidFill>
                    <a:srgbClr val="000000"/>
                  </a:solidFill>
                </a:rPr>
                <a:t>.</a:t>
              </a:r>
              <a:endParaRPr kumimoji="0" lang="en-US" altLang="zh-CN" sz="2800"/>
            </a:p>
          </p:txBody>
        </p:sp>
      </p:grpSp>
      <p:grpSp>
        <p:nvGrpSpPr>
          <p:cNvPr id="395307" name="Group 43"/>
          <p:cNvGrpSpPr>
            <a:grpSpLocks/>
          </p:cNvGrpSpPr>
          <p:nvPr/>
        </p:nvGrpSpPr>
        <p:grpSpPr bwMode="auto">
          <a:xfrm>
            <a:off x="2351088" y="4392610"/>
            <a:ext cx="7981950" cy="603249"/>
            <a:chOff x="588" y="3063"/>
            <a:chExt cx="5028" cy="380"/>
          </a:xfrm>
        </p:grpSpPr>
        <p:sp>
          <p:nvSpPr>
            <p:cNvPr id="17414" name="Rectangle 44"/>
            <p:cNvSpPr>
              <a:spLocks noChangeArrowheads="1"/>
            </p:cNvSpPr>
            <p:nvPr/>
          </p:nvSpPr>
          <p:spPr bwMode="auto">
            <a:xfrm>
              <a:off x="588" y="3157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第三步</a:t>
              </a:r>
              <a:endParaRPr kumimoji="0" lang="zh-CN" altLang="en-US" sz="2800"/>
            </a:p>
          </p:txBody>
        </p:sp>
        <p:sp>
          <p:nvSpPr>
            <p:cNvPr id="17415" name="Rectangle 45"/>
            <p:cNvSpPr>
              <a:spLocks noChangeArrowheads="1"/>
            </p:cNvSpPr>
            <p:nvPr/>
          </p:nvSpPr>
          <p:spPr bwMode="auto">
            <a:xfrm>
              <a:off x="1244" y="314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 </a:t>
              </a:r>
              <a:endParaRPr kumimoji="0" lang="en-US" altLang="zh-CN" sz="2800"/>
            </a:p>
          </p:txBody>
        </p:sp>
        <p:sp>
          <p:nvSpPr>
            <p:cNvPr id="17416" name="Rectangle 46"/>
            <p:cNvSpPr>
              <a:spLocks noChangeArrowheads="1"/>
            </p:cNvSpPr>
            <p:nvPr/>
          </p:nvSpPr>
          <p:spPr bwMode="auto">
            <a:xfrm>
              <a:off x="1458" y="3157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定出</a:t>
              </a:r>
              <a:endParaRPr kumimoji="0" lang="zh-CN" altLang="en-US" sz="2800"/>
            </a:p>
          </p:txBody>
        </p:sp>
        <p:grpSp>
          <p:nvGrpSpPr>
            <p:cNvPr id="17417" name="Group 47"/>
            <p:cNvGrpSpPr>
              <a:grpSpLocks/>
            </p:cNvGrpSpPr>
            <p:nvPr/>
          </p:nvGrpSpPr>
          <p:grpSpPr bwMode="auto">
            <a:xfrm>
              <a:off x="2016" y="3063"/>
              <a:ext cx="761" cy="380"/>
              <a:chOff x="2016" y="3063"/>
              <a:chExt cx="761" cy="380"/>
            </a:xfrm>
          </p:grpSpPr>
          <p:sp>
            <p:nvSpPr>
              <p:cNvPr id="17420" name="Rectangle 48"/>
              <p:cNvSpPr>
                <a:spLocks noChangeArrowheads="1"/>
              </p:cNvSpPr>
              <p:nvPr/>
            </p:nvSpPr>
            <p:spPr bwMode="auto">
              <a:xfrm>
                <a:off x="2192" y="3063"/>
                <a:ext cx="80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</a:rPr>
                  <a:t>2</a:t>
                </a:r>
                <a:endParaRPr kumimoji="0" lang="en-US" altLang="zh-CN" sz="2800"/>
              </a:p>
            </p:txBody>
          </p:sp>
          <p:sp>
            <p:nvSpPr>
              <p:cNvPr id="17421" name="Rectangle 49"/>
              <p:cNvSpPr>
                <a:spLocks noChangeArrowheads="1"/>
              </p:cNvSpPr>
              <p:nvPr/>
            </p:nvSpPr>
            <p:spPr bwMode="auto">
              <a:xfrm>
                <a:off x="2016" y="3133"/>
                <a:ext cx="17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B</a:t>
                </a:r>
                <a:endParaRPr kumimoji="0" lang="en-US" altLang="zh-CN" sz="2800"/>
              </a:p>
            </p:txBody>
          </p:sp>
          <p:sp>
            <p:nvSpPr>
              <p:cNvPr id="17422" name="Rectangle 50"/>
              <p:cNvSpPr>
                <a:spLocks noChangeArrowheads="1"/>
              </p:cNvSpPr>
              <p:nvPr/>
            </p:nvSpPr>
            <p:spPr bwMode="auto">
              <a:xfrm>
                <a:off x="2432" y="3130"/>
                <a:ext cx="34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AC</a:t>
                </a:r>
                <a:endParaRPr kumimoji="0" lang="en-US" altLang="zh-CN" sz="2800"/>
              </a:p>
            </p:txBody>
          </p:sp>
          <p:sp>
            <p:nvSpPr>
              <p:cNvPr id="17423" name="Rectangle 51"/>
              <p:cNvSpPr>
                <a:spLocks noChangeArrowheads="1"/>
              </p:cNvSpPr>
              <p:nvPr/>
            </p:nvSpPr>
            <p:spPr bwMode="auto">
              <a:xfrm>
                <a:off x="2254" y="3091"/>
                <a:ext cx="14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kumimoji="0" lang="en-US" altLang="zh-CN" sz="2800"/>
              </a:p>
            </p:txBody>
          </p:sp>
        </p:grpSp>
        <p:sp>
          <p:nvSpPr>
            <p:cNvPr id="17418" name="Rectangle 52"/>
            <p:cNvSpPr>
              <a:spLocks noChangeArrowheads="1"/>
            </p:cNvSpPr>
            <p:nvPr/>
          </p:nvSpPr>
          <p:spPr bwMode="auto">
            <a:xfrm>
              <a:off x="2811" y="3157"/>
              <a:ext cx="27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的符号，再判定是否是极值</a:t>
              </a:r>
              <a:endParaRPr kumimoji="0" lang="zh-CN" altLang="en-US" sz="2800"/>
            </a:p>
          </p:txBody>
        </p:sp>
        <p:sp>
          <p:nvSpPr>
            <p:cNvPr id="17419" name="Rectangle 53"/>
            <p:cNvSpPr>
              <a:spLocks noChangeArrowheads="1"/>
            </p:cNvSpPr>
            <p:nvPr/>
          </p:nvSpPr>
          <p:spPr bwMode="auto">
            <a:xfrm>
              <a:off x="5560" y="312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.</a:t>
              </a:r>
              <a:endParaRPr kumimoji="0" lang="en-US" altLang="zh-CN" sz="2800"/>
            </a:p>
          </p:txBody>
        </p:sp>
      </p:grpSp>
    </p:spTree>
    <p:extLst>
      <p:ext uri="{BB962C8B-B14F-4D97-AF65-F5344CB8AC3E}">
        <p14:creationId xmlns:p14="http://schemas.microsoft.com/office/powerpoint/2010/main" val="2571929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14550" y="354013"/>
            <a:ext cx="885106" cy="492124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946400" y="3571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求函数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133600" y="9286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第一步 求驻点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2803525" y="25288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得驻点</a:t>
            </a:r>
            <a:r>
              <a:rPr lang="en-US" altLang="zh-CN" sz="2800">
                <a:ea typeface="楷体_GB2312" pitchFamily="49" charset="-122"/>
              </a:rPr>
              <a:t>: (1, 0) ,  (1, 2) , (–3, 0) ,  (–3, 2) .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2247900" y="310832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第二步  判别</a:t>
            </a: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2135189" y="4510088"/>
            <a:ext cx="259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latin typeface="+mn-lt"/>
                <a:ea typeface="楷体_GB2312" pitchFamily="49" charset="-122"/>
              </a:rPr>
              <a:t>(1)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dirty="0">
                <a:ea typeface="楷体_GB2312" pitchFamily="49" charset="-122"/>
              </a:rPr>
              <a:t>(1,0)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5334000" y="56388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dirty="0">
                <a:latin typeface="宋体" panose="02010600030101010101" pitchFamily="2" charset="-122"/>
              </a:rPr>
              <a:t>极小值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2819400" y="172085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解方程组</a:t>
            </a:r>
          </a:p>
        </p:txBody>
      </p:sp>
      <p:grpSp>
        <p:nvGrpSpPr>
          <p:cNvPr id="396298" name="Group 10"/>
          <p:cNvGrpSpPr>
            <a:grpSpLocks/>
          </p:cNvGrpSpPr>
          <p:nvPr/>
        </p:nvGrpSpPr>
        <p:grpSpPr bwMode="auto">
          <a:xfrm>
            <a:off x="1935164" y="4267200"/>
            <a:ext cx="731837" cy="920750"/>
            <a:chOff x="259" y="2688"/>
            <a:chExt cx="461" cy="580"/>
          </a:xfrm>
        </p:grpSpPr>
        <p:graphicFrame>
          <p:nvGraphicFramePr>
            <p:cNvPr id="18469" name="Object 11"/>
            <p:cNvGraphicFramePr>
              <a:graphicFrameLocks noChangeAspect="1"/>
            </p:cNvGraphicFramePr>
            <p:nvPr/>
          </p:nvGraphicFramePr>
          <p:xfrm>
            <a:off x="259" y="297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2" name="公式" r:id="rId3" imgW="95384" imgH="104662" progId="Equation.3">
                    <p:embed/>
                  </p:oleObj>
                </mc:Choice>
                <mc:Fallback>
                  <p:oleObj name="公式" r:id="rId3" imgW="95384" imgH="104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2976"/>
                          <a:ext cx="269" cy="29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0" name="Line 12"/>
            <p:cNvSpPr>
              <a:spLocks noChangeShapeType="1"/>
            </p:cNvSpPr>
            <p:nvPr/>
          </p:nvSpPr>
          <p:spPr bwMode="auto">
            <a:xfrm flipV="1">
              <a:off x="528" y="2688"/>
              <a:ext cx="192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6301" name="Group 13"/>
          <p:cNvGrpSpPr>
            <a:grpSpLocks/>
          </p:cNvGrpSpPr>
          <p:nvPr/>
        </p:nvGrpSpPr>
        <p:grpSpPr bwMode="auto">
          <a:xfrm>
            <a:off x="6705600" y="3124200"/>
            <a:ext cx="1417638" cy="609600"/>
            <a:chOff x="3264" y="1968"/>
            <a:chExt cx="893" cy="384"/>
          </a:xfrm>
        </p:grpSpPr>
        <p:graphicFrame>
          <p:nvGraphicFramePr>
            <p:cNvPr id="18467" name="Object 14"/>
            <p:cNvGraphicFramePr>
              <a:graphicFrameLocks noChangeAspect="1"/>
            </p:cNvGraphicFramePr>
            <p:nvPr/>
          </p:nvGraphicFramePr>
          <p:xfrm>
            <a:off x="3888" y="1968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3" name="公式" r:id="rId5" imgW="95384" imgH="104662" progId="Equation.3">
                    <p:embed/>
                  </p:oleObj>
                </mc:Choice>
                <mc:Fallback>
                  <p:oleObj name="公式" r:id="rId5" imgW="95384" imgH="104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68"/>
                          <a:ext cx="269" cy="29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Line 15"/>
            <p:cNvSpPr>
              <a:spLocks noChangeShapeType="1"/>
            </p:cNvSpPr>
            <p:nvPr/>
          </p:nvSpPr>
          <p:spPr bwMode="auto">
            <a:xfrm flipH="1">
              <a:off x="3264" y="2112"/>
              <a:ext cx="605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8458200" y="2868614"/>
            <a:ext cx="1570038" cy="879475"/>
            <a:chOff x="4368" y="1654"/>
            <a:chExt cx="989" cy="554"/>
          </a:xfrm>
        </p:grpSpPr>
        <p:graphicFrame>
          <p:nvGraphicFramePr>
            <p:cNvPr id="18465" name="Object 17"/>
            <p:cNvGraphicFramePr>
              <a:graphicFrameLocks noChangeAspect="1"/>
            </p:cNvGraphicFramePr>
            <p:nvPr/>
          </p:nvGraphicFramePr>
          <p:xfrm>
            <a:off x="5088" y="1654"/>
            <a:ext cx="26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4" name="公式" r:id="rId7" imgW="95384" imgH="123659" progId="Equation.3">
                    <p:embed/>
                  </p:oleObj>
                </mc:Choice>
                <mc:Fallback>
                  <p:oleObj name="公式" r:id="rId7" imgW="95384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54"/>
                          <a:ext cx="269" cy="31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6" name="Line 18"/>
            <p:cNvSpPr>
              <a:spLocks noChangeShapeType="1"/>
            </p:cNvSpPr>
            <p:nvPr/>
          </p:nvSpPr>
          <p:spPr bwMode="auto">
            <a:xfrm flipH="1">
              <a:off x="4368" y="1872"/>
              <a:ext cx="720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6307" name="Object 19"/>
          <p:cNvGraphicFramePr>
            <a:graphicFrameLocks noChangeAspect="1"/>
          </p:cNvGraphicFramePr>
          <p:nvPr/>
        </p:nvGraphicFramePr>
        <p:xfrm>
          <a:off x="4724401" y="1450975"/>
          <a:ext cx="1489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5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1450975"/>
                        <a:ext cx="14890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25937"/>
              </p:ext>
            </p:extLst>
          </p:nvPr>
        </p:nvGraphicFramePr>
        <p:xfrm>
          <a:off x="6299200" y="1401763"/>
          <a:ext cx="240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6" name="Equation" r:id="rId11" imgW="2343016" imgH="390691" progId="Equation.DSMT4">
                  <p:embed/>
                </p:oleObj>
              </mc:Choice>
              <mc:Fallback>
                <p:oleObj name="Equation" r:id="rId11" imgW="2343016" imgH="3906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401763"/>
                        <a:ext cx="240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9" name="Object 21"/>
          <p:cNvGraphicFramePr>
            <a:graphicFrameLocks noChangeAspect="1"/>
          </p:cNvGraphicFramePr>
          <p:nvPr/>
        </p:nvGraphicFramePr>
        <p:xfrm>
          <a:off x="4741864" y="1985963"/>
          <a:ext cx="15144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7" name="Equation" r:id="rId13" imgW="685800" imgH="241300" progId="Equation.DSMT4">
                  <p:embed/>
                </p:oleObj>
              </mc:Choice>
              <mc:Fallback>
                <p:oleObj name="Equation" r:id="rId13" imgW="68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4" y="1985963"/>
                        <a:ext cx="15144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0" name="Object 22"/>
          <p:cNvGraphicFramePr>
            <a:graphicFrameLocks noChangeAspect="1"/>
          </p:cNvGraphicFramePr>
          <p:nvPr/>
        </p:nvGraphicFramePr>
        <p:xfrm>
          <a:off x="6438900" y="1935163"/>
          <a:ext cx="214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8" name="公式" r:id="rId15" imgW="2085908" imgH="466679" progId="Equation.3">
                  <p:embed/>
                </p:oleObj>
              </mc:Choice>
              <mc:Fallback>
                <p:oleObj name="公式" r:id="rId15" imgW="2085908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1935163"/>
                        <a:ext cx="214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9144000" y="3810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的极值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4343400" y="311943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求二阶偏导数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6313" name="Object 25"/>
          <p:cNvGraphicFramePr>
            <a:graphicFrameLocks noChangeAspect="1"/>
          </p:cNvGraphicFramePr>
          <p:nvPr/>
        </p:nvGraphicFramePr>
        <p:xfrm>
          <a:off x="2532063" y="3767138"/>
          <a:ext cx="28130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9" name="Equation" r:id="rId17" imgW="1218671" imgH="241195" progId="Equation.DSMT4">
                  <p:embed/>
                </p:oleObj>
              </mc:Choice>
              <mc:Fallback>
                <p:oleObj name="Equation" r:id="rId17" imgW="121867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3767138"/>
                        <a:ext cx="28130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4" name="Object 26"/>
          <p:cNvGraphicFramePr>
            <a:graphicFrameLocks noChangeAspect="1"/>
          </p:cNvGraphicFramePr>
          <p:nvPr/>
        </p:nvGraphicFramePr>
        <p:xfrm>
          <a:off x="5335588" y="3719514"/>
          <a:ext cx="21764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0" name="Equation" r:id="rId19" imgW="901309" imgH="241195" progId="Equation.DSMT4">
                  <p:embed/>
                </p:oleObj>
              </mc:Choice>
              <mc:Fallback>
                <p:oleObj name="Equation" r:id="rId19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3719514"/>
                        <a:ext cx="217646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5" name="Object 27"/>
          <p:cNvGraphicFramePr>
            <a:graphicFrameLocks noChangeAspect="1"/>
          </p:cNvGraphicFramePr>
          <p:nvPr/>
        </p:nvGraphicFramePr>
        <p:xfrm>
          <a:off x="7473950" y="3695700"/>
          <a:ext cx="28892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1" name="Equation" r:id="rId21" imgW="1244600" imgH="241300" progId="Equation.DSMT4">
                  <p:embed/>
                </p:oleObj>
              </mc:Choice>
              <mc:Fallback>
                <p:oleObj name="Equation" r:id="rId21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695700"/>
                        <a:ext cx="28892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6" name="Object 28"/>
          <p:cNvGraphicFramePr>
            <a:graphicFrameLocks noChangeAspect="1"/>
          </p:cNvGraphicFramePr>
          <p:nvPr/>
        </p:nvGraphicFramePr>
        <p:xfrm>
          <a:off x="4584700" y="460375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2" name="公式" r:id="rId23" imgW="1057118" imgH="333342" progId="Equation.3">
                  <p:embed/>
                </p:oleObj>
              </mc:Choice>
              <mc:Fallback>
                <p:oleObj name="公式" r:id="rId23" imgW="1057118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60375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7" name="Object 29"/>
          <p:cNvGraphicFramePr>
            <a:graphicFrameLocks noChangeAspect="1"/>
          </p:cNvGraphicFramePr>
          <p:nvPr/>
        </p:nvGraphicFramePr>
        <p:xfrm>
          <a:off x="5791200" y="460375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3" name="公式" r:id="rId25" imgW="895395" imgH="333342" progId="Equation.3">
                  <p:embed/>
                </p:oleObj>
              </mc:Choice>
              <mc:Fallback>
                <p:oleObj name="公式" r:id="rId25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603750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8" name="Object 30"/>
          <p:cNvGraphicFramePr>
            <a:graphicFrameLocks noChangeAspect="1"/>
          </p:cNvGraphicFramePr>
          <p:nvPr/>
        </p:nvGraphicFramePr>
        <p:xfrm>
          <a:off x="6864350" y="460375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4" name="公式" r:id="rId27" imgW="895395" imgH="333342" progId="Equation.3">
                  <p:embed/>
                </p:oleObj>
              </mc:Choice>
              <mc:Fallback>
                <p:oleObj name="公式" r:id="rId27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4603750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9" name="Object 31"/>
          <p:cNvGraphicFramePr>
            <a:graphicFrameLocks noChangeAspect="1"/>
          </p:cNvGraphicFramePr>
          <p:nvPr/>
        </p:nvGraphicFramePr>
        <p:xfrm>
          <a:off x="3535363" y="5057776"/>
          <a:ext cx="34591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5" name="Equation" r:id="rId29" imgW="1473200" imgH="228600" progId="Equation.DSMT4">
                  <p:embed/>
                </p:oleObj>
              </mc:Choice>
              <mc:Fallback>
                <p:oleObj name="Equation" r:id="rId29" imgW="147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5057776"/>
                        <a:ext cx="34591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20" name="Object 32"/>
          <p:cNvGraphicFramePr>
            <a:graphicFrameLocks noChangeAspect="1"/>
          </p:cNvGraphicFramePr>
          <p:nvPr/>
        </p:nvGraphicFramePr>
        <p:xfrm>
          <a:off x="3346450" y="5756275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6" name="公式" r:id="rId31" imgW="2009887" imgH="333342" progId="Equation.3">
                  <p:embed/>
                </p:oleObj>
              </mc:Choice>
              <mc:Fallback>
                <p:oleObj name="公式" r:id="rId31" imgW="2009887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756275"/>
                        <a:ext cx="207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21" name="Object 33"/>
          <p:cNvGraphicFramePr>
            <a:graphicFrameLocks noChangeAspect="1"/>
          </p:cNvGraphicFramePr>
          <p:nvPr/>
        </p:nvGraphicFramePr>
        <p:xfrm>
          <a:off x="6997700" y="518795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7" name="公式" r:id="rId33" imgW="895395" imgH="333342" progId="Equation.3">
                  <p:embed/>
                </p:oleObj>
              </mc:Choice>
              <mc:Fallback>
                <p:oleObj name="公式" r:id="rId33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5187950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22" name="AutoShape 34"/>
          <p:cNvSpPr>
            <a:spLocks/>
          </p:cNvSpPr>
          <p:nvPr/>
        </p:nvSpPr>
        <p:spPr bwMode="auto">
          <a:xfrm>
            <a:off x="4495801" y="1554163"/>
            <a:ext cx="150813" cy="914400"/>
          </a:xfrm>
          <a:prstGeom prst="leftBrace">
            <a:avLst>
              <a:gd name="adj1" fmla="val 505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18461" name="Object 35"/>
          <p:cNvGraphicFramePr>
            <a:graphicFrameLocks noChangeAspect="1"/>
          </p:cNvGraphicFramePr>
          <p:nvPr/>
        </p:nvGraphicFramePr>
        <p:xfrm>
          <a:off x="4114800" y="374650"/>
          <a:ext cx="518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8" name="公式" r:id="rId35" imgW="5124584" imgH="466679" progId="Equation.3">
                  <p:embed/>
                </p:oleObj>
              </mc:Choice>
              <mc:Fallback>
                <p:oleObj name="公式" r:id="rId35" imgW="5124584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4650"/>
                        <a:ext cx="5181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2362200" y="4267200"/>
            <a:ext cx="2590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25" name="Line 37"/>
          <p:cNvSpPr>
            <a:spLocks noChangeShapeType="1"/>
          </p:cNvSpPr>
          <p:nvPr/>
        </p:nvSpPr>
        <p:spPr bwMode="auto">
          <a:xfrm>
            <a:off x="5410200" y="4267200"/>
            <a:ext cx="1905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26" name="Line 38"/>
          <p:cNvSpPr>
            <a:spLocks noChangeShapeType="1"/>
          </p:cNvSpPr>
          <p:nvPr/>
        </p:nvSpPr>
        <p:spPr bwMode="auto">
          <a:xfrm>
            <a:off x="7543800" y="4267200"/>
            <a:ext cx="2819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044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6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utoUpdateAnimBg="0"/>
      <p:bldP spid="396293" grpId="0" autoUpdateAnimBg="0"/>
      <p:bldP spid="396294" grpId="0" autoUpdateAnimBg="0"/>
      <p:bldP spid="396295" grpId="0" autoUpdateAnimBg="0"/>
      <p:bldP spid="396296" grpId="0" build="p" autoUpdateAnimBg="0"/>
      <p:bldP spid="396297" grpId="0" autoUpdateAnimBg="0"/>
      <p:bldP spid="396312" grpId="0" autoUpdateAnimBg="0"/>
      <p:bldP spid="396322" grpId="0" animBg="1"/>
      <p:bldP spid="396324" grpId="0" animBg="1"/>
      <p:bldP spid="396325" grpId="0" animBg="1"/>
      <p:bldP spid="3963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/>
          <p:cNvSpPr txBox="1">
            <a:spLocks noChangeArrowheads="1"/>
          </p:cNvSpPr>
          <p:nvPr/>
        </p:nvSpPr>
        <p:spPr bwMode="auto">
          <a:xfrm>
            <a:off x="1742558" y="1887002"/>
            <a:ext cx="313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ea typeface="楷体_GB2312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3</a:t>
            </a:r>
            <a:r>
              <a:rPr lang="en-US" altLang="zh-CN" sz="2800" dirty="0">
                <a:ea typeface="楷体_GB2312" pitchFamily="49" charset="-122"/>
              </a:rPr>
              <a:t>,0)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7816850" y="250303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不是极值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758794" y="3124993"/>
            <a:ext cx="295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ea typeface="楷体_GB2312" pitchFamily="49" charset="-122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3</a:t>
            </a:r>
            <a:r>
              <a:rPr lang="en-US" altLang="zh-CN" sz="2800" dirty="0">
                <a:ea typeface="楷体_GB2312" pitchFamily="49" charset="-122"/>
              </a:rPr>
              <a:t>,2)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</a:t>
            </a: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5612018" y="427196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为极大值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444751" y="5191126"/>
          <a:ext cx="26638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8" name="Equation" r:id="rId3" imgW="1218671" imgH="241195" progId="Equation.DSMT4">
                  <p:embed/>
                </p:oleObj>
              </mc:Choice>
              <mc:Fallback>
                <p:oleObj name="Equation" r:id="rId3" imgW="121867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1" y="5191126"/>
                        <a:ext cx="26638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5245100" y="5156200"/>
          <a:ext cx="1943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" name="Equation" r:id="rId5" imgW="901309" imgH="241195" progId="Equation.DSMT4">
                  <p:embed/>
                </p:oleObj>
              </mc:Choice>
              <mc:Fallback>
                <p:oleObj name="Equation" r:id="rId5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5156200"/>
                        <a:ext cx="1943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7416801" y="5191126"/>
          <a:ext cx="27225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0" name="Equation" r:id="rId7" imgW="1244600" imgH="241300" progId="Equation.DSMT4">
                  <p:embed/>
                </p:oleObj>
              </mc:Choice>
              <mc:Fallback>
                <p:oleObj name="Equation" r:id="rId7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1" y="5191126"/>
                        <a:ext cx="27225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04568"/>
              </p:ext>
            </p:extLst>
          </p:nvPr>
        </p:nvGraphicFramePr>
        <p:xfrm>
          <a:off x="4307602" y="1994952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1" name="公式" r:id="rId9" imgW="1276216" imgH="333342" progId="Equation.3">
                  <p:embed/>
                </p:oleObj>
              </mc:Choice>
              <mc:Fallback>
                <p:oleObj name="公式" r:id="rId9" imgW="1276216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602" y="1994952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72558"/>
              </p:ext>
            </p:extLst>
          </p:nvPr>
        </p:nvGraphicFramePr>
        <p:xfrm>
          <a:off x="5776476" y="2016378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" name="公式" r:id="rId11" imgW="895395" imgH="333342" progId="Equation.3">
                  <p:embed/>
                </p:oleObj>
              </mc:Choice>
              <mc:Fallback>
                <p:oleObj name="公式" r:id="rId11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476" y="2016378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82475"/>
              </p:ext>
            </p:extLst>
          </p:nvPr>
        </p:nvGraphicFramePr>
        <p:xfrm>
          <a:off x="6864350" y="2025419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3" name="公式" r:id="rId13" imgW="895395" imgH="333342" progId="Equation.3">
                  <p:embed/>
                </p:oleObj>
              </mc:Choice>
              <mc:Fallback>
                <p:oleObj name="公式" r:id="rId13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2025419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063303"/>
              </p:ext>
            </p:extLst>
          </p:nvPr>
        </p:nvGraphicFramePr>
        <p:xfrm>
          <a:off x="2809339" y="2477552"/>
          <a:ext cx="33337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4" name="Equation" r:id="rId15" imgW="1371600" imgH="228600" progId="Equation.DSMT4">
                  <p:embed/>
                </p:oleObj>
              </mc:Choice>
              <mc:Fallback>
                <p:oleObj name="Equation" r:id="rId15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339" y="2477552"/>
                        <a:ext cx="33337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31691"/>
              </p:ext>
            </p:extLst>
          </p:nvPr>
        </p:nvGraphicFramePr>
        <p:xfrm>
          <a:off x="6300983" y="2599986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" name="公式" r:id="rId17" imgW="1504995" imgH="333342" progId="Equation.3">
                  <p:embed/>
                </p:oleObj>
              </mc:Choice>
              <mc:Fallback>
                <p:oleObj name="公式" r:id="rId17" imgW="15049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983" y="2599986"/>
                        <a:ext cx="156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93119"/>
              </p:ext>
            </p:extLst>
          </p:nvPr>
        </p:nvGraphicFramePr>
        <p:xfrm>
          <a:off x="4686300" y="3236376"/>
          <a:ext cx="361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" name="公式" r:id="rId19" imgW="3562216" imgH="333342" progId="Equation.3">
                  <p:embed/>
                </p:oleObj>
              </mc:Choice>
              <mc:Fallback>
                <p:oleObj name="公式" r:id="rId19" imgW="3562216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236376"/>
                        <a:ext cx="361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26132"/>
              </p:ext>
            </p:extLst>
          </p:nvPr>
        </p:nvGraphicFramePr>
        <p:xfrm>
          <a:off x="3336307" y="4427639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" name="公式" r:id="rId21" imgW="2219303" imgH="333342" progId="Equation.3">
                  <p:embed/>
                </p:oleObj>
              </mc:Choice>
              <mc:Fallback>
                <p:oleObj name="公式" r:id="rId21" imgW="2219303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307" y="4427639"/>
                        <a:ext cx="227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54723"/>
              </p:ext>
            </p:extLst>
          </p:nvPr>
        </p:nvGraphicFramePr>
        <p:xfrm>
          <a:off x="2881314" y="3678295"/>
          <a:ext cx="3646734" cy="57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" name="Equation" r:id="rId23" imgW="1562100" imgH="228600" progId="Equation.DSMT4">
                  <p:embed/>
                </p:oleObj>
              </mc:Choice>
              <mc:Fallback>
                <p:oleObj name="Equation" r:id="rId23" imgW="1562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4" y="3678295"/>
                        <a:ext cx="3646734" cy="57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326404"/>
              </p:ext>
            </p:extLst>
          </p:nvPr>
        </p:nvGraphicFramePr>
        <p:xfrm>
          <a:off x="6768895" y="3835656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" name="公式" r:id="rId25" imgW="895395" imgH="333342" progId="Equation.3">
                  <p:embed/>
                </p:oleObj>
              </mc:Choice>
              <mc:Fallback>
                <p:oleObj name="公式" r:id="rId25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895" y="3835656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768148" y="679814"/>
            <a:ext cx="2736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dirty="0">
                <a:ea typeface="楷体_GB2312" pitchFamily="49" charset="-122"/>
              </a:rPr>
              <a:t>(1,2)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</a:t>
            </a:r>
          </a:p>
        </p:txBody>
      </p:sp>
      <p:sp>
        <p:nvSpPr>
          <p:cNvPr id="397331" name="Text Box 19"/>
          <p:cNvSpPr txBox="1">
            <a:spLocks noChangeArrowheads="1"/>
          </p:cNvSpPr>
          <p:nvPr/>
        </p:nvSpPr>
        <p:spPr bwMode="auto">
          <a:xfrm>
            <a:off x="8075353" y="1290896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不是极值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397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685084"/>
              </p:ext>
            </p:extLst>
          </p:nvPr>
        </p:nvGraphicFramePr>
        <p:xfrm>
          <a:off x="4246693" y="787487"/>
          <a:ext cx="318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0" name="公式" r:id="rId27" imgW="3133703" imgH="333342" progId="Equation.3">
                  <p:embed/>
                </p:oleObj>
              </mc:Choice>
              <mc:Fallback>
                <p:oleObj name="公式" r:id="rId27" imgW="3133703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693" y="787487"/>
                        <a:ext cx="318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543392"/>
              </p:ext>
            </p:extLst>
          </p:nvPr>
        </p:nvGraphicFramePr>
        <p:xfrm>
          <a:off x="6689725" y="1305973"/>
          <a:ext cx="13922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1" name="Equation" r:id="rId29" imgW="609336" imgH="203112" progId="Equation.DSMT4">
                  <p:embed/>
                </p:oleObj>
              </mc:Choice>
              <mc:Fallback>
                <p:oleObj name="Equation" r:id="rId29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1305973"/>
                        <a:ext cx="13922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19121"/>
              </p:ext>
            </p:extLst>
          </p:nvPr>
        </p:nvGraphicFramePr>
        <p:xfrm>
          <a:off x="2854480" y="1290896"/>
          <a:ext cx="37623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" name="Equation" r:id="rId31" imgW="1663700" imgH="228600" progId="Equation.DSMT4">
                  <p:embed/>
                </p:oleObj>
              </mc:Choice>
              <mc:Fallback>
                <p:oleObj name="Equation" r:id="rId31" imgW="1663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480" y="1290896"/>
                        <a:ext cx="37623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3429000" y="5715000"/>
          <a:ext cx="427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3" name="公式" r:id="rId33" imgW="95384" imgH="104662" progId="Equation.3">
                  <p:embed/>
                </p:oleObj>
              </mc:Choice>
              <mc:Fallback>
                <p:oleObj name="公式" r:id="rId33" imgW="95384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15000"/>
                        <a:ext cx="427038" cy="463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5943600" y="5715000"/>
          <a:ext cx="427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4" name="公式" r:id="rId35" imgW="95384" imgH="104662" progId="Equation.3">
                  <p:embed/>
                </p:oleObj>
              </mc:Choice>
              <mc:Fallback>
                <p:oleObj name="公式" r:id="rId35" imgW="95384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715000"/>
                        <a:ext cx="427038" cy="463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8305800" y="5715001"/>
          <a:ext cx="4270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5" name="公式" r:id="rId37" imgW="95384" imgH="123659" progId="Equation.3">
                  <p:embed/>
                </p:oleObj>
              </mc:Choice>
              <mc:Fallback>
                <p:oleObj name="公式" r:id="rId37" imgW="95384" imgH="1236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715001"/>
                        <a:ext cx="427038" cy="498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1985963" y="5013325"/>
            <a:ext cx="81534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273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397315" grpId="0" build="p" autoUpdateAnimBg="0"/>
      <p:bldP spid="397316" grpId="0" autoUpdateAnimBg="0"/>
      <p:bldP spid="397317" grpId="0" build="p" autoUpdateAnimBg="0"/>
      <p:bldP spid="3973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14550" y="354013"/>
            <a:ext cx="885106" cy="492124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946400" y="3571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求函数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716978" y="98829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第一步 求驻点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1841062" y="4315038"/>
            <a:ext cx="411092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得驻点</a:t>
            </a:r>
            <a:r>
              <a:rPr lang="en-US" altLang="zh-CN" sz="2800" dirty="0">
                <a:ea typeface="楷体_GB2312" pitchFamily="49" charset="-122"/>
              </a:rPr>
              <a:t>: (–1, 0) ,  (</a:t>
            </a:r>
            <a:r>
              <a:rPr lang="en-US" altLang="zh-CN" sz="2800" dirty="0" smtClean="0">
                <a:ea typeface="楷体_GB2312" pitchFamily="49" charset="-122"/>
              </a:rPr>
              <a:t>1/2, 0).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1745322" y="4962889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第二步  判别</a:t>
            </a: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1745322" y="163080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解方程组</a:t>
            </a:r>
          </a:p>
        </p:txBody>
      </p:sp>
      <p:graphicFrame>
        <p:nvGraphicFramePr>
          <p:cNvPr id="396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05407"/>
              </p:ext>
            </p:extLst>
          </p:nvPr>
        </p:nvGraphicFramePr>
        <p:xfrm>
          <a:off x="3764568" y="1707600"/>
          <a:ext cx="1489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0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568" y="1707600"/>
                        <a:ext cx="14890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96936"/>
              </p:ext>
            </p:extLst>
          </p:nvPr>
        </p:nvGraphicFramePr>
        <p:xfrm>
          <a:off x="5244493" y="1445075"/>
          <a:ext cx="2795712" cy="102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1" name="Equation" r:id="rId5" imgW="1269720" imgH="419040" progId="Equation.DSMT4">
                  <p:embed/>
                </p:oleObj>
              </mc:Choice>
              <mc:Fallback>
                <p:oleObj name="Equation" r:id="rId5" imgW="1269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493" y="1445075"/>
                        <a:ext cx="2795712" cy="1024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372827"/>
              </p:ext>
            </p:extLst>
          </p:nvPr>
        </p:nvGraphicFramePr>
        <p:xfrm>
          <a:off x="3762982" y="2549375"/>
          <a:ext cx="15144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2" name="Equation" r:id="rId7" imgW="685800" imgH="241300" progId="Equation.DSMT4">
                  <p:embed/>
                </p:oleObj>
              </mc:Choice>
              <mc:Fallback>
                <p:oleObj name="Equation" r:id="rId7" imgW="68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982" y="2549375"/>
                        <a:ext cx="15144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35608"/>
              </p:ext>
            </p:extLst>
          </p:nvPr>
        </p:nvGraphicFramePr>
        <p:xfrm>
          <a:off x="5282283" y="2322257"/>
          <a:ext cx="966774" cy="93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3" name="Equation" r:id="rId9" imgW="457200" imgH="406080" progId="Equation.DSMT4">
                  <p:embed/>
                </p:oleObj>
              </mc:Choice>
              <mc:Fallback>
                <p:oleObj name="Equation" r:id="rId9" imgW="457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283" y="2322257"/>
                        <a:ext cx="966774" cy="93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9093199" y="327024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的极值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4079776" y="4932459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求二阶偏导数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6322" name="AutoShape 34"/>
          <p:cNvSpPr>
            <a:spLocks/>
          </p:cNvSpPr>
          <p:nvPr/>
        </p:nvSpPr>
        <p:spPr bwMode="auto">
          <a:xfrm>
            <a:off x="3583604" y="1735072"/>
            <a:ext cx="141588" cy="1335956"/>
          </a:xfrm>
          <a:prstGeom prst="leftBrace">
            <a:avLst>
              <a:gd name="adj1" fmla="val 5052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1846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352131"/>
              </p:ext>
            </p:extLst>
          </p:nvPr>
        </p:nvGraphicFramePr>
        <p:xfrm>
          <a:off x="4231622" y="-398"/>
          <a:ext cx="4947955" cy="111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4" name="Equation" r:id="rId11" imgW="2057400" imgH="419040" progId="Equation.DSMT4">
                  <p:embed/>
                </p:oleObj>
              </mc:Choice>
              <mc:Fallback>
                <p:oleObj name="Equation" r:id="rId11" imgW="2057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622" y="-398"/>
                        <a:ext cx="4947955" cy="1110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34"/>
          <p:cNvSpPr>
            <a:spLocks/>
          </p:cNvSpPr>
          <p:nvPr/>
        </p:nvSpPr>
        <p:spPr bwMode="auto">
          <a:xfrm>
            <a:off x="2980809" y="3413745"/>
            <a:ext cx="156401" cy="922850"/>
          </a:xfrm>
          <a:prstGeom prst="leftBrace">
            <a:avLst>
              <a:gd name="adj1" fmla="val 5052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935104"/>
              </p:ext>
            </p:extLst>
          </p:nvPr>
        </p:nvGraphicFramePr>
        <p:xfrm>
          <a:off x="3211959" y="3317957"/>
          <a:ext cx="27400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5" name="Equation" r:id="rId13" imgW="1244520" imgH="228600" progId="Equation.DSMT4">
                  <p:embed/>
                </p:oleObj>
              </mc:Choice>
              <mc:Fallback>
                <p:oleObj name="Equation" r:id="rId13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959" y="3317957"/>
                        <a:ext cx="27400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756185"/>
              </p:ext>
            </p:extLst>
          </p:nvPr>
        </p:nvGraphicFramePr>
        <p:xfrm>
          <a:off x="3193873" y="3883799"/>
          <a:ext cx="7794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6" name="Equation" r:id="rId15" imgW="368280" imgH="203040" progId="Equation.DSMT4">
                  <p:embed/>
                </p:oleObj>
              </mc:Choice>
              <mc:Fallback>
                <p:oleObj name="Equation" r:id="rId15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873" y="3883799"/>
                        <a:ext cx="7794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73728" y="35718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4464" y="1055660"/>
            <a:ext cx="283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icrosoft Yahei" panose="020B0503020204020204" pitchFamily="34" charset="-122"/>
              </a:rPr>
              <a:t>2021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年</a:t>
            </a: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考研高数三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743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utoUpdateAnimBg="0"/>
      <p:bldP spid="396293" grpId="0" autoUpdateAnimBg="0"/>
      <p:bldP spid="396294" grpId="0" autoUpdateAnimBg="0"/>
      <p:bldP spid="396297" grpId="0" autoUpdateAnimBg="0"/>
      <p:bldP spid="396312" grpId="0" autoUpdateAnimBg="0"/>
      <p:bldP spid="396322" grpId="0" animBg="1"/>
      <p:bldP spid="39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/>
          <p:cNvSpPr txBox="1">
            <a:spLocks noChangeArrowheads="1"/>
          </p:cNvSpPr>
          <p:nvPr/>
        </p:nvSpPr>
        <p:spPr bwMode="auto">
          <a:xfrm>
            <a:off x="1698605" y="4500160"/>
            <a:ext cx="313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dirty="0" smtClean="0">
                <a:ea typeface="楷体_GB2312" pitchFamily="49" charset="-122"/>
              </a:rPr>
              <a:t>(</a:t>
            </a:r>
            <a:r>
              <a:rPr lang="en-US" altLang="zh-CN" sz="2800" dirty="0" smtClean="0">
                <a:ea typeface="楷体_GB2312" pitchFamily="49" charset="-122"/>
                <a:sym typeface="Symbol" panose="05050102010706020507" pitchFamily="18" charset="2"/>
              </a:rPr>
              <a:t>1/2</a:t>
            </a:r>
            <a:r>
              <a:rPr lang="en-US" altLang="zh-CN" sz="2800" dirty="0" smtClean="0">
                <a:ea typeface="楷体_GB2312" pitchFamily="49" charset="-122"/>
              </a:rPr>
              <a:t>,0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90220"/>
              </p:ext>
            </p:extLst>
          </p:nvPr>
        </p:nvGraphicFramePr>
        <p:xfrm>
          <a:off x="4380959" y="4535333"/>
          <a:ext cx="1091716" cy="480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4" name="Equation" r:id="rId3" imgW="520560" imgH="203040" progId="Equation.DSMT4">
                  <p:embed/>
                </p:oleObj>
              </mc:Choice>
              <mc:Fallback>
                <p:oleObj name="Equation" r:id="rId3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959" y="4535333"/>
                        <a:ext cx="1091716" cy="480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71397"/>
              </p:ext>
            </p:extLst>
          </p:nvPr>
        </p:nvGraphicFramePr>
        <p:xfrm>
          <a:off x="5529899" y="4622191"/>
          <a:ext cx="956223" cy="39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5" name="Equation" r:id="rId5" imgW="895395" imgH="333342" progId="Equation.DSMT4">
                  <p:embed/>
                </p:oleObj>
              </mc:Choice>
              <mc:Fallback>
                <p:oleObj name="Equation" r:id="rId5" imgW="895395" imgH="3333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899" y="4622191"/>
                        <a:ext cx="956223" cy="395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205906"/>
              </p:ext>
            </p:extLst>
          </p:nvPr>
        </p:nvGraphicFramePr>
        <p:xfrm>
          <a:off x="6592306" y="4569852"/>
          <a:ext cx="925553" cy="46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6" name="Equation" r:id="rId7" imgW="444240" imgH="203040" progId="Equation.DSMT4">
                  <p:embed/>
                </p:oleObj>
              </mc:Choice>
              <mc:Fallback>
                <p:oleObj name="Equation" r:id="rId7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306" y="4569852"/>
                        <a:ext cx="925553" cy="468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13862"/>
              </p:ext>
            </p:extLst>
          </p:nvPr>
        </p:nvGraphicFramePr>
        <p:xfrm>
          <a:off x="1824523" y="5123078"/>
          <a:ext cx="33512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7" name="Equation" r:id="rId9" imgW="1473120" imgH="228600" progId="Equation.DSMT4">
                  <p:embed/>
                </p:oleObj>
              </mc:Choice>
              <mc:Fallback>
                <p:oleObj name="Equation" r:id="rId9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523" y="5123078"/>
                        <a:ext cx="33512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19945"/>
              </p:ext>
            </p:extLst>
          </p:nvPr>
        </p:nvGraphicFramePr>
        <p:xfrm>
          <a:off x="1762125" y="5538788"/>
          <a:ext cx="27066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8" name="Equation" r:id="rId11" imgW="1434960" imgH="406080" progId="Equation.DSMT4">
                  <p:embed/>
                </p:oleObj>
              </mc:Choice>
              <mc:Fallback>
                <p:oleObj name="Equation" r:id="rId11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538788"/>
                        <a:ext cx="270668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720167" y="2611895"/>
            <a:ext cx="29391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驻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点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(-</a:t>
            </a:r>
            <a:r>
              <a:rPr lang="en-US" altLang="zh-CN" sz="2800" dirty="0" smtClean="0">
                <a:ea typeface="楷体_GB2312" pitchFamily="49" charset="-122"/>
              </a:rPr>
              <a:t>1,0) 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处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7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845885"/>
              </p:ext>
            </p:extLst>
          </p:nvPr>
        </p:nvGraphicFramePr>
        <p:xfrm>
          <a:off x="4659275" y="2649646"/>
          <a:ext cx="2629160" cy="49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9" name="Equation" r:id="rId13" imgW="1244520" imgH="203040" progId="Equation.DSMT4">
                  <p:embed/>
                </p:oleObj>
              </mc:Choice>
              <mc:Fallback>
                <p:oleObj name="Equation" r:id="rId13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275" y="2649646"/>
                        <a:ext cx="2629160" cy="497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38988"/>
              </p:ext>
            </p:extLst>
          </p:nvPr>
        </p:nvGraphicFramePr>
        <p:xfrm>
          <a:off x="1797270" y="3941475"/>
          <a:ext cx="1944216" cy="47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0" name="Equation" r:id="rId15" imgW="952200" imgH="215640" progId="Equation.DSMT4">
                  <p:embed/>
                </p:oleObj>
              </mc:Choice>
              <mc:Fallback>
                <p:oleObj name="Equation" r:id="rId15" imgW="952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270" y="3941475"/>
                        <a:ext cx="1944216" cy="479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59313"/>
              </p:ext>
            </p:extLst>
          </p:nvPr>
        </p:nvGraphicFramePr>
        <p:xfrm>
          <a:off x="1797270" y="3292387"/>
          <a:ext cx="31305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1" name="Equation" r:id="rId17" imgW="1384200" imgH="228600" progId="Equation.DSMT4">
                  <p:embed/>
                </p:oleObj>
              </mc:Choice>
              <mc:Fallback>
                <p:oleObj name="Equation" r:id="rId17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270" y="3292387"/>
                        <a:ext cx="31305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133492"/>
              </p:ext>
            </p:extLst>
          </p:nvPr>
        </p:nvGraphicFramePr>
        <p:xfrm>
          <a:off x="2228067" y="405736"/>
          <a:ext cx="630078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2" name="Equation" r:id="rId19" imgW="2730240" imgH="419040" progId="Equation.DSMT4">
                  <p:embed/>
                </p:oleObj>
              </mc:Choice>
              <mc:Fallback>
                <p:oleObj name="Equation" r:id="rId19" imgW="2730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67" y="405736"/>
                        <a:ext cx="6300788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51846"/>
              </p:ext>
            </p:extLst>
          </p:nvPr>
        </p:nvGraphicFramePr>
        <p:xfrm>
          <a:off x="2228067" y="1451899"/>
          <a:ext cx="26987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3" name="Equation" r:id="rId21" imgW="1117440" imgH="406080" progId="Equation.DSMT4">
                  <p:embed/>
                </p:oleObj>
              </mc:Choice>
              <mc:Fallback>
                <p:oleObj name="Equation" r:id="rId21" imgW="111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67" y="1451899"/>
                        <a:ext cx="269875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9052"/>
              </p:ext>
            </p:extLst>
          </p:nvPr>
        </p:nvGraphicFramePr>
        <p:xfrm>
          <a:off x="5041032" y="1466054"/>
          <a:ext cx="23590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4" name="Equation" r:id="rId23" imgW="1015920" imgH="406080" progId="Equation.DSMT4">
                  <p:embed/>
                </p:oleObj>
              </mc:Choice>
              <mc:Fallback>
                <p:oleObj name="Equation" r:id="rId23" imgW="1015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032" y="1466054"/>
                        <a:ext cx="23590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148440"/>
              </p:ext>
            </p:extLst>
          </p:nvPr>
        </p:nvGraphicFramePr>
        <p:xfrm>
          <a:off x="5010785" y="3342583"/>
          <a:ext cx="1084159" cy="51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5" name="Equation" r:id="rId25" imgW="431640" imgH="203040" progId="Equation.DSMT4">
                  <p:embed/>
                </p:oleObj>
              </mc:Choice>
              <mc:Fallback>
                <p:oleObj name="Equation" r:id="rId25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10785" y="3342583"/>
                        <a:ext cx="1084159" cy="510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14599"/>
              </p:ext>
            </p:extLst>
          </p:nvPr>
        </p:nvGraphicFramePr>
        <p:xfrm>
          <a:off x="6061222" y="3342583"/>
          <a:ext cx="4940691" cy="50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6" name="Equation" r:id="rId27" imgW="2095200" imgH="215640" progId="Equation.DSMT4">
                  <p:embed/>
                </p:oleObj>
              </mc:Choice>
              <mc:Fallback>
                <p:oleObj name="Equation" r:id="rId27" imgW="2095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61222" y="3342583"/>
                        <a:ext cx="4940691" cy="509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4781"/>
              </p:ext>
            </p:extLst>
          </p:nvPr>
        </p:nvGraphicFramePr>
        <p:xfrm>
          <a:off x="5248994" y="5176448"/>
          <a:ext cx="1084159" cy="51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7" name="Equation" r:id="rId29" imgW="431640" imgH="203040" progId="Equation.DSMT4">
                  <p:embed/>
                </p:oleObj>
              </mc:Choice>
              <mc:Fallback>
                <p:oleObj name="Equation" r:id="rId29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48994" y="5176448"/>
                        <a:ext cx="1084159" cy="510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8838"/>
              </p:ext>
            </p:extLst>
          </p:nvPr>
        </p:nvGraphicFramePr>
        <p:xfrm>
          <a:off x="6338660" y="4901765"/>
          <a:ext cx="4851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8" name="Equation" r:id="rId31" imgW="2057400" imgH="406080" progId="Equation.DSMT4">
                  <p:embed/>
                </p:oleObj>
              </mc:Choice>
              <mc:Fallback>
                <p:oleObj name="Equation" r:id="rId31" imgW="2057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338660" y="4901765"/>
                        <a:ext cx="485140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7058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184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495550" y="2492376"/>
            <a:ext cx="705643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</a:rPr>
              <a:t>由于这个世界构造完美无缺</a:t>
            </a:r>
            <a:r>
              <a:rPr lang="en-US" altLang="zh-CN" sz="3600">
                <a:solidFill>
                  <a:schemeClr val="accent2"/>
                </a:solidFill>
              </a:rPr>
              <a:t>,</a:t>
            </a:r>
            <a:r>
              <a:rPr lang="zh-CN" altLang="en-US" sz="3600">
                <a:solidFill>
                  <a:schemeClr val="accent2"/>
                </a:solidFill>
              </a:rPr>
              <a:t>并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</a:rPr>
              <a:t>由最聪明的造物主所创立</a:t>
            </a:r>
            <a:r>
              <a:rPr lang="en-US" altLang="zh-CN" sz="3600">
                <a:solidFill>
                  <a:schemeClr val="accent2"/>
                </a:solidFill>
              </a:rPr>
              <a:t>,</a:t>
            </a:r>
            <a:r>
              <a:rPr lang="zh-CN" altLang="en-US" sz="3600">
                <a:solidFill>
                  <a:schemeClr val="accent2"/>
                </a:solidFill>
              </a:rPr>
              <a:t>以至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</a:rPr>
              <a:t>在这个世界上无论什么事情里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</a:rPr>
              <a:t>都包含有极大或极小的道理</a:t>
            </a:r>
            <a:r>
              <a:rPr lang="en-US" altLang="zh-CN" sz="36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104063" y="5084763"/>
            <a:ext cx="20574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/>
              <a:t>-----Euler</a:t>
            </a:r>
          </a:p>
        </p:txBody>
      </p:sp>
    </p:spTree>
    <p:extLst>
      <p:ext uri="{BB962C8B-B14F-4D97-AF65-F5344CB8AC3E}">
        <p14:creationId xmlns:p14="http://schemas.microsoft.com/office/powerpoint/2010/main" val="38547551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438400" y="794545"/>
            <a:ext cx="7315200" cy="2722563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endParaRPr lang="en-US" altLang="zh-CN" b="1" dirty="0">
              <a:solidFill>
                <a:srgbClr val="000000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0000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0000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icrosoft Yahei" panose="020B0503020204020204" pitchFamily="34" charset="-122"/>
              </a:rPr>
              <a:t>2020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年考研高数三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639EF4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639EF4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</a:t>
            </a:r>
            <a:r>
              <a:rPr lang="en-US" altLang="zh-CN" b="1" dirty="0" smtClean="0">
                <a:solidFill>
                  <a:srgbClr val="639EF4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en-US" altLang="zh-CN" sz="2400" b="1" dirty="0" smtClean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1]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639EF4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(2)</a:t>
            </a:r>
            <a:r>
              <a:rPr lang="zh-CN" altLang="en-US" sz="2800" b="1" dirty="0">
                <a:latin typeface="宋体" panose="02010600030101010101" pitchFamily="2" charset="-122"/>
                <a:sym typeface="Microsoft Yahei" panose="020B0503020204020204" pitchFamily="34" charset="-122"/>
              </a:rPr>
              <a:t>极大值点还是极小值点</a:t>
            </a:r>
            <a:r>
              <a:rPr lang="en-US" altLang="zh-CN" sz="2800" b="1" dirty="0">
                <a:latin typeface="宋体" panose="02010600030101010101" pitchFamily="2" charset="-122"/>
                <a:sym typeface="Microsoft Yahei" panose="020B0503020204020204" pitchFamily="34" charset="-122"/>
              </a:rPr>
              <a:t>?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639EF4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2]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639EF4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3)</a:t>
            </a:r>
            <a:r>
              <a:rPr lang="zh-CN" altLang="en-US" sz="2800" b="1" dirty="0"/>
              <a:t>极值</a:t>
            </a:r>
            <a:r>
              <a:rPr lang="zh-CN" altLang="en-US" sz="2800" b="1" dirty="0">
                <a:solidFill>
                  <a:srgbClr val="639EF4"/>
                </a:solidFill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</a:rPr>
              <a:t>3]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483" name="圆角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20484" name="矩形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2592388" y="9731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求函数</a:t>
            </a:r>
          </a:p>
        </p:txBody>
      </p:sp>
      <p:sp>
        <p:nvSpPr>
          <p:cNvPr id="20486" name="Text Box 23"/>
          <p:cNvSpPr txBox="1">
            <a:spLocks noChangeArrowheads="1"/>
          </p:cNvSpPr>
          <p:nvPr/>
        </p:nvSpPr>
        <p:spPr bwMode="auto">
          <a:xfrm>
            <a:off x="7221538" y="9921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的极值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487" name="Object 35"/>
          <p:cNvGraphicFramePr>
            <a:graphicFrameLocks noChangeAspect="1"/>
          </p:cNvGraphicFramePr>
          <p:nvPr/>
        </p:nvGraphicFramePr>
        <p:xfrm>
          <a:off x="3792538" y="973138"/>
          <a:ext cx="33909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" name="Equation" r:id="rId22" imgW="1511300" imgH="228600" progId="Equation.DSMT4">
                  <p:embed/>
                </p:oleObj>
              </mc:Choice>
              <mc:Fallback>
                <p:oleObj name="Equation" r:id="rId22" imgW="151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973138"/>
                        <a:ext cx="33909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文本框 14"/>
          <p:cNvSpPr txBox="1">
            <a:spLocks noChangeArrowheads="1"/>
          </p:cNvSpPr>
          <p:nvPr/>
        </p:nvSpPr>
        <p:spPr bwMode="auto">
          <a:xfrm>
            <a:off x="2598738" y="2276476"/>
            <a:ext cx="1686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极值点</a:t>
            </a:r>
          </a:p>
        </p:txBody>
      </p:sp>
      <p:sp>
        <p:nvSpPr>
          <p:cNvPr id="20489" name="矩形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20490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65003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848917" y="638175"/>
            <a:ext cx="1828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解方程组</a:t>
            </a:r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36187"/>
              </p:ext>
            </p:extLst>
          </p:nvPr>
        </p:nvGraphicFramePr>
        <p:xfrm>
          <a:off x="13087350" y="944564"/>
          <a:ext cx="26241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8" name="Equation" r:id="rId24" imgW="1574800" imgH="508000" progId="Equation.DSMT4">
                  <p:embed/>
                </p:oleObj>
              </mc:Choice>
              <mc:Fallback>
                <p:oleObj name="Equation" r:id="rId24" imgW="1574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7350" y="944564"/>
                        <a:ext cx="26241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783764"/>
              </p:ext>
            </p:extLst>
          </p:nvPr>
        </p:nvGraphicFramePr>
        <p:xfrm>
          <a:off x="13106400" y="1809750"/>
          <a:ext cx="27749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" name="Equation" r:id="rId26" imgW="1701800" imgH="444500" progId="Equation.DSMT4">
                  <p:embed/>
                </p:oleObj>
              </mc:Choice>
              <mc:Fallback>
                <p:oleObj name="Equation" r:id="rId26" imgW="1701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6400" y="1809750"/>
                        <a:ext cx="27749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41558"/>
              </p:ext>
            </p:extLst>
          </p:nvPr>
        </p:nvGraphicFramePr>
        <p:xfrm>
          <a:off x="12863514" y="2360614"/>
          <a:ext cx="209867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" name="Equation" r:id="rId28" imgW="1320800" imgH="736600" progId="Equation.DSMT4">
                  <p:embed/>
                </p:oleObj>
              </mc:Choice>
              <mc:Fallback>
                <p:oleObj name="Equation" r:id="rId28" imgW="13208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3514" y="2360614"/>
                        <a:ext cx="2098675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60505"/>
              </p:ext>
            </p:extLst>
          </p:nvPr>
        </p:nvGraphicFramePr>
        <p:xfrm>
          <a:off x="12690476" y="3648075"/>
          <a:ext cx="36337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" name="Equation" r:id="rId30" imgW="2094591" imgH="215806" progId="Equation.DSMT4">
                  <p:embed/>
                </p:oleObj>
              </mc:Choice>
              <mc:Fallback>
                <p:oleObj name="Equation" r:id="rId30" imgW="209459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476" y="3648075"/>
                        <a:ext cx="36337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95273"/>
              </p:ext>
            </p:extLst>
          </p:nvPr>
        </p:nvGraphicFramePr>
        <p:xfrm>
          <a:off x="12776201" y="4059238"/>
          <a:ext cx="33829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2" name="Equation" r:id="rId32" imgW="1993900" imgH="457200" progId="Equation.DSMT4">
                  <p:embed/>
                </p:oleObj>
              </mc:Choice>
              <mc:Fallback>
                <p:oleObj name="Equation" r:id="rId32" imgW="1993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6201" y="4059238"/>
                        <a:ext cx="33829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98582"/>
              </p:ext>
            </p:extLst>
          </p:nvPr>
        </p:nvGraphicFramePr>
        <p:xfrm>
          <a:off x="12591257" y="4750296"/>
          <a:ext cx="383222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3" name="Equation" r:id="rId34" imgW="2209680" imgH="1104840" progId="Equation.DSMT4">
                  <p:embed/>
                </p:oleObj>
              </mc:Choice>
              <mc:Fallback>
                <p:oleObj name="Equation" r:id="rId34" imgW="220968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1257" y="4750296"/>
                        <a:ext cx="3832225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8" name="组合 19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20508" name="RemarkBack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20509" name="RemarkBlock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20510" name="RemarkTitleText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0499" name="RemarkBack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585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20500" name="RemarkBlock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20501" name="RemarkTitleText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827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 b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502" name="组合 8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-2135560" y="-159545"/>
            <a:chExt cx="9144000" cy="635000"/>
          </a:xfrm>
        </p:grpSpPr>
        <p:sp>
          <p:nvSpPr>
            <p:cNvPr id="20504" name="TitleBackground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2135560" y="-159545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20505" name="ColorBlo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2135560" y="-159545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20506" name="Typ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881560" y="-159545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b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20507" name="Tip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609655" y="-50325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15</a:t>
              </a:r>
              <a:r>
                <a:rPr lang="zh-CN" altLang="en-US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0503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5628971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338" name="Object 2"/>
          <p:cNvGraphicFramePr>
            <a:graphicFrameLocks noChangeAspect="1"/>
          </p:cNvGraphicFramePr>
          <p:nvPr/>
        </p:nvGraphicFramePr>
        <p:xfrm>
          <a:off x="8229600" y="2743201"/>
          <a:ext cx="17145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4" name="BMP 图象" r:id="rId3" imgW="1714739" imgH="1305107" progId="Paint.Picture">
                  <p:embed/>
                </p:oleObj>
              </mc:Choice>
              <mc:Fallback>
                <p:oleObj name="BMP 图象" r:id="rId3" imgW="1714739" imgH="13051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743201"/>
                        <a:ext cx="17145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55083" y="324005"/>
            <a:ext cx="2438400" cy="700396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讨论函数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5968930" y="446267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及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2063750" y="981076"/>
            <a:ext cx="304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是否能取得极值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133600" y="15382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显然 </a:t>
            </a:r>
            <a:r>
              <a:rPr lang="en-US" altLang="zh-CN" sz="2800" dirty="0">
                <a:ea typeface="楷体_GB2312" pitchFamily="49" charset="-122"/>
              </a:rPr>
              <a:t>(0,0) </a:t>
            </a:r>
            <a:r>
              <a:rPr lang="zh-CN" altLang="en-US" sz="2800" dirty="0">
                <a:ea typeface="楷体_GB2312" pitchFamily="49" charset="-122"/>
              </a:rPr>
              <a:t>都是它们的驻点 </a:t>
            </a:r>
            <a:r>
              <a:rPr lang="en-US" altLang="zh-CN" sz="2800" dirty="0">
                <a:ea typeface="楷体_GB2312" pitchFamily="49" charset="-122"/>
              </a:rPr>
              <a:t>,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810000" y="274320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(0,0)</a:t>
            </a:r>
            <a:r>
              <a:rPr lang="zh-CN" altLang="en-US" sz="2800" dirty="0">
                <a:ea typeface="楷体_GB2312" pitchFamily="49" charset="-122"/>
              </a:rPr>
              <a:t>点邻域内的取值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3733800" y="38242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因此  </a:t>
            </a:r>
            <a:r>
              <a:rPr lang="en-US" altLang="zh-CN" sz="2800" i="1">
                <a:ea typeface="楷体_GB2312" pitchFamily="49" charset="-122"/>
              </a:rPr>
              <a:t>z</a:t>
            </a:r>
            <a:r>
              <a:rPr lang="en-US" altLang="zh-CN" sz="2800">
                <a:ea typeface="楷体_GB2312" pitchFamily="49" charset="-122"/>
              </a:rPr>
              <a:t>(0,0) </a:t>
            </a:r>
            <a:r>
              <a:rPr lang="zh-CN" altLang="en-US" sz="2800">
                <a:ea typeface="楷体_GB2312" pitchFamily="49" charset="-122"/>
              </a:rPr>
              <a:t>不是极值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1752600" y="5576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398346" name="Object 10"/>
          <p:cNvGraphicFramePr>
            <a:graphicFrameLocks noChangeAspect="1"/>
          </p:cNvGraphicFramePr>
          <p:nvPr/>
        </p:nvGraphicFramePr>
        <p:xfrm>
          <a:off x="2222500" y="4892676"/>
          <a:ext cx="25034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5" name="公式" r:id="rId5" imgW="2467087" imgH="466679" progId="Equation.3">
                  <p:embed/>
                </p:oleObj>
              </mc:Choice>
              <mc:Fallback>
                <p:oleObj name="公式" r:id="rId5" imgW="2467087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892676"/>
                        <a:ext cx="25034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7" name="Object 11"/>
          <p:cNvGraphicFramePr>
            <a:graphicFrameLocks noChangeAspect="1"/>
          </p:cNvGraphicFramePr>
          <p:nvPr/>
        </p:nvGraphicFramePr>
        <p:xfrm>
          <a:off x="4889500" y="4889500"/>
          <a:ext cx="209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6" name="公式" r:id="rId7" imgW="2038216" imgH="466679" progId="Equation.3">
                  <p:embed/>
                </p:oleObj>
              </mc:Choice>
              <mc:Fallback>
                <p:oleObj name="公式" r:id="rId7" imgW="2038216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889500"/>
                        <a:ext cx="209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8" name="Object 12"/>
          <p:cNvGraphicFramePr>
            <a:graphicFrameLocks noChangeAspect="1"/>
          </p:cNvGraphicFramePr>
          <p:nvPr/>
        </p:nvGraphicFramePr>
        <p:xfrm>
          <a:off x="7061200" y="4914900"/>
          <a:ext cx="1689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7" name="公式" r:id="rId9" imgW="1628708" imgH="514350" progId="Equation.3">
                  <p:embed/>
                </p:oleObj>
              </mc:Choice>
              <mc:Fallback>
                <p:oleObj name="公式" r:id="rId9" imgW="1628708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914900"/>
                        <a:ext cx="1689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6705600" y="55626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为极小值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98350" name="AutoShape 14"/>
          <p:cNvSpPr>
            <a:spLocks/>
          </p:cNvSpPr>
          <p:nvPr/>
        </p:nvSpPr>
        <p:spPr bwMode="auto">
          <a:xfrm>
            <a:off x="3124200" y="35052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3200400" y="32908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正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3200400" y="383857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负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3276600" y="43576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0</a:t>
            </a:r>
          </a:p>
        </p:txBody>
      </p:sp>
      <p:graphicFrame>
        <p:nvGraphicFramePr>
          <p:cNvPr id="3983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09422"/>
              </p:ext>
            </p:extLst>
          </p:nvPr>
        </p:nvGraphicFramePr>
        <p:xfrm>
          <a:off x="4406990" y="409576"/>
          <a:ext cx="167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8" name="公式" r:id="rId11" imgW="1619384" imgH="466679" progId="Equation.3">
                  <p:embed/>
                </p:oleObj>
              </mc:Choice>
              <mc:Fallback>
                <p:oleObj name="公式" r:id="rId11" imgW="1619384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90" y="409576"/>
                        <a:ext cx="167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38360"/>
              </p:ext>
            </p:extLst>
          </p:nvPr>
        </p:nvGraphicFramePr>
        <p:xfrm>
          <a:off x="6548284" y="433388"/>
          <a:ext cx="205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9" name="公式" r:id="rId13" imgW="2000205" imgH="447682" progId="Equation.3">
                  <p:embed/>
                </p:oleObj>
              </mc:Choice>
              <mc:Fallback>
                <p:oleObj name="公式" r:id="rId13" imgW="2000205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284" y="433388"/>
                        <a:ext cx="2057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8605684" y="463910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r>
              <a:rPr lang="en-US" altLang="zh-CN" sz="2800" dirty="0">
                <a:ea typeface="楷体_GB2312" pitchFamily="49" charset="-122"/>
              </a:rPr>
              <a:t>(0,0)</a:t>
            </a:r>
          </a:p>
        </p:txBody>
      </p:sp>
      <p:graphicFrame>
        <p:nvGraphicFramePr>
          <p:cNvPr id="398357" name="Object 21"/>
          <p:cNvGraphicFramePr>
            <a:graphicFrameLocks noChangeAspect="1"/>
          </p:cNvGraphicFramePr>
          <p:nvPr/>
        </p:nvGraphicFramePr>
        <p:xfrm>
          <a:off x="8610600" y="38862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0" name="Equation" r:id="rId15" imgW="171405" imgH="181008" progId="Equation.3">
                  <p:embed/>
                </p:oleObj>
              </mc:Choice>
              <mc:Fallback>
                <p:oleObj name="Equation" r:id="rId15" imgW="171405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886200"/>
                        <a:ext cx="228600" cy="2413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8" name="Object 22"/>
          <p:cNvGraphicFramePr>
            <a:graphicFrameLocks noChangeAspect="1"/>
          </p:cNvGraphicFramePr>
          <p:nvPr/>
        </p:nvGraphicFramePr>
        <p:xfrm>
          <a:off x="9588500" y="37211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1" name="Equation" r:id="rId17" imgW="181087" imgH="257354" progId="Equation.3">
                  <p:embed/>
                </p:oleObj>
              </mc:Choice>
              <mc:Fallback>
                <p:oleObj name="Equation" r:id="rId17" imgW="181087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0" y="3721100"/>
                        <a:ext cx="241300" cy="3175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9" name="Object 23"/>
          <p:cNvGraphicFramePr>
            <a:graphicFrameLocks noChangeAspect="1"/>
          </p:cNvGraphicFramePr>
          <p:nvPr/>
        </p:nvGraphicFramePr>
        <p:xfrm>
          <a:off x="8775700" y="26797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" name="Equation" r:id="rId19" imgW="162082" imgH="162011" progId="Equation.3">
                  <p:embed/>
                </p:oleObj>
              </mc:Choice>
              <mc:Fallback>
                <p:oleObj name="Equation" r:id="rId19" imgW="162082" imgH="162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2679700"/>
                        <a:ext cx="215900" cy="2159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0" name="Object 24"/>
          <p:cNvGraphicFramePr>
            <a:graphicFrameLocks noChangeAspect="1"/>
          </p:cNvGraphicFramePr>
          <p:nvPr/>
        </p:nvGraphicFramePr>
        <p:xfrm>
          <a:off x="8775700" y="327660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3" name="Equation" r:id="rId21" imgW="162082" imgH="181008" progId="Equation.3">
                  <p:embed/>
                </p:oleObj>
              </mc:Choice>
              <mc:Fallback>
                <p:oleObj name="Equation" r:id="rId21" imgW="162082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327660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61" name="Text Box 25"/>
          <p:cNvSpPr txBox="1">
            <a:spLocks noChangeArrowheads="1"/>
          </p:cNvSpPr>
          <p:nvPr/>
        </p:nvSpPr>
        <p:spPr bwMode="auto">
          <a:xfrm>
            <a:off x="7010400" y="1546226"/>
            <a:ext cx="292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并且在 </a:t>
            </a:r>
            <a:r>
              <a:rPr lang="en-US" altLang="zh-CN" sz="2800">
                <a:ea typeface="楷体_GB2312" pitchFamily="49" charset="-122"/>
              </a:rPr>
              <a:t>(0,0) </a:t>
            </a:r>
            <a:r>
              <a:rPr lang="zh-CN" altLang="en-US" sz="2800">
                <a:ea typeface="楷体_GB2312" pitchFamily="49" charset="-122"/>
              </a:rPr>
              <a:t>都有 </a:t>
            </a:r>
          </a:p>
        </p:txBody>
      </p:sp>
      <p:graphicFrame>
        <p:nvGraphicFramePr>
          <p:cNvPr id="398362" name="Object 26"/>
          <p:cNvGraphicFramePr>
            <a:graphicFrameLocks noChangeAspect="1"/>
          </p:cNvGraphicFramePr>
          <p:nvPr/>
        </p:nvGraphicFramePr>
        <p:xfrm>
          <a:off x="3873501" y="2192338"/>
          <a:ext cx="17176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4" name="Equation" r:id="rId23" imgW="825500" imgH="203200" progId="Equation.DSMT4">
                  <p:embed/>
                </p:oleObj>
              </mc:Choice>
              <mc:Fallback>
                <p:oleObj name="Equation" r:id="rId23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1" y="2192338"/>
                        <a:ext cx="17176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3" name="Object 27"/>
          <p:cNvGraphicFramePr>
            <a:graphicFrameLocks noChangeAspect="1"/>
          </p:cNvGraphicFramePr>
          <p:nvPr/>
        </p:nvGraphicFramePr>
        <p:xfrm>
          <a:off x="2197100" y="2755900"/>
          <a:ext cx="167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5" name="公式" r:id="rId25" imgW="1619384" imgH="466679" progId="Equation.3">
                  <p:embed/>
                </p:oleObj>
              </mc:Choice>
              <mc:Fallback>
                <p:oleObj name="公式" r:id="rId25" imgW="1619384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755900"/>
                        <a:ext cx="167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1828800" y="38100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可能为</a:t>
            </a:r>
          </a:p>
        </p:txBody>
      </p:sp>
      <p:graphicFrame>
        <p:nvGraphicFramePr>
          <p:cNvPr id="398365" name="Object 29"/>
          <p:cNvGraphicFramePr>
            <a:graphicFrameLocks noChangeAspect="1"/>
          </p:cNvGraphicFramePr>
          <p:nvPr/>
        </p:nvGraphicFramePr>
        <p:xfrm>
          <a:off x="2717800" y="5568950"/>
          <a:ext cx="402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" name="公式" r:id="rId27" imgW="3972082" imgH="543025" progId="Equation.3">
                  <p:embed/>
                </p:oleObj>
              </mc:Choice>
              <mc:Fallback>
                <p:oleObj name="公式" r:id="rId27" imgW="3972082" imgH="543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5568950"/>
                        <a:ext cx="402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620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autoUpdateAnimBg="0"/>
      <p:bldP spid="398341" grpId="0" autoUpdateAnimBg="0"/>
      <p:bldP spid="398342" grpId="0" autoUpdateAnimBg="0"/>
      <p:bldP spid="398343" grpId="0" build="p" autoUpdateAnimBg="0"/>
      <p:bldP spid="398344" grpId="0" build="p" autoUpdateAnimBg="0"/>
      <p:bldP spid="398345" grpId="0" autoUpdateAnimBg="0"/>
      <p:bldP spid="398349" grpId="0" autoUpdateAnimBg="0"/>
      <p:bldP spid="398350" grpId="0" animBg="1"/>
      <p:bldP spid="398351" grpId="0" autoUpdateAnimBg="0"/>
      <p:bldP spid="398352" grpId="0" autoUpdateAnimBg="0"/>
      <p:bldP spid="398353" grpId="0" autoUpdateAnimBg="0"/>
      <p:bldP spid="398356" grpId="0" autoUpdateAnimBg="0"/>
      <p:bldP spid="398361" grpId="0" build="p" autoUpdateAnimBg="0"/>
      <p:bldP spid="39836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08213" y="476251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</a:rPr>
              <a:t>练习题</a:t>
            </a:r>
            <a:r>
              <a:rPr kumimoji="0" lang="en-US" altLang="zh-CN" sz="2800">
                <a:solidFill>
                  <a:srgbClr val="FF0000"/>
                </a:solidFill>
              </a:rPr>
              <a:t>1: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648076" y="476251"/>
            <a:ext cx="187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求由方程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330825" y="506413"/>
          <a:ext cx="48958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2" name="公式" r:id="rId3" imgW="5095897" imgH="447682" progId="Equation.3">
                  <p:embed/>
                </p:oleObj>
              </mc:Choice>
              <mc:Fallback>
                <p:oleObj name="公式" r:id="rId3" imgW="5095897" imgH="44768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506413"/>
                        <a:ext cx="48958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24339" y="1022351"/>
          <a:ext cx="1908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3" name="Equation" r:id="rId5" imgW="748975" imgH="203112" progId="Equation.DSMT4">
                  <p:embed/>
                </p:oleObj>
              </mc:Choice>
              <mc:Fallback>
                <p:oleObj name="Equation" r:id="rId5" imgW="748975" imgH="203112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1022351"/>
                        <a:ext cx="19081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2243139" y="984251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确定的函数 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6097588" y="984251"/>
            <a:ext cx="2303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的极值</a:t>
            </a:r>
            <a:r>
              <a:rPr kumimoji="0" lang="en-US" altLang="zh-CN" sz="2800"/>
              <a:t>.</a:t>
            </a:r>
          </a:p>
        </p:txBody>
      </p:sp>
      <p:sp>
        <p:nvSpPr>
          <p:cNvPr id="399370" name="Text Box 10"/>
          <p:cNvSpPr txBox="1">
            <a:spLocks noChangeArrowheads="1"/>
          </p:cNvSpPr>
          <p:nvPr/>
        </p:nvSpPr>
        <p:spPr bwMode="auto">
          <a:xfrm>
            <a:off x="1955800" y="1531938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</a:rPr>
              <a:t>解法一</a:t>
            </a:r>
          </a:p>
        </p:txBody>
      </p:sp>
      <p:sp>
        <p:nvSpPr>
          <p:cNvPr id="399371" name="Text Box 11"/>
          <p:cNvSpPr txBox="1">
            <a:spLocks noChangeArrowheads="1"/>
          </p:cNvSpPr>
          <p:nvPr/>
        </p:nvSpPr>
        <p:spPr bwMode="auto">
          <a:xfrm>
            <a:off x="3340100" y="1527176"/>
            <a:ext cx="4248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将方程两边同时微分，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55913" y="2055813"/>
          <a:ext cx="56261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4" name="Equation" r:id="rId7" imgW="2616200" imgH="203200" progId="Equation.DSMT4">
                  <p:embed/>
                </p:oleObj>
              </mc:Choice>
              <mc:Fallback>
                <p:oleObj name="Equation" r:id="rId7" imgW="2616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055813"/>
                        <a:ext cx="56261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041525" y="2425701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整理得，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25850" y="2416175"/>
          <a:ext cx="31051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5" name="Equation" r:id="rId9" imgW="1460500" imgH="419100" progId="Equation.DSMT4">
                  <p:embed/>
                </p:oleObj>
              </mc:Choice>
              <mc:Fallback>
                <p:oleObj name="Equation" r:id="rId9" imgW="1460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416175"/>
                        <a:ext cx="31051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524125" y="3275014"/>
          <a:ext cx="62880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6" name="Equation" r:id="rId11" imgW="2959100" imgH="431800" progId="Equation.DSMT4">
                  <p:embed/>
                </p:oleObj>
              </mc:Choice>
              <mc:Fallback>
                <p:oleObj name="Equation" r:id="rId11" imgW="2959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275014"/>
                        <a:ext cx="62880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78075" y="4071938"/>
          <a:ext cx="464343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7" name="Equation" r:id="rId13" imgW="2197100" imgH="431800" progId="Equation.DSMT4">
                  <p:embed/>
                </p:oleObj>
              </mc:Choice>
              <mc:Fallback>
                <p:oleObj name="Equation" r:id="rId13" imgW="2197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071938"/>
                        <a:ext cx="464343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7632"/>
              </p:ext>
            </p:extLst>
          </p:nvPr>
        </p:nvGraphicFramePr>
        <p:xfrm>
          <a:off x="2208213" y="4957764"/>
          <a:ext cx="70485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8" name="Equation" r:id="rId15" imgW="3124080" imgH="215640" progId="Equation.DSMT4">
                  <p:embed/>
                </p:oleObj>
              </mc:Choice>
              <mc:Fallback>
                <p:oleObj name="Equation" r:id="rId15" imgW="312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957764"/>
                        <a:ext cx="70485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327276" y="5470525"/>
          <a:ext cx="60483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9" name="Equation" r:id="rId17" imgW="2844800" imgH="457200" progId="Equation.DSMT4">
                  <p:embed/>
                </p:oleObj>
              </mc:Choice>
              <mc:Fallback>
                <p:oleObj name="Equation" r:id="rId17" imgW="2844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6" y="5470525"/>
                        <a:ext cx="60483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8559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0" grpId="0"/>
      <p:bldP spid="399371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6"/>
          <p:cNvSpPr txBox="1">
            <a:spLocks noChangeArrowheads="1"/>
          </p:cNvSpPr>
          <p:nvPr/>
        </p:nvSpPr>
        <p:spPr bwMode="auto">
          <a:xfrm>
            <a:off x="1380653" y="356992"/>
            <a:ext cx="349005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/>
              <a:t>对</a:t>
            </a:r>
            <a:r>
              <a:rPr lang="en-US" altLang="zh-CN" sz="2800" dirty="0"/>
              <a:t>(1)</a:t>
            </a:r>
            <a:r>
              <a:rPr lang="zh-CN" altLang="en-US" sz="2800" dirty="0"/>
              <a:t>式继续求偏导，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831761"/>
              </p:ext>
            </p:extLst>
          </p:nvPr>
        </p:nvGraphicFramePr>
        <p:xfrm>
          <a:off x="1461585" y="2131287"/>
          <a:ext cx="5314422" cy="113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2" name="Equation" r:id="rId3" imgW="2374900" imgH="508000" progId="Equation.DSMT4">
                  <p:embed/>
                </p:oleObj>
              </mc:Choice>
              <mc:Fallback>
                <p:oleObj name="Equation" r:id="rId3" imgW="2374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585" y="2131287"/>
                        <a:ext cx="5314422" cy="1136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0293" y="800459"/>
            <a:ext cx="8116119" cy="1320921"/>
            <a:chOff x="-332708" y="458573"/>
            <a:chExt cx="8114364" cy="1320364"/>
          </a:xfrm>
        </p:grpSpPr>
        <p:graphicFrame>
          <p:nvGraphicFramePr>
            <p:cNvPr id="23560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482503"/>
                </p:ext>
              </p:extLst>
            </p:nvPr>
          </p:nvGraphicFramePr>
          <p:xfrm>
            <a:off x="-332708" y="458573"/>
            <a:ext cx="5145933" cy="1320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3" name="Equation" r:id="rId5" imgW="2832100" imgH="635000" progId="Equation.DSMT4">
                    <p:embed/>
                  </p:oleObj>
                </mc:Choice>
                <mc:Fallback>
                  <p:oleObj name="Equation" r:id="rId5" imgW="2832100" imgH="63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32708" y="458573"/>
                          <a:ext cx="5145933" cy="1320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1732421"/>
                </p:ext>
              </p:extLst>
            </p:nvPr>
          </p:nvGraphicFramePr>
          <p:xfrm>
            <a:off x="4901958" y="489390"/>
            <a:ext cx="2879698" cy="1285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4" name="Equation" r:id="rId7" imgW="1586811" imgH="634725" progId="Equation.DSMT4">
                    <p:embed/>
                  </p:oleObj>
                </mc:Choice>
                <mc:Fallback>
                  <p:oleObj name="Equation" r:id="rId7" imgW="1586811" imgH="634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1958" y="489390"/>
                          <a:ext cx="2879698" cy="1285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4820"/>
              </p:ext>
            </p:extLst>
          </p:nvPr>
        </p:nvGraphicFramePr>
        <p:xfrm>
          <a:off x="1461585" y="3107922"/>
          <a:ext cx="7514735" cy="106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5" name="Equation" r:id="rId9" imgW="3593880" imgH="507960" progId="Equation.DSMT4">
                  <p:embed/>
                </p:oleObj>
              </mc:Choice>
              <mc:Fallback>
                <p:oleObj name="Equation" r:id="rId9" imgW="3593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585" y="3107922"/>
                        <a:ext cx="7514735" cy="106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72036"/>
              </p:ext>
            </p:extLst>
          </p:nvPr>
        </p:nvGraphicFramePr>
        <p:xfrm>
          <a:off x="1490293" y="4142934"/>
          <a:ext cx="8264999" cy="10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6" name="Equation" r:id="rId11" imgW="3848040" imgH="507960" progId="Equation.DSMT4">
                  <p:embed/>
                </p:oleObj>
              </mc:Choice>
              <mc:Fallback>
                <p:oleObj name="Equation" r:id="rId11" imgW="3848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293" y="4142934"/>
                        <a:ext cx="8264999" cy="10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72067"/>
              </p:ext>
            </p:extLst>
          </p:nvPr>
        </p:nvGraphicFramePr>
        <p:xfrm>
          <a:off x="1490295" y="5235209"/>
          <a:ext cx="8823435" cy="113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7" name="Equation" r:id="rId13" imgW="3949560" imgH="507960" progId="Equation.DSMT4">
                  <p:embed/>
                </p:oleObj>
              </mc:Choice>
              <mc:Fallback>
                <p:oleObj name="Equation" r:id="rId13" imgW="3949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295" y="5235209"/>
                        <a:ext cx="8823435" cy="1136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7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2640013" y="865848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rgbClr val="FF0000"/>
                </a:solidFill>
              </a:rPr>
              <a:t>解法二</a:t>
            </a:r>
            <a:r>
              <a:rPr kumimoji="0" lang="en-US" altLang="zh-CN" sz="2800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400387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04200555"/>
              </p:ext>
            </p:extLst>
          </p:nvPr>
        </p:nvGraphicFramePr>
        <p:xfrm>
          <a:off x="3898901" y="1592250"/>
          <a:ext cx="42481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公式" r:id="rId3" imgW="4657703" imgH="447682" progId="Equation.3">
                  <p:embed/>
                </p:oleObj>
              </mc:Choice>
              <mc:Fallback>
                <p:oleObj name="公式" r:id="rId3" imgW="4657703" imgH="44768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1" y="1592250"/>
                        <a:ext cx="42481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24888017"/>
              </p:ext>
            </p:extLst>
          </p:nvPr>
        </p:nvGraphicFramePr>
        <p:xfrm>
          <a:off x="3971926" y="2319569"/>
          <a:ext cx="4175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公式" r:id="rId5" imgW="4705395" imgH="485675" progId="Equation.3">
                  <p:embed/>
                </p:oleObj>
              </mc:Choice>
              <mc:Fallback>
                <p:oleObj name="公式" r:id="rId5" imgW="4705395" imgH="48567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6" y="2319569"/>
                        <a:ext cx="41751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02205811"/>
              </p:ext>
            </p:extLst>
          </p:nvPr>
        </p:nvGraphicFramePr>
        <p:xfrm>
          <a:off x="4179889" y="3078877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公式" r:id="rId7" imgW="1819118" imgH="333342" progId="Equation.3">
                  <p:embed/>
                </p:oleObj>
              </mc:Choice>
              <mc:Fallback>
                <p:oleObj name="公式" r:id="rId7" imgW="1819118" imgH="33334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9" y="3078877"/>
                        <a:ext cx="187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4155599" y="862799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/>
              <a:t>配方方程可变形为</a:t>
            </a:r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2663106" y="2948986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/>
              <a:t>显然</a:t>
            </a:r>
            <a:r>
              <a:rPr kumimoji="0" lang="en-US" altLang="zh-CN" sz="2800" dirty="0"/>
              <a:t>,</a:t>
            </a:r>
            <a:r>
              <a:rPr kumimoji="0" lang="zh-CN" altLang="en-US" sz="2800" dirty="0"/>
              <a:t>当</a:t>
            </a: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2640013" y="3621881"/>
            <a:ext cx="6192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/>
              <a:t>时</a:t>
            </a:r>
            <a:r>
              <a:rPr kumimoji="0" lang="en-US" altLang="zh-CN" sz="2800" dirty="0"/>
              <a:t>,</a:t>
            </a:r>
            <a:r>
              <a:rPr kumimoji="0" lang="zh-CN" altLang="en-US" sz="2800" dirty="0"/>
              <a:t>根号中的极大值为</a:t>
            </a:r>
            <a:r>
              <a:rPr kumimoji="0" lang="en-US" altLang="zh-CN" sz="2800" dirty="0"/>
              <a:t>4,</a:t>
            </a:r>
            <a:r>
              <a:rPr kumimoji="0" lang="zh-CN" altLang="en-US" sz="2800" dirty="0"/>
              <a:t>极小值为</a:t>
            </a:r>
            <a:r>
              <a:rPr kumimoji="0" lang="en-US" altLang="zh-CN" sz="2800" dirty="0"/>
              <a:t>-4</a:t>
            </a:r>
          </a:p>
        </p:txBody>
      </p:sp>
      <p:graphicFrame>
        <p:nvGraphicFramePr>
          <p:cNvPr id="400393" name="Object 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31518887"/>
              </p:ext>
            </p:extLst>
          </p:nvPr>
        </p:nvGraphicFramePr>
        <p:xfrm>
          <a:off x="4005827" y="4324404"/>
          <a:ext cx="4332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公式" r:id="rId9" imgW="4010092" imgH="371336" progId="Equation.3">
                  <p:embed/>
                </p:oleObj>
              </mc:Choice>
              <mc:Fallback>
                <p:oleObj name="公式" r:id="rId9" imgW="4010092" imgH="37133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827" y="4324404"/>
                        <a:ext cx="43322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2640013" y="4253325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/>
              <a:t>所以</a:t>
            </a:r>
          </a:p>
        </p:txBody>
      </p:sp>
      <p:graphicFrame>
        <p:nvGraphicFramePr>
          <p:cNvPr id="400395" name="Object 11"/>
          <p:cNvGraphicFramePr>
            <a:graphicFrameLocks noChangeAspect="1"/>
          </p:cNvGraphicFramePr>
          <p:nvPr/>
        </p:nvGraphicFramePr>
        <p:xfrm>
          <a:off x="4008438" y="5084763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公式" r:id="rId11" imgW="3670300" imgH="431800" progId="Equation.3">
                  <p:embed/>
                </p:oleObj>
              </mc:Choice>
              <mc:Fallback>
                <p:oleObj name="公式" r:id="rId11" imgW="367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084763"/>
                        <a:ext cx="367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8301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/>
      <p:bldP spid="400390" grpId="0"/>
      <p:bldP spid="400391" grpId="0"/>
      <p:bldP spid="400392" grpId="0"/>
      <p:bldP spid="4003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983432" y="1187716"/>
            <a:ext cx="56524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 smtClean="0">
                <a:solidFill>
                  <a:srgbClr val="FF0000"/>
                </a:solidFill>
              </a:rPr>
              <a:t>例</a:t>
            </a:r>
            <a:endParaRPr kumimoji="0"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400387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90429789"/>
              </p:ext>
            </p:extLst>
          </p:nvPr>
        </p:nvGraphicFramePr>
        <p:xfrm>
          <a:off x="1620416" y="1029291"/>
          <a:ext cx="7284169" cy="87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" name="Equation" r:id="rId3" imgW="4000320" imgH="406080" progId="Equation.DSMT4">
                  <p:embed/>
                </p:oleObj>
              </mc:Choice>
              <mc:Fallback>
                <p:oleObj name="Equation" r:id="rId3" imgW="4000320" imgH="4060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416" y="1029291"/>
                        <a:ext cx="7284169" cy="875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99942718"/>
              </p:ext>
            </p:extLst>
          </p:nvPr>
        </p:nvGraphicFramePr>
        <p:xfrm>
          <a:off x="8982068" y="1169249"/>
          <a:ext cx="223170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1" name="Equation" r:id="rId5" imgW="1206360" imgH="228600" progId="Equation.DSMT4">
                  <p:embed/>
                </p:oleObj>
              </mc:Choice>
              <mc:Fallback>
                <p:oleObj name="Equation" r:id="rId5" imgW="120636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068" y="1169249"/>
                        <a:ext cx="223170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46161315"/>
              </p:ext>
            </p:extLst>
          </p:nvPr>
        </p:nvGraphicFramePr>
        <p:xfrm>
          <a:off x="1120353" y="1754595"/>
          <a:ext cx="4902623" cy="88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2" name="Equation" r:id="rId7" imgW="2247840" imgH="406080" progId="Equation.DSMT4">
                  <p:embed/>
                </p:oleObj>
              </mc:Choice>
              <mc:Fallback>
                <p:oleObj name="Equation" r:id="rId7" imgW="2247840" imgH="4060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353" y="1754595"/>
                        <a:ext cx="4902623" cy="886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Object 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68013523"/>
              </p:ext>
            </p:extLst>
          </p:nvPr>
        </p:nvGraphicFramePr>
        <p:xfrm>
          <a:off x="1106251" y="2490362"/>
          <a:ext cx="43322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3" name="Equation" r:id="rId9" imgW="2044440" imgH="215640" progId="Equation.DSMT4">
                  <p:embed/>
                </p:oleObj>
              </mc:Choice>
              <mc:Fallback>
                <p:oleObj name="Equation" r:id="rId9" imgW="204444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251" y="2490362"/>
                        <a:ext cx="43322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87100"/>
              </p:ext>
            </p:extLst>
          </p:nvPr>
        </p:nvGraphicFramePr>
        <p:xfrm>
          <a:off x="1620416" y="2901325"/>
          <a:ext cx="5147963" cy="857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4" name="Equation" r:id="rId11" imgW="2438280" imgH="406080" progId="Equation.DSMT4">
                  <p:embed/>
                </p:oleObj>
              </mc:Choice>
              <mc:Fallback>
                <p:oleObj name="Equation" r:id="rId11" imgW="243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416" y="2901325"/>
                        <a:ext cx="5147963" cy="857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436416" y="333614"/>
            <a:ext cx="4032448" cy="628699"/>
            <a:chOff x="3436416" y="333614"/>
            <a:chExt cx="4032448" cy="628699"/>
          </a:xfrm>
        </p:grpSpPr>
        <p:sp>
          <p:nvSpPr>
            <p:cNvPr id="400390" name="Text Box 6"/>
            <p:cNvSpPr txBox="1">
              <a:spLocks noChangeArrowheads="1"/>
            </p:cNvSpPr>
            <p:nvPr/>
          </p:nvSpPr>
          <p:spPr bwMode="auto">
            <a:xfrm>
              <a:off x="4804617" y="439093"/>
              <a:ext cx="1296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zh-CN" altLang="en-US" sz="2800" dirty="0" smtClean="0">
                  <a:solidFill>
                    <a:srgbClr val="FF0000"/>
                  </a:solidFill>
                </a:rPr>
                <a:t>综合题</a:t>
              </a:r>
              <a:endParaRPr kumimoji="0"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" name="前凸带形 1"/>
            <p:cNvSpPr/>
            <p:nvPr/>
          </p:nvSpPr>
          <p:spPr>
            <a:xfrm>
              <a:off x="3436416" y="333614"/>
              <a:ext cx="4032448" cy="612648"/>
            </a:xfrm>
            <a:prstGeom prst="ribbon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030509" y="3124186"/>
            <a:ext cx="56524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 smtClean="0">
                <a:solidFill>
                  <a:srgbClr val="FF0000"/>
                </a:solidFill>
              </a:rPr>
              <a:t>解</a:t>
            </a:r>
            <a:endParaRPr kumimoji="0"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845112"/>
              </p:ext>
            </p:extLst>
          </p:nvPr>
        </p:nvGraphicFramePr>
        <p:xfrm>
          <a:off x="6858595" y="3060869"/>
          <a:ext cx="2117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5" name="Equation" r:id="rId13" imgW="1002960" imgH="228600" progId="Equation.DSMT4">
                  <p:embed/>
                </p:oleObj>
              </mc:Choice>
              <mc:Fallback>
                <p:oleObj name="Equation" r:id="rId13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595" y="3060869"/>
                        <a:ext cx="21177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0428"/>
              </p:ext>
            </p:extLst>
          </p:nvPr>
        </p:nvGraphicFramePr>
        <p:xfrm>
          <a:off x="1120353" y="3695542"/>
          <a:ext cx="54895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6" name="Equation" r:id="rId15" imgW="2590560" imgH="291960" progId="Equation.DSMT4">
                  <p:embed/>
                </p:oleObj>
              </mc:Choice>
              <mc:Fallback>
                <p:oleObj name="Equation" r:id="rId15" imgW="2590560" imgH="2919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353" y="3695542"/>
                        <a:ext cx="54895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78107"/>
              </p:ext>
            </p:extLst>
          </p:nvPr>
        </p:nvGraphicFramePr>
        <p:xfrm>
          <a:off x="6568503" y="3770608"/>
          <a:ext cx="324036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7" name="Equation" r:id="rId17" imgW="1473120" imgH="228600" progId="Equation.DSMT4">
                  <p:embed/>
                </p:oleObj>
              </mc:Choice>
              <mc:Fallback>
                <p:oleObj name="Equation" r:id="rId17" imgW="14731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503" y="3770608"/>
                        <a:ext cx="324036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62581"/>
              </p:ext>
            </p:extLst>
          </p:nvPr>
        </p:nvGraphicFramePr>
        <p:xfrm>
          <a:off x="1106251" y="4373929"/>
          <a:ext cx="324036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8" name="Equation" r:id="rId19" imgW="1473120" imgH="228600" progId="Equation.DSMT4">
                  <p:embed/>
                </p:oleObj>
              </mc:Choice>
              <mc:Fallback>
                <p:oleObj name="Equation" r:id="rId19" imgW="14731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251" y="4373929"/>
                        <a:ext cx="324036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27353"/>
              </p:ext>
            </p:extLst>
          </p:nvPr>
        </p:nvGraphicFramePr>
        <p:xfrm>
          <a:off x="4194397" y="4341758"/>
          <a:ext cx="4748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9" name="Equation" r:id="rId21" imgW="2158920" imgH="228600" progId="Equation.DSMT4">
                  <p:embed/>
                </p:oleObj>
              </mc:Choice>
              <mc:Fallback>
                <p:oleObj name="Equation" r:id="rId21" imgW="21589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397" y="4341758"/>
                        <a:ext cx="4748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45323"/>
              </p:ext>
            </p:extLst>
          </p:nvPr>
        </p:nvGraphicFramePr>
        <p:xfrm>
          <a:off x="1135708" y="4824358"/>
          <a:ext cx="491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0" name="Equation" r:id="rId23" imgW="2234880" imgH="228600" progId="Equation.DSMT4">
                  <p:embed/>
                </p:oleObj>
              </mc:Choice>
              <mc:Fallback>
                <p:oleObj name="Equation" r:id="rId23" imgW="223488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708" y="4824358"/>
                        <a:ext cx="4914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82122"/>
              </p:ext>
            </p:extLst>
          </p:nvPr>
        </p:nvGraphicFramePr>
        <p:xfrm>
          <a:off x="6100662" y="4841127"/>
          <a:ext cx="3107159" cy="48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1" name="Equation" r:id="rId25" imgW="1384200" imgH="215640" progId="Equation.DSMT4">
                  <p:embed/>
                </p:oleObj>
              </mc:Choice>
              <mc:Fallback>
                <p:oleObj name="Equation" r:id="rId25" imgW="138420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662" y="4841127"/>
                        <a:ext cx="3107159" cy="48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756871"/>
              </p:ext>
            </p:extLst>
          </p:nvPr>
        </p:nvGraphicFramePr>
        <p:xfrm>
          <a:off x="1030509" y="5309679"/>
          <a:ext cx="6327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2" name="Equation" r:id="rId27" imgW="2997000" imgH="228600" progId="Equation.DSMT4">
                  <p:embed/>
                </p:oleObj>
              </mc:Choice>
              <mc:Fallback>
                <p:oleObj name="Equation" r:id="rId27" imgW="29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509" y="5309679"/>
                        <a:ext cx="6327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529731"/>
              </p:ext>
            </p:extLst>
          </p:nvPr>
        </p:nvGraphicFramePr>
        <p:xfrm>
          <a:off x="2141339" y="5789558"/>
          <a:ext cx="3940550" cy="48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3" name="Equation" r:id="rId29" imgW="1841400" imgH="228600" progId="Equation.DSMT4">
                  <p:embed/>
                </p:oleObj>
              </mc:Choice>
              <mc:Fallback>
                <p:oleObj name="Equation" r:id="rId29" imgW="1841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339" y="5789558"/>
                        <a:ext cx="3940550" cy="489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13456"/>
              </p:ext>
            </p:extLst>
          </p:nvPr>
        </p:nvGraphicFramePr>
        <p:xfrm>
          <a:off x="6050608" y="5786714"/>
          <a:ext cx="2251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4" name="Equation" r:id="rId31" imgW="1066680" imgH="228600" progId="Equation.DSMT4">
                  <p:embed/>
                </p:oleObj>
              </mc:Choice>
              <mc:Fallback>
                <p:oleObj name="Equation" r:id="rId31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608" y="5786714"/>
                        <a:ext cx="22510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183428" y="1889465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年高数二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41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/>
      <p:bldP spid="1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118014" y="879367"/>
            <a:ext cx="56524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 smtClean="0"/>
              <a:t>由</a:t>
            </a:r>
            <a:endParaRPr kumimoji="0" lang="en-US" altLang="zh-CN" sz="2800" dirty="0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603187"/>
              </p:ext>
            </p:extLst>
          </p:nvPr>
        </p:nvGraphicFramePr>
        <p:xfrm>
          <a:off x="1775520" y="298479"/>
          <a:ext cx="76930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5" name="Equation" r:id="rId3" imgW="3809880" imgH="838080" progId="Equation.DSMT4">
                  <p:embed/>
                </p:oleObj>
              </mc:Choice>
              <mc:Fallback>
                <p:oleObj name="Equation" r:id="rId3" imgW="3809880" imgH="8380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98479"/>
                        <a:ext cx="7693025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037975"/>
              </p:ext>
            </p:extLst>
          </p:nvPr>
        </p:nvGraphicFramePr>
        <p:xfrm>
          <a:off x="1118014" y="2086187"/>
          <a:ext cx="4835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6" name="Equation" r:id="rId5" imgW="2197080" imgH="215640" progId="Equation.DSMT4">
                  <p:embed/>
                </p:oleObj>
              </mc:Choice>
              <mc:Fallback>
                <p:oleObj name="Equation" r:id="rId5" imgW="219708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014" y="2086187"/>
                        <a:ext cx="4835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60829"/>
              </p:ext>
            </p:extLst>
          </p:nvPr>
        </p:nvGraphicFramePr>
        <p:xfrm>
          <a:off x="1118014" y="4862033"/>
          <a:ext cx="641069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7" name="Equation" r:id="rId7" imgW="3429000" imgH="228600" progId="Equation.DSMT4">
                  <p:embed/>
                </p:oleObj>
              </mc:Choice>
              <mc:Fallback>
                <p:oleObj name="Equation" r:id="rId7" imgW="34290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014" y="4862033"/>
                        <a:ext cx="641069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660310"/>
              </p:ext>
            </p:extLst>
          </p:nvPr>
        </p:nvGraphicFramePr>
        <p:xfrm>
          <a:off x="1254125" y="2479675"/>
          <a:ext cx="47053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8" name="Equation" r:id="rId9" imgW="2514600" imgH="419040" progId="Equation.DSMT4">
                  <p:embed/>
                </p:oleObj>
              </mc:Choice>
              <mc:Fallback>
                <p:oleObj name="Equation" r:id="rId9" imgW="2514600" imgH="419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479675"/>
                        <a:ext cx="47053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314767"/>
              </p:ext>
            </p:extLst>
          </p:nvPr>
        </p:nvGraphicFramePr>
        <p:xfrm>
          <a:off x="1226378" y="3227506"/>
          <a:ext cx="4785601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9" name="Equation" r:id="rId11" imgW="2590560" imgH="419040" progId="Equation.DSMT4">
                  <p:embed/>
                </p:oleObj>
              </mc:Choice>
              <mc:Fallback>
                <p:oleObj name="Equation" r:id="rId11" imgW="2590560" imgH="419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378" y="3227506"/>
                        <a:ext cx="4785601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064056"/>
              </p:ext>
            </p:extLst>
          </p:nvPr>
        </p:nvGraphicFramePr>
        <p:xfrm>
          <a:off x="1167226" y="4044769"/>
          <a:ext cx="47371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0" name="Equation" r:id="rId13" imgW="2501640" imgH="419040" progId="Equation.DSMT4">
                  <p:embed/>
                </p:oleObj>
              </mc:Choice>
              <mc:Fallback>
                <p:oleObj name="Equation" r:id="rId13" imgW="2501640" imgH="419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226" y="4044769"/>
                        <a:ext cx="47371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11650"/>
              </p:ext>
            </p:extLst>
          </p:nvPr>
        </p:nvGraphicFramePr>
        <p:xfrm>
          <a:off x="7637075" y="4834829"/>
          <a:ext cx="2923421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1" name="Equation" r:id="rId15" imgW="1574640" imgH="215640" progId="Equation.DSMT4">
                  <p:embed/>
                </p:oleObj>
              </mc:Choice>
              <mc:Fallback>
                <p:oleObj name="Equation" r:id="rId15" imgW="157464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075" y="4834829"/>
                        <a:ext cx="2923421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02189"/>
              </p:ext>
            </p:extLst>
          </p:nvPr>
        </p:nvGraphicFramePr>
        <p:xfrm>
          <a:off x="1125765" y="5344633"/>
          <a:ext cx="5127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2" name="Equation" r:id="rId17" imgW="2743200" imgH="228600" progId="Equation.DSMT4">
                  <p:embed/>
                </p:oleObj>
              </mc:Choice>
              <mc:Fallback>
                <p:oleObj name="Equation" r:id="rId17" imgW="27432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765" y="5344633"/>
                        <a:ext cx="5127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509809"/>
              </p:ext>
            </p:extLst>
          </p:nvPr>
        </p:nvGraphicFramePr>
        <p:xfrm>
          <a:off x="6261141" y="5407914"/>
          <a:ext cx="2231659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3" name="Equation" r:id="rId19" imgW="1193760" imgH="215640" progId="Equation.DSMT4">
                  <p:embed/>
                </p:oleObj>
              </mc:Choice>
              <mc:Fallback>
                <p:oleObj name="Equation" r:id="rId19" imgW="119376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41" y="5407914"/>
                        <a:ext cx="2231659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73869"/>
              </p:ext>
            </p:extLst>
          </p:nvPr>
        </p:nvGraphicFramePr>
        <p:xfrm>
          <a:off x="1125765" y="5863527"/>
          <a:ext cx="476427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4" name="Equation" r:id="rId21" imgW="2349360" imgH="215640" progId="Equation.DSMT4">
                  <p:embed/>
                </p:oleObj>
              </mc:Choice>
              <mc:Fallback>
                <p:oleObj name="Equation" r:id="rId21" imgW="234936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765" y="5863527"/>
                        <a:ext cx="476427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0856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1985" y="310501"/>
            <a:ext cx="4106415" cy="838202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多元函数的最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3594720" y="1332706"/>
            <a:ext cx="4800600" cy="18288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4193307" y="1308419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函数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在闭域上连续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3791744" y="2532856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函数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在闭域上可达到最值</a:t>
            </a:r>
          </a:p>
        </p:txBody>
      </p:sp>
      <p:sp>
        <p:nvSpPr>
          <p:cNvPr id="402438" name="AutoShape 6"/>
          <p:cNvSpPr>
            <a:spLocks noChangeArrowheads="1"/>
          </p:cNvSpPr>
          <p:nvPr/>
        </p:nvSpPr>
        <p:spPr bwMode="auto">
          <a:xfrm>
            <a:off x="5571947" y="1909674"/>
            <a:ext cx="173037" cy="533400"/>
          </a:xfrm>
          <a:prstGeom prst="downArrow">
            <a:avLst>
              <a:gd name="adj1" fmla="val 50000"/>
              <a:gd name="adj2" fmla="val 77064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0">
              <a:solidFill>
                <a:schemeClr val="accent2"/>
              </a:solidFill>
            </a:endParaRP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1981200" y="357997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最值可疑点  </a:t>
            </a:r>
          </a:p>
        </p:txBody>
      </p:sp>
      <p:graphicFrame>
        <p:nvGraphicFramePr>
          <p:cNvPr id="402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194829"/>
              </p:ext>
            </p:extLst>
          </p:nvPr>
        </p:nvGraphicFramePr>
        <p:xfrm>
          <a:off x="3954412" y="3357563"/>
          <a:ext cx="438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公式" r:id="rId3" imgW="133395" imgH="371336" progId="Equation.3">
                  <p:embed/>
                </p:oleObj>
              </mc:Choice>
              <mc:Fallback>
                <p:oleObj name="公式" r:id="rId3" imgW="133395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12" y="3357563"/>
                        <a:ext cx="4381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4193307" y="3265488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驻点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>
            <a:off x="4139381" y="3927630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边界上的最值点</a:t>
            </a:r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2133600" y="449580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特别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当区域内部最值存在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且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只有一个</a:t>
            </a:r>
            <a:r>
              <a:rPr lang="zh-CN" altLang="en-US" sz="2800">
                <a:ea typeface="楷体_GB2312" pitchFamily="49" charset="-122"/>
              </a:rPr>
              <a:t>极值点</a:t>
            </a:r>
            <a:r>
              <a:rPr lang="en-US" altLang="zh-CN" sz="2800" i="1">
                <a:ea typeface="楷体_GB2312" pitchFamily="49" charset="-122"/>
              </a:rPr>
              <a:t>P </a:t>
            </a: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      </a:t>
            </a:r>
          </a:p>
        </p:txBody>
      </p:sp>
      <p:grpSp>
        <p:nvGrpSpPr>
          <p:cNvPr id="402444" name="Group 12"/>
          <p:cNvGrpSpPr>
            <a:grpSpLocks/>
          </p:cNvGrpSpPr>
          <p:nvPr/>
        </p:nvGrpSpPr>
        <p:grpSpPr bwMode="auto">
          <a:xfrm>
            <a:off x="2590800" y="5257800"/>
            <a:ext cx="3352800" cy="552450"/>
            <a:chOff x="720" y="3504"/>
            <a:chExt cx="2112" cy="348"/>
          </a:xfrm>
        </p:grpSpPr>
        <p:graphicFrame>
          <p:nvGraphicFramePr>
            <p:cNvPr id="25620" name="Object 13"/>
            <p:cNvGraphicFramePr>
              <a:graphicFrameLocks noChangeAspect="1"/>
            </p:cNvGraphicFramePr>
            <p:nvPr/>
          </p:nvGraphicFramePr>
          <p:xfrm>
            <a:off x="720" y="3552"/>
            <a:ext cx="54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1" name="公式" r:id="rId5" imgW="314482" imgH="143014" progId="Equation.3">
                    <p:embed/>
                  </p:oleObj>
                </mc:Choice>
                <mc:Fallback>
                  <p:oleObj name="公式" r:id="rId5" imgW="314482" imgH="1430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52"/>
                          <a:ext cx="54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Text Box 14"/>
            <p:cNvSpPr txBox="1">
              <a:spLocks noChangeArrowheads="1"/>
            </p:cNvSpPr>
            <p:nvPr/>
          </p:nvSpPr>
          <p:spPr bwMode="auto">
            <a:xfrm>
              <a:off x="1200" y="3504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itchFamily="49" charset="-122"/>
                </a:rPr>
                <a:t>为极小         值</a:t>
              </a:r>
            </a:p>
          </p:txBody>
        </p:sp>
      </p:grpSp>
      <p:sp>
        <p:nvSpPr>
          <p:cNvPr id="402447" name="AutoShape 15"/>
          <p:cNvSpPr>
            <a:spLocks noChangeArrowheads="1"/>
          </p:cNvSpPr>
          <p:nvPr/>
        </p:nvSpPr>
        <p:spPr bwMode="auto">
          <a:xfrm>
            <a:off x="5791200" y="5465764"/>
            <a:ext cx="990600" cy="173037"/>
          </a:xfrm>
          <a:prstGeom prst="rightArrow">
            <a:avLst>
              <a:gd name="adj1" fmla="val 50000"/>
              <a:gd name="adj2" fmla="val 14312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pSp>
        <p:nvGrpSpPr>
          <p:cNvPr id="402448" name="Group 16"/>
          <p:cNvGrpSpPr>
            <a:grpSpLocks/>
          </p:cNvGrpSpPr>
          <p:nvPr/>
        </p:nvGrpSpPr>
        <p:grpSpPr bwMode="auto">
          <a:xfrm>
            <a:off x="6858000" y="5238750"/>
            <a:ext cx="3276600" cy="552450"/>
            <a:chOff x="3360" y="3504"/>
            <a:chExt cx="2064" cy="348"/>
          </a:xfrm>
        </p:grpSpPr>
        <p:graphicFrame>
          <p:nvGraphicFramePr>
            <p:cNvPr id="25618" name="Object 17"/>
            <p:cNvGraphicFramePr>
              <a:graphicFrameLocks noChangeAspect="1"/>
            </p:cNvGraphicFramePr>
            <p:nvPr/>
          </p:nvGraphicFramePr>
          <p:xfrm>
            <a:off x="3360" y="3552"/>
            <a:ext cx="54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" name="公式" r:id="rId7" imgW="314482" imgH="143014" progId="Equation.3">
                    <p:embed/>
                  </p:oleObj>
                </mc:Choice>
                <mc:Fallback>
                  <p:oleObj name="公式" r:id="rId7" imgW="314482" imgH="1430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552"/>
                          <a:ext cx="54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3840" y="3504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itchFamily="49" charset="-122"/>
                </a:rPr>
                <a:t>为最小        值</a:t>
              </a:r>
            </a:p>
          </p:txBody>
        </p:sp>
      </p:grpSp>
      <p:sp>
        <p:nvSpPr>
          <p:cNvPr id="402451" name="Text Box 19"/>
          <p:cNvSpPr txBox="1">
            <a:spLocks noChangeArrowheads="1"/>
          </p:cNvSpPr>
          <p:nvPr/>
        </p:nvSpPr>
        <p:spPr bwMode="auto">
          <a:xfrm>
            <a:off x="4419600" y="52578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402452" name="Text Box 20"/>
          <p:cNvSpPr txBox="1">
            <a:spLocks noChangeArrowheads="1"/>
          </p:cNvSpPr>
          <p:nvPr/>
        </p:nvSpPr>
        <p:spPr bwMode="auto">
          <a:xfrm>
            <a:off x="8686800" y="52530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402453" name="Text Box 21"/>
          <p:cNvSpPr txBox="1">
            <a:spLocks noChangeArrowheads="1"/>
          </p:cNvSpPr>
          <p:nvPr/>
        </p:nvSpPr>
        <p:spPr bwMode="auto">
          <a:xfrm>
            <a:off x="2139950" y="1308246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依据</a:t>
            </a:r>
          </a:p>
        </p:txBody>
      </p:sp>
    </p:spTree>
    <p:extLst>
      <p:ext uri="{BB962C8B-B14F-4D97-AF65-F5344CB8AC3E}">
        <p14:creationId xmlns:p14="http://schemas.microsoft.com/office/powerpoint/2010/main" val="4409913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animBg="1"/>
      <p:bldP spid="402436" grpId="0" autoUpdateAnimBg="0"/>
      <p:bldP spid="402437" grpId="0" autoUpdateAnimBg="0"/>
      <p:bldP spid="402438" grpId="0" animBg="1" autoUpdateAnimBg="0"/>
      <p:bldP spid="402439" grpId="0" autoUpdateAnimBg="0"/>
      <p:bldP spid="402441" grpId="0" autoUpdateAnimBg="0"/>
      <p:bldP spid="402442" grpId="0" autoUpdateAnimBg="0"/>
      <p:bldP spid="402443" grpId="0" autoUpdateAnimBg="0"/>
      <p:bldP spid="402447" grpId="0" animBg="1"/>
      <p:bldP spid="402451" grpId="0" autoUpdateAnimBg="0"/>
      <p:bldP spid="402452" grpId="0" autoUpdateAnimBg="0"/>
      <p:bldP spid="40245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1066800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2133600" y="144780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>
                <a:ea typeface="楷体_GB2312" pitchFamily="49" charset="-122"/>
              </a:rPr>
              <a:t>设水箱长</a:t>
            </a:r>
            <a:r>
              <a:rPr lang="en-US" altLang="zh-CN" sz="2800">
                <a:ea typeface="楷体_GB2312" pitchFamily="49" charset="-122"/>
              </a:rPr>
              <a:t>,</a:t>
            </a:r>
            <a:r>
              <a:rPr lang="zh-CN" altLang="en-US" sz="2800">
                <a:ea typeface="楷体_GB2312" pitchFamily="49" charset="-122"/>
              </a:rPr>
              <a:t>宽分别为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x 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y 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m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ea typeface="楷体_GB2312" pitchFamily="49" charset="-122"/>
              </a:rPr>
              <a:t>,</a:t>
            </a:r>
            <a:r>
              <a:rPr lang="zh-CN" altLang="en-US" sz="2800">
                <a:ea typeface="楷体_GB2312" pitchFamily="49" charset="-122"/>
              </a:rPr>
              <a:t>则高为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2063750" y="19891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则水箱所用材料的面积为</a:t>
            </a: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209800" y="3595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5791200" y="3595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得驻点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895600" y="360363"/>
            <a:ext cx="4953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某厂要用铁板做一个体积为</a:t>
            </a:r>
            <a:r>
              <a:rPr lang="en-US" altLang="zh-CN" sz="2800">
                <a:ea typeface="楷体_GB2312" pitchFamily="49" charset="-122"/>
              </a:rPr>
              <a:t>2</a:t>
            </a:r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2133600" y="4576763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根据实际问题可知最小值在定义域内应存在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848600" y="361950"/>
            <a:ext cx="2743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的有盖长方体水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135188" y="908050"/>
            <a:ext cx="8763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问当长、宽、高各取怎样的尺寸时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才能使用料最省</a:t>
            </a:r>
            <a:r>
              <a:rPr lang="en-US" altLang="zh-CN" sz="2800">
                <a:ea typeface="楷体_GB2312" pitchFamily="49" charset="-122"/>
              </a:rPr>
              <a:t>?</a:t>
            </a:r>
          </a:p>
        </p:txBody>
      </p:sp>
      <p:graphicFrame>
        <p:nvGraphicFramePr>
          <p:cNvPr id="403467" name="Object 11"/>
          <p:cNvGraphicFramePr>
            <a:graphicFrameLocks noChangeAspect="1"/>
          </p:cNvGraphicFramePr>
          <p:nvPr/>
        </p:nvGraphicFramePr>
        <p:xfrm>
          <a:off x="8110538" y="1443038"/>
          <a:ext cx="8556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1" name="公式" r:id="rId3" imgW="809692" imgH="552344" progId="Equation.3">
                  <p:embed/>
                </p:oleObj>
              </mc:Choice>
              <mc:Fallback>
                <p:oleObj name="公式" r:id="rId3" imgW="809692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8" y="1443038"/>
                        <a:ext cx="8556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8" name="Object 12"/>
          <p:cNvGraphicFramePr>
            <a:graphicFrameLocks noChangeAspect="1"/>
          </p:cNvGraphicFramePr>
          <p:nvPr/>
        </p:nvGraphicFramePr>
        <p:xfrm>
          <a:off x="2700338" y="2711450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2" name="公式" r:id="rId5" imgW="943087" imgH="362016" progId="Equation.3">
                  <p:embed/>
                </p:oleObj>
              </mc:Choice>
              <mc:Fallback>
                <p:oleObj name="公式" r:id="rId5" imgW="943087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11450"/>
                        <a:ext cx="100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9" name="Object 13"/>
          <p:cNvGraphicFramePr>
            <a:graphicFrameLocks noChangeAspect="1"/>
          </p:cNvGraphicFramePr>
          <p:nvPr/>
        </p:nvGraphicFramePr>
        <p:xfrm>
          <a:off x="3627438" y="275590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3" name="公式" r:id="rId7" imgW="409508" imgH="257354" progId="Equation.3">
                  <p:embed/>
                </p:oleObj>
              </mc:Choice>
              <mc:Fallback>
                <p:oleObj name="公式" r:id="rId7" imgW="40950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75590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0" name="Object 14"/>
          <p:cNvGraphicFramePr>
            <a:graphicFrameLocks noChangeAspect="1"/>
          </p:cNvGraphicFramePr>
          <p:nvPr/>
        </p:nvGraphicFramePr>
        <p:xfrm>
          <a:off x="4146550" y="2584450"/>
          <a:ext cx="1104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4" name="公式" r:id="rId9" imgW="1047795" imgH="552344" progId="Equation.3">
                  <p:embed/>
                </p:oleObj>
              </mc:Choice>
              <mc:Fallback>
                <p:oleObj name="公式" r:id="rId9" imgW="1047795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2584450"/>
                        <a:ext cx="1104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1" name="Object 15"/>
          <p:cNvGraphicFramePr>
            <a:graphicFrameLocks noChangeAspect="1"/>
          </p:cNvGraphicFramePr>
          <p:nvPr/>
        </p:nvGraphicFramePr>
        <p:xfrm>
          <a:off x="5297488" y="2581275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5" name="公式" r:id="rId11" imgW="1238205" imgH="552344" progId="Equation.3">
                  <p:embed/>
                </p:oleObj>
              </mc:Choice>
              <mc:Fallback>
                <p:oleObj name="公式" r:id="rId11" imgW="1238205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2581275"/>
                        <a:ext cx="129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2" name="Object 16"/>
          <p:cNvGraphicFramePr>
            <a:graphicFrameLocks noChangeAspect="1"/>
          </p:cNvGraphicFramePr>
          <p:nvPr/>
        </p:nvGraphicFramePr>
        <p:xfrm>
          <a:off x="6592888" y="2581275"/>
          <a:ext cx="23479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6" name="公式" r:id="rId13" imgW="2295682" imgH="552344" progId="Equation.3">
                  <p:embed/>
                </p:oleObj>
              </mc:Choice>
              <mc:Fallback>
                <p:oleObj name="公式" r:id="rId13" imgW="2295682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2581275"/>
                        <a:ext cx="23479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3" name="Object 17"/>
          <p:cNvGraphicFramePr>
            <a:graphicFrameLocks noChangeAspect="1"/>
          </p:cNvGraphicFramePr>
          <p:nvPr/>
        </p:nvGraphicFramePr>
        <p:xfrm>
          <a:off x="9118600" y="2347914"/>
          <a:ext cx="11747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7" name="公式" r:id="rId15" imgW="1085805" imgH="924038" progId="Equation.3">
                  <p:embed/>
                </p:oleObj>
              </mc:Choice>
              <mc:Fallback>
                <p:oleObj name="公式" r:id="rId15" imgW="1085805" imgH="9240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0" y="2347914"/>
                        <a:ext cx="11747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4" name="AutoShape 18"/>
          <p:cNvSpPr>
            <a:spLocks/>
          </p:cNvSpPr>
          <p:nvPr/>
        </p:nvSpPr>
        <p:spPr bwMode="auto">
          <a:xfrm>
            <a:off x="2743200" y="3429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03475" name="Object 19"/>
          <p:cNvGraphicFramePr>
            <a:graphicFrameLocks noChangeAspect="1"/>
          </p:cNvGraphicFramePr>
          <p:nvPr/>
        </p:nvGraphicFramePr>
        <p:xfrm>
          <a:off x="2965451" y="3257550"/>
          <a:ext cx="27162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8" name="公式" r:id="rId17" imgW="2657497" imgH="590696" progId="Equation.3">
                  <p:embed/>
                </p:oleObj>
              </mc:Choice>
              <mc:Fallback>
                <p:oleObj name="公式" r:id="rId17" imgW="2657497" imgH="590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1" y="3257550"/>
                        <a:ext cx="27162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6" name="Object 20"/>
          <p:cNvGraphicFramePr>
            <a:graphicFrameLocks noChangeAspect="1"/>
          </p:cNvGraphicFramePr>
          <p:nvPr/>
        </p:nvGraphicFramePr>
        <p:xfrm>
          <a:off x="2971801" y="3968750"/>
          <a:ext cx="27035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9" name="公式" r:id="rId19" imgW="2647816" imgH="638009" progId="Equation.3">
                  <p:embed/>
                </p:oleObj>
              </mc:Choice>
              <mc:Fallback>
                <p:oleObj name="公式" r:id="rId19" imgW="2647816" imgH="6380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968750"/>
                        <a:ext cx="27035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7" name="Text Box 21"/>
          <p:cNvSpPr txBox="1">
            <a:spLocks noChangeArrowheads="1"/>
          </p:cNvSpPr>
          <p:nvPr/>
        </p:nvSpPr>
        <p:spPr bwMode="auto">
          <a:xfrm>
            <a:off x="9067800" y="45720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因此可</a:t>
            </a:r>
          </a:p>
        </p:txBody>
      </p:sp>
      <p:sp>
        <p:nvSpPr>
          <p:cNvPr id="403478" name="Text Box 22"/>
          <p:cNvSpPr txBox="1">
            <a:spLocks noChangeArrowheads="1"/>
          </p:cNvSpPr>
          <p:nvPr/>
        </p:nvSpPr>
        <p:spPr bwMode="auto">
          <a:xfrm>
            <a:off x="2063750" y="51577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断定此唯一驻点就是最小值点</a:t>
            </a:r>
            <a:r>
              <a:rPr lang="en-US" altLang="zh-CN" sz="2800" dirty="0">
                <a:ea typeface="楷体_GB2312" pitchFamily="49" charset="-122"/>
              </a:rPr>
              <a:t>.</a:t>
            </a:r>
          </a:p>
        </p:txBody>
      </p:sp>
      <p:sp>
        <p:nvSpPr>
          <p:cNvPr id="403479" name="Text Box 23"/>
          <p:cNvSpPr txBox="1">
            <a:spLocks noChangeArrowheads="1"/>
          </p:cNvSpPr>
          <p:nvPr/>
        </p:nvSpPr>
        <p:spPr bwMode="auto">
          <a:xfrm>
            <a:off x="6888163" y="51577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即当长、宽均为</a:t>
            </a:r>
          </a:p>
        </p:txBody>
      </p:sp>
      <p:sp>
        <p:nvSpPr>
          <p:cNvPr id="403480" name="Text Box 24"/>
          <p:cNvSpPr txBox="1">
            <a:spLocks noChangeArrowheads="1"/>
          </p:cNvSpPr>
          <p:nvPr/>
        </p:nvSpPr>
        <p:spPr bwMode="auto">
          <a:xfrm>
            <a:off x="2063750" y="573405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高为</a:t>
            </a:r>
          </a:p>
        </p:txBody>
      </p:sp>
      <p:sp>
        <p:nvSpPr>
          <p:cNvPr id="403481" name="Text Box 25"/>
          <p:cNvSpPr txBox="1">
            <a:spLocks noChangeArrowheads="1"/>
          </p:cNvSpPr>
          <p:nvPr/>
        </p:nvSpPr>
        <p:spPr bwMode="auto">
          <a:xfrm>
            <a:off x="4656138" y="573405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水箱所用材料最省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7467600" y="304800"/>
          <a:ext cx="5143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0" name="公式" r:id="rId21" imgW="162082" imgH="133337" progId="Equation.3">
                  <p:embed/>
                </p:oleObj>
              </mc:Choice>
              <mc:Fallback>
                <p:oleObj name="公式" r:id="rId21" imgW="162082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04800"/>
                        <a:ext cx="5143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3" name="Object 27"/>
          <p:cNvGraphicFramePr>
            <a:graphicFrameLocks noChangeAspect="1"/>
          </p:cNvGraphicFramePr>
          <p:nvPr/>
        </p:nvGraphicFramePr>
        <p:xfrm>
          <a:off x="7042150" y="3619500"/>
          <a:ext cx="143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1" name="公式" r:id="rId23" imgW="1381282" imgH="447682" progId="Equation.3">
                  <p:embed/>
                </p:oleObj>
              </mc:Choice>
              <mc:Fallback>
                <p:oleObj name="公式" r:id="rId23" imgW="1381282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3619500"/>
                        <a:ext cx="1435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4" name="Object 28"/>
          <p:cNvGraphicFramePr>
            <a:graphicFrameLocks noChangeAspect="1"/>
          </p:cNvGraphicFramePr>
          <p:nvPr/>
        </p:nvGraphicFramePr>
        <p:xfrm>
          <a:off x="9696450" y="5229225"/>
          <a:ext cx="46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2" name="公式" r:id="rId25" imgW="409508" imgH="371336" progId="Equation.3">
                  <p:embed/>
                </p:oleObj>
              </mc:Choice>
              <mc:Fallback>
                <p:oleObj name="公式" r:id="rId25" imgW="409508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5229225"/>
                        <a:ext cx="46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5" name="Object 29"/>
          <p:cNvGraphicFramePr>
            <a:graphicFrameLocks noChangeAspect="1"/>
          </p:cNvGraphicFramePr>
          <p:nvPr/>
        </p:nvGraphicFramePr>
        <p:xfrm>
          <a:off x="3071813" y="5734050"/>
          <a:ext cx="162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3" name="公式" r:id="rId27" imgW="1571692" imgH="600015" progId="Equation.3">
                  <p:embed/>
                </p:oleObj>
              </mc:Choice>
              <mc:Fallback>
                <p:oleObj name="公式" r:id="rId27" imgW="1571692" imgH="6000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734050"/>
                        <a:ext cx="1625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010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autoUpdateAnimBg="0"/>
      <p:bldP spid="403460" grpId="0" autoUpdateAnimBg="0"/>
      <p:bldP spid="403461" grpId="0" autoUpdateAnimBg="0"/>
      <p:bldP spid="403462" grpId="0" build="p" autoUpdateAnimBg="0"/>
      <p:bldP spid="403464" grpId="0" autoUpdateAnimBg="0"/>
      <p:bldP spid="403474" grpId="0" animBg="1"/>
      <p:bldP spid="403477" grpId="0" autoUpdateAnimBg="0"/>
      <p:bldP spid="403478" grpId="0" autoUpdateAnimBg="0"/>
      <p:bldP spid="403479" grpId="0" autoUpdateAnimBg="0"/>
      <p:bldP spid="403480" grpId="0" autoUpdateAnimBg="0"/>
      <p:bldP spid="40348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638" y="277352"/>
            <a:ext cx="5715000" cy="776288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有一宽为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24cm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的长方形铁板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696200" y="4064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把它折起来做成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2171700" y="2020888"/>
            <a:ext cx="468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设折起来的边长为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 cm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8229600" y="20066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则断面面积</a:t>
            </a:r>
          </a:p>
        </p:txBody>
      </p:sp>
      <p:grpSp>
        <p:nvGrpSpPr>
          <p:cNvPr id="404486" name="Group 6"/>
          <p:cNvGrpSpPr>
            <a:grpSpLocks/>
          </p:cNvGrpSpPr>
          <p:nvPr/>
        </p:nvGrpSpPr>
        <p:grpSpPr bwMode="auto">
          <a:xfrm>
            <a:off x="2514600" y="4572001"/>
            <a:ext cx="2286000" cy="1662113"/>
            <a:chOff x="624" y="2880"/>
            <a:chExt cx="1440" cy="1047"/>
          </a:xfrm>
        </p:grpSpPr>
        <p:sp>
          <p:nvSpPr>
            <p:cNvPr id="27687" name="Line 7"/>
            <p:cNvSpPr>
              <a:spLocks noChangeShapeType="1"/>
            </p:cNvSpPr>
            <p:nvPr/>
          </p:nvSpPr>
          <p:spPr bwMode="auto">
            <a:xfrm>
              <a:off x="1104" y="2880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8"/>
            <p:cNvSpPr>
              <a:spLocks noChangeShapeType="1"/>
            </p:cNvSpPr>
            <p:nvPr/>
          </p:nvSpPr>
          <p:spPr bwMode="auto">
            <a:xfrm>
              <a:off x="624" y="3552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Line 9"/>
            <p:cNvSpPr>
              <a:spLocks noChangeShapeType="1"/>
            </p:cNvSpPr>
            <p:nvPr/>
          </p:nvSpPr>
          <p:spPr bwMode="auto">
            <a:xfrm flipH="1">
              <a:off x="62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10"/>
            <p:cNvSpPr>
              <a:spLocks noChangeShapeType="1"/>
            </p:cNvSpPr>
            <p:nvPr/>
          </p:nvSpPr>
          <p:spPr bwMode="auto">
            <a:xfrm flipH="1">
              <a:off x="158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11"/>
            <p:cNvSpPr>
              <a:spLocks noChangeShapeType="1"/>
            </p:cNvSpPr>
            <p:nvPr/>
          </p:nvSpPr>
          <p:spPr bwMode="auto">
            <a:xfrm flipH="1">
              <a:off x="86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12"/>
            <p:cNvSpPr>
              <a:spLocks noChangeShapeType="1"/>
            </p:cNvSpPr>
            <p:nvPr/>
          </p:nvSpPr>
          <p:spPr bwMode="auto">
            <a:xfrm flipH="1">
              <a:off x="134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Text Box 13"/>
            <p:cNvSpPr txBox="1">
              <a:spLocks noChangeArrowheads="1"/>
            </p:cNvSpPr>
            <p:nvPr/>
          </p:nvSpPr>
          <p:spPr bwMode="auto">
            <a:xfrm>
              <a:off x="1440" y="326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 dirty="0"/>
                <a:t>x</a:t>
              </a:r>
            </a:p>
          </p:txBody>
        </p:sp>
        <p:cxnSp>
          <p:nvCxnSpPr>
            <p:cNvPr id="27694" name="AutoShape 14"/>
            <p:cNvCxnSpPr>
              <a:cxnSpLocks noChangeShapeType="1"/>
            </p:cNvCxnSpPr>
            <p:nvPr/>
          </p:nvCxnSpPr>
          <p:spPr bwMode="auto">
            <a:xfrm>
              <a:off x="624" y="3648"/>
              <a:ext cx="9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95" name="Text Box 15"/>
            <p:cNvSpPr txBox="1">
              <a:spLocks noChangeArrowheads="1"/>
            </p:cNvSpPr>
            <p:nvPr/>
          </p:nvSpPr>
          <p:spPr bwMode="auto">
            <a:xfrm>
              <a:off x="912" y="360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24</a:t>
              </a:r>
            </a:p>
          </p:txBody>
        </p:sp>
      </p:grpSp>
      <p:sp>
        <p:nvSpPr>
          <p:cNvPr id="404496" name="Line 16"/>
          <p:cNvSpPr>
            <a:spLocks noChangeShapeType="1"/>
          </p:cNvSpPr>
          <p:nvPr/>
        </p:nvSpPr>
        <p:spPr bwMode="auto">
          <a:xfrm>
            <a:off x="3657600" y="5638800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Text Box 17"/>
          <p:cNvSpPr txBox="1">
            <a:spLocks noChangeArrowheads="1"/>
          </p:cNvSpPr>
          <p:nvPr/>
        </p:nvSpPr>
        <p:spPr bwMode="auto">
          <a:xfrm>
            <a:off x="1828800" y="990601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一个断面为等腰梯形的水槽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04498" name="Text Box 18"/>
          <p:cNvSpPr txBox="1">
            <a:spLocks noChangeArrowheads="1"/>
          </p:cNvSpPr>
          <p:nvPr/>
        </p:nvSpPr>
        <p:spPr bwMode="auto">
          <a:xfrm>
            <a:off x="6629400" y="20208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倾角为</a:t>
            </a:r>
            <a:r>
              <a:rPr lang="zh-CN" altLang="en-US" sz="2800" i="1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i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404499" name="Arc 19"/>
          <p:cNvSpPr>
            <a:spLocks/>
          </p:cNvSpPr>
          <p:nvPr/>
        </p:nvSpPr>
        <p:spPr bwMode="auto">
          <a:xfrm>
            <a:off x="7818439" y="5568950"/>
            <a:ext cx="185737" cy="146050"/>
          </a:xfrm>
          <a:custGeom>
            <a:avLst/>
            <a:gdLst>
              <a:gd name="T0" fmla="*/ 0 w 21049"/>
              <a:gd name="T1" fmla="*/ 2147483646 h 16502"/>
              <a:gd name="T2" fmla="*/ 2147483646 w 21049"/>
              <a:gd name="T3" fmla="*/ 0 h 16502"/>
              <a:gd name="T4" fmla="*/ 2147483646 w 21049"/>
              <a:gd name="T5" fmla="*/ 2147483646 h 165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49" h="16502" fill="none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</a:path>
              <a:path w="21049" h="16502" stroke="0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  <a:lnTo>
                  <a:pt x="21049" y="16502"/>
                </a:lnTo>
                <a:lnTo>
                  <a:pt x="0" y="11654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4500" name="Object 20"/>
          <p:cNvGraphicFramePr>
            <a:graphicFrameLocks noChangeAspect="1"/>
          </p:cNvGraphicFramePr>
          <p:nvPr/>
        </p:nvGraphicFramePr>
        <p:xfrm>
          <a:off x="3017838" y="2819400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0" name="公式" r:id="rId3" imgW="523897" imgH="247677" progId="Equation.3">
                  <p:embed/>
                </p:oleObj>
              </mc:Choice>
              <mc:Fallback>
                <p:oleObj name="公式" r:id="rId3" imgW="523897" imgH="247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819400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1" name="Object 21"/>
          <p:cNvGraphicFramePr>
            <a:graphicFrameLocks noChangeAspect="1"/>
          </p:cNvGraphicFramePr>
          <p:nvPr/>
        </p:nvGraphicFramePr>
        <p:xfrm>
          <a:off x="4051301" y="2819400"/>
          <a:ext cx="26273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1" name="公式" r:id="rId5" imgW="2571795" imgH="257354" progId="Equation.3">
                  <p:embed/>
                </p:oleObj>
              </mc:Choice>
              <mc:Fallback>
                <p:oleObj name="公式" r:id="rId5" imgW="2571795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1" y="2819400"/>
                        <a:ext cx="26273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2" name="Object 22"/>
          <p:cNvGraphicFramePr>
            <a:graphicFrameLocks noChangeAspect="1"/>
          </p:cNvGraphicFramePr>
          <p:nvPr/>
        </p:nvGraphicFramePr>
        <p:xfrm>
          <a:off x="6756400" y="2841625"/>
          <a:ext cx="1397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公式" r:id="rId7" imgW="1342913" imgH="257354" progId="Equation.3">
                  <p:embed/>
                </p:oleObj>
              </mc:Choice>
              <mc:Fallback>
                <p:oleObj name="公式" r:id="rId7" imgW="1342913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2841625"/>
                        <a:ext cx="1397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3" name="Object 23"/>
          <p:cNvGraphicFramePr>
            <a:graphicFrameLocks noChangeAspect="1"/>
          </p:cNvGraphicFramePr>
          <p:nvPr/>
        </p:nvGraphicFramePr>
        <p:xfrm>
          <a:off x="3633788" y="2540000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Equation" r:id="rId9" imgW="352492" imgH="790701" progId="Equation.3">
                  <p:embed/>
                </p:oleObj>
              </mc:Choice>
              <mc:Fallback>
                <p:oleObj name="Equation" r:id="rId9" imgW="352492" imgH="7907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2540000"/>
                        <a:ext cx="40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4" name="Object 24"/>
          <p:cNvGraphicFramePr>
            <a:graphicFrameLocks noChangeAspect="1"/>
          </p:cNvGraphicFramePr>
          <p:nvPr/>
        </p:nvGraphicFramePr>
        <p:xfrm>
          <a:off x="8153400" y="2847975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公式" r:id="rId11" imgW="1238205" imgH="333342" progId="Equation.3">
                  <p:embed/>
                </p:oleObj>
              </mc:Choice>
              <mc:Fallback>
                <p:oleObj name="公式" r:id="rId11" imgW="123820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847975"/>
                        <a:ext cx="129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5" name="Object 25"/>
          <p:cNvGraphicFramePr>
            <a:graphicFrameLocks noChangeAspect="1"/>
          </p:cNvGraphicFramePr>
          <p:nvPr/>
        </p:nvGraphicFramePr>
        <p:xfrm>
          <a:off x="3409951" y="3352800"/>
          <a:ext cx="5510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公式" r:id="rId13" imgW="5457713" imgH="390691" progId="Equation.3">
                  <p:embed/>
                </p:oleObj>
              </mc:Choice>
              <mc:Fallback>
                <p:oleObj name="公式" r:id="rId13" imgW="5457713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1" y="3352800"/>
                        <a:ext cx="55102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4506" name="Group 26"/>
          <p:cNvGrpSpPr>
            <a:grpSpLocks/>
          </p:cNvGrpSpPr>
          <p:nvPr/>
        </p:nvGrpSpPr>
        <p:grpSpPr bwMode="auto">
          <a:xfrm>
            <a:off x="7967664" y="5805489"/>
            <a:ext cx="1150937" cy="377825"/>
            <a:chOff x="4114" y="3792"/>
            <a:chExt cx="782" cy="279"/>
          </a:xfrm>
        </p:grpSpPr>
        <p:sp>
          <p:nvSpPr>
            <p:cNvPr id="27685" name="Line 27"/>
            <p:cNvSpPr>
              <a:spLocks noChangeShapeType="1"/>
            </p:cNvSpPr>
            <p:nvPr/>
          </p:nvSpPr>
          <p:spPr bwMode="auto">
            <a:xfrm>
              <a:off x="4118" y="3792"/>
              <a:ext cx="74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86" name="Object 28"/>
            <p:cNvGraphicFramePr>
              <a:graphicFrameLocks noChangeAspect="1"/>
            </p:cNvGraphicFramePr>
            <p:nvPr/>
          </p:nvGraphicFramePr>
          <p:xfrm>
            <a:off x="4114" y="3792"/>
            <a:ext cx="78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6" name="公式" r:id="rId15" imgW="438195" imgH="123659" progId="Equation.3">
                    <p:embed/>
                  </p:oleObj>
                </mc:Choice>
                <mc:Fallback>
                  <p:oleObj name="公式" r:id="rId15" imgW="438195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3792"/>
                          <a:ext cx="78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4509" name="Object 29"/>
          <p:cNvGraphicFramePr>
            <a:graphicFrameLocks noChangeAspect="1"/>
          </p:cNvGraphicFramePr>
          <p:nvPr/>
        </p:nvGraphicFramePr>
        <p:xfrm>
          <a:off x="7505700" y="54102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7" name="Equation" r:id="rId17" imgW="209416" imgH="181008" progId="Equation.3">
                  <p:embed/>
                </p:oleObj>
              </mc:Choice>
              <mc:Fallback>
                <p:oleObj name="Equation" r:id="rId17" imgW="209416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54102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10" name="Object 30"/>
          <p:cNvGraphicFramePr>
            <a:graphicFrameLocks noChangeAspect="1"/>
          </p:cNvGraphicFramePr>
          <p:nvPr/>
        </p:nvGraphicFramePr>
        <p:xfrm>
          <a:off x="7885113" y="5332413"/>
          <a:ext cx="2841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8" name="公式" r:id="rId19" imgW="66697" imgH="85665" progId="Equation.3">
                  <p:embed/>
                </p:oleObj>
              </mc:Choice>
              <mc:Fallback>
                <p:oleObj name="公式" r:id="rId19" imgW="66697" imgH="856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5332413"/>
                        <a:ext cx="28416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4511" name="Group 31"/>
          <p:cNvGrpSpPr>
            <a:grpSpLocks/>
          </p:cNvGrpSpPr>
          <p:nvPr/>
        </p:nvGrpSpPr>
        <p:grpSpPr bwMode="auto">
          <a:xfrm>
            <a:off x="7527926" y="3886200"/>
            <a:ext cx="2551113" cy="1803400"/>
            <a:chOff x="3782" y="2448"/>
            <a:chExt cx="1607" cy="1136"/>
          </a:xfrm>
        </p:grpSpPr>
        <p:sp>
          <p:nvSpPr>
            <p:cNvPr id="27674" name="Line 32"/>
            <p:cNvSpPr>
              <a:spLocks noChangeShapeType="1"/>
            </p:cNvSpPr>
            <p:nvPr/>
          </p:nvSpPr>
          <p:spPr bwMode="auto">
            <a:xfrm flipH="1" flipV="1">
              <a:off x="3964" y="3463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33"/>
            <p:cNvSpPr>
              <a:spLocks noChangeShapeType="1"/>
            </p:cNvSpPr>
            <p:nvPr/>
          </p:nvSpPr>
          <p:spPr bwMode="auto">
            <a:xfrm flipV="1">
              <a:off x="5355" y="2457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Line 34"/>
            <p:cNvSpPr>
              <a:spLocks noChangeShapeType="1"/>
            </p:cNvSpPr>
            <p:nvPr/>
          </p:nvSpPr>
          <p:spPr bwMode="auto">
            <a:xfrm flipH="1">
              <a:off x="4085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35"/>
            <p:cNvSpPr>
              <a:spLocks noChangeShapeType="1"/>
            </p:cNvSpPr>
            <p:nvPr/>
          </p:nvSpPr>
          <p:spPr bwMode="auto">
            <a:xfrm flipH="1">
              <a:off x="4750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36"/>
            <p:cNvSpPr>
              <a:spLocks noChangeShapeType="1"/>
            </p:cNvSpPr>
            <p:nvPr/>
          </p:nvSpPr>
          <p:spPr bwMode="auto">
            <a:xfrm>
              <a:off x="4690" y="2617"/>
              <a:ext cx="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Line 37"/>
            <p:cNvSpPr>
              <a:spLocks noChangeShapeType="1"/>
            </p:cNvSpPr>
            <p:nvPr/>
          </p:nvSpPr>
          <p:spPr bwMode="auto">
            <a:xfrm>
              <a:off x="4085" y="3584"/>
              <a:ext cx="6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38"/>
            <p:cNvSpPr>
              <a:spLocks noChangeShapeType="1"/>
            </p:cNvSpPr>
            <p:nvPr/>
          </p:nvSpPr>
          <p:spPr bwMode="auto">
            <a:xfrm flipH="1" flipV="1">
              <a:off x="4569" y="2496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Line 39"/>
            <p:cNvSpPr>
              <a:spLocks noChangeShapeType="1"/>
            </p:cNvSpPr>
            <p:nvPr/>
          </p:nvSpPr>
          <p:spPr bwMode="auto">
            <a:xfrm flipH="1">
              <a:off x="3964" y="2496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Line 40"/>
            <p:cNvSpPr>
              <a:spLocks noChangeShapeType="1"/>
            </p:cNvSpPr>
            <p:nvPr/>
          </p:nvSpPr>
          <p:spPr bwMode="auto">
            <a:xfrm flipV="1">
              <a:off x="4750" y="3423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Line 41"/>
            <p:cNvSpPr>
              <a:spLocks noChangeShapeType="1"/>
            </p:cNvSpPr>
            <p:nvPr/>
          </p:nvSpPr>
          <p:spPr bwMode="auto">
            <a:xfrm flipH="1">
              <a:off x="4771" y="2448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Line 42"/>
            <p:cNvSpPr>
              <a:spLocks noChangeShapeType="1"/>
            </p:cNvSpPr>
            <p:nvPr/>
          </p:nvSpPr>
          <p:spPr bwMode="auto">
            <a:xfrm flipH="1">
              <a:off x="3782" y="358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69" name="Text Box 43"/>
          <p:cNvSpPr txBox="1">
            <a:spLocks noChangeArrowheads="1"/>
          </p:cNvSpPr>
          <p:nvPr/>
        </p:nvSpPr>
        <p:spPr bwMode="auto">
          <a:xfrm>
            <a:off x="2063750" y="1484313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积最大</a:t>
            </a:r>
            <a:r>
              <a:rPr lang="en-US" altLang="zh-CN" sz="2800">
                <a:ea typeface="楷体_GB2312" pitchFamily="49" charset="-122"/>
              </a:rPr>
              <a:t>.     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4524" name="Object 44"/>
          <p:cNvGraphicFramePr>
            <a:graphicFrameLocks noChangeAspect="1"/>
          </p:cNvGraphicFramePr>
          <p:nvPr/>
        </p:nvGraphicFramePr>
        <p:xfrm>
          <a:off x="4014788" y="3949700"/>
          <a:ext cx="3859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9" name="公式" r:id="rId21" imgW="3800318" imgH="466679" progId="Equation.3">
                  <p:embed/>
                </p:oleObj>
              </mc:Choice>
              <mc:Fallback>
                <p:oleObj name="公式" r:id="rId21" imgW="3800318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3949700"/>
                        <a:ext cx="3859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25" name="Text Box 45"/>
          <p:cNvSpPr txBox="1">
            <a:spLocks noChangeArrowheads="1"/>
          </p:cNvSpPr>
          <p:nvPr/>
        </p:nvSpPr>
        <p:spPr bwMode="auto">
          <a:xfrm>
            <a:off x="2208214" y="2708276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为</a:t>
            </a:r>
          </a:p>
        </p:txBody>
      </p:sp>
      <p:sp>
        <p:nvSpPr>
          <p:cNvPr id="404526" name="Line 46"/>
          <p:cNvSpPr>
            <a:spLocks noChangeShapeType="1"/>
          </p:cNvSpPr>
          <p:nvPr/>
        </p:nvSpPr>
        <p:spPr bwMode="auto">
          <a:xfrm>
            <a:off x="7824789" y="5516563"/>
            <a:ext cx="193675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Text Box 47"/>
          <p:cNvSpPr txBox="1">
            <a:spLocks noChangeArrowheads="1"/>
          </p:cNvSpPr>
          <p:nvPr/>
        </p:nvSpPr>
        <p:spPr bwMode="auto">
          <a:xfrm>
            <a:off x="6324600" y="990601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问怎样折法才能使断面面</a:t>
            </a:r>
          </a:p>
        </p:txBody>
      </p:sp>
    </p:spTree>
    <p:extLst>
      <p:ext uri="{BB962C8B-B14F-4D97-AF65-F5344CB8AC3E}">
        <p14:creationId xmlns:p14="http://schemas.microsoft.com/office/powerpoint/2010/main" val="1393253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build="p" autoUpdateAnimBg="0"/>
      <p:bldP spid="404485" grpId="0" autoUpdateAnimBg="0"/>
      <p:bldP spid="404496" grpId="0" animBg="1"/>
      <p:bldP spid="404498" grpId="0" build="p" autoUpdateAnimBg="0"/>
      <p:bldP spid="404499" grpId="0" animBg="1"/>
      <p:bldP spid="404525" grpId="0" build="p" autoUpdateAnimBg="0" advAuto="0"/>
      <p:bldP spid="4045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978" name="Group 2"/>
          <p:cNvGrpSpPr>
            <a:grpSpLocks/>
          </p:cNvGrpSpPr>
          <p:nvPr/>
        </p:nvGrpSpPr>
        <p:grpSpPr bwMode="auto">
          <a:xfrm>
            <a:off x="2438400" y="1447800"/>
            <a:ext cx="7467600" cy="3081338"/>
            <a:chOff x="576" y="1131"/>
            <a:chExt cx="4704" cy="1941"/>
          </a:xfrm>
        </p:grpSpPr>
        <p:sp>
          <p:nvSpPr>
            <p:cNvPr id="5128" name="Text Box 3"/>
            <p:cNvSpPr txBox="1">
              <a:spLocks noChangeArrowheads="1"/>
            </p:cNvSpPr>
            <p:nvPr/>
          </p:nvSpPr>
          <p:spPr bwMode="auto">
            <a:xfrm>
              <a:off x="576" y="1131"/>
              <a:ext cx="4704" cy="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实例：某商店卖两种牌子的果汁，本地牌子每瓶进价</a:t>
              </a:r>
              <a:r>
                <a:rPr lang="en-US" altLang="zh-CN" sz="2800"/>
                <a:t>1</a:t>
              </a:r>
              <a:r>
                <a:rPr lang="zh-CN" altLang="en-US" sz="2800"/>
                <a:t>元，外地牌子每瓶进价</a:t>
              </a:r>
              <a:r>
                <a:rPr lang="en-US" altLang="zh-CN" sz="2800"/>
                <a:t>1.2</a:t>
              </a:r>
              <a:r>
                <a:rPr lang="zh-CN" altLang="en-US" sz="2800"/>
                <a:t>元，店主估计，如果本地牌子的每瓶卖    元，外地牌子的每瓶卖     元，则每天可卖出                        瓶本地牌子的果汁，                     瓶外地牌子的果汁问：店主每天以什么价格卖两种牌子的果汁可取得最大收益？</a:t>
              </a:r>
            </a:p>
          </p:txBody>
        </p:sp>
        <p:graphicFrame>
          <p:nvGraphicFramePr>
            <p:cNvPr id="5129" name="Object 4"/>
            <p:cNvGraphicFramePr>
              <a:graphicFrameLocks noChangeAspect="1"/>
            </p:cNvGraphicFramePr>
            <p:nvPr/>
          </p:nvGraphicFramePr>
          <p:xfrm>
            <a:off x="3385" y="17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" name="公式" r:id="rId3" imgW="266469" imgH="253780" progId="Equation.3">
                    <p:embed/>
                  </p:oleObj>
                </mc:Choice>
                <mc:Fallback>
                  <p:oleObj name="公式" r:id="rId3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7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5"/>
            <p:cNvGraphicFramePr>
              <a:graphicFrameLocks noChangeAspect="1"/>
            </p:cNvGraphicFramePr>
            <p:nvPr/>
          </p:nvGraphicFramePr>
          <p:xfrm>
            <a:off x="1392" y="2016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" name="公式" r:id="rId5" imgW="266584" imgH="330057" progId="Equation.3">
                    <p:embed/>
                  </p:oleObj>
                </mc:Choice>
                <mc:Fallback>
                  <p:oleObj name="公式" r:id="rId5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016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6"/>
            <p:cNvGraphicFramePr>
              <a:graphicFrameLocks noChangeAspect="1"/>
            </p:cNvGraphicFramePr>
            <p:nvPr/>
          </p:nvGraphicFramePr>
          <p:xfrm>
            <a:off x="3456" y="2016"/>
            <a:ext cx="124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6" name="公式" r:id="rId7" imgW="1968500" imgH="406400" progId="Equation.3">
                    <p:embed/>
                  </p:oleObj>
                </mc:Choice>
                <mc:Fallback>
                  <p:oleObj name="公式" r:id="rId7" imgW="19685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16"/>
                          <a:ext cx="124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7"/>
            <p:cNvGraphicFramePr>
              <a:graphicFrameLocks noChangeAspect="1"/>
            </p:cNvGraphicFramePr>
            <p:nvPr/>
          </p:nvGraphicFramePr>
          <p:xfrm>
            <a:off x="2168" y="2256"/>
            <a:ext cx="124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7" name="公式" r:id="rId9" imgW="1968500" imgH="406400" progId="Equation.3">
                    <p:embed/>
                  </p:oleObj>
                </mc:Choice>
                <mc:Fallback>
                  <p:oleObj name="公式" r:id="rId9" imgW="19685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2256"/>
                          <a:ext cx="124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2984" name="Text Box 8"/>
          <p:cNvSpPr txBox="1">
            <a:spLocks noChangeArrowheads="1"/>
          </p:cNvSpPr>
          <p:nvPr/>
        </p:nvSpPr>
        <p:spPr bwMode="auto">
          <a:xfrm>
            <a:off x="2438400" y="45862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每天的收益为</a:t>
            </a:r>
          </a:p>
        </p:txBody>
      </p:sp>
      <p:graphicFrame>
        <p:nvGraphicFramePr>
          <p:cNvPr id="382985" name="Object 9"/>
          <p:cNvGraphicFramePr>
            <a:graphicFrameLocks noChangeAspect="1"/>
          </p:cNvGraphicFramePr>
          <p:nvPr/>
        </p:nvGraphicFramePr>
        <p:xfrm>
          <a:off x="4724400" y="4714876"/>
          <a:ext cx="1511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公式" r:id="rId11" imgW="1511300" imgH="406400" progId="Equation.3">
                  <p:embed/>
                </p:oleObj>
              </mc:Choice>
              <mc:Fallback>
                <p:oleObj name="公式" r:id="rId11" imgW="1511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14876"/>
                        <a:ext cx="1511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6" name="Object 10"/>
          <p:cNvGraphicFramePr>
            <a:graphicFrameLocks noChangeAspect="1"/>
          </p:cNvGraphicFramePr>
          <p:nvPr/>
        </p:nvGraphicFramePr>
        <p:xfrm>
          <a:off x="2563814" y="5235576"/>
          <a:ext cx="71135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公式" r:id="rId13" imgW="7112000" imgH="406400" progId="Equation.3">
                  <p:embed/>
                </p:oleObj>
              </mc:Choice>
              <mc:Fallback>
                <p:oleObj name="公式" r:id="rId13" imgW="7112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4" y="5235576"/>
                        <a:ext cx="71135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7" name="Text Box 11"/>
          <p:cNvSpPr txBox="1">
            <a:spLocks noChangeArrowheads="1"/>
          </p:cNvSpPr>
          <p:nvPr/>
        </p:nvSpPr>
        <p:spPr bwMode="auto">
          <a:xfrm>
            <a:off x="2514600" y="56530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求最大收益即为求二元函数的最大值</a:t>
            </a:r>
            <a:r>
              <a:rPr lang="en-US" altLang="zh-CN" sz="2800"/>
              <a:t>.</a:t>
            </a:r>
          </a:p>
        </p:txBody>
      </p:sp>
      <p:sp>
        <p:nvSpPr>
          <p:cNvPr id="5127" name="Rectangle 1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3945632" cy="874713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一、问题的提出</a:t>
            </a:r>
          </a:p>
        </p:txBody>
      </p:sp>
    </p:spTree>
    <p:extLst>
      <p:ext uri="{BB962C8B-B14F-4D97-AF65-F5344CB8AC3E}">
        <p14:creationId xmlns:p14="http://schemas.microsoft.com/office/powerpoint/2010/main" val="11697891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4" grpId="0" autoUpdateAnimBg="0"/>
      <p:bldP spid="38298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590800" y="314326"/>
            <a:ext cx="7086600" cy="1219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3479800" y="23749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9" name="公式" r:id="rId3" imgW="1323908" imgH="257354" progId="Equation.3">
                  <p:embed/>
                </p:oleObj>
              </mc:Choice>
              <mc:Fallback>
                <p:oleObj name="公式" r:id="rId3" imgW="132390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3749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8" name="Object 4"/>
          <p:cNvGraphicFramePr>
            <a:graphicFrameLocks noChangeAspect="1"/>
          </p:cNvGraphicFramePr>
          <p:nvPr/>
        </p:nvGraphicFramePr>
        <p:xfrm>
          <a:off x="4927601" y="2263775"/>
          <a:ext cx="1636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0" name="公式" r:id="rId5" imgW="1581016" imgH="371336" progId="Equation.3">
                  <p:embed/>
                </p:oleObj>
              </mc:Choice>
              <mc:Fallback>
                <p:oleObj name="公式" r:id="rId5" imgW="1581016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1" y="2263775"/>
                        <a:ext cx="1636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9" name="Object 5"/>
          <p:cNvGraphicFramePr>
            <a:graphicFrameLocks noChangeAspect="1"/>
          </p:cNvGraphicFramePr>
          <p:nvPr/>
        </p:nvGraphicFramePr>
        <p:xfrm>
          <a:off x="6718301" y="2273300"/>
          <a:ext cx="3579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1" name="公式" r:id="rId7" imgW="3524205" imgH="447682" progId="Equation.3">
                  <p:embed/>
                </p:oleObj>
              </mc:Choice>
              <mc:Fallback>
                <p:oleObj name="公式" r:id="rId7" imgW="3524205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2273300"/>
                        <a:ext cx="3579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1828800" y="19812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05511" name="Object 7"/>
          <p:cNvGraphicFramePr>
            <a:graphicFrameLocks noChangeAspect="1"/>
          </p:cNvGraphicFramePr>
          <p:nvPr/>
        </p:nvGraphicFramePr>
        <p:xfrm>
          <a:off x="2730500" y="1771650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2" name="公式" r:id="rId9" imgW="704984" imgH="371336" progId="Equation.3">
                  <p:embed/>
                </p:oleObj>
              </mc:Choice>
              <mc:Fallback>
                <p:oleObj name="公式" r:id="rId9" imgW="704984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771650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2" name="Object 8"/>
          <p:cNvGraphicFramePr>
            <a:graphicFrameLocks noChangeAspect="1"/>
          </p:cNvGraphicFramePr>
          <p:nvPr/>
        </p:nvGraphicFramePr>
        <p:xfrm>
          <a:off x="3486150" y="1789113"/>
          <a:ext cx="1117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3" name="公式" r:id="rId11" imgW="1057118" imgH="257354" progId="Equation.3">
                  <p:embed/>
                </p:oleObj>
              </mc:Choice>
              <mc:Fallback>
                <p:oleObj name="公式" r:id="rId11" imgW="105711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789113"/>
                        <a:ext cx="1117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3" name="Object 9"/>
          <p:cNvGraphicFramePr>
            <a:graphicFrameLocks noChangeAspect="1"/>
          </p:cNvGraphicFramePr>
          <p:nvPr/>
        </p:nvGraphicFramePr>
        <p:xfrm>
          <a:off x="4733925" y="1779588"/>
          <a:ext cx="1435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" name="公式" r:id="rId13" imgW="1381282" imgH="257354" progId="Equation.3">
                  <p:embed/>
                </p:oleObj>
              </mc:Choice>
              <mc:Fallback>
                <p:oleObj name="公式" r:id="rId13" imgW="1381282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1779588"/>
                        <a:ext cx="1435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4" name="Object 10"/>
          <p:cNvGraphicFramePr>
            <a:graphicFrameLocks noChangeAspect="1"/>
          </p:cNvGraphicFramePr>
          <p:nvPr/>
        </p:nvGraphicFramePr>
        <p:xfrm>
          <a:off x="6203951" y="1803400"/>
          <a:ext cx="27543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5" name="公式" r:id="rId15" imgW="2695508" imgH="257354" progId="Equation.3">
                  <p:embed/>
                </p:oleObj>
              </mc:Choice>
              <mc:Fallback>
                <p:oleObj name="公式" r:id="rId15" imgW="269550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1" y="1803400"/>
                        <a:ext cx="27543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Object 11"/>
          <p:cNvGraphicFramePr>
            <a:graphicFrameLocks noChangeAspect="1"/>
          </p:cNvGraphicFramePr>
          <p:nvPr/>
        </p:nvGraphicFramePr>
        <p:xfrm>
          <a:off x="2673350" y="2344738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6" name="公式" r:id="rId17" imgW="704984" imgH="371336" progId="Equation.3">
                  <p:embed/>
                </p:oleObj>
              </mc:Choice>
              <mc:Fallback>
                <p:oleObj name="公式" r:id="rId17" imgW="704984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344738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6" name="Line 12"/>
          <p:cNvSpPr>
            <a:spLocks noChangeShapeType="1"/>
          </p:cNvSpPr>
          <p:nvPr/>
        </p:nvSpPr>
        <p:spPr bwMode="auto">
          <a:xfrm>
            <a:off x="3962400" y="2895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17" name="Text Box 13"/>
          <p:cNvSpPr txBox="1">
            <a:spLocks noChangeArrowheads="1"/>
          </p:cNvSpPr>
          <p:nvPr/>
        </p:nvSpPr>
        <p:spPr bwMode="auto">
          <a:xfrm>
            <a:off x="2126226" y="4522789"/>
            <a:ext cx="119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解得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05518" name="Text Box 14"/>
          <p:cNvSpPr txBox="1">
            <a:spLocks noChangeArrowheads="1"/>
          </p:cNvSpPr>
          <p:nvPr/>
        </p:nvSpPr>
        <p:spPr bwMode="auto">
          <a:xfrm>
            <a:off x="2057400" y="5257801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由题意知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最大值在定义域</a:t>
            </a:r>
            <a:r>
              <a:rPr lang="en-US" altLang="zh-CN" sz="2800" i="1">
                <a:ea typeface="楷体_GB2312" pitchFamily="49" charset="-122"/>
              </a:rPr>
              <a:t>D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内达到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405519" name="Text Box 15"/>
          <p:cNvSpPr txBox="1">
            <a:spLocks noChangeArrowheads="1"/>
          </p:cNvSpPr>
          <p:nvPr/>
        </p:nvSpPr>
        <p:spPr bwMode="auto">
          <a:xfrm>
            <a:off x="7696200" y="52578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而在域</a:t>
            </a:r>
            <a:r>
              <a:rPr lang="en-US" altLang="zh-CN" sz="2800" i="1">
                <a:ea typeface="楷体_GB2312" pitchFamily="49" charset="-122"/>
              </a:rPr>
              <a:t>D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内只有</a:t>
            </a:r>
          </a:p>
        </p:txBody>
      </p:sp>
      <p:sp>
        <p:nvSpPr>
          <p:cNvPr id="405520" name="Text Box 16"/>
          <p:cNvSpPr txBox="1">
            <a:spLocks noChangeArrowheads="1"/>
          </p:cNvSpPr>
          <p:nvPr/>
        </p:nvSpPr>
        <p:spPr bwMode="auto">
          <a:xfrm>
            <a:off x="2126226" y="5828457"/>
            <a:ext cx="22098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一个驻点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405521" name="Text Box 17"/>
          <p:cNvSpPr txBox="1">
            <a:spLocks noChangeArrowheads="1"/>
          </p:cNvSpPr>
          <p:nvPr/>
        </p:nvSpPr>
        <p:spPr bwMode="auto">
          <a:xfrm>
            <a:off x="3775588" y="5811838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故此点即为所求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05522" name="Object 18"/>
          <p:cNvGraphicFramePr>
            <a:graphicFrameLocks noChangeAspect="1"/>
          </p:cNvGraphicFramePr>
          <p:nvPr/>
        </p:nvGraphicFramePr>
        <p:xfrm>
          <a:off x="4154488" y="2952750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7" name="公式" r:id="rId19" imgW="1381282" imgH="333342" progId="Equation.3">
                  <p:embed/>
                </p:oleObj>
              </mc:Choice>
              <mc:Fallback>
                <p:oleObj name="公式" r:id="rId19" imgW="1381282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2952750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3" name="Object 19"/>
          <p:cNvGraphicFramePr>
            <a:graphicFrameLocks noChangeAspect="1"/>
          </p:cNvGraphicFramePr>
          <p:nvPr/>
        </p:nvGraphicFramePr>
        <p:xfrm>
          <a:off x="5702300" y="2959100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8" name="公式" r:id="rId21" imgW="742995" imgH="257354" progId="Equation.3">
                  <p:embed/>
                </p:oleObj>
              </mc:Choice>
              <mc:Fallback>
                <p:oleObj name="公式" r:id="rId21" imgW="742995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2959100"/>
                        <a:ext cx="80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10291764" y="179388"/>
            <a:ext cx="7143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3100388" y="385763"/>
          <a:ext cx="5827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9" name="公式" r:id="rId23" imgW="5772195" imgH="371336" progId="Equation.3">
                  <p:embed/>
                </p:oleObj>
              </mc:Choice>
              <mc:Fallback>
                <p:oleObj name="公式" r:id="rId23" imgW="5772195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85763"/>
                        <a:ext cx="5827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3881438" y="939800"/>
          <a:ext cx="3859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0" name="公式" r:id="rId25" imgW="3800318" imgH="466679" progId="Equation.3">
                  <p:embed/>
                </p:oleObj>
              </mc:Choice>
              <mc:Fallback>
                <p:oleObj name="公式" r:id="rId25" imgW="3800318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939800"/>
                        <a:ext cx="3859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27" name="AutoShape 23"/>
          <p:cNvSpPr>
            <a:spLocks/>
          </p:cNvSpPr>
          <p:nvPr/>
        </p:nvSpPr>
        <p:spPr bwMode="auto">
          <a:xfrm>
            <a:off x="2514600" y="1828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405528" name="AutoShape 24"/>
          <p:cNvSpPr>
            <a:spLocks/>
          </p:cNvSpPr>
          <p:nvPr/>
        </p:nvSpPr>
        <p:spPr bwMode="auto">
          <a:xfrm>
            <a:off x="3200400" y="3505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05529" name="Object 25"/>
          <p:cNvGraphicFramePr>
            <a:graphicFrameLocks noChangeAspect="1"/>
          </p:cNvGraphicFramePr>
          <p:nvPr/>
        </p:nvGraphicFramePr>
        <p:xfrm>
          <a:off x="3517900" y="3505200"/>
          <a:ext cx="2959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" name="公式" r:id="rId27" imgW="2905282" imgH="257354" progId="Equation.3">
                  <p:embed/>
                </p:oleObj>
              </mc:Choice>
              <mc:Fallback>
                <p:oleObj name="公式" r:id="rId27" imgW="2905282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505200"/>
                        <a:ext cx="2959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0" name="Object 26"/>
          <p:cNvGraphicFramePr>
            <a:graphicFrameLocks noChangeAspect="1"/>
          </p:cNvGraphicFramePr>
          <p:nvPr/>
        </p:nvGraphicFramePr>
        <p:xfrm>
          <a:off x="3536950" y="3898900"/>
          <a:ext cx="608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2" name="公式" r:id="rId29" imgW="6029303" imgH="447682" progId="Equation.3">
                  <p:embed/>
                </p:oleObj>
              </mc:Choice>
              <mc:Fallback>
                <p:oleObj name="公式" r:id="rId29" imgW="6029303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3898900"/>
                        <a:ext cx="6083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56557"/>
              </p:ext>
            </p:extLst>
          </p:nvPr>
        </p:nvGraphicFramePr>
        <p:xfrm>
          <a:off x="4038600" y="4362451"/>
          <a:ext cx="349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3" name="公式" r:id="rId31" imgW="3438503" imgH="781023" progId="Equation.3">
                  <p:embed/>
                </p:oleObj>
              </mc:Choice>
              <mc:Fallback>
                <p:oleObj name="公式" r:id="rId31" imgW="3438503" imgH="781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62451"/>
                        <a:ext cx="349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993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0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5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 autoUpdateAnimBg="0"/>
      <p:bldP spid="405516" grpId="0" animBg="1"/>
      <p:bldP spid="405517" grpId="0" build="p" autoUpdateAnimBg="0"/>
      <p:bldP spid="405518" grpId="0" autoUpdateAnimBg="0"/>
      <p:bldP spid="405519" grpId="0" autoUpdateAnimBg="0"/>
      <p:bldP spid="405520" grpId="0"/>
      <p:bldP spid="405521" grpId="0" autoUpdateAnimBg="0"/>
      <p:bldP spid="405527" grpId="0" animBg="1"/>
      <p:bldP spid="4055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79361"/>
              </p:ext>
            </p:extLst>
          </p:nvPr>
        </p:nvGraphicFramePr>
        <p:xfrm>
          <a:off x="2516188" y="990600"/>
          <a:ext cx="723106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0" name="Document" r:id="rId3" imgW="7405106" imgH="1466962" progId="Word.Document.8">
                  <p:embed/>
                </p:oleObj>
              </mc:Choice>
              <mc:Fallback>
                <p:oleObj name="Document" r:id="rId3" imgW="7405106" imgH="1466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990600"/>
                        <a:ext cx="723106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7" name="Text Box 3"/>
          <p:cNvSpPr txBox="1">
            <a:spLocks noChangeArrowheads="1"/>
          </p:cNvSpPr>
          <p:nvPr/>
        </p:nvSpPr>
        <p:spPr bwMode="auto">
          <a:xfrm>
            <a:off x="2432050" y="2667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2705100" y="3505200"/>
          <a:ext cx="377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1" name="文档" r:id="rId5" imgW="3774440" imgH="858520" progId="Word.Document.8">
                  <p:embed/>
                </p:oleObj>
              </mc:Choice>
              <mc:Fallback>
                <p:oleObj name="文档" r:id="rId5" imgW="3774440" imgH="858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505200"/>
                        <a:ext cx="377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349" name="Group 5"/>
          <p:cNvGrpSpPr>
            <a:grpSpLocks/>
          </p:cNvGrpSpPr>
          <p:nvPr/>
        </p:nvGrpSpPr>
        <p:grpSpPr bwMode="auto">
          <a:xfrm>
            <a:off x="3429000" y="4191001"/>
            <a:ext cx="2057400" cy="1592263"/>
            <a:chOff x="1008" y="2256"/>
            <a:chExt cx="1296" cy="1003"/>
          </a:xfrm>
        </p:grpSpPr>
        <p:grpSp>
          <p:nvGrpSpPr>
            <p:cNvPr id="29707" name="Group 6"/>
            <p:cNvGrpSpPr>
              <a:grpSpLocks/>
            </p:cNvGrpSpPr>
            <p:nvPr/>
          </p:nvGrpSpPr>
          <p:grpSpPr bwMode="auto">
            <a:xfrm>
              <a:off x="1008" y="2256"/>
              <a:ext cx="1296" cy="1003"/>
              <a:chOff x="576" y="2448"/>
              <a:chExt cx="1296" cy="1003"/>
            </a:xfrm>
          </p:grpSpPr>
          <p:grpSp>
            <p:nvGrpSpPr>
              <p:cNvPr id="29709" name="Group 7"/>
              <p:cNvGrpSpPr>
                <a:grpSpLocks/>
              </p:cNvGrpSpPr>
              <p:nvPr/>
            </p:nvGrpSpPr>
            <p:grpSpPr bwMode="auto">
              <a:xfrm>
                <a:off x="576" y="2448"/>
                <a:ext cx="1296" cy="1003"/>
                <a:chOff x="4176" y="1056"/>
                <a:chExt cx="1296" cy="1003"/>
              </a:xfrm>
            </p:grpSpPr>
            <p:grpSp>
              <p:nvGrpSpPr>
                <p:cNvPr id="29711" name="Group 8"/>
                <p:cNvGrpSpPr>
                  <a:grpSpLocks/>
                </p:cNvGrpSpPr>
                <p:nvPr/>
              </p:nvGrpSpPr>
              <p:grpSpPr bwMode="auto">
                <a:xfrm>
                  <a:off x="4176" y="1152"/>
                  <a:ext cx="1248" cy="883"/>
                  <a:chOff x="7341" y="8952"/>
                  <a:chExt cx="2400" cy="1664"/>
                </a:xfrm>
              </p:grpSpPr>
              <p:sp>
                <p:nvSpPr>
                  <p:cNvPr id="2971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341" y="10408"/>
                    <a:ext cx="2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16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01" y="8952"/>
                    <a:ext cx="0" cy="16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1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7701" y="9472"/>
                    <a:ext cx="960" cy="936"/>
                  </a:xfrm>
                  <a:prstGeom prst="rtTriangl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0"/>
                  </a:p>
                </p:txBody>
              </p:sp>
              <p:sp>
                <p:nvSpPr>
                  <p:cNvPr id="2971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7506" y="9264"/>
                    <a:ext cx="1284" cy="128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29712" name="Object 13"/>
                <p:cNvGraphicFramePr>
                  <a:graphicFrameLocks noChangeAspect="1"/>
                </p:cNvGraphicFramePr>
                <p:nvPr/>
              </p:nvGraphicFramePr>
              <p:xfrm>
                <a:off x="5376" y="1968"/>
                <a:ext cx="96" cy="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52" name="公式" r:id="rId7" imgW="266469" imgH="253780" progId="Equation.3">
                        <p:embed/>
                      </p:oleObj>
                    </mc:Choice>
                    <mc:Fallback>
                      <p:oleObj name="公式" r:id="rId7" imgW="266469" imgH="2537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6" y="1968"/>
                              <a:ext cx="96" cy="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13" name="Object 14"/>
                <p:cNvGraphicFramePr>
                  <a:graphicFrameLocks noChangeAspect="1"/>
                </p:cNvGraphicFramePr>
                <p:nvPr/>
              </p:nvGraphicFramePr>
              <p:xfrm>
                <a:off x="4320" y="1056"/>
                <a:ext cx="96" cy="1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53" name="公式" r:id="rId9" imgW="266584" imgH="330057" progId="Equation.3">
                        <p:embed/>
                      </p:oleObj>
                    </mc:Choice>
                    <mc:Fallback>
                      <p:oleObj name="公式" r:id="rId9" imgW="266584" imgH="3300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1056"/>
                              <a:ext cx="96" cy="1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14" name="Object 15"/>
                <p:cNvGraphicFramePr>
                  <a:graphicFrameLocks noChangeAspect="1"/>
                </p:cNvGraphicFramePr>
                <p:nvPr/>
              </p:nvGraphicFramePr>
              <p:xfrm>
                <a:off x="4224" y="1968"/>
                <a:ext cx="83" cy="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54" name="公式" r:id="rId11" imgW="228501" imgH="253890" progId="Equation.3">
                        <p:embed/>
                      </p:oleObj>
                    </mc:Choice>
                    <mc:Fallback>
                      <p:oleObj name="公式" r:id="rId11" imgW="228501" imgH="25389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1968"/>
                              <a:ext cx="83" cy="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9710" name="Object 16"/>
              <p:cNvGraphicFramePr>
                <a:graphicFrameLocks noChangeAspect="1"/>
              </p:cNvGraphicFramePr>
              <p:nvPr/>
            </p:nvGraphicFramePr>
            <p:xfrm>
              <a:off x="960" y="2853"/>
              <a:ext cx="624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55" name="公式" r:id="rId13" imgW="1371600" imgH="393700" progId="Equation.3">
                      <p:embed/>
                    </p:oleObj>
                  </mc:Choice>
                  <mc:Fallback>
                    <p:oleObj name="公式" r:id="rId13" imgW="1371600" imgH="393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853"/>
                            <a:ext cx="624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708" name="Object 17"/>
            <p:cNvGraphicFramePr>
              <a:graphicFrameLocks noChangeAspect="1"/>
            </p:cNvGraphicFramePr>
            <p:nvPr/>
          </p:nvGraphicFramePr>
          <p:xfrm>
            <a:off x="1248" y="2931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56" name="公式" r:id="rId15" imgW="257108" imgH="237999" progId="Equation.3">
                    <p:embed/>
                  </p:oleObj>
                </mc:Choice>
                <mc:Fallback>
                  <p:oleObj name="公式" r:id="rId15" imgW="257108" imgH="2379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31"/>
                          <a:ext cx="144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362" name="Group 18"/>
          <p:cNvGrpSpPr>
            <a:grpSpLocks/>
          </p:cNvGrpSpPr>
          <p:nvPr/>
        </p:nvGrpSpPr>
        <p:grpSpPr bwMode="auto">
          <a:xfrm>
            <a:off x="6553200" y="2563814"/>
            <a:ext cx="3505200" cy="3303587"/>
            <a:chOff x="3168" y="1615"/>
            <a:chExt cx="2208" cy="2081"/>
          </a:xfrm>
        </p:grpSpPr>
        <p:pic>
          <p:nvPicPr>
            <p:cNvPr id="29704" name="Picture 19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615"/>
              <a:ext cx="2208" cy="2081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05" name="AutoShape 20"/>
            <p:cNvSpPr>
              <a:spLocks noChangeArrowheads="1"/>
            </p:cNvSpPr>
            <p:nvPr/>
          </p:nvSpPr>
          <p:spPr bwMode="auto">
            <a:xfrm rot="2114311">
              <a:off x="3428" y="2684"/>
              <a:ext cx="892" cy="724"/>
            </a:xfrm>
            <a:prstGeom prst="triangle">
              <a:avLst>
                <a:gd name="adj" fmla="val 70801"/>
              </a:avLst>
            </a:prstGeom>
            <a:solidFill>
              <a:schemeClr val="accent1">
                <a:alpha val="50195"/>
              </a:schemeClr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graphicFrame>
          <p:nvGraphicFramePr>
            <p:cNvPr id="29706" name="Object 21"/>
            <p:cNvGraphicFramePr>
              <a:graphicFrameLocks noChangeAspect="1"/>
            </p:cNvGraphicFramePr>
            <p:nvPr/>
          </p:nvGraphicFramePr>
          <p:xfrm>
            <a:off x="3744" y="3072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57" name="公式" r:id="rId18" imgW="257108" imgH="237999" progId="Equation.3">
                    <p:embed/>
                  </p:oleObj>
                </mc:Choice>
                <mc:Fallback>
                  <p:oleObj name="公式" r:id="rId18" imgW="257108" imgH="2379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072"/>
                          <a:ext cx="144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1366" name="Text Box 22"/>
          <p:cNvSpPr txBox="1">
            <a:spLocks noChangeArrowheads="1"/>
          </p:cNvSpPr>
          <p:nvPr/>
        </p:nvSpPr>
        <p:spPr bwMode="auto">
          <a:xfrm>
            <a:off x="3429000" y="26670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如图</a:t>
            </a:r>
            <a:r>
              <a:rPr lang="en-US" altLang="zh-CN" sz="280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74565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autoUpdateAnimBg="0"/>
      <p:bldP spid="4413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10003"/>
              </p:ext>
            </p:extLst>
          </p:nvPr>
        </p:nvGraphicFramePr>
        <p:xfrm>
          <a:off x="2438400" y="904164"/>
          <a:ext cx="1569493" cy="47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1" name="文档" r:id="rId3" imgW="1502557" imgH="459497" progId="Word.Document.8">
                  <p:embed/>
                </p:oleObj>
              </mc:Choice>
              <mc:Fallback>
                <p:oleObj name="文档" r:id="rId3" imgW="1502557" imgH="459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04164"/>
                        <a:ext cx="1569493" cy="47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946400" y="1600200"/>
          <a:ext cx="566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2" name="公式" r:id="rId5" imgW="5664200" imgH="1143000" progId="Equation.3">
                  <p:embed/>
                </p:oleObj>
              </mc:Choice>
              <mc:Fallback>
                <p:oleObj name="公式" r:id="rId5" imgW="56642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600200"/>
                        <a:ext cx="5664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2438400" y="3200400"/>
          <a:ext cx="4667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3" name="Document" r:id="rId7" imgW="4676775" imgH="647700" progId="Word.Document.8">
                  <p:embed/>
                </p:oleObj>
              </mc:Choice>
              <mc:Fallback>
                <p:oleObj name="Document" r:id="rId7" imgW="4676775" imgH="647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46672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6781800" y="3200400"/>
          <a:ext cx="2743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4" name="Document" r:id="rId9" imgW="2752725" imgH="476250" progId="Word.Document.8">
                  <p:embed/>
                </p:oleObj>
              </mc:Choice>
              <mc:Fallback>
                <p:oleObj name="Document" r:id="rId9" imgW="2752725" imgH="476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00400"/>
                        <a:ext cx="2743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35019"/>
              </p:ext>
            </p:extLst>
          </p:nvPr>
        </p:nvGraphicFramePr>
        <p:xfrm>
          <a:off x="2408041" y="3943350"/>
          <a:ext cx="548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5" name="Document" r:id="rId11" imgW="5486400" imgH="476250" progId="Word.Document.8">
                  <p:embed/>
                </p:oleObj>
              </mc:Choice>
              <mc:Fallback>
                <p:oleObj name="Document" r:id="rId11" imgW="5486400" imgH="476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041" y="3943350"/>
                        <a:ext cx="548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493659"/>
              </p:ext>
            </p:extLst>
          </p:nvPr>
        </p:nvGraphicFramePr>
        <p:xfrm>
          <a:off x="2207568" y="4705350"/>
          <a:ext cx="6534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6" name="Document" r:id="rId13" imgW="6553200" imgH="476250" progId="Word.Document.8">
                  <p:embed/>
                </p:oleObj>
              </mc:Choice>
              <mc:Fallback>
                <p:oleObj name="Document" r:id="rId13" imgW="6553200" imgH="476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705350"/>
                        <a:ext cx="6534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524001" y="30886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94874"/>
              </p:ext>
            </p:extLst>
          </p:nvPr>
        </p:nvGraphicFramePr>
        <p:xfrm>
          <a:off x="5663952" y="404664"/>
          <a:ext cx="47529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7" name="公式" r:id="rId15" imgW="1536033" imgH="215806" progId="Equation.3">
                  <p:embed/>
                </p:oleObj>
              </mc:Choice>
              <mc:Fallback>
                <p:oleObj name="公式" r:id="rId15" imgW="153603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404664"/>
                        <a:ext cx="4752975" cy="679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7059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67000" y="1066800"/>
          <a:ext cx="54879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2" name="文档" r:id="rId3" imgW="5486400" imgH="445713" progId="Word.Document.8">
                  <p:embed/>
                </p:oleObj>
              </mc:Choice>
              <mc:Fallback>
                <p:oleObj name="文档" r:id="rId3" imgW="5486400" imgH="445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54879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5" name="Object 3"/>
          <p:cNvGraphicFramePr>
            <a:graphicFrameLocks noChangeAspect="1"/>
          </p:cNvGraphicFramePr>
          <p:nvPr/>
        </p:nvGraphicFramePr>
        <p:xfrm>
          <a:off x="2667000" y="1752600"/>
          <a:ext cx="54879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3" name="文档" r:id="rId5" imgW="5486400" imgH="497840" progId="Word.Document.8">
                  <p:embed/>
                </p:oleObj>
              </mc:Choice>
              <mc:Fallback>
                <p:oleObj name="文档" r:id="rId5" imgW="5486400" imgH="497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52600"/>
                        <a:ext cx="54879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6" name="Object 4"/>
          <p:cNvGraphicFramePr>
            <a:graphicFrameLocks noChangeAspect="1"/>
          </p:cNvGraphicFramePr>
          <p:nvPr/>
        </p:nvGraphicFramePr>
        <p:xfrm>
          <a:off x="2743200" y="2514600"/>
          <a:ext cx="54879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4" name="文档" r:id="rId7" imgW="5486400" imgH="508000" progId="Word.Document.8">
                  <p:embed/>
                </p:oleObj>
              </mc:Choice>
              <mc:Fallback>
                <p:oleObj name="文档" r:id="rId7" imgW="5486400" imgH="508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54879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7" name="Object 5"/>
          <p:cNvGraphicFramePr>
            <a:graphicFrameLocks noChangeAspect="1"/>
          </p:cNvGraphicFramePr>
          <p:nvPr/>
        </p:nvGraphicFramePr>
        <p:xfrm>
          <a:off x="2743200" y="3314700"/>
          <a:ext cx="2762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5" name="文档" r:id="rId9" imgW="2743200" imgH="473282" progId="Word.Document.8">
                  <p:embed/>
                </p:oleObj>
              </mc:Choice>
              <mc:Fallback>
                <p:oleObj name="文档" r:id="rId9" imgW="2743200" imgH="4732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14700"/>
                        <a:ext cx="2762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5295900" y="3314701"/>
          <a:ext cx="2895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6" name="公式" r:id="rId11" imgW="2895600" imgH="431800" progId="Equation.3">
                  <p:embed/>
                </p:oleObj>
              </mc:Choice>
              <mc:Fallback>
                <p:oleObj name="公式" r:id="rId11" imgW="2895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314701"/>
                        <a:ext cx="2895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9" name="Object 7"/>
          <p:cNvGraphicFramePr>
            <a:graphicFrameLocks noChangeAspect="1"/>
          </p:cNvGraphicFramePr>
          <p:nvPr/>
        </p:nvGraphicFramePr>
        <p:xfrm>
          <a:off x="2990850" y="4076701"/>
          <a:ext cx="2019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7" name="公式" r:id="rId13" imgW="2019300" imgH="393700" progId="Equation.3">
                  <p:embed/>
                </p:oleObj>
              </mc:Choice>
              <mc:Fallback>
                <p:oleObj name="公式" r:id="rId13" imgW="201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4076701"/>
                        <a:ext cx="2019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0" name="Object 8"/>
          <p:cNvGraphicFramePr>
            <a:graphicFrameLocks noChangeAspect="1"/>
          </p:cNvGraphicFramePr>
          <p:nvPr/>
        </p:nvGraphicFramePr>
        <p:xfrm>
          <a:off x="2665414" y="4724400"/>
          <a:ext cx="54879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8" name="文档" r:id="rId15" imgW="5486400" imgH="447040" progId="Word.Document.8">
                  <p:embed/>
                </p:oleObj>
              </mc:Choice>
              <mc:Fallback>
                <p:oleObj name="文档" r:id="rId15" imgW="548640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4" y="4724400"/>
                        <a:ext cx="54879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1" name="Object 9"/>
          <p:cNvGraphicFramePr>
            <a:graphicFrameLocks noChangeAspect="1"/>
          </p:cNvGraphicFramePr>
          <p:nvPr/>
        </p:nvGraphicFramePr>
        <p:xfrm>
          <a:off x="4343400" y="5421314"/>
          <a:ext cx="5487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9" name="文档" r:id="rId17" imgW="5486400" imgH="447040" progId="Word.Document.8">
                  <p:embed/>
                </p:oleObj>
              </mc:Choice>
              <mc:Fallback>
                <p:oleObj name="文档" r:id="rId17" imgW="548640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21314"/>
                        <a:ext cx="54879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8001000" y="1295401"/>
            <a:ext cx="2057400" cy="1592263"/>
            <a:chOff x="576" y="2448"/>
            <a:chExt cx="1296" cy="1003"/>
          </a:xfrm>
        </p:grpSpPr>
        <p:grpSp>
          <p:nvGrpSpPr>
            <p:cNvPr id="31758" name="Group 11"/>
            <p:cNvGrpSpPr>
              <a:grpSpLocks/>
            </p:cNvGrpSpPr>
            <p:nvPr/>
          </p:nvGrpSpPr>
          <p:grpSpPr bwMode="auto">
            <a:xfrm>
              <a:off x="576" y="2448"/>
              <a:ext cx="1296" cy="1003"/>
              <a:chOff x="4176" y="1056"/>
              <a:chExt cx="1296" cy="1003"/>
            </a:xfrm>
          </p:grpSpPr>
          <p:grpSp>
            <p:nvGrpSpPr>
              <p:cNvPr id="31760" name="Group 12"/>
              <p:cNvGrpSpPr>
                <a:grpSpLocks/>
              </p:cNvGrpSpPr>
              <p:nvPr/>
            </p:nvGrpSpPr>
            <p:grpSpPr bwMode="auto">
              <a:xfrm>
                <a:off x="4176" y="1152"/>
                <a:ext cx="1248" cy="883"/>
                <a:chOff x="7341" y="8952"/>
                <a:chExt cx="2400" cy="1664"/>
              </a:xfrm>
            </p:grpSpPr>
            <p:sp>
              <p:nvSpPr>
                <p:cNvPr id="31764" name="Line 13"/>
                <p:cNvSpPr>
                  <a:spLocks noChangeShapeType="1"/>
                </p:cNvSpPr>
                <p:nvPr/>
              </p:nvSpPr>
              <p:spPr bwMode="auto">
                <a:xfrm>
                  <a:off x="7341" y="10408"/>
                  <a:ext cx="2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701" y="8952"/>
                  <a:ext cx="0" cy="166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6" name="AutoShape 15"/>
                <p:cNvSpPr>
                  <a:spLocks noChangeArrowheads="1"/>
                </p:cNvSpPr>
                <p:nvPr/>
              </p:nvSpPr>
              <p:spPr bwMode="auto">
                <a:xfrm>
                  <a:off x="7701" y="9472"/>
                  <a:ext cx="960" cy="936"/>
                </a:xfrm>
                <a:prstGeom prst="rtTriangle">
                  <a:avLst/>
                </a:prstGeom>
                <a:solidFill>
                  <a:srgbClr val="FF00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0"/>
                </a:p>
              </p:txBody>
            </p:sp>
            <p:sp>
              <p:nvSpPr>
                <p:cNvPr id="31767" name="Line 16"/>
                <p:cNvSpPr>
                  <a:spLocks noChangeShapeType="1"/>
                </p:cNvSpPr>
                <p:nvPr/>
              </p:nvSpPr>
              <p:spPr bwMode="auto">
                <a:xfrm>
                  <a:off x="7506" y="9264"/>
                  <a:ext cx="1284" cy="12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1761" name="Object 17"/>
              <p:cNvGraphicFramePr>
                <a:graphicFrameLocks noChangeAspect="1"/>
              </p:cNvGraphicFramePr>
              <p:nvPr/>
            </p:nvGraphicFramePr>
            <p:xfrm>
              <a:off x="5376" y="1968"/>
              <a:ext cx="96" cy="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10" name="公式" r:id="rId19" imgW="266469" imgH="253780" progId="Equation.3">
                      <p:embed/>
                    </p:oleObj>
                  </mc:Choice>
                  <mc:Fallback>
                    <p:oleObj name="公式" r:id="rId19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1968"/>
                            <a:ext cx="96" cy="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2" name="Object 18"/>
              <p:cNvGraphicFramePr>
                <a:graphicFrameLocks noChangeAspect="1"/>
              </p:cNvGraphicFramePr>
              <p:nvPr/>
            </p:nvGraphicFramePr>
            <p:xfrm>
              <a:off x="4320" y="1056"/>
              <a:ext cx="96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11" name="公式" r:id="rId21" imgW="266584" imgH="330057" progId="Equation.3">
                      <p:embed/>
                    </p:oleObj>
                  </mc:Choice>
                  <mc:Fallback>
                    <p:oleObj name="公式" r:id="rId21" imgW="266584" imgH="3300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056"/>
                            <a:ext cx="96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3" name="Object 19"/>
              <p:cNvGraphicFramePr>
                <a:graphicFrameLocks noChangeAspect="1"/>
              </p:cNvGraphicFramePr>
              <p:nvPr/>
            </p:nvGraphicFramePr>
            <p:xfrm>
              <a:off x="4224" y="1968"/>
              <a:ext cx="83" cy="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12" name="公式" r:id="rId23" imgW="228501" imgH="253890" progId="Equation.3">
                      <p:embed/>
                    </p:oleObj>
                  </mc:Choice>
                  <mc:Fallback>
                    <p:oleObj name="公式" r:id="rId23" imgW="228501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968"/>
                            <a:ext cx="83" cy="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59" name="Object 20"/>
            <p:cNvGraphicFramePr>
              <a:graphicFrameLocks noChangeAspect="1"/>
            </p:cNvGraphicFramePr>
            <p:nvPr/>
          </p:nvGraphicFramePr>
          <p:xfrm>
            <a:off x="960" y="2853"/>
            <a:ext cx="6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13" name="公式" r:id="rId25" imgW="1371600" imgH="393700" progId="Equation.3">
                    <p:embed/>
                  </p:oleObj>
                </mc:Choice>
                <mc:Fallback>
                  <p:oleObj name="公式" r:id="rId25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53"/>
                          <a:ext cx="62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5" name="Object 21"/>
          <p:cNvGraphicFramePr>
            <a:graphicFrameLocks noChangeAspect="1"/>
          </p:cNvGraphicFramePr>
          <p:nvPr/>
        </p:nvGraphicFramePr>
        <p:xfrm>
          <a:off x="8388350" y="2347913"/>
          <a:ext cx="2349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4" name="公式" r:id="rId27" imgW="257108" imgH="237999" progId="Equation.3">
                  <p:embed/>
                </p:oleObj>
              </mc:Choice>
              <mc:Fallback>
                <p:oleObj name="公式" r:id="rId27" imgW="257108" imgH="2379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347913"/>
                        <a:ext cx="234950" cy="215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22"/>
          <p:cNvSpPr>
            <a:spLocks noChangeArrowheads="1"/>
          </p:cNvSpPr>
          <p:nvPr/>
        </p:nvSpPr>
        <p:spPr bwMode="auto">
          <a:xfrm>
            <a:off x="1524001" y="30886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3175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923601"/>
              </p:ext>
            </p:extLst>
          </p:nvPr>
        </p:nvGraphicFramePr>
        <p:xfrm>
          <a:off x="6525418" y="369301"/>
          <a:ext cx="49323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5" name="公式" r:id="rId29" imgW="1536033" imgH="215806" progId="Equation.3">
                  <p:embed/>
                </p:oleObj>
              </mc:Choice>
              <mc:Fallback>
                <p:oleObj name="公式" r:id="rId29" imgW="153603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418" y="369301"/>
                        <a:ext cx="4932363" cy="7048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9145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530" name="Group 2"/>
          <p:cNvGrpSpPr>
            <a:grpSpLocks/>
          </p:cNvGrpSpPr>
          <p:nvPr/>
        </p:nvGrpSpPr>
        <p:grpSpPr bwMode="auto">
          <a:xfrm>
            <a:off x="2373262" y="1647386"/>
            <a:ext cx="7086600" cy="2654300"/>
            <a:chOff x="528" y="2064"/>
            <a:chExt cx="4464" cy="1672"/>
          </a:xfrm>
        </p:grpSpPr>
        <p:sp>
          <p:nvSpPr>
            <p:cNvPr id="32776" name="Text Box 3"/>
            <p:cNvSpPr txBox="1">
              <a:spLocks noChangeArrowheads="1"/>
            </p:cNvSpPr>
            <p:nvPr/>
          </p:nvSpPr>
          <p:spPr bwMode="auto">
            <a:xfrm>
              <a:off x="528" y="2064"/>
              <a:ext cx="4464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</a:rPr>
                <a:t>实例</a:t>
              </a:r>
              <a:r>
                <a:rPr lang="zh-CN" altLang="en-US" sz="2800" dirty="0"/>
                <a:t>： 小王有</a:t>
              </a:r>
              <a:r>
                <a:rPr lang="en-US" altLang="zh-CN" sz="2800" dirty="0"/>
                <a:t>200</a:t>
              </a:r>
              <a:r>
                <a:rPr lang="zh-CN" altLang="en-US" sz="2800" dirty="0"/>
                <a:t>元钱，他决定用来购买两种急需物品：计算机磁盘和录音磁带，设他购买    张磁盘， 盒录音磁带达到最佳效果，效果函数为                                    ．设每张磁盘</a:t>
              </a:r>
              <a:r>
                <a:rPr lang="en-US" altLang="zh-CN" sz="2800" dirty="0"/>
                <a:t>8</a:t>
              </a:r>
              <a:r>
                <a:rPr lang="zh-CN" altLang="en-US" sz="2800" dirty="0"/>
                <a:t>元，每盒磁带</a:t>
              </a:r>
              <a:r>
                <a:rPr lang="en-US" altLang="zh-CN" sz="2800" dirty="0"/>
                <a:t>10</a:t>
              </a:r>
              <a:r>
                <a:rPr lang="zh-CN" altLang="en-US" sz="2800" dirty="0"/>
                <a:t>元，问他如何分配这</a:t>
              </a:r>
              <a:r>
                <a:rPr lang="en-US" altLang="zh-CN" sz="2800" dirty="0"/>
                <a:t>200</a:t>
              </a:r>
              <a:r>
                <a:rPr lang="zh-CN" altLang="en-US" sz="2800" dirty="0"/>
                <a:t>元以达到最佳效果．</a:t>
              </a:r>
            </a:p>
          </p:txBody>
        </p:sp>
        <p:graphicFrame>
          <p:nvGraphicFramePr>
            <p:cNvPr id="32777" name="Object 4"/>
            <p:cNvGraphicFramePr>
              <a:graphicFrameLocks noChangeAspect="1"/>
            </p:cNvGraphicFramePr>
            <p:nvPr/>
          </p:nvGraphicFramePr>
          <p:xfrm>
            <a:off x="1056" y="2693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0" name="公式" r:id="rId3" imgW="266469" imgH="253780" progId="Equation.3">
                    <p:embed/>
                  </p:oleObj>
                </mc:Choice>
                <mc:Fallback>
                  <p:oleObj name="公式" r:id="rId3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693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5"/>
            <p:cNvGraphicFramePr>
              <a:graphicFrameLocks noChangeAspect="1"/>
            </p:cNvGraphicFramePr>
            <p:nvPr/>
          </p:nvGraphicFramePr>
          <p:xfrm>
            <a:off x="2089" y="2672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1" name="公式" r:id="rId5" imgW="266584" imgH="330057" progId="Equation.3">
                    <p:embed/>
                  </p:oleObj>
                </mc:Choice>
                <mc:Fallback>
                  <p:oleObj name="公式" r:id="rId5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2672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6"/>
            <p:cNvGraphicFramePr>
              <a:graphicFrameLocks noChangeAspect="1"/>
            </p:cNvGraphicFramePr>
            <p:nvPr/>
          </p:nvGraphicFramePr>
          <p:xfrm>
            <a:off x="1768" y="2961"/>
            <a:ext cx="197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2" name="公式" r:id="rId7" imgW="3136900" imgH="406400" progId="Equation.3">
                    <p:embed/>
                  </p:oleObj>
                </mc:Choice>
                <mc:Fallback>
                  <p:oleObj name="公式" r:id="rId7" imgW="31369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2961"/>
                          <a:ext cx="197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6535" name="Group 7"/>
          <p:cNvGrpSpPr>
            <a:grpSpLocks/>
          </p:cNvGrpSpPr>
          <p:nvPr/>
        </p:nvGrpSpPr>
        <p:grpSpPr bwMode="auto">
          <a:xfrm>
            <a:off x="2384809" y="4430274"/>
            <a:ext cx="6705600" cy="946150"/>
            <a:chOff x="576" y="2832"/>
            <a:chExt cx="4224" cy="596"/>
          </a:xfrm>
        </p:grpSpPr>
        <p:sp>
          <p:nvSpPr>
            <p:cNvPr id="32773" name="Text Box 8"/>
            <p:cNvSpPr txBox="1">
              <a:spLocks noChangeArrowheads="1"/>
            </p:cNvSpPr>
            <p:nvPr/>
          </p:nvSpPr>
          <p:spPr bwMode="auto">
            <a:xfrm>
              <a:off x="576" y="2832"/>
              <a:ext cx="422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问题的实质：求                                     在条件                           下的极值点．</a:t>
              </a:r>
            </a:p>
          </p:txBody>
        </p:sp>
        <p:graphicFrame>
          <p:nvGraphicFramePr>
            <p:cNvPr id="32774" name="Object 9"/>
            <p:cNvGraphicFramePr>
              <a:graphicFrameLocks noChangeAspect="1"/>
            </p:cNvGraphicFramePr>
            <p:nvPr/>
          </p:nvGraphicFramePr>
          <p:xfrm>
            <a:off x="2296" y="2900"/>
            <a:ext cx="197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3" name="公式" r:id="rId9" imgW="3136900" imgH="406400" progId="Equation.3">
                    <p:embed/>
                  </p:oleObj>
                </mc:Choice>
                <mc:Fallback>
                  <p:oleObj name="公式" r:id="rId9" imgW="31369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2900"/>
                          <a:ext cx="197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10"/>
            <p:cNvGraphicFramePr>
              <a:graphicFrameLocks noChangeAspect="1"/>
            </p:cNvGraphicFramePr>
            <p:nvPr/>
          </p:nvGraphicFramePr>
          <p:xfrm>
            <a:off x="904" y="3160"/>
            <a:ext cx="149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4" name="公式" r:id="rId10" imgW="2373870" imgH="406224" progId="Equation.3">
                    <p:embed/>
                  </p:oleObj>
                </mc:Choice>
                <mc:Fallback>
                  <p:oleObj name="公式" r:id="rId10" imgW="237387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160"/>
                          <a:ext cx="149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2" name="Rectangle 11"/>
          <p:cNvSpPr>
            <a:spLocks noGrp="1" noChangeArrowheads="1"/>
          </p:cNvSpPr>
          <p:nvPr>
            <p:ph type="title"/>
          </p:nvPr>
        </p:nvSpPr>
        <p:spPr>
          <a:xfrm>
            <a:off x="2369469" y="764704"/>
            <a:ext cx="5624264" cy="811808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三、条件极值拉格朗日乘数法</a:t>
            </a:r>
          </a:p>
        </p:txBody>
      </p:sp>
    </p:spTree>
    <p:extLst>
      <p:ext uri="{BB962C8B-B14F-4D97-AF65-F5344CB8AC3E}">
        <p14:creationId xmlns:p14="http://schemas.microsoft.com/office/powerpoint/2010/main" val="33160674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2444750" y="13716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极值问题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4089400" y="10668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无条件极值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4114800" y="17668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条 件 极 值 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2324099" y="2636045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条件极值的求法</a:t>
            </a:r>
            <a:r>
              <a:rPr lang="en-US" altLang="zh-CN" sz="2800" dirty="0">
                <a:ea typeface="楷体_GB2312" pitchFamily="49" charset="-122"/>
              </a:rPr>
              <a:t>: 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2319054" y="3186625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方法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1  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代入法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2319054" y="5329669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求一元函数</a:t>
            </a: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6356350" y="5329669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的无条件极值</a:t>
            </a:r>
            <a:r>
              <a:rPr lang="zh-CN" altLang="en-US" sz="2800" dirty="0" smtClean="0">
                <a:ea typeface="楷体_GB2312" pitchFamily="49" charset="-122"/>
              </a:rPr>
              <a:t>问题</a:t>
            </a:r>
            <a:r>
              <a:rPr lang="en-US" altLang="zh-CN" sz="2800" dirty="0" smtClean="0">
                <a:ea typeface="楷体_GB2312" pitchFamily="49" charset="-122"/>
              </a:rPr>
              <a:t>.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7561" name="Text Box 9"/>
          <p:cNvSpPr txBox="1">
            <a:spLocks noChangeArrowheads="1"/>
          </p:cNvSpPr>
          <p:nvPr/>
        </p:nvSpPr>
        <p:spPr bwMode="auto">
          <a:xfrm>
            <a:off x="6146801" y="1073151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对自变量只有定义域限制</a:t>
            </a:r>
          </a:p>
        </p:txBody>
      </p:sp>
      <p:sp>
        <p:nvSpPr>
          <p:cNvPr id="407562" name="Text Box 10"/>
          <p:cNvSpPr txBox="1">
            <a:spLocks noChangeArrowheads="1"/>
          </p:cNvSpPr>
          <p:nvPr/>
        </p:nvSpPr>
        <p:spPr bwMode="auto">
          <a:xfrm>
            <a:off x="6178551" y="1752601"/>
            <a:ext cx="421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对自变量除定义域限制外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07563" name="Text Box 11"/>
          <p:cNvSpPr txBox="1">
            <a:spLocks noChangeArrowheads="1"/>
          </p:cNvSpPr>
          <p:nvPr/>
        </p:nvSpPr>
        <p:spPr bwMode="auto">
          <a:xfrm>
            <a:off x="6191250" y="2286001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还有其它条件限制</a:t>
            </a:r>
          </a:p>
        </p:txBody>
      </p: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4808537" y="3179481"/>
            <a:ext cx="107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例如 </a:t>
            </a:r>
            <a:r>
              <a:rPr lang="en-US" altLang="zh-CN" sz="2800" dirty="0">
                <a:ea typeface="楷体_GB2312" pitchFamily="49" charset="-122"/>
              </a:rPr>
              <a:t>,</a:t>
            </a:r>
          </a:p>
        </p:txBody>
      </p:sp>
      <p:sp>
        <p:nvSpPr>
          <p:cNvPr id="407565" name="AutoShape 13"/>
          <p:cNvSpPr>
            <a:spLocks/>
          </p:cNvSpPr>
          <p:nvPr/>
        </p:nvSpPr>
        <p:spPr bwMode="auto">
          <a:xfrm>
            <a:off x="4044950" y="12192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pSp>
        <p:nvGrpSpPr>
          <p:cNvPr id="407566" name="Group 14"/>
          <p:cNvGrpSpPr>
            <a:grpSpLocks/>
          </p:cNvGrpSpPr>
          <p:nvPr/>
        </p:nvGrpSpPr>
        <p:grpSpPr bwMode="auto">
          <a:xfrm>
            <a:off x="3181350" y="4302126"/>
            <a:ext cx="704849" cy="990600"/>
            <a:chOff x="1236" y="2976"/>
            <a:chExt cx="444" cy="624"/>
          </a:xfrm>
        </p:grpSpPr>
        <p:sp>
          <p:nvSpPr>
            <p:cNvPr id="33811" name="AutoShape 15"/>
            <p:cNvSpPr>
              <a:spLocks noChangeArrowheads="1"/>
            </p:cNvSpPr>
            <p:nvPr/>
          </p:nvSpPr>
          <p:spPr bwMode="auto">
            <a:xfrm>
              <a:off x="1632" y="2976"/>
              <a:ext cx="48" cy="624"/>
            </a:xfrm>
            <a:prstGeom prst="downArrow">
              <a:avLst>
                <a:gd name="adj1" fmla="val 50000"/>
                <a:gd name="adj2" fmla="val 3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33812" name="Text Box 16"/>
            <p:cNvSpPr txBox="1">
              <a:spLocks noChangeArrowheads="1"/>
            </p:cNvSpPr>
            <p:nvPr/>
          </p:nvSpPr>
          <p:spPr bwMode="auto">
            <a:xfrm>
              <a:off x="1236" y="2976"/>
              <a:ext cx="349" cy="5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solidFill>
                    <a:schemeClr val="accent2"/>
                  </a:solidFill>
                  <a:ea typeface="楷体_GB2312" pitchFamily="49" charset="-122"/>
                </a:rPr>
                <a:t>转化</a:t>
              </a:r>
            </a:p>
          </p:txBody>
        </p:sp>
      </p:grpSp>
      <p:graphicFrame>
        <p:nvGraphicFramePr>
          <p:cNvPr id="407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690392"/>
              </p:ext>
            </p:extLst>
          </p:nvPr>
        </p:nvGraphicFramePr>
        <p:xfrm>
          <a:off x="2543967" y="3813686"/>
          <a:ext cx="323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4" name="公式" r:id="rId3" imgW="3181395" imgH="390691" progId="Equation.3">
                  <p:embed/>
                </p:oleObj>
              </mc:Choice>
              <mc:Fallback>
                <p:oleObj name="公式" r:id="rId3" imgW="3181395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967" y="3813686"/>
                        <a:ext cx="323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775455"/>
              </p:ext>
            </p:extLst>
          </p:nvPr>
        </p:nvGraphicFramePr>
        <p:xfrm>
          <a:off x="5884862" y="3822699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5" name="公式" r:id="rId5" imgW="3895703" imgH="390691" progId="Equation.3">
                  <p:embed/>
                </p:oleObj>
              </mc:Choice>
              <mc:Fallback>
                <p:oleObj name="公式" r:id="rId5" imgW="3895703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2" y="3822699"/>
                        <a:ext cx="394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13605"/>
              </p:ext>
            </p:extLst>
          </p:nvPr>
        </p:nvGraphicFramePr>
        <p:xfrm>
          <a:off x="4044950" y="4517594"/>
          <a:ext cx="523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6" name="公式" r:id="rId7" imgW="5171918" imgH="390691" progId="Equation.3">
                  <p:embed/>
                </p:oleObj>
              </mc:Choice>
              <mc:Fallback>
                <p:oleObj name="公式" r:id="rId7" imgW="5171918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4517594"/>
                        <a:ext cx="523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365256"/>
              </p:ext>
            </p:extLst>
          </p:nvPr>
        </p:nvGraphicFramePr>
        <p:xfrm>
          <a:off x="4197350" y="5387394"/>
          <a:ext cx="215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7" name="公式" r:id="rId9" imgW="2104913" imgH="333342" progId="Equation.3">
                  <p:embed/>
                </p:oleObj>
              </mc:Choice>
              <mc:Fallback>
                <p:oleObj name="公式" r:id="rId9" imgW="2104913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5387394"/>
                        <a:ext cx="215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3077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7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utoUpdateAnimBg="0"/>
      <p:bldP spid="407555" grpId="0" autoUpdateAnimBg="0"/>
      <p:bldP spid="407556" grpId="0" autoUpdateAnimBg="0"/>
      <p:bldP spid="407557" grpId="0" autoUpdateAnimBg="0"/>
      <p:bldP spid="407558" grpId="0" autoUpdateAnimBg="0"/>
      <p:bldP spid="407559" grpId="0" autoUpdateAnimBg="0"/>
      <p:bldP spid="407560" grpId="0" autoUpdateAnimBg="0"/>
      <p:bldP spid="407561" grpId="0" build="p" autoUpdateAnimBg="0"/>
      <p:bldP spid="407562" grpId="0" build="p" autoUpdateAnimBg="0"/>
      <p:bldP spid="407563" grpId="0" build="p" autoUpdateAnimBg="0"/>
      <p:bldP spid="407564" grpId="0" build="p" autoUpdateAnimBg="0"/>
      <p:bldP spid="4075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577299"/>
              </p:ext>
            </p:extLst>
          </p:nvPr>
        </p:nvGraphicFramePr>
        <p:xfrm>
          <a:off x="2207568" y="1400259"/>
          <a:ext cx="7848674" cy="482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Document" r:id="rId3" imgW="7227260" imgH="4442644" progId="Word.Document.8">
                  <p:embed/>
                </p:oleObj>
              </mc:Choice>
              <mc:Fallback>
                <p:oleObj name="Document" r:id="rId3" imgW="7227260" imgH="44426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400259"/>
                        <a:ext cx="7848674" cy="4822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063750" y="792163"/>
            <a:ext cx="84963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dirty="0">
                <a:solidFill>
                  <a:srgbClr val="FF0000"/>
                </a:solidFill>
              </a:rPr>
              <a:t>2   </a:t>
            </a:r>
            <a:r>
              <a:rPr lang="zh-CN" altLang="en-US" dirty="0">
                <a:solidFill>
                  <a:srgbClr val="FF0000"/>
                </a:solidFill>
              </a:rPr>
              <a:t>拉格朗日乘数法</a:t>
            </a:r>
            <a:r>
              <a:rPr lang="en-US" altLang="zh-CN" dirty="0">
                <a:solidFill>
                  <a:srgbClr val="FF0000"/>
                </a:solidFill>
              </a:rPr>
              <a:t>(Lagrange Multipliers).</a:t>
            </a:r>
          </a:p>
        </p:txBody>
      </p:sp>
    </p:spTree>
    <p:extLst>
      <p:ext uri="{BB962C8B-B14F-4D97-AF65-F5344CB8AC3E}">
        <p14:creationId xmlns:p14="http://schemas.microsoft.com/office/powerpoint/2010/main" val="4547464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438400" y="1066800"/>
          <a:ext cx="788670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文档" r:id="rId3" imgW="7904988" imgH="4704893" progId="Word.Document.8">
                  <p:embed/>
                </p:oleObj>
              </mc:Choice>
              <mc:Fallback>
                <p:oleObj name="文档" r:id="rId3" imgW="7904988" imgH="47048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7886700" cy="470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6336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89150" y="296865"/>
            <a:ext cx="1041400" cy="733423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03550" y="392113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要设计一个容量为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067426" y="457200"/>
          <a:ext cx="42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6" name="公式" r:id="rId3" imgW="123713" imgH="171331" progId="Equation.3">
                  <p:embed/>
                </p:oleObj>
              </mc:Choice>
              <mc:Fallback>
                <p:oleObj name="公式" r:id="rId3" imgW="123713" imgH="17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6" y="457200"/>
                        <a:ext cx="4238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7556500" y="1645574"/>
            <a:ext cx="307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则问题为求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dirty="0" smtClean="0">
                <a:ea typeface="楷体_GB2312" pitchFamily="49" charset="-122"/>
              </a:rPr>
              <a:t>,</a:t>
            </a:r>
            <a:r>
              <a:rPr lang="en-US" altLang="zh-CN" sz="2800" i="1" dirty="0" smtClean="0">
                <a:ea typeface="楷体_GB2312" pitchFamily="49" charset="-122"/>
              </a:rPr>
              <a:t> y</a:t>
            </a:r>
            <a:r>
              <a:rPr lang="en-US" altLang="zh-CN" sz="2800" dirty="0" smtClean="0">
                <a:ea typeface="楷体_GB2312" pitchFamily="49" charset="-122"/>
              </a:rPr>
              <a:t>, </a:t>
            </a:r>
            <a:r>
              <a:rPr lang="en-US" altLang="zh-CN" sz="2800" i="1" dirty="0" smtClean="0">
                <a:ea typeface="楷体_GB2312" pitchFamily="49" charset="-122"/>
              </a:rPr>
              <a:t>z</a:t>
            </a:r>
            <a:endParaRPr lang="en-US" altLang="zh-CN" sz="2800" i="1" dirty="0">
              <a:ea typeface="楷体_GB2312" pitchFamily="49" charset="-122"/>
            </a:endParaRPr>
          </a:p>
        </p:txBody>
      </p:sp>
      <p:grpSp>
        <p:nvGrpSpPr>
          <p:cNvPr id="410630" name="Group 6"/>
          <p:cNvGrpSpPr>
            <a:grpSpLocks/>
          </p:cNvGrpSpPr>
          <p:nvPr/>
        </p:nvGrpSpPr>
        <p:grpSpPr bwMode="auto">
          <a:xfrm>
            <a:off x="8153400" y="3381375"/>
            <a:ext cx="1752600" cy="990600"/>
            <a:chOff x="4176" y="2064"/>
            <a:chExt cx="1104" cy="624"/>
          </a:xfrm>
        </p:grpSpPr>
        <p:sp>
          <p:nvSpPr>
            <p:cNvPr id="36894" name="Line 7"/>
            <p:cNvSpPr>
              <a:spLocks noChangeShapeType="1"/>
            </p:cNvSpPr>
            <p:nvPr/>
          </p:nvSpPr>
          <p:spPr bwMode="auto">
            <a:xfrm flipH="1">
              <a:off x="4176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8"/>
            <p:cNvSpPr>
              <a:spLocks noChangeShapeType="1"/>
            </p:cNvSpPr>
            <p:nvPr/>
          </p:nvSpPr>
          <p:spPr bwMode="auto">
            <a:xfrm>
              <a:off x="451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9"/>
            <p:cNvSpPr>
              <a:spLocks noChangeShapeType="1"/>
            </p:cNvSpPr>
            <p:nvPr/>
          </p:nvSpPr>
          <p:spPr bwMode="auto">
            <a:xfrm>
              <a:off x="4176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10"/>
            <p:cNvSpPr>
              <a:spLocks noChangeShapeType="1"/>
            </p:cNvSpPr>
            <p:nvPr/>
          </p:nvSpPr>
          <p:spPr bwMode="auto">
            <a:xfrm flipH="1">
              <a:off x="4944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11"/>
            <p:cNvSpPr>
              <a:spLocks noChangeShapeType="1"/>
            </p:cNvSpPr>
            <p:nvPr/>
          </p:nvSpPr>
          <p:spPr bwMode="auto">
            <a:xfrm>
              <a:off x="417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Line 12"/>
            <p:cNvSpPr>
              <a:spLocks noChangeShapeType="1"/>
            </p:cNvSpPr>
            <p:nvPr/>
          </p:nvSpPr>
          <p:spPr bwMode="auto">
            <a:xfrm>
              <a:off x="49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Line 13"/>
            <p:cNvSpPr>
              <a:spLocks noChangeShapeType="1"/>
            </p:cNvSpPr>
            <p:nvPr/>
          </p:nvSpPr>
          <p:spPr bwMode="auto">
            <a:xfrm>
              <a:off x="5280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14"/>
            <p:cNvSpPr>
              <a:spLocks noChangeShapeType="1"/>
            </p:cNvSpPr>
            <p:nvPr/>
          </p:nvSpPr>
          <p:spPr bwMode="auto">
            <a:xfrm>
              <a:off x="4512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15"/>
            <p:cNvSpPr>
              <a:spLocks noChangeShapeType="1"/>
            </p:cNvSpPr>
            <p:nvPr/>
          </p:nvSpPr>
          <p:spPr bwMode="auto">
            <a:xfrm>
              <a:off x="4512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Line 16"/>
            <p:cNvSpPr>
              <a:spLocks noChangeShapeType="1"/>
            </p:cNvSpPr>
            <p:nvPr/>
          </p:nvSpPr>
          <p:spPr bwMode="auto">
            <a:xfrm>
              <a:off x="4176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17"/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5" name="Line 18"/>
            <p:cNvSpPr>
              <a:spLocks noChangeShapeType="1"/>
            </p:cNvSpPr>
            <p:nvPr/>
          </p:nvSpPr>
          <p:spPr bwMode="auto">
            <a:xfrm flipH="1">
              <a:off x="4176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643" name="Text Box 19"/>
          <p:cNvSpPr txBox="1">
            <a:spLocks noChangeArrowheads="1"/>
          </p:cNvSpPr>
          <p:nvPr/>
        </p:nvSpPr>
        <p:spPr bwMode="auto">
          <a:xfrm>
            <a:off x="2133600" y="3228976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410644" name="Text Box 20"/>
          <p:cNvSpPr txBox="1">
            <a:spLocks noChangeArrowheads="1"/>
          </p:cNvSpPr>
          <p:nvPr/>
        </p:nvSpPr>
        <p:spPr bwMode="auto">
          <a:xfrm>
            <a:off x="2133600" y="470693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解方程组</a:t>
            </a:r>
          </a:p>
        </p:txBody>
      </p:sp>
      <p:sp>
        <p:nvSpPr>
          <p:cNvPr id="410645" name="Text Box 21"/>
          <p:cNvSpPr txBox="1">
            <a:spLocks noChangeArrowheads="1"/>
          </p:cNvSpPr>
          <p:nvPr/>
        </p:nvSpPr>
        <p:spPr bwMode="auto">
          <a:xfrm>
            <a:off x="2012950" y="1612903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r>
              <a:rPr lang="en-US" altLang="zh-CN" sz="2800" i="1" dirty="0">
                <a:ea typeface="楷体_GB2312" pitchFamily="49" charset="-122"/>
              </a:rPr>
              <a:t> y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z </a:t>
            </a:r>
            <a:r>
              <a:rPr lang="zh-CN" altLang="en-US" sz="2800" dirty="0">
                <a:ea typeface="楷体_GB2312" pitchFamily="49" charset="-122"/>
              </a:rPr>
              <a:t>分别表示长、宽、高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i="1" dirty="0">
              <a:ea typeface="楷体_GB2312" pitchFamily="49" charset="-122"/>
            </a:endParaRPr>
          </a:p>
        </p:txBody>
      </p:sp>
      <p:sp>
        <p:nvSpPr>
          <p:cNvPr id="410646" name="Text Box 22"/>
          <p:cNvSpPr txBox="1">
            <a:spLocks noChangeArrowheads="1"/>
          </p:cNvSpPr>
          <p:nvPr/>
        </p:nvSpPr>
        <p:spPr bwMode="auto">
          <a:xfrm>
            <a:off x="4900971" y="217927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下水箱表面积</a:t>
            </a:r>
          </a:p>
        </p:txBody>
      </p:sp>
      <p:sp>
        <p:nvSpPr>
          <p:cNvPr id="410647" name="Text Box 23"/>
          <p:cNvSpPr txBox="1">
            <a:spLocks noChangeArrowheads="1"/>
          </p:cNvSpPr>
          <p:nvPr/>
        </p:nvSpPr>
        <p:spPr bwMode="auto">
          <a:xfrm>
            <a:off x="1905000" y="275201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最小</a:t>
            </a:r>
            <a:r>
              <a:rPr lang="en-US" altLang="zh-CN" sz="2800" dirty="0">
                <a:ea typeface="楷体_GB2312" pitchFamily="49" charset="-122"/>
              </a:rPr>
              <a:t>.</a:t>
            </a:r>
          </a:p>
        </p:txBody>
      </p:sp>
      <p:sp>
        <p:nvSpPr>
          <p:cNvPr id="410648" name="Text Box 24"/>
          <p:cNvSpPr txBox="1">
            <a:spLocks noChangeArrowheads="1"/>
          </p:cNvSpPr>
          <p:nvPr/>
        </p:nvSpPr>
        <p:spPr bwMode="auto">
          <a:xfrm>
            <a:off x="1905000" y="219392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ea typeface="楷体_GB2312" pitchFamily="49" charset="-122"/>
              </a:rPr>
              <a:t>使</a:t>
            </a:r>
            <a:r>
              <a:rPr lang="zh-CN" altLang="en-US" sz="2800" dirty="0">
                <a:ea typeface="楷体_GB2312" pitchFamily="49" charset="-122"/>
              </a:rPr>
              <a:t>在条件</a:t>
            </a:r>
          </a:p>
        </p:txBody>
      </p:sp>
      <p:sp>
        <p:nvSpPr>
          <p:cNvPr id="410649" name="AutoShape 25"/>
          <p:cNvSpPr>
            <a:spLocks/>
          </p:cNvSpPr>
          <p:nvPr/>
        </p:nvSpPr>
        <p:spPr bwMode="auto">
          <a:xfrm>
            <a:off x="3810000" y="4083050"/>
            <a:ext cx="152400" cy="2012950"/>
          </a:xfrm>
          <a:prstGeom prst="leftBrace">
            <a:avLst>
              <a:gd name="adj1" fmla="val 1100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106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61551"/>
              </p:ext>
            </p:extLst>
          </p:nvPr>
        </p:nvGraphicFramePr>
        <p:xfrm>
          <a:off x="4002769" y="3995358"/>
          <a:ext cx="774970" cy="55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7" name="Equation" r:id="rId5" imgW="342720" imgH="228600" progId="Equation.DSMT4">
                  <p:embed/>
                </p:oleObj>
              </mc:Choice>
              <mc:Fallback>
                <p:oleObj name="Equation" r:id="rId5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769" y="3995358"/>
                        <a:ext cx="774970" cy="555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1" name="Object 27"/>
          <p:cNvGraphicFramePr>
            <a:graphicFrameLocks noChangeAspect="1"/>
          </p:cNvGraphicFramePr>
          <p:nvPr/>
        </p:nvGraphicFramePr>
        <p:xfrm>
          <a:off x="4819650" y="4079875"/>
          <a:ext cx="237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8" name="公式" r:id="rId7" imgW="2314687" imgH="333342" progId="Equation.3">
                  <p:embed/>
                </p:oleObj>
              </mc:Choice>
              <mc:Fallback>
                <p:oleObj name="公式" r:id="rId7" imgW="2314687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079875"/>
                        <a:ext cx="237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65928"/>
              </p:ext>
            </p:extLst>
          </p:nvPr>
        </p:nvGraphicFramePr>
        <p:xfrm>
          <a:off x="3975410" y="4600694"/>
          <a:ext cx="824880" cy="60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9" name="Equation" r:id="rId9" imgW="342720" imgH="241200" progId="Equation.DSMT4">
                  <p:embed/>
                </p:oleObj>
              </mc:Choice>
              <mc:Fallback>
                <p:oleObj name="Equation" r:id="rId9" imgW="342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410" y="4600694"/>
                        <a:ext cx="824880" cy="605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3" name="Object 29"/>
          <p:cNvGraphicFramePr>
            <a:graphicFrameLocks noChangeAspect="1"/>
          </p:cNvGraphicFramePr>
          <p:nvPr/>
        </p:nvGraphicFramePr>
        <p:xfrm>
          <a:off x="4787900" y="4689475"/>
          <a:ext cx="237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0" name="公式" r:id="rId11" imgW="2314687" imgH="333342" progId="Equation.3">
                  <p:embed/>
                </p:oleObj>
              </mc:Choice>
              <mc:Fallback>
                <p:oleObj name="公式" r:id="rId11" imgW="2314687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89475"/>
                        <a:ext cx="237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518398"/>
              </p:ext>
            </p:extLst>
          </p:nvPr>
        </p:nvGraphicFramePr>
        <p:xfrm>
          <a:off x="4012291" y="5213904"/>
          <a:ext cx="765448" cy="55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1" name="Equation" r:id="rId13" imgW="330120" imgH="228600" progId="Equation.DSMT4">
                  <p:embed/>
                </p:oleObj>
              </mc:Choice>
              <mc:Fallback>
                <p:oleObj name="Equation" r:id="rId13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291" y="5213904"/>
                        <a:ext cx="765448" cy="55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012328"/>
              </p:ext>
            </p:extLst>
          </p:nvPr>
        </p:nvGraphicFramePr>
        <p:xfrm>
          <a:off x="4800290" y="5296018"/>
          <a:ext cx="274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2" name="公式" r:id="rId15" imgW="2686184" imgH="333342" progId="Equation.3">
                  <p:embed/>
                </p:oleObj>
              </mc:Choice>
              <mc:Fallback>
                <p:oleObj name="公式" r:id="rId15" imgW="2686184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290" y="5296018"/>
                        <a:ext cx="274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14055"/>
              </p:ext>
            </p:extLst>
          </p:nvPr>
        </p:nvGraphicFramePr>
        <p:xfrm>
          <a:off x="3995545" y="5754856"/>
          <a:ext cx="793130" cy="57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3" name="Equation" r:id="rId17" imgW="342720" imgH="228600" progId="Equation.DSMT4">
                  <p:embed/>
                </p:oleObj>
              </mc:Choice>
              <mc:Fallback>
                <p:oleObj name="Equation" r:id="rId17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545" y="5754856"/>
                        <a:ext cx="793130" cy="57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7" name="Object 33"/>
          <p:cNvGraphicFramePr>
            <a:graphicFrameLocks noChangeAspect="1"/>
          </p:cNvGraphicFramePr>
          <p:nvPr/>
        </p:nvGraphicFramePr>
        <p:xfrm>
          <a:off x="4870450" y="581025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4" name="公式" r:id="rId19" imgW="1781108" imgH="371336" progId="Equation.3">
                  <p:embed/>
                </p:oleObj>
              </mc:Choice>
              <mc:Fallback>
                <p:oleObj name="公式" r:id="rId19" imgW="1781108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5810250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Text Box 34"/>
          <p:cNvSpPr txBox="1">
            <a:spLocks noChangeArrowheads="1"/>
          </p:cNvSpPr>
          <p:nvPr/>
        </p:nvSpPr>
        <p:spPr bwMode="auto">
          <a:xfrm>
            <a:off x="2208213" y="981076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水箱长、宽、高等于多少时所用材料最省？</a:t>
            </a:r>
          </a:p>
        </p:txBody>
      </p:sp>
      <p:sp>
        <p:nvSpPr>
          <p:cNvPr id="36887" name="Text Box 35"/>
          <p:cNvSpPr txBox="1">
            <a:spLocks noChangeArrowheads="1"/>
          </p:cNvSpPr>
          <p:nvPr/>
        </p:nvSpPr>
        <p:spPr bwMode="auto">
          <a:xfrm>
            <a:off x="6432550" y="3952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的长方体开口水箱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试问 </a:t>
            </a:r>
          </a:p>
        </p:txBody>
      </p:sp>
      <p:graphicFrame>
        <p:nvGraphicFramePr>
          <p:cNvPr id="41066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19620"/>
              </p:ext>
            </p:extLst>
          </p:nvPr>
        </p:nvGraphicFramePr>
        <p:xfrm>
          <a:off x="3554771" y="2260961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5" name="Equation" r:id="rId21" imgW="1285897" imgH="371336" progId="Equation.DSMT4">
                  <p:embed/>
                </p:oleObj>
              </mc:Choice>
              <mc:Fallback>
                <p:oleObj name="Equation" r:id="rId21" imgW="1285897" imgH="3713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771" y="2260961"/>
                        <a:ext cx="134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23717"/>
              </p:ext>
            </p:extLst>
          </p:nvPr>
        </p:nvGraphicFramePr>
        <p:xfrm>
          <a:off x="7239000" y="2314179"/>
          <a:ext cx="297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6" name="公式" r:id="rId23" imgW="2914605" imgH="333342" progId="Equation.3">
                  <p:embed/>
                </p:oleObj>
              </mc:Choice>
              <mc:Fallback>
                <p:oleObj name="公式" r:id="rId23" imgW="291460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314179"/>
                        <a:ext cx="297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2" name="Object 38"/>
          <p:cNvGraphicFramePr>
            <a:graphicFrameLocks noChangeAspect="1"/>
          </p:cNvGraphicFramePr>
          <p:nvPr/>
        </p:nvGraphicFramePr>
        <p:xfrm>
          <a:off x="2730500" y="3371850"/>
          <a:ext cx="514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7" name="公式" r:id="rId25" imgW="5086216" imgH="371336" progId="Equation.3">
                  <p:embed/>
                </p:oleObj>
              </mc:Choice>
              <mc:Fallback>
                <p:oleObj name="公式" r:id="rId25" imgW="5086216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371850"/>
                        <a:ext cx="514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641598"/>
              </p:ext>
            </p:extLst>
          </p:nvPr>
        </p:nvGraphicFramePr>
        <p:xfrm>
          <a:off x="8554455" y="4417826"/>
          <a:ext cx="340890" cy="34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8" name="Equation" r:id="rId27" imgW="139680" imgH="139680" progId="Equation.DSMT4">
                  <p:embed/>
                </p:oleObj>
              </mc:Choice>
              <mc:Fallback>
                <p:oleObj name="Equation" r:id="rId2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455" y="4417826"/>
                        <a:ext cx="340890" cy="340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021848"/>
              </p:ext>
            </p:extLst>
          </p:nvPr>
        </p:nvGraphicFramePr>
        <p:xfrm>
          <a:off x="9597344" y="4034298"/>
          <a:ext cx="350567" cy="38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9" name="Equation" r:id="rId29" imgW="139680" imgH="164880" progId="Equation.DSMT4">
                  <p:embed/>
                </p:oleObj>
              </mc:Choice>
              <mc:Fallback>
                <p:oleObj name="Equation" r:id="rId2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7344" y="4034298"/>
                        <a:ext cx="350567" cy="383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77878"/>
              </p:ext>
            </p:extLst>
          </p:nvPr>
        </p:nvGraphicFramePr>
        <p:xfrm>
          <a:off x="9906000" y="3440660"/>
          <a:ext cx="275845" cy="3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0" name="Equation" r:id="rId31" imgW="114120" imgH="139680" progId="Equation.DSMT4">
                  <p:embed/>
                </p:oleObj>
              </mc:Choice>
              <mc:Fallback>
                <p:oleObj name="Equation" r:id="rId31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3440660"/>
                        <a:ext cx="275845" cy="33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3169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build="p" autoUpdateAnimBg="0"/>
      <p:bldP spid="410643" grpId="0" autoUpdateAnimBg="0"/>
      <p:bldP spid="410644" grpId="0" autoUpdateAnimBg="0"/>
      <p:bldP spid="410645" grpId="0" build="p" autoUpdateAnimBg="0"/>
      <p:bldP spid="410646" grpId="0" autoUpdateAnimBg="0"/>
      <p:bldP spid="410647" grpId="0" autoUpdateAnimBg="0"/>
      <p:bldP spid="410648" grpId="0" autoUpdateAnimBg="0"/>
      <p:bldP spid="4106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09800" y="6096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得唯一驻点</a:t>
            </a:r>
          </a:p>
        </p:txBody>
      </p:sp>
      <p:graphicFrame>
        <p:nvGraphicFramePr>
          <p:cNvPr id="411651" name="Object 3"/>
          <p:cNvGraphicFramePr>
            <a:graphicFrameLocks noChangeAspect="1"/>
          </p:cNvGraphicFramePr>
          <p:nvPr/>
        </p:nvGraphicFramePr>
        <p:xfrm>
          <a:off x="4173538" y="644525"/>
          <a:ext cx="276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7" name="公式" r:id="rId3" imgW="2714513" imgH="428685" progId="Equation.3">
                  <p:embed/>
                </p:oleObj>
              </mc:Choice>
              <mc:Fallback>
                <p:oleObj name="公式" r:id="rId3" imgW="2714513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644525"/>
                        <a:ext cx="276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7035800" y="590550"/>
          <a:ext cx="1282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8" name="公式" r:id="rId5" imgW="1228882" imgH="600015" progId="Equation.3">
                  <p:embed/>
                </p:oleObj>
              </mc:Choice>
              <mc:Fallback>
                <p:oleObj name="公式" r:id="rId5" imgW="1228882" imgH="6000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590550"/>
                        <a:ext cx="1282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2133600" y="12192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由题意可知合理的设计是存在的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2135188" y="17732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长、宽为高的 </a:t>
            </a:r>
            <a:r>
              <a:rPr lang="en-US" altLang="zh-CN" sz="2800">
                <a:ea typeface="楷体_GB2312" pitchFamily="49" charset="-122"/>
              </a:rPr>
              <a:t>2 </a:t>
            </a:r>
            <a:r>
              <a:rPr lang="zh-CN" altLang="en-US" sz="2800">
                <a:ea typeface="楷体_GB2312" pitchFamily="49" charset="-122"/>
              </a:rPr>
              <a:t>倍时，所用材料最省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7315200" y="12334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因此 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当高为</a:t>
            </a:r>
          </a:p>
        </p:txBody>
      </p:sp>
      <p:graphicFrame>
        <p:nvGraphicFramePr>
          <p:cNvPr id="411656" name="Object 8"/>
          <p:cNvGraphicFramePr>
            <a:graphicFrameLocks noChangeAspect="1"/>
          </p:cNvGraphicFramePr>
          <p:nvPr/>
        </p:nvGraphicFramePr>
        <p:xfrm>
          <a:off x="9512300" y="1208088"/>
          <a:ext cx="71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9" name="公式" r:id="rId7" imgW="657292" imgH="619012" progId="Equation.3">
                  <p:embed/>
                </p:oleObj>
              </mc:Choice>
              <mc:Fallback>
                <p:oleObj name="公式" r:id="rId7" imgW="657292" imgH="6190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2300" y="1208088"/>
                        <a:ext cx="71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8482014" y="1981201"/>
            <a:ext cx="1804987" cy="1196975"/>
            <a:chOff x="4383" y="1248"/>
            <a:chExt cx="1137" cy="754"/>
          </a:xfrm>
        </p:grpSpPr>
        <p:grpSp>
          <p:nvGrpSpPr>
            <p:cNvPr id="37908" name="Group 10"/>
            <p:cNvGrpSpPr>
              <a:grpSpLocks/>
            </p:cNvGrpSpPr>
            <p:nvPr/>
          </p:nvGrpSpPr>
          <p:grpSpPr bwMode="auto">
            <a:xfrm>
              <a:off x="4383" y="1248"/>
              <a:ext cx="993" cy="562"/>
              <a:chOff x="4176" y="2064"/>
              <a:chExt cx="1104" cy="624"/>
            </a:xfrm>
          </p:grpSpPr>
          <p:sp>
            <p:nvSpPr>
              <p:cNvPr id="37912" name="Line 11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3" name="Line 12"/>
              <p:cNvSpPr>
                <a:spLocks noChangeShapeType="1"/>
              </p:cNvSpPr>
              <p:nvPr/>
            </p:nvSpPr>
            <p:spPr bwMode="auto">
              <a:xfrm>
                <a:off x="4512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Line 13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5" name="Line 14"/>
              <p:cNvSpPr>
                <a:spLocks noChangeShapeType="1"/>
              </p:cNvSpPr>
              <p:nvPr/>
            </p:nvSpPr>
            <p:spPr bwMode="auto">
              <a:xfrm flipH="1">
                <a:off x="4944" y="206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Line 15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Line 16"/>
              <p:cNvSpPr>
                <a:spLocks noChangeShapeType="1"/>
              </p:cNvSpPr>
              <p:nvPr/>
            </p:nvSpPr>
            <p:spPr bwMode="auto">
              <a:xfrm>
                <a:off x="4944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Line 17"/>
              <p:cNvSpPr>
                <a:spLocks noChangeShapeType="1"/>
              </p:cNvSpPr>
              <p:nvPr/>
            </p:nvSpPr>
            <p:spPr bwMode="auto">
              <a:xfrm>
                <a:off x="528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Line 18"/>
              <p:cNvSpPr>
                <a:spLocks noChangeShapeType="1"/>
              </p:cNvSpPr>
              <p:nvPr/>
            </p:nvSpPr>
            <p:spPr bwMode="auto">
              <a:xfrm>
                <a:off x="4512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Line 19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1" name="Line 2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21"/>
              <p:cNvSpPr>
                <a:spLocks noChangeShapeType="1"/>
              </p:cNvSpPr>
              <p:nvPr/>
            </p:nvSpPr>
            <p:spPr bwMode="auto">
              <a:xfrm flipH="1">
                <a:off x="4944" y="2352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3" name="Line 22"/>
              <p:cNvSpPr>
                <a:spLocks noChangeShapeType="1"/>
              </p:cNvSpPr>
              <p:nvPr/>
            </p:nvSpPr>
            <p:spPr bwMode="auto">
              <a:xfrm flipH="1">
                <a:off x="4176" y="2352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7909" name="Object 23"/>
            <p:cNvGraphicFramePr>
              <a:graphicFrameLocks noChangeAspect="1"/>
            </p:cNvGraphicFramePr>
            <p:nvPr/>
          </p:nvGraphicFramePr>
          <p:xfrm>
            <a:off x="4704" y="185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0" name="Equation" r:id="rId9" imgW="171405" imgH="181008" progId="Equation.3">
                    <p:embed/>
                  </p:oleObj>
                </mc:Choice>
                <mc:Fallback>
                  <p:oleObj name="Equation" r:id="rId9" imgW="171405" imgH="1810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85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24"/>
            <p:cNvGraphicFramePr>
              <a:graphicFrameLocks noChangeAspect="1"/>
            </p:cNvGraphicFramePr>
            <p:nvPr/>
          </p:nvGraphicFramePr>
          <p:xfrm>
            <a:off x="5184" y="166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1" name="Equation" r:id="rId11" imgW="181087" imgH="257354" progId="Equation.3">
                    <p:embed/>
                  </p:oleObj>
                </mc:Choice>
                <mc:Fallback>
                  <p:oleObj name="Equation" r:id="rId11" imgW="181087" imgH="2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66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1" name="Object 25"/>
            <p:cNvGraphicFramePr>
              <a:graphicFrameLocks noChangeAspect="1"/>
            </p:cNvGraphicFramePr>
            <p:nvPr/>
          </p:nvGraphicFramePr>
          <p:xfrm>
            <a:off x="5384" y="132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2" name="Equation" r:id="rId13" imgW="162082" imgH="162011" progId="Equation.3">
                    <p:embed/>
                  </p:oleObj>
                </mc:Choice>
                <mc:Fallback>
                  <p:oleObj name="Equation" r:id="rId13" imgW="162082" imgH="162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32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681" name="Text Box 33"/>
          <p:cNvSpPr txBox="1">
            <a:spLocks noChangeArrowheads="1"/>
          </p:cNvSpPr>
          <p:nvPr/>
        </p:nvSpPr>
        <p:spPr bwMode="auto">
          <a:xfrm>
            <a:off x="2209801" y="2362201"/>
            <a:ext cx="166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Question:</a:t>
            </a:r>
          </a:p>
        </p:txBody>
      </p:sp>
      <p:sp>
        <p:nvSpPr>
          <p:cNvPr id="411682" name="Text Box 34"/>
          <p:cNvSpPr txBox="1">
            <a:spLocks noChangeArrowheads="1"/>
          </p:cNvSpPr>
          <p:nvPr/>
        </p:nvSpPr>
        <p:spPr bwMode="auto">
          <a:xfrm>
            <a:off x="2209801" y="2895601"/>
            <a:ext cx="6665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ea typeface="楷体_GB2312" pitchFamily="49" charset="-122"/>
              </a:rPr>
              <a:t>1) </a:t>
            </a:r>
            <a:r>
              <a:rPr lang="zh-CN" altLang="en-US" sz="2800">
                <a:ea typeface="楷体_GB2312" pitchFamily="49" charset="-122"/>
              </a:rPr>
              <a:t>当水箱封闭时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长、宽、高的尺寸如何</a:t>
            </a:r>
            <a:r>
              <a:rPr lang="en-US" altLang="zh-CN" sz="2800">
                <a:ea typeface="楷体_GB2312" pitchFamily="49" charset="-122"/>
              </a:rPr>
              <a:t>?</a:t>
            </a:r>
          </a:p>
        </p:txBody>
      </p:sp>
      <p:sp>
        <p:nvSpPr>
          <p:cNvPr id="411683" name="Text Box 35"/>
          <p:cNvSpPr txBox="1">
            <a:spLocks noChangeArrowheads="1"/>
          </p:cNvSpPr>
          <p:nvPr/>
        </p:nvSpPr>
        <p:spPr bwMode="auto">
          <a:xfrm>
            <a:off x="2133601" y="3505201"/>
            <a:ext cx="367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Hint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利用对称性可知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411684" name="Object 36"/>
          <p:cNvGraphicFramePr>
            <a:graphicFrameLocks noChangeAspect="1"/>
          </p:cNvGraphicFramePr>
          <p:nvPr/>
        </p:nvGraphicFramePr>
        <p:xfrm>
          <a:off x="5867400" y="3560763"/>
          <a:ext cx="234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3" name="公式" r:id="rId15" imgW="2295682" imgH="428685" progId="Equation.3">
                  <p:embed/>
                </p:oleObj>
              </mc:Choice>
              <mc:Fallback>
                <p:oleObj name="公式" r:id="rId15" imgW="2295682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60763"/>
                        <a:ext cx="2349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85" name="Text Box 37"/>
          <p:cNvSpPr txBox="1">
            <a:spLocks noChangeArrowheads="1"/>
          </p:cNvSpPr>
          <p:nvPr/>
        </p:nvSpPr>
        <p:spPr bwMode="auto">
          <a:xfrm>
            <a:off x="2209800" y="4052888"/>
            <a:ext cx="828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2) </a:t>
            </a:r>
            <a:r>
              <a:rPr lang="zh-CN" altLang="en-US" sz="2800">
                <a:ea typeface="楷体_GB2312" pitchFamily="49" charset="-122"/>
              </a:rPr>
              <a:t>当开口水箱底部的造价为侧面的二倍时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欲使造价</a:t>
            </a:r>
          </a:p>
        </p:txBody>
      </p:sp>
      <p:sp>
        <p:nvSpPr>
          <p:cNvPr id="411686" name="Text Box 38"/>
          <p:cNvSpPr txBox="1">
            <a:spLocks noChangeArrowheads="1"/>
          </p:cNvSpPr>
          <p:nvPr/>
        </p:nvSpPr>
        <p:spPr bwMode="auto">
          <a:xfrm>
            <a:off x="2092325" y="4586288"/>
            <a:ext cx="839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最省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应如何设拉格朗日函数</a:t>
            </a:r>
            <a:r>
              <a:rPr lang="en-US" altLang="zh-CN" sz="2800">
                <a:ea typeface="楷体_GB2312" pitchFamily="49" charset="-122"/>
              </a:rPr>
              <a:t>? </a:t>
            </a:r>
            <a:r>
              <a:rPr lang="zh-CN" altLang="en-US" sz="2800">
                <a:ea typeface="楷体_GB2312" pitchFamily="49" charset="-122"/>
              </a:rPr>
              <a:t>长、宽、高尺寸如何</a:t>
            </a:r>
            <a:r>
              <a:rPr lang="en-US" altLang="zh-CN" sz="2800">
                <a:ea typeface="楷体_GB2312" pitchFamily="49" charset="-122"/>
              </a:rPr>
              <a:t>? </a:t>
            </a:r>
          </a:p>
        </p:txBody>
      </p:sp>
      <p:sp>
        <p:nvSpPr>
          <p:cNvPr id="411687" name="Text Box 39"/>
          <p:cNvSpPr txBox="1">
            <a:spLocks noChangeArrowheads="1"/>
          </p:cNvSpPr>
          <p:nvPr/>
        </p:nvSpPr>
        <p:spPr bwMode="auto">
          <a:xfrm>
            <a:off x="2063751" y="5214938"/>
            <a:ext cx="99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Hint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411688" name="Object 40"/>
          <p:cNvGraphicFramePr>
            <a:graphicFrameLocks noChangeAspect="1"/>
          </p:cNvGraphicFramePr>
          <p:nvPr/>
        </p:nvGraphicFramePr>
        <p:xfrm>
          <a:off x="3346450" y="5276850"/>
          <a:ext cx="542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4" name="公式" r:id="rId17" imgW="5362687" imgH="371336" progId="Equation.3">
                  <p:embed/>
                </p:oleObj>
              </mc:Choice>
              <mc:Fallback>
                <p:oleObj name="公式" r:id="rId17" imgW="5362687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276850"/>
                        <a:ext cx="542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9" name="Object 41"/>
          <p:cNvGraphicFramePr>
            <a:graphicFrameLocks noChangeAspect="1"/>
          </p:cNvGraphicFramePr>
          <p:nvPr/>
        </p:nvGraphicFramePr>
        <p:xfrm>
          <a:off x="5880100" y="53276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Equation" r:id="rId19" imgW="162082" imgH="247677" progId="Equation.3">
                  <p:embed/>
                </p:oleObj>
              </mc:Choice>
              <mc:Fallback>
                <p:oleObj name="Equation" r:id="rId19" imgW="162082" imgH="247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2765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90" name="Text Box 42"/>
          <p:cNvSpPr txBox="1">
            <a:spLocks noChangeArrowheads="1"/>
          </p:cNvSpPr>
          <p:nvPr/>
        </p:nvSpPr>
        <p:spPr bwMode="auto">
          <a:xfrm>
            <a:off x="3219451" y="5791201"/>
            <a:ext cx="359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长、宽、高尺寸相等 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504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utoUpdateAnimBg="0"/>
      <p:bldP spid="411654" grpId="0" autoUpdateAnimBg="0"/>
      <p:bldP spid="411655" grpId="0" autoUpdateAnimBg="0"/>
      <p:bldP spid="411681" grpId="0" build="p" autoUpdateAnimBg="0"/>
      <p:bldP spid="411682" grpId="0" build="p" autoUpdateAnimBg="0"/>
      <p:bldP spid="411683" grpId="0" build="p" autoUpdateAnimBg="0"/>
      <p:bldP spid="411685" grpId="0" build="p" autoUpdateAnimBg="0"/>
      <p:bldP spid="411686" grpId="0" build="p" autoUpdateAnimBg="0"/>
      <p:bldP spid="411687" grpId="0" build="p" autoUpdateAnimBg="0"/>
      <p:bldP spid="41169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438400" y="654050"/>
            <a:ext cx="617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二、多元函数的极值和最值</a:t>
            </a:r>
          </a:p>
        </p:txBody>
      </p:sp>
      <p:grpSp>
        <p:nvGrpSpPr>
          <p:cNvPr id="384003" name="Group 3"/>
          <p:cNvGrpSpPr>
            <a:grpSpLocks/>
          </p:cNvGrpSpPr>
          <p:nvPr/>
        </p:nvGrpSpPr>
        <p:grpSpPr bwMode="auto">
          <a:xfrm>
            <a:off x="3429000" y="2133600"/>
            <a:ext cx="5181600" cy="3810000"/>
            <a:chOff x="1104" y="1200"/>
            <a:chExt cx="3408" cy="2640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1170" y="1220"/>
              <a:ext cx="3302" cy="25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6151" name="AutoShape 5" descr="深色木质"/>
            <p:cNvSpPr>
              <a:spLocks noChangeArrowheads="1"/>
            </p:cNvSpPr>
            <p:nvPr/>
          </p:nvSpPr>
          <p:spPr bwMode="auto">
            <a:xfrm>
              <a:off x="1110" y="1203"/>
              <a:ext cx="3402" cy="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81 w 21600"/>
                <a:gd name="T13" fmla="*/ 2125 h 21600"/>
                <a:gd name="T14" fmla="*/ 19619 w 21600"/>
                <a:gd name="T15" fmla="*/ 194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5" y="21600"/>
                  </a:lnTo>
                  <a:lnTo>
                    <a:pt x="2123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AutoShape 6" descr="深色木质"/>
            <p:cNvSpPr>
              <a:spLocks noChangeArrowheads="1"/>
            </p:cNvSpPr>
            <p:nvPr/>
          </p:nvSpPr>
          <p:spPr bwMode="auto">
            <a:xfrm rot="-5400000">
              <a:off x="-168" y="2476"/>
              <a:ext cx="2638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80 w 21600"/>
                <a:gd name="T13" fmla="*/ 2033 h 21600"/>
                <a:gd name="T14" fmla="*/ 19520 w 21600"/>
                <a:gd name="T15" fmla="*/ 195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57" y="21600"/>
                  </a:lnTo>
                  <a:lnTo>
                    <a:pt x="2104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AutoShape 7" descr="深色木质"/>
            <p:cNvSpPr>
              <a:spLocks noChangeArrowheads="1"/>
            </p:cNvSpPr>
            <p:nvPr/>
          </p:nvSpPr>
          <p:spPr bwMode="auto">
            <a:xfrm rot="5400000">
              <a:off x="3151" y="2479"/>
              <a:ext cx="2637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64 w 21600"/>
                <a:gd name="T13" fmla="*/ 2033 h 21600"/>
                <a:gd name="T14" fmla="*/ 19536 w 21600"/>
                <a:gd name="T15" fmla="*/ 195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7" y="21600"/>
                  </a:lnTo>
                  <a:lnTo>
                    <a:pt x="2107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8" descr="深色木质"/>
            <p:cNvSpPr>
              <a:spLocks noChangeArrowheads="1"/>
            </p:cNvSpPr>
            <p:nvPr/>
          </p:nvSpPr>
          <p:spPr bwMode="auto">
            <a:xfrm rot="10800000">
              <a:off x="1104" y="3778"/>
              <a:ext cx="3402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44 w 21600"/>
                <a:gd name="T13" fmla="*/ 2160 h 21600"/>
                <a:gd name="T14" fmla="*/ 19556 w 21600"/>
                <a:gd name="T15" fmla="*/ 194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84" y="21600"/>
                  </a:lnTo>
                  <a:lnTo>
                    <a:pt x="211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840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7450"/>
            <a:ext cx="31051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84010" name="Object 10"/>
          <p:cNvGraphicFramePr>
            <a:graphicFrameLocks noChangeAspect="1"/>
          </p:cNvGraphicFramePr>
          <p:nvPr/>
        </p:nvGraphicFramePr>
        <p:xfrm>
          <a:off x="3441700" y="1295401"/>
          <a:ext cx="50165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5" imgW="5016500" imgH="863600" progId="Equation.3">
                  <p:embed/>
                </p:oleObj>
              </mc:Choice>
              <mc:Fallback>
                <p:oleObj name="公式" r:id="rId5" imgW="50165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295401"/>
                        <a:ext cx="50165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7477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810686"/>
              </p:ext>
            </p:extLst>
          </p:nvPr>
        </p:nvGraphicFramePr>
        <p:xfrm>
          <a:off x="2063750" y="914400"/>
          <a:ext cx="74199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name="Document" r:id="rId3" imgW="7447587" imgH="1142970" progId="Word.Document.8">
                  <p:embed/>
                </p:oleObj>
              </mc:Choice>
              <mc:Fallback>
                <p:oleObj name="Document" r:id="rId3" imgW="7447587" imgH="11429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914400"/>
                        <a:ext cx="741997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2438400" y="20193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12676" name="Object 4"/>
          <p:cNvGraphicFramePr>
            <a:graphicFrameLocks noChangeAspect="1"/>
          </p:cNvGraphicFramePr>
          <p:nvPr/>
        </p:nvGraphicFramePr>
        <p:xfrm>
          <a:off x="3124200" y="2057400"/>
          <a:ext cx="69913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" name="文档" r:id="rId5" imgW="6863080" imgH="558800" progId="Word.Document.8">
                  <p:embed/>
                </p:oleObj>
              </mc:Choice>
              <mc:Fallback>
                <p:oleObj name="文档" r:id="rId5" imgW="6863080" imgH="55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69913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12446"/>
              </p:ext>
            </p:extLst>
          </p:nvPr>
        </p:nvGraphicFramePr>
        <p:xfrm>
          <a:off x="3647728" y="2685739"/>
          <a:ext cx="33528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6" name="Equation" r:id="rId7" imgW="3352800" imgH="2235200" progId="Equation.DSMT4">
                  <p:embed/>
                </p:oleObj>
              </mc:Choice>
              <mc:Fallback>
                <p:oleObj name="Equation" r:id="rId7" imgW="3352800" imgH="223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2685739"/>
                        <a:ext cx="33528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8" name="Object 6"/>
          <p:cNvGraphicFramePr>
            <a:graphicFrameLocks noChangeAspect="1"/>
          </p:cNvGraphicFramePr>
          <p:nvPr/>
        </p:nvGraphicFramePr>
        <p:xfrm>
          <a:off x="2667000" y="5029200"/>
          <a:ext cx="369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7" name="文档" r:id="rId9" imgW="3479800" imgH="447040" progId="Word.Document.8">
                  <p:embed/>
                </p:oleObj>
              </mc:Choice>
              <mc:Fallback>
                <p:oleObj name="文档" r:id="rId9" imgW="347980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369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9" name="Object 7"/>
          <p:cNvGraphicFramePr>
            <a:graphicFrameLocks noChangeAspect="1"/>
          </p:cNvGraphicFramePr>
          <p:nvPr/>
        </p:nvGraphicFramePr>
        <p:xfrm>
          <a:off x="4572001" y="5573714"/>
          <a:ext cx="36861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公式" r:id="rId11" imgW="3390900" imgH="482600" progId="Equation.3">
                  <p:embed/>
                </p:oleObj>
              </mc:Choice>
              <mc:Fallback>
                <p:oleObj name="公式" r:id="rId11" imgW="3390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573714"/>
                        <a:ext cx="36861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0" name="Text Box 8"/>
          <p:cNvSpPr txBox="1">
            <a:spLocks noChangeArrowheads="1"/>
          </p:cNvSpPr>
          <p:nvPr/>
        </p:nvSpPr>
        <p:spPr bwMode="auto">
          <a:xfrm>
            <a:off x="2819400" y="34750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则</a:t>
            </a:r>
          </a:p>
        </p:txBody>
      </p:sp>
      <p:graphicFrame>
        <p:nvGraphicFramePr>
          <p:cNvPr id="412681" name="Object 9"/>
          <p:cNvGraphicFramePr>
            <a:graphicFrameLocks noChangeAspect="1"/>
          </p:cNvGraphicFramePr>
          <p:nvPr/>
        </p:nvGraphicFramePr>
        <p:xfrm>
          <a:off x="2743200" y="5638800"/>
          <a:ext cx="2190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文档" r:id="rId13" imgW="2189480" imgH="457200" progId="Word.Document.8">
                  <p:embed/>
                </p:oleObj>
              </mc:Choice>
              <mc:Fallback>
                <p:oleObj name="文档" r:id="rId13" imgW="218948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2190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8708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utoUpdateAnimBg="0"/>
      <p:bldP spid="41268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774560"/>
              </p:ext>
            </p:extLst>
          </p:nvPr>
        </p:nvGraphicFramePr>
        <p:xfrm>
          <a:off x="2133600" y="514350"/>
          <a:ext cx="773271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8" name="Document" r:id="rId3" imgW="7734518" imgH="2027107" progId="Word.Document.8">
                  <p:embed/>
                </p:oleObj>
              </mc:Choice>
              <mc:Fallback>
                <p:oleObj name="Document" r:id="rId3" imgW="7734518" imgH="20271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4350"/>
                        <a:ext cx="7732713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097053" y="267019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13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725604"/>
              </p:ext>
            </p:extLst>
          </p:nvPr>
        </p:nvGraphicFramePr>
        <p:xfrm>
          <a:off x="2743200" y="2717162"/>
          <a:ext cx="5924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9" name="文档" r:id="rId5" imgW="5486400" imgH="462280" progId="Word.Document.8">
                  <p:embed/>
                </p:oleObj>
              </mc:Choice>
              <mc:Fallback>
                <p:oleObj name="文档" r:id="rId5" imgW="5486400" imgH="462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17162"/>
                        <a:ext cx="5924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12389"/>
              </p:ext>
            </p:extLst>
          </p:nvPr>
        </p:nvGraphicFramePr>
        <p:xfrm>
          <a:off x="2706653" y="3261673"/>
          <a:ext cx="60166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0" name="文档" r:id="rId7" imgW="5486400" imgH="939800" progId="Word.Document.8">
                  <p:embed/>
                </p:oleObj>
              </mc:Choice>
              <mc:Fallback>
                <p:oleObj name="文档" r:id="rId7" imgW="5486400" imgH="939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53" y="3261673"/>
                        <a:ext cx="601662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17539"/>
              </p:ext>
            </p:extLst>
          </p:nvPr>
        </p:nvGraphicFramePr>
        <p:xfrm>
          <a:off x="2133600" y="4446219"/>
          <a:ext cx="7394552" cy="91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1" name="Document" r:id="rId9" imgW="6937089" imgH="901776" progId="Word.Document.8">
                  <p:embed/>
                </p:oleObj>
              </mc:Choice>
              <mc:Fallback>
                <p:oleObj name="Document" r:id="rId9" imgW="6937089" imgH="901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46219"/>
                        <a:ext cx="7394552" cy="916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14594"/>
              </p:ext>
            </p:extLst>
          </p:nvPr>
        </p:nvGraphicFramePr>
        <p:xfrm>
          <a:off x="2097053" y="5516564"/>
          <a:ext cx="6019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2" name="文档" r:id="rId11" imgW="5486400" imgH="459497" progId="Word.Document.8">
                  <p:embed/>
                </p:oleObj>
              </mc:Choice>
              <mc:Fallback>
                <p:oleObj name="文档" r:id="rId11" imgW="5486400" imgH="459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53" y="5516564"/>
                        <a:ext cx="6019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4040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744788" y="922338"/>
          <a:ext cx="7315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" name="文档" r:id="rId3" imgW="7086600" imgH="919480" progId="Word.Document.8">
                  <p:embed/>
                </p:oleObj>
              </mc:Choice>
              <mc:Fallback>
                <p:oleObj name="文档" r:id="rId3" imgW="7086600" imgH="919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922338"/>
                        <a:ext cx="7315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Object 3"/>
          <p:cNvGraphicFramePr>
            <a:graphicFrameLocks noChangeAspect="1"/>
          </p:cNvGraphicFramePr>
          <p:nvPr/>
        </p:nvGraphicFramePr>
        <p:xfrm>
          <a:off x="2743200" y="1911350"/>
          <a:ext cx="588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" name="文档" r:id="rId5" imgW="5486400" imgH="889000" progId="Word.Document.8">
                  <p:embed/>
                </p:oleObj>
              </mc:Choice>
              <mc:Fallback>
                <p:oleObj name="文档" r:id="rId5" imgW="5486400" imgH="889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11350"/>
                        <a:ext cx="588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Object 4"/>
          <p:cNvGraphicFramePr>
            <a:graphicFrameLocks noChangeAspect="1"/>
          </p:cNvGraphicFramePr>
          <p:nvPr/>
        </p:nvGraphicFramePr>
        <p:xfrm>
          <a:off x="2744789" y="3038476"/>
          <a:ext cx="58943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9" name="文档" r:id="rId7" imgW="5486400" imgH="427333" progId="Word.Document.8">
                  <p:embed/>
                </p:oleObj>
              </mc:Choice>
              <mc:Fallback>
                <p:oleObj name="文档" r:id="rId7" imgW="5486400" imgH="427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9" y="3038476"/>
                        <a:ext cx="58943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5" name="Object 5"/>
          <p:cNvGraphicFramePr>
            <a:graphicFrameLocks noChangeAspect="1"/>
          </p:cNvGraphicFramePr>
          <p:nvPr/>
        </p:nvGraphicFramePr>
        <p:xfrm>
          <a:off x="2897189" y="3678238"/>
          <a:ext cx="58816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" name="文档" r:id="rId9" imgW="5486400" imgH="1041400" progId="Word.Document.8">
                  <p:embed/>
                </p:oleObj>
              </mc:Choice>
              <mc:Fallback>
                <p:oleObj name="文档" r:id="rId9" imgW="5486400" imgH="1041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9" y="3678238"/>
                        <a:ext cx="588168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Object 6"/>
          <p:cNvGraphicFramePr>
            <a:graphicFrameLocks noChangeAspect="1"/>
          </p:cNvGraphicFramePr>
          <p:nvPr/>
        </p:nvGraphicFramePr>
        <p:xfrm>
          <a:off x="2743200" y="4870450"/>
          <a:ext cx="653573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" name="文档" r:id="rId11" imgW="6278880" imgH="1183640" progId="Word.Document.8">
                  <p:embed/>
                </p:oleObj>
              </mc:Choice>
              <mc:Fallback>
                <p:oleObj name="文档" r:id="rId11" imgW="6278880" imgH="1183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0450"/>
                        <a:ext cx="6535738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3176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743200" y="931864"/>
          <a:ext cx="64008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文档" r:id="rId3" imgW="6217920" imgH="985520" progId="Word.Document.8">
                  <p:embed/>
                </p:oleObj>
              </mc:Choice>
              <mc:Fallback>
                <p:oleObj name="文档" r:id="rId3" imgW="6217920" imgH="985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31864"/>
                        <a:ext cx="64008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2743200" y="2133600"/>
          <a:ext cx="674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9" name="文档" r:id="rId5" imgW="6746240" imgH="609600" progId="Word.Document.8">
                  <p:embed/>
                </p:oleObj>
              </mc:Choice>
              <mc:Fallback>
                <p:oleObj name="文档" r:id="rId5" imgW="6746240" imgH="609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674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2819400" y="2895600"/>
          <a:ext cx="7810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0" name="文档" r:id="rId7" imgW="7818120" imgH="1828800" progId="Word.Document.8">
                  <p:embed/>
                </p:oleObj>
              </mc:Choice>
              <mc:Fallback>
                <p:oleObj name="文档" r:id="rId7" imgW="7818120" imgH="182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7810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9" name="Object 5"/>
          <p:cNvGraphicFramePr>
            <a:graphicFrameLocks noChangeAspect="1"/>
          </p:cNvGraphicFramePr>
          <p:nvPr/>
        </p:nvGraphicFramePr>
        <p:xfrm>
          <a:off x="2895600" y="4552950"/>
          <a:ext cx="63246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1" name="文档" r:id="rId9" imgW="6324600" imgH="2001520" progId="Word.Document.8">
                  <p:embed/>
                </p:oleObj>
              </mc:Choice>
              <mc:Fallback>
                <p:oleObj name="文档" r:id="rId9" imgW="6324600" imgH="2001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52950"/>
                        <a:ext cx="63246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7712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0" name="Object 2"/>
          <p:cNvGraphicFramePr>
            <a:graphicFrameLocks noChangeAspect="1"/>
          </p:cNvGraphicFramePr>
          <p:nvPr/>
        </p:nvGraphicFramePr>
        <p:xfrm>
          <a:off x="6705600" y="3886200"/>
          <a:ext cx="3409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文档" r:id="rId3" imgW="3429000" imgH="1310640" progId="Word.Document.8">
                  <p:embed/>
                </p:oleObj>
              </mc:Choice>
              <mc:Fallback>
                <p:oleObj name="文档" r:id="rId3" imgW="3429000" imgH="131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86200"/>
                        <a:ext cx="34099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079563"/>
              </p:ext>
            </p:extLst>
          </p:nvPr>
        </p:nvGraphicFramePr>
        <p:xfrm>
          <a:off x="2783632" y="5230019"/>
          <a:ext cx="58229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7" name="文档" r:id="rId5" imgW="5486400" imgH="914400" progId="Word.Document.8">
                  <p:embed/>
                </p:oleObj>
              </mc:Choice>
              <mc:Fallback>
                <p:oleObj name="文档" r:id="rId5" imgW="5486400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5230019"/>
                        <a:ext cx="58229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009900" y="685800"/>
          <a:ext cx="445770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" name="文档" r:id="rId7" imgW="4465625" imgH="4076395" progId="Word.Document.8">
                  <p:embed/>
                </p:oleObj>
              </mc:Choice>
              <mc:Fallback>
                <p:oleObj name="文档" r:id="rId7" imgW="4465625" imgH="40763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685800"/>
                        <a:ext cx="445770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5791200" y="20574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可得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438400" y="2452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即</a:t>
            </a:r>
          </a:p>
        </p:txBody>
      </p:sp>
      <p:grpSp>
        <p:nvGrpSpPr>
          <p:cNvPr id="416775" name="Group 7"/>
          <p:cNvGrpSpPr>
            <a:grpSpLocks/>
          </p:cNvGrpSpPr>
          <p:nvPr/>
        </p:nvGrpSpPr>
        <p:grpSpPr bwMode="auto">
          <a:xfrm>
            <a:off x="6705600" y="914400"/>
            <a:ext cx="2590800" cy="2857500"/>
            <a:chOff x="3264" y="576"/>
            <a:chExt cx="1632" cy="1800"/>
          </a:xfrm>
        </p:grpSpPr>
        <p:graphicFrame>
          <p:nvGraphicFramePr>
            <p:cNvPr id="43016" name="Object 8"/>
            <p:cNvGraphicFramePr>
              <a:graphicFrameLocks noChangeAspect="1"/>
            </p:cNvGraphicFramePr>
            <p:nvPr/>
          </p:nvGraphicFramePr>
          <p:xfrm>
            <a:off x="3456" y="576"/>
            <a:ext cx="1440" cy="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9" name="文档" r:id="rId9" imgW="2286000" imgH="2860040" progId="Word.Document.8">
                    <p:embed/>
                  </p:oleObj>
                </mc:Choice>
                <mc:Fallback>
                  <p:oleObj name="文档" r:id="rId9" imgW="2286000" imgH="28600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576"/>
                          <a:ext cx="1440" cy="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7" name="AutoShape 9"/>
            <p:cNvSpPr>
              <a:spLocks/>
            </p:cNvSpPr>
            <p:nvPr/>
          </p:nvSpPr>
          <p:spPr bwMode="auto">
            <a:xfrm>
              <a:off x="3264" y="816"/>
              <a:ext cx="144" cy="1296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</p:grpSp>
    </p:spTree>
    <p:extLst>
      <p:ext uri="{BB962C8B-B14F-4D97-AF65-F5344CB8AC3E}">
        <p14:creationId xmlns:p14="http://schemas.microsoft.com/office/powerpoint/2010/main" val="1610694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83432" y="209344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5629" y="595072"/>
            <a:ext cx="911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22681"/>
              </p:ext>
            </p:extLst>
          </p:nvPr>
        </p:nvGraphicFramePr>
        <p:xfrm>
          <a:off x="2207568" y="379041"/>
          <a:ext cx="4608512" cy="109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9" name="Equation" r:id="rId3" imgW="2019240" imgH="482400" progId="Equation.DSMT4">
                  <p:embed/>
                </p:oleObj>
              </mc:Choice>
              <mc:Fallback>
                <p:oleObj name="Equation" r:id="rId3" imgW="201924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79041"/>
                        <a:ext cx="4608512" cy="1096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975133"/>
              </p:ext>
            </p:extLst>
          </p:nvPr>
        </p:nvGraphicFramePr>
        <p:xfrm>
          <a:off x="1343472" y="1516796"/>
          <a:ext cx="612068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0" name="Equation" r:id="rId5" imgW="2590560" imgH="215640" progId="Equation.DSMT4">
                  <p:embed/>
                </p:oleObj>
              </mc:Choice>
              <mc:Fallback>
                <p:oleObj name="Equation" r:id="rId5" imgW="2590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516796"/>
                        <a:ext cx="6120680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593032" y="2093444"/>
            <a:ext cx="31257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Lagrange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函数为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584825"/>
              </p:ext>
            </p:extLst>
          </p:nvPr>
        </p:nvGraphicFramePr>
        <p:xfrm>
          <a:off x="1425730" y="2593771"/>
          <a:ext cx="8810291" cy="5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1" name="Equation" r:id="rId7" imgW="3873240" imgH="228600" progId="Equation.DSMT4">
                  <p:embed/>
                </p:oleObj>
              </mc:Choice>
              <mc:Fallback>
                <p:oleObj name="Equation" r:id="rId7" imgW="38732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730" y="2593771"/>
                        <a:ext cx="8810291" cy="519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28710"/>
              </p:ext>
            </p:extLst>
          </p:nvPr>
        </p:nvGraphicFramePr>
        <p:xfrm>
          <a:off x="1420900" y="3284984"/>
          <a:ext cx="2982912" cy="27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2" name="Equation" r:id="rId9" imgW="1295280" imgH="1193760" progId="Equation.DSMT4">
                  <p:embed/>
                </p:oleObj>
              </mc:Choice>
              <mc:Fallback>
                <p:oleObj name="Equation" r:id="rId9" imgW="1295280" imgH="11937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900" y="3284984"/>
                        <a:ext cx="2982912" cy="274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6984"/>
              </p:ext>
            </p:extLst>
          </p:nvPr>
        </p:nvGraphicFramePr>
        <p:xfrm>
          <a:off x="4866420" y="3350412"/>
          <a:ext cx="54594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3" name="Equation" r:id="rId11" imgW="2400120" imgH="215640" progId="Equation.DSMT4">
                  <p:embed/>
                </p:oleObj>
              </mc:Choice>
              <mc:Fallback>
                <p:oleObj name="Equation" r:id="rId11" imgW="240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420" y="3350412"/>
                        <a:ext cx="5459413" cy="490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4610270" y="3284982"/>
            <a:ext cx="0" cy="324049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5498" y="3907019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为有界闭集，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8631"/>
              </p:ext>
            </p:extLst>
          </p:nvPr>
        </p:nvGraphicFramePr>
        <p:xfrm>
          <a:off x="7176120" y="3938177"/>
          <a:ext cx="41989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4" name="Equation" r:id="rId13" imgW="1777680" imgH="215640" progId="Equation.DSMT4">
                  <p:embed/>
                </p:oleObj>
              </mc:Choice>
              <mc:Fallback>
                <p:oleObj name="Equation" r:id="rId13" imgW="1777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3938177"/>
                        <a:ext cx="4198938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74675"/>
              </p:ext>
            </p:extLst>
          </p:nvPr>
        </p:nvGraphicFramePr>
        <p:xfrm>
          <a:off x="4858447" y="4521020"/>
          <a:ext cx="3479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5" name="Equation" r:id="rId15" imgW="1473120" imgH="203040" progId="Equation.DSMT4">
                  <p:embed/>
                </p:oleObj>
              </mc:Choice>
              <mc:Fallback>
                <p:oleObj name="Equation" r:id="rId15" imgW="1473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447" y="4521020"/>
                        <a:ext cx="34798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78778"/>
              </p:ext>
            </p:extLst>
          </p:nvPr>
        </p:nvGraphicFramePr>
        <p:xfrm>
          <a:off x="4858447" y="5071965"/>
          <a:ext cx="65262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6" name="Equation" r:id="rId17" imgW="2552400" imgH="215640" progId="Equation.DSMT4">
                  <p:embed/>
                </p:oleObj>
              </mc:Choice>
              <mc:Fallback>
                <p:oleObj name="Equation" r:id="rId17" imgW="255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447" y="5071965"/>
                        <a:ext cx="6526212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70259"/>
              </p:ext>
            </p:extLst>
          </p:nvPr>
        </p:nvGraphicFramePr>
        <p:xfrm>
          <a:off x="4858447" y="5661318"/>
          <a:ext cx="1619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7" name="Equation" r:id="rId19" imgW="685800" imgH="203040" progId="Equation.DSMT4">
                  <p:embed/>
                </p:oleObj>
              </mc:Choice>
              <mc:Fallback>
                <p:oleObj name="Equation" r:id="rId19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447" y="5661318"/>
                        <a:ext cx="161925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64152" y="1450750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86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5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对象 6"/>
          <p:cNvGraphicFramePr>
            <a:graphicFrameLocks noChangeAspect="1"/>
          </p:cNvGraphicFramePr>
          <p:nvPr/>
        </p:nvGraphicFramePr>
        <p:xfrm>
          <a:off x="4322764" y="584201"/>
          <a:ext cx="23955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4" name="Equation" r:id="rId3" imgW="1117600" imgH="228600" progId="Equation.DSMT4">
                  <p:embed/>
                </p:oleObj>
              </mc:Choice>
              <mc:Fallback>
                <p:oleObj name="Equation" r:id="rId3" imgW="111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4" y="584201"/>
                        <a:ext cx="23955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对象 7"/>
          <p:cNvGraphicFramePr>
            <a:graphicFrameLocks noChangeAspect="1"/>
          </p:cNvGraphicFramePr>
          <p:nvPr/>
        </p:nvGraphicFramePr>
        <p:xfrm>
          <a:off x="2411414" y="1268414"/>
          <a:ext cx="2701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5" name="Equation" r:id="rId5" imgW="1244600" imgH="228600" progId="Equation.DSMT4">
                  <p:embed/>
                </p:oleObj>
              </mc:Choice>
              <mc:Fallback>
                <p:oleObj name="Equation" r:id="rId5" imgW="124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4" y="1268414"/>
                        <a:ext cx="27019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63751" y="594847"/>
            <a:ext cx="2209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求函数</a:t>
            </a:r>
            <a:endParaRPr lang="zh-CN" altLang="en-US" sz="2800" b="1" dirty="0"/>
          </a:p>
        </p:txBody>
      </p:sp>
      <p:sp>
        <p:nvSpPr>
          <p:cNvPr id="44037" name="Rectangle 9"/>
          <p:cNvSpPr>
            <a:spLocks noChangeArrowheads="1"/>
          </p:cNvSpPr>
          <p:nvPr/>
        </p:nvSpPr>
        <p:spPr bwMode="auto">
          <a:xfrm>
            <a:off x="6651626" y="595314"/>
            <a:ext cx="19653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 在区域</a:t>
            </a:r>
            <a:endParaRPr lang="zh-CN" altLang="en-US" sz="2800"/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5099050" y="1284289"/>
            <a:ext cx="35956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上的最大值、最小值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  <a:r>
              <a:rPr lang="en-US" altLang="zh-CN" sz="2800"/>
              <a:t> </a:t>
            </a:r>
          </a:p>
        </p:txBody>
      </p:sp>
      <p:sp>
        <p:nvSpPr>
          <p:cNvPr id="43015" name="文本框 11"/>
          <p:cNvSpPr txBox="1">
            <a:spLocks noChangeArrowheads="1"/>
          </p:cNvSpPr>
          <p:nvPr/>
        </p:nvSpPr>
        <p:spPr bwMode="auto">
          <a:xfrm>
            <a:off x="1968500" y="2060576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解</a:t>
            </a:r>
            <a:r>
              <a:rPr lang="zh-CN" altLang="zh-CN" sz="2800" dirty="0"/>
              <a:t>：</a:t>
            </a:r>
            <a:endParaRPr lang="zh-CN" altLang="en-US" sz="2800" dirty="0"/>
          </a:p>
        </p:txBody>
      </p:sp>
      <p:graphicFrame>
        <p:nvGraphicFramePr>
          <p:cNvPr id="44040" name="对象 12"/>
          <p:cNvGraphicFramePr>
            <a:graphicFrameLocks noChangeAspect="1"/>
          </p:cNvGraphicFramePr>
          <p:nvPr/>
        </p:nvGraphicFramePr>
        <p:xfrm>
          <a:off x="9834563" y="5426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6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563" y="5426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3287714" y="18297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3018" name="对象 14"/>
          <p:cNvGraphicFramePr>
            <a:graphicFrameLocks noChangeAspect="1"/>
          </p:cNvGraphicFramePr>
          <p:nvPr/>
        </p:nvGraphicFramePr>
        <p:xfrm>
          <a:off x="2862263" y="1882776"/>
          <a:ext cx="392906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7" name="Equation" r:id="rId9" imgW="1752600" imgH="431800" progId="Equation.DSMT4">
                  <p:embed/>
                </p:oleObj>
              </mc:Choice>
              <mc:Fallback>
                <p:oleObj name="Equation" r:id="rId9" imgW="1752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882776"/>
                        <a:ext cx="3929062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Rectangle 17"/>
          <p:cNvSpPr>
            <a:spLocks noChangeArrowheads="1"/>
          </p:cNvSpPr>
          <p:nvPr/>
        </p:nvSpPr>
        <p:spPr bwMode="auto">
          <a:xfrm>
            <a:off x="2062164" y="-2006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3020" name="对象 16"/>
          <p:cNvGraphicFramePr>
            <a:graphicFrameLocks noChangeAspect="1"/>
          </p:cNvGraphicFramePr>
          <p:nvPr/>
        </p:nvGraphicFramePr>
        <p:xfrm>
          <a:off x="2497139" y="2857501"/>
          <a:ext cx="36528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8" name="Equation" r:id="rId11" imgW="1523339" imgH="215806" progId="Equation.DSMT4">
                  <p:embed/>
                </p:oleObj>
              </mc:Choice>
              <mc:Fallback>
                <p:oleObj name="Equation" r:id="rId11" imgW="152333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2857501"/>
                        <a:ext cx="36528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917700" y="3394076"/>
            <a:ext cx="4129088" cy="536575"/>
            <a:chOff x="393700" y="3394075"/>
            <a:chExt cx="4129088" cy="536575"/>
          </a:xfrm>
        </p:grpSpPr>
        <p:graphicFrame>
          <p:nvGraphicFramePr>
            <p:cNvPr id="44054" name="对象 18"/>
            <p:cNvGraphicFramePr>
              <a:graphicFrameLocks noChangeAspect="1"/>
            </p:cNvGraphicFramePr>
            <p:nvPr/>
          </p:nvGraphicFramePr>
          <p:xfrm>
            <a:off x="1166813" y="3443288"/>
            <a:ext cx="39687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59" name="Equation" r:id="rId13" imgW="164957" imgH="203024" progId="Equation.DSMT4">
                    <p:embed/>
                  </p:oleObj>
                </mc:Choice>
                <mc:Fallback>
                  <p:oleObj name="Equation" r:id="rId13" imgW="164957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813" y="3443288"/>
                          <a:ext cx="39687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5" name="对象 19"/>
            <p:cNvGraphicFramePr>
              <a:graphicFrameLocks noChangeAspect="1"/>
            </p:cNvGraphicFramePr>
            <p:nvPr/>
          </p:nvGraphicFramePr>
          <p:xfrm>
            <a:off x="2070100" y="3473450"/>
            <a:ext cx="382588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0" name="Equation" r:id="rId15" imgW="164885" imgH="164885" progId="Equation.DSMT4">
                    <p:embed/>
                  </p:oleObj>
                </mc:Choice>
                <mc:Fallback>
                  <p:oleObj name="Equation" r:id="rId1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100" y="3473450"/>
                          <a:ext cx="382588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6" name="Rectangle 20"/>
            <p:cNvSpPr>
              <a:spLocks noChangeArrowheads="1"/>
            </p:cNvSpPr>
            <p:nvPr/>
          </p:nvSpPr>
          <p:spPr bwMode="auto">
            <a:xfrm>
              <a:off x="393700" y="3406775"/>
              <a:ext cx="90328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cs typeface="Times New Roman" panose="02020603050405020304" pitchFamily="18" charset="0"/>
                </a:rPr>
                <a:t>即：</a:t>
              </a:r>
              <a:endParaRPr lang="zh-CN" altLang="en-US" sz="2800"/>
            </a:p>
          </p:txBody>
        </p:sp>
        <p:sp>
          <p:nvSpPr>
            <p:cNvPr id="44057" name="Rectangle 21"/>
            <p:cNvSpPr>
              <a:spLocks noChangeArrowheads="1"/>
            </p:cNvSpPr>
            <p:nvPr/>
          </p:nvSpPr>
          <p:spPr bwMode="auto">
            <a:xfrm>
              <a:off x="1541463" y="3403600"/>
              <a:ext cx="542925" cy="52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cs typeface="Times New Roman" panose="02020603050405020304" pitchFamily="18" charset="0"/>
                </a:rPr>
                <a:t>在</a:t>
              </a:r>
              <a:endParaRPr lang="zh-CN" altLang="en-US" sz="2800"/>
            </a:p>
          </p:txBody>
        </p:sp>
        <p:sp>
          <p:nvSpPr>
            <p:cNvPr id="44058" name="Rectangle 22"/>
            <p:cNvSpPr>
              <a:spLocks noChangeArrowheads="1"/>
            </p:cNvSpPr>
            <p:nvPr/>
          </p:nvSpPr>
          <p:spPr bwMode="auto">
            <a:xfrm>
              <a:off x="2452688" y="3394075"/>
              <a:ext cx="2070100" cy="52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cs typeface="Times New Roman" panose="02020603050405020304" pitchFamily="18" charset="0"/>
                </a:rPr>
                <a:t>内有一驻点</a:t>
              </a:r>
              <a:r>
                <a:rPr lang="zh-CN" altLang="en-US" sz="2800"/>
                <a:t> </a:t>
              </a:r>
            </a:p>
          </p:txBody>
        </p:sp>
      </p:grpSp>
      <p:graphicFrame>
        <p:nvGraphicFramePr>
          <p:cNvPr id="43027" name="对象 24"/>
          <p:cNvGraphicFramePr>
            <a:graphicFrameLocks noChangeAspect="1"/>
          </p:cNvGraphicFramePr>
          <p:nvPr/>
        </p:nvGraphicFramePr>
        <p:xfrm>
          <a:off x="4313238" y="3889375"/>
          <a:ext cx="5505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1" name="Equation" r:id="rId17" imgW="2247900" imgH="228600" progId="Equation.DSMT4">
                  <p:embed/>
                </p:oleObj>
              </mc:Choice>
              <mc:Fallback>
                <p:oleObj name="Equation" r:id="rId17" imgW="224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3889375"/>
                        <a:ext cx="5505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878013" y="3900488"/>
            <a:ext cx="2455862" cy="557212"/>
            <a:chOff x="354013" y="3900488"/>
            <a:chExt cx="2455862" cy="557212"/>
          </a:xfrm>
        </p:grpSpPr>
        <p:graphicFrame>
          <p:nvGraphicFramePr>
            <p:cNvPr id="44051" name="对象 23"/>
            <p:cNvGraphicFramePr>
              <a:graphicFrameLocks noChangeAspect="1"/>
            </p:cNvGraphicFramePr>
            <p:nvPr/>
          </p:nvGraphicFramePr>
          <p:xfrm>
            <a:off x="1190625" y="3997325"/>
            <a:ext cx="3571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2" name="Equation" r:id="rId19" imgW="164885" imgH="164885" progId="Equation.DSMT4">
                    <p:embed/>
                  </p:oleObj>
                </mc:Choice>
                <mc:Fallback>
                  <p:oleObj name="Equation" r:id="rId19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625" y="3997325"/>
                          <a:ext cx="357188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2" name="Rectangle 25"/>
            <p:cNvSpPr>
              <a:spLocks noChangeArrowheads="1"/>
            </p:cNvSpPr>
            <p:nvPr/>
          </p:nvSpPr>
          <p:spPr bwMode="auto">
            <a:xfrm>
              <a:off x="354013" y="3935413"/>
              <a:ext cx="901700" cy="522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宋体" panose="02010600030101010101" pitchFamily="2" charset="-122"/>
                </a:rPr>
                <a:t>而在</a:t>
              </a:r>
              <a:endParaRPr lang="zh-CN" altLang="zh-CN" sz="2800"/>
            </a:p>
          </p:txBody>
        </p:sp>
        <p:sp>
          <p:nvSpPr>
            <p:cNvPr id="44053" name="Rectangle 26"/>
            <p:cNvSpPr>
              <a:spLocks noChangeArrowheads="1"/>
            </p:cNvSpPr>
            <p:nvPr/>
          </p:nvSpPr>
          <p:spPr bwMode="auto">
            <a:xfrm>
              <a:off x="1547813" y="3900488"/>
              <a:ext cx="1262062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宋体" panose="02010600030101010101" pitchFamily="2" charset="-122"/>
                </a:rPr>
                <a:t>的边界</a:t>
              </a:r>
              <a:endParaRPr lang="zh-CN" altLang="zh-CN" sz="2800"/>
            </a:p>
          </p:txBody>
        </p:sp>
      </p:grpSp>
      <p:sp>
        <p:nvSpPr>
          <p:cNvPr id="43030" name="Rectangle 27"/>
          <p:cNvSpPr>
            <a:spLocks noChangeArrowheads="1"/>
          </p:cNvSpPr>
          <p:nvPr/>
        </p:nvSpPr>
        <p:spPr bwMode="auto">
          <a:xfrm>
            <a:off x="1878013" y="4468814"/>
            <a:ext cx="4133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>
                <a:latin typeface="宋体" panose="02010600030101010101" pitchFamily="2" charset="-122"/>
              </a:rPr>
              <a:t>上，做拉格</a:t>
            </a:r>
            <a:r>
              <a:rPr lang="zh-CN" altLang="en-US" sz="2800">
                <a:latin typeface="宋体" panose="02010600030101010101" pitchFamily="2" charset="-122"/>
              </a:rPr>
              <a:t>朗</a:t>
            </a:r>
            <a:r>
              <a:rPr lang="zh-CN" altLang="zh-CN" sz="2800">
                <a:latin typeface="宋体" panose="02010600030101010101" pitchFamily="2" charset="-122"/>
              </a:rPr>
              <a:t>日乘子函数</a:t>
            </a:r>
            <a:endParaRPr lang="zh-CN" altLang="zh-CN" sz="2800"/>
          </a:p>
        </p:txBody>
      </p:sp>
      <p:sp>
        <p:nvSpPr>
          <p:cNvPr id="44049" name="Rectangle 41"/>
          <p:cNvSpPr>
            <a:spLocks noChangeArrowheads="1"/>
          </p:cNvSpPr>
          <p:nvPr/>
        </p:nvSpPr>
        <p:spPr bwMode="auto">
          <a:xfrm>
            <a:off x="1917700" y="4995219"/>
            <a:ext cx="10147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3032" name="对象 31"/>
          <p:cNvGraphicFramePr>
            <a:graphicFrameLocks noChangeAspect="1"/>
          </p:cNvGraphicFramePr>
          <p:nvPr/>
        </p:nvGraphicFramePr>
        <p:xfrm>
          <a:off x="2319338" y="5154613"/>
          <a:ext cx="66659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3" name="Equation" r:id="rId21" imgW="2578100" imgH="228600" progId="Equation.DSMT4">
                  <p:embed/>
                </p:oleObj>
              </mc:Choice>
              <mc:Fallback>
                <p:oleObj name="Equation" r:id="rId21" imgW="257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5154613"/>
                        <a:ext cx="66659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2627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3588" y="620714"/>
            <a:ext cx="27051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cs typeface="Times New Roman" panose="02020603050405020304" pitchFamily="18" charset="0"/>
              </a:rPr>
              <a:t>解方程组：</a:t>
            </a:r>
            <a:endParaRPr lang="zh-CN" altLang="en-US" sz="2800" b="1" dirty="0"/>
          </a:p>
        </p:txBody>
      </p:sp>
      <p:graphicFrame>
        <p:nvGraphicFramePr>
          <p:cNvPr id="44036" name="对象 3"/>
          <p:cNvGraphicFramePr>
            <a:graphicFrameLocks noChangeAspect="1"/>
          </p:cNvGraphicFramePr>
          <p:nvPr/>
        </p:nvGraphicFramePr>
        <p:xfrm>
          <a:off x="3935413" y="874714"/>
          <a:ext cx="36195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1" name="Equation" r:id="rId3" imgW="1435100" imgH="431800" progId="Equation.DSMT4">
                  <p:embed/>
                </p:oleObj>
              </mc:Choice>
              <mc:Fallback>
                <p:oleObj name="Equation" r:id="rId3" imgW="1435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874714"/>
                        <a:ext cx="36195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989138" y="2259014"/>
            <a:ext cx="9017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cs typeface="Times New Roman" panose="02020603050405020304" pitchFamily="18" charset="0"/>
              </a:rPr>
              <a:t>得：</a:t>
            </a:r>
            <a:endParaRPr lang="zh-CN" altLang="en-US" sz="2800" b="1" dirty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100389" y="3757763"/>
            <a:ext cx="1849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4039" name="对象 6"/>
          <p:cNvGraphicFramePr>
            <a:graphicFrameLocks noChangeAspect="1"/>
          </p:cNvGraphicFramePr>
          <p:nvPr/>
        </p:nvGraphicFramePr>
        <p:xfrm>
          <a:off x="2890838" y="2027239"/>
          <a:ext cx="665321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2" name="Equation" r:id="rId5" imgW="2324100" imgH="431800" progId="Equation.DSMT4">
                  <p:embed/>
                </p:oleObj>
              </mc:Choice>
              <mc:Fallback>
                <p:oleObj name="Equation" r:id="rId5" imgW="2324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2027239"/>
                        <a:ext cx="6653212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885950" y="3217864"/>
            <a:ext cx="4978400" cy="536574"/>
            <a:chOff x="1885950" y="3217864"/>
            <a:chExt cx="4978400" cy="536574"/>
          </a:xfrm>
        </p:grpSpPr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2968625" y="3217864"/>
              <a:ext cx="13525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cs typeface="Times New Roman" panose="02020603050405020304" pitchFamily="18" charset="0"/>
                </a:rPr>
                <a:t>在区域</a:t>
              </a:r>
              <a:r>
                <a:rPr lang="zh-CN" altLang="en-US" sz="2800" dirty="0"/>
                <a:t> </a:t>
              </a:r>
            </a:p>
          </p:txBody>
        </p:sp>
        <p:grpSp>
          <p:nvGrpSpPr>
            <p:cNvPr id="3" name="组合 2"/>
            <p:cNvGrpSpPr>
              <a:grpSpLocks/>
            </p:cNvGrpSpPr>
            <p:nvPr/>
          </p:nvGrpSpPr>
          <p:grpSpPr bwMode="auto">
            <a:xfrm>
              <a:off x="1885950" y="3227388"/>
              <a:ext cx="4978400" cy="527050"/>
              <a:chOff x="361950" y="3227388"/>
              <a:chExt cx="4978400" cy="527050"/>
            </a:xfrm>
          </p:grpSpPr>
          <p:sp>
            <p:nvSpPr>
              <p:cNvPr id="45081" name="Rectangle 6"/>
              <p:cNvSpPr>
                <a:spLocks noChangeArrowheads="1"/>
              </p:cNvSpPr>
              <p:nvPr/>
            </p:nvSpPr>
            <p:spPr bwMode="auto">
              <a:xfrm>
                <a:off x="361950" y="3232150"/>
                <a:ext cx="901700" cy="522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cs typeface="Times New Roman" panose="02020603050405020304" pitchFamily="18" charset="0"/>
                  </a:rPr>
                  <a:t>从而</a:t>
                </a:r>
                <a:endParaRPr lang="zh-CN" altLang="en-US" sz="2800" dirty="0"/>
              </a:p>
            </p:txBody>
          </p:sp>
          <p:graphicFrame>
            <p:nvGraphicFramePr>
              <p:cNvPr id="45082" name="对象 8"/>
              <p:cNvGraphicFramePr>
                <a:graphicFrameLocks noChangeAspect="1"/>
              </p:cNvGraphicFramePr>
              <p:nvPr/>
            </p:nvGraphicFramePr>
            <p:xfrm>
              <a:off x="1141413" y="3276600"/>
              <a:ext cx="452437" cy="474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03" name="Equation" r:id="rId7" imgW="164957" imgH="203024" progId="Equation.DSMT4">
                      <p:embed/>
                    </p:oleObj>
                  </mc:Choice>
                  <mc:Fallback>
                    <p:oleObj name="Equation" r:id="rId7" imgW="164957" imgH="2030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1413" y="3276600"/>
                            <a:ext cx="452437" cy="4746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83" name="对象 12"/>
              <p:cNvGraphicFramePr>
                <a:graphicFrameLocks noChangeAspect="1"/>
              </p:cNvGraphicFramePr>
              <p:nvPr/>
            </p:nvGraphicFramePr>
            <p:xfrm>
              <a:off x="2668588" y="3268663"/>
              <a:ext cx="417512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04" name="Equation" r:id="rId9" imgW="164885" imgH="164885" progId="Equation.DSMT4">
                      <p:embed/>
                    </p:oleObj>
                  </mc:Choice>
                  <mc:Fallback>
                    <p:oleObj name="Equation" r:id="rId9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8588" y="3268663"/>
                            <a:ext cx="417512" cy="422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84" name="文本框 13"/>
              <p:cNvSpPr txBox="1">
                <a:spLocks noChangeArrowheads="1"/>
              </p:cNvSpPr>
              <p:nvPr/>
            </p:nvSpPr>
            <p:spPr bwMode="auto">
              <a:xfrm>
                <a:off x="2992438" y="3227388"/>
                <a:ext cx="2347912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/>
                  <a:t>上有最小值：</a:t>
                </a:r>
              </a:p>
            </p:txBody>
          </p:sp>
        </p:grpSp>
      </p:grpSp>
      <p:sp>
        <p:nvSpPr>
          <p:cNvPr id="45065" name="Rectangle 15"/>
          <p:cNvSpPr>
            <a:spLocks noChangeArrowheads="1"/>
          </p:cNvSpPr>
          <p:nvPr/>
        </p:nvSpPr>
        <p:spPr bwMode="auto">
          <a:xfrm>
            <a:off x="1524001" y="-207813"/>
            <a:ext cx="15219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4046" name="对象 16"/>
          <p:cNvGraphicFramePr>
            <a:graphicFrameLocks noChangeAspect="1"/>
          </p:cNvGraphicFramePr>
          <p:nvPr/>
        </p:nvGraphicFramePr>
        <p:xfrm>
          <a:off x="6572251" y="3255964"/>
          <a:ext cx="1692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5" name="Equation" r:id="rId11" imgW="710891" imgH="203112" progId="Equation.DSMT4">
                  <p:embed/>
                </p:oleObj>
              </mc:Choice>
              <mc:Fallback>
                <p:oleObj name="Equation" r:id="rId11" imgW="7108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1" y="3255964"/>
                        <a:ext cx="16922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文本框 17"/>
          <p:cNvSpPr txBox="1">
            <a:spLocks noChangeArrowheads="1"/>
          </p:cNvSpPr>
          <p:nvPr/>
        </p:nvSpPr>
        <p:spPr bwMode="auto">
          <a:xfrm>
            <a:off x="1854201" y="3875089"/>
            <a:ext cx="1260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最大值</a:t>
            </a:r>
          </a:p>
        </p:txBody>
      </p:sp>
      <p:graphicFrame>
        <p:nvGraphicFramePr>
          <p:cNvPr id="44048" name="对象 18"/>
          <p:cNvGraphicFramePr>
            <a:graphicFrameLocks noChangeAspect="1"/>
          </p:cNvGraphicFramePr>
          <p:nvPr/>
        </p:nvGraphicFramePr>
        <p:xfrm>
          <a:off x="3114676" y="3960813"/>
          <a:ext cx="3457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6" name="Equation" r:id="rId13" imgW="1473200" imgH="203200" progId="Equation.DSMT4">
                  <p:embed/>
                </p:oleObj>
              </mc:Choice>
              <mc:Fallback>
                <p:oleObj name="Equation" r:id="rId13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6" y="3960813"/>
                        <a:ext cx="3457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文本框 2"/>
          <p:cNvSpPr txBox="1">
            <a:spLocks noChangeArrowheads="1"/>
          </p:cNvSpPr>
          <p:nvPr/>
        </p:nvSpPr>
        <p:spPr bwMode="auto">
          <a:xfrm>
            <a:off x="1862139" y="4556126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练习：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885950" y="4546600"/>
            <a:ext cx="8382000" cy="1989138"/>
            <a:chOff x="361950" y="4546600"/>
            <a:chExt cx="8382000" cy="1989138"/>
          </a:xfrm>
        </p:grpSpPr>
        <p:sp>
          <p:nvSpPr>
            <p:cNvPr id="45071" name="Rectangle 9"/>
            <p:cNvSpPr>
              <a:spLocks noChangeArrowheads="1"/>
            </p:cNvSpPr>
            <p:nvPr/>
          </p:nvSpPr>
          <p:spPr bwMode="auto">
            <a:xfrm>
              <a:off x="1287463" y="4546600"/>
              <a:ext cx="19272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已知函数</a:t>
              </a:r>
            </a:p>
          </p:txBody>
        </p:sp>
        <p:graphicFrame>
          <p:nvGraphicFramePr>
            <p:cNvPr id="45072" name="Object 4"/>
            <p:cNvGraphicFramePr>
              <a:graphicFrameLocks noChangeAspect="1"/>
            </p:cNvGraphicFramePr>
            <p:nvPr/>
          </p:nvGraphicFramePr>
          <p:xfrm>
            <a:off x="2878138" y="4586288"/>
            <a:ext cx="162718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7" name="Equation" r:id="rId15" imgW="748975" imgH="203112" progId="Equation.DSMT4">
                    <p:embed/>
                  </p:oleObj>
                </mc:Choice>
                <mc:Fallback>
                  <p:oleObj name="Equation" r:id="rId15" imgW="74897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138" y="4586288"/>
                          <a:ext cx="1627187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3" name="Rectangle 10"/>
            <p:cNvSpPr>
              <a:spLocks noChangeArrowheads="1"/>
            </p:cNvSpPr>
            <p:nvPr/>
          </p:nvSpPr>
          <p:spPr bwMode="auto">
            <a:xfrm>
              <a:off x="4473575" y="4556125"/>
              <a:ext cx="175418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的全微分</a:t>
              </a:r>
            </a:p>
          </p:txBody>
        </p:sp>
        <p:graphicFrame>
          <p:nvGraphicFramePr>
            <p:cNvPr id="45074" name="Object 5"/>
            <p:cNvGraphicFramePr>
              <a:graphicFrameLocks noChangeAspect="1"/>
            </p:cNvGraphicFramePr>
            <p:nvPr/>
          </p:nvGraphicFramePr>
          <p:xfrm>
            <a:off x="6007100" y="4587875"/>
            <a:ext cx="273685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8" name="Equation" r:id="rId17" imgW="1117115" imgH="203112" progId="Equation.DSMT4">
                    <p:embed/>
                  </p:oleObj>
                </mc:Choice>
                <mc:Fallback>
                  <p:oleObj name="Equation" r:id="rId17" imgW="111711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7100" y="4587875"/>
                          <a:ext cx="2736850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5" name="Rectangle 11"/>
            <p:cNvSpPr>
              <a:spLocks noChangeArrowheads="1"/>
            </p:cNvSpPr>
            <p:nvPr/>
          </p:nvSpPr>
          <p:spPr bwMode="auto">
            <a:xfrm>
              <a:off x="361950" y="5068888"/>
              <a:ext cx="901700" cy="522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并且</a:t>
              </a:r>
            </a:p>
          </p:txBody>
        </p:sp>
        <p:graphicFrame>
          <p:nvGraphicFramePr>
            <p:cNvPr id="45076" name="Object 6"/>
            <p:cNvGraphicFramePr>
              <a:graphicFrameLocks noChangeAspect="1"/>
            </p:cNvGraphicFramePr>
            <p:nvPr/>
          </p:nvGraphicFramePr>
          <p:xfrm>
            <a:off x="1139825" y="5110163"/>
            <a:ext cx="179705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9" name="Equation" r:id="rId19" imgW="723586" imgH="203112" progId="Equation.DSMT4">
                    <p:embed/>
                  </p:oleObj>
                </mc:Choice>
                <mc:Fallback>
                  <p:oleObj name="Equation" r:id="rId19" imgW="72358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825" y="5110163"/>
                          <a:ext cx="1797050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7" name="Object 7"/>
            <p:cNvGraphicFramePr>
              <a:graphicFrameLocks noChangeAspect="1"/>
            </p:cNvGraphicFramePr>
            <p:nvPr/>
          </p:nvGraphicFramePr>
          <p:xfrm>
            <a:off x="3027363" y="5118100"/>
            <a:ext cx="1477962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0" name="Equation" r:id="rId21" imgW="634449" imgH="215713" progId="Equation.DSMT4">
                    <p:embed/>
                  </p:oleObj>
                </mc:Choice>
                <mc:Fallback>
                  <p:oleObj name="Equation" r:id="rId21" imgW="63444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363" y="5118100"/>
                          <a:ext cx="1477962" cy="493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8" name="Rectangle 12"/>
            <p:cNvSpPr>
              <a:spLocks noChangeArrowheads="1"/>
            </p:cNvSpPr>
            <p:nvPr/>
          </p:nvSpPr>
          <p:spPr bwMode="auto">
            <a:xfrm>
              <a:off x="4505325" y="5095875"/>
              <a:ext cx="17478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在椭圆域</a:t>
              </a:r>
              <a:r>
                <a:rPr lang="en-US" altLang="zh-CN" sz="2800"/>
                <a:t>:</a:t>
              </a:r>
            </a:p>
          </p:txBody>
        </p:sp>
        <p:graphicFrame>
          <p:nvGraphicFramePr>
            <p:cNvPr id="45079" name="Object 8"/>
            <p:cNvGraphicFramePr>
              <a:graphicFrameLocks noChangeAspect="1"/>
            </p:cNvGraphicFramePr>
            <p:nvPr/>
          </p:nvGraphicFramePr>
          <p:xfrm>
            <a:off x="603250" y="5581650"/>
            <a:ext cx="3563938" cy="954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1" name="Equation" r:id="rId23" imgW="1574800" imgH="419100" progId="Equation.DSMT4">
                    <p:embed/>
                  </p:oleObj>
                </mc:Choice>
                <mc:Fallback>
                  <p:oleObj name="Equation" r:id="rId23" imgW="15748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" y="5581650"/>
                          <a:ext cx="3563938" cy="954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0" name="Rectangle 13"/>
            <p:cNvSpPr>
              <a:spLocks noChangeArrowheads="1"/>
            </p:cNvSpPr>
            <p:nvPr/>
          </p:nvSpPr>
          <p:spPr bwMode="auto">
            <a:xfrm>
              <a:off x="4146550" y="5797550"/>
              <a:ext cx="4146550" cy="52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5273675" algn="r"/>
                </a:tabLs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5273675" algn="r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5273675" algn="r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0">
                  <a:ea typeface="华文中宋" panose="02010600040101010101" pitchFamily="2" charset="-122"/>
                </a:rPr>
                <a:t>上的最大值和最小值</a:t>
              </a:r>
              <a:r>
                <a:rPr lang="en-US" altLang="zh-CN" sz="2800" b="0">
                  <a:ea typeface="华文中宋" panose="02010600040101010101" pitchFamily="2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0891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047" grpId="0"/>
      <p:bldP spid="440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"/>
          <p:cNvSpPr txBox="1">
            <a:spLocks noChangeArrowheads="1"/>
          </p:cNvSpPr>
          <p:nvPr/>
        </p:nvSpPr>
        <p:spPr bwMode="auto">
          <a:xfrm>
            <a:off x="1487488" y="852644"/>
            <a:ext cx="9064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注：</a:t>
            </a:r>
          </a:p>
        </p:txBody>
      </p:sp>
      <p:graphicFrame>
        <p:nvGraphicFramePr>
          <p:cNvPr id="4505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88296"/>
              </p:ext>
            </p:extLst>
          </p:nvPr>
        </p:nvGraphicFramePr>
        <p:xfrm>
          <a:off x="2151000" y="888424"/>
          <a:ext cx="6516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2" name="Equation" r:id="rId3" imgW="2895480" imgH="215640" progId="Equation.DSMT4">
                  <p:embed/>
                </p:oleObj>
              </mc:Choice>
              <mc:Fallback>
                <p:oleObj name="Equation" r:id="rId3" imgW="289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00" y="888424"/>
                        <a:ext cx="65166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93874"/>
              </p:ext>
            </p:extLst>
          </p:nvPr>
        </p:nvGraphicFramePr>
        <p:xfrm>
          <a:off x="2872938" y="1337532"/>
          <a:ext cx="5369797" cy="47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3" name="Equation" r:id="rId5" imgW="2425700" imgH="215900" progId="Equation.DSMT4">
                  <p:embed/>
                </p:oleObj>
              </mc:Choice>
              <mc:Fallback>
                <p:oleObj name="Equation" r:id="rId5" imgW="2425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938" y="1337532"/>
                        <a:ext cx="5369797" cy="478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905380"/>
              </p:ext>
            </p:extLst>
          </p:nvPr>
        </p:nvGraphicFramePr>
        <p:xfrm>
          <a:off x="2175652" y="1859242"/>
          <a:ext cx="71215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4" name="Equation" r:id="rId7" imgW="3162240" imgH="215640" progId="Equation.DSMT4">
                  <p:embed/>
                </p:oleObj>
              </mc:Choice>
              <mc:Fallback>
                <p:oleObj name="Equation" r:id="rId7" imgW="3162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652" y="1859242"/>
                        <a:ext cx="71215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075633"/>
              </p:ext>
            </p:extLst>
          </p:nvPr>
        </p:nvGraphicFramePr>
        <p:xfrm>
          <a:off x="2632076" y="2390234"/>
          <a:ext cx="5554536" cy="4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5" name="Equation" r:id="rId9" imgW="2400300" imgH="215900" progId="Equation.DSMT4">
                  <p:embed/>
                </p:oleObj>
              </mc:Choice>
              <mc:Fallback>
                <p:oleObj name="Equation" r:id="rId9" imgW="2400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6" y="2390234"/>
                        <a:ext cx="5554536" cy="498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34125"/>
              </p:ext>
            </p:extLst>
          </p:nvPr>
        </p:nvGraphicFramePr>
        <p:xfrm>
          <a:off x="2562225" y="3025233"/>
          <a:ext cx="4146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6" name="Equation" r:id="rId11" imgW="1879600" imgH="215900" progId="Equation.DSMT4">
                  <p:embed/>
                </p:oleObj>
              </mc:Choice>
              <mc:Fallback>
                <p:oleObj name="Equation" r:id="rId11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3025233"/>
                        <a:ext cx="4146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28123"/>
              </p:ext>
            </p:extLst>
          </p:nvPr>
        </p:nvGraphicFramePr>
        <p:xfrm>
          <a:off x="7030245" y="3082070"/>
          <a:ext cx="2767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7" name="Equation" r:id="rId13" imgW="1383699" imgH="215806" progId="Equation.DSMT4">
                  <p:embed/>
                </p:oleObj>
              </mc:Choice>
              <mc:Fallback>
                <p:oleObj name="Equation" r:id="rId13" imgW="13836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245" y="3082070"/>
                        <a:ext cx="2767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732895"/>
              </p:ext>
            </p:extLst>
          </p:nvPr>
        </p:nvGraphicFramePr>
        <p:xfrm>
          <a:off x="8255843" y="2390234"/>
          <a:ext cx="2305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8" name="Equation" r:id="rId15" imgW="1079032" imgH="215806" progId="Equation.DSMT4">
                  <p:embed/>
                </p:oleObj>
              </mc:Choice>
              <mc:Fallback>
                <p:oleObj name="Equation" r:id="rId15" imgW="10790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843" y="2390234"/>
                        <a:ext cx="23050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537329"/>
              </p:ext>
            </p:extLst>
          </p:nvPr>
        </p:nvGraphicFramePr>
        <p:xfrm>
          <a:off x="2531546" y="4091783"/>
          <a:ext cx="5070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9" name="Equation" r:id="rId17" imgW="2209800" imgH="215900" progId="Equation.DSMT4">
                  <p:embed/>
                </p:oleObj>
              </mc:Choice>
              <mc:Fallback>
                <p:oleObj name="Equation" r:id="rId17" imgW="2209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546" y="4091783"/>
                        <a:ext cx="50704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65590"/>
              </p:ext>
            </p:extLst>
          </p:nvPr>
        </p:nvGraphicFramePr>
        <p:xfrm>
          <a:off x="3289301" y="4660589"/>
          <a:ext cx="6119067" cy="50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0" name="Equation" r:id="rId19" imgW="2603500" imgH="215900" progId="Equation.DSMT4">
                  <p:embed/>
                </p:oleObj>
              </mc:Choice>
              <mc:Fallback>
                <p:oleObj name="Equation" r:id="rId19" imgW="260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4660589"/>
                        <a:ext cx="6119067" cy="507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761264"/>
              </p:ext>
            </p:extLst>
          </p:nvPr>
        </p:nvGraphicFramePr>
        <p:xfrm>
          <a:off x="3289301" y="5246688"/>
          <a:ext cx="4897310" cy="63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1" name="Equation" r:id="rId21" imgW="2171700" imgH="279400" progId="Equation.DSMT4">
                  <p:embed/>
                </p:oleObj>
              </mc:Choice>
              <mc:Fallback>
                <p:oleObj name="Equation" r:id="rId21" imgW="2171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5246688"/>
                        <a:ext cx="4897310" cy="63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文本框 3"/>
          <p:cNvSpPr txBox="1">
            <a:spLocks noChangeArrowheads="1"/>
          </p:cNvSpPr>
          <p:nvPr/>
        </p:nvSpPr>
        <p:spPr bwMode="auto">
          <a:xfrm>
            <a:off x="3289301" y="3593120"/>
            <a:ext cx="5619750" cy="4619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只有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),(ii)</a:t>
            </a:r>
            <a:r>
              <a:rPr lang="zh-CN" altLang="en-US" sz="2400" dirty="0">
                <a:solidFill>
                  <a:srgbClr val="FF0000"/>
                </a:solidFill>
              </a:rPr>
              <a:t>找出的这些点才可能是最值点</a:t>
            </a:r>
          </a:p>
        </p:txBody>
      </p:sp>
    </p:spTree>
    <p:extLst>
      <p:ext uri="{BB962C8B-B14F-4D97-AF65-F5344CB8AC3E}">
        <p14:creationId xmlns:p14="http://schemas.microsoft.com/office/powerpoint/2010/main" val="38403420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69666" y="2933844"/>
            <a:ext cx="10307693" cy="227408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   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  <a:effectLst/>
        </p:spPr>
        <p:txBody>
          <a:bodyPr wrap="square" rtlCol="0" anchor="ctr" anchorCtr="1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smtClean="0">
                <a:ln w="11430"/>
                <a:solidFill>
                  <a:srgbClr val="FFFF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 b="1" dirty="0" smtClean="0">
              <a:ln w="11430"/>
              <a:solidFill>
                <a:srgbClr val="FFFF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effectLst/>
        </p:spPr>
        <p:txBody>
          <a:bodyPr wrap="none" rtlCol="0" anchor="ctr" anchorCtr="1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1600" b="1" smtClean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b="1" smtClean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b="1" smtClean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 b="1" dirty="0" smtClean="0">
              <a:ln w="11430"/>
              <a:solidFill>
                <a:srgbClr val="F84F4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0" y="-2232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76248" y="1669619"/>
            <a:ext cx="1033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              点取得极              值为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472033" y="1667223"/>
          <a:ext cx="36957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" name="Equation" r:id="rId23" imgW="3695700" imgH="406400" progId="Equation.DSMT4">
                  <p:embed/>
                </p:oleObj>
              </mc:Choice>
              <mc:Fallback>
                <p:oleObj name="Equation" r:id="rId23" imgW="3695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033" y="1667223"/>
                        <a:ext cx="36957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584576" y="29966"/>
            <a:ext cx="6528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1536700" algn="l"/>
                <a:tab pos="2514600" algn="l"/>
              </a:tabLst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点取得极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  <a:effectLst/>
        </p:spPr>
        <p:txBody>
          <a:bodyPr wrap="square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FFFF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12827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401712" y="2081099"/>
            <a:ext cx="787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值为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1528934" y="2216186"/>
          <a:ext cx="838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" name="Equation" r:id="rId25" imgW="838200" imgH="279400" progId="Equation.DSMT4">
                  <p:embed/>
                </p:oleObj>
              </mc:Choice>
              <mc:Fallback>
                <p:oleObj name="Equation" r:id="rId25" imgW="838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934" y="2216186"/>
                        <a:ext cx="8382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3996158" y="2181424"/>
          <a:ext cx="1171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" name="Equation" r:id="rId27" imgW="1167893" imgH="342751" progId="Equation.DSMT4">
                  <p:embed/>
                </p:oleObj>
              </mc:Choice>
              <mc:Fallback>
                <p:oleObj name="Equation" r:id="rId27" imgW="1167893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158" y="2181424"/>
                        <a:ext cx="11715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387764" y="2540804"/>
            <a:ext cx="10316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/>
              <a:t>方程                                                     所</a:t>
            </a:r>
            <a:r>
              <a:rPr lang="zh-CN" altLang="en-US" sz="2400" b="1" dirty="0"/>
              <a:t>确定的函数 </a:t>
            </a:r>
            <a:r>
              <a:rPr lang="zh-CN" altLang="en-US" sz="2400" b="1" dirty="0" smtClean="0"/>
              <a:t>                  的极大值    是                极小值是</a:t>
            </a:r>
            <a:endParaRPr lang="zh-CN" altLang="en-US" sz="2400" b="1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1490866" y="2575678"/>
          <a:ext cx="4419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" name="Equation" r:id="rId29" imgW="4419600" imgH="406400" progId="Equation.DSMT4">
                  <p:embed/>
                </p:oleObj>
              </mc:Choice>
              <mc:Fallback>
                <p:oleObj name="Equation" r:id="rId29" imgW="4419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866" y="2575678"/>
                        <a:ext cx="44196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7848600" y="2615389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Equation" r:id="rId31" imgW="1447172" imgH="342751" progId="Equation.DSMT4">
                  <p:embed/>
                </p:oleObj>
              </mc:Choice>
              <mc:Fallback>
                <p:oleObj name="Equation" r:id="rId31" imgW="1447172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615389"/>
                        <a:ext cx="1447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376248" y="3303097"/>
            <a:ext cx="104739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在平面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使它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                      及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直线的距离平方之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和为最小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，则该点坐标为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1906587" y="3452446"/>
          <a:ext cx="5048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33" imgW="508000" imgH="279400" progId="Equation.DSMT4">
                  <p:embed/>
                </p:oleObj>
              </mc:Choice>
              <mc:Fallback>
                <p:oleObj name="Equation" r:id="rId33" imgW="508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7" y="3452446"/>
                        <a:ext cx="5048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4727848" y="3388281"/>
          <a:ext cx="148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Equation" r:id="rId35" imgW="1485900" imgH="342900" progId="Equation.DSMT4">
                  <p:embed/>
                </p:oleObj>
              </mc:Choice>
              <mc:Fallback>
                <p:oleObj name="Equation" r:id="rId35" imgW="14859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3388281"/>
                        <a:ext cx="1485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6702019" y="3391991"/>
          <a:ext cx="1933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1" name="Equation" r:id="rId37" imgW="1930400" imgH="342900" progId="Equation.DSMT4">
                  <p:embed/>
                </p:oleObj>
              </mc:Choice>
              <mc:Fallback>
                <p:oleObj name="Equation" r:id="rId37" imgW="19304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019" y="3391991"/>
                        <a:ext cx="19335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55"/>
              <p:cNvSpPr>
                <a:spLocks noChangeArrowheads="1"/>
              </p:cNvSpPr>
              <p:nvPr/>
            </p:nvSpPr>
            <p:spPr bwMode="auto">
              <a:xfrm>
                <a:off x="279815" y="4037258"/>
                <a:ext cx="8313623" cy="4964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kumimoji="0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(5)</a:t>
                </a:r>
                <a:r>
                  <a:rPr kumimoji="0" lang="zh-CN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内接于半径为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zh-CN" sz="24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24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  <m:r>
                      <a:rPr kumimoji="0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的球且有最大体积的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长方体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的长宽高为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815" y="4037258"/>
                <a:ext cx="8313623" cy="496483"/>
              </a:xfrm>
              <a:prstGeom prst="rect">
                <a:avLst/>
              </a:prstGeom>
              <a:blipFill rotWithShape="0">
                <a:blip r:embed="rId39"/>
                <a:stretch>
                  <a:fillRect l="-1173" t="-6098" r="-367" b="-28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268519" y="4505024"/>
            <a:ext cx="103282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在第一卦限内作球面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切平面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使得切平面与三坐标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面所围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的四面体的体积最小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则切点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坐标为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/>
          </p:nvPr>
        </p:nvGraphicFramePr>
        <p:xfrm>
          <a:off x="3674076" y="4502454"/>
          <a:ext cx="2016224" cy="457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Equation" r:id="rId40" imgW="1015920" imgH="228600" progId="Equation.DSMT4">
                  <p:embed/>
                </p:oleObj>
              </mc:Choice>
              <mc:Fallback>
                <p:oleObj name="Equation" r:id="rId40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076" y="4502454"/>
                        <a:ext cx="2016224" cy="4575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>
            <p:custDataLst>
              <p:tags r:id="rId9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7" name="RemarkBack"/>
            <p:cNvSpPr/>
            <p:nvPr>
              <p:custDataLst>
                <p:tags r:id="rId19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" name="RemarkBlock"/>
            <p:cNvSpPr/>
            <p:nvPr>
              <p:custDataLst>
                <p:tags r:id="rId20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9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1" name="RemarkBack"/>
          <p:cNvSpPr/>
          <p:nvPr>
            <p:custDataLst>
              <p:tags r:id="rId10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markBlo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RemarkTitleText"/>
          <p:cNvSpPr txBox="1"/>
          <p:nvPr>
            <p:custDataLst>
              <p:tags r:id="rId12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49</a:t>
            </a:fld>
            <a:endParaRPr lang="en-US" altLang="zh-CN"/>
          </a:p>
        </p:txBody>
      </p:sp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563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177032"/>
              </p:ext>
            </p:extLst>
          </p:nvPr>
        </p:nvGraphicFramePr>
        <p:xfrm>
          <a:off x="1055440" y="1472548"/>
          <a:ext cx="9815513" cy="278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Document" r:id="rId3" imgW="9149122" imgH="2462686" progId="Word.Document.8">
                  <p:embed/>
                </p:oleObj>
              </mc:Choice>
              <mc:Fallback>
                <p:oleObj name="Document" r:id="rId3" imgW="9149122" imgH="24626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1472548"/>
                        <a:ext cx="9815513" cy="278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97113" y="719139"/>
            <a:ext cx="617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二元函数极值的定义</a:t>
            </a:r>
          </a:p>
        </p:txBody>
      </p:sp>
      <p:graphicFrame>
        <p:nvGraphicFramePr>
          <p:cNvPr id="385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72673"/>
              </p:ext>
            </p:extLst>
          </p:nvPr>
        </p:nvGraphicFramePr>
        <p:xfrm>
          <a:off x="1127448" y="4365104"/>
          <a:ext cx="6700242" cy="12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Document" r:id="rId5" imgW="5691084" imgH="1028853" progId="Word.Document.8">
                  <p:embed/>
                </p:oleObj>
              </mc:Choice>
              <mc:Fallback>
                <p:oleObj name="Document" r:id="rId5" imgW="5691084" imgH="10288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4365104"/>
                        <a:ext cx="6700242" cy="12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6540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876800" y="174625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ea typeface="黑体" panose="02010609060101010101" pitchFamily="49" charset="-122"/>
              </a:rPr>
              <a:t>思考题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514600" y="2600326"/>
          <a:ext cx="72390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文档" r:id="rId3" imgW="6883272" imgH="1300378" progId="Word.Document.8">
                  <p:embed/>
                </p:oleObj>
              </mc:Choice>
              <mc:Fallback>
                <p:oleObj name="文档" r:id="rId3" imgW="6883272" imgH="1300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00326"/>
                        <a:ext cx="72390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793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693988" y="1066800"/>
            <a:ext cx="2716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思考题解答</a:t>
            </a:r>
          </a:p>
        </p:txBody>
      </p:sp>
      <p:graphicFrame>
        <p:nvGraphicFramePr>
          <p:cNvPr id="419843" name="Object 3"/>
          <p:cNvGraphicFramePr>
            <a:graphicFrameLocks noChangeAspect="1"/>
          </p:cNvGraphicFramePr>
          <p:nvPr/>
        </p:nvGraphicFramePr>
        <p:xfrm>
          <a:off x="2774950" y="1995489"/>
          <a:ext cx="12954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5" name="文档" r:id="rId3" imgW="1275080" imgH="457200" progId="Word.Document.8">
                  <p:embed/>
                </p:oleObj>
              </mc:Choice>
              <mc:Fallback>
                <p:oleObj name="文档" r:id="rId3" imgW="127508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1995489"/>
                        <a:ext cx="12954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4" name="Object 4"/>
          <p:cNvGraphicFramePr>
            <a:graphicFrameLocks noChangeAspect="1"/>
          </p:cNvGraphicFramePr>
          <p:nvPr/>
        </p:nvGraphicFramePr>
        <p:xfrm>
          <a:off x="3962400" y="1943100"/>
          <a:ext cx="4057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6" name="文档" r:id="rId5" imgW="3916680" imgH="523240" progId="Word.Document.8">
                  <p:embed/>
                </p:oleObj>
              </mc:Choice>
              <mc:Fallback>
                <p:oleObj name="文档" r:id="rId5" imgW="3916680" imgH="523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43100"/>
                        <a:ext cx="40576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2743201" y="2695576"/>
          <a:ext cx="69262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7" name="文档" r:id="rId7" imgW="6604000" imgH="624840" progId="Word.Document.8">
                  <p:embed/>
                </p:oleObj>
              </mc:Choice>
              <mc:Fallback>
                <p:oleObj name="文档" r:id="rId7" imgW="6604000" imgH="624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695576"/>
                        <a:ext cx="69262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Object 6"/>
          <p:cNvGraphicFramePr>
            <a:graphicFrameLocks noChangeAspect="1"/>
          </p:cNvGraphicFramePr>
          <p:nvPr/>
        </p:nvGraphicFramePr>
        <p:xfrm>
          <a:off x="2743200" y="3611564"/>
          <a:ext cx="66182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8" name="文档" r:id="rId9" imgW="6309360" imgH="589280" progId="Word.Document.8">
                  <p:embed/>
                </p:oleObj>
              </mc:Choice>
              <mc:Fallback>
                <p:oleObj name="文档" r:id="rId9" imgW="6309360" imgH="589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11564"/>
                        <a:ext cx="66182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7" name="Object 7"/>
          <p:cNvGraphicFramePr>
            <a:graphicFrameLocks noChangeAspect="1"/>
          </p:cNvGraphicFramePr>
          <p:nvPr/>
        </p:nvGraphicFramePr>
        <p:xfrm>
          <a:off x="2743200" y="4495800"/>
          <a:ext cx="6267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9" name="文档" r:id="rId11" imgW="5897880" imgH="502920" progId="Word.Document.8">
                  <p:embed/>
                </p:oleObj>
              </mc:Choice>
              <mc:Fallback>
                <p:oleObj name="文档" r:id="rId11" imgW="5897880" imgH="502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6267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430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2438400" y="1143000"/>
            <a:ext cx="7181850" cy="4800600"/>
            <a:chOff x="576" y="468"/>
            <a:chExt cx="4524" cy="3024"/>
          </a:xfrm>
        </p:grpSpPr>
        <p:graphicFrame>
          <p:nvGraphicFramePr>
            <p:cNvPr id="49156" name="Object 3"/>
            <p:cNvGraphicFramePr>
              <a:graphicFrameLocks noChangeAspect="1"/>
            </p:cNvGraphicFramePr>
            <p:nvPr/>
          </p:nvGraphicFramePr>
          <p:xfrm>
            <a:off x="576" y="468"/>
            <a:ext cx="4524" cy="2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0" name="Document" r:id="rId3" imgW="7183120" imgH="3220720" progId="Word.Document.8">
                    <p:embed/>
                  </p:oleObj>
                </mc:Choice>
                <mc:Fallback>
                  <p:oleObj name="Document" r:id="rId3" imgW="7183120" imgH="32207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68"/>
                          <a:ext cx="4524" cy="2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7" name="Object 4"/>
            <p:cNvGraphicFramePr>
              <a:graphicFrameLocks noChangeAspect="1"/>
            </p:cNvGraphicFramePr>
            <p:nvPr/>
          </p:nvGraphicFramePr>
          <p:xfrm>
            <a:off x="576" y="2532"/>
            <a:ext cx="4524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1" name="Document" r:id="rId5" imgW="7183120" imgH="1544320" progId="Word.Document.8">
                    <p:embed/>
                  </p:oleObj>
                </mc:Choice>
                <mc:Fallback>
                  <p:oleObj name="Document" r:id="rId5" imgW="7183120" imgH="15443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532"/>
                          <a:ext cx="4524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4419600" y="4714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ea typeface="黑体" panose="02010609060101010101" pitchFamily="49" charset="-122"/>
              </a:rPr>
              <a:t>练 习 题</a:t>
            </a:r>
          </a:p>
        </p:txBody>
      </p:sp>
    </p:spTree>
    <p:extLst>
      <p:ext uri="{BB962C8B-B14F-4D97-AF65-F5344CB8AC3E}">
        <p14:creationId xmlns:p14="http://schemas.microsoft.com/office/powerpoint/2010/main" val="18075830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438400" y="838200"/>
          <a:ext cx="72009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文档" r:id="rId3" imgW="7208520" imgH="1203960" progId="Word.Document.8">
                  <p:embed/>
                </p:oleObj>
              </mc:Choice>
              <mc:Fallback>
                <p:oleObj name="文档" r:id="rId3" imgW="7208520" imgH="1203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72009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81204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2438400" y="762000"/>
            <a:ext cx="7181850" cy="3962400"/>
            <a:chOff x="576" y="480"/>
            <a:chExt cx="4524" cy="2496"/>
          </a:xfrm>
        </p:grpSpPr>
        <p:graphicFrame>
          <p:nvGraphicFramePr>
            <p:cNvPr id="51203" name="Object 3"/>
            <p:cNvGraphicFramePr>
              <a:graphicFrameLocks noChangeAspect="1"/>
            </p:cNvGraphicFramePr>
            <p:nvPr/>
          </p:nvGraphicFramePr>
          <p:xfrm>
            <a:off x="576" y="756"/>
            <a:ext cx="4524" cy="2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5" name="文档" r:id="rId3" imgW="7183120" imgH="3545840" progId="Word.Document.8">
                    <p:embed/>
                  </p:oleObj>
                </mc:Choice>
                <mc:Fallback>
                  <p:oleObj name="文档" r:id="rId3" imgW="7183120" imgH="35458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56"/>
                          <a:ext cx="4524" cy="2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2208" y="480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kumimoji="0" lang="zh-CN" altLang="en-US" sz="2800">
                  <a:ea typeface="黑体" panose="02010609060101010101" pitchFamily="49" charset="-122"/>
                </a:rPr>
                <a:t>练习题答案</a:t>
              </a:r>
              <a:endParaRPr kumimoji="0" lang="zh-CN" altLang="en-US" sz="2400" b="0"/>
            </a:p>
          </p:txBody>
        </p:sp>
      </p:grpSp>
    </p:spTree>
    <p:extLst>
      <p:ext uri="{BB962C8B-B14F-4D97-AF65-F5344CB8AC3E}">
        <p14:creationId xmlns:p14="http://schemas.microsoft.com/office/powerpoint/2010/main" val="1079149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053" name="Group 5"/>
          <p:cNvGrpSpPr>
            <a:grpSpLocks/>
          </p:cNvGrpSpPr>
          <p:nvPr/>
        </p:nvGrpSpPr>
        <p:grpSpPr bwMode="auto">
          <a:xfrm>
            <a:off x="2276576" y="771657"/>
            <a:ext cx="8280400" cy="946150"/>
            <a:chOff x="340" y="391"/>
            <a:chExt cx="5216" cy="596"/>
          </a:xfrm>
        </p:grpSpPr>
        <p:sp>
          <p:nvSpPr>
            <p:cNvPr id="7207" name="Text Box 6"/>
            <p:cNvSpPr txBox="1">
              <a:spLocks noChangeArrowheads="1"/>
            </p:cNvSpPr>
            <p:nvPr/>
          </p:nvSpPr>
          <p:spPr bwMode="auto">
            <a:xfrm>
              <a:off x="340" y="391"/>
              <a:ext cx="52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en-US" altLang="zh-CN" sz="2800" dirty="0">
                  <a:latin typeface="Arial" panose="020B0604020202020204" pitchFamily="34" charset="0"/>
                </a:rPr>
                <a:t>        </a:t>
              </a:r>
              <a:r>
                <a:rPr kumimoji="0" lang="zh-CN" altLang="en-US" sz="2800" dirty="0">
                  <a:latin typeface="Arial" panose="020B0604020202020204" pitchFamily="34" charset="0"/>
                </a:rPr>
                <a:t>例如函数                在</a:t>
              </a:r>
              <a:r>
                <a:rPr kumimoji="0" lang="zh-CN" altLang="en-US" sz="2800" dirty="0" smtClean="0">
                  <a:latin typeface="Arial" panose="020B0604020202020204" pitchFamily="34" charset="0"/>
                </a:rPr>
                <a:t>点</a:t>
              </a:r>
              <a:r>
                <a:rPr kumimoji="0" lang="en-US" altLang="zh-CN" sz="2800" dirty="0" smtClean="0">
                  <a:cs typeface="Times New Roman" panose="02020603050405020304" pitchFamily="18" charset="0"/>
                </a:rPr>
                <a:t>(0,0</a:t>
              </a:r>
              <a:r>
                <a:rPr kumimoji="0" lang="en-US" altLang="zh-CN" sz="2800" dirty="0">
                  <a:cs typeface="Times New Roman" panose="02020603050405020304" pitchFamily="18" charset="0"/>
                </a:rPr>
                <a:t>)</a:t>
              </a:r>
              <a:r>
                <a:rPr kumimoji="0" lang="zh-CN" altLang="en-US" sz="2800" dirty="0" smtClean="0">
                  <a:latin typeface="Arial" panose="020B0604020202020204" pitchFamily="34" charset="0"/>
                </a:rPr>
                <a:t>处</a:t>
              </a:r>
              <a:r>
                <a:rPr kumimoji="0" lang="zh-CN" altLang="en-US" sz="2800" dirty="0">
                  <a:latin typeface="Arial" panose="020B0604020202020204" pitchFamily="34" charset="0"/>
                </a:rPr>
                <a:t>取得极小值，如下左图：</a:t>
              </a:r>
            </a:p>
          </p:txBody>
        </p:sp>
        <p:graphicFrame>
          <p:nvGraphicFramePr>
            <p:cNvPr id="8232" name="Object 7"/>
            <p:cNvGraphicFramePr>
              <a:graphicFrameLocks noChangeAspect="1"/>
            </p:cNvGraphicFramePr>
            <p:nvPr/>
          </p:nvGraphicFramePr>
          <p:xfrm>
            <a:off x="1837" y="436"/>
            <a:ext cx="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7" name="Equation" r:id="rId3" imgW="800100" imgH="228600" progId="Equation.DSMT4">
                    <p:embed/>
                  </p:oleObj>
                </mc:Choice>
                <mc:Fallback>
                  <p:oleObj name="Equation" r:id="rId3" imgW="8001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436"/>
                          <a:ext cx="9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6056" name="Group 8"/>
          <p:cNvGrpSpPr>
            <a:grpSpLocks/>
          </p:cNvGrpSpPr>
          <p:nvPr/>
        </p:nvGrpSpPr>
        <p:grpSpPr bwMode="auto">
          <a:xfrm>
            <a:off x="5118618" y="1331251"/>
            <a:ext cx="1873250" cy="2032000"/>
            <a:chOff x="1066" y="1071"/>
            <a:chExt cx="1180" cy="1280"/>
          </a:xfrm>
        </p:grpSpPr>
        <p:grpSp>
          <p:nvGrpSpPr>
            <p:cNvPr id="8219" name="Group 9"/>
            <p:cNvGrpSpPr>
              <a:grpSpLocks/>
            </p:cNvGrpSpPr>
            <p:nvPr/>
          </p:nvGrpSpPr>
          <p:grpSpPr bwMode="auto">
            <a:xfrm>
              <a:off x="1066" y="1298"/>
              <a:ext cx="544" cy="732"/>
              <a:chOff x="657" y="2523"/>
              <a:chExt cx="544" cy="732"/>
            </a:xfrm>
          </p:grpSpPr>
          <p:sp>
            <p:nvSpPr>
              <p:cNvPr id="8229" name="Arc 10"/>
              <p:cNvSpPr>
                <a:spLocks/>
              </p:cNvSpPr>
              <p:nvPr/>
            </p:nvSpPr>
            <p:spPr bwMode="auto">
              <a:xfrm rot="16200000" flipH="1">
                <a:off x="608" y="2663"/>
                <a:ext cx="641" cy="544"/>
              </a:xfrm>
              <a:custGeom>
                <a:avLst/>
                <a:gdLst>
                  <a:gd name="T0" fmla="*/ 0 w 26966"/>
                  <a:gd name="T1" fmla="*/ 0 h 43200"/>
                  <a:gd name="T2" fmla="*/ 0 w 26966"/>
                  <a:gd name="T3" fmla="*/ 0 h 43200"/>
                  <a:gd name="T4" fmla="*/ 0 w 26966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966" h="43200" fill="none" extrusionOk="0">
                    <a:moveTo>
                      <a:pt x="0" y="677"/>
                    </a:moveTo>
                    <a:cubicBezTo>
                      <a:pt x="1753" y="227"/>
                      <a:pt x="3556" y="-1"/>
                      <a:pt x="5366" y="0"/>
                    </a:cubicBezTo>
                    <a:cubicBezTo>
                      <a:pt x="17295" y="0"/>
                      <a:pt x="26966" y="9670"/>
                      <a:pt x="26966" y="21600"/>
                    </a:cubicBezTo>
                    <a:cubicBezTo>
                      <a:pt x="26966" y="33529"/>
                      <a:pt x="17295" y="43200"/>
                      <a:pt x="5366" y="43200"/>
                    </a:cubicBezTo>
                    <a:cubicBezTo>
                      <a:pt x="3637" y="43200"/>
                      <a:pt x="1914" y="42992"/>
                      <a:pt x="235" y="42581"/>
                    </a:cubicBezTo>
                  </a:path>
                  <a:path w="26966" h="43200" stroke="0" extrusionOk="0">
                    <a:moveTo>
                      <a:pt x="0" y="677"/>
                    </a:moveTo>
                    <a:cubicBezTo>
                      <a:pt x="1753" y="227"/>
                      <a:pt x="3556" y="-1"/>
                      <a:pt x="5366" y="0"/>
                    </a:cubicBezTo>
                    <a:cubicBezTo>
                      <a:pt x="17295" y="0"/>
                      <a:pt x="26966" y="9670"/>
                      <a:pt x="26966" y="21600"/>
                    </a:cubicBezTo>
                    <a:cubicBezTo>
                      <a:pt x="26966" y="33529"/>
                      <a:pt x="17295" y="43200"/>
                      <a:pt x="5366" y="43200"/>
                    </a:cubicBezTo>
                    <a:cubicBezTo>
                      <a:pt x="3637" y="43200"/>
                      <a:pt x="1914" y="42992"/>
                      <a:pt x="235" y="42581"/>
                    </a:cubicBezTo>
                    <a:lnTo>
                      <a:pt x="5366" y="21600"/>
                    </a:lnTo>
                    <a:lnTo>
                      <a:pt x="0" y="677"/>
                    </a:lnTo>
                    <a:close/>
                  </a:path>
                </a:pathLst>
              </a:cu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230" name="Oval 11"/>
              <p:cNvSpPr>
                <a:spLocks noChangeArrowheads="1"/>
              </p:cNvSpPr>
              <p:nvPr/>
            </p:nvSpPr>
            <p:spPr bwMode="auto">
              <a:xfrm>
                <a:off x="657" y="2523"/>
                <a:ext cx="544" cy="182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zh-CN" sz="1800" b="0">
                  <a:solidFill>
                    <a:srgbClr val="FF0066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20" name="Group 12"/>
            <p:cNvGrpSpPr>
              <a:grpSpLocks/>
            </p:cNvGrpSpPr>
            <p:nvPr/>
          </p:nvGrpSpPr>
          <p:grpSpPr bwMode="auto">
            <a:xfrm>
              <a:off x="1066" y="1071"/>
              <a:ext cx="1180" cy="1280"/>
              <a:chOff x="1066" y="1071"/>
              <a:chExt cx="1180" cy="1280"/>
            </a:xfrm>
          </p:grpSpPr>
          <p:sp>
            <p:nvSpPr>
              <p:cNvPr id="8221" name="Line 13"/>
              <p:cNvSpPr>
                <a:spLocks noChangeShapeType="1"/>
              </p:cNvSpPr>
              <p:nvPr/>
            </p:nvSpPr>
            <p:spPr bwMode="auto">
              <a:xfrm>
                <a:off x="1338" y="2023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Line 14"/>
              <p:cNvSpPr>
                <a:spLocks noChangeShapeType="1"/>
              </p:cNvSpPr>
              <p:nvPr/>
            </p:nvSpPr>
            <p:spPr bwMode="auto">
              <a:xfrm flipV="1">
                <a:off x="1338" y="111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3" name="Line 15"/>
              <p:cNvSpPr>
                <a:spLocks noChangeShapeType="1"/>
              </p:cNvSpPr>
              <p:nvPr/>
            </p:nvSpPr>
            <p:spPr bwMode="auto">
              <a:xfrm flipH="1">
                <a:off x="1066" y="2023"/>
                <a:ext cx="272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Text Box 16"/>
              <p:cNvSpPr txBox="1">
                <a:spLocks noChangeArrowheads="1"/>
              </p:cNvSpPr>
              <p:nvPr/>
            </p:nvSpPr>
            <p:spPr bwMode="auto">
              <a:xfrm>
                <a:off x="1292" y="1978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8225" name="Text Box 17"/>
              <p:cNvSpPr txBox="1">
                <a:spLocks noChangeArrowheads="1"/>
              </p:cNvSpPr>
              <p:nvPr/>
            </p:nvSpPr>
            <p:spPr bwMode="auto">
              <a:xfrm>
                <a:off x="1111" y="2159"/>
                <a:ext cx="2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8226" name="Text Box 18"/>
              <p:cNvSpPr txBox="1">
                <a:spLocks noChangeArrowheads="1"/>
              </p:cNvSpPr>
              <p:nvPr/>
            </p:nvSpPr>
            <p:spPr bwMode="auto">
              <a:xfrm>
                <a:off x="2064" y="2023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8227" name="Text Box 19"/>
              <p:cNvSpPr txBox="1">
                <a:spLocks noChangeArrowheads="1"/>
              </p:cNvSpPr>
              <p:nvPr/>
            </p:nvSpPr>
            <p:spPr bwMode="auto">
              <a:xfrm>
                <a:off x="1156" y="1071"/>
                <a:ext cx="1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z</a:t>
                </a:r>
              </a:p>
            </p:txBody>
          </p:sp>
          <p:sp>
            <p:nvSpPr>
              <p:cNvPr id="8228" name="Line 20"/>
              <p:cNvSpPr>
                <a:spLocks noChangeShapeType="1"/>
              </p:cNvSpPr>
              <p:nvPr/>
            </p:nvSpPr>
            <p:spPr bwMode="auto">
              <a:xfrm flipV="1">
                <a:off x="1338" y="1434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6069" name="Group 21"/>
          <p:cNvGrpSpPr>
            <a:grpSpLocks/>
          </p:cNvGrpSpPr>
          <p:nvPr/>
        </p:nvGrpSpPr>
        <p:grpSpPr bwMode="auto">
          <a:xfrm>
            <a:off x="7961831" y="1263781"/>
            <a:ext cx="2089150" cy="2249488"/>
            <a:chOff x="3334" y="1026"/>
            <a:chExt cx="1316" cy="1417"/>
          </a:xfrm>
        </p:grpSpPr>
        <p:grpSp>
          <p:nvGrpSpPr>
            <p:cNvPr id="8202" name="Group 22"/>
            <p:cNvGrpSpPr>
              <a:grpSpLocks/>
            </p:cNvGrpSpPr>
            <p:nvPr/>
          </p:nvGrpSpPr>
          <p:grpSpPr bwMode="auto">
            <a:xfrm>
              <a:off x="3334" y="1026"/>
              <a:ext cx="1316" cy="1417"/>
              <a:chOff x="3334" y="1071"/>
              <a:chExt cx="1316" cy="1417"/>
            </a:xfrm>
          </p:grpSpPr>
          <p:sp>
            <p:nvSpPr>
              <p:cNvPr id="8209" name="Line 23"/>
              <p:cNvSpPr>
                <a:spLocks noChangeShapeType="1"/>
              </p:cNvSpPr>
              <p:nvPr/>
            </p:nvSpPr>
            <p:spPr bwMode="auto">
              <a:xfrm flipV="1">
                <a:off x="4150" y="2023"/>
                <a:ext cx="49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0" name="Line 24"/>
              <p:cNvSpPr>
                <a:spLocks noChangeShapeType="1"/>
              </p:cNvSpPr>
              <p:nvPr/>
            </p:nvSpPr>
            <p:spPr bwMode="auto">
              <a:xfrm flipV="1">
                <a:off x="3742" y="111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1" name="Line 25"/>
              <p:cNvSpPr>
                <a:spLocks noChangeShapeType="1"/>
              </p:cNvSpPr>
              <p:nvPr/>
            </p:nvSpPr>
            <p:spPr bwMode="auto">
              <a:xfrm flipH="1">
                <a:off x="3334" y="2205"/>
                <a:ext cx="226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979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8213" name="Text Box 27"/>
              <p:cNvSpPr txBox="1">
                <a:spLocks noChangeArrowheads="1"/>
              </p:cNvSpPr>
              <p:nvPr/>
            </p:nvSpPr>
            <p:spPr bwMode="auto">
              <a:xfrm>
                <a:off x="3379" y="2296"/>
                <a:ext cx="2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8214" name="Text Box 28"/>
              <p:cNvSpPr txBox="1">
                <a:spLocks noChangeArrowheads="1"/>
              </p:cNvSpPr>
              <p:nvPr/>
            </p:nvSpPr>
            <p:spPr bwMode="auto">
              <a:xfrm>
                <a:off x="4468" y="2023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8215" name="Text Box 29"/>
              <p:cNvSpPr txBox="1">
                <a:spLocks noChangeArrowheads="1"/>
              </p:cNvSpPr>
              <p:nvPr/>
            </p:nvSpPr>
            <p:spPr bwMode="auto">
              <a:xfrm>
                <a:off x="3560" y="1071"/>
                <a:ext cx="1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z</a:t>
                </a:r>
              </a:p>
            </p:txBody>
          </p:sp>
          <p:sp>
            <p:nvSpPr>
              <p:cNvPr id="8216" name="Line 30"/>
              <p:cNvSpPr>
                <a:spLocks noChangeShapeType="1"/>
              </p:cNvSpPr>
              <p:nvPr/>
            </p:nvSpPr>
            <p:spPr bwMode="auto">
              <a:xfrm flipV="1">
                <a:off x="3742" y="1434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Line 31"/>
              <p:cNvSpPr>
                <a:spLocks noChangeShapeType="1"/>
              </p:cNvSpPr>
              <p:nvPr/>
            </p:nvSpPr>
            <p:spPr bwMode="auto">
              <a:xfrm>
                <a:off x="3742" y="202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8" name="Line 32"/>
              <p:cNvSpPr>
                <a:spLocks noChangeShapeType="1"/>
              </p:cNvSpPr>
              <p:nvPr/>
            </p:nvSpPr>
            <p:spPr bwMode="auto">
              <a:xfrm flipH="1">
                <a:off x="3560" y="2024"/>
                <a:ext cx="182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3" name="Group 33"/>
            <p:cNvGrpSpPr>
              <a:grpSpLocks/>
            </p:cNvGrpSpPr>
            <p:nvPr/>
          </p:nvGrpSpPr>
          <p:grpSpPr bwMode="auto">
            <a:xfrm>
              <a:off x="3379" y="1344"/>
              <a:ext cx="726" cy="771"/>
              <a:chOff x="3379" y="1344"/>
              <a:chExt cx="726" cy="771"/>
            </a:xfrm>
          </p:grpSpPr>
          <p:grpSp>
            <p:nvGrpSpPr>
              <p:cNvPr id="8204" name="Group 34"/>
              <p:cNvGrpSpPr>
                <a:grpSpLocks/>
              </p:cNvGrpSpPr>
              <p:nvPr/>
            </p:nvGrpSpPr>
            <p:grpSpPr bwMode="auto">
              <a:xfrm>
                <a:off x="3379" y="1888"/>
                <a:ext cx="726" cy="227"/>
                <a:chOff x="3379" y="1933"/>
                <a:chExt cx="726" cy="227"/>
              </a:xfrm>
            </p:grpSpPr>
            <p:sp>
              <p:nvSpPr>
                <p:cNvPr id="8207" name="Arc 35"/>
                <p:cNvSpPr>
                  <a:spLocks/>
                </p:cNvSpPr>
                <p:nvPr/>
              </p:nvSpPr>
              <p:spPr bwMode="auto">
                <a:xfrm rot="5400000">
                  <a:off x="3674" y="1729"/>
                  <a:ext cx="136" cy="726"/>
                </a:xfrm>
                <a:custGeom>
                  <a:avLst/>
                  <a:gdLst>
                    <a:gd name="T0" fmla="*/ 0 w 21600"/>
                    <a:gd name="T1" fmla="*/ 0 h 42812"/>
                    <a:gd name="T2" fmla="*/ 0 w 21600"/>
                    <a:gd name="T3" fmla="*/ 0 h 42812"/>
                    <a:gd name="T4" fmla="*/ 0 w 21600"/>
                    <a:gd name="T5" fmla="*/ 0 h 428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2812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958"/>
                        <a:pt x="14247" y="40857"/>
                        <a:pt x="4075" y="42812"/>
                      </a:cubicBezTo>
                    </a:path>
                    <a:path w="21600" h="42812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958"/>
                        <a:pt x="14247" y="40857"/>
                        <a:pt x="4075" y="42812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922F1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8" name="Arc 36"/>
                <p:cNvSpPr>
                  <a:spLocks/>
                </p:cNvSpPr>
                <p:nvPr/>
              </p:nvSpPr>
              <p:spPr bwMode="auto">
                <a:xfrm rot="16200000" flipV="1">
                  <a:off x="3674" y="1638"/>
                  <a:ext cx="136" cy="726"/>
                </a:xfrm>
                <a:custGeom>
                  <a:avLst/>
                  <a:gdLst>
                    <a:gd name="T0" fmla="*/ 0 w 21600"/>
                    <a:gd name="T1" fmla="*/ 0 h 42812"/>
                    <a:gd name="T2" fmla="*/ 0 w 21600"/>
                    <a:gd name="T3" fmla="*/ 0 h 42812"/>
                    <a:gd name="T4" fmla="*/ 0 w 21600"/>
                    <a:gd name="T5" fmla="*/ 0 h 428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2812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958"/>
                        <a:pt x="14247" y="40857"/>
                        <a:pt x="4075" y="42812"/>
                      </a:cubicBezTo>
                    </a:path>
                    <a:path w="21600" h="42812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958"/>
                        <a:pt x="14247" y="40857"/>
                        <a:pt x="4075" y="42812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922F1E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05" name="Line 37"/>
              <p:cNvSpPr>
                <a:spLocks noChangeShapeType="1"/>
              </p:cNvSpPr>
              <p:nvPr/>
            </p:nvSpPr>
            <p:spPr bwMode="auto">
              <a:xfrm flipV="1">
                <a:off x="3379" y="1344"/>
                <a:ext cx="363" cy="680"/>
              </a:xfrm>
              <a:prstGeom prst="line">
                <a:avLst/>
              </a:prstGeom>
              <a:noFill/>
              <a:ln w="19050">
                <a:solidFill>
                  <a:srgbClr val="922F1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6" name="Line 38"/>
              <p:cNvSpPr>
                <a:spLocks noChangeShapeType="1"/>
              </p:cNvSpPr>
              <p:nvPr/>
            </p:nvSpPr>
            <p:spPr bwMode="auto">
              <a:xfrm flipH="1" flipV="1">
                <a:off x="3742" y="1344"/>
                <a:ext cx="363" cy="680"/>
              </a:xfrm>
              <a:prstGeom prst="line">
                <a:avLst/>
              </a:prstGeom>
              <a:noFill/>
              <a:ln w="19050">
                <a:solidFill>
                  <a:srgbClr val="922F1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6087" name="Group 39"/>
          <p:cNvGrpSpPr>
            <a:grpSpLocks/>
          </p:cNvGrpSpPr>
          <p:nvPr/>
        </p:nvGrpSpPr>
        <p:grpSpPr bwMode="auto">
          <a:xfrm>
            <a:off x="2243931" y="3364838"/>
            <a:ext cx="7991475" cy="946150"/>
            <a:chOff x="295" y="2659"/>
            <a:chExt cx="5034" cy="596"/>
          </a:xfrm>
        </p:grpSpPr>
        <p:sp>
          <p:nvSpPr>
            <p:cNvPr id="7176" name="Text Box 40"/>
            <p:cNvSpPr txBox="1">
              <a:spLocks noChangeArrowheads="1"/>
            </p:cNvSpPr>
            <p:nvPr/>
          </p:nvSpPr>
          <p:spPr bwMode="auto">
            <a:xfrm>
              <a:off x="295" y="2659"/>
              <a:ext cx="503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en-US" altLang="zh-CN" sz="2800" dirty="0">
                  <a:latin typeface="Arial" panose="020B0604020202020204" pitchFamily="34" charset="0"/>
                </a:rPr>
                <a:t>        </a:t>
              </a:r>
              <a:r>
                <a:rPr kumimoji="0" lang="zh-CN" altLang="en-US" sz="2800" dirty="0">
                  <a:latin typeface="Arial" panose="020B0604020202020204" pitchFamily="34" charset="0"/>
                </a:rPr>
                <a:t>函数                      在</a:t>
              </a:r>
              <a:r>
                <a:rPr kumimoji="0" lang="zh-CN" altLang="en-US" sz="2800" dirty="0" smtClean="0">
                  <a:latin typeface="Arial" panose="020B0604020202020204" pitchFamily="34" charset="0"/>
                </a:rPr>
                <a:t>点</a:t>
              </a:r>
              <a:r>
                <a:rPr kumimoji="0" lang="en-US" altLang="zh-CN" sz="2800" dirty="0" smtClean="0">
                  <a:cs typeface="Times New Roman" panose="02020603050405020304" pitchFamily="18" charset="0"/>
                </a:rPr>
                <a:t>(0,0</a:t>
              </a:r>
              <a:r>
                <a:rPr kumimoji="0" lang="en-US" altLang="zh-CN" sz="2800" dirty="0">
                  <a:cs typeface="Times New Roman" panose="02020603050405020304" pitchFamily="18" charset="0"/>
                </a:rPr>
                <a:t>)</a:t>
              </a:r>
              <a:r>
                <a:rPr kumimoji="0" lang="zh-CN" altLang="en-US" sz="2800" dirty="0" smtClean="0">
                  <a:latin typeface="Arial" panose="020B0604020202020204" pitchFamily="34" charset="0"/>
                </a:rPr>
                <a:t>处</a:t>
              </a:r>
              <a:r>
                <a:rPr kumimoji="0" lang="zh-CN" altLang="en-US" sz="2800" dirty="0">
                  <a:latin typeface="Arial" panose="020B0604020202020204" pitchFamily="34" charset="0"/>
                </a:rPr>
                <a:t>取得极大值，如上右图：</a:t>
              </a:r>
            </a:p>
          </p:txBody>
        </p:sp>
        <p:graphicFrame>
          <p:nvGraphicFramePr>
            <p:cNvPr id="8201" name="Object 41"/>
            <p:cNvGraphicFramePr>
              <a:graphicFrameLocks noChangeAspect="1"/>
            </p:cNvGraphicFramePr>
            <p:nvPr/>
          </p:nvGraphicFramePr>
          <p:xfrm>
            <a:off x="1331" y="2659"/>
            <a:ext cx="136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" name="Equation" r:id="rId5" imgW="1066800" imgH="279400" progId="Equation.DSMT4">
                    <p:embed/>
                  </p:oleObj>
                </mc:Choice>
                <mc:Fallback>
                  <p:oleObj name="Equation" r:id="rId5" imgW="10668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" y="2659"/>
                          <a:ext cx="136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6090" name="Text Box 42"/>
          <p:cNvSpPr txBox="1">
            <a:spLocks noChangeArrowheads="1"/>
          </p:cNvSpPr>
          <p:nvPr/>
        </p:nvSpPr>
        <p:spPr bwMode="auto">
          <a:xfrm>
            <a:off x="2264744" y="4965038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dirty="0">
                <a:latin typeface="Arial" panose="020B0604020202020204" pitchFamily="34" charset="0"/>
              </a:rPr>
              <a:t>        </a:t>
            </a:r>
            <a:r>
              <a:rPr kumimoji="0" lang="zh-CN" altLang="en-US" sz="2800" dirty="0">
                <a:latin typeface="Arial" panose="020B0604020202020204" pitchFamily="34" charset="0"/>
              </a:rPr>
              <a:t>如何求极值？如果能将有可能使函数取得极值的点找到，这个问题就基本解决</a:t>
            </a:r>
            <a:r>
              <a:rPr kumimoji="0" lang="zh-CN" altLang="en-US" sz="2800" dirty="0" smtClean="0">
                <a:latin typeface="Arial" panose="020B0604020202020204" pitchFamily="34" charset="0"/>
              </a:rPr>
              <a:t>了</a:t>
            </a:r>
            <a:r>
              <a:rPr kumimoji="0" lang="en-US" altLang="zh-CN" sz="2800" dirty="0" smtClean="0">
                <a:latin typeface="Arial" panose="020B0604020202020204" pitchFamily="34" charset="0"/>
              </a:rPr>
              <a:t>.</a:t>
            </a:r>
            <a:endParaRPr kumimoji="0"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386091" name="Object 43"/>
          <p:cNvGraphicFramePr>
            <a:graphicFrameLocks noChangeAspect="1"/>
          </p:cNvGraphicFramePr>
          <p:nvPr/>
        </p:nvGraphicFramePr>
        <p:xfrm>
          <a:off x="2855913" y="4365625"/>
          <a:ext cx="549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公式" r:id="rId7" imgW="5499100" imgH="431800" progId="Equation.3">
                  <p:embed/>
                </p:oleObj>
              </mc:Choice>
              <mc:Fallback>
                <p:oleObj name="公式" r:id="rId7" imgW="5499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365625"/>
                        <a:ext cx="549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7956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468" y="1285295"/>
            <a:ext cx="1600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注意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pSp>
        <p:nvGrpSpPr>
          <p:cNvPr id="387075" name="Group 3"/>
          <p:cNvGrpSpPr>
            <a:grpSpLocks/>
          </p:cNvGrpSpPr>
          <p:nvPr/>
        </p:nvGrpSpPr>
        <p:grpSpPr bwMode="auto">
          <a:xfrm>
            <a:off x="4024314" y="4803776"/>
            <a:ext cx="617537" cy="1520825"/>
            <a:chOff x="1296" y="1968"/>
            <a:chExt cx="432" cy="1127"/>
          </a:xfrm>
        </p:grpSpPr>
        <p:sp>
          <p:nvSpPr>
            <p:cNvPr id="9255" name="Line 4"/>
            <p:cNvSpPr>
              <a:spLocks noChangeShapeType="1"/>
            </p:cNvSpPr>
            <p:nvPr/>
          </p:nvSpPr>
          <p:spPr bwMode="auto">
            <a:xfrm>
              <a:off x="1296" y="198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5"/>
            <p:cNvSpPr>
              <a:spLocks noChangeShapeType="1"/>
            </p:cNvSpPr>
            <p:nvPr/>
          </p:nvSpPr>
          <p:spPr bwMode="auto">
            <a:xfrm>
              <a:off x="1488" y="1968"/>
              <a:ext cx="0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57" name="Object 6"/>
            <p:cNvGraphicFramePr>
              <a:graphicFrameLocks noChangeAspect="1"/>
            </p:cNvGraphicFramePr>
            <p:nvPr/>
          </p:nvGraphicFramePr>
          <p:xfrm>
            <a:off x="1360" y="2709"/>
            <a:ext cx="276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1" name="公式" r:id="rId3" imgW="104708" imgH="171331" progId="Equation.3">
                    <p:embed/>
                  </p:oleObj>
                </mc:Choice>
                <mc:Fallback>
                  <p:oleObj name="公式" r:id="rId3" imgW="104708" imgH="1713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709"/>
                          <a:ext cx="276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79" name="Group 7"/>
          <p:cNvGrpSpPr>
            <a:grpSpLocks/>
          </p:cNvGrpSpPr>
          <p:nvPr/>
        </p:nvGrpSpPr>
        <p:grpSpPr bwMode="auto">
          <a:xfrm>
            <a:off x="2995613" y="4019551"/>
            <a:ext cx="2195512" cy="2282825"/>
            <a:chOff x="576" y="1392"/>
            <a:chExt cx="1536" cy="1691"/>
          </a:xfrm>
        </p:grpSpPr>
        <p:sp>
          <p:nvSpPr>
            <p:cNvPr id="9249" name="Line 8"/>
            <p:cNvSpPr>
              <a:spLocks noChangeShapeType="1"/>
            </p:cNvSpPr>
            <p:nvPr/>
          </p:nvSpPr>
          <p:spPr bwMode="auto">
            <a:xfrm>
              <a:off x="576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Line 9"/>
            <p:cNvSpPr>
              <a:spLocks noChangeShapeType="1"/>
            </p:cNvSpPr>
            <p:nvPr/>
          </p:nvSpPr>
          <p:spPr bwMode="auto">
            <a:xfrm>
              <a:off x="816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10"/>
            <p:cNvSpPr>
              <a:spLocks noChangeShapeType="1"/>
            </p:cNvSpPr>
            <p:nvPr/>
          </p:nvSpPr>
          <p:spPr bwMode="auto">
            <a:xfrm>
              <a:off x="1776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11"/>
            <p:cNvSpPr>
              <a:spLocks noChangeShapeType="1"/>
            </p:cNvSpPr>
            <p:nvPr/>
          </p:nvSpPr>
          <p:spPr bwMode="auto">
            <a:xfrm>
              <a:off x="1942" y="139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53" name="Object 12"/>
            <p:cNvGraphicFramePr>
              <a:graphicFrameLocks noChangeAspect="1"/>
            </p:cNvGraphicFramePr>
            <p:nvPr/>
          </p:nvGraphicFramePr>
          <p:xfrm>
            <a:off x="679" y="2721"/>
            <a:ext cx="25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" name="公式" r:id="rId5" imgW="95384" imgH="162011" progId="Equation.3">
                    <p:embed/>
                  </p:oleObj>
                </mc:Choice>
                <mc:Fallback>
                  <p:oleObj name="公式" r:id="rId5" imgW="95384" imgH="162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2721"/>
                          <a:ext cx="25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13"/>
            <p:cNvGraphicFramePr>
              <a:graphicFrameLocks noChangeAspect="1"/>
            </p:cNvGraphicFramePr>
            <p:nvPr/>
          </p:nvGraphicFramePr>
          <p:xfrm>
            <a:off x="1781" y="2721"/>
            <a:ext cx="29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3" name="公式" r:id="rId7" imgW="123713" imgH="162011" progId="Equation.3">
                    <p:embed/>
                  </p:oleObj>
                </mc:Choice>
                <mc:Fallback>
                  <p:oleObj name="公式" r:id="rId7" imgW="123713" imgH="162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" y="2721"/>
                          <a:ext cx="29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86" name="Group 14"/>
          <p:cNvGrpSpPr>
            <a:grpSpLocks/>
          </p:cNvGrpSpPr>
          <p:nvPr/>
        </p:nvGrpSpPr>
        <p:grpSpPr bwMode="auto">
          <a:xfrm>
            <a:off x="3621089" y="4976814"/>
            <a:ext cx="2187575" cy="1341437"/>
            <a:chOff x="1014" y="2101"/>
            <a:chExt cx="1530" cy="994"/>
          </a:xfrm>
        </p:grpSpPr>
        <p:sp>
          <p:nvSpPr>
            <p:cNvPr id="9244" name="Line 15"/>
            <p:cNvSpPr>
              <a:spLocks noChangeShapeType="1"/>
            </p:cNvSpPr>
            <p:nvPr/>
          </p:nvSpPr>
          <p:spPr bwMode="auto">
            <a:xfrm>
              <a:off x="115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16"/>
            <p:cNvSpPr>
              <a:spLocks noChangeShapeType="1"/>
            </p:cNvSpPr>
            <p:nvPr/>
          </p:nvSpPr>
          <p:spPr bwMode="auto">
            <a:xfrm>
              <a:off x="2256" y="210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17"/>
            <p:cNvSpPr>
              <a:spLocks noChangeShapeType="1"/>
            </p:cNvSpPr>
            <p:nvPr/>
          </p:nvSpPr>
          <p:spPr bwMode="auto">
            <a:xfrm>
              <a:off x="240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7" name="Object 18"/>
            <p:cNvGraphicFramePr>
              <a:graphicFrameLocks noChangeAspect="1"/>
            </p:cNvGraphicFramePr>
            <p:nvPr/>
          </p:nvGraphicFramePr>
          <p:xfrm>
            <a:off x="1014" y="2721"/>
            <a:ext cx="29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" name="公式" r:id="rId9" imgW="123713" imgH="162011" progId="Equation.3">
                    <p:embed/>
                  </p:oleObj>
                </mc:Choice>
                <mc:Fallback>
                  <p:oleObj name="公式" r:id="rId9" imgW="123713" imgH="162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2721"/>
                          <a:ext cx="29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8" name="Object 19"/>
            <p:cNvGraphicFramePr>
              <a:graphicFrameLocks noChangeAspect="1"/>
            </p:cNvGraphicFramePr>
            <p:nvPr/>
          </p:nvGraphicFramePr>
          <p:xfrm>
            <a:off x="2252" y="2709"/>
            <a:ext cx="276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5" name="公式" r:id="rId11" imgW="104708" imgH="171331" progId="Equation.3">
                    <p:embed/>
                  </p:oleObj>
                </mc:Choice>
                <mc:Fallback>
                  <p:oleObj name="公式" r:id="rId11" imgW="104708" imgH="1713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2709"/>
                          <a:ext cx="276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92" name="Group 20"/>
          <p:cNvGrpSpPr>
            <a:grpSpLocks/>
          </p:cNvGrpSpPr>
          <p:nvPr/>
        </p:nvGrpSpPr>
        <p:grpSpPr bwMode="auto">
          <a:xfrm>
            <a:off x="2354627" y="3740297"/>
            <a:ext cx="4573587" cy="2524367"/>
            <a:chOff x="132" y="1180"/>
            <a:chExt cx="3200" cy="1871"/>
          </a:xfrm>
        </p:grpSpPr>
        <p:sp>
          <p:nvSpPr>
            <p:cNvPr id="9232" name="Line 21"/>
            <p:cNvSpPr>
              <a:spLocks noChangeShapeType="1"/>
            </p:cNvSpPr>
            <p:nvPr/>
          </p:nvSpPr>
          <p:spPr bwMode="auto">
            <a:xfrm>
              <a:off x="384" y="278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22"/>
            <p:cNvSpPr>
              <a:spLocks noChangeShapeType="1"/>
            </p:cNvSpPr>
            <p:nvPr/>
          </p:nvSpPr>
          <p:spPr bwMode="auto">
            <a:xfrm flipV="1">
              <a:off x="384" y="12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34" name="Group 23"/>
            <p:cNvGrpSpPr>
              <a:grpSpLocks/>
            </p:cNvGrpSpPr>
            <p:nvPr/>
          </p:nvGrpSpPr>
          <p:grpSpPr bwMode="auto">
            <a:xfrm>
              <a:off x="576" y="1368"/>
              <a:ext cx="2160" cy="936"/>
              <a:chOff x="576" y="1368"/>
              <a:chExt cx="2160" cy="936"/>
            </a:xfrm>
          </p:grpSpPr>
          <p:sp>
            <p:nvSpPr>
              <p:cNvPr id="9242" name="Freeform 24"/>
              <p:cNvSpPr>
                <a:spLocks/>
              </p:cNvSpPr>
              <p:nvPr/>
            </p:nvSpPr>
            <p:spPr bwMode="auto">
              <a:xfrm>
                <a:off x="576" y="2016"/>
                <a:ext cx="576" cy="288"/>
              </a:xfrm>
              <a:custGeom>
                <a:avLst/>
                <a:gdLst>
                  <a:gd name="T0" fmla="*/ 0 w 576"/>
                  <a:gd name="T1" fmla="*/ 288 h 288"/>
                  <a:gd name="T2" fmla="*/ 240 w 576"/>
                  <a:gd name="T3" fmla="*/ 0 h 288"/>
                  <a:gd name="T4" fmla="*/ 576 w 576"/>
                  <a:gd name="T5" fmla="*/ 288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288">
                    <a:moveTo>
                      <a:pt x="0" y="288"/>
                    </a:moveTo>
                    <a:cubicBezTo>
                      <a:pt x="72" y="144"/>
                      <a:pt x="144" y="0"/>
                      <a:pt x="240" y="0"/>
                    </a:cubicBezTo>
                    <a:cubicBezTo>
                      <a:pt x="336" y="0"/>
                      <a:pt x="520" y="240"/>
                      <a:pt x="576" y="288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Freeform 25"/>
              <p:cNvSpPr>
                <a:spLocks/>
              </p:cNvSpPr>
              <p:nvPr/>
            </p:nvSpPr>
            <p:spPr bwMode="auto">
              <a:xfrm>
                <a:off x="1152" y="1368"/>
                <a:ext cx="1584" cy="936"/>
              </a:xfrm>
              <a:custGeom>
                <a:avLst/>
                <a:gdLst>
                  <a:gd name="T0" fmla="*/ 0 w 1584"/>
                  <a:gd name="T1" fmla="*/ 936 h 936"/>
                  <a:gd name="T2" fmla="*/ 240 w 1584"/>
                  <a:gd name="T3" fmla="*/ 648 h 936"/>
                  <a:gd name="T4" fmla="*/ 528 w 1584"/>
                  <a:gd name="T5" fmla="*/ 552 h 936"/>
                  <a:gd name="T6" fmla="*/ 720 w 1584"/>
                  <a:gd name="T7" fmla="*/ 72 h 936"/>
                  <a:gd name="T8" fmla="*/ 912 w 1584"/>
                  <a:gd name="T9" fmla="*/ 120 h 936"/>
                  <a:gd name="T10" fmla="*/ 1152 w 1584"/>
                  <a:gd name="T11" fmla="*/ 648 h 936"/>
                  <a:gd name="T12" fmla="*/ 1344 w 1584"/>
                  <a:gd name="T13" fmla="*/ 696 h 936"/>
                  <a:gd name="T14" fmla="*/ 1584 w 1584"/>
                  <a:gd name="T15" fmla="*/ 360 h 9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84" h="936">
                    <a:moveTo>
                      <a:pt x="0" y="936"/>
                    </a:moveTo>
                    <a:cubicBezTo>
                      <a:pt x="76" y="824"/>
                      <a:pt x="152" y="712"/>
                      <a:pt x="240" y="648"/>
                    </a:cubicBezTo>
                    <a:cubicBezTo>
                      <a:pt x="328" y="584"/>
                      <a:pt x="448" y="648"/>
                      <a:pt x="528" y="552"/>
                    </a:cubicBezTo>
                    <a:cubicBezTo>
                      <a:pt x="608" y="456"/>
                      <a:pt x="656" y="144"/>
                      <a:pt x="720" y="72"/>
                    </a:cubicBezTo>
                    <a:cubicBezTo>
                      <a:pt x="784" y="0"/>
                      <a:pt x="840" y="24"/>
                      <a:pt x="912" y="120"/>
                    </a:cubicBezTo>
                    <a:cubicBezTo>
                      <a:pt x="984" y="216"/>
                      <a:pt x="1080" y="552"/>
                      <a:pt x="1152" y="648"/>
                    </a:cubicBezTo>
                    <a:cubicBezTo>
                      <a:pt x="1224" y="744"/>
                      <a:pt x="1272" y="744"/>
                      <a:pt x="1344" y="696"/>
                    </a:cubicBezTo>
                    <a:cubicBezTo>
                      <a:pt x="1416" y="648"/>
                      <a:pt x="1544" y="416"/>
                      <a:pt x="1584" y="3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35" name="Line 26"/>
            <p:cNvSpPr>
              <a:spLocks noChangeShapeType="1"/>
            </p:cNvSpPr>
            <p:nvPr/>
          </p:nvSpPr>
          <p:spPr bwMode="auto">
            <a:xfrm>
              <a:off x="57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27"/>
            <p:cNvSpPr>
              <a:spLocks noChangeShapeType="1"/>
            </p:cNvSpPr>
            <p:nvPr/>
          </p:nvSpPr>
          <p:spPr bwMode="auto">
            <a:xfrm>
              <a:off x="2736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7" name="Object 28"/>
            <p:cNvGraphicFramePr>
              <a:graphicFrameLocks noChangeAspect="1"/>
            </p:cNvGraphicFramePr>
            <p:nvPr/>
          </p:nvGraphicFramePr>
          <p:xfrm>
            <a:off x="3120" y="2736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" name="公式" r:id="rId13" imgW="66697" imgH="85665" progId="Equation.3">
                    <p:embed/>
                  </p:oleObj>
                </mc:Choice>
                <mc:Fallback>
                  <p:oleObj name="公式" r:id="rId13" imgW="66697" imgH="856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736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357580"/>
                </p:ext>
              </p:extLst>
            </p:nvPr>
          </p:nvGraphicFramePr>
          <p:xfrm>
            <a:off x="443" y="2790"/>
            <a:ext cx="22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" name="公式" r:id="rId15" imgW="66697" imgH="85665" progId="Equation.3">
                    <p:embed/>
                  </p:oleObj>
                </mc:Choice>
                <mc:Fallback>
                  <p:oleObj name="公式" r:id="rId15" imgW="66697" imgH="856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2790"/>
                          <a:ext cx="22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30"/>
            <p:cNvGraphicFramePr>
              <a:graphicFrameLocks noChangeAspect="1"/>
            </p:cNvGraphicFramePr>
            <p:nvPr/>
          </p:nvGraphicFramePr>
          <p:xfrm>
            <a:off x="2640" y="2754"/>
            <a:ext cx="21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" name="公式" r:id="rId17" imgW="66697" imgH="123659" progId="Equation.3">
                    <p:embed/>
                  </p:oleObj>
                </mc:Choice>
                <mc:Fallback>
                  <p:oleObj name="公式" r:id="rId17" imgW="66697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754"/>
                          <a:ext cx="21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31"/>
            <p:cNvGraphicFramePr>
              <a:graphicFrameLocks noChangeAspect="1"/>
            </p:cNvGraphicFramePr>
            <p:nvPr/>
          </p:nvGraphicFramePr>
          <p:xfrm>
            <a:off x="240" y="2784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" name="公式" r:id="rId19" imgW="66697" imgH="85665" progId="Equation.3">
                    <p:embed/>
                  </p:oleObj>
                </mc:Choice>
                <mc:Fallback>
                  <p:oleObj name="公式" r:id="rId19" imgW="66697" imgH="856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784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32"/>
            <p:cNvGraphicFramePr>
              <a:graphicFrameLocks noChangeAspect="1"/>
            </p:cNvGraphicFramePr>
            <p:nvPr/>
          </p:nvGraphicFramePr>
          <p:xfrm>
            <a:off x="132" y="1180"/>
            <a:ext cx="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" name="公式" r:id="rId21" imgW="85703" imgH="104662" progId="Equation.3">
                    <p:embed/>
                  </p:oleObj>
                </mc:Choice>
                <mc:Fallback>
                  <p:oleObj name="公式" r:id="rId21" imgW="85703" imgH="104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1180"/>
                          <a:ext cx="23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7105" name="Object 33"/>
          <p:cNvGraphicFramePr>
            <a:graphicFrameLocks noChangeAspect="1"/>
          </p:cNvGraphicFramePr>
          <p:nvPr/>
        </p:nvGraphicFramePr>
        <p:xfrm>
          <a:off x="6959600" y="3716338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" name="公式" r:id="rId23" imgW="857384" imgH="428685" progId="Equation.3">
                  <p:embed/>
                </p:oleObj>
              </mc:Choice>
              <mc:Fallback>
                <p:oleObj name="公式" r:id="rId23" imgW="857384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716338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06" name="Text Box 34"/>
          <p:cNvSpPr txBox="1">
            <a:spLocks noChangeArrowheads="1"/>
          </p:cNvSpPr>
          <p:nvPr/>
        </p:nvSpPr>
        <p:spPr bwMode="auto">
          <a:xfrm>
            <a:off x="7896226" y="3644901"/>
            <a:ext cx="221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为极大值点</a:t>
            </a:r>
          </a:p>
        </p:txBody>
      </p:sp>
      <p:graphicFrame>
        <p:nvGraphicFramePr>
          <p:cNvPr id="387107" name="Object 35"/>
          <p:cNvGraphicFramePr>
            <a:graphicFrameLocks noChangeAspect="1"/>
          </p:cNvGraphicFramePr>
          <p:nvPr/>
        </p:nvGraphicFramePr>
        <p:xfrm>
          <a:off x="7032625" y="4365625"/>
          <a:ext cx="93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" name="公式" r:id="rId25" imgW="885713" imgH="428685" progId="Equation.3">
                  <p:embed/>
                </p:oleObj>
              </mc:Choice>
              <mc:Fallback>
                <p:oleObj name="公式" r:id="rId25" imgW="885713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4365625"/>
                        <a:ext cx="93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08" name="Text Box 36"/>
          <p:cNvSpPr txBox="1">
            <a:spLocks noChangeArrowheads="1"/>
          </p:cNvSpPr>
          <p:nvPr/>
        </p:nvSpPr>
        <p:spPr bwMode="auto">
          <a:xfrm>
            <a:off x="8112126" y="4292601"/>
            <a:ext cx="1998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为极小值点</a:t>
            </a:r>
          </a:p>
        </p:txBody>
      </p:sp>
      <p:graphicFrame>
        <p:nvGraphicFramePr>
          <p:cNvPr id="387109" name="Object 37"/>
          <p:cNvGraphicFramePr>
            <a:graphicFrameLocks noChangeAspect="1"/>
          </p:cNvGraphicFramePr>
          <p:nvPr/>
        </p:nvGraphicFramePr>
        <p:xfrm>
          <a:off x="7104063" y="5013325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" name="公式" r:id="rId27" imgW="323805" imgH="371336" progId="Equation.3">
                  <p:embed/>
                </p:oleObj>
              </mc:Choice>
              <mc:Fallback>
                <p:oleObj name="公式" r:id="rId27" imgW="323805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5013325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10" name="Text Box 38"/>
          <p:cNvSpPr txBox="1">
            <a:spLocks noChangeArrowheads="1"/>
          </p:cNvSpPr>
          <p:nvPr/>
        </p:nvSpPr>
        <p:spPr bwMode="auto">
          <a:xfrm>
            <a:off x="7824788" y="5013326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不是极值点</a:t>
            </a:r>
          </a:p>
        </p:txBody>
      </p:sp>
      <p:sp>
        <p:nvSpPr>
          <p:cNvPr id="387111" name="Text Box 39"/>
          <p:cNvSpPr txBox="1">
            <a:spLocks noChangeArrowheads="1"/>
          </p:cNvSpPr>
          <p:nvPr/>
        </p:nvSpPr>
        <p:spPr bwMode="auto">
          <a:xfrm>
            <a:off x="2640013" y="2636838"/>
            <a:ext cx="71628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2)  </a:t>
            </a:r>
            <a:r>
              <a:rPr lang="zh-CN" altLang="en-US" sz="2800">
                <a:ea typeface="楷体_GB2312" pitchFamily="49" charset="-122"/>
              </a:rPr>
              <a:t>对常见函数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极值可能出现在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导数为</a:t>
            </a:r>
            <a:r>
              <a:rPr lang="zh-CN" altLang="en-US" sz="2800"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0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或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     不存在的点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87112" name="Text Box 40"/>
          <p:cNvSpPr txBox="1">
            <a:spLocks noChangeArrowheads="1"/>
          </p:cNvSpPr>
          <p:nvPr/>
        </p:nvSpPr>
        <p:spPr bwMode="auto">
          <a:xfrm>
            <a:off x="2640013" y="1916113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1)  </a:t>
            </a:r>
            <a:r>
              <a:rPr lang="zh-CN" altLang="en-US" sz="2800">
                <a:ea typeface="楷体_GB2312" pitchFamily="49" charset="-122"/>
              </a:rPr>
              <a:t>函数的极值是函数的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局部性质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9231" name="Text Box 48"/>
          <p:cNvSpPr txBox="1">
            <a:spLocks noChangeArrowheads="1"/>
          </p:cNvSpPr>
          <p:nvPr/>
        </p:nvSpPr>
        <p:spPr bwMode="auto">
          <a:xfrm>
            <a:off x="2546366" y="752822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rgbClr val="FF0000"/>
                </a:solidFill>
              </a:rPr>
              <a:t>复习</a:t>
            </a:r>
            <a:r>
              <a:rPr kumimoji="0" lang="en-US" altLang="zh-CN" sz="2800" dirty="0">
                <a:solidFill>
                  <a:srgbClr val="FF0000"/>
                </a:solidFill>
              </a:rPr>
              <a:t>:</a:t>
            </a:r>
            <a:r>
              <a:rPr kumimoji="0" lang="zh-CN" altLang="en-US" sz="2800" dirty="0"/>
              <a:t>对一元函数来说</a:t>
            </a:r>
            <a:r>
              <a:rPr kumimoji="0" lang="en-US" altLang="zh-CN" sz="2800" dirty="0"/>
              <a:t>,</a:t>
            </a:r>
            <a:r>
              <a:rPr kumimoji="0" lang="zh-CN" altLang="en-US" sz="2800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36033814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/>
      <p:bldP spid="387106" grpId="0" autoUpdateAnimBg="0"/>
      <p:bldP spid="387108" grpId="0" autoUpdateAnimBg="0"/>
      <p:bldP spid="387110" grpId="0" autoUpdateAnimBg="0"/>
      <p:bldP spid="387111" grpId="0"/>
      <p:bldP spid="3871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241774"/>
              </p:ext>
            </p:extLst>
          </p:nvPr>
        </p:nvGraphicFramePr>
        <p:xfrm>
          <a:off x="2609850" y="4625182"/>
          <a:ext cx="739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文档" r:id="rId3" imgW="7334205" imgH="914360" progId="Word.Document.8">
                  <p:embed/>
                </p:oleObj>
              </mc:Choice>
              <mc:Fallback>
                <p:oleObj name="文档" r:id="rId3" imgW="7334205" imgH="91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625182"/>
                        <a:ext cx="7391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2573338" y="454255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必要条件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dirty="0"/>
          </a:p>
        </p:txBody>
      </p:sp>
      <p:graphicFrame>
        <p:nvGraphicFramePr>
          <p:cNvPr id="388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51472"/>
              </p:ext>
            </p:extLst>
          </p:nvPr>
        </p:nvGraphicFramePr>
        <p:xfrm>
          <a:off x="2569674" y="944020"/>
          <a:ext cx="7429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公式" r:id="rId5" imgW="7073900" imgH="977900" progId="Equation.3">
                  <p:embed/>
                </p:oleObj>
              </mc:Choice>
              <mc:Fallback>
                <p:oleObj name="公式" r:id="rId5" imgW="7073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674" y="944020"/>
                        <a:ext cx="7429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2451101" y="2112168"/>
            <a:ext cx="7834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</a:t>
            </a:r>
            <a:r>
              <a:rPr lang="en-US" altLang="zh-CN" sz="2800" dirty="0">
                <a:solidFill>
                  <a:srgbClr val="FF0000"/>
                </a:solidFill>
              </a:rPr>
              <a:t>:    </a:t>
            </a:r>
            <a:r>
              <a:rPr lang="zh-CN" altLang="en-US" sz="2800" dirty="0"/>
              <a:t>驻点                       极值点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2424113" y="2904332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例如</a:t>
            </a:r>
            <a:r>
              <a:rPr lang="en-US" altLang="zh-CN" sz="2800" dirty="0"/>
              <a:t>,</a:t>
            </a:r>
          </a:p>
        </p:txBody>
      </p:sp>
      <p:graphicFrame>
        <p:nvGraphicFramePr>
          <p:cNvPr id="388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77115"/>
              </p:ext>
            </p:extLst>
          </p:nvPr>
        </p:nvGraphicFramePr>
        <p:xfrm>
          <a:off x="3427412" y="2904332"/>
          <a:ext cx="109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公式" r:id="rId7" imgW="1091726" imgH="469696" progId="Equation.3">
                  <p:embed/>
                </p:oleObj>
              </mc:Choice>
              <mc:Fallback>
                <p:oleObj name="公式" r:id="rId7" imgW="109172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2" y="2904332"/>
                        <a:ext cx="109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79427"/>
              </p:ext>
            </p:extLst>
          </p:nvPr>
        </p:nvGraphicFramePr>
        <p:xfrm>
          <a:off x="4727575" y="2842816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公式" r:id="rId9" imgW="1447800" imgH="469900" progId="Equation.3">
                  <p:embed/>
                </p:oleObj>
              </mc:Choice>
              <mc:Fallback>
                <p:oleObj name="公式" r:id="rId9" imgW="1447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842816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55728"/>
              </p:ext>
            </p:extLst>
          </p:nvPr>
        </p:nvGraphicFramePr>
        <p:xfrm>
          <a:off x="6383338" y="2874672"/>
          <a:ext cx="31686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公式" r:id="rId11" imgW="2997200" imgH="393700" progId="Equation.3">
                  <p:embed/>
                </p:oleObj>
              </mc:Choice>
              <mc:Fallback>
                <p:oleObj name="公式" r:id="rId11" imgW="299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874672"/>
                        <a:ext cx="31686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6" name="Object 10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823166234"/>
              </p:ext>
            </p:extLst>
          </p:nvPr>
        </p:nvGraphicFramePr>
        <p:xfrm>
          <a:off x="2451756" y="3682603"/>
          <a:ext cx="710023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公式" r:id="rId13" imgW="6807200" imgH="444500" progId="Equation.3">
                  <p:embed/>
                </p:oleObj>
              </mc:Choice>
              <mc:Fallback>
                <p:oleObj name="公式" r:id="rId13" imgW="6807200" imgH="444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756" y="3682603"/>
                        <a:ext cx="710023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7" name="Group 11"/>
          <p:cNvGrpSpPr>
            <a:grpSpLocks/>
          </p:cNvGrpSpPr>
          <p:nvPr/>
        </p:nvGrpSpPr>
        <p:grpSpPr bwMode="auto">
          <a:xfrm rot="10800000">
            <a:off x="4684224" y="2174398"/>
            <a:ext cx="1524000" cy="152400"/>
            <a:chOff x="1968" y="1392"/>
            <a:chExt cx="960" cy="96"/>
          </a:xfrm>
        </p:grpSpPr>
        <p:sp>
          <p:nvSpPr>
            <p:cNvPr id="10256" name="Line 12"/>
            <p:cNvSpPr>
              <a:spLocks noChangeShapeType="1"/>
            </p:cNvSpPr>
            <p:nvPr/>
          </p:nvSpPr>
          <p:spPr bwMode="auto">
            <a:xfrm>
              <a:off x="1968" y="1440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13"/>
            <p:cNvSpPr>
              <a:spLocks noChangeShapeType="1"/>
            </p:cNvSpPr>
            <p:nvPr/>
          </p:nvSpPr>
          <p:spPr bwMode="auto">
            <a:xfrm>
              <a:off x="2304" y="1392"/>
              <a:ext cx="19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8110" name="Group 14"/>
          <p:cNvGrpSpPr>
            <a:grpSpLocks/>
          </p:cNvGrpSpPr>
          <p:nvPr/>
        </p:nvGrpSpPr>
        <p:grpSpPr bwMode="auto">
          <a:xfrm>
            <a:off x="4760424" y="2397841"/>
            <a:ext cx="1524000" cy="152400"/>
            <a:chOff x="1968" y="1392"/>
            <a:chExt cx="960" cy="96"/>
          </a:xfrm>
        </p:grpSpPr>
        <p:sp>
          <p:nvSpPr>
            <p:cNvPr id="10254" name="Line 15"/>
            <p:cNvSpPr>
              <a:spLocks noChangeShapeType="1"/>
            </p:cNvSpPr>
            <p:nvPr/>
          </p:nvSpPr>
          <p:spPr bwMode="auto">
            <a:xfrm>
              <a:off x="1968" y="1440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6"/>
            <p:cNvSpPr>
              <a:spLocks noChangeShapeType="1"/>
            </p:cNvSpPr>
            <p:nvPr/>
          </p:nvSpPr>
          <p:spPr bwMode="auto">
            <a:xfrm>
              <a:off x="2304" y="1392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1775520" y="893143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rgbClr val="FF0000"/>
                </a:solidFill>
              </a:rPr>
              <a:t>复习</a:t>
            </a:r>
            <a:r>
              <a:rPr kumimoji="0" lang="en-US" altLang="zh-CN" sz="2800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587852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/>
      <p:bldP spid="388101" grpId="0" autoUpdateAnimBg="0"/>
      <p:bldP spid="3881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22" name="Group 2"/>
          <p:cNvGrpSpPr>
            <a:grpSpLocks/>
          </p:cNvGrpSpPr>
          <p:nvPr/>
        </p:nvGrpSpPr>
        <p:grpSpPr bwMode="auto">
          <a:xfrm>
            <a:off x="2438400" y="3141663"/>
            <a:ext cx="7905750" cy="933450"/>
            <a:chOff x="576" y="2162"/>
            <a:chExt cx="4980" cy="588"/>
          </a:xfrm>
        </p:grpSpPr>
        <p:graphicFrame>
          <p:nvGraphicFramePr>
            <p:cNvPr id="11283" name="Object 3"/>
            <p:cNvGraphicFramePr>
              <a:graphicFrameLocks noChangeAspect="1"/>
            </p:cNvGraphicFramePr>
            <p:nvPr/>
          </p:nvGraphicFramePr>
          <p:xfrm>
            <a:off x="576" y="2162"/>
            <a:ext cx="3696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5" name="文档" r:id="rId3" imgW="5867400" imgH="934720" progId="Word.Document.8">
                    <p:embed/>
                  </p:oleObj>
                </mc:Choice>
                <mc:Fallback>
                  <p:oleObj name="文档" r:id="rId3" imgW="5867400" imgH="9347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62"/>
                          <a:ext cx="3696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4"/>
            <p:cNvGraphicFramePr>
              <a:graphicFrameLocks noChangeAspect="1"/>
            </p:cNvGraphicFramePr>
            <p:nvPr/>
          </p:nvGraphicFramePr>
          <p:xfrm>
            <a:off x="4044" y="2190"/>
            <a:ext cx="15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6" name="文档" r:id="rId5" imgW="2407920" imgH="462280" progId="Word.Document.8">
                    <p:embed/>
                  </p:oleObj>
                </mc:Choice>
                <mc:Fallback>
                  <p:oleObj name="文档" r:id="rId5" imgW="2407920" imgH="4622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2190"/>
                          <a:ext cx="15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424113" y="333375"/>
            <a:ext cx="7620000" cy="15875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/>
              <a:t>   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仿照一元函数，凡能使一阶偏导数同时为零的点，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均称为二元函数的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驻点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89126" name="Text Box 6"/>
          <p:cNvSpPr txBox="1">
            <a:spLocks noChangeArrowheads="1"/>
          </p:cNvSpPr>
          <p:nvPr/>
        </p:nvSpPr>
        <p:spPr bwMode="auto">
          <a:xfrm>
            <a:off x="3810000" y="2071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驻点</a:t>
            </a:r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6324601" y="20716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极值点</a:t>
            </a:r>
          </a:p>
        </p:txBody>
      </p:sp>
      <p:grpSp>
        <p:nvGrpSpPr>
          <p:cNvPr id="389128" name="Group 8"/>
          <p:cNvGrpSpPr>
            <a:grpSpLocks/>
          </p:cNvGrpSpPr>
          <p:nvPr/>
        </p:nvGrpSpPr>
        <p:grpSpPr bwMode="auto">
          <a:xfrm>
            <a:off x="4724400" y="2332038"/>
            <a:ext cx="1524000" cy="152400"/>
            <a:chOff x="1968" y="1392"/>
            <a:chExt cx="960" cy="96"/>
          </a:xfrm>
        </p:grpSpPr>
        <p:sp>
          <p:nvSpPr>
            <p:cNvPr id="11281" name="Line 9"/>
            <p:cNvSpPr>
              <a:spLocks noChangeShapeType="1"/>
            </p:cNvSpPr>
            <p:nvPr/>
          </p:nvSpPr>
          <p:spPr bwMode="auto">
            <a:xfrm>
              <a:off x="1968" y="1440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0"/>
            <p:cNvSpPr>
              <a:spLocks noChangeShapeType="1"/>
            </p:cNvSpPr>
            <p:nvPr/>
          </p:nvSpPr>
          <p:spPr bwMode="auto">
            <a:xfrm>
              <a:off x="2304" y="1392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2495551" y="2060576"/>
            <a:ext cx="187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注意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1524001" y="30886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389133" name="Object 13"/>
          <p:cNvGraphicFramePr>
            <a:graphicFrameLocks noChangeAspect="1"/>
          </p:cNvGraphicFramePr>
          <p:nvPr/>
        </p:nvGraphicFramePr>
        <p:xfrm>
          <a:off x="2297114" y="3716338"/>
          <a:ext cx="79660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公式" r:id="rId7" imgW="2781300" imgH="215900" progId="Equation.3">
                  <p:embed/>
                </p:oleObj>
              </mc:Choice>
              <mc:Fallback>
                <p:oleObj name="公式" r:id="rId7" imgW="2781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4" y="3716338"/>
                        <a:ext cx="79660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34" name="Group 14"/>
          <p:cNvGrpSpPr>
            <a:grpSpLocks/>
          </p:cNvGrpSpPr>
          <p:nvPr/>
        </p:nvGrpSpPr>
        <p:grpSpPr bwMode="auto">
          <a:xfrm rot="10800000">
            <a:off x="4727575" y="2133600"/>
            <a:ext cx="1524000" cy="152400"/>
            <a:chOff x="1968" y="1392"/>
            <a:chExt cx="960" cy="96"/>
          </a:xfrm>
        </p:grpSpPr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1968" y="1440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2304" y="1392"/>
              <a:ext cx="19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137" name="Group 17"/>
          <p:cNvGrpSpPr>
            <a:grpSpLocks/>
          </p:cNvGrpSpPr>
          <p:nvPr/>
        </p:nvGrpSpPr>
        <p:grpSpPr bwMode="auto">
          <a:xfrm>
            <a:off x="3503614" y="4292600"/>
            <a:ext cx="6696075" cy="1246188"/>
            <a:chOff x="1247" y="2868"/>
            <a:chExt cx="3311" cy="785"/>
          </a:xfrm>
        </p:grpSpPr>
        <p:graphicFrame>
          <p:nvGraphicFramePr>
            <p:cNvPr id="11277" name="Object 18"/>
            <p:cNvGraphicFramePr>
              <a:graphicFrameLocks noChangeAspect="1"/>
            </p:cNvGraphicFramePr>
            <p:nvPr/>
          </p:nvGraphicFramePr>
          <p:xfrm>
            <a:off x="1247" y="2868"/>
            <a:ext cx="1315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8" name="公式" r:id="rId9" imgW="771682" imgH="209683" progId="Equation.3">
                    <p:embed/>
                  </p:oleObj>
                </mc:Choice>
                <mc:Fallback>
                  <p:oleObj name="公式" r:id="rId9" imgW="771682" imgH="2096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868"/>
                          <a:ext cx="1315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Text Box 19"/>
            <p:cNvSpPr txBox="1">
              <a:spLocks noChangeArrowheads="1"/>
            </p:cNvSpPr>
            <p:nvPr/>
          </p:nvSpPr>
          <p:spPr bwMode="auto">
            <a:xfrm>
              <a:off x="2446" y="2922"/>
              <a:ext cx="2112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楷体_GB2312" pitchFamily="49" charset="-122"/>
                </a:rPr>
                <a:t>在点 </a:t>
              </a:r>
              <a:r>
                <a:rPr lang="en-US" altLang="zh-CN" sz="2800" dirty="0">
                  <a:ea typeface="楷体_GB2312" pitchFamily="49" charset="-122"/>
                </a:rPr>
                <a:t>(0,0) </a:t>
              </a:r>
              <a:r>
                <a:rPr lang="zh-CN" altLang="en-US" sz="2800" dirty="0">
                  <a:ea typeface="楷体_GB2312" pitchFamily="49" charset="-122"/>
                </a:rPr>
                <a:t>有</a:t>
              </a:r>
              <a:r>
                <a:rPr lang="zh-CN" altLang="en-US" sz="2800" dirty="0">
                  <a:solidFill>
                    <a:srgbClr val="FF0000"/>
                  </a:solidFill>
                  <a:ea typeface="楷体_GB2312" pitchFamily="49" charset="-122"/>
                </a:rPr>
                <a:t>极大值</a:t>
              </a:r>
              <a:r>
                <a:rPr lang="en-US" altLang="zh-CN" sz="2800" dirty="0">
                  <a:solidFill>
                    <a:schemeClr val="accent2"/>
                  </a:solidFill>
                  <a:ea typeface="楷体_GB2312" pitchFamily="49" charset="-122"/>
                </a:rPr>
                <a:t>,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ea typeface="楷体_GB2312" pitchFamily="49" charset="-122"/>
                </a:rPr>
                <a:t>(0,0)</a:t>
              </a:r>
              <a:r>
                <a:rPr lang="zh-CN" altLang="en-US" sz="2800" dirty="0">
                  <a:solidFill>
                    <a:schemeClr val="accent2"/>
                  </a:solidFill>
                  <a:ea typeface="楷体_GB2312" pitchFamily="49" charset="-122"/>
                </a:rPr>
                <a:t>不是驻点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11276" name="Object 20"/>
          <p:cNvGraphicFramePr>
            <a:graphicFrameLocks noChangeAspect="1"/>
          </p:cNvGraphicFramePr>
          <p:nvPr/>
        </p:nvGraphicFramePr>
        <p:xfrm>
          <a:off x="3719513" y="836613"/>
          <a:ext cx="448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公式" r:id="rId11" imgW="4429282" imgH="428685" progId="Equation.3">
                  <p:embed/>
                </p:oleObj>
              </mc:Choice>
              <mc:Fallback>
                <p:oleObj name="公式" r:id="rId11" imgW="4429282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836613"/>
                        <a:ext cx="448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2857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6" grpId="0"/>
      <p:bldP spid="389127" grpId="0"/>
      <p:bldP spid="3891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SCORE" val="15.0"/>
  <p:tag name="PROBLEMBLANK" val="[{&quot;num&quot;:1,&quot;caseSensitive&quot;:false,&quot;fuzzyMatch&quot;:false,&quot;Score&quot;:5.0,&quot;answers&quot;:[&quot;（1/6,1/12）&quot;]},{&quot;num&quot;:2,&quot;caseSensitive&quot;:false,&quot;fuzzyMatch&quot;:false,&quot;Score&quot;:5.0,&quot;answers&quot;:[&quot;极小值点&quot;]},{&quot;num&quot;:3,&quot;caseSensitive&quot;:false,&quot;fuzzyMatch&quot;:false,&quot;Score&quot;:5.0,&quot;answers&quot;:[&quot;-1/216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SCORE" val="100.0"/>
  <p:tag name="PROBLEMBLANK" val="[{&quot;Num&quot;:1,&quot;Score&quot;:10.0,&quot;Answers&quot;:[&quot;（3,2）&quot;],&quot;CaseSensitive&quot;:false,&quot;FuzzyMatch&quot;:false},{&quot;Num&quot;:2,&quot;Score&quot;:10.0,&quot;Answers&quot;:[&quot;大&quot;],&quot;CaseSensitive&quot;:false,&quot;FuzzyMatch&quot;:false},{&quot;Num&quot;:3,&quot;Score&quot;:10.0,&quot;Answers&quot;:[&quot;36&quot;],&quot;CaseSensitive&quot;:false,&quot;FuzzyMatch&quot;:false},{&quot;Num&quot;:4,&quot;Score&quot;:10.0,&quot;Answers&quot;:[&quot;大&quot;],&quot;CaseSensitive&quot;:false,&quot;FuzzyMatch&quot;:false},{&quot;Num&quot;:5,&quot;Score&quot;:10.0,&quot;Answers&quot;:[&quot;1/4&quot;,&quot;0.25&quot;],&quot;CaseSensitive&quot;:false,&quot;FuzzyMatch&quot;:false},{&quot;Num&quot;:6,&quot;Score&quot;:10.0,&quot;Answers&quot;:[&quot;7&quot;],&quot;CaseSensitive&quot;:false,&quot;FuzzyMatch&quot;:false},{&quot;Num&quot;:7,&quot;Score&quot;:10.0,&quot;Answers&quot;:[&quot;-1&quot;],&quot;CaseSensitive&quot;:false,&quot;FuzzyMatch&quot;:false},{&quot;Num&quot;:8,&quot;Score&quot;:10.0,&quot;Answers&quot;:[&quot;（8/5,16/5）&quot;,&quot;（1.6,3.2）&quot;],&quot;CaseSensitive&quot;:false,&quot;FuzzyMatch&quot;:false},{&quot;Num&quot;:9,&quot;Score&quot;:10.0,&quot;Answers&quot;:[&quot;2a,2a,2a&quot;],&quot;CaseSensitive&quot;:false,&quot;FuzzyMatch&quot;:false},{&quot;Num&quot;:10,&quot;Score&quot;:10.0,&quot;Answers&quot;:[&quot;(1,1,1),&quot;],&quot;CaseSensitive&quot;:false,&quot;FuzzyMatch&quot;:false}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1936</Words>
  <Application>Microsoft Office PowerPoint</Application>
  <PresentationFormat>宽屏</PresentationFormat>
  <Paragraphs>380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54</vt:i4>
      </vt:variant>
    </vt:vector>
  </HeadingPairs>
  <TitlesOfParts>
    <vt:vector size="77" baseType="lpstr">
      <vt:lpstr>Microsoft Yahei</vt:lpstr>
      <vt:lpstr>等线</vt:lpstr>
      <vt:lpstr>方正姚体</vt:lpstr>
      <vt:lpstr>仿宋_GB2312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公式</vt:lpstr>
      <vt:lpstr>Document</vt:lpstr>
      <vt:lpstr>Equation</vt:lpstr>
      <vt:lpstr>文档</vt:lpstr>
      <vt:lpstr>MathType 6.0 Equation</vt:lpstr>
      <vt:lpstr>BMP 图象</vt:lpstr>
      <vt:lpstr>PowerPoint 演示文稿</vt:lpstr>
      <vt:lpstr>PowerPoint 演示文稿</vt:lpstr>
      <vt:lpstr>一、问题的提出</vt:lpstr>
      <vt:lpstr>PowerPoint 演示文稿</vt:lpstr>
      <vt:lpstr>PowerPoint 演示文稿</vt:lpstr>
      <vt:lpstr>PowerPoint 演示文稿</vt:lpstr>
      <vt:lpstr>注意: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回忆 (极值第二判别法)</vt:lpstr>
      <vt:lpstr>定理2 (充分条件) </vt:lpstr>
      <vt:lpstr>PowerPoint 演示文稿</vt:lpstr>
      <vt:lpstr>例4.</vt:lpstr>
      <vt:lpstr>PowerPoint 演示文稿</vt:lpstr>
      <vt:lpstr>例4.</vt:lpstr>
      <vt:lpstr>PowerPoint 演示文稿</vt:lpstr>
      <vt:lpstr>PowerPoint 演示文稿</vt:lpstr>
      <vt:lpstr>例5.讨论函数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3、多元函数的最值</vt:lpstr>
      <vt:lpstr>例6.</vt:lpstr>
      <vt:lpstr>例7. 有一宽为 24cm 的长方形铁板 ,</vt:lpstr>
      <vt:lpstr>PowerPoint 演示文稿</vt:lpstr>
      <vt:lpstr>PowerPoint 演示文稿</vt:lpstr>
      <vt:lpstr>PowerPoint 演示文稿</vt:lpstr>
      <vt:lpstr>PowerPoint 演示文稿</vt:lpstr>
      <vt:lpstr>三、条件极值拉格朗日乘数法</vt:lpstr>
      <vt:lpstr>PowerPoint 演示文稿</vt:lpstr>
      <vt:lpstr>PowerPoint 演示文稿</vt:lpstr>
      <vt:lpstr>PowerPoint 演示文稿</vt:lpstr>
      <vt:lpstr>例9.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139</cp:revision>
  <dcterms:created xsi:type="dcterms:W3CDTF">2009-06-13T01:14:34Z</dcterms:created>
  <dcterms:modified xsi:type="dcterms:W3CDTF">2022-03-25T12:26:32Z</dcterms:modified>
</cp:coreProperties>
</file>