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2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12" Type="http://schemas.openxmlformats.org/officeDocument/2006/relationships/image" Target="../media/image32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10" Type="http://schemas.openxmlformats.org/officeDocument/2006/relationships/image" Target="../media/image51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64.wmf"/><Relationship Id="rId18" Type="http://schemas.openxmlformats.org/officeDocument/2006/relationships/image" Target="../media/image69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12" Type="http://schemas.openxmlformats.org/officeDocument/2006/relationships/image" Target="../media/image63.wmf"/><Relationship Id="rId17" Type="http://schemas.openxmlformats.org/officeDocument/2006/relationships/image" Target="../media/image68.wmf"/><Relationship Id="rId2" Type="http://schemas.openxmlformats.org/officeDocument/2006/relationships/image" Target="../media/image53.wmf"/><Relationship Id="rId16" Type="http://schemas.openxmlformats.org/officeDocument/2006/relationships/image" Target="../media/image67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11" Type="http://schemas.openxmlformats.org/officeDocument/2006/relationships/image" Target="../media/image62.wmf"/><Relationship Id="rId5" Type="http://schemas.openxmlformats.org/officeDocument/2006/relationships/image" Target="../media/image56.wmf"/><Relationship Id="rId15" Type="http://schemas.openxmlformats.org/officeDocument/2006/relationships/image" Target="../media/image66.wmf"/><Relationship Id="rId10" Type="http://schemas.openxmlformats.org/officeDocument/2006/relationships/image" Target="../media/image61.wmf"/><Relationship Id="rId19" Type="http://schemas.openxmlformats.org/officeDocument/2006/relationships/image" Target="../media/image70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Relationship Id="rId14" Type="http://schemas.openxmlformats.org/officeDocument/2006/relationships/image" Target="../media/image6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DDE6E-217C-4362-BDFF-20A25C841233}" type="datetimeFigureOut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88EE9-941F-46FA-A54C-06A28682D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808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88EE9-941F-46FA-A54C-06A28682D6F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2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4059-F156-4946-9452-E6BF2CB69CCC}" type="datetimeFigureOut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D451-72BD-427D-93E1-BAD2E5C83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6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4059-F156-4946-9452-E6BF2CB69CCC}" type="datetimeFigureOut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D451-72BD-427D-93E1-BAD2E5C83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67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4059-F156-4946-9452-E6BF2CB69CCC}" type="datetimeFigureOut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D451-72BD-427D-93E1-BAD2E5C83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064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008F6-9903-4647-9BD9-442DA52521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906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4059-F156-4946-9452-E6BF2CB69CCC}" type="datetimeFigureOut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D451-72BD-427D-93E1-BAD2E5C83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20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4059-F156-4946-9452-E6BF2CB69CCC}" type="datetimeFigureOut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D451-72BD-427D-93E1-BAD2E5C83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34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4059-F156-4946-9452-E6BF2CB69CCC}" type="datetimeFigureOut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D451-72BD-427D-93E1-BAD2E5C83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17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4059-F156-4946-9452-E6BF2CB69CCC}" type="datetimeFigureOut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D451-72BD-427D-93E1-BAD2E5C83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06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4059-F156-4946-9452-E6BF2CB69CCC}" type="datetimeFigureOut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D451-72BD-427D-93E1-BAD2E5C83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3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4059-F156-4946-9452-E6BF2CB69CCC}" type="datetimeFigureOut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D451-72BD-427D-93E1-BAD2E5C83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67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4059-F156-4946-9452-E6BF2CB69CCC}" type="datetimeFigureOut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D451-72BD-427D-93E1-BAD2E5C83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32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4059-F156-4946-9452-E6BF2CB69CCC}" type="datetimeFigureOut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D451-72BD-427D-93E1-BAD2E5C83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4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14059-F156-4946-9452-E6BF2CB69CCC}" type="datetimeFigureOut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DD451-72BD-427D-93E1-BAD2E5C83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68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6.bin"/><Relationship Id="rId18" Type="http://schemas.openxmlformats.org/officeDocument/2006/relationships/image" Target="../media/image59.wmf"/><Relationship Id="rId26" Type="http://schemas.openxmlformats.org/officeDocument/2006/relationships/oleObject" Target="../embeddings/oleObject62.bin"/><Relationship Id="rId39" Type="http://schemas.openxmlformats.org/officeDocument/2006/relationships/image" Target="../media/image69.wmf"/><Relationship Id="rId21" Type="http://schemas.openxmlformats.org/officeDocument/2006/relationships/image" Target="../media/image60.wmf"/><Relationship Id="rId34" Type="http://schemas.openxmlformats.org/officeDocument/2006/relationships/oleObject" Target="../embeddings/oleObject66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.wmf"/><Relationship Id="rId20" Type="http://schemas.openxmlformats.org/officeDocument/2006/relationships/oleObject" Target="../embeddings/oleObject59.bin"/><Relationship Id="rId29" Type="http://schemas.openxmlformats.org/officeDocument/2006/relationships/image" Target="../media/image64.wmf"/><Relationship Id="rId41" Type="http://schemas.openxmlformats.org/officeDocument/2006/relationships/image" Target="../media/image7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5.bin"/><Relationship Id="rId24" Type="http://schemas.openxmlformats.org/officeDocument/2006/relationships/oleObject" Target="../embeddings/oleObject61.bin"/><Relationship Id="rId32" Type="http://schemas.openxmlformats.org/officeDocument/2006/relationships/oleObject" Target="../embeddings/oleObject65.bin"/><Relationship Id="rId37" Type="http://schemas.openxmlformats.org/officeDocument/2006/relationships/image" Target="../media/image68.wmf"/><Relationship Id="rId40" Type="http://schemas.openxmlformats.org/officeDocument/2006/relationships/oleObject" Target="../embeddings/oleObject69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23" Type="http://schemas.openxmlformats.org/officeDocument/2006/relationships/image" Target="../media/image61.wmf"/><Relationship Id="rId28" Type="http://schemas.openxmlformats.org/officeDocument/2006/relationships/oleObject" Target="../embeddings/oleObject63.bin"/><Relationship Id="rId36" Type="http://schemas.openxmlformats.org/officeDocument/2006/relationships/oleObject" Target="../embeddings/oleObject67.bin"/><Relationship Id="rId10" Type="http://schemas.openxmlformats.org/officeDocument/2006/relationships/image" Target="../media/image55.wmf"/><Relationship Id="rId19" Type="http://schemas.openxmlformats.org/officeDocument/2006/relationships/image" Target="../media/image1.png"/><Relationship Id="rId31" Type="http://schemas.openxmlformats.org/officeDocument/2006/relationships/image" Target="../media/image6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7.wmf"/><Relationship Id="rId22" Type="http://schemas.openxmlformats.org/officeDocument/2006/relationships/oleObject" Target="../embeddings/oleObject60.bin"/><Relationship Id="rId27" Type="http://schemas.openxmlformats.org/officeDocument/2006/relationships/image" Target="../media/image63.wmf"/><Relationship Id="rId30" Type="http://schemas.openxmlformats.org/officeDocument/2006/relationships/oleObject" Target="../embeddings/oleObject64.bin"/><Relationship Id="rId35" Type="http://schemas.openxmlformats.org/officeDocument/2006/relationships/image" Target="../media/image67.wmf"/><Relationship Id="rId8" Type="http://schemas.openxmlformats.org/officeDocument/2006/relationships/image" Target="../media/image54.wmf"/><Relationship Id="rId3" Type="http://schemas.openxmlformats.org/officeDocument/2006/relationships/oleObject" Target="../embeddings/oleObject51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58.bin"/><Relationship Id="rId25" Type="http://schemas.openxmlformats.org/officeDocument/2006/relationships/image" Target="../media/image62.wmf"/><Relationship Id="rId33" Type="http://schemas.openxmlformats.org/officeDocument/2006/relationships/image" Target="../media/image66.wmf"/><Relationship Id="rId38" Type="http://schemas.openxmlformats.org/officeDocument/2006/relationships/oleObject" Target="../embeddings/oleObject6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13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4.wmf"/><Relationship Id="rId4" Type="http://schemas.openxmlformats.org/officeDocument/2006/relationships/image" Target="../media/image7.wmf"/><Relationship Id="rId9" Type="http://schemas.openxmlformats.org/officeDocument/2006/relationships/image" Target="../media/image1.png"/><Relationship Id="rId14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27.bin"/><Relationship Id="rId26" Type="http://schemas.openxmlformats.org/officeDocument/2006/relationships/oleObject" Target="../embeddings/oleObject31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29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27.wmf"/><Relationship Id="rId25" Type="http://schemas.openxmlformats.org/officeDocument/2006/relationships/image" Target="../media/image31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28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4.wmf"/><Relationship Id="rId24" Type="http://schemas.openxmlformats.org/officeDocument/2006/relationships/oleObject" Target="../embeddings/oleObject30.bin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23" Type="http://schemas.openxmlformats.org/officeDocument/2006/relationships/image" Target="../media/image30.wmf"/><Relationship Id="rId28" Type="http://schemas.openxmlformats.org/officeDocument/2006/relationships/image" Target="../media/image1.png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28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5.bin"/><Relationship Id="rId22" Type="http://schemas.openxmlformats.org/officeDocument/2006/relationships/oleObject" Target="../embeddings/oleObject29.bin"/><Relationship Id="rId27" Type="http://schemas.openxmlformats.org/officeDocument/2006/relationships/image" Target="../media/image3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1.png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1.png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46.wmf"/><Relationship Id="rId18" Type="http://schemas.openxmlformats.org/officeDocument/2006/relationships/oleObject" Target="../embeddings/oleObject48.bin"/><Relationship Id="rId3" Type="http://schemas.openxmlformats.org/officeDocument/2006/relationships/image" Target="../media/image1.png"/><Relationship Id="rId21" Type="http://schemas.openxmlformats.org/officeDocument/2006/relationships/image" Target="../media/image50.wmf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49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5" Type="http://schemas.openxmlformats.org/officeDocument/2006/relationships/image" Target="../media/image47.wmf"/><Relationship Id="rId23" Type="http://schemas.openxmlformats.org/officeDocument/2006/relationships/image" Target="../media/image51.wmf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49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46.bin"/><Relationship Id="rId22" Type="http://schemas.openxmlformats.org/officeDocument/2006/relationships/oleObject" Target="../embeddings/oleObject5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7"/>
          <p:cNvSpPr txBox="1">
            <a:spLocks noChangeArrowheads="1"/>
          </p:cNvSpPr>
          <p:nvPr/>
        </p:nvSpPr>
        <p:spPr bwMode="auto">
          <a:xfrm>
            <a:off x="4135727" y="1451929"/>
            <a:ext cx="3151825" cy="769441"/>
          </a:xfrm>
          <a:prstGeom prst="rect">
            <a:avLst/>
          </a:prstGeom>
          <a:noFill/>
          <a:ln w="50800" cmpd="thickThin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 </a:t>
            </a:r>
            <a:r>
              <a:rPr lang="zh-CN" altLang="en-US" sz="4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三重积分</a:t>
            </a:r>
            <a:endParaRPr lang="zh-CN" altLang="en-US" sz="4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9219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043363" y="5553075"/>
            <a:ext cx="3581400" cy="3810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220" name="Text Box 10"/>
          <p:cNvSpPr txBox="1">
            <a:spLocks noChangeArrowheads="1"/>
          </p:cNvSpPr>
          <p:nvPr/>
        </p:nvSpPr>
        <p:spPr bwMode="auto">
          <a:xfrm>
            <a:off x="10455869" y="108586"/>
            <a:ext cx="1553630" cy="52322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kumimoji="0" lang="en-US" altLang="zh-CN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9</a:t>
            </a:r>
            <a:r>
              <a:rPr kumimoji="0"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9221" name="文本框 1"/>
          <p:cNvSpPr txBox="1">
            <a:spLocks noChangeArrowheads="1"/>
          </p:cNvSpPr>
          <p:nvPr/>
        </p:nvSpPr>
        <p:spPr bwMode="auto">
          <a:xfrm>
            <a:off x="2927351" y="2763838"/>
            <a:ext cx="604364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2.1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、三重积分的概念与性质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2.2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、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在直角坐标系下三重积分的计算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2.3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在柱坐标系下三重积分的计算</a:t>
            </a:r>
            <a:endParaRPr lang="en-US" altLang="zh-CN" b="1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2.4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在球坐标系下三重积分的计算</a:t>
            </a:r>
            <a:endParaRPr lang="en-US" altLang="zh-CN" b="1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2.5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三重积分的一般换元公式</a:t>
            </a:r>
          </a:p>
        </p:txBody>
      </p:sp>
    </p:spTree>
    <p:extLst>
      <p:ext uri="{BB962C8B-B14F-4D97-AF65-F5344CB8AC3E}">
        <p14:creationId xmlns:p14="http://schemas.microsoft.com/office/powerpoint/2010/main" val="239571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754035"/>
              </p:ext>
            </p:extLst>
          </p:nvPr>
        </p:nvGraphicFramePr>
        <p:xfrm>
          <a:off x="879191" y="868156"/>
          <a:ext cx="10501745" cy="5611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3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0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37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6" marR="91456" marT="45701" marB="4570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                      </a:t>
                      </a:r>
                      <a:r>
                        <a:rPr lang="zh-CN" altLang="en-US" sz="2000" dirty="0"/>
                        <a:t>二重积分</a:t>
                      </a:r>
                    </a:p>
                  </a:txBody>
                  <a:tcPr marL="91456" marR="91456" marT="45701" marB="4570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                                  </a:t>
                      </a:r>
                      <a:r>
                        <a:rPr lang="zh-CN" altLang="en-US" sz="2000" dirty="0"/>
                        <a:t>三重积分</a:t>
                      </a:r>
                    </a:p>
                  </a:txBody>
                  <a:tcPr marL="91456" marR="91456" marT="45701" marB="457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2218">
                <a:tc>
                  <a:txBody>
                    <a:bodyPr/>
                    <a:lstStyle/>
                    <a:p>
                      <a:endParaRPr lang="en-US" altLang="zh-CN" sz="1800" dirty="0"/>
                    </a:p>
                    <a:p>
                      <a:endParaRPr lang="en-US" altLang="zh-CN" sz="1800" dirty="0"/>
                    </a:p>
                    <a:p>
                      <a:r>
                        <a:rPr lang="zh-CN" altLang="en-US" sz="2000" b="1" dirty="0"/>
                        <a:t>奇偶对称</a:t>
                      </a:r>
                    </a:p>
                  </a:txBody>
                  <a:tcPr marL="91456" marR="91456" marT="45701" marB="45701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6" marR="91456" marT="45701" marB="45701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6" marR="91456" marT="45701" marB="457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2218">
                <a:tc>
                  <a:txBody>
                    <a:bodyPr/>
                    <a:lstStyle/>
                    <a:p>
                      <a:endParaRPr lang="en-US" altLang="zh-CN" sz="1800" dirty="0"/>
                    </a:p>
                    <a:p>
                      <a:endParaRPr lang="en-US" altLang="zh-CN" sz="1800" dirty="0"/>
                    </a:p>
                    <a:p>
                      <a:r>
                        <a:rPr lang="zh-CN" altLang="en-US" sz="2000" b="1" dirty="0"/>
                        <a:t>轮换对称</a:t>
                      </a:r>
                    </a:p>
                  </a:txBody>
                  <a:tcPr marL="91456" marR="91456" marT="45701" marB="45701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6" marR="91456" marT="45701" marB="45701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6" marR="91456" marT="45701" marB="457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646225" y="1365267"/>
          <a:ext cx="4168799" cy="402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3" name="Equation" r:id="rId3" imgW="2413000" imgH="228600" progId="Equation.DSMT4">
                  <p:embed/>
                </p:oleObj>
              </mc:Choice>
              <mc:Fallback>
                <p:oleObj name="Equation" r:id="rId3" imgW="241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25" y="1365267"/>
                        <a:ext cx="4168799" cy="402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636021"/>
              </p:ext>
            </p:extLst>
          </p:nvPr>
        </p:nvGraphicFramePr>
        <p:xfrm>
          <a:off x="1476240" y="1717063"/>
          <a:ext cx="2579681" cy="426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4" name="Equation" r:id="rId5" imgW="1511280" imgH="203040" progId="Equation.DSMT4">
                  <p:embed/>
                </p:oleObj>
              </mc:Choice>
              <mc:Fallback>
                <p:oleObj name="Equation" r:id="rId5" imgW="1511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240" y="1717063"/>
                        <a:ext cx="2579681" cy="426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915910"/>
              </p:ext>
            </p:extLst>
          </p:nvPr>
        </p:nvGraphicFramePr>
        <p:xfrm>
          <a:off x="1476240" y="4016223"/>
          <a:ext cx="343535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5" name="Equation" r:id="rId7" imgW="1828800" imgH="457200" progId="Equation.DSMT4">
                  <p:embed/>
                </p:oleObj>
              </mc:Choice>
              <mc:Fallback>
                <p:oleObj name="Equation" r:id="rId7" imgW="1828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240" y="4016223"/>
                        <a:ext cx="343535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559325"/>
              </p:ext>
            </p:extLst>
          </p:nvPr>
        </p:nvGraphicFramePr>
        <p:xfrm>
          <a:off x="2128003" y="4890936"/>
          <a:ext cx="3080432" cy="739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6" name="Equation" r:id="rId9" imgW="1879600" imgH="381000" progId="Equation.DSMT4">
                  <p:embed/>
                </p:oleObj>
              </mc:Choice>
              <mc:Fallback>
                <p:oleObj name="Equation" r:id="rId9" imgW="18796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003" y="4890936"/>
                        <a:ext cx="3080432" cy="739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6126945" y="1373419"/>
          <a:ext cx="5253991" cy="398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7" name="Equation" r:id="rId11" imgW="3086100" imgH="228600" progId="Equation.DSMT4">
                  <p:embed/>
                </p:oleObj>
              </mc:Choice>
              <mc:Fallback>
                <p:oleObj name="Equation" r:id="rId11" imgW="3086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945" y="1373419"/>
                        <a:ext cx="5253991" cy="398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5994843" y="1754498"/>
          <a:ext cx="2731499" cy="411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8" name="Equation" r:id="rId13" imgW="1765080" imgH="203040" progId="Equation.DSMT4">
                  <p:embed/>
                </p:oleObj>
              </mc:Choice>
              <mc:Fallback>
                <p:oleObj name="Equation" r:id="rId13" imgW="1765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843" y="1754498"/>
                        <a:ext cx="2731499" cy="411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211678"/>
              </p:ext>
            </p:extLst>
          </p:nvPr>
        </p:nvGraphicFramePr>
        <p:xfrm>
          <a:off x="6260771" y="3903925"/>
          <a:ext cx="439102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9" name="Equation" r:id="rId15" imgW="2501640" imgH="457200" progId="Equation.DSMT4">
                  <p:embed/>
                </p:oleObj>
              </mc:Choice>
              <mc:Fallback>
                <p:oleObj name="Equation" r:id="rId15" imgW="25016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0771" y="3903925"/>
                        <a:ext cx="4391025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474266"/>
              </p:ext>
            </p:extLst>
          </p:nvPr>
        </p:nvGraphicFramePr>
        <p:xfrm>
          <a:off x="6003812" y="4657277"/>
          <a:ext cx="3416535" cy="687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0" name="Equation" r:id="rId17" imgW="2412720" imgH="380880" progId="Equation.DSMT4">
                  <p:embed/>
                </p:oleObj>
              </mc:Choice>
              <mc:Fallback>
                <p:oleObj name="Equation" r:id="rId17" imgW="24127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812" y="4657277"/>
                        <a:ext cx="3416535" cy="6875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1" name="文本框 1"/>
          <p:cNvSpPr txBox="1">
            <a:spLocks noChangeArrowheads="1"/>
          </p:cNvSpPr>
          <p:nvPr/>
        </p:nvSpPr>
        <p:spPr bwMode="auto">
          <a:xfrm>
            <a:off x="1717579" y="5765649"/>
            <a:ext cx="958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tx1"/>
                </a:solidFill>
                <a:ea typeface="宋体" panose="02010600030101010101" pitchFamily="2" charset="-122"/>
              </a:rPr>
              <a:t>特别，</a:t>
            </a:r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079214"/>
              </p:ext>
            </p:extLst>
          </p:nvPr>
        </p:nvGraphicFramePr>
        <p:xfrm>
          <a:off x="2591210" y="5682040"/>
          <a:ext cx="2154018" cy="721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1" name="Equation" r:id="rId20" imgW="1549080" imgH="380880" progId="Equation.DSMT4">
                  <p:embed/>
                </p:oleObj>
              </mc:Choice>
              <mc:Fallback>
                <p:oleObj name="Equation" r:id="rId20" imgW="15490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1210" y="5682040"/>
                        <a:ext cx="2154018" cy="7218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3" name="文本框 14"/>
          <p:cNvSpPr txBox="1">
            <a:spLocks noChangeArrowheads="1"/>
          </p:cNvSpPr>
          <p:nvPr/>
        </p:nvSpPr>
        <p:spPr bwMode="auto">
          <a:xfrm>
            <a:off x="5994843" y="5926771"/>
            <a:ext cx="8049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tx1"/>
                </a:solidFill>
                <a:ea typeface="宋体" panose="02010600030101010101" pitchFamily="2" charset="-122"/>
              </a:rPr>
              <a:t>特别，</a:t>
            </a:r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278584"/>
              </p:ext>
            </p:extLst>
          </p:nvPr>
        </p:nvGraphicFramePr>
        <p:xfrm>
          <a:off x="6738117" y="5801873"/>
          <a:ext cx="4459212" cy="673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2" name="Equation" r:id="rId22" imgW="2552700" imgH="381000" progId="Equation.DSMT4">
                  <p:embed/>
                </p:oleObj>
              </mc:Choice>
              <mc:Fallback>
                <p:oleObj name="Equation" r:id="rId22" imgW="25527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8117" y="5801873"/>
                        <a:ext cx="4459212" cy="673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5" name="文本框 12"/>
          <p:cNvSpPr txBox="1">
            <a:spLocks noChangeArrowheads="1"/>
          </p:cNvSpPr>
          <p:nvPr/>
        </p:nvSpPr>
        <p:spPr bwMode="auto">
          <a:xfrm>
            <a:off x="3730625" y="403225"/>
            <a:ext cx="41338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两种积分对称性质对照表</a:t>
            </a:r>
          </a:p>
        </p:txBody>
      </p:sp>
      <p:graphicFrame>
        <p:nvGraphicFramePr>
          <p:cNvPr id="17" name="Object 2"/>
          <p:cNvGraphicFramePr>
            <a:graphicFrameLocks noChangeAspect="1"/>
          </p:cNvGraphicFramePr>
          <p:nvPr/>
        </p:nvGraphicFramePr>
        <p:xfrm>
          <a:off x="3012934" y="3637500"/>
          <a:ext cx="595312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3" name="Equation" r:id="rId24" imgW="330120" imgH="114120" progId="Equation.DSMT4">
                  <p:embed/>
                </p:oleObj>
              </mc:Choice>
              <mc:Fallback>
                <p:oleObj name="Equation" r:id="rId24" imgW="33012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2934" y="3637500"/>
                        <a:ext cx="595312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339492"/>
              </p:ext>
            </p:extLst>
          </p:nvPr>
        </p:nvGraphicFramePr>
        <p:xfrm>
          <a:off x="3729205" y="2011821"/>
          <a:ext cx="200995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4" name="Equation" r:id="rId26" imgW="1282680" imgH="380880" progId="Equation.DSMT4">
                  <p:embed/>
                </p:oleObj>
              </mc:Choice>
              <mc:Fallback>
                <p:oleObj name="Equation" r:id="rId26" imgW="12826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205" y="2011821"/>
                        <a:ext cx="200995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949632"/>
              </p:ext>
            </p:extLst>
          </p:nvPr>
        </p:nvGraphicFramePr>
        <p:xfrm>
          <a:off x="1497196" y="2500679"/>
          <a:ext cx="2358466" cy="40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5" name="Equation" r:id="rId28" imgW="1434960" imgH="203040" progId="Equation.DSMT4">
                  <p:embed/>
                </p:oleObj>
              </mc:Choice>
              <mc:Fallback>
                <p:oleObj name="Equation" r:id="rId28" imgW="1434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196" y="2500679"/>
                        <a:ext cx="2358466" cy="40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991996"/>
              </p:ext>
            </p:extLst>
          </p:nvPr>
        </p:nvGraphicFramePr>
        <p:xfrm>
          <a:off x="2525871" y="2923758"/>
          <a:ext cx="3060101" cy="759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6" name="Equation" r:id="rId30" imgW="2133360" imgH="406080" progId="Equation.DSMT4">
                  <p:embed/>
                </p:oleObj>
              </mc:Choice>
              <mc:Fallback>
                <p:oleObj name="Equation" r:id="rId30" imgW="21333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871" y="2923758"/>
                        <a:ext cx="3060101" cy="759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"/>
          <p:cNvGraphicFramePr>
            <a:graphicFrameLocks noChangeAspect="1"/>
          </p:cNvGraphicFramePr>
          <p:nvPr/>
        </p:nvGraphicFramePr>
        <p:xfrm>
          <a:off x="7045234" y="2910029"/>
          <a:ext cx="4152095" cy="784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7" name="Equation" r:id="rId32" imgW="2514600" imgH="406080" progId="Equation.DSMT4">
                  <p:embed/>
                </p:oleObj>
              </mc:Choice>
              <mc:Fallback>
                <p:oleObj name="Equation" r:id="rId32" imgW="2514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5234" y="2910029"/>
                        <a:ext cx="4152095" cy="7840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"/>
          <p:cNvGraphicFramePr>
            <a:graphicFrameLocks noChangeAspect="1"/>
          </p:cNvGraphicFramePr>
          <p:nvPr/>
        </p:nvGraphicFramePr>
        <p:xfrm>
          <a:off x="8516170" y="2084874"/>
          <a:ext cx="2711173" cy="744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8" name="Equation" r:id="rId34" imgW="1485720" imgH="380880" progId="Equation.DSMT4">
                  <p:embed/>
                </p:oleObj>
              </mc:Choice>
              <mc:Fallback>
                <p:oleObj name="Equation" r:id="rId34" imgW="14857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6170" y="2084874"/>
                        <a:ext cx="2711173" cy="744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"/>
          <p:cNvGraphicFramePr>
            <a:graphicFrameLocks noChangeAspect="1"/>
          </p:cNvGraphicFramePr>
          <p:nvPr/>
        </p:nvGraphicFramePr>
        <p:xfrm>
          <a:off x="5955599" y="2496590"/>
          <a:ext cx="2560571" cy="4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9" name="Equation" r:id="rId36" imgW="1701720" imgH="203040" progId="Equation.DSMT4">
                  <p:embed/>
                </p:oleObj>
              </mc:Choice>
              <mc:Fallback>
                <p:oleObj name="Equation" r:id="rId36" imgW="1701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5599" y="2496590"/>
                        <a:ext cx="2560571" cy="41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"/>
          <p:cNvGraphicFramePr>
            <a:graphicFrameLocks noChangeAspect="1"/>
          </p:cNvGraphicFramePr>
          <p:nvPr/>
        </p:nvGraphicFramePr>
        <p:xfrm>
          <a:off x="8158628" y="3676720"/>
          <a:ext cx="595312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0" name="Equation" r:id="rId38" imgW="330120" imgH="114120" progId="Equation.DSMT4">
                  <p:embed/>
                </p:oleObj>
              </mc:Choice>
              <mc:Fallback>
                <p:oleObj name="Equation" r:id="rId38" imgW="33012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8628" y="3676720"/>
                        <a:ext cx="595312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790916"/>
              </p:ext>
            </p:extLst>
          </p:nvPr>
        </p:nvGraphicFramePr>
        <p:xfrm>
          <a:off x="7533923" y="5235611"/>
          <a:ext cx="3663406" cy="688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1" name="Equation" r:id="rId40" imgW="2400120" imgH="380880" progId="Equation.DSMT4">
                  <p:embed/>
                </p:oleObj>
              </mc:Choice>
              <mc:Fallback>
                <p:oleObj name="Equation" r:id="rId40" imgW="24001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3923" y="5235611"/>
                        <a:ext cx="3663406" cy="6888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368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1" grpId="0"/>
      <p:bldP spid="184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Text Box 2"/>
          <p:cNvSpPr txBox="1">
            <a:spLocks noChangeArrowheads="1"/>
          </p:cNvSpPr>
          <p:nvPr/>
        </p:nvSpPr>
        <p:spPr bwMode="auto">
          <a:xfrm>
            <a:off x="1556727" y="1604266"/>
            <a:ext cx="232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问题的提出：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97990" name="Text Box 6"/>
          <p:cNvSpPr txBox="1">
            <a:spLocks noChangeArrowheads="1"/>
          </p:cNvSpPr>
          <p:nvPr/>
        </p:nvSpPr>
        <p:spPr bwMode="auto">
          <a:xfrm>
            <a:off x="1556727" y="3523041"/>
            <a:ext cx="28908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取极限三个步骤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title"/>
          </p:nvPr>
        </p:nvSpPr>
        <p:spPr>
          <a:xfrm>
            <a:off x="1651794" y="511851"/>
            <a:ext cx="6681788" cy="11001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2.1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三重积分的概念及性质</a:t>
            </a:r>
          </a:p>
        </p:txBody>
      </p:sp>
      <p:graphicFrame>
        <p:nvGraphicFramePr>
          <p:cNvPr id="10245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193838"/>
              </p:ext>
            </p:extLst>
          </p:nvPr>
        </p:nvGraphicFramePr>
        <p:xfrm>
          <a:off x="3606801" y="1646111"/>
          <a:ext cx="63277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Equation" r:id="rId4" imgW="2603500" imgH="215900" progId="Equation.DSMT4">
                  <p:embed/>
                </p:oleObj>
              </mc:Choice>
              <mc:Fallback>
                <p:oleObj name="Equation" r:id="rId4" imgW="26035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1" y="1646111"/>
                        <a:ext cx="63277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756408"/>
              </p:ext>
            </p:extLst>
          </p:nvPr>
        </p:nvGraphicFramePr>
        <p:xfrm>
          <a:off x="1651794" y="2255762"/>
          <a:ext cx="31686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Equation" r:id="rId6" imgW="1333500" imgH="215900" progId="Equation.DSMT4">
                  <p:embed/>
                </p:oleObj>
              </mc:Choice>
              <mc:Fallback>
                <p:oleObj name="Equation" r:id="rId6" imgW="13335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794" y="2255762"/>
                        <a:ext cx="316865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375619"/>
              </p:ext>
            </p:extLst>
          </p:nvPr>
        </p:nvGraphicFramePr>
        <p:xfrm>
          <a:off x="2325689" y="2990943"/>
          <a:ext cx="76088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Equation" r:id="rId8" imgW="3213100" imgH="215900" progId="Equation.DSMT4">
                  <p:embed/>
                </p:oleObj>
              </mc:Choice>
              <mc:Fallback>
                <p:oleObj name="Equation" r:id="rId8" imgW="3213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9" y="2990943"/>
                        <a:ext cx="760888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543615"/>
              </p:ext>
            </p:extLst>
          </p:nvPr>
        </p:nvGraphicFramePr>
        <p:xfrm>
          <a:off x="1651794" y="4216881"/>
          <a:ext cx="574833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Equation" r:id="rId10" imgW="2349500" imgH="228600" progId="Equation.DSMT4">
                  <p:embed/>
                </p:oleObj>
              </mc:Choice>
              <mc:Fallback>
                <p:oleObj name="Equation" r:id="rId10" imgW="2349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794" y="4216881"/>
                        <a:ext cx="5748338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655282"/>
              </p:ext>
            </p:extLst>
          </p:nvPr>
        </p:nvGraphicFramePr>
        <p:xfrm>
          <a:off x="2146088" y="4819113"/>
          <a:ext cx="31654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Equation" r:id="rId12" imgW="1257300" imgH="228600" progId="Equation.DSMT4">
                  <p:embed/>
                </p:oleObj>
              </mc:Choice>
              <mc:Fallback>
                <p:oleObj name="Equation" r:id="rId12" imgW="1257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088" y="4819113"/>
                        <a:ext cx="31654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607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6" grpId="0" autoUpdateAnimBg="0"/>
      <p:bldP spid="29799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9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34762"/>
              </p:ext>
            </p:extLst>
          </p:nvPr>
        </p:nvGraphicFramePr>
        <p:xfrm>
          <a:off x="6846888" y="1071563"/>
          <a:ext cx="1611312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" name="Equation" r:id="rId3" imgW="698400" imgH="228600" progId="Equation.DSMT4">
                  <p:embed/>
                </p:oleObj>
              </mc:Choice>
              <mc:Fallback>
                <p:oleObj name="Equation" r:id="rId3" imgW="698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6888" y="1071563"/>
                        <a:ext cx="1611312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347927"/>
              </p:ext>
            </p:extLst>
          </p:nvPr>
        </p:nvGraphicFramePr>
        <p:xfrm>
          <a:off x="4441032" y="1691789"/>
          <a:ext cx="35750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" name="公式" r:id="rId5" imgW="1549400" imgH="228600" progId="Equation.3">
                  <p:embed/>
                </p:oleObj>
              </mc:Choice>
              <mc:Fallback>
                <p:oleObj name="公式" r:id="rId5" imgW="1549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032" y="1691789"/>
                        <a:ext cx="357505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266322"/>
              </p:ext>
            </p:extLst>
          </p:nvPr>
        </p:nvGraphicFramePr>
        <p:xfrm>
          <a:off x="4292600" y="2719694"/>
          <a:ext cx="3722687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" name="公式" r:id="rId7" imgW="1612900" imgH="431800" progId="Equation.3">
                  <p:embed/>
                </p:oleObj>
              </mc:Choice>
              <mc:Fallback>
                <p:oleObj name="公式" r:id="rId7" imgW="1612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0" y="2719694"/>
                        <a:ext cx="3722687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16" name="Text Box 8"/>
          <p:cNvSpPr txBox="1">
            <a:spLocks noChangeArrowheads="1"/>
          </p:cNvSpPr>
          <p:nvPr/>
        </p:nvSpPr>
        <p:spPr bwMode="auto">
          <a:xfrm>
            <a:off x="2279651" y="3644354"/>
            <a:ext cx="17764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(3)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取极限</a:t>
            </a:r>
          </a:p>
        </p:txBody>
      </p:sp>
      <p:graphicFrame>
        <p:nvGraphicFramePr>
          <p:cNvPr id="299017" name="Object 9"/>
          <p:cNvGraphicFramePr>
            <a:graphicFrameLocks noChangeAspect="1"/>
          </p:cNvGraphicFramePr>
          <p:nvPr/>
        </p:nvGraphicFramePr>
        <p:xfrm>
          <a:off x="4087814" y="4005264"/>
          <a:ext cx="4281487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5" name="公式" r:id="rId10" imgW="1854200" imgH="431800" progId="Equation.3">
                  <p:embed/>
                </p:oleObj>
              </mc:Choice>
              <mc:Fallback>
                <p:oleObj name="公式" r:id="rId10" imgW="1854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7814" y="4005264"/>
                        <a:ext cx="4281487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18" name="Text Box 10"/>
          <p:cNvSpPr txBox="1">
            <a:spLocks noChangeArrowheads="1"/>
          </p:cNvSpPr>
          <p:nvPr/>
        </p:nvSpPr>
        <p:spPr bwMode="auto">
          <a:xfrm>
            <a:off x="2279651" y="5013326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其中</a:t>
            </a:r>
          </a:p>
        </p:txBody>
      </p:sp>
      <p:graphicFrame>
        <p:nvGraphicFramePr>
          <p:cNvPr id="299019" name="Object 11"/>
          <p:cNvGraphicFramePr>
            <a:graphicFrameLocks noChangeAspect="1"/>
          </p:cNvGraphicFramePr>
          <p:nvPr/>
        </p:nvGraphicFramePr>
        <p:xfrm>
          <a:off x="3663951" y="5084763"/>
          <a:ext cx="3167063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" name="公式" r:id="rId12" imgW="1371600" imgH="279400" progId="Equation.3">
                  <p:embed/>
                </p:oleObj>
              </mc:Choice>
              <mc:Fallback>
                <p:oleObj name="公式" r:id="rId12" imgW="13716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1" y="5084763"/>
                        <a:ext cx="3167063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067831"/>
              </p:ext>
            </p:extLst>
          </p:nvPr>
        </p:nvGraphicFramePr>
        <p:xfrm>
          <a:off x="2211877" y="1085058"/>
          <a:ext cx="4776787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" name="Equation" r:id="rId14" imgW="2006600" imgH="228600" progId="Equation.DSMT4">
                  <p:embed/>
                </p:oleObj>
              </mc:Choice>
              <mc:Fallback>
                <p:oleObj name="Equation" r:id="rId14" imgW="2006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877" y="1085058"/>
                        <a:ext cx="4776787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742446"/>
              </p:ext>
            </p:extLst>
          </p:nvPr>
        </p:nvGraphicFramePr>
        <p:xfrm>
          <a:off x="8564809" y="1088233"/>
          <a:ext cx="20478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" name="Equation" r:id="rId16" imgW="863225" imgH="228501" progId="Equation.DSMT4">
                  <p:embed/>
                </p:oleObj>
              </mc:Choice>
              <mc:Fallback>
                <p:oleObj name="Equation" r:id="rId16" imgW="863225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4809" y="1088233"/>
                        <a:ext cx="204787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对象 3"/>
          <p:cNvGraphicFramePr>
            <a:graphicFrameLocks noChangeAspect="1"/>
          </p:cNvGraphicFramePr>
          <p:nvPr/>
        </p:nvGraphicFramePr>
        <p:xfrm>
          <a:off x="2273300" y="2274889"/>
          <a:ext cx="51244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9" name="Equation" r:id="rId18" imgW="2159000" imgH="228600" progId="Equation.DSMT4">
                  <p:embed/>
                </p:oleObj>
              </mc:Choice>
              <mc:Fallback>
                <p:oleObj name="Equation" r:id="rId18" imgW="2159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2274889"/>
                        <a:ext cx="51244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5993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99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9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99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9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99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6" grpId="0" autoUpdateAnimBg="0"/>
      <p:bldP spid="29901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685" y="255738"/>
            <a:ext cx="3249043" cy="64140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三重积分的定义</a:t>
            </a:r>
          </a:p>
        </p:txBody>
      </p:sp>
      <p:graphicFrame>
        <p:nvGraphicFramePr>
          <p:cNvPr id="12292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932541"/>
              </p:ext>
            </p:extLst>
          </p:nvPr>
        </p:nvGraphicFramePr>
        <p:xfrm>
          <a:off x="2118148" y="1113942"/>
          <a:ext cx="7873130" cy="523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3" imgW="3441700" imgH="2286000" progId="Equation.DSMT4">
                  <p:embed/>
                </p:oleObj>
              </mc:Choice>
              <mc:Fallback>
                <p:oleObj name="Equation" r:id="rId3" imgW="3441700" imgH="2286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148" y="1113942"/>
                        <a:ext cx="7873130" cy="523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765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39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208835"/>
              </p:ext>
            </p:extLst>
          </p:nvPr>
        </p:nvGraphicFramePr>
        <p:xfrm>
          <a:off x="2455864" y="2695816"/>
          <a:ext cx="7007313" cy="988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" name="公式" r:id="rId3" imgW="7378700" imgH="1041400" progId="Equation.3">
                  <p:embed/>
                </p:oleObj>
              </mc:Choice>
              <mc:Fallback>
                <p:oleObj name="公式" r:id="rId3" imgW="7378700" imgH="104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4" y="2695816"/>
                        <a:ext cx="7007313" cy="9887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7" name="Object 5"/>
          <p:cNvGraphicFramePr>
            <a:graphicFrameLocks noChangeAspect="1"/>
          </p:cNvGraphicFramePr>
          <p:nvPr/>
        </p:nvGraphicFramePr>
        <p:xfrm>
          <a:off x="5448301" y="3246438"/>
          <a:ext cx="30956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" name="Equation" r:id="rId5" imgW="1308100" imgH="241300" progId="Equation.DSMT4">
                  <p:embed/>
                </p:oleObj>
              </mc:Choice>
              <mc:Fallback>
                <p:oleObj name="Equation" r:id="rId5" imgW="1308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1" y="3246438"/>
                        <a:ext cx="30956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552883"/>
              </p:ext>
            </p:extLst>
          </p:nvPr>
        </p:nvGraphicFramePr>
        <p:xfrm>
          <a:off x="2455864" y="3736976"/>
          <a:ext cx="7104063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" name="Document" r:id="rId7" imgW="7058774" imgH="1585038" progId="Word.Document.8">
                  <p:embed/>
                </p:oleObj>
              </mc:Choice>
              <mc:Fallback>
                <p:oleObj name="Document" r:id="rId7" imgW="7058774" imgH="15850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4" y="3736976"/>
                        <a:ext cx="7104063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702912"/>
              </p:ext>
            </p:extLst>
          </p:nvPr>
        </p:nvGraphicFramePr>
        <p:xfrm>
          <a:off x="2455864" y="5436500"/>
          <a:ext cx="6568684" cy="421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" name="公式" r:id="rId9" imgW="7124700" imgH="457200" progId="Equation.3">
                  <p:embed/>
                </p:oleObj>
              </mc:Choice>
              <mc:Fallback>
                <p:oleObj name="公式" r:id="rId9" imgW="7124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4" y="5436500"/>
                        <a:ext cx="6568684" cy="421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465528"/>
              </p:ext>
            </p:extLst>
          </p:nvPr>
        </p:nvGraphicFramePr>
        <p:xfrm>
          <a:off x="2455864" y="933511"/>
          <a:ext cx="6613134" cy="1637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" name="Equation" r:id="rId11" imgW="2768600" imgH="685800" progId="Equation.DSMT4">
                  <p:embed/>
                </p:oleObj>
              </mc:Choice>
              <mc:Fallback>
                <p:oleObj name="Equation" r:id="rId11" imgW="27686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4" y="933511"/>
                        <a:ext cx="6613134" cy="1637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39803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70858" y="1006475"/>
          <a:ext cx="10432868" cy="5075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5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1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399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           分       割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            近似求和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               取   极   限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0243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7403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2193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366" name="对象 4"/>
          <p:cNvGraphicFramePr>
            <a:graphicFrameLocks noChangeAspect="1"/>
          </p:cNvGraphicFramePr>
          <p:nvPr/>
        </p:nvGraphicFramePr>
        <p:xfrm>
          <a:off x="1639889" y="1885157"/>
          <a:ext cx="13462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" name="Equation" r:id="rId4" imgW="685800" imgH="330200" progId="Equation.DSMT4">
                  <p:embed/>
                </p:oleObj>
              </mc:Choice>
              <mc:Fallback>
                <p:oleObj name="Equation" r:id="rId4" imgW="6858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9" y="1885157"/>
                        <a:ext cx="134620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7" name="对象 5"/>
          <p:cNvGraphicFramePr>
            <a:graphicFrameLocks noChangeAspect="1"/>
          </p:cNvGraphicFramePr>
          <p:nvPr/>
        </p:nvGraphicFramePr>
        <p:xfrm>
          <a:off x="1389064" y="3471069"/>
          <a:ext cx="18478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" name="Equation" r:id="rId6" imgW="977900" imgH="381000" progId="Equation.DSMT4">
                  <p:embed/>
                </p:oleObj>
              </mc:Choice>
              <mc:Fallback>
                <p:oleObj name="Equation" r:id="rId6" imgW="9779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4" y="3471069"/>
                        <a:ext cx="184785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8" name="对象 6"/>
          <p:cNvGraphicFramePr>
            <a:graphicFrameLocks noChangeAspect="1"/>
          </p:cNvGraphicFramePr>
          <p:nvPr/>
        </p:nvGraphicFramePr>
        <p:xfrm>
          <a:off x="3533890" y="1757363"/>
          <a:ext cx="203676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" name="Equation" r:id="rId8" imgW="1016000" imgH="457200" progId="Equation.DSMT4">
                  <p:embed/>
                </p:oleObj>
              </mc:Choice>
              <mc:Fallback>
                <p:oleObj name="Equation" r:id="rId8" imgW="1016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890" y="1757363"/>
                        <a:ext cx="203676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9" name="对象 7"/>
          <p:cNvGraphicFramePr>
            <a:graphicFrameLocks noChangeAspect="1"/>
          </p:cNvGraphicFramePr>
          <p:nvPr/>
        </p:nvGraphicFramePr>
        <p:xfrm>
          <a:off x="3702665" y="3425826"/>
          <a:ext cx="14986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" name="Equation" r:id="rId10" imgW="838200" imgH="457200" progId="Equation.DSMT4">
                  <p:embed/>
                </p:oleObj>
              </mc:Choice>
              <mc:Fallback>
                <p:oleObj name="Equation" r:id="rId10" imgW="838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665" y="3425826"/>
                        <a:ext cx="14986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0" name="对象 8"/>
          <p:cNvGraphicFramePr>
            <a:graphicFrameLocks noChangeAspect="1"/>
          </p:cNvGraphicFramePr>
          <p:nvPr/>
        </p:nvGraphicFramePr>
        <p:xfrm>
          <a:off x="6159501" y="1484313"/>
          <a:ext cx="1666875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" name="Equation" r:id="rId12" imgW="927100" imgH="901700" progId="Equation.DSMT4">
                  <p:embed/>
                </p:oleObj>
              </mc:Choice>
              <mc:Fallback>
                <p:oleObj name="Equation" r:id="rId12" imgW="927100" imgH="901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1" y="1484313"/>
                        <a:ext cx="1666875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1" name="对象 9"/>
          <p:cNvGraphicFramePr>
            <a:graphicFrameLocks noChangeAspect="1"/>
          </p:cNvGraphicFramePr>
          <p:nvPr/>
        </p:nvGraphicFramePr>
        <p:xfrm>
          <a:off x="5953125" y="2994025"/>
          <a:ext cx="1957388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" name="Equation" r:id="rId14" imgW="1040948" imgH="901309" progId="Equation.DSMT4">
                  <p:embed/>
                </p:oleObj>
              </mc:Choice>
              <mc:Fallback>
                <p:oleObj name="Equation" r:id="rId14" imgW="1040948" imgH="90130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25" y="2994025"/>
                        <a:ext cx="1957388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2" name="对象 10"/>
          <p:cNvGraphicFramePr>
            <a:graphicFrameLocks noChangeAspect="1"/>
          </p:cNvGraphicFramePr>
          <p:nvPr/>
        </p:nvGraphicFramePr>
        <p:xfrm>
          <a:off x="8648973" y="1541463"/>
          <a:ext cx="1855788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" name="Equation" r:id="rId16" imgW="1002865" imgH="723586" progId="Equation.DSMT4">
                  <p:embed/>
                </p:oleObj>
              </mc:Choice>
              <mc:Fallback>
                <p:oleObj name="Equation" r:id="rId16" imgW="1002865" imgH="72358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8973" y="1541463"/>
                        <a:ext cx="1855788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3" name="对象 11"/>
          <p:cNvGraphicFramePr>
            <a:graphicFrameLocks noChangeAspect="1"/>
          </p:cNvGraphicFramePr>
          <p:nvPr/>
        </p:nvGraphicFramePr>
        <p:xfrm>
          <a:off x="8357757" y="3118643"/>
          <a:ext cx="2498725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" name="Equation" r:id="rId18" imgW="1384300" imgH="723900" progId="Equation.DSMT4">
                  <p:embed/>
                </p:oleObj>
              </mc:Choice>
              <mc:Fallback>
                <p:oleObj name="Equation" r:id="rId18" imgW="1384300" imgH="723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7757" y="3118643"/>
                        <a:ext cx="2498725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4" name="对象 12"/>
          <p:cNvGraphicFramePr>
            <a:graphicFrameLocks noChangeAspect="1"/>
          </p:cNvGraphicFramePr>
          <p:nvPr/>
        </p:nvGraphicFramePr>
        <p:xfrm>
          <a:off x="979125" y="5028781"/>
          <a:ext cx="218598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" name="Equation" r:id="rId20" imgW="1295400" imgH="381000" progId="Equation.DSMT4">
                  <p:embed/>
                </p:oleObj>
              </mc:Choice>
              <mc:Fallback>
                <p:oleObj name="Equation" r:id="rId20" imgW="12954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125" y="5028781"/>
                        <a:ext cx="2185987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5" name="对象 13"/>
          <p:cNvGraphicFramePr>
            <a:graphicFrameLocks noChangeAspect="1"/>
          </p:cNvGraphicFramePr>
          <p:nvPr/>
        </p:nvGraphicFramePr>
        <p:xfrm>
          <a:off x="3608388" y="4851695"/>
          <a:ext cx="156527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" name="Equation" r:id="rId22" imgW="876300" imgH="457200" progId="Equation.DSMT4">
                  <p:embed/>
                </p:oleObj>
              </mc:Choice>
              <mc:Fallback>
                <p:oleObj name="Equation" r:id="rId22" imgW="8763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388" y="4851695"/>
                        <a:ext cx="1565275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6" name="对象 14"/>
          <p:cNvGraphicFramePr>
            <a:graphicFrameLocks noChangeAspect="1"/>
          </p:cNvGraphicFramePr>
          <p:nvPr/>
        </p:nvGraphicFramePr>
        <p:xfrm>
          <a:off x="5959475" y="4519613"/>
          <a:ext cx="1981200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" name="Equation" r:id="rId24" imgW="1218671" imgH="901309" progId="Equation.DSMT4">
                  <p:embed/>
                </p:oleObj>
              </mc:Choice>
              <mc:Fallback>
                <p:oleObj name="Equation" r:id="rId24" imgW="1218671" imgH="90130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475" y="4519613"/>
                        <a:ext cx="1981200" cy="1465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7" name="对象 15"/>
          <p:cNvGraphicFramePr>
            <a:graphicFrameLocks noChangeAspect="1"/>
          </p:cNvGraphicFramePr>
          <p:nvPr/>
        </p:nvGraphicFramePr>
        <p:xfrm>
          <a:off x="8383950" y="4592558"/>
          <a:ext cx="24765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5" name="Equation" r:id="rId26" imgW="1371600" imgH="723900" progId="Equation.DSMT4">
                  <p:embed/>
                </p:oleObj>
              </mc:Choice>
              <mc:Fallback>
                <p:oleObj name="Equation" r:id="rId26" imgW="1371600" imgH="723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3950" y="4592558"/>
                        <a:ext cx="247650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8" name="文本框 1"/>
          <p:cNvSpPr txBox="1">
            <a:spLocks noChangeArrowheads="1"/>
          </p:cNvSpPr>
          <p:nvPr/>
        </p:nvSpPr>
        <p:spPr bwMode="auto">
          <a:xfrm>
            <a:off x="4125913" y="374651"/>
            <a:ext cx="3416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8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8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三种积分定义对照表</a:t>
            </a:r>
          </a:p>
        </p:txBody>
      </p:sp>
    </p:spTree>
    <p:extLst>
      <p:ext uri="{BB962C8B-B14F-4D97-AF65-F5344CB8AC3E}">
        <p14:creationId xmlns:p14="http://schemas.microsoft.com/office/powerpoint/2010/main" val="2409590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文本框 2"/>
          <p:cNvSpPr txBox="1">
            <a:spLocks noChangeArrowheads="1"/>
          </p:cNvSpPr>
          <p:nvPr/>
        </p:nvSpPr>
        <p:spPr bwMode="auto">
          <a:xfrm>
            <a:off x="1847850" y="549275"/>
            <a:ext cx="9017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注：</a:t>
            </a:r>
          </a:p>
        </p:txBody>
      </p:sp>
      <p:graphicFrame>
        <p:nvGraphicFramePr>
          <p:cNvPr id="14340" name="对象 3"/>
          <p:cNvGraphicFramePr>
            <a:graphicFrameLocks noChangeAspect="1"/>
          </p:cNvGraphicFramePr>
          <p:nvPr/>
        </p:nvGraphicFramePr>
        <p:xfrm>
          <a:off x="2566988" y="549275"/>
          <a:ext cx="7364412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9" name="Equation" r:id="rId4" imgW="2908300" imgH="457200" progId="Equation.DSMT4">
                  <p:embed/>
                </p:oleObj>
              </mc:Choice>
              <mc:Fallback>
                <p:oleObj name="Equation" r:id="rId4" imgW="29083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549275"/>
                        <a:ext cx="7364412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011408"/>
              </p:ext>
            </p:extLst>
          </p:nvPr>
        </p:nvGraphicFramePr>
        <p:xfrm>
          <a:off x="2566988" y="1968069"/>
          <a:ext cx="7434263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0" name="Equation" r:id="rId6" imgW="3111480" imgH="609480" progId="Equation.DSMT4">
                  <p:embed/>
                </p:oleObj>
              </mc:Choice>
              <mc:Fallback>
                <p:oleObj name="Equation" r:id="rId6" imgW="311148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1968069"/>
                        <a:ext cx="7434263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766213"/>
              </p:ext>
            </p:extLst>
          </p:nvPr>
        </p:nvGraphicFramePr>
        <p:xfrm>
          <a:off x="2661194" y="5580881"/>
          <a:ext cx="6553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1" name="Equation" r:id="rId8" imgW="2768600" imgH="215900" progId="Equation.DSMT4">
                  <p:embed/>
                </p:oleObj>
              </mc:Choice>
              <mc:Fallback>
                <p:oleObj name="Equation" r:id="rId8" imgW="2768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1194" y="5580881"/>
                        <a:ext cx="65532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842415"/>
              </p:ext>
            </p:extLst>
          </p:nvPr>
        </p:nvGraphicFramePr>
        <p:xfrm>
          <a:off x="2661194" y="3422219"/>
          <a:ext cx="5280025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2" name="Equation" r:id="rId10" imgW="2209680" imgH="850680" progId="Equation.DSMT4">
                  <p:embed/>
                </p:oleObj>
              </mc:Choice>
              <mc:Fallback>
                <p:oleObj name="Equation" r:id="rId10" imgW="220968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1194" y="3422219"/>
                        <a:ext cx="5280025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7374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996487"/>
              </p:ext>
            </p:extLst>
          </p:nvPr>
        </p:nvGraphicFramePr>
        <p:xfrm>
          <a:off x="1576251" y="853440"/>
          <a:ext cx="870857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4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678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            二重积分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                       </a:t>
                      </a:r>
                      <a:r>
                        <a:rPr lang="zh-CN" altLang="en-US" sz="2800" dirty="0"/>
                        <a:t>三重积分</a:t>
                      </a:r>
                    </a:p>
                  </a:txBody>
                  <a:tcPr marL="91444" marR="91444" marT="45707" marB="457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4273">
                <a:tc>
                  <a:txBody>
                    <a:bodyPr/>
                    <a:lstStyle/>
                    <a:p>
                      <a:endParaRPr lang="en-US" altLang="zh-CN" sz="1800" dirty="0"/>
                    </a:p>
                    <a:p>
                      <a:endParaRPr lang="en-US" altLang="zh-CN" sz="1800" dirty="0"/>
                    </a:p>
                    <a:p>
                      <a:r>
                        <a:rPr lang="zh-CN" altLang="en-US" sz="2800" b="1" dirty="0"/>
                        <a:t>几</a:t>
                      </a:r>
                      <a:endParaRPr lang="en-US" altLang="zh-CN" sz="2800" b="1" dirty="0"/>
                    </a:p>
                    <a:p>
                      <a:r>
                        <a:rPr lang="zh-CN" altLang="en-US" sz="2800" b="1" dirty="0"/>
                        <a:t>何</a:t>
                      </a:r>
                      <a:endParaRPr lang="en-US" altLang="zh-CN" sz="2800" b="1" dirty="0"/>
                    </a:p>
                    <a:p>
                      <a:r>
                        <a:rPr lang="zh-CN" altLang="en-US" sz="2800" b="1" dirty="0"/>
                        <a:t>意</a:t>
                      </a:r>
                      <a:endParaRPr lang="en-US" altLang="zh-CN" sz="2800" b="1" dirty="0"/>
                    </a:p>
                    <a:p>
                      <a:r>
                        <a:rPr lang="zh-CN" altLang="en-US" sz="2800" b="1" dirty="0"/>
                        <a:t>义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r>
                        <a:rPr lang="zh-CN" altLang="en-US" sz="2400" b="1" dirty="0"/>
                        <a:t>曲顶柱体的体积：</a:t>
                      </a:r>
                      <a:endParaRPr lang="en-US" altLang="zh-CN" sz="2400" b="1" dirty="0"/>
                    </a:p>
                    <a:p>
                      <a:r>
                        <a:rPr lang="zh-CN" altLang="en-US" sz="2400" b="1" dirty="0"/>
                        <a:t>底</a:t>
                      </a:r>
                      <a:r>
                        <a:rPr lang="en-US" altLang="zh-CN" sz="2400" b="1" dirty="0"/>
                        <a:t>——</a:t>
                      </a:r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400" b="1" i="1" dirty="0"/>
                        <a:t>, </a:t>
                      </a:r>
                      <a:r>
                        <a:rPr lang="zh-CN" altLang="en-US" sz="2400" b="1" i="0" dirty="0"/>
                        <a:t>曲顶</a:t>
                      </a:r>
                      <a:r>
                        <a:rPr lang="en-US" altLang="zh-CN" sz="2400" b="1" i="0" dirty="0"/>
                        <a:t>——</a:t>
                      </a:r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x, y</a:t>
                      </a:r>
                      <a:r>
                        <a:rPr lang="en-US" altLang="zh-CN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endParaRPr lang="en-US" altLang="zh-CN" sz="2800" b="1" i="0" dirty="0"/>
                    </a:p>
                    <a:p>
                      <a:endParaRPr lang="en-US" altLang="zh-CN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r>
                        <a:rPr lang="zh-CN" altLang="en-US" sz="2400" b="1" i="0" dirty="0"/>
                        <a:t>平面薄板面积：</a:t>
                      </a:r>
                      <a:endParaRPr lang="en-US" altLang="zh-CN" sz="2400" b="1" i="0" dirty="0"/>
                    </a:p>
                    <a:p>
                      <a:r>
                        <a:rPr lang="zh-CN" altLang="en-US" sz="2400" b="1" i="0" dirty="0"/>
                        <a:t>薄板所在平面区域</a:t>
                      </a:r>
                      <a:r>
                        <a:rPr lang="en-US" altLang="zh-CN" sz="2400" b="0" i="0" dirty="0"/>
                        <a:t>——</a:t>
                      </a:r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endParaRPr lang="en-US" altLang="zh-CN" sz="1800" dirty="0"/>
                    </a:p>
                    <a:p>
                      <a:r>
                        <a:rPr lang="zh-CN" altLang="en-US" sz="2400" b="1" dirty="0"/>
                        <a:t>空间立体的体积：</a:t>
                      </a:r>
                      <a:endParaRPr lang="en-US" altLang="zh-CN" sz="2400" b="1" dirty="0"/>
                    </a:p>
                    <a:p>
                      <a:r>
                        <a:rPr lang="zh-CN" altLang="en-US" sz="2400" b="1" i="0" dirty="0"/>
                        <a:t>立体所在空间区域</a:t>
                      </a:r>
                      <a:r>
                        <a:rPr lang="en-US" altLang="zh-CN" sz="2400" b="0" i="0" dirty="0"/>
                        <a:t>——</a:t>
                      </a:r>
                      <a:r>
                        <a:rPr lang="el-GR" altLang="zh-CN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Ω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707" marB="457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4329">
                <a:tc>
                  <a:txBody>
                    <a:bodyPr/>
                    <a:lstStyle/>
                    <a:p>
                      <a:endParaRPr lang="en-US" altLang="zh-CN" sz="1800" dirty="0"/>
                    </a:p>
                    <a:p>
                      <a:r>
                        <a:rPr lang="zh-CN" altLang="en-US" sz="2800" b="1" dirty="0"/>
                        <a:t>物</a:t>
                      </a:r>
                      <a:endParaRPr lang="en-US" altLang="zh-CN" sz="2800" b="1" dirty="0"/>
                    </a:p>
                    <a:p>
                      <a:r>
                        <a:rPr lang="zh-CN" altLang="en-US" sz="2800" b="1" dirty="0"/>
                        <a:t>理</a:t>
                      </a:r>
                      <a:endParaRPr lang="en-US" altLang="zh-CN" sz="2800" b="1" dirty="0"/>
                    </a:p>
                    <a:p>
                      <a:r>
                        <a:rPr lang="zh-CN" altLang="en-US" sz="2800" b="1" dirty="0"/>
                        <a:t>意</a:t>
                      </a:r>
                      <a:endParaRPr lang="en-US" altLang="zh-CN" sz="2800" b="1" dirty="0"/>
                    </a:p>
                    <a:p>
                      <a:r>
                        <a:rPr lang="zh-CN" altLang="en-US" sz="2800" b="1" dirty="0"/>
                        <a:t>义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平面薄板质量：</a:t>
                      </a:r>
                      <a:endParaRPr lang="en-US" altLang="zh-C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薄板所在区域</a:t>
                      </a:r>
                      <a:r>
                        <a:rPr lang="en-US" altLang="zh-CN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——</a:t>
                      </a:r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薄板密度</a:t>
                      </a:r>
                      <a:r>
                        <a:rPr lang="en-US" altLang="zh-CN" sz="2400" b="1" i="0" dirty="0"/>
                        <a:t>——</a:t>
                      </a:r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x, y</a:t>
                      </a:r>
                      <a:r>
                        <a:rPr lang="en-US" altLang="zh-CN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2400" b="1" dirty="0"/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/>
                        <a:t>空间立体的质量：</a:t>
                      </a:r>
                      <a:endParaRPr lang="en-US" altLang="zh-CN" sz="2400" b="1" dirty="0"/>
                    </a:p>
                    <a:p>
                      <a:r>
                        <a:rPr lang="zh-CN" altLang="en-US" sz="2400" b="1" i="0" dirty="0"/>
                        <a:t>立体所在空间区域</a:t>
                      </a:r>
                      <a:r>
                        <a:rPr lang="en-US" altLang="zh-CN" sz="2400" b="1" i="0" dirty="0"/>
                        <a:t>——</a:t>
                      </a:r>
                      <a:r>
                        <a:rPr lang="el-GR" altLang="zh-CN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Ω</a:t>
                      </a:r>
                      <a:endParaRPr lang="en-US" altLang="zh-CN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sz="2400" b="1" i="0" dirty="0"/>
                        <a:t>立体的密度</a:t>
                      </a:r>
                      <a:r>
                        <a:rPr lang="en-US" altLang="zh-CN" sz="2400" b="0" i="0" dirty="0"/>
                        <a:t>——</a:t>
                      </a:r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x, y, z</a:t>
                      </a:r>
                      <a:r>
                        <a:rPr lang="en-US" altLang="zh-CN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800" dirty="0"/>
                    </a:p>
                  </a:txBody>
                  <a:tcPr marL="91444" marR="91444" marT="45707" marB="457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405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391662"/>
              </p:ext>
            </p:extLst>
          </p:nvPr>
        </p:nvGraphicFramePr>
        <p:xfrm>
          <a:off x="2415898" y="2111230"/>
          <a:ext cx="2440828" cy="814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" name="Equation" r:id="rId3" imgW="1143000" imgH="381000" progId="Equation.DSMT4">
                  <p:embed/>
                </p:oleObj>
              </mc:Choice>
              <mc:Fallback>
                <p:oleObj name="Equation" r:id="rId3" imgW="11430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5898" y="2111230"/>
                        <a:ext cx="2440828" cy="8143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6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187446"/>
              </p:ext>
            </p:extLst>
          </p:nvPr>
        </p:nvGraphicFramePr>
        <p:xfrm>
          <a:off x="2962021" y="3619075"/>
          <a:ext cx="1348581" cy="778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" name="Equation" r:id="rId5" imgW="660113" imgH="380835" progId="Equation.DSMT4">
                  <p:embed/>
                </p:oleObj>
              </mc:Choice>
              <mc:Fallback>
                <p:oleObj name="Equation" r:id="rId5" imgW="660113" imgH="3808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021" y="3619075"/>
                        <a:ext cx="1348581" cy="778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7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655253"/>
              </p:ext>
            </p:extLst>
          </p:nvPr>
        </p:nvGraphicFramePr>
        <p:xfrm>
          <a:off x="2548396" y="5572948"/>
          <a:ext cx="2377366" cy="783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7" name="Equation" r:id="rId7" imgW="1155700" imgH="381000" progId="Equation.DSMT4">
                  <p:embed/>
                </p:oleObj>
              </mc:Choice>
              <mc:Fallback>
                <p:oleObj name="Equation" r:id="rId7" imgW="11557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8396" y="5572948"/>
                        <a:ext cx="2377366" cy="7837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8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029139"/>
              </p:ext>
            </p:extLst>
          </p:nvPr>
        </p:nvGraphicFramePr>
        <p:xfrm>
          <a:off x="6283690" y="2485861"/>
          <a:ext cx="1400174" cy="724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8" name="Equation" r:id="rId9" imgW="736600" imgH="381000" progId="Equation.DSMT4">
                  <p:embed/>
                </p:oleObj>
              </mc:Choice>
              <mc:Fallback>
                <p:oleObj name="Equation" r:id="rId9" imgW="7366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690" y="2485861"/>
                        <a:ext cx="1400174" cy="724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9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185813"/>
              </p:ext>
            </p:extLst>
          </p:nvPr>
        </p:nvGraphicFramePr>
        <p:xfrm>
          <a:off x="6396901" y="5566605"/>
          <a:ext cx="2765469" cy="790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9" name="Equation" r:id="rId11" imgW="1333500" imgH="381000" progId="Equation.DSMT4">
                  <p:embed/>
                </p:oleObj>
              </mc:Choice>
              <mc:Fallback>
                <p:oleObj name="Equation" r:id="rId11" imgW="13335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6901" y="5566605"/>
                        <a:ext cx="2765469" cy="7901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0" name="文本框 8"/>
          <p:cNvSpPr txBox="1">
            <a:spLocks noChangeArrowheads="1"/>
          </p:cNvSpPr>
          <p:nvPr/>
        </p:nvSpPr>
        <p:spPr bwMode="auto">
          <a:xfrm>
            <a:off x="3636312" y="132599"/>
            <a:ext cx="47163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两种积分实际意义对照表</a:t>
            </a:r>
          </a:p>
        </p:txBody>
      </p:sp>
    </p:spTree>
    <p:extLst>
      <p:ext uri="{BB962C8B-B14F-4D97-AF65-F5344CB8AC3E}">
        <p14:creationId xmlns:p14="http://schemas.microsoft.com/office/powerpoint/2010/main" val="256772763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1686A3-A20A-46F8-9B8F-34BF920EC603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984468"/>
              </p:ext>
            </p:extLst>
          </p:nvPr>
        </p:nvGraphicFramePr>
        <p:xfrm>
          <a:off x="661852" y="771427"/>
          <a:ext cx="10855877" cy="5555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3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5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54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          </a:t>
                      </a:r>
                      <a:r>
                        <a:rPr lang="zh-CN" altLang="en-US" sz="2400" dirty="0"/>
                        <a:t>二重积分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                     三重积分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3144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    </a:t>
                      </a:r>
                      <a:endParaRPr lang="en-US" altLang="zh-CN" sz="1800" dirty="0"/>
                    </a:p>
                    <a:p>
                      <a:r>
                        <a:rPr lang="en-US" altLang="zh-CN" sz="1800" dirty="0"/>
                        <a:t>   </a:t>
                      </a:r>
                      <a:r>
                        <a:rPr lang="zh-CN" altLang="en-US" sz="2400" b="1" dirty="0"/>
                        <a:t>线性性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3144">
                <a:tc>
                  <a:txBody>
                    <a:bodyPr/>
                    <a:lstStyle/>
                    <a:p>
                      <a:endParaRPr lang="en-US" altLang="zh-CN" sz="1800" dirty="0"/>
                    </a:p>
                    <a:p>
                      <a:r>
                        <a:rPr lang="zh-CN" altLang="en-US" sz="1800" dirty="0"/>
                        <a:t>  </a:t>
                      </a:r>
                      <a:r>
                        <a:rPr lang="zh-CN" altLang="en-US" sz="2400" b="1" dirty="0"/>
                        <a:t>区域</a:t>
                      </a:r>
                      <a:r>
                        <a:rPr lang="en-US" altLang="zh-CN" sz="2400" b="1" dirty="0"/>
                        <a:t>(</a:t>
                      </a:r>
                      <a:r>
                        <a:rPr lang="zh-CN" altLang="en-US" sz="2400" b="1" dirty="0"/>
                        <a:t>间</a:t>
                      </a:r>
                      <a:r>
                        <a:rPr lang="en-US" altLang="zh-CN" sz="2400" b="1" dirty="0"/>
                        <a:t>)</a:t>
                      </a:r>
                    </a:p>
                    <a:p>
                      <a:r>
                        <a:rPr lang="zh-CN" altLang="en-US" sz="2400" b="1" dirty="0"/>
                        <a:t>   可加性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0820">
                <a:tc>
                  <a:txBody>
                    <a:bodyPr/>
                    <a:lstStyle/>
                    <a:p>
                      <a:endParaRPr lang="en-US" altLang="zh-CN" sz="1800" dirty="0"/>
                    </a:p>
                    <a:p>
                      <a:r>
                        <a:rPr lang="en-US" altLang="zh-CN" sz="1800" dirty="0"/>
                        <a:t>   </a:t>
                      </a:r>
                      <a:r>
                        <a:rPr lang="zh-CN" altLang="en-US" sz="2400" b="1" dirty="0"/>
                        <a:t>保序性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5977">
                <a:tc>
                  <a:txBody>
                    <a:bodyPr/>
                    <a:lstStyle/>
                    <a:p>
                      <a:endParaRPr lang="en-US" altLang="zh-CN" sz="1800" dirty="0"/>
                    </a:p>
                    <a:p>
                      <a:r>
                        <a:rPr lang="zh-CN" altLang="en-US" sz="1800" dirty="0"/>
                        <a:t> </a:t>
                      </a:r>
                      <a:r>
                        <a:rPr lang="zh-CN" altLang="en-US" sz="2400" b="1" dirty="0"/>
                        <a:t>估值定理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zh-CN" altLang="en-US" sz="2400" b="1" dirty="0"/>
                        <a:t>   积分中</a:t>
                      </a:r>
                      <a:endParaRPr lang="en-US" altLang="zh-CN" sz="2400" b="1" dirty="0"/>
                    </a:p>
                    <a:p>
                      <a:r>
                        <a:rPr lang="en-US" altLang="zh-CN" sz="2400" b="1" dirty="0"/>
                        <a:t>   </a:t>
                      </a:r>
                      <a:r>
                        <a:rPr lang="zh-CN" altLang="en-US" sz="2400" b="1" dirty="0"/>
                        <a:t>值定理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441" name="对象 5"/>
          <p:cNvGraphicFramePr>
            <a:graphicFrameLocks noChangeAspect="1"/>
          </p:cNvGraphicFramePr>
          <p:nvPr/>
        </p:nvGraphicFramePr>
        <p:xfrm>
          <a:off x="6524625" y="1296988"/>
          <a:ext cx="34353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4" name="Equation" r:id="rId4" imgW="2540000" imgH="774700" progId="Equation.DSMT4">
                  <p:embed/>
                </p:oleObj>
              </mc:Choice>
              <mc:Fallback>
                <p:oleObj name="Equation" r:id="rId4" imgW="2540000" imgH="774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25" y="1296988"/>
                        <a:ext cx="34353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2" name="对象 6"/>
          <p:cNvGraphicFramePr>
            <a:graphicFrameLocks noChangeAspect="1"/>
          </p:cNvGraphicFramePr>
          <p:nvPr/>
        </p:nvGraphicFramePr>
        <p:xfrm>
          <a:off x="6443663" y="2325689"/>
          <a:ext cx="332105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5" name="Equation" r:id="rId6" imgW="2349500" imgH="800100" progId="Equation.DSMT4">
                  <p:embed/>
                </p:oleObj>
              </mc:Choice>
              <mc:Fallback>
                <p:oleObj name="Equation" r:id="rId6" imgW="2349500" imgH="800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2325689"/>
                        <a:ext cx="332105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3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940966"/>
              </p:ext>
            </p:extLst>
          </p:nvPr>
        </p:nvGraphicFramePr>
        <p:xfrm>
          <a:off x="6299200" y="3479802"/>
          <a:ext cx="3514933" cy="961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6" name="Equation" r:id="rId8" imgW="2184400" imgH="596900" progId="Equation.DSMT4">
                  <p:embed/>
                </p:oleObj>
              </mc:Choice>
              <mc:Fallback>
                <p:oleObj name="Equation" r:id="rId8" imgW="21844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3479802"/>
                        <a:ext cx="3514933" cy="961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4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48107"/>
              </p:ext>
            </p:extLst>
          </p:nvPr>
        </p:nvGraphicFramePr>
        <p:xfrm>
          <a:off x="6506576" y="4494426"/>
          <a:ext cx="33718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7" name="Equation" r:id="rId10" imgW="2146300" imgH="596900" progId="Equation.DSMT4">
                  <p:embed/>
                </p:oleObj>
              </mc:Choice>
              <mc:Fallback>
                <p:oleObj name="Equation" r:id="rId10" imgW="21463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6576" y="4494426"/>
                        <a:ext cx="33718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5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352096"/>
              </p:ext>
            </p:extLst>
          </p:nvPr>
        </p:nvGraphicFramePr>
        <p:xfrm>
          <a:off x="6514940" y="5363489"/>
          <a:ext cx="3243263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8" name="Equation" r:id="rId12" imgW="2044700" imgH="609600" progId="Equation.DSMT4">
                  <p:embed/>
                </p:oleObj>
              </mc:Choice>
              <mc:Fallback>
                <p:oleObj name="Equation" r:id="rId12" imgW="20447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4940" y="5363489"/>
                        <a:ext cx="3243263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6" name="对象 13"/>
          <p:cNvGraphicFramePr>
            <a:graphicFrameLocks noChangeAspect="1"/>
          </p:cNvGraphicFramePr>
          <p:nvPr/>
        </p:nvGraphicFramePr>
        <p:xfrm>
          <a:off x="2705100" y="1285605"/>
          <a:ext cx="291941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9" name="Equation" r:id="rId14" imgW="2159000" imgH="774700" progId="Equation.DSMT4">
                  <p:embed/>
                </p:oleObj>
              </mc:Choice>
              <mc:Fallback>
                <p:oleObj name="Equation" r:id="rId14" imgW="2159000" imgH="774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1285605"/>
                        <a:ext cx="2919412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7" name="对象 14"/>
          <p:cNvGraphicFramePr>
            <a:graphicFrameLocks noChangeAspect="1"/>
          </p:cNvGraphicFramePr>
          <p:nvPr/>
        </p:nvGraphicFramePr>
        <p:xfrm>
          <a:off x="2638358" y="2310607"/>
          <a:ext cx="2747962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0" name="Equation" r:id="rId16" imgW="1968500" imgH="800100" progId="Equation.DSMT4">
                  <p:embed/>
                </p:oleObj>
              </mc:Choice>
              <mc:Fallback>
                <p:oleObj name="Equation" r:id="rId16" imgW="1968500" imgH="800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358" y="2310607"/>
                        <a:ext cx="2747962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8" name="对象 15"/>
          <p:cNvGraphicFramePr>
            <a:graphicFrameLocks noChangeAspect="1"/>
          </p:cNvGraphicFramePr>
          <p:nvPr/>
        </p:nvGraphicFramePr>
        <p:xfrm>
          <a:off x="2651307" y="3479801"/>
          <a:ext cx="2874962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1" name="Equation" r:id="rId18" imgW="1803400" imgH="596900" progId="Equation.DSMT4">
                  <p:embed/>
                </p:oleObj>
              </mc:Choice>
              <mc:Fallback>
                <p:oleObj name="Equation" r:id="rId18" imgW="18034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307" y="3479801"/>
                        <a:ext cx="2874962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9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519078"/>
              </p:ext>
            </p:extLst>
          </p:nvPr>
        </p:nvGraphicFramePr>
        <p:xfrm>
          <a:off x="2705100" y="4494426"/>
          <a:ext cx="289242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2" name="Equation" r:id="rId20" imgW="1943100" imgH="596900" progId="Equation.DSMT4">
                  <p:embed/>
                </p:oleObj>
              </mc:Choice>
              <mc:Fallback>
                <p:oleObj name="Equation" r:id="rId20" imgW="19431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4494426"/>
                        <a:ext cx="2892425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50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619680"/>
              </p:ext>
            </p:extLst>
          </p:nvPr>
        </p:nvGraphicFramePr>
        <p:xfrm>
          <a:off x="2672489" y="5390875"/>
          <a:ext cx="26797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3" name="Equation" r:id="rId22" imgW="1689100" imgH="609600" progId="Equation.DSMT4">
                  <p:embed/>
                </p:oleObj>
              </mc:Choice>
              <mc:Fallback>
                <p:oleObj name="Equation" r:id="rId22" imgW="16891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2489" y="5390875"/>
                        <a:ext cx="2679700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1" name="文本框 1"/>
          <p:cNvSpPr txBox="1">
            <a:spLocks noChangeArrowheads="1"/>
          </p:cNvSpPr>
          <p:nvPr/>
        </p:nvSpPr>
        <p:spPr bwMode="auto">
          <a:xfrm>
            <a:off x="4226811" y="194198"/>
            <a:ext cx="3416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两种积分性质对照表</a:t>
            </a:r>
          </a:p>
        </p:txBody>
      </p:sp>
    </p:spTree>
    <p:extLst>
      <p:ext uri="{BB962C8B-B14F-4D97-AF65-F5344CB8AC3E}">
        <p14:creationId xmlns:p14="http://schemas.microsoft.com/office/powerpoint/2010/main" val="189061494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3133</TotalTime>
  <Words>250</Words>
  <Application>Microsoft Office PowerPoint</Application>
  <PresentationFormat>宽屏</PresentationFormat>
  <Paragraphs>74</Paragraphs>
  <Slides>10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华文行楷</vt:lpstr>
      <vt:lpstr>宋体</vt:lpstr>
      <vt:lpstr>Arial</vt:lpstr>
      <vt:lpstr>Calibri</vt:lpstr>
      <vt:lpstr>Calibri Light</vt:lpstr>
      <vt:lpstr>Times New Roman</vt:lpstr>
      <vt:lpstr>Office 主题</vt:lpstr>
      <vt:lpstr>Equation</vt:lpstr>
      <vt:lpstr>公式</vt:lpstr>
      <vt:lpstr>Document</vt:lpstr>
      <vt:lpstr>PowerPoint 演示文稿</vt:lpstr>
      <vt:lpstr>2.1、三重积分的概念及性质</vt:lpstr>
      <vt:lpstr>PowerPoint 演示文稿</vt:lpstr>
      <vt:lpstr>三重积分的定义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Wenzhuang</cp:lastModifiedBy>
  <cp:revision>26</cp:revision>
  <dcterms:created xsi:type="dcterms:W3CDTF">2020-03-03T14:16:09Z</dcterms:created>
  <dcterms:modified xsi:type="dcterms:W3CDTF">2022-08-14T14:01:51Z</dcterms:modified>
</cp:coreProperties>
</file>