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68"/>
  </p:notesMasterIdLst>
  <p:sldIdLst>
    <p:sldId id="256" r:id="rId2"/>
    <p:sldId id="395" r:id="rId3"/>
    <p:sldId id="346" r:id="rId4"/>
    <p:sldId id="347" r:id="rId5"/>
    <p:sldId id="350" r:id="rId6"/>
    <p:sldId id="396" r:id="rId7"/>
    <p:sldId id="401" r:id="rId8"/>
    <p:sldId id="397" r:id="rId9"/>
    <p:sldId id="414" r:id="rId10"/>
    <p:sldId id="415" r:id="rId11"/>
    <p:sldId id="416" r:id="rId12"/>
    <p:sldId id="417" r:id="rId13"/>
    <p:sldId id="418" r:id="rId14"/>
    <p:sldId id="419" r:id="rId15"/>
    <p:sldId id="420" r:id="rId16"/>
    <p:sldId id="421" r:id="rId17"/>
    <p:sldId id="399" r:id="rId18"/>
    <p:sldId id="402" r:id="rId19"/>
    <p:sldId id="403" r:id="rId20"/>
    <p:sldId id="422" r:id="rId21"/>
    <p:sldId id="423" r:id="rId22"/>
    <p:sldId id="424" r:id="rId23"/>
    <p:sldId id="425" r:id="rId24"/>
    <p:sldId id="428" r:id="rId25"/>
    <p:sldId id="429" r:id="rId26"/>
    <p:sldId id="430" r:id="rId27"/>
    <p:sldId id="431" r:id="rId28"/>
    <p:sldId id="404" r:id="rId29"/>
    <p:sldId id="405" r:id="rId30"/>
    <p:sldId id="426" r:id="rId31"/>
    <p:sldId id="427" r:id="rId32"/>
    <p:sldId id="432" r:id="rId33"/>
    <p:sldId id="433" r:id="rId34"/>
    <p:sldId id="406" r:id="rId35"/>
    <p:sldId id="407" r:id="rId36"/>
    <p:sldId id="434" r:id="rId37"/>
    <p:sldId id="435" r:id="rId38"/>
    <p:sldId id="436" r:id="rId39"/>
    <p:sldId id="408" r:id="rId40"/>
    <p:sldId id="409" r:id="rId41"/>
    <p:sldId id="410" r:id="rId42"/>
    <p:sldId id="411" r:id="rId43"/>
    <p:sldId id="438" r:id="rId44"/>
    <p:sldId id="439" r:id="rId45"/>
    <p:sldId id="440" r:id="rId46"/>
    <p:sldId id="441" r:id="rId47"/>
    <p:sldId id="412" r:id="rId48"/>
    <p:sldId id="413" r:id="rId49"/>
    <p:sldId id="437" r:id="rId50"/>
    <p:sldId id="442" r:id="rId51"/>
    <p:sldId id="443" r:id="rId52"/>
    <p:sldId id="444" r:id="rId53"/>
    <p:sldId id="445" r:id="rId54"/>
    <p:sldId id="446" r:id="rId55"/>
    <p:sldId id="447" r:id="rId56"/>
    <p:sldId id="448" r:id="rId57"/>
    <p:sldId id="449" r:id="rId58"/>
    <p:sldId id="450" r:id="rId59"/>
    <p:sldId id="451" r:id="rId60"/>
    <p:sldId id="452" r:id="rId61"/>
    <p:sldId id="453" r:id="rId62"/>
    <p:sldId id="454" r:id="rId63"/>
    <p:sldId id="455" r:id="rId64"/>
    <p:sldId id="456" r:id="rId65"/>
    <p:sldId id="457" r:id="rId66"/>
    <p:sldId id="345" r:id="rId6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DFAD2"/>
    <a:srgbClr val="692AA2"/>
    <a:srgbClr val="233DA9"/>
    <a:srgbClr val="FF9999"/>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072" autoAdjust="0"/>
    <p:restoredTop sz="83735" autoAdjust="0"/>
  </p:normalViewPr>
  <p:slideViewPr>
    <p:cSldViewPr>
      <p:cViewPr varScale="1">
        <p:scale>
          <a:sx n="69" d="100"/>
          <a:sy n="69" d="100"/>
        </p:scale>
        <p:origin x="120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5BCFCC-57D3-48A4-ABB0-897A7A111428}" type="datetimeFigureOut">
              <a:rPr lang="zh-CN" altLang="en-US" smtClean="0"/>
              <a:pPr/>
              <a:t>2021/6/14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A5206D-904B-4230-84F4-E1C0F70D07E4}" type="slidenum">
              <a:rPr lang="zh-CN" altLang="en-US" smtClean="0"/>
              <a:pPr/>
              <a:t>‹#›</a:t>
            </a:fld>
            <a:endParaRPr lang="zh-CN" altLang="en-US"/>
          </a:p>
        </p:txBody>
      </p:sp>
    </p:spTree>
    <p:extLst>
      <p:ext uri="{BB962C8B-B14F-4D97-AF65-F5344CB8AC3E}">
        <p14:creationId xmlns:p14="http://schemas.microsoft.com/office/powerpoint/2010/main" val="3233392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116" name="Picture 44" descr="e_12"/>
          <p:cNvPicPr>
            <a:picLocks noChangeAspect="1" noChangeArrowheads="1"/>
          </p:cNvPicPr>
          <p:nvPr/>
        </p:nvPicPr>
        <p:blipFill>
          <a:blip r:embed="rId2" cstate="print"/>
          <a:srcRect r="14461"/>
          <a:stretch>
            <a:fillRect/>
          </a:stretch>
        </p:blipFill>
        <p:spPr bwMode="auto">
          <a:xfrm>
            <a:off x="0" y="0"/>
            <a:ext cx="9144000" cy="5157788"/>
          </a:xfrm>
          <a:prstGeom prst="rect">
            <a:avLst/>
          </a:prstGeom>
          <a:noFill/>
        </p:spPr>
      </p:pic>
      <p:sp>
        <p:nvSpPr>
          <p:cNvPr id="3117" name="Rectangle 45"/>
          <p:cNvSpPr>
            <a:spLocks noChangeArrowheads="1"/>
          </p:cNvSpPr>
          <p:nvPr/>
        </p:nvSpPr>
        <p:spPr bwMode="ltGray">
          <a:xfrm>
            <a:off x="0" y="6611938"/>
            <a:ext cx="9144000" cy="260350"/>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wrap="none" anchor="ctr"/>
          <a:lstStyle/>
          <a:p>
            <a:endParaRPr lang="zh-CN" altLang="en-US"/>
          </a:p>
        </p:txBody>
      </p:sp>
      <p:sp>
        <p:nvSpPr>
          <p:cNvPr id="3074" name="Rectangle 2"/>
          <p:cNvSpPr>
            <a:spLocks noGrp="1" noChangeArrowheads="1"/>
          </p:cNvSpPr>
          <p:nvPr>
            <p:ph type="ctrTitle"/>
          </p:nvPr>
        </p:nvSpPr>
        <p:spPr>
          <a:xfrm>
            <a:off x="3886200" y="1371600"/>
            <a:ext cx="4876800" cy="3276600"/>
          </a:xfrm>
          <a:effectLst>
            <a:outerShdw dist="53882" dir="2700000" algn="ctr" rotWithShape="0">
              <a:schemeClr val="tx2">
                <a:alpha val="50000"/>
              </a:schemeClr>
            </a:outerShdw>
          </a:effectLst>
        </p:spPr>
        <p:txBody>
          <a:bodyPr/>
          <a:lstStyle>
            <a:lvl1pPr algn="r">
              <a:defRPr sz="4000">
                <a:solidFill>
                  <a:srgbClr val="FFFFCC"/>
                </a:solidFill>
              </a:defRPr>
            </a:lvl1pPr>
          </a:lstStyle>
          <a:p>
            <a:r>
              <a:rPr lang="zh-CN" altLang="en-US"/>
              <a:t>单击此处编辑母版标题样式</a:t>
            </a:r>
            <a:endParaRPr lang="en-US" altLang="zh-CN"/>
          </a:p>
        </p:txBody>
      </p:sp>
      <p:sp>
        <p:nvSpPr>
          <p:cNvPr id="3075" name="Rectangle 3"/>
          <p:cNvSpPr>
            <a:spLocks noGrp="1" noChangeArrowheads="1"/>
          </p:cNvSpPr>
          <p:nvPr>
            <p:ph type="subTitle" idx="1"/>
          </p:nvPr>
        </p:nvSpPr>
        <p:spPr bwMode="white">
          <a:xfrm>
            <a:off x="1752600" y="5638800"/>
            <a:ext cx="6172200" cy="457200"/>
          </a:xfrm>
        </p:spPr>
        <p:txBody>
          <a:bodyPr/>
          <a:lstStyle>
            <a:lvl1pPr marL="0" indent="0" algn="ctr">
              <a:buFont typeface="Wingdings" pitchFamily="2" charset="2"/>
              <a:buNone/>
              <a:defRPr sz="1800">
                <a:solidFill>
                  <a:schemeClr val="tx2"/>
                </a:solidFill>
              </a:defRPr>
            </a:lvl1pPr>
          </a:lstStyle>
          <a:p>
            <a:r>
              <a:rPr lang="zh-CN" altLang="en-US"/>
              <a:t>单击此处编辑母版副标题样式</a:t>
            </a: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0B733A48-3E24-4627-9E4B-87503DC21BF6}"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52400"/>
            <a:ext cx="2076450"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2400"/>
            <a:ext cx="6076950" cy="6172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47FC87BE-6F59-4A74-AE69-126457084956}"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3058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295400"/>
            <a:ext cx="8153400" cy="5029200"/>
          </a:xfrm>
        </p:spPr>
        <p:txBody>
          <a:bodyPr/>
          <a:lstStyle/>
          <a:p>
            <a:r>
              <a:rPr lang="zh-CN" altLang="en-US"/>
              <a:t>单击图标添加表格</a:t>
            </a:r>
          </a:p>
        </p:txBody>
      </p:sp>
      <p:sp>
        <p:nvSpPr>
          <p:cNvPr id="7"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3200">
                <a:solidFill>
                  <a:srgbClr val="692AA2"/>
                </a:solidFill>
                <a:latin typeface="楷体_GB2312" pitchFamily="49" charset="-122"/>
                <a:ea typeface="楷体_GB2312" pitchFamily="49" charset="-122"/>
              </a:defRPr>
            </a:lvl1pPr>
            <a:lvl2pPr>
              <a:defRPr sz="2800" b="1">
                <a:solidFill>
                  <a:srgbClr val="0000FF"/>
                </a:solidFill>
                <a:latin typeface="楷体_GB2312" pitchFamily="49" charset="-122"/>
                <a:ea typeface="楷体_GB2312" pitchFamily="49" charset="-122"/>
              </a:defRPr>
            </a:lvl2pPr>
            <a:lvl3pPr>
              <a:defRPr sz="2400" b="1">
                <a:latin typeface="楷体_GB2312" pitchFamily="49" charset="-122"/>
                <a:ea typeface="楷体_GB2312" pitchFamily="49" charset="-122"/>
              </a:defRPr>
            </a:lvl3pPr>
            <a:lvl4pPr>
              <a:defRPr sz="2200" b="1">
                <a:solidFill>
                  <a:srgbClr val="233DA9"/>
                </a:solidFill>
                <a:latin typeface="楷体_GB2312" pitchFamily="49" charset="-122"/>
                <a:ea typeface="楷体_GB2312" pitchFamily="49" charset="-122"/>
              </a:defRPr>
            </a:lvl4pPr>
            <a:lvl5pPr>
              <a:defRPr b="1">
                <a:solidFill>
                  <a:srgbClr val="C00000"/>
                </a:solidFill>
                <a:latin typeface="楷体_GB2312" pitchFamily="49" charset="-122"/>
                <a:ea typeface="楷体_GB2312"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6"/>
          <p:cNvSpPr>
            <a:spLocks noGrp="1" noChangeArrowheads="1"/>
          </p:cNvSpPr>
          <p:nvPr>
            <p:ph type="sldNum" sz="quarter" idx="4"/>
          </p:nvPr>
        </p:nvSpPr>
        <p:spPr bwMode="auto">
          <a:xfrm>
            <a:off x="3705228" y="6481786"/>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1"/>
          </p:nvPr>
        </p:nvSpPr>
        <p:spPr/>
        <p:txBody>
          <a:bodyPr/>
          <a:lstStyle>
            <a:lvl1pPr>
              <a:defRPr/>
            </a:lvl1pPr>
          </a:lstStyle>
          <a:p>
            <a:fld id="{EB1C66DC-86C4-487B-8431-61E9F0B1A57C}"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7"/>
          <p:cNvSpPr>
            <a:spLocks noGrp="1"/>
          </p:cNvSpPr>
          <p:nvPr>
            <p:ph type="sldNum" sz="quarter" idx="11"/>
          </p:nvPr>
        </p:nvSpPr>
        <p:spPr/>
        <p:txBody>
          <a:bodyPr/>
          <a:lstStyle>
            <a:lvl1pPr>
              <a:defRPr/>
            </a:lvl1pPr>
          </a:lstStyle>
          <a:p>
            <a:fld id="{9B2D364B-6617-415A-9499-F9347CE447C0}"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3"/>
          <p:cNvSpPr>
            <a:spLocks noGrp="1"/>
          </p:cNvSpPr>
          <p:nvPr>
            <p:ph type="sldNum" sz="quarter" idx="11"/>
          </p:nvPr>
        </p:nvSpPr>
        <p:spPr/>
        <p:txBody>
          <a:bodyPr/>
          <a:lstStyle>
            <a:lvl1pPr>
              <a:defRPr/>
            </a:lvl1pPr>
          </a:lstStyle>
          <a:p>
            <a:fld id="{0AB68035-F19A-4FA4-8D20-A5484286C247}"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lvl1pPr>
              <a:defRPr/>
            </a:lvl1pPr>
          </a:lstStyle>
          <a:p>
            <a:fld id="{AC7B1C1D-1B78-47D8-BBCB-03870F9C68EA}"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1"/>
          </p:nvPr>
        </p:nvSpPr>
        <p:spPr/>
        <p:txBody>
          <a:bodyPr/>
          <a:lstStyle>
            <a:lvl1pPr>
              <a:defRPr/>
            </a:lvl1pPr>
          </a:lstStyle>
          <a:p>
            <a:fld id="{3F7D0F95-EADA-440B-B82A-C88BE53EE5E3}"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1"/>
          </p:nvPr>
        </p:nvSpPr>
        <p:spPr/>
        <p:txBody>
          <a:bodyPr/>
          <a:lstStyle>
            <a:lvl1pPr>
              <a:defRPr/>
            </a:lvl1pPr>
          </a:lstStyle>
          <a:p>
            <a:fld id="{0BCFAC8C-B2CB-4EE4-BBCD-1A2F74A4A56D}"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7" name="Picture 43" descr="e_11p"/>
          <p:cNvPicPr>
            <a:picLocks noChangeAspect="1" noChangeArrowheads="1"/>
          </p:cNvPicPr>
          <p:nvPr/>
        </p:nvPicPr>
        <p:blipFill>
          <a:blip r:embed="rId14" cstate="print"/>
          <a:srcRect/>
          <a:stretch>
            <a:fillRect/>
          </a:stretch>
        </p:blipFill>
        <p:spPr bwMode="auto">
          <a:xfrm>
            <a:off x="0" y="0"/>
            <a:ext cx="9144000" cy="836613"/>
          </a:xfrm>
          <a:prstGeom prst="rect">
            <a:avLst/>
          </a:prstGeom>
          <a:noFill/>
        </p:spPr>
      </p:pic>
      <p:sp>
        <p:nvSpPr>
          <p:cNvPr id="1027" name="Rectangle 3"/>
          <p:cNvSpPr>
            <a:spLocks noGrp="1" noChangeArrowheads="1"/>
          </p:cNvSpPr>
          <p:nvPr>
            <p:ph type="body" idx="1"/>
          </p:nvPr>
        </p:nvSpPr>
        <p:spPr bwMode="auto">
          <a:xfrm>
            <a:off x="457200" y="1295400"/>
            <a:ext cx="81534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30" name="Rectangle 6"/>
          <p:cNvSpPr>
            <a:spLocks noGrp="1" noChangeArrowheads="1"/>
          </p:cNvSpPr>
          <p:nvPr>
            <p:ph type="sldNum" sz="quarter" idx="4"/>
          </p:nvPr>
        </p:nvSpPr>
        <p:spPr bwMode="auto">
          <a:xfrm>
            <a:off x="3705228" y="6480175"/>
            <a:ext cx="165259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latin typeface="+mn-lt"/>
                <a:ea typeface="宋体" charset="-122"/>
              </a:defRPr>
            </a:lvl1pPr>
          </a:lstStyle>
          <a:p>
            <a:fld id="{E24BA5DA-9399-4747-BBF5-65A2C2316885}" type="slidenum">
              <a:rPr lang="en-US" altLang="zh-CN" smtClean="0"/>
              <a:pPr/>
              <a:t>‹#›</a:t>
            </a:fld>
            <a:endParaRPr lang="en-US" altLang="zh-CN" dirty="0"/>
          </a:p>
        </p:txBody>
      </p:sp>
      <p:sp>
        <p:nvSpPr>
          <p:cNvPr id="1026" name="Rectangle 2"/>
          <p:cNvSpPr>
            <a:spLocks noGrp="1" noChangeArrowheads="1"/>
          </p:cNvSpPr>
          <p:nvPr>
            <p:ph type="title"/>
          </p:nvPr>
        </p:nvSpPr>
        <p:spPr bwMode="white">
          <a:xfrm>
            <a:off x="457200" y="1524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70" name="Text Box 46"/>
          <p:cNvSpPr txBox="1">
            <a:spLocks noChangeArrowheads="1"/>
          </p:cNvSpPr>
          <p:nvPr userDrawn="1"/>
        </p:nvSpPr>
        <p:spPr bwMode="auto">
          <a:xfrm>
            <a:off x="0" y="819150"/>
            <a:ext cx="9144000" cy="24447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endParaRPr lang="en-US" altLang="zh-CN" sz="1000" b="1" dirty="0">
              <a:solidFill>
                <a:schemeClr val="bg1"/>
              </a:solidFill>
              <a:latin typeface="Verdana" pitchFamily="34" charset="0"/>
              <a:ea typeface="宋体" charset="-122"/>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ea typeface="宋体" pitchFamily="2" charset="-122"/>
              </a:rPr>
              <a:t>高级语言程序设计</a:t>
            </a:r>
            <a:r>
              <a:rPr lang="en-US" altLang="zh-CN" dirty="0">
                <a:ea typeface="宋体" pitchFamily="2" charset="-122"/>
              </a:rPr>
              <a:t>C++</a:t>
            </a:r>
            <a:endParaRPr lang="en-US" altLang="zh-CN" dirty="0">
              <a:solidFill>
                <a:schemeClr val="bg2"/>
              </a:solidFill>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指针与字符串复习要点</a:t>
            </a:r>
          </a:p>
        </p:txBody>
      </p:sp>
      <p:sp>
        <p:nvSpPr>
          <p:cNvPr id="3" name="内容占位符 2"/>
          <p:cNvSpPr>
            <a:spLocks noGrp="1"/>
          </p:cNvSpPr>
          <p:nvPr>
            <p:ph idx="1"/>
          </p:nvPr>
        </p:nvSpPr>
        <p:spPr/>
        <p:txBody>
          <a:bodyPr/>
          <a:lstStyle/>
          <a:p>
            <a:r>
              <a:rPr lang="zh-CN" altLang="en-US" dirty="0"/>
              <a:t>灵活使用字符串处理函数，包括</a:t>
            </a:r>
            <a:r>
              <a:rPr lang="en-US" dirty="0" err="1"/>
              <a:t>strcpy</a:t>
            </a:r>
            <a:r>
              <a:rPr lang="zh-CN" altLang="en-US" dirty="0"/>
              <a:t>、</a:t>
            </a:r>
            <a:r>
              <a:rPr lang="en-US" dirty="0" err="1"/>
              <a:t>strlen</a:t>
            </a:r>
            <a:r>
              <a:rPr lang="zh-CN" altLang="en-US" dirty="0"/>
              <a:t>、</a:t>
            </a:r>
            <a:r>
              <a:rPr lang="en-US" dirty="0" err="1"/>
              <a:t>strcat</a:t>
            </a:r>
            <a:r>
              <a:rPr lang="zh-CN" altLang="en-US" dirty="0"/>
              <a:t>和</a:t>
            </a:r>
            <a:r>
              <a:rPr lang="en-US" dirty="0" err="1"/>
              <a:t>strcmp</a:t>
            </a:r>
            <a:r>
              <a:rPr lang="zh-CN" altLang="en-US" dirty="0"/>
              <a:t>，考试时</a:t>
            </a:r>
            <a:r>
              <a:rPr lang="zh-CN" altLang="en-US" dirty="0">
                <a:solidFill>
                  <a:srgbClr val="FF0000"/>
                </a:solidFill>
              </a:rPr>
              <a:t>不作特殊说明</a:t>
            </a:r>
            <a:r>
              <a:rPr lang="zh-CN" altLang="en-US" dirty="0"/>
              <a:t>，可以使用字符串处理函数</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10</a:t>
            </a:fld>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指针与字符串主要问题</a:t>
            </a:r>
          </a:p>
        </p:txBody>
      </p:sp>
      <p:sp>
        <p:nvSpPr>
          <p:cNvPr id="3" name="内容占位符 2"/>
          <p:cNvSpPr>
            <a:spLocks noGrp="1"/>
          </p:cNvSpPr>
          <p:nvPr>
            <p:ph idx="1"/>
          </p:nvPr>
        </p:nvSpPr>
        <p:spPr/>
        <p:txBody>
          <a:bodyPr/>
          <a:lstStyle/>
          <a:p>
            <a:pPr lvl="0"/>
            <a:r>
              <a:rPr lang="zh-CN" altLang="en-US" dirty="0"/>
              <a:t>字符串搜索问题</a:t>
            </a:r>
          </a:p>
          <a:p>
            <a:pPr lvl="1"/>
            <a:r>
              <a:rPr lang="zh-CN" altLang="en-US" dirty="0"/>
              <a:t>在给定字符串中，搜索某个字符或者子字符串，返回字符下标或者子字符串首字符下标，统计字符或子字符串的出现次数。</a:t>
            </a:r>
          </a:p>
          <a:p>
            <a:pPr lvl="1"/>
            <a:r>
              <a:rPr lang="zh-CN" altLang="en-US" dirty="0"/>
              <a:t>注意：字符串结束的条件、字符串中的字符可以使用字符数组的下标进行访问</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11</a:t>
            </a:fld>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指针与字符串主要问题</a:t>
            </a:r>
          </a:p>
        </p:txBody>
      </p:sp>
      <p:sp>
        <p:nvSpPr>
          <p:cNvPr id="3" name="内容占位符 2"/>
          <p:cNvSpPr>
            <a:spLocks noGrp="1"/>
          </p:cNvSpPr>
          <p:nvPr>
            <p:ph idx="1"/>
          </p:nvPr>
        </p:nvSpPr>
        <p:spPr/>
        <p:txBody>
          <a:bodyPr/>
          <a:lstStyle/>
          <a:p>
            <a:pPr lvl="0"/>
            <a:r>
              <a:rPr lang="zh-CN" altLang="en-US" dirty="0"/>
              <a:t>字符串中，特定字符的操作</a:t>
            </a:r>
          </a:p>
          <a:p>
            <a:pPr lvl="1"/>
            <a:r>
              <a:rPr lang="zh-CN" altLang="en-US" dirty="0"/>
              <a:t>在给定字符串中，搜索特定字符，将这类字符进行大小写转换、删除等操作。</a:t>
            </a:r>
          </a:p>
          <a:p>
            <a:pPr lvl="1"/>
            <a:r>
              <a:rPr lang="zh-CN" altLang="en-US" dirty="0"/>
              <a:t>注意：此类问题仍然属于字符串搜索的问题。如果涉及到删除字符操作，注意调整被删除字符之后其它字符的下标</a:t>
            </a: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12</a:t>
            </a:fld>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指针与字符串主要问题</a:t>
            </a:r>
          </a:p>
        </p:txBody>
      </p:sp>
      <p:sp>
        <p:nvSpPr>
          <p:cNvPr id="3" name="内容占位符 2"/>
          <p:cNvSpPr>
            <a:spLocks noGrp="1"/>
          </p:cNvSpPr>
          <p:nvPr>
            <p:ph idx="1"/>
          </p:nvPr>
        </p:nvSpPr>
        <p:spPr/>
        <p:txBody>
          <a:bodyPr/>
          <a:lstStyle/>
          <a:p>
            <a:pPr lvl="0"/>
            <a:r>
              <a:rPr lang="zh-CN" altLang="en-US" dirty="0"/>
              <a:t>字符串重组问题</a:t>
            </a:r>
          </a:p>
          <a:p>
            <a:pPr lvl="1"/>
            <a:r>
              <a:rPr lang="zh-CN" altLang="en-US" dirty="0"/>
              <a:t>利用其它字符串或字符，组成新的字符串。这类问题通常采用下标方式访问字符串，注意，重组后的字符串需要手工添加串尾符</a:t>
            </a:r>
            <a:r>
              <a:rPr lang="en-US" dirty="0">
                <a:solidFill>
                  <a:srgbClr val="FF0000"/>
                </a:solidFill>
                <a:latin typeface="Courier New" pitchFamily="49" charset="0"/>
                <a:cs typeface="Courier New" pitchFamily="49" charset="0"/>
              </a:rPr>
              <a:t>’\0’</a:t>
            </a:r>
            <a:endParaRPr lang="zh-CN" altLang="en-US" dirty="0">
              <a:solidFill>
                <a:srgbClr val="FF0000"/>
              </a:solidFill>
              <a:latin typeface="Courier New" pitchFamily="49" charset="0"/>
              <a:cs typeface="Courier New" pitchFamily="49" charset="0"/>
            </a:endParaRP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13</a:t>
            </a:fld>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a:t>
            </a:r>
          </a:p>
        </p:txBody>
      </p:sp>
      <p:sp>
        <p:nvSpPr>
          <p:cNvPr id="3" name="内容占位符 2"/>
          <p:cNvSpPr>
            <a:spLocks noGrp="1"/>
          </p:cNvSpPr>
          <p:nvPr>
            <p:ph idx="1"/>
          </p:nvPr>
        </p:nvSpPr>
        <p:spPr/>
        <p:txBody>
          <a:bodyPr/>
          <a:lstStyle/>
          <a:p>
            <a:r>
              <a:rPr lang="zh-CN" altLang="en-US" dirty="0"/>
              <a:t>引用的含义</a:t>
            </a:r>
            <a:endParaRPr lang="en-US" altLang="zh-CN" dirty="0"/>
          </a:p>
          <a:p>
            <a:pPr lvl="1"/>
            <a:r>
              <a:rPr lang="zh-CN" altLang="en-US" dirty="0"/>
              <a:t>变量的别名</a:t>
            </a:r>
            <a:endParaRPr lang="en-US" altLang="zh-CN" dirty="0"/>
          </a:p>
          <a:p>
            <a:pPr lvl="1"/>
            <a:r>
              <a:rPr lang="zh-CN" altLang="en-US" dirty="0"/>
              <a:t>可以理解为与某变量“地址”相同的变量</a:t>
            </a:r>
            <a:endParaRPr lang="en-US" altLang="zh-CN" dirty="0"/>
          </a:p>
          <a:p>
            <a:r>
              <a:rPr lang="zh-CN" altLang="en-US" dirty="0"/>
              <a:t>引用作为函数形式参数，在调用函数时，相当于在函数体内处理实参</a:t>
            </a:r>
            <a:endParaRPr lang="en-US" altLang="zh-CN" dirty="0"/>
          </a:p>
          <a:p>
            <a:pPr lvl="1"/>
            <a:r>
              <a:rPr lang="zh-CN" altLang="en-US" dirty="0"/>
              <a:t>典型的例子是数据交换函数</a:t>
            </a:r>
            <a:endParaRPr lang="en-US" altLang="zh-CN" dirty="0"/>
          </a:p>
          <a:p>
            <a:pPr lvl="1"/>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14</a:t>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引用复习要点</a:t>
            </a:r>
          </a:p>
        </p:txBody>
      </p:sp>
      <p:sp>
        <p:nvSpPr>
          <p:cNvPr id="3" name="内容占位符 2"/>
          <p:cNvSpPr>
            <a:spLocks noGrp="1"/>
          </p:cNvSpPr>
          <p:nvPr>
            <p:ph idx="1"/>
          </p:nvPr>
        </p:nvSpPr>
        <p:spPr/>
        <p:txBody>
          <a:bodyPr/>
          <a:lstStyle/>
          <a:p>
            <a:pPr lvl="0"/>
            <a:r>
              <a:rPr lang="zh-CN" altLang="en-US" dirty="0"/>
              <a:t>引用的定义</a:t>
            </a:r>
            <a:endParaRPr lang="en-US" altLang="zh-CN" dirty="0"/>
          </a:p>
          <a:p>
            <a:pPr lvl="1"/>
            <a:r>
              <a:rPr lang="zh-CN" altLang="en-US" dirty="0"/>
              <a:t>为一个变量起“别名”将变量与其引用建立联系</a:t>
            </a:r>
          </a:p>
          <a:p>
            <a:r>
              <a:rPr lang="zh-CN" altLang="en-US" dirty="0"/>
              <a:t>引用的使用场景</a:t>
            </a:r>
            <a:endParaRPr lang="en-US" altLang="zh-CN" dirty="0"/>
          </a:p>
          <a:p>
            <a:pPr lvl="1"/>
            <a:r>
              <a:rPr lang="zh-CN" altLang="en-US" dirty="0"/>
              <a:t>被调函数对于形参的操作需要反映到主调函数时，形参用引用，特别是函数需要多个返回值时，可以考虑引用做参数</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15</a:t>
            </a:fld>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引用主要问题</a:t>
            </a:r>
          </a:p>
        </p:txBody>
      </p:sp>
      <p:sp>
        <p:nvSpPr>
          <p:cNvPr id="3" name="内容占位符 2"/>
          <p:cNvSpPr>
            <a:spLocks noGrp="1"/>
          </p:cNvSpPr>
          <p:nvPr>
            <p:ph idx="1"/>
          </p:nvPr>
        </p:nvSpPr>
        <p:spPr/>
        <p:txBody>
          <a:bodyPr/>
          <a:lstStyle/>
          <a:p>
            <a:pPr lvl="0"/>
            <a:r>
              <a:rPr lang="zh-CN" altLang="en-US" dirty="0"/>
              <a:t>交换函数问题</a:t>
            </a:r>
          </a:p>
          <a:p>
            <a:pPr lvl="1"/>
            <a:r>
              <a:rPr lang="zh-CN" altLang="en-US" dirty="0"/>
              <a:t>交换两个变量或者两个类对象的值，交换函数一定用引用形参</a:t>
            </a:r>
          </a:p>
          <a:p>
            <a:pPr lvl="0"/>
            <a:r>
              <a:rPr lang="zh-CN" altLang="en-US" dirty="0"/>
              <a:t>某些特殊的函数，如类的运算符重载函数</a:t>
            </a:r>
          </a:p>
          <a:p>
            <a:pPr lvl="1"/>
            <a:r>
              <a:rPr lang="zh-CN" altLang="en-US" dirty="0"/>
              <a:t>插入、提取运算符的重载函数，注意其返回值类型为引用。这类函数只需记住几个特殊函数即可。</a:t>
            </a: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16</a:t>
            </a:fld>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a:t>
            </a:r>
          </a:p>
        </p:txBody>
      </p:sp>
      <p:sp>
        <p:nvSpPr>
          <p:cNvPr id="3" name="内容占位符 2"/>
          <p:cNvSpPr>
            <a:spLocks noGrp="1"/>
          </p:cNvSpPr>
          <p:nvPr>
            <p:ph idx="1"/>
          </p:nvPr>
        </p:nvSpPr>
        <p:spPr/>
        <p:txBody>
          <a:bodyPr/>
          <a:lstStyle/>
          <a:p>
            <a:r>
              <a:rPr lang="zh-CN" altLang="en-US" dirty="0"/>
              <a:t>类的定义</a:t>
            </a:r>
            <a:endParaRPr lang="en-US" altLang="zh-CN" dirty="0"/>
          </a:p>
          <a:p>
            <a:pPr lvl="1"/>
            <a:r>
              <a:rPr lang="zh-CN" altLang="en-US" dirty="0"/>
              <a:t>类的成员</a:t>
            </a:r>
            <a:endParaRPr lang="en-US" altLang="zh-CN" dirty="0"/>
          </a:p>
          <a:p>
            <a:pPr lvl="1"/>
            <a:r>
              <a:rPr lang="zh-CN" altLang="en-US" dirty="0"/>
              <a:t>类的成员访问权限</a:t>
            </a:r>
            <a:endParaRPr lang="en-US" altLang="zh-CN" dirty="0"/>
          </a:p>
          <a:p>
            <a:r>
              <a:rPr lang="zh-CN" altLang="en-US" dirty="0"/>
              <a:t>类的构造函数及对象的初始化</a:t>
            </a:r>
            <a:endParaRPr lang="en-US" altLang="zh-CN" dirty="0"/>
          </a:p>
          <a:p>
            <a:pPr lvl="1"/>
            <a:r>
              <a:rPr lang="zh-CN" altLang="en-US" dirty="0"/>
              <a:t>构造函数和析构函数</a:t>
            </a:r>
            <a:endParaRPr lang="en-US" altLang="zh-CN" dirty="0"/>
          </a:p>
          <a:p>
            <a:pPr lvl="1"/>
            <a:r>
              <a:rPr lang="zh-CN" altLang="en-US" dirty="0"/>
              <a:t>用构造函数初始化类对象的方法</a:t>
            </a:r>
            <a:endParaRPr lang="en-US" altLang="zh-CN" dirty="0"/>
          </a:p>
          <a:p>
            <a:pPr lvl="1"/>
            <a:r>
              <a:rPr lang="zh-CN" altLang="en-US" dirty="0"/>
              <a:t>指针对象的初始化方法</a:t>
            </a:r>
            <a:endParaRPr lang="en-US" altLang="zh-CN" dirty="0"/>
          </a:p>
          <a:p>
            <a:pPr lvl="1"/>
            <a:r>
              <a:rPr lang="zh-CN" altLang="en-US" dirty="0"/>
              <a:t>包含对象成员的类对象初始化方法</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17</a:t>
            </a:fld>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a:t>
            </a:r>
          </a:p>
        </p:txBody>
      </p:sp>
      <p:sp>
        <p:nvSpPr>
          <p:cNvPr id="3" name="内容占位符 2"/>
          <p:cNvSpPr>
            <a:spLocks noGrp="1"/>
          </p:cNvSpPr>
          <p:nvPr>
            <p:ph idx="1"/>
          </p:nvPr>
        </p:nvSpPr>
        <p:spPr/>
        <p:txBody>
          <a:bodyPr/>
          <a:lstStyle/>
          <a:p>
            <a:r>
              <a:rPr lang="zh-CN" altLang="en-US" dirty="0"/>
              <a:t>类的静态成员</a:t>
            </a:r>
            <a:endParaRPr lang="en-US" altLang="zh-CN" dirty="0"/>
          </a:p>
          <a:p>
            <a:pPr lvl="1"/>
            <a:r>
              <a:rPr lang="zh-CN" altLang="en-US" dirty="0"/>
              <a:t>含义</a:t>
            </a:r>
            <a:endParaRPr lang="en-US" altLang="zh-CN" dirty="0"/>
          </a:p>
          <a:p>
            <a:pPr lvl="1"/>
            <a:r>
              <a:rPr lang="zh-CN" altLang="en-US" dirty="0"/>
              <a:t>说明及使用方式</a:t>
            </a:r>
            <a:endParaRPr lang="en-US" altLang="zh-CN" dirty="0"/>
          </a:p>
          <a:p>
            <a:r>
              <a:rPr lang="zh-CN" altLang="en-US" dirty="0"/>
              <a:t>类的友元</a:t>
            </a:r>
            <a:endParaRPr lang="en-US" altLang="zh-CN" dirty="0"/>
          </a:p>
          <a:p>
            <a:pPr lvl="1"/>
            <a:r>
              <a:rPr lang="zh-CN" altLang="en-US" dirty="0"/>
              <a:t>友元函数</a:t>
            </a:r>
            <a:endParaRPr lang="en-US" altLang="zh-CN" dirty="0"/>
          </a:p>
          <a:p>
            <a:pPr lvl="2"/>
            <a:r>
              <a:rPr lang="zh-CN" altLang="en-US" dirty="0"/>
              <a:t>在友元函数中，需通过类对象实现对类成员的访问</a:t>
            </a:r>
            <a:endParaRPr lang="en-US" altLang="zh-CN" dirty="0"/>
          </a:p>
          <a:p>
            <a:pPr lvl="2"/>
            <a:r>
              <a:rPr lang="zh-CN" altLang="en-US" dirty="0"/>
              <a:t>类对象通常是友元函数的参数</a:t>
            </a:r>
            <a:endParaRPr lang="en-US" altLang="zh-CN" dirty="0"/>
          </a:p>
          <a:p>
            <a:pPr lvl="2"/>
            <a:r>
              <a:rPr lang="zh-CN" altLang="en-US" dirty="0"/>
              <a:t>在类中通过友元方式重载运算符</a:t>
            </a:r>
            <a:endParaRPr lang="en-US" altLang="zh-CN"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18</a:t>
            </a:fld>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a:t>
            </a:r>
          </a:p>
        </p:txBody>
      </p:sp>
      <p:sp>
        <p:nvSpPr>
          <p:cNvPr id="3" name="内容占位符 2"/>
          <p:cNvSpPr>
            <a:spLocks noGrp="1"/>
          </p:cNvSpPr>
          <p:nvPr>
            <p:ph idx="1"/>
          </p:nvPr>
        </p:nvSpPr>
        <p:spPr/>
        <p:txBody>
          <a:bodyPr/>
          <a:lstStyle/>
          <a:p>
            <a:r>
              <a:rPr lang="zh-CN" altLang="en-US" dirty="0"/>
              <a:t>运算符重载</a:t>
            </a:r>
            <a:endParaRPr lang="en-US" altLang="zh-CN" dirty="0"/>
          </a:p>
          <a:p>
            <a:pPr lvl="1"/>
            <a:r>
              <a:rPr lang="zh-CN" altLang="en-US" dirty="0"/>
              <a:t>友元方式</a:t>
            </a:r>
            <a:endParaRPr lang="en-US" altLang="zh-CN" dirty="0"/>
          </a:p>
          <a:p>
            <a:pPr lvl="1"/>
            <a:r>
              <a:rPr lang="zh-CN" altLang="en-US" dirty="0"/>
              <a:t>成员函数方式</a:t>
            </a:r>
            <a:endParaRPr lang="en-US" altLang="zh-CN" dirty="0"/>
          </a:p>
          <a:p>
            <a:pPr lvl="1"/>
            <a:r>
              <a:rPr lang="zh-CN" altLang="en-US" dirty="0">
                <a:solidFill>
                  <a:srgbClr val="FF0000"/>
                </a:solidFill>
              </a:rPr>
              <a:t>注意运算符重载函数的返回值类型、参数类型</a:t>
            </a:r>
            <a:endParaRPr lang="en-US" altLang="zh-CN" dirty="0">
              <a:solidFill>
                <a:srgbClr val="FF0000"/>
              </a:solidFill>
            </a:endParaRPr>
          </a:p>
          <a:p>
            <a:pPr lvl="1"/>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19</a:t>
            </a:fld>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期末复习</a:t>
            </a:r>
            <a:endParaRPr lang="en-US" altLang="zh-CN" dirty="0"/>
          </a:p>
        </p:txBody>
      </p:sp>
      <p:grpSp>
        <p:nvGrpSpPr>
          <p:cNvPr id="2"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1008609" cy="584775"/>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题型</a:t>
            </a:r>
            <a:endParaRPr lang="en-US" altLang="zh-CN" sz="3200" b="1" dirty="0">
              <a:solidFill>
                <a:srgbClr val="C00000"/>
              </a:solidFill>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3014663"/>
            <a:ext cx="2244525"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复习知识点</a:t>
            </a:r>
            <a:endParaRPr lang="en-US" altLang="zh-CN" sz="3200" b="1" dirty="0">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2</a:t>
            </a:fld>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类和对象复习要点</a:t>
            </a:r>
          </a:p>
        </p:txBody>
      </p:sp>
      <p:sp>
        <p:nvSpPr>
          <p:cNvPr id="3" name="内容占位符 2"/>
          <p:cNvSpPr>
            <a:spLocks noGrp="1"/>
          </p:cNvSpPr>
          <p:nvPr>
            <p:ph idx="1"/>
          </p:nvPr>
        </p:nvSpPr>
        <p:spPr/>
        <p:txBody>
          <a:bodyPr/>
          <a:lstStyle/>
          <a:p>
            <a:pPr lvl="0"/>
            <a:r>
              <a:rPr lang="zh-CN" altLang="en-US" dirty="0"/>
              <a:t>类的定义</a:t>
            </a:r>
            <a:endParaRPr lang="en-US" altLang="zh-CN" dirty="0"/>
          </a:p>
          <a:p>
            <a:pPr lvl="1"/>
            <a:r>
              <a:rPr lang="zh-CN" altLang="en-US" dirty="0"/>
              <a:t>类名为标识符，类由成员变量和成员函数组成，注意类定义后面要加“</a:t>
            </a:r>
            <a:r>
              <a:rPr lang="en-US" dirty="0"/>
              <a:t>;</a:t>
            </a:r>
            <a:r>
              <a:rPr lang="zh-CN" altLang="en-US" dirty="0"/>
              <a:t>”</a:t>
            </a:r>
          </a:p>
          <a:p>
            <a:pPr lvl="0"/>
            <a:r>
              <a:rPr lang="zh-CN" altLang="en-US" dirty="0"/>
              <a:t>类成员的访问</a:t>
            </a:r>
            <a:endParaRPr lang="en-US" altLang="zh-CN" dirty="0"/>
          </a:p>
          <a:p>
            <a:pPr lvl="1"/>
            <a:r>
              <a:rPr lang="zh-CN" altLang="en-US" dirty="0"/>
              <a:t>三种访问权限，默认为</a:t>
            </a:r>
            <a:r>
              <a:rPr lang="en-US" dirty="0"/>
              <a:t>private</a:t>
            </a:r>
            <a:r>
              <a:rPr lang="zh-CN" altLang="en-US" dirty="0"/>
              <a:t>，类内是指类定义体和类的成员函数体。</a:t>
            </a:r>
            <a:endParaRPr lang="en-US" altLang="zh-CN" dirty="0"/>
          </a:p>
          <a:p>
            <a:pPr lvl="1"/>
            <a:r>
              <a:rPr lang="zh-CN" altLang="en-US" dirty="0"/>
              <a:t>非友元、非继承的情况下，类外无法访问类的私有成员和保护成员</a:t>
            </a:r>
            <a:endParaRPr lang="en-US" altLang="zh-CN" dirty="0"/>
          </a:p>
          <a:p>
            <a:pPr lvl="1"/>
            <a:r>
              <a:rPr lang="zh-CN" altLang="en-US" dirty="0"/>
              <a:t>友元可以访问任意成员，派生类可访问保护成员</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20</a:t>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类和对象复习要点</a:t>
            </a:r>
          </a:p>
        </p:txBody>
      </p:sp>
      <p:sp>
        <p:nvSpPr>
          <p:cNvPr id="3" name="内容占位符 2"/>
          <p:cNvSpPr>
            <a:spLocks noGrp="1"/>
          </p:cNvSpPr>
          <p:nvPr>
            <p:ph idx="1"/>
          </p:nvPr>
        </p:nvSpPr>
        <p:spPr/>
        <p:txBody>
          <a:bodyPr/>
          <a:lstStyle/>
          <a:p>
            <a:pPr lvl="0"/>
            <a:r>
              <a:rPr lang="zh-CN" altLang="en-US" dirty="0"/>
              <a:t>类的构造函数与析构函数</a:t>
            </a:r>
            <a:endParaRPr lang="en-US" altLang="zh-CN" dirty="0"/>
          </a:p>
          <a:p>
            <a:pPr lvl="1"/>
            <a:r>
              <a:rPr lang="zh-CN" altLang="en-US" dirty="0"/>
              <a:t>掌握构造函数与析构函数的调用顺序</a:t>
            </a:r>
            <a:endParaRPr lang="en-US" altLang="zh-CN" dirty="0"/>
          </a:p>
          <a:p>
            <a:pPr lvl="1"/>
            <a:r>
              <a:rPr lang="zh-CN" altLang="en-US" dirty="0"/>
              <a:t>掌握构造函数的作用和写法，特别是采用初始化符表的写法</a:t>
            </a:r>
          </a:p>
          <a:p>
            <a:pPr lvl="0"/>
            <a:r>
              <a:rPr lang="zh-CN" altLang="en-US" dirty="0"/>
              <a:t>类对象的初始化</a:t>
            </a:r>
            <a:endParaRPr lang="en-US" altLang="zh-CN" dirty="0"/>
          </a:p>
          <a:p>
            <a:pPr lvl="1"/>
            <a:r>
              <a:rPr lang="zh-CN" altLang="en-US" dirty="0"/>
              <a:t>说明类对象的同时对其进行初始化，根据对象后面是否有参数表决定采用有参构造函数还是无参构造函数，注意对象初始化语句与构造函数的</a:t>
            </a:r>
            <a:r>
              <a:rPr lang="zh-CN" altLang="en-US" dirty="0">
                <a:solidFill>
                  <a:srgbClr val="FF0000"/>
                </a:solidFill>
              </a:rPr>
              <a:t>一致性</a:t>
            </a:r>
            <a:r>
              <a:rPr lang="zh-CN" altLang="en-US" dirty="0"/>
              <a:t>。</a:t>
            </a: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21</a:t>
            </a:fld>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类和对象主要问题</a:t>
            </a:r>
          </a:p>
        </p:txBody>
      </p:sp>
      <p:sp>
        <p:nvSpPr>
          <p:cNvPr id="3" name="内容占位符 2"/>
          <p:cNvSpPr>
            <a:spLocks noGrp="1"/>
          </p:cNvSpPr>
          <p:nvPr>
            <p:ph idx="1"/>
          </p:nvPr>
        </p:nvSpPr>
        <p:spPr/>
        <p:txBody>
          <a:bodyPr/>
          <a:lstStyle/>
          <a:p>
            <a:pPr lvl="0"/>
            <a:r>
              <a:rPr lang="zh-CN" altLang="en-US" dirty="0"/>
              <a:t>类的定义</a:t>
            </a:r>
          </a:p>
          <a:p>
            <a:pPr lvl="1"/>
            <a:r>
              <a:rPr lang="zh-CN" altLang="en-US" dirty="0"/>
              <a:t>根据给出的成员变量和成员函数编写一个类，需要自行设计带参构造函数以及其它功能函数</a:t>
            </a:r>
          </a:p>
          <a:p>
            <a:pPr lvl="1"/>
            <a:r>
              <a:rPr lang="zh-CN" altLang="en-US" dirty="0"/>
              <a:t>注意：类的定义后面带分号，函数定义写在类定义体之外时，要加限定</a:t>
            </a: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22</a:t>
            </a:fld>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类和对象主要问题</a:t>
            </a:r>
          </a:p>
        </p:txBody>
      </p:sp>
      <p:sp>
        <p:nvSpPr>
          <p:cNvPr id="3" name="内容占位符 2"/>
          <p:cNvSpPr>
            <a:spLocks noGrp="1"/>
          </p:cNvSpPr>
          <p:nvPr>
            <p:ph idx="1"/>
          </p:nvPr>
        </p:nvSpPr>
        <p:spPr/>
        <p:txBody>
          <a:bodyPr/>
          <a:lstStyle/>
          <a:p>
            <a:pPr lvl="0"/>
            <a:r>
              <a:rPr lang="zh-CN" altLang="en-US" dirty="0"/>
              <a:t>类对象的说明</a:t>
            </a:r>
          </a:p>
          <a:p>
            <a:pPr lvl="1"/>
            <a:r>
              <a:rPr lang="zh-CN" altLang="en-US" dirty="0"/>
              <a:t>使用说明语句定义类对象的同时进行初始化，特别注意对象数组和对象指针的初始化问题，初始化时，注意与构造函数的参数形式一致</a:t>
            </a:r>
          </a:p>
          <a:p>
            <a:pPr lvl="1"/>
            <a:r>
              <a:rPr lang="zh-CN" altLang="en-US" dirty="0"/>
              <a:t>注意：初始化对象指针要用动态分配符</a:t>
            </a:r>
            <a:r>
              <a:rPr lang="en-US" dirty="0"/>
              <a:t>new</a:t>
            </a:r>
            <a:r>
              <a:rPr lang="zh-CN" altLang="en-US" dirty="0"/>
              <a:t>，初始化对象数组要为每个元素调用一次构造函数</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23</a:t>
            </a:fld>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运算符重载复习要点</a:t>
            </a:r>
          </a:p>
        </p:txBody>
      </p:sp>
      <p:sp>
        <p:nvSpPr>
          <p:cNvPr id="3" name="内容占位符 2"/>
          <p:cNvSpPr>
            <a:spLocks noGrp="1"/>
          </p:cNvSpPr>
          <p:nvPr>
            <p:ph idx="1"/>
          </p:nvPr>
        </p:nvSpPr>
        <p:spPr/>
        <p:txBody>
          <a:bodyPr/>
          <a:lstStyle/>
          <a:p>
            <a:pPr lvl="0"/>
            <a:r>
              <a:rPr lang="zh-CN" altLang="en-US" dirty="0"/>
              <a:t>运算符重载函数的调用方式</a:t>
            </a:r>
          </a:p>
          <a:p>
            <a:pPr lvl="1"/>
            <a:r>
              <a:rPr lang="en-US" dirty="0" err="1"/>
              <a:t>a+b</a:t>
            </a:r>
            <a:r>
              <a:rPr lang="en-US" dirty="0"/>
              <a:t> </a:t>
            </a:r>
            <a:r>
              <a:rPr lang="en-US" dirty="0">
                <a:sym typeface="Wingdings"/>
              </a:rPr>
              <a:t></a:t>
            </a:r>
            <a:r>
              <a:rPr lang="en-US" dirty="0"/>
              <a:t> </a:t>
            </a:r>
            <a:r>
              <a:rPr lang="en-US" dirty="0" err="1"/>
              <a:t>a.operator</a:t>
            </a:r>
            <a:r>
              <a:rPr lang="en-US" dirty="0"/>
              <a:t>+(b)</a:t>
            </a:r>
            <a:r>
              <a:rPr lang="zh-CN" altLang="en-US" dirty="0"/>
              <a:t>，或者</a:t>
            </a:r>
            <a:r>
              <a:rPr lang="en-US" dirty="0" err="1"/>
              <a:t>a+b</a:t>
            </a:r>
            <a:r>
              <a:rPr lang="en-US" dirty="0"/>
              <a:t> </a:t>
            </a:r>
            <a:r>
              <a:rPr lang="en-US" dirty="0">
                <a:sym typeface="Wingdings"/>
              </a:rPr>
              <a:t></a:t>
            </a:r>
            <a:r>
              <a:rPr lang="en-US" dirty="0"/>
              <a:t> operator+(</a:t>
            </a:r>
            <a:r>
              <a:rPr lang="en-US" dirty="0" err="1"/>
              <a:t>a,b</a:t>
            </a:r>
            <a:r>
              <a:rPr lang="en-US" dirty="0"/>
              <a:t>)</a:t>
            </a:r>
            <a:endParaRPr lang="zh-CN" altLang="en-US" dirty="0"/>
          </a:p>
          <a:p>
            <a:pPr lvl="0"/>
            <a:r>
              <a:rPr lang="zh-CN" altLang="en-US" dirty="0"/>
              <a:t>友元方式编写类的运算符重载函数</a:t>
            </a:r>
          </a:p>
          <a:p>
            <a:pPr lvl="1"/>
            <a:r>
              <a:rPr lang="zh-CN" altLang="en-US" dirty="0"/>
              <a:t>在类定义中增加友元函数说明，该函数的参数全部为运算的分量</a:t>
            </a:r>
          </a:p>
          <a:p>
            <a:pPr lvl="0"/>
            <a:r>
              <a:rPr lang="zh-CN" altLang="en-US" dirty="0"/>
              <a:t>成员函数方式编写类的运算符重载函数</a:t>
            </a:r>
          </a:p>
          <a:p>
            <a:pPr lvl="1"/>
            <a:r>
              <a:rPr lang="zh-CN" altLang="en-US" dirty="0"/>
              <a:t>将重载函数说明为类的成员函数，调用重载函数的对象为第一运算分量，参数为其余运算分量，注意运算分量的顺序问题</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24</a:t>
            </a:fld>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运算符重载复习要点</a:t>
            </a:r>
          </a:p>
        </p:txBody>
      </p:sp>
      <p:sp>
        <p:nvSpPr>
          <p:cNvPr id="3" name="内容占位符 2"/>
          <p:cNvSpPr>
            <a:spLocks noGrp="1"/>
          </p:cNvSpPr>
          <p:nvPr>
            <p:ph idx="1"/>
          </p:nvPr>
        </p:nvSpPr>
        <p:spPr/>
        <p:txBody>
          <a:bodyPr/>
          <a:lstStyle/>
          <a:p>
            <a:pPr lvl="0"/>
            <a:r>
              <a:rPr lang="zh-CN" altLang="en-US" dirty="0"/>
              <a:t>两种方式的区别：定义方式不同，调用方式不同，成员函数方式注意运算分量的顺序。</a:t>
            </a: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25</a:t>
            </a:fld>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运算符重载主要问题</a:t>
            </a:r>
          </a:p>
        </p:txBody>
      </p:sp>
      <p:sp>
        <p:nvSpPr>
          <p:cNvPr id="3" name="内容占位符 2"/>
          <p:cNvSpPr>
            <a:spLocks noGrp="1"/>
          </p:cNvSpPr>
          <p:nvPr>
            <p:ph idx="1"/>
          </p:nvPr>
        </p:nvSpPr>
        <p:spPr/>
        <p:txBody>
          <a:bodyPr/>
          <a:lstStyle/>
          <a:p>
            <a:pPr lvl="0"/>
            <a:r>
              <a:rPr lang="zh-CN" altLang="en-US" dirty="0"/>
              <a:t>为某个类定义运算符重载函数</a:t>
            </a:r>
          </a:p>
          <a:p>
            <a:pPr lvl="1"/>
            <a:r>
              <a:rPr lang="zh-CN" altLang="en-US" dirty="0"/>
              <a:t>按照指定的方式（友元方式或成员函数方式）设计运算符重载函数</a:t>
            </a:r>
          </a:p>
          <a:p>
            <a:pPr lvl="1"/>
            <a:r>
              <a:rPr lang="zh-CN" altLang="en-US" dirty="0"/>
              <a:t>注意：函数名为“</a:t>
            </a:r>
            <a:r>
              <a:rPr lang="en-US" dirty="0"/>
              <a:t>operator</a:t>
            </a:r>
            <a:r>
              <a:rPr lang="zh-CN" altLang="en-US" dirty="0"/>
              <a:t>运算符”形式，参数数量与重载方式有关，友元方式比成员函数方式多一个参数。一般情况下，重载函数要有返回值，其类型与重载运算符的运算含义有关。</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26</a:t>
            </a:fld>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运算符重载主要问题</a:t>
            </a:r>
          </a:p>
        </p:txBody>
      </p:sp>
      <p:sp>
        <p:nvSpPr>
          <p:cNvPr id="3" name="内容占位符 2"/>
          <p:cNvSpPr>
            <a:spLocks noGrp="1"/>
          </p:cNvSpPr>
          <p:nvPr>
            <p:ph idx="1"/>
          </p:nvPr>
        </p:nvSpPr>
        <p:spPr/>
        <p:txBody>
          <a:bodyPr/>
          <a:lstStyle/>
          <a:p>
            <a:pPr lvl="0"/>
            <a:r>
              <a:rPr lang="zh-CN" altLang="en-US" dirty="0"/>
              <a:t>使用重载运算符</a:t>
            </a:r>
          </a:p>
          <a:p>
            <a:pPr lvl="1"/>
            <a:r>
              <a:rPr lang="zh-CN" altLang="en-US" dirty="0"/>
              <a:t>根据类中运算符重载函数的定义，使用重载运算符构造表达式</a:t>
            </a:r>
          </a:p>
          <a:p>
            <a:pPr lvl="1"/>
            <a:r>
              <a:rPr lang="zh-CN" altLang="en-US" dirty="0"/>
              <a:t>注意：表达式中，运算分量的顺序与运算符重载函数的参数顺序一致</a:t>
            </a:r>
          </a:p>
          <a:p>
            <a:pPr lvl="0"/>
            <a:r>
              <a:rPr lang="zh-CN" altLang="en-US" dirty="0"/>
              <a:t>赋值运算符重载的问题</a:t>
            </a:r>
          </a:p>
          <a:p>
            <a:pPr lvl="1"/>
            <a:r>
              <a:rPr lang="zh-CN" altLang="en-US" dirty="0"/>
              <a:t>一般情况下，自定义的类对象之间允许使用“</a:t>
            </a:r>
            <a:r>
              <a:rPr lang="en-US" dirty="0"/>
              <a:t>=</a:t>
            </a:r>
            <a:r>
              <a:rPr lang="zh-CN" altLang="en-US" dirty="0"/>
              <a:t>”直接赋值，这是“浅拷贝”。有些情况，需要深拷贝，特别是类定义中包含显示析构函数的时候，需要自定义拷贝构造函数</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27</a:t>
            </a:fld>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类的继承与多态性</a:t>
            </a:r>
          </a:p>
        </p:txBody>
      </p:sp>
      <p:sp>
        <p:nvSpPr>
          <p:cNvPr id="3" name="内容占位符 2"/>
          <p:cNvSpPr>
            <a:spLocks noGrp="1"/>
          </p:cNvSpPr>
          <p:nvPr>
            <p:ph idx="1"/>
          </p:nvPr>
        </p:nvSpPr>
        <p:spPr/>
        <p:txBody>
          <a:bodyPr/>
          <a:lstStyle/>
          <a:p>
            <a:r>
              <a:rPr lang="zh-CN" altLang="en-US" dirty="0"/>
              <a:t>派生类</a:t>
            </a:r>
            <a:endParaRPr lang="en-US" altLang="zh-CN" dirty="0"/>
          </a:p>
          <a:p>
            <a:pPr lvl="1"/>
            <a:r>
              <a:rPr lang="zh-CN" altLang="en-US" dirty="0"/>
              <a:t>说明方式</a:t>
            </a:r>
            <a:endParaRPr lang="en-US" altLang="zh-CN" dirty="0"/>
          </a:p>
          <a:p>
            <a:pPr lvl="1"/>
            <a:r>
              <a:rPr lang="zh-CN" altLang="en-US" dirty="0"/>
              <a:t>派生方式及含义</a:t>
            </a:r>
            <a:endParaRPr lang="en-US" altLang="zh-CN" dirty="0"/>
          </a:p>
          <a:p>
            <a:r>
              <a:rPr lang="zh-CN" altLang="en-US" dirty="0"/>
              <a:t>单继承、多重继承、多级继承</a:t>
            </a:r>
            <a:endParaRPr lang="en-US" altLang="zh-CN" dirty="0"/>
          </a:p>
          <a:p>
            <a:r>
              <a:rPr lang="zh-CN" altLang="en-US" dirty="0"/>
              <a:t>派生类的构造函数及对象初始化</a:t>
            </a:r>
            <a:endParaRPr lang="en-US" altLang="zh-CN" dirty="0"/>
          </a:p>
          <a:p>
            <a:pPr lvl="1"/>
            <a:r>
              <a:rPr lang="zh-CN" altLang="en-US" dirty="0"/>
              <a:t>构造函数的格式</a:t>
            </a:r>
            <a:endParaRPr lang="en-US" altLang="zh-CN" dirty="0"/>
          </a:p>
          <a:p>
            <a:pPr lvl="1"/>
            <a:r>
              <a:rPr lang="zh-CN" altLang="en-US" dirty="0"/>
              <a:t>派生类与基类构造函数的执行顺序</a:t>
            </a:r>
            <a:endParaRPr lang="en-US" altLang="zh-CN" dirty="0"/>
          </a:p>
          <a:p>
            <a:pPr lvl="1"/>
            <a:r>
              <a:rPr lang="zh-CN" altLang="en-US" dirty="0"/>
              <a:t>派生类与基类析构函数的执行顺序</a:t>
            </a:r>
          </a:p>
          <a:p>
            <a:pPr lvl="1"/>
            <a:r>
              <a:rPr lang="zh-CN" altLang="en-US" dirty="0"/>
              <a:t>派生类对象的初始化方法</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28</a:t>
            </a:fld>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类的继承与多态性</a:t>
            </a:r>
          </a:p>
        </p:txBody>
      </p:sp>
      <p:sp>
        <p:nvSpPr>
          <p:cNvPr id="3" name="内容占位符 2"/>
          <p:cNvSpPr>
            <a:spLocks noGrp="1"/>
          </p:cNvSpPr>
          <p:nvPr>
            <p:ph idx="1"/>
          </p:nvPr>
        </p:nvSpPr>
        <p:spPr/>
        <p:txBody>
          <a:bodyPr/>
          <a:lstStyle/>
          <a:p>
            <a:r>
              <a:rPr lang="zh-CN" altLang="en-US" dirty="0"/>
              <a:t>友元关系与静态成员的继承</a:t>
            </a:r>
            <a:endParaRPr lang="en-US" altLang="zh-CN" dirty="0"/>
          </a:p>
          <a:p>
            <a:r>
              <a:rPr lang="zh-CN" altLang="en-US" dirty="0"/>
              <a:t>赋值兼容性（</a:t>
            </a:r>
            <a:r>
              <a:rPr lang="en-US" altLang="zh-CN" dirty="0"/>
              <a:t>3</a:t>
            </a:r>
            <a:r>
              <a:rPr lang="zh-CN" altLang="en-US" dirty="0"/>
              <a:t>类）</a:t>
            </a:r>
            <a:endParaRPr lang="en-US" altLang="zh-CN" dirty="0"/>
          </a:p>
          <a:p>
            <a:r>
              <a:rPr lang="zh-CN" altLang="en-US" dirty="0"/>
              <a:t>虚函数的定义及使用方法</a:t>
            </a:r>
            <a:endParaRPr lang="en-US" altLang="zh-CN" dirty="0"/>
          </a:p>
          <a:p>
            <a:r>
              <a:rPr lang="zh-CN" altLang="en-US" dirty="0"/>
              <a:t>动态联编与静态联编的含义及区别</a:t>
            </a:r>
            <a:endParaRPr lang="en-US" altLang="zh-CN" dirty="0"/>
          </a:p>
          <a:p>
            <a:pPr lvl="1"/>
            <a:r>
              <a:rPr lang="zh-CN" altLang="en-US" dirty="0"/>
              <a:t>用基类指针访问派生类对象</a:t>
            </a:r>
            <a:endParaRPr lang="en-US" altLang="zh-CN" dirty="0"/>
          </a:p>
          <a:p>
            <a:r>
              <a:rPr lang="zh-CN" altLang="en-US" dirty="0"/>
              <a:t>纯虚函数的含义、定义及使用方法</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29</a:t>
            </a:fld>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考试题型</a:t>
            </a:r>
          </a:p>
        </p:txBody>
      </p:sp>
      <p:sp>
        <p:nvSpPr>
          <p:cNvPr id="3" name="内容占位符 2"/>
          <p:cNvSpPr>
            <a:spLocks noGrp="1"/>
          </p:cNvSpPr>
          <p:nvPr>
            <p:ph idx="1"/>
          </p:nvPr>
        </p:nvSpPr>
        <p:spPr/>
        <p:txBody>
          <a:bodyPr/>
          <a:lstStyle/>
          <a:p>
            <a:r>
              <a:rPr lang="zh-CN" altLang="en-US"/>
              <a:t>单项选择（</a:t>
            </a:r>
            <a:r>
              <a:rPr lang="en-US" altLang="zh-CN" dirty="0"/>
              <a:t>20</a:t>
            </a:r>
            <a:r>
              <a:rPr lang="zh-CN" altLang="en-US" dirty="0"/>
              <a:t>分）</a:t>
            </a:r>
            <a:endParaRPr lang="en-US" altLang="zh-CN" dirty="0"/>
          </a:p>
          <a:p>
            <a:r>
              <a:rPr lang="zh-CN" altLang="en-US" dirty="0"/>
              <a:t>程序改错（</a:t>
            </a:r>
            <a:r>
              <a:rPr lang="en-US" altLang="zh-CN" dirty="0"/>
              <a:t>16</a:t>
            </a:r>
            <a:r>
              <a:rPr lang="zh-CN" altLang="en-US" dirty="0"/>
              <a:t>分）</a:t>
            </a:r>
            <a:endParaRPr lang="en-US" altLang="zh-CN" dirty="0"/>
          </a:p>
          <a:p>
            <a:r>
              <a:rPr lang="zh-CN" altLang="en-US" dirty="0"/>
              <a:t>读程序写结果（</a:t>
            </a:r>
            <a:r>
              <a:rPr lang="en-US" altLang="zh-CN" dirty="0"/>
              <a:t>24</a:t>
            </a:r>
            <a:r>
              <a:rPr lang="zh-CN" altLang="en-US" dirty="0"/>
              <a:t>分）</a:t>
            </a:r>
            <a:endParaRPr lang="en-US" altLang="zh-CN" dirty="0"/>
          </a:p>
          <a:p>
            <a:r>
              <a:rPr lang="zh-CN" altLang="en-US" dirty="0"/>
              <a:t>程序填空（</a:t>
            </a:r>
            <a:r>
              <a:rPr lang="en-US" altLang="zh-CN" dirty="0"/>
              <a:t>20</a:t>
            </a:r>
            <a:r>
              <a:rPr lang="zh-CN" altLang="en-US" dirty="0"/>
              <a:t>分）</a:t>
            </a:r>
            <a:endParaRPr lang="en-US" altLang="zh-CN" dirty="0"/>
          </a:p>
          <a:p>
            <a:r>
              <a:rPr lang="zh-CN" altLang="en-US" dirty="0"/>
              <a:t>程序设计（</a:t>
            </a:r>
            <a:r>
              <a:rPr lang="en-US" altLang="zh-CN" dirty="0"/>
              <a:t>20</a:t>
            </a:r>
            <a:r>
              <a:rPr lang="zh-CN" altLang="en-US" dirty="0"/>
              <a:t>分）</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a:t>
            </a:fld>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继承与多态复习要点</a:t>
            </a:r>
          </a:p>
        </p:txBody>
      </p:sp>
      <p:sp>
        <p:nvSpPr>
          <p:cNvPr id="3" name="内容占位符 2"/>
          <p:cNvSpPr>
            <a:spLocks noGrp="1"/>
          </p:cNvSpPr>
          <p:nvPr>
            <p:ph idx="1"/>
          </p:nvPr>
        </p:nvSpPr>
        <p:spPr/>
        <p:txBody>
          <a:bodyPr/>
          <a:lstStyle/>
          <a:p>
            <a:pPr lvl="0"/>
            <a:r>
              <a:rPr lang="zh-CN" altLang="en-US" dirty="0"/>
              <a:t>派生类的定义</a:t>
            </a:r>
          </a:p>
          <a:p>
            <a:pPr lvl="1"/>
            <a:r>
              <a:rPr lang="zh-CN" altLang="en-US" dirty="0"/>
              <a:t>公有和保护成员可以继承，根据不同的继承方式确定在派生类中的访问权限。私有成员不能继承、构造函数与析构函数不能继承</a:t>
            </a:r>
          </a:p>
          <a:p>
            <a:pPr lvl="0"/>
            <a:r>
              <a:rPr lang="zh-CN" altLang="en-US" dirty="0"/>
              <a:t>派生类对象的说明</a:t>
            </a:r>
          </a:p>
          <a:p>
            <a:pPr lvl="1"/>
            <a:r>
              <a:rPr lang="zh-CN" altLang="en-US" dirty="0"/>
              <a:t>说明派生类对象的同时进行初始化，初始化顺序为：基类成员、对象成员、派生类成员；析构的顺序与构造的顺序相反。</a:t>
            </a:r>
            <a:endParaRPr lang="en-US" altLang="zh-CN" dirty="0"/>
          </a:p>
          <a:p>
            <a:pPr lvl="1"/>
            <a:r>
              <a:rPr lang="zh-CN" altLang="en-US" dirty="0"/>
              <a:t>注意在派生类的构造函数中，要包括初始化基类成员和对象成员的值</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30</a:t>
            </a:fld>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继承与多态复习要点</a:t>
            </a:r>
          </a:p>
        </p:txBody>
      </p:sp>
      <p:sp>
        <p:nvSpPr>
          <p:cNvPr id="3" name="内容占位符 2"/>
          <p:cNvSpPr>
            <a:spLocks noGrp="1"/>
          </p:cNvSpPr>
          <p:nvPr>
            <p:ph idx="1"/>
          </p:nvPr>
        </p:nvSpPr>
        <p:spPr/>
        <p:txBody>
          <a:bodyPr/>
          <a:lstStyle/>
          <a:p>
            <a:pPr lvl="0"/>
            <a:r>
              <a:rPr lang="zh-CN" altLang="en-US" dirty="0"/>
              <a:t>基类指针指向派生类对象</a:t>
            </a:r>
          </a:p>
          <a:p>
            <a:pPr lvl="1"/>
            <a:r>
              <a:rPr lang="zh-CN" altLang="en-US" dirty="0"/>
              <a:t>可以将派生类对象的地址赋值给基类指针，注意地址的有效性</a:t>
            </a:r>
          </a:p>
          <a:p>
            <a:pPr lvl="0"/>
            <a:r>
              <a:rPr lang="zh-CN" altLang="en-US" dirty="0"/>
              <a:t>抽象基类与纯虚函数的定义</a:t>
            </a:r>
          </a:p>
          <a:p>
            <a:pPr lvl="1"/>
            <a:r>
              <a:rPr lang="zh-CN" altLang="en-US" dirty="0"/>
              <a:t>纯虚函数的写法：</a:t>
            </a:r>
            <a:r>
              <a:rPr lang="en-US" dirty="0"/>
              <a:t>virtual </a:t>
            </a:r>
            <a:r>
              <a:rPr lang="zh-CN" altLang="en-US" dirty="0"/>
              <a:t>返回值 函数名（参数表）</a:t>
            </a:r>
            <a:r>
              <a:rPr lang="en-US" dirty="0"/>
              <a:t>= 0;</a:t>
            </a:r>
            <a:endParaRPr lang="zh-CN" altLang="en-US" dirty="0"/>
          </a:p>
          <a:p>
            <a:pPr lvl="1"/>
            <a:r>
              <a:rPr lang="zh-CN" altLang="en-US" dirty="0"/>
              <a:t>纯虚函数只能在派生类中进行实现，不能调用纯虚函数。</a:t>
            </a:r>
            <a:endParaRPr lang="en-US" altLang="zh-CN" dirty="0"/>
          </a:p>
          <a:p>
            <a:pPr lvl="1"/>
            <a:r>
              <a:rPr lang="zh-CN" altLang="en-US" dirty="0"/>
              <a:t>包含纯虚函数的基类为抽象基类，不能说明抽象基类的对象，包括对象数组、对象指针。</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31</a:t>
            </a:fld>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继承与多态主要问题</a:t>
            </a:r>
          </a:p>
        </p:txBody>
      </p:sp>
      <p:sp>
        <p:nvSpPr>
          <p:cNvPr id="3" name="内容占位符 2"/>
          <p:cNvSpPr>
            <a:spLocks noGrp="1"/>
          </p:cNvSpPr>
          <p:nvPr>
            <p:ph idx="1"/>
          </p:nvPr>
        </p:nvSpPr>
        <p:spPr/>
        <p:txBody>
          <a:bodyPr/>
          <a:lstStyle/>
          <a:p>
            <a:pPr lvl="0"/>
            <a:r>
              <a:rPr lang="zh-CN" altLang="en-US" dirty="0"/>
              <a:t>定义基类及派生类</a:t>
            </a:r>
          </a:p>
          <a:p>
            <a:pPr lvl="1"/>
            <a:r>
              <a:rPr lang="zh-CN" altLang="en-US" dirty="0"/>
              <a:t>注意：要继承的成员，在基类中不能设置为私有成员</a:t>
            </a:r>
          </a:p>
          <a:p>
            <a:pPr lvl="0"/>
            <a:r>
              <a:rPr lang="zh-CN" altLang="en-US" dirty="0"/>
              <a:t>构造函数的定义与使用</a:t>
            </a:r>
          </a:p>
          <a:p>
            <a:pPr lvl="0"/>
            <a:r>
              <a:rPr lang="zh-CN" altLang="en-US" dirty="0"/>
              <a:t>构造函数与析构函数的调用顺序</a:t>
            </a: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32</a:t>
            </a:fld>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继承与多态主要问题</a:t>
            </a:r>
          </a:p>
        </p:txBody>
      </p:sp>
      <p:sp>
        <p:nvSpPr>
          <p:cNvPr id="3" name="内容占位符 2"/>
          <p:cNvSpPr>
            <a:spLocks noGrp="1"/>
          </p:cNvSpPr>
          <p:nvPr>
            <p:ph idx="1"/>
          </p:nvPr>
        </p:nvSpPr>
        <p:spPr/>
        <p:txBody>
          <a:bodyPr/>
          <a:lstStyle/>
          <a:p>
            <a:pPr lvl="0"/>
            <a:r>
              <a:rPr lang="zh-CN" altLang="en-US" dirty="0"/>
              <a:t>基类指针访问派生类对象，调用派生类的成员函数，实现多态性</a:t>
            </a:r>
          </a:p>
          <a:p>
            <a:pPr lvl="1"/>
            <a:r>
              <a:rPr lang="zh-CN" altLang="en-US" dirty="0"/>
              <a:t>设置基类指针，初始化为派生类对象，然后用基类指针调用派生类的成员函数（虚函数）</a:t>
            </a:r>
          </a:p>
          <a:p>
            <a:pPr lvl="1"/>
            <a:r>
              <a:rPr lang="zh-CN" altLang="en-US" dirty="0"/>
              <a:t>注意：用基类指针访问的派生类成员函数必须为虚函数，抽象基类和纯虚函数由特殊的要求</a:t>
            </a: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33</a:t>
            </a:fld>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a:t>
            </a:r>
          </a:p>
        </p:txBody>
      </p:sp>
      <p:sp>
        <p:nvSpPr>
          <p:cNvPr id="3" name="内容占位符 2"/>
          <p:cNvSpPr>
            <a:spLocks noGrp="1"/>
          </p:cNvSpPr>
          <p:nvPr>
            <p:ph idx="1"/>
          </p:nvPr>
        </p:nvSpPr>
        <p:spPr/>
        <p:txBody>
          <a:bodyPr/>
          <a:lstStyle/>
          <a:p>
            <a:r>
              <a:rPr lang="zh-CN" altLang="en-US" dirty="0"/>
              <a:t>函数模板的定义及调用方法</a:t>
            </a:r>
            <a:endParaRPr lang="en-US" altLang="zh-CN" dirty="0"/>
          </a:p>
          <a:p>
            <a:pPr lvl="1"/>
            <a:r>
              <a:rPr lang="zh-CN" altLang="en-US" dirty="0"/>
              <a:t>定义函数模板的格式</a:t>
            </a:r>
            <a:endParaRPr lang="en-US" altLang="zh-CN" dirty="0"/>
          </a:p>
          <a:p>
            <a:pPr lvl="1"/>
            <a:r>
              <a:rPr lang="zh-CN" altLang="en-US" dirty="0"/>
              <a:t>类型参数</a:t>
            </a:r>
            <a:endParaRPr lang="en-US" altLang="zh-CN" dirty="0"/>
          </a:p>
          <a:p>
            <a:pPr lvl="1"/>
            <a:r>
              <a:rPr lang="zh-CN" altLang="en-US" dirty="0"/>
              <a:t>调用时，以实参的类型作为类型参数的实例</a:t>
            </a:r>
            <a:endParaRPr lang="en-US" altLang="zh-CN" dirty="0"/>
          </a:p>
          <a:p>
            <a:r>
              <a:rPr lang="zh-CN" altLang="en-US" dirty="0"/>
              <a:t>类模板的定义及使用方法</a:t>
            </a:r>
            <a:endParaRPr lang="en-US" altLang="zh-CN" dirty="0"/>
          </a:p>
          <a:p>
            <a:pPr lvl="1"/>
            <a:r>
              <a:rPr lang="zh-CN" altLang="en-US" dirty="0"/>
              <a:t>类模板的定义方法</a:t>
            </a:r>
            <a:endParaRPr lang="en-US" altLang="zh-CN" dirty="0"/>
          </a:p>
          <a:p>
            <a:pPr lvl="1"/>
            <a:r>
              <a:rPr lang="zh-CN" altLang="en-US" dirty="0"/>
              <a:t>类模板的类型参数和普通参数</a:t>
            </a:r>
            <a:endParaRPr lang="en-US" altLang="zh-CN" dirty="0"/>
          </a:p>
          <a:p>
            <a:pPr lvl="1"/>
            <a:r>
              <a:rPr lang="zh-CN" altLang="en-US" dirty="0"/>
              <a:t>类模板的成员函数定义方法</a:t>
            </a:r>
            <a:endParaRPr lang="en-US" altLang="zh-CN" dirty="0"/>
          </a:p>
          <a:p>
            <a:pPr lvl="1"/>
            <a:r>
              <a:rPr lang="zh-CN" altLang="en-US" dirty="0"/>
              <a:t>类模板的实例化方法</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34</a:t>
            </a:fld>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a:t>
            </a:r>
          </a:p>
        </p:txBody>
      </p:sp>
      <p:sp>
        <p:nvSpPr>
          <p:cNvPr id="3" name="内容占位符 2"/>
          <p:cNvSpPr>
            <a:spLocks noGrp="1"/>
          </p:cNvSpPr>
          <p:nvPr>
            <p:ph idx="1"/>
          </p:nvPr>
        </p:nvSpPr>
        <p:spPr/>
        <p:txBody>
          <a:bodyPr/>
          <a:lstStyle/>
          <a:p>
            <a:r>
              <a:rPr lang="zh-CN" altLang="en-US" dirty="0"/>
              <a:t>类模板的特例版本</a:t>
            </a:r>
            <a:endParaRPr lang="en-US" altLang="zh-CN" dirty="0"/>
          </a:p>
          <a:p>
            <a:pPr lvl="1"/>
            <a:r>
              <a:rPr lang="zh-CN" altLang="en-US" dirty="0"/>
              <a:t>特例版本的含义</a:t>
            </a:r>
            <a:endParaRPr lang="en-US" altLang="zh-CN" dirty="0"/>
          </a:p>
          <a:p>
            <a:pPr lvl="1"/>
            <a:r>
              <a:rPr lang="zh-CN" altLang="en-US" dirty="0"/>
              <a:t>特例版本的定义方法</a:t>
            </a:r>
            <a:endParaRPr lang="en-US" altLang="zh-CN" dirty="0"/>
          </a:p>
          <a:p>
            <a:r>
              <a:rPr lang="zh-CN" altLang="en-US" dirty="0"/>
              <a:t>派生类模板的方法</a:t>
            </a:r>
            <a:endParaRPr lang="en-US" altLang="zh-CN" dirty="0"/>
          </a:p>
          <a:p>
            <a:pPr lvl="1"/>
            <a:r>
              <a:rPr lang="zh-CN" altLang="en-US" dirty="0"/>
              <a:t>一般类做基类，类模板做派生类</a:t>
            </a:r>
            <a:endParaRPr lang="en-US" altLang="zh-CN" dirty="0"/>
          </a:p>
          <a:p>
            <a:pPr lvl="1"/>
            <a:r>
              <a:rPr lang="zh-CN" altLang="en-US" dirty="0"/>
              <a:t>类模板做基类、派生出类模板，基类用参数</a:t>
            </a:r>
            <a:r>
              <a:rPr lang="en-US" altLang="zh-CN" dirty="0"/>
              <a:t>T</a:t>
            </a:r>
          </a:p>
          <a:p>
            <a:pPr lvl="1"/>
            <a:r>
              <a:rPr lang="zh-CN" altLang="en-US" dirty="0"/>
              <a:t>类模板做基类、派生出类模板，基类、派生类都用参数</a:t>
            </a:r>
            <a:r>
              <a:rPr lang="en-US" altLang="zh-CN" dirty="0"/>
              <a:t>T</a:t>
            </a:r>
          </a:p>
          <a:p>
            <a:pPr lvl="1"/>
            <a:r>
              <a:rPr lang="zh-CN" altLang="en-US" dirty="0"/>
              <a:t>类模板做基类、派生出类模板，基类与派生类的类型参数不同</a:t>
            </a:r>
            <a:endParaRPr lang="en-US" altLang="zh-CN"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35</a:t>
            </a:fld>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模板复习要点</a:t>
            </a:r>
          </a:p>
        </p:txBody>
      </p:sp>
      <p:sp>
        <p:nvSpPr>
          <p:cNvPr id="3" name="内容占位符 2"/>
          <p:cNvSpPr>
            <a:spLocks noGrp="1"/>
          </p:cNvSpPr>
          <p:nvPr>
            <p:ph idx="1"/>
          </p:nvPr>
        </p:nvSpPr>
        <p:spPr/>
        <p:txBody>
          <a:bodyPr/>
          <a:lstStyle/>
          <a:p>
            <a:pPr lvl="0"/>
            <a:r>
              <a:rPr lang="zh-CN" altLang="en-US" dirty="0"/>
              <a:t>函数模板的定义和调用</a:t>
            </a:r>
          </a:p>
          <a:p>
            <a:pPr lvl="1"/>
            <a:r>
              <a:rPr lang="zh-CN" altLang="en-US" dirty="0"/>
              <a:t>函数模板有类型参数和普通参数，在调用函数模板时，首先对类型参数进行实例化，实例化依据为类型参数对应实参的类型，实例化后的函数模板是一个具体的函数</a:t>
            </a:r>
          </a:p>
          <a:p>
            <a:pPr lvl="0"/>
            <a:r>
              <a:rPr lang="zh-CN" altLang="en-US" dirty="0"/>
              <a:t>类模板的定义</a:t>
            </a:r>
          </a:p>
          <a:p>
            <a:pPr lvl="1"/>
            <a:r>
              <a:rPr lang="zh-CN" altLang="en-US" dirty="0"/>
              <a:t>类模板有类型参数和普通参数，要设置类型参数名，然后与类模板名一起作为成员的限定：</a:t>
            </a:r>
          </a:p>
          <a:p>
            <a:pPr lvl="1"/>
            <a:r>
              <a:rPr lang="zh-CN" altLang="en-US" dirty="0"/>
              <a:t>类模板名</a:t>
            </a:r>
            <a:r>
              <a:rPr lang="en-US" dirty="0"/>
              <a:t>&lt;</a:t>
            </a:r>
            <a:r>
              <a:rPr lang="zh-CN" altLang="en-US" dirty="0"/>
              <a:t>类型参数名</a:t>
            </a:r>
            <a:r>
              <a:rPr lang="en-US" dirty="0"/>
              <a:t>&gt;</a:t>
            </a:r>
            <a:endParaRPr lang="zh-CN" altLang="en-US" dirty="0"/>
          </a:p>
          <a:p>
            <a:pPr lvl="1"/>
            <a:r>
              <a:rPr lang="zh-CN" altLang="en-US" dirty="0"/>
              <a:t>在类模板中，使用类型参数定义变量或成员，直接使用普通参数</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36</a:t>
            </a:fld>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模板复习要点</a:t>
            </a:r>
          </a:p>
        </p:txBody>
      </p:sp>
      <p:sp>
        <p:nvSpPr>
          <p:cNvPr id="3" name="内容占位符 2"/>
          <p:cNvSpPr>
            <a:spLocks noGrp="1"/>
          </p:cNvSpPr>
          <p:nvPr>
            <p:ph idx="1"/>
          </p:nvPr>
        </p:nvSpPr>
        <p:spPr/>
        <p:txBody>
          <a:bodyPr/>
          <a:lstStyle/>
          <a:p>
            <a:pPr lvl="0"/>
            <a:r>
              <a:rPr lang="zh-CN" altLang="en-US" dirty="0"/>
              <a:t>类模板的实例化</a:t>
            </a:r>
          </a:p>
          <a:p>
            <a:pPr lvl="1"/>
            <a:r>
              <a:rPr lang="zh-CN" altLang="en-US" dirty="0"/>
              <a:t>类模板只有经过实例化采用成为一个具体类，因此，使用类模板首先要进行实例化，方法为：类模板名</a:t>
            </a:r>
            <a:r>
              <a:rPr lang="en-US" dirty="0"/>
              <a:t>&lt;</a:t>
            </a:r>
            <a:r>
              <a:rPr lang="zh-CN" altLang="en-US" dirty="0"/>
              <a:t>类型实参</a:t>
            </a:r>
            <a:r>
              <a:rPr lang="en-US" dirty="0"/>
              <a:t>,</a:t>
            </a:r>
            <a:r>
              <a:rPr lang="zh-CN" altLang="en-US" dirty="0"/>
              <a:t>普通实参</a:t>
            </a:r>
            <a:r>
              <a:rPr lang="en-US" dirty="0"/>
              <a:t>&gt;</a:t>
            </a:r>
            <a:r>
              <a:rPr lang="zh-CN" altLang="en-US" dirty="0"/>
              <a:t>，其中普通实参为常量。实例化后的类模板成为具体类，说明对象时，以“类模板名</a:t>
            </a:r>
            <a:r>
              <a:rPr lang="en-US" dirty="0"/>
              <a:t>&lt;</a:t>
            </a:r>
            <a:r>
              <a:rPr lang="zh-CN" altLang="en-US" dirty="0"/>
              <a:t>类型实参</a:t>
            </a:r>
            <a:r>
              <a:rPr lang="en-US" dirty="0"/>
              <a:t>,</a:t>
            </a:r>
            <a:r>
              <a:rPr lang="zh-CN" altLang="en-US" dirty="0"/>
              <a:t>普通实参</a:t>
            </a:r>
            <a:r>
              <a:rPr lang="en-US" dirty="0"/>
              <a:t>&gt;</a:t>
            </a:r>
            <a:r>
              <a:rPr lang="zh-CN" altLang="en-US" dirty="0"/>
              <a:t>”作为类名</a:t>
            </a: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37</a:t>
            </a:fld>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模板主要问题</a:t>
            </a:r>
          </a:p>
        </p:txBody>
      </p:sp>
      <p:sp>
        <p:nvSpPr>
          <p:cNvPr id="3" name="内容占位符 2"/>
          <p:cNvSpPr>
            <a:spLocks noGrp="1"/>
          </p:cNvSpPr>
          <p:nvPr>
            <p:ph idx="1"/>
          </p:nvPr>
        </p:nvSpPr>
        <p:spPr/>
        <p:txBody>
          <a:bodyPr/>
          <a:lstStyle/>
          <a:p>
            <a:pPr lvl="0"/>
            <a:r>
              <a:rPr lang="zh-CN" altLang="en-US" dirty="0"/>
              <a:t>定义函数模板并调用</a:t>
            </a:r>
          </a:p>
          <a:p>
            <a:pPr lvl="1"/>
            <a:r>
              <a:rPr lang="zh-CN" altLang="en-US" dirty="0"/>
              <a:t>类似于普通函数调用，通过实参设置类型参数</a:t>
            </a:r>
          </a:p>
          <a:p>
            <a:pPr lvl="0"/>
            <a:r>
              <a:rPr lang="zh-CN" altLang="en-US" dirty="0"/>
              <a:t>定义类模板</a:t>
            </a:r>
          </a:p>
          <a:p>
            <a:pPr lvl="1"/>
            <a:r>
              <a:rPr lang="zh-CN" altLang="en-US" dirty="0"/>
              <a:t>注意写法</a:t>
            </a:r>
          </a:p>
          <a:p>
            <a:pPr lvl="0"/>
            <a:r>
              <a:rPr lang="zh-CN" altLang="en-US" dirty="0"/>
              <a:t>类模板实例化</a:t>
            </a:r>
          </a:p>
          <a:p>
            <a:pPr lvl="1"/>
            <a:r>
              <a:rPr lang="zh-CN" altLang="en-US" dirty="0"/>
              <a:t>注意写法</a:t>
            </a:r>
          </a:p>
          <a:p>
            <a:pPr lvl="0"/>
            <a:r>
              <a:rPr lang="zh-CN" altLang="en-US" dirty="0"/>
              <a:t>实例化类模板的使用</a:t>
            </a:r>
          </a:p>
          <a:p>
            <a:pPr lvl="1"/>
            <a:r>
              <a:rPr lang="zh-CN" altLang="en-US" dirty="0"/>
              <a:t>将实例化后的类模板当做普通类，注意类名的写法</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38</a:t>
            </a:fld>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输入输出流</a:t>
            </a:r>
          </a:p>
        </p:txBody>
      </p:sp>
      <p:sp>
        <p:nvSpPr>
          <p:cNvPr id="3" name="内容占位符 2"/>
          <p:cNvSpPr>
            <a:spLocks noGrp="1"/>
          </p:cNvSpPr>
          <p:nvPr>
            <p:ph idx="1"/>
          </p:nvPr>
        </p:nvSpPr>
        <p:spPr/>
        <p:txBody>
          <a:bodyPr/>
          <a:lstStyle/>
          <a:p>
            <a:r>
              <a:rPr lang="zh-CN" altLang="en-US" dirty="0"/>
              <a:t>流的概念</a:t>
            </a:r>
            <a:endParaRPr lang="en-US" altLang="zh-CN" dirty="0"/>
          </a:p>
          <a:p>
            <a:r>
              <a:rPr lang="zh-CN" altLang="en-US" dirty="0"/>
              <a:t>流的含义</a:t>
            </a:r>
            <a:endParaRPr lang="en-US" altLang="zh-CN" dirty="0"/>
          </a:p>
          <a:p>
            <a:r>
              <a:rPr lang="zh-CN" altLang="en-US" dirty="0"/>
              <a:t>主要的流类</a:t>
            </a:r>
            <a:endParaRPr lang="en-US" altLang="zh-CN" dirty="0"/>
          </a:p>
          <a:p>
            <a:pPr lvl="1"/>
            <a:r>
              <a:rPr lang="en-US" altLang="zh-CN" dirty="0" err="1"/>
              <a:t>ios</a:t>
            </a:r>
            <a:endParaRPr lang="en-US" altLang="zh-CN" dirty="0"/>
          </a:p>
          <a:p>
            <a:pPr lvl="1"/>
            <a:r>
              <a:rPr lang="en-US" altLang="zh-CN" dirty="0" err="1"/>
              <a:t>istream</a:t>
            </a:r>
            <a:endParaRPr lang="en-US" altLang="zh-CN" dirty="0"/>
          </a:p>
          <a:p>
            <a:pPr lvl="1"/>
            <a:r>
              <a:rPr lang="en-US" altLang="zh-CN" dirty="0" err="1"/>
              <a:t>ostream</a:t>
            </a:r>
            <a:endParaRPr lang="en-US" altLang="zh-CN" dirty="0"/>
          </a:p>
          <a:p>
            <a:pPr lvl="1"/>
            <a:r>
              <a:rPr lang="en-US" altLang="zh-CN" dirty="0" err="1"/>
              <a:t>iostream</a:t>
            </a:r>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39</a:t>
            </a:fld>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期末复习</a:t>
            </a:r>
            <a:endParaRPr lang="en-US" altLang="zh-CN" dirty="0"/>
          </a:p>
        </p:txBody>
      </p:sp>
      <p:grpSp>
        <p:nvGrpSpPr>
          <p:cNvPr id="2" name="Group 3"/>
          <p:cNvGrpSpPr>
            <a:grpSpLocks/>
          </p:cNvGrpSpPr>
          <p:nvPr/>
        </p:nvGrpSpPr>
        <p:grpSpPr bwMode="auto">
          <a:xfrm>
            <a:off x="1828800" y="2024063"/>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938463"/>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6336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2100263"/>
            <a:ext cx="1008609"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题型</a:t>
            </a:r>
            <a:endParaRPr lang="en-US" altLang="zh-CN" sz="3200" b="1" dirty="0">
              <a:ea typeface="宋体" pitchFamily="2" charset="-122"/>
            </a:endParaRPr>
          </a:p>
        </p:txBody>
      </p:sp>
      <p:sp>
        <p:nvSpPr>
          <p:cNvPr id="40973" name="Text Box 13"/>
          <p:cNvSpPr txBox="1">
            <a:spLocks noChangeArrowheads="1"/>
          </p:cNvSpPr>
          <p:nvPr/>
        </p:nvSpPr>
        <p:spPr bwMode="gray">
          <a:xfrm>
            <a:off x="2025650" y="21224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5" name="Text Box 15"/>
          <p:cNvSpPr txBox="1">
            <a:spLocks noChangeArrowheads="1"/>
          </p:cNvSpPr>
          <p:nvPr/>
        </p:nvSpPr>
        <p:spPr bwMode="auto">
          <a:xfrm>
            <a:off x="2667000" y="3014663"/>
            <a:ext cx="2244525" cy="584775"/>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复习知识点</a:t>
            </a:r>
            <a:endParaRPr lang="en-US" altLang="zh-CN" sz="3200" b="1" dirty="0">
              <a:solidFill>
                <a:srgbClr val="C00000"/>
              </a:solidFill>
              <a:ea typeface="宋体" pitchFamily="2" charset="-122"/>
            </a:endParaRPr>
          </a:p>
        </p:txBody>
      </p:sp>
      <p:sp>
        <p:nvSpPr>
          <p:cNvPr id="40976" name="Text Box 16"/>
          <p:cNvSpPr txBox="1">
            <a:spLocks noChangeArrowheads="1"/>
          </p:cNvSpPr>
          <p:nvPr/>
        </p:nvSpPr>
        <p:spPr bwMode="gray">
          <a:xfrm>
            <a:off x="2025650" y="3036888"/>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sp>
        <p:nvSpPr>
          <p:cNvPr id="31" name="灯片编号占位符 30"/>
          <p:cNvSpPr>
            <a:spLocks noGrp="1"/>
          </p:cNvSpPr>
          <p:nvPr>
            <p:ph type="sldNum" sz="quarter" idx="4"/>
          </p:nvPr>
        </p:nvSpPr>
        <p:spPr/>
        <p:txBody>
          <a:bodyPr/>
          <a:lstStyle/>
          <a:p>
            <a:fld id="{E24BA5DA-9399-4747-BBF5-65A2C2316885}" type="slidenum">
              <a:rPr lang="en-US" altLang="zh-CN" smtClean="0"/>
              <a:pPr/>
              <a:t>4</a:t>
            </a:fld>
            <a:endParaRPr lang="en-US" altLang="zh-CN" dirty="0"/>
          </a:p>
        </p:txBody>
      </p:sp>
      <p:sp>
        <p:nvSpPr>
          <p:cNvPr id="18" name="Line 14"/>
          <p:cNvSpPr>
            <a:spLocks noChangeShapeType="1"/>
          </p:cNvSpPr>
          <p:nvPr/>
        </p:nvSpPr>
        <p:spPr bwMode="auto">
          <a:xfrm>
            <a:off x="2438400" y="3548063"/>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输入输出流</a:t>
            </a:r>
          </a:p>
        </p:txBody>
      </p:sp>
      <p:sp>
        <p:nvSpPr>
          <p:cNvPr id="3" name="内容占位符 2"/>
          <p:cNvSpPr>
            <a:spLocks noGrp="1"/>
          </p:cNvSpPr>
          <p:nvPr>
            <p:ph idx="1"/>
          </p:nvPr>
        </p:nvSpPr>
        <p:spPr/>
        <p:txBody>
          <a:bodyPr/>
          <a:lstStyle/>
          <a:p>
            <a:r>
              <a:rPr lang="zh-CN" altLang="en-US" dirty="0"/>
              <a:t>主要流类对象</a:t>
            </a:r>
            <a:endParaRPr lang="en-US" altLang="zh-CN" dirty="0"/>
          </a:p>
          <a:p>
            <a:pPr lvl="1"/>
            <a:r>
              <a:rPr lang="en-US" altLang="zh-CN" dirty="0" err="1"/>
              <a:t>cin</a:t>
            </a:r>
            <a:endParaRPr lang="en-US" altLang="zh-CN" dirty="0"/>
          </a:p>
          <a:p>
            <a:pPr lvl="1"/>
            <a:r>
              <a:rPr lang="en-US" altLang="zh-CN" dirty="0" err="1"/>
              <a:t>cout</a:t>
            </a:r>
            <a:endParaRPr lang="en-US" altLang="zh-CN" dirty="0"/>
          </a:p>
          <a:p>
            <a:pPr lvl="1"/>
            <a:r>
              <a:rPr lang="en-US" altLang="zh-CN" dirty="0" err="1"/>
              <a:t>cerr</a:t>
            </a:r>
            <a:endParaRPr lang="en-US" altLang="zh-CN" dirty="0"/>
          </a:p>
          <a:p>
            <a:pPr lvl="1"/>
            <a:r>
              <a:rPr lang="en-US" altLang="zh-CN" dirty="0"/>
              <a:t>clog</a:t>
            </a:r>
          </a:p>
          <a:p>
            <a:r>
              <a:rPr lang="zh-CN" altLang="en-US" dirty="0"/>
              <a:t>提取运算符和插入运算符</a:t>
            </a:r>
            <a:endParaRPr lang="en-US" altLang="zh-CN" dirty="0"/>
          </a:p>
          <a:p>
            <a:pPr lvl="1"/>
            <a:r>
              <a:rPr lang="zh-CN" altLang="en-US" dirty="0"/>
              <a:t>有些情况下需重载</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40</a:t>
            </a:fld>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输入输出流</a:t>
            </a:r>
          </a:p>
        </p:txBody>
      </p:sp>
      <p:sp>
        <p:nvSpPr>
          <p:cNvPr id="3" name="内容占位符 2"/>
          <p:cNvSpPr>
            <a:spLocks noGrp="1"/>
          </p:cNvSpPr>
          <p:nvPr>
            <p:ph idx="1"/>
          </p:nvPr>
        </p:nvSpPr>
        <p:spPr/>
        <p:txBody>
          <a:bodyPr/>
          <a:lstStyle/>
          <a:p>
            <a:r>
              <a:rPr lang="zh-CN" altLang="en-US" dirty="0"/>
              <a:t>格式控制</a:t>
            </a:r>
            <a:endParaRPr lang="en-US" altLang="zh-CN" dirty="0"/>
          </a:p>
          <a:p>
            <a:pPr lvl="1"/>
            <a:r>
              <a:rPr lang="zh-CN" altLang="en-US" dirty="0"/>
              <a:t>格式控制符</a:t>
            </a:r>
            <a:endParaRPr lang="en-US" altLang="zh-CN" dirty="0"/>
          </a:p>
          <a:p>
            <a:pPr lvl="2"/>
            <a:r>
              <a:rPr lang="zh-CN" altLang="en-US" dirty="0"/>
              <a:t>直接在</a:t>
            </a:r>
            <a:r>
              <a:rPr lang="en-US" altLang="zh-CN" dirty="0"/>
              <a:t>&lt;&lt;</a:t>
            </a:r>
            <a:r>
              <a:rPr lang="zh-CN" altLang="en-US" dirty="0"/>
              <a:t>或</a:t>
            </a:r>
            <a:r>
              <a:rPr lang="en-US" altLang="zh-CN" dirty="0"/>
              <a:t>&gt;&gt;</a:t>
            </a:r>
            <a:r>
              <a:rPr lang="zh-CN" altLang="en-US" dirty="0"/>
              <a:t>表达式中使用</a:t>
            </a:r>
            <a:endParaRPr lang="en-US" altLang="zh-CN" dirty="0"/>
          </a:p>
          <a:p>
            <a:pPr lvl="3"/>
            <a:r>
              <a:rPr lang="en-US" altLang="zh-CN" dirty="0" err="1"/>
              <a:t>cout</a:t>
            </a:r>
            <a:r>
              <a:rPr lang="en-US" altLang="zh-CN" dirty="0"/>
              <a:t>&lt;&lt;</a:t>
            </a:r>
            <a:r>
              <a:rPr lang="en-US" altLang="zh-CN" dirty="0" err="1"/>
              <a:t>setw</a:t>
            </a:r>
            <a:r>
              <a:rPr lang="en-US" altLang="zh-CN" dirty="0"/>
              <a:t>(5)&lt;&lt;a;</a:t>
            </a:r>
          </a:p>
          <a:p>
            <a:pPr lvl="1"/>
            <a:r>
              <a:rPr lang="zh-CN" altLang="en-US" dirty="0"/>
              <a:t>格式控制函数</a:t>
            </a:r>
            <a:endParaRPr lang="en-US" altLang="zh-CN" dirty="0"/>
          </a:p>
          <a:p>
            <a:pPr lvl="2"/>
            <a:r>
              <a:rPr lang="zh-CN" altLang="en-US" dirty="0"/>
              <a:t>需要流类对象进行调用</a:t>
            </a:r>
            <a:endParaRPr lang="en-US" altLang="zh-CN" dirty="0"/>
          </a:p>
          <a:p>
            <a:pPr lvl="3"/>
            <a:r>
              <a:rPr lang="en-US" altLang="zh-CN" dirty="0" err="1"/>
              <a:t>cout.width</a:t>
            </a:r>
            <a:r>
              <a:rPr lang="en-US" altLang="zh-CN" dirty="0"/>
              <a:t>(5);</a:t>
            </a:r>
          </a:p>
          <a:p>
            <a:pPr lvl="3"/>
            <a:r>
              <a:rPr lang="en-US" altLang="zh-CN" dirty="0" err="1"/>
              <a:t>cout</a:t>
            </a:r>
            <a:r>
              <a:rPr lang="en-US" altLang="zh-CN" dirty="0"/>
              <a:t>&lt;&lt;a;</a:t>
            </a:r>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41</a:t>
            </a:fld>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输入输出流</a:t>
            </a:r>
          </a:p>
        </p:txBody>
      </p:sp>
      <p:sp>
        <p:nvSpPr>
          <p:cNvPr id="3" name="内容占位符 2"/>
          <p:cNvSpPr>
            <a:spLocks noGrp="1"/>
          </p:cNvSpPr>
          <p:nvPr>
            <p:ph idx="1"/>
          </p:nvPr>
        </p:nvSpPr>
        <p:spPr/>
        <p:txBody>
          <a:bodyPr/>
          <a:lstStyle/>
          <a:p>
            <a:r>
              <a:rPr lang="zh-CN" altLang="en-US" dirty="0"/>
              <a:t>常用的格式控制函数或控制符</a:t>
            </a:r>
            <a:endParaRPr lang="en-US" altLang="zh-CN" dirty="0"/>
          </a:p>
          <a:p>
            <a:pPr lvl="1"/>
            <a:r>
              <a:rPr lang="zh-CN" altLang="en-US" dirty="0"/>
              <a:t>输出宽度</a:t>
            </a:r>
            <a:endParaRPr lang="en-US" altLang="zh-CN" dirty="0"/>
          </a:p>
          <a:p>
            <a:pPr lvl="1"/>
            <a:r>
              <a:rPr lang="zh-CN" altLang="en-US" dirty="0"/>
              <a:t>输出精度</a:t>
            </a:r>
            <a:endParaRPr lang="en-US" altLang="zh-CN" dirty="0"/>
          </a:p>
          <a:p>
            <a:pPr lvl="1"/>
            <a:r>
              <a:rPr lang="zh-CN" altLang="en-US" dirty="0"/>
              <a:t>填充字符</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42</a:t>
            </a:fld>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输入输出流复习要点</a:t>
            </a:r>
          </a:p>
        </p:txBody>
      </p:sp>
      <p:sp>
        <p:nvSpPr>
          <p:cNvPr id="3" name="内容占位符 2"/>
          <p:cNvSpPr>
            <a:spLocks noGrp="1"/>
          </p:cNvSpPr>
          <p:nvPr>
            <p:ph idx="1"/>
          </p:nvPr>
        </p:nvSpPr>
        <p:spPr/>
        <p:txBody>
          <a:bodyPr/>
          <a:lstStyle/>
          <a:p>
            <a:pPr lvl="0"/>
            <a:r>
              <a:rPr lang="zh-CN" altLang="en-US" dirty="0"/>
              <a:t>格式控制函数</a:t>
            </a:r>
          </a:p>
          <a:p>
            <a:pPr lvl="1"/>
            <a:r>
              <a:rPr lang="en-US" dirty="0" err="1"/>
              <a:t>ios</a:t>
            </a:r>
            <a:r>
              <a:rPr lang="en-US" dirty="0"/>
              <a:t>::width(</a:t>
            </a:r>
            <a:r>
              <a:rPr lang="en-US" dirty="0" err="1"/>
              <a:t>int</a:t>
            </a:r>
            <a:r>
              <a:rPr lang="en-US" dirty="0"/>
              <a:t>)</a:t>
            </a:r>
            <a:r>
              <a:rPr lang="zh-CN" altLang="en-US" dirty="0"/>
              <a:t>，</a:t>
            </a:r>
            <a:r>
              <a:rPr lang="en-US" dirty="0" err="1"/>
              <a:t>ios</a:t>
            </a:r>
            <a:r>
              <a:rPr lang="en-US" dirty="0"/>
              <a:t>::precision(</a:t>
            </a:r>
            <a:r>
              <a:rPr lang="en-US" dirty="0" err="1"/>
              <a:t>int</a:t>
            </a:r>
            <a:r>
              <a:rPr lang="en-US" dirty="0"/>
              <a:t>)</a:t>
            </a:r>
            <a:r>
              <a:rPr lang="zh-CN" altLang="en-US" dirty="0"/>
              <a:t>，</a:t>
            </a:r>
            <a:r>
              <a:rPr lang="en-US" dirty="0" err="1"/>
              <a:t>ios</a:t>
            </a:r>
            <a:r>
              <a:rPr lang="en-US" dirty="0"/>
              <a:t>::fill(char)</a:t>
            </a:r>
            <a:r>
              <a:rPr lang="zh-CN" altLang="en-US" dirty="0"/>
              <a:t>的使用方法：</a:t>
            </a:r>
          </a:p>
          <a:p>
            <a:pPr lvl="1"/>
            <a:r>
              <a:rPr lang="en-US" dirty="0" err="1"/>
              <a:t>cout.width</a:t>
            </a:r>
            <a:r>
              <a:rPr lang="en-US" dirty="0"/>
              <a:t>(5); </a:t>
            </a:r>
            <a:r>
              <a:rPr lang="en-US" dirty="0" err="1"/>
              <a:t>cout</a:t>
            </a:r>
            <a:r>
              <a:rPr lang="en-US" dirty="0"/>
              <a:t>&lt;&lt;”</a:t>
            </a:r>
            <a:r>
              <a:rPr lang="en-US" dirty="0" err="1"/>
              <a:t>abc</a:t>
            </a:r>
            <a:r>
              <a:rPr lang="en-US" dirty="0"/>
              <a:t>”&lt;&lt;</a:t>
            </a:r>
            <a:r>
              <a:rPr lang="en-US" dirty="0" err="1"/>
              <a:t>endl</a:t>
            </a:r>
            <a:r>
              <a:rPr lang="en-US" dirty="0"/>
              <a:t>;</a:t>
            </a:r>
            <a:endParaRPr lang="zh-CN" altLang="en-US" dirty="0"/>
          </a:p>
          <a:p>
            <a:pPr lvl="1"/>
            <a:r>
              <a:rPr lang="zh-CN" altLang="en-US" dirty="0"/>
              <a:t>格式控制函数只对下一个要输出</a:t>
            </a:r>
            <a:r>
              <a:rPr lang="en-US" dirty="0"/>
              <a:t>/</a:t>
            </a:r>
            <a:r>
              <a:rPr lang="zh-CN" altLang="en-US" dirty="0"/>
              <a:t>输入的内容有效</a:t>
            </a: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43</a:t>
            </a:fld>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输入输出流复习要点</a:t>
            </a:r>
          </a:p>
        </p:txBody>
      </p:sp>
      <p:sp>
        <p:nvSpPr>
          <p:cNvPr id="3" name="内容占位符 2"/>
          <p:cNvSpPr>
            <a:spLocks noGrp="1"/>
          </p:cNvSpPr>
          <p:nvPr>
            <p:ph idx="1"/>
          </p:nvPr>
        </p:nvSpPr>
        <p:spPr/>
        <p:txBody>
          <a:bodyPr/>
          <a:lstStyle/>
          <a:p>
            <a:pPr lvl="0"/>
            <a:r>
              <a:rPr lang="zh-CN" altLang="en-US" dirty="0"/>
              <a:t>格式控制符</a:t>
            </a:r>
          </a:p>
          <a:p>
            <a:pPr lvl="1"/>
            <a:r>
              <a:rPr lang="en-US" dirty="0" err="1"/>
              <a:t>setw</a:t>
            </a:r>
            <a:r>
              <a:rPr lang="en-US" dirty="0"/>
              <a:t> (</a:t>
            </a:r>
            <a:r>
              <a:rPr lang="en-US" dirty="0" err="1"/>
              <a:t>int</a:t>
            </a:r>
            <a:r>
              <a:rPr lang="en-US" dirty="0"/>
              <a:t>)</a:t>
            </a:r>
            <a:r>
              <a:rPr lang="zh-CN" altLang="en-US" dirty="0"/>
              <a:t>，</a:t>
            </a:r>
            <a:r>
              <a:rPr lang="en-US" dirty="0" err="1"/>
              <a:t>setprecision</a:t>
            </a:r>
            <a:r>
              <a:rPr lang="en-US" dirty="0"/>
              <a:t>(</a:t>
            </a:r>
            <a:r>
              <a:rPr lang="en-US" dirty="0" err="1"/>
              <a:t>int</a:t>
            </a:r>
            <a:r>
              <a:rPr lang="en-US" dirty="0"/>
              <a:t>)</a:t>
            </a:r>
            <a:r>
              <a:rPr lang="zh-CN" altLang="en-US" dirty="0"/>
              <a:t>，</a:t>
            </a:r>
            <a:r>
              <a:rPr lang="en-US" dirty="0" err="1"/>
              <a:t>setfill</a:t>
            </a:r>
            <a:r>
              <a:rPr lang="en-US" dirty="0"/>
              <a:t>(char)</a:t>
            </a:r>
            <a:r>
              <a:rPr lang="zh-CN" altLang="en-US" dirty="0"/>
              <a:t>的使用方法：</a:t>
            </a:r>
          </a:p>
          <a:p>
            <a:pPr lvl="1"/>
            <a:r>
              <a:rPr lang="en-US" dirty="0" err="1"/>
              <a:t>cout</a:t>
            </a:r>
            <a:r>
              <a:rPr lang="en-US" dirty="0"/>
              <a:t>&lt;&lt;</a:t>
            </a:r>
            <a:r>
              <a:rPr lang="en-US" dirty="0" err="1"/>
              <a:t>setw</a:t>
            </a:r>
            <a:r>
              <a:rPr lang="en-US" dirty="0"/>
              <a:t>(5)&lt;&lt;”</a:t>
            </a:r>
            <a:r>
              <a:rPr lang="en-US" dirty="0" err="1"/>
              <a:t>abc</a:t>
            </a:r>
            <a:r>
              <a:rPr lang="en-US" dirty="0"/>
              <a:t>”&lt;&lt;</a:t>
            </a:r>
            <a:r>
              <a:rPr lang="en-US" dirty="0" err="1"/>
              <a:t>endl</a:t>
            </a:r>
            <a:r>
              <a:rPr lang="en-US" dirty="0"/>
              <a:t>;</a:t>
            </a:r>
            <a:endParaRPr lang="zh-CN" altLang="en-US" dirty="0"/>
          </a:p>
          <a:p>
            <a:pPr lvl="1"/>
            <a:r>
              <a:rPr lang="zh-CN" altLang="en-US" dirty="0"/>
              <a:t>格式控制符只对下一个要输出</a:t>
            </a:r>
            <a:r>
              <a:rPr lang="en-US" dirty="0"/>
              <a:t>/</a:t>
            </a:r>
            <a:r>
              <a:rPr lang="zh-CN" altLang="en-US" dirty="0"/>
              <a:t>输入的内容有效，头文件：</a:t>
            </a:r>
            <a:r>
              <a:rPr lang="en-US" dirty="0" err="1"/>
              <a:t>iomanip.h</a:t>
            </a:r>
            <a:endParaRPr lang="zh-CN" altLang="en-US" dirty="0"/>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44</a:t>
            </a:fld>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输入输出流复习要点</a:t>
            </a:r>
          </a:p>
        </p:txBody>
      </p:sp>
      <p:sp>
        <p:nvSpPr>
          <p:cNvPr id="3" name="内容占位符 2"/>
          <p:cNvSpPr>
            <a:spLocks noGrp="1"/>
          </p:cNvSpPr>
          <p:nvPr>
            <p:ph idx="1"/>
          </p:nvPr>
        </p:nvSpPr>
        <p:spPr/>
        <p:txBody>
          <a:bodyPr/>
          <a:lstStyle/>
          <a:p>
            <a:pPr lvl="0"/>
            <a:r>
              <a:rPr lang="zh-CN" altLang="en-US" dirty="0"/>
              <a:t>插入提取运算符的重载函数</a:t>
            </a:r>
          </a:p>
          <a:p>
            <a:pPr lvl="1"/>
            <a:r>
              <a:rPr lang="zh-CN" altLang="en-US" dirty="0"/>
              <a:t>掌握返回值类型、参数类型，具体实现根据输入输出不同的类对象灵活设计</a:t>
            </a: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45</a:t>
            </a:fld>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输入输出流主要问题</a:t>
            </a:r>
          </a:p>
        </p:txBody>
      </p:sp>
      <p:sp>
        <p:nvSpPr>
          <p:cNvPr id="3" name="内容占位符 2"/>
          <p:cNvSpPr>
            <a:spLocks noGrp="1"/>
          </p:cNvSpPr>
          <p:nvPr>
            <p:ph idx="1"/>
          </p:nvPr>
        </p:nvSpPr>
        <p:spPr/>
        <p:txBody>
          <a:bodyPr/>
          <a:lstStyle/>
          <a:p>
            <a:pPr lvl="0"/>
            <a:r>
              <a:rPr lang="zh-CN" altLang="en-US" dirty="0"/>
              <a:t>按照指定的格式输入</a:t>
            </a:r>
            <a:r>
              <a:rPr lang="en-US" dirty="0"/>
              <a:t>/</a:t>
            </a:r>
            <a:r>
              <a:rPr lang="zh-CN" altLang="en-US" dirty="0"/>
              <a:t>输出数据</a:t>
            </a:r>
          </a:p>
          <a:p>
            <a:pPr lvl="1"/>
            <a:r>
              <a:rPr lang="zh-CN" altLang="en-US" dirty="0"/>
              <a:t>区分格式控制函数和格式控制符</a:t>
            </a:r>
          </a:p>
          <a:p>
            <a:pPr lvl="0"/>
            <a:r>
              <a:rPr lang="zh-CN" altLang="en-US" dirty="0"/>
              <a:t>为某个类设计插入、提取运算符重载函数</a:t>
            </a:r>
          </a:p>
          <a:p>
            <a:pPr lvl="1"/>
            <a:r>
              <a:rPr lang="zh-CN" altLang="en-US" dirty="0"/>
              <a:t>注意函数的返回值类型、参数类型</a:t>
            </a: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46</a:t>
            </a:fld>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文件读写</a:t>
            </a:r>
          </a:p>
        </p:txBody>
      </p:sp>
      <p:sp>
        <p:nvSpPr>
          <p:cNvPr id="3" name="内容占位符 2"/>
          <p:cNvSpPr>
            <a:spLocks noGrp="1"/>
          </p:cNvSpPr>
          <p:nvPr>
            <p:ph idx="1"/>
          </p:nvPr>
        </p:nvSpPr>
        <p:spPr/>
        <p:txBody>
          <a:bodyPr/>
          <a:lstStyle/>
          <a:p>
            <a:r>
              <a:rPr lang="zh-CN" altLang="en-US" dirty="0"/>
              <a:t>文本文件与二进制文件的区别</a:t>
            </a:r>
            <a:endParaRPr lang="en-US" altLang="zh-CN" dirty="0"/>
          </a:p>
          <a:p>
            <a:pPr lvl="1"/>
            <a:r>
              <a:rPr lang="en-US" altLang="zh-CN" dirty="0"/>
              <a:t>ASCII</a:t>
            </a:r>
            <a:r>
              <a:rPr lang="zh-CN" altLang="en-US" dirty="0"/>
              <a:t>方式</a:t>
            </a:r>
            <a:endParaRPr lang="en-US" altLang="zh-CN" dirty="0"/>
          </a:p>
          <a:p>
            <a:pPr lvl="1"/>
            <a:r>
              <a:rPr lang="zh-CN" altLang="en-US" dirty="0"/>
              <a:t>二进制数方式</a:t>
            </a:r>
            <a:endParaRPr lang="en-US" altLang="zh-CN" dirty="0"/>
          </a:p>
          <a:p>
            <a:r>
              <a:rPr lang="zh-CN" altLang="en-US" dirty="0"/>
              <a:t>文件的读写过程</a:t>
            </a:r>
            <a:endParaRPr lang="en-US" altLang="zh-CN" dirty="0"/>
          </a:p>
          <a:p>
            <a:pPr lvl="1"/>
            <a:r>
              <a:rPr lang="zh-CN" altLang="en-US" dirty="0"/>
              <a:t>打开文件</a:t>
            </a:r>
            <a:endParaRPr lang="en-US" altLang="zh-CN" dirty="0"/>
          </a:p>
          <a:p>
            <a:pPr lvl="2"/>
            <a:r>
              <a:rPr lang="zh-CN" altLang="en-US" dirty="0"/>
              <a:t>打开方式：</a:t>
            </a:r>
            <a:r>
              <a:rPr lang="en-US" altLang="zh-CN" dirty="0"/>
              <a:t>P342</a:t>
            </a:r>
          </a:p>
          <a:p>
            <a:pPr lvl="1"/>
            <a:r>
              <a:rPr lang="zh-CN" altLang="en-US" dirty="0"/>
              <a:t>读写文件</a:t>
            </a:r>
            <a:endParaRPr lang="en-US" altLang="zh-CN" dirty="0"/>
          </a:p>
          <a:p>
            <a:pPr lvl="1"/>
            <a:r>
              <a:rPr lang="zh-CN" altLang="en-US" dirty="0"/>
              <a:t>关闭文件</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47</a:t>
            </a:fld>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文件读写</a:t>
            </a:r>
          </a:p>
        </p:txBody>
      </p:sp>
      <p:sp>
        <p:nvSpPr>
          <p:cNvPr id="3" name="内容占位符 2"/>
          <p:cNvSpPr>
            <a:spLocks noGrp="1"/>
          </p:cNvSpPr>
          <p:nvPr>
            <p:ph idx="1"/>
          </p:nvPr>
        </p:nvSpPr>
        <p:spPr>
          <a:xfrm>
            <a:off x="457200" y="1295400"/>
            <a:ext cx="8153400" cy="5301952"/>
          </a:xfrm>
        </p:spPr>
        <p:txBody>
          <a:bodyPr/>
          <a:lstStyle/>
          <a:p>
            <a:r>
              <a:rPr lang="zh-CN" altLang="en-US" dirty="0"/>
              <a:t>文本文件的读写</a:t>
            </a:r>
            <a:endParaRPr lang="en-US" altLang="zh-CN" dirty="0"/>
          </a:p>
          <a:p>
            <a:pPr lvl="1"/>
            <a:r>
              <a:rPr lang="zh-CN" altLang="en-US" dirty="0"/>
              <a:t>插入运算符和提取运算符</a:t>
            </a:r>
            <a:endParaRPr lang="en-US" altLang="zh-CN" dirty="0"/>
          </a:p>
          <a:p>
            <a:pPr lvl="1"/>
            <a:r>
              <a:rPr lang="en-US" altLang="zh-CN" dirty="0"/>
              <a:t>get</a:t>
            </a:r>
            <a:r>
              <a:rPr lang="zh-CN" altLang="en-US" dirty="0"/>
              <a:t>函数和</a:t>
            </a:r>
            <a:r>
              <a:rPr lang="en-US" altLang="zh-CN" dirty="0"/>
              <a:t>put</a:t>
            </a:r>
            <a:r>
              <a:rPr lang="zh-CN" altLang="en-US" dirty="0"/>
              <a:t>函数</a:t>
            </a:r>
            <a:endParaRPr lang="en-US" altLang="zh-CN" dirty="0"/>
          </a:p>
          <a:p>
            <a:pPr lvl="1"/>
            <a:r>
              <a:rPr lang="en-US" altLang="zh-CN" dirty="0" err="1"/>
              <a:t>getline</a:t>
            </a:r>
            <a:r>
              <a:rPr lang="zh-CN" altLang="en-US" dirty="0"/>
              <a:t>函数</a:t>
            </a:r>
            <a:endParaRPr lang="en-US" altLang="zh-CN" dirty="0"/>
          </a:p>
          <a:p>
            <a:pPr lvl="1"/>
            <a:r>
              <a:rPr lang="en-US" altLang="zh-CN" dirty="0"/>
              <a:t>gets</a:t>
            </a:r>
            <a:r>
              <a:rPr lang="zh-CN" altLang="en-US" dirty="0"/>
              <a:t>函数（</a:t>
            </a:r>
            <a:r>
              <a:rPr lang="en-US" altLang="zh-CN" dirty="0"/>
              <a:t>C</a:t>
            </a:r>
            <a:r>
              <a:rPr lang="zh-CN" altLang="en-US" dirty="0"/>
              <a:t>语言的库函数）</a:t>
            </a:r>
            <a:endParaRPr lang="en-US" altLang="zh-CN" dirty="0"/>
          </a:p>
          <a:p>
            <a:r>
              <a:rPr lang="zh-CN" altLang="en-US" dirty="0"/>
              <a:t>二进制文件的读写</a:t>
            </a:r>
            <a:endParaRPr lang="en-US" altLang="zh-CN" dirty="0"/>
          </a:p>
          <a:p>
            <a:pPr lvl="1"/>
            <a:r>
              <a:rPr lang="en-US" altLang="zh-CN" dirty="0"/>
              <a:t>read</a:t>
            </a:r>
            <a:r>
              <a:rPr lang="zh-CN" altLang="en-US" dirty="0"/>
              <a:t>函数和</a:t>
            </a:r>
            <a:r>
              <a:rPr lang="en-US" altLang="zh-CN" dirty="0"/>
              <a:t>write</a:t>
            </a:r>
            <a:r>
              <a:rPr lang="zh-CN" altLang="en-US" dirty="0"/>
              <a:t>函数</a:t>
            </a:r>
            <a:endParaRPr lang="en-US" altLang="zh-CN" dirty="0"/>
          </a:p>
          <a:p>
            <a:r>
              <a:rPr lang="zh-CN" altLang="en-US" dirty="0"/>
              <a:t>文件的随机访问</a:t>
            </a:r>
            <a:endParaRPr lang="en-US" altLang="zh-CN" dirty="0"/>
          </a:p>
          <a:p>
            <a:pPr lvl="1"/>
            <a:r>
              <a:rPr lang="en-US" altLang="zh-CN" dirty="0" err="1"/>
              <a:t>seekp</a:t>
            </a:r>
            <a:r>
              <a:rPr lang="zh-CN" altLang="en-US" dirty="0"/>
              <a:t>函数与</a:t>
            </a:r>
            <a:r>
              <a:rPr lang="en-US" altLang="zh-CN" dirty="0" err="1"/>
              <a:t>seekg</a:t>
            </a:r>
            <a:r>
              <a:rPr lang="zh-CN" altLang="en-US" dirty="0"/>
              <a:t>函数</a:t>
            </a:r>
            <a:endParaRPr lang="en-US" altLang="zh-CN" dirty="0"/>
          </a:p>
          <a:p>
            <a:pPr lvl="1"/>
            <a:r>
              <a:rPr lang="en-US" altLang="zh-CN" dirty="0" err="1"/>
              <a:t>tellp</a:t>
            </a:r>
            <a:r>
              <a:rPr lang="zh-CN" altLang="en-US" dirty="0"/>
              <a:t>函数与</a:t>
            </a:r>
            <a:r>
              <a:rPr lang="en-US" altLang="zh-CN" dirty="0" err="1"/>
              <a:t>tellg</a:t>
            </a:r>
            <a:r>
              <a:rPr lang="zh-CN" altLang="en-US" dirty="0"/>
              <a:t>函数</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48</a:t>
            </a:fld>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文件读写复习要点</a:t>
            </a:r>
          </a:p>
        </p:txBody>
      </p:sp>
      <p:sp>
        <p:nvSpPr>
          <p:cNvPr id="3" name="内容占位符 2"/>
          <p:cNvSpPr>
            <a:spLocks noGrp="1"/>
          </p:cNvSpPr>
          <p:nvPr>
            <p:ph idx="1"/>
          </p:nvPr>
        </p:nvSpPr>
        <p:spPr/>
        <p:txBody>
          <a:bodyPr/>
          <a:lstStyle/>
          <a:p>
            <a:pPr lvl="0"/>
            <a:r>
              <a:rPr lang="en-US" dirty="0"/>
              <a:t>get</a:t>
            </a:r>
            <a:r>
              <a:rPr lang="zh-CN" altLang="en-US" dirty="0"/>
              <a:t>函数与</a:t>
            </a:r>
            <a:r>
              <a:rPr lang="en-US" dirty="0"/>
              <a:t>put</a:t>
            </a:r>
            <a:r>
              <a:rPr lang="zh-CN" altLang="en-US" dirty="0"/>
              <a:t>函数</a:t>
            </a:r>
          </a:p>
          <a:p>
            <a:pPr lvl="1"/>
            <a:r>
              <a:rPr lang="zh-CN" altLang="en-US" dirty="0"/>
              <a:t>按字符读写文本文件</a:t>
            </a:r>
          </a:p>
          <a:p>
            <a:pPr lvl="0"/>
            <a:r>
              <a:rPr lang="en-US" dirty="0"/>
              <a:t>read</a:t>
            </a:r>
            <a:r>
              <a:rPr lang="zh-CN" altLang="en-US" dirty="0"/>
              <a:t>函数与</a:t>
            </a:r>
            <a:r>
              <a:rPr lang="en-US" dirty="0"/>
              <a:t>write</a:t>
            </a:r>
            <a:r>
              <a:rPr lang="zh-CN" altLang="en-US" dirty="0"/>
              <a:t>函数</a:t>
            </a:r>
          </a:p>
          <a:p>
            <a:pPr lvl="1"/>
            <a:r>
              <a:rPr lang="zh-CN" altLang="en-US" dirty="0"/>
              <a:t>按字节读写二进制文件</a:t>
            </a:r>
          </a:p>
          <a:p>
            <a:pPr lvl="0"/>
            <a:r>
              <a:rPr lang="en-US" dirty="0" err="1"/>
              <a:t>getline</a:t>
            </a:r>
            <a:r>
              <a:rPr lang="zh-CN" altLang="en-US" dirty="0"/>
              <a:t>函数</a:t>
            </a:r>
          </a:p>
          <a:p>
            <a:pPr lvl="1"/>
            <a:r>
              <a:rPr lang="zh-CN" altLang="en-US" dirty="0"/>
              <a:t>按行读取文本文件，以</a:t>
            </a:r>
            <a:r>
              <a:rPr lang="en-US" dirty="0"/>
              <a:t>’\n’</a:t>
            </a:r>
            <a:r>
              <a:rPr lang="zh-CN" altLang="en-US" dirty="0"/>
              <a:t>为行结束符</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49</a:t>
            </a:fld>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a:t>
            </a:r>
          </a:p>
        </p:txBody>
      </p:sp>
      <p:sp>
        <p:nvSpPr>
          <p:cNvPr id="3" name="内容占位符 2"/>
          <p:cNvSpPr>
            <a:spLocks noGrp="1"/>
          </p:cNvSpPr>
          <p:nvPr>
            <p:ph idx="1"/>
          </p:nvPr>
        </p:nvSpPr>
        <p:spPr/>
        <p:txBody>
          <a:bodyPr/>
          <a:lstStyle/>
          <a:p>
            <a:r>
              <a:rPr lang="zh-CN" altLang="en-US" dirty="0"/>
              <a:t>指针、指针变量的含义</a:t>
            </a:r>
            <a:endParaRPr lang="en-US" altLang="zh-CN" dirty="0"/>
          </a:p>
          <a:p>
            <a:pPr lvl="1">
              <a:lnSpc>
                <a:spcPct val="85000"/>
              </a:lnSpc>
            </a:pP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a:t>
            </a:r>
          </a:p>
          <a:p>
            <a:pPr lvl="1">
              <a:lnSpc>
                <a:spcPct val="85000"/>
              </a:lnSpc>
            </a:pP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a:t>
            </a:r>
          </a:p>
          <a:p>
            <a:pPr lvl="1">
              <a:lnSpc>
                <a:spcPct val="85000"/>
              </a:lnSpc>
            </a:pP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a:t>
            </a:r>
          </a:p>
          <a:p>
            <a:pPr lvl="1">
              <a:lnSpc>
                <a:spcPct val="85000"/>
              </a:lnSpc>
            </a:pP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a[10];</a:t>
            </a:r>
          </a:p>
          <a:p>
            <a:pPr lvl="1">
              <a:lnSpc>
                <a:spcPct val="85000"/>
              </a:lnSpc>
            </a:pP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a[10];</a:t>
            </a:r>
          </a:p>
          <a:p>
            <a:pPr lvl="1">
              <a:lnSpc>
                <a:spcPct val="85000"/>
              </a:lnSpc>
            </a:pP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(*a)[10];</a:t>
            </a:r>
          </a:p>
          <a:p>
            <a:pPr lvl="1">
              <a:lnSpc>
                <a:spcPct val="85000"/>
              </a:lnSpc>
            </a:pPr>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a( );</a:t>
            </a:r>
          </a:p>
          <a:p>
            <a:pPr lvl="1">
              <a:lnSpc>
                <a:spcPct val="85000"/>
              </a:lnSpc>
            </a:pP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 );</a:t>
            </a:r>
          </a:p>
          <a:p>
            <a:pPr lvl="1">
              <a:lnSpc>
                <a:spcPct val="85000"/>
              </a:lnSpc>
            </a:pP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 (*a)( );</a:t>
            </a:r>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a:t>
            </a:fld>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文件读写复习要点</a:t>
            </a:r>
          </a:p>
        </p:txBody>
      </p:sp>
      <p:sp>
        <p:nvSpPr>
          <p:cNvPr id="3" name="内容占位符 2"/>
          <p:cNvSpPr>
            <a:spLocks noGrp="1"/>
          </p:cNvSpPr>
          <p:nvPr>
            <p:ph idx="1"/>
          </p:nvPr>
        </p:nvSpPr>
        <p:spPr/>
        <p:txBody>
          <a:bodyPr/>
          <a:lstStyle/>
          <a:p>
            <a:pPr lvl="0"/>
            <a:r>
              <a:rPr lang="en-US" dirty="0" err="1"/>
              <a:t>tellg</a:t>
            </a:r>
            <a:r>
              <a:rPr lang="zh-CN" altLang="en-US" dirty="0"/>
              <a:t>与</a:t>
            </a:r>
            <a:r>
              <a:rPr lang="en-US" dirty="0" err="1"/>
              <a:t>tellp</a:t>
            </a:r>
            <a:r>
              <a:rPr lang="zh-CN" altLang="en-US" dirty="0"/>
              <a:t>函数</a:t>
            </a:r>
          </a:p>
          <a:p>
            <a:pPr lvl="1"/>
            <a:r>
              <a:rPr lang="zh-CN" altLang="en-US" dirty="0"/>
              <a:t>获取二进制文件读</a:t>
            </a:r>
            <a:r>
              <a:rPr lang="en-US" dirty="0"/>
              <a:t>/</a:t>
            </a:r>
            <a:r>
              <a:rPr lang="zh-CN" altLang="en-US" dirty="0"/>
              <a:t>写指针的位置，以字节为单位</a:t>
            </a:r>
          </a:p>
          <a:p>
            <a:pPr lvl="0"/>
            <a:r>
              <a:rPr lang="en-US" dirty="0" err="1"/>
              <a:t>seekg</a:t>
            </a:r>
            <a:r>
              <a:rPr lang="zh-CN" altLang="en-US" dirty="0"/>
              <a:t>与</a:t>
            </a:r>
            <a:r>
              <a:rPr lang="en-US" dirty="0" err="1"/>
              <a:t>seekp</a:t>
            </a:r>
            <a:r>
              <a:rPr lang="zh-CN" altLang="en-US" dirty="0"/>
              <a:t>函数</a:t>
            </a:r>
          </a:p>
          <a:p>
            <a:pPr lvl="1"/>
            <a:r>
              <a:rPr lang="zh-CN" altLang="en-US" dirty="0"/>
              <a:t>设置二进制文件读</a:t>
            </a:r>
            <a:r>
              <a:rPr lang="en-US" dirty="0"/>
              <a:t>/</a:t>
            </a:r>
            <a:r>
              <a:rPr lang="zh-CN" altLang="en-US" dirty="0"/>
              <a:t>写指针的位置，以字节为单位</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50</a:t>
            </a:fld>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文件读写主要问题</a:t>
            </a:r>
          </a:p>
        </p:txBody>
      </p:sp>
      <p:sp>
        <p:nvSpPr>
          <p:cNvPr id="3" name="内容占位符 2"/>
          <p:cNvSpPr>
            <a:spLocks noGrp="1"/>
          </p:cNvSpPr>
          <p:nvPr>
            <p:ph idx="1"/>
          </p:nvPr>
        </p:nvSpPr>
        <p:spPr/>
        <p:txBody>
          <a:bodyPr/>
          <a:lstStyle/>
          <a:p>
            <a:pPr lvl="0"/>
            <a:r>
              <a:rPr lang="zh-CN" altLang="en-US" dirty="0"/>
              <a:t>读写文本文件</a:t>
            </a:r>
            <a:endParaRPr lang="en-US" altLang="zh-CN" dirty="0"/>
          </a:p>
          <a:p>
            <a:pPr>
              <a:spcBef>
                <a:spcPts val="0"/>
              </a:spcBef>
              <a:buNone/>
            </a:pPr>
            <a:r>
              <a:rPr lang="en-US" altLang="zh-CN" sz="2400" u="heavy" dirty="0">
                <a:solidFill>
                  <a:schemeClr val="tx2"/>
                </a:solidFill>
                <a:uFill>
                  <a:solidFill>
                    <a:srgbClr val="FF0000"/>
                  </a:solidFill>
                </a:uFill>
                <a:latin typeface="Courier New" pitchFamily="49" charset="0"/>
                <a:cs typeface="Courier New" pitchFamily="49" charset="0"/>
              </a:rPr>
              <a:t>	</a:t>
            </a:r>
            <a:r>
              <a:rPr lang="en-US" altLang="zh-CN" sz="2400" u="heavy" dirty="0" err="1">
                <a:solidFill>
                  <a:schemeClr val="tx2"/>
                </a:solidFill>
                <a:uFill>
                  <a:solidFill>
                    <a:srgbClr val="FF0000"/>
                  </a:solidFill>
                </a:uFill>
                <a:latin typeface="Courier New" pitchFamily="49" charset="0"/>
                <a:cs typeface="Courier New" pitchFamily="49" charset="0"/>
              </a:rPr>
              <a:t>fin.get</a:t>
            </a:r>
            <a:r>
              <a:rPr lang="en-US" altLang="zh-CN" sz="2400" u="heavy" dirty="0">
                <a:solidFill>
                  <a:schemeClr val="tx2"/>
                </a:solidFill>
                <a:uFill>
                  <a:solidFill>
                    <a:srgbClr val="FF0000"/>
                  </a:solidFill>
                </a:uFill>
                <a:latin typeface="Courier New" pitchFamily="49" charset="0"/>
                <a:cs typeface="Courier New" pitchFamily="49" charset="0"/>
              </a:rPr>
              <a:t>(</a:t>
            </a:r>
            <a:r>
              <a:rPr lang="en-US" altLang="zh-CN" sz="2400" u="heavy" dirty="0" err="1">
                <a:solidFill>
                  <a:schemeClr val="tx2"/>
                </a:solidFill>
                <a:uFill>
                  <a:solidFill>
                    <a:srgbClr val="FF0000"/>
                  </a:solidFill>
                </a:uFill>
                <a:latin typeface="Courier New" pitchFamily="49" charset="0"/>
                <a:cs typeface="Courier New" pitchFamily="49" charset="0"/>
              </a:rPr>
              <a:t>ch</a:t>
            </a:r>
            <a:r>
              <a:rPr lang="en-US" altLang="zh-CN" sz="2400" u="heavy" dirty="0">
                <a:solidFill>
                  <a:schemeClr val="tx2"/>
                </a:solidFill>
                <a:uFill>
                  <a:solidFill>
                    <a:srgbClr val="FF0000"/>
                  </a:solidFill>
                </a:u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while</a:t>
            </a:r>
            <a:r>
              <a:rPr lang="en-US" altLang="zh-CN" sz="2400" dirty="0">
                <a:solidFill>
                  <a:schemeClr val="tx2"/>
                </a:solidFill>
                <a:latin typeface="Courier New" pitchFamily="49" charset="0"/>
                <a:cs typeface="Courier New" pitchFamily="49" charset="0"/>
              </a:rPr>
              <a:t>(!fin.eof()){</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使用</a:t>
            </a:r>
            <a:r>
              <a:rPr lang="en-US" altLang="zh-CN" sz="2400" dirty="0" err="1">
                <a:solidFill>
                  <a:srgbClr val="00B050"/>
                </a:solidFill>
                <a:latin typeface="Courier New" pitchFamily="49" charset="0"/>
                <a:cs typeface="Courier New" pitchFamily="49" charset="0"/>
              </a:rPr>
              <a:t>ch</a:t>
            </a:r>
            <a:endParaRPr lang="en-US" altLang="zh-CN" sz="2400" dirty="0">
              <a:solidFill>
                <a:srgbClr val="00B050"/>
              </a:solidFill>
              <a:latin typeface="Courier New" pitchFamily="49" charset="0"/>
              <a:cs typeface="Courier New" pitchFamily="49" charset="0"/>
            </a:endParaRP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fin.get</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向文件中写字符</a:t>
            </a:r>
            <a:endParaRPr lang="en-US" altLang="zh-CN" sz="2400" dirty="0">
              <a:solidFill>
                <a:srgbClr val="00B050"/>
              </a:solidFill>
              <a:latin typeface="Courier New" pitchFamily="49" charset="0"/>
              <a:cs typeface="Courier New" pitchFamily="49" charset="0"/>
            </a:endParaRP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fout.put</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ch</a:t>
            </a:r>
            <a:r>
              <a:rPr lang="en-US" altLang="zh-CN" sz="2400" dirty="0">
                <a:solidFill>
                  <a:schemeClr val="tx2"/>
                </a:solidFill>
                <a:latin typeface="Courier New" pitchFamily="49" charset="0"/>
                <a:cs typeface="Courier New" pitchFamily="49" charset="0"/>
              </a:rPr>
              <a:t>);</a:t>
            </a:r>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51</a:t>
            </a:fld>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文件读写主要问题</a:t>
            </a:r>
          </a:p>
        </p:txBody>
      </p:sp>
      <p:sp>
        <p:nvSpPr>
          <p:cNvPr id="3" name="内容占位符 2"/>
          <p:cNvSpPr>
            <a:spLocks noGrp="1"/>
          </p:cNvSpPr>
          <p:nvPr>
            <p:ph idx="1"/>
          </p:nvPr>
        </p:nvSpPr>
        <p:spPr>
          <a:xfrm>
            <a:off x="457200" y="1295400"/>
            <a:ext cx="8507288" cy="5029200"/>
          </a:xfrm>
        </p:spPr>
        <p:txBody>
          <a:bodyPr/>
          <a:lstStyle/>
          <a:p>
            <a:pPr lvl="0"/>
            <a:r>
              <a:rPr lang="zh-CN" altLang="en-US" dirty="0"/>
              <a:t>读写二进制文件</a:t>
            </a:r>
            <a:endParaRPr lang="en-US" altLang="zh-CN" dirty="0"/>
          </a:p>
          <a:p>
            <a:pPr lvl="1">
              <a:buNone/>
            </a:pPr>
            <a:r>
              <a:rPr lang="en-US" altLang="zh-CN" u="heavy" dirty="0" err="1">
                <a:solidFill>
                  <a:schemeClr val="tx2"/>
                </a:solidFill>
                <a:uFill>
                  <a:solidFill>
                    <a:srgbClr val="FF0000"/>
                  </a:solidFill>
                </a:uFill>
                <a:latin typeface="Courier New" pitchFamily="49" charset="0"/>
                <a:cs typeface="Courier New" pitchFamily="49" charset="0"/>
              </a:rPr>
              <a:t>fout.write</a:t>
            </a:r>
            <a:r>
              <a:rPr lang="en-US" altLang="zh-CN" u="heavy" dirty="0">
                <a:solidFill>
                  <a:schemeClr val="tx2"/>
                </a:solidFill>
                <a:uFill>
                  <a:solidFill>
                    <a:srgbClr val="FF0000"/>
                  </a:solidFill>
                </a:uFill>
                <a:latin typeface="Courier New" pitchFamily="49" charset="0"/>
                <a:cs typeface="Courier New" pitchFamily="49" charset="0"/>
              </a:rPr>
              <a:t>((</a:t>
            </a:r>
            <a:r>
              <a:rPr lang="en-US" altLang="zh-CN" u="heavy" dirty="0">
                <a:uFill>
                  <a:solidFill>
                    <a:srgbClr val="FF0000"/>
                  </a:solidFill>
                </a:uFill>
                <a:latin typeface="Courier New" pitchFamily="49" charset="0"/>
                <a:cs typeface="Courier New" pitchFamily="49" charset="0"/>
              </a:rPr>
              <a:t>char</a:t>
            </a:r>
            <a:r>
              <a:rPr lang="en-US" altLang="zh-CN" u="heavy" dirty="0">
                <a:solidFill>
                  <a:schemeClr val="tx2"/>
                </a:solidFill>
                <a:uFill>
                  <a:solidFill>
                    <a:srgbClr val="FF0000"/>
                  </a:solidFill>
                </a:uFill>
                <a:latin typeface="Courier New" pitchFamily="49" charset="0"/>
                <a:cs typeface="Courier New" pitchFamily="49" charset="0"/>
              </a:rPr>
              <a:t>*)(</a:t>
            </a:r>
            <a:r>
              <a:rPr lang="en-US" altLang="zh-CN" u="heavy" dirty="0">
                <a:solidFill>
                  <a:srgbClr val="FF0000"/>
                </a:solidFill>
                <a:uFill>
                  <a:solidFill>
                    <a:srgbClr val="FF0000"/>
                  </a:solidFill>
                </a:uFill>
                <a:latin typeface="Courier New" pitchFamily="49" charset="0"/>
                <a:cs typeface="Courier New" pitchFamily="49" charset="0"/>
              </a:rPr>
              <a:t>&amp;</a:t>
            </a:r>
            <a:r>
              <a:rPr lang="en-US" altLang="zh-CN" u="heavy" dirty="0" err="1">
                <a:solidFill>
                  <a:schemeClr val="tx2"/>
                </a:solidFill>
                <a:uFill>
                  <a:solidFill>
                    <a:srgbClr val="FF0000"/>
                  </a:solidFill>
                </a:uFill>
                <a:latin typeface="Courier New" pitchFamily="49" charset="0"/>
                <a:cs typeface="Courier New" pitchFamily="49" charset="0"/>
              </a:rPr>
              <a:t>ss</a:t>
            </a:r>
            <a:r>
              <a:rPr lang="en-US" altLang="zh-CN" u="heavy" dirty="0">
                <a:solidFill>
                  <a:schemeClr val="tx2"/>
                </a:solidFill>
                <a:uFill>
                  <a:solidFill>
                    <a:srgbClr val="FF0000"/>
                  </a:solidFill>
                </a:uFill>
                <a:latin typeface="Courier New" pitchFamily="49" charset="0"/>
                <a:cs typeface="Courier New" pitchFamily="49" charset="0"/>
              </a:rPr>
              <a:t>), </a:t>
            </a:r>
            <a:r>
              <a:rPr lang="en-US" altLang="zh-CN" u="heavy" dirty="0" err="1">
                <a:uFill>
                  <a:solidFill>
                    <a:srgbClr val="FF0000"/>
                  </a:solidFill>
                </a:uFill>
                <a:latin typeface="Courier New" pitchFamily="49" charset="0"/>
                <a:cs typeface="Courier New" pitchFamily="49" charset="0"/>
              </a:rPr>
              <a:t>sizeof</a:t>
            </a:r>
            <a:r>
              <a:rPr lang="en-US" altLang="zh-CN" u="heavy" dirty="0">
                <a:solidFill>
                  <a:schemeClr val="tx2"/>
                </a:solidFill>
                <a:uFill>
                  <a:solidFill>
                    <a:srgbClr val="FF0000"/>
                  </a:solidFill>
                </a:uFill>
                <a:latin typeface="Courier New" pitchFamily="49" charset="0"/>
                <a:cs typeface="Courier New" pitchFamily="49" charset="0"/>
              </a:rPr>
              <a:t>(</a:t>
            </a:r>
            <a:r>
              <a:rPr lang="en-US" altLang="zh-CN" u="heavy" dirty="0" err="1">
                <a:solidFill>
                  <a:schemeClr val="tx2"/>
                </a:solidFill>
                <a:uFill>
                  <a:solidFill>
                    <a:srgbClr val="FF0000"/>
                  </a:solidFill>
                </a:uFill>
                <a:latin typeface="Courier New" pitchFamily="49" charset="0"/>
                <a:cs typeface="Courier New" pitchFamily="49" charset="0"/>
              </a:rPr>
              <a:t>ss</a:t>
            </a:r>
            <a:r>
              <a:rPr lang="en-US" altLang="zh-CN" u="heavy" dirty="0">
                <a:solidFill>
                  <a:schemeClr val="tx2"/>
                </a:solidFill>
                <a:uFill>
                  <a:solidFill>
                    <a:srgbClr val="FF0000"/>
                  </a:solidFill>
                </a:uFill>
                <a:latin typeface="Courier New" pitchFamily="49" charset="0"/>
                <a:cs typeface="Courier New" pitchFamily="49" charset="0"/>
              </a:rPr>
              <a:t>));</a:t>
            </a:r>
          </a:p>
          <a:p>
            <a:pPr lvl="1">
              <a:buNone/>
            </a:pPr>
            <a:r>
              <a:rPr lang="en-US" altLang="zh-CN" u="heavy" dirty="0" err="1">
                <a:solidFill>
                  <a:schemeClr val="tx2"/>
                </a:solidFill>
                <a:uFill>
                  <a:solidFill>
                    <a:srgbClr val="FF0000"/>
                  </a:solidFill>
                </a:uFill>
                <a:latin typeface="Courier New" pitchFamily="49" charset="0"/>
                <a:cs typeface="Courier New" pitchFamily="49" charset="0"/>
              </a:rPr>
              <a:t>fin.read</a:t>
            </a:r>
            <a:r>
              <a:rPr lang="en-US" altLang="zh-CN" u="heavy" dirty="0">
                <a:solidFill>
                  <a:schemeClr val="tx2"/>
                </a:solidFill>
                <a:uFill>
                  <a:solidFill>
                    <a:srgbClr val="FF0000"/>
                  </a:solidFill>
                </a:uFill>
                <a:latin typeface="Courier New" pitchFamily="49" charset="0"/>
                <a:cs typeface="Courier New" pitchFamily="49" charset="0"/>
              </a:rPr>
              <a:t>((</a:t>
            </a:r>
            <a:r>
              <a:rPr lang="en-US" altLang="zh-CN" u="heavy" dirty="0">
                <a:uFill>
                  <a:solidFill>
                    <a:srgbClr val="FF0000"/>
                  </a:solidFill>
                </a:uFill>
                <a:latin typeface="Courier New" pitchFamily="49" charset="0"/>
                <a:cs typeface="Courier New" pitchFamily="49" charset="0"/>
              </a:rPr>
              <a:t>char</a:t>
            </a:r>
            <a:r>
              <a:rPr lang="en-US" altLang="zh-CN" u="heavy" dirty="0">
                <a:solidFill>
                  <a:schemeClr val="tx2"/>
                </a:solidFill>
                <a:uFill>
                  <a:solidFill>
                    <a:srgbClr val="FF0000"/>
                  </a:solidFill>
                </a:uFill>
                <a:latin typeface="Courier New" pitchFamily="49" charset="0"/>
                <a:cs typeface="Courier New" pitchFamily="49" charset="0"/>
              </a:rPr>
              <a:t>*)(</a:t>
            </a:r>
            <a:r>
              <a:rPr lang="en-US" altLang="zh-CN" u="heavy" dirty="0">
                <a:solidFill>
                  <a:srgbClr val="FF0000"/>
                </a:solidFill>
                <a:uFill>
                  <a:solidFill>
                    <a:srgbClr val="FF0000"/>
                  </a:solidFill>
                </a:uFill>
                <a:latin typeface="Courier New" pitchFamily="49" charset="0"/>
                <a:cs typeface="Courier New" pitchFamily="49" charset="0"/>
              </a:rPr>
              <a:t>&amp;</a:t>
            </a:r>
            <a:r>
              <a:rPr lang="en-US" altLang="zh-CN" u="heavy" dirty="0" err="1">
                <a:solidFill>
                  <a:schemeClr val="tx2"/>
                </a:solidFill>
                <a:uFill>
                  <a:solidFill>
                    <a:srgbClr val="FF0000"/>
                  </a:solidFill>
                </a:uFill>
                <a:latin typeface="Courier New" pitchFamily="49" charset="0"/>
                <a:cs typeface="Courier New" pitchFamily="49" charset="0"/>
              </a:rPr>
              <a:t>ss</a:t>
            </a:r>
            <a:r>
              <a:rPr lang="en-US" altLang="zh-CN" u="heavy" dirty="0">
                <a:solidFill>
                  <a:schemeClr val="tx2"/>
                </a:solidFill>
                <a:uFill>
                  <a:solidFill>
                    <a:srgbClr val="FF0000"/>
                  </a:solidFill>
                </a:uFill>
                <a:latin typeface="Courier New" pitchFamily="49" charset="0"/>
                <a:cs typeface="Courier New" pitchFamily="49" charset="0"/>
              </a:rPr>
              <a:t>), </a:t>
            </a:r>
            <a:r>
              <a:rPr lang="en-US" altLang="zh-CN" u="heavy" dirty="0" err="1">
                <a:uFill>
                  <a:solidFill>
                    <a:srgbClr val="FF0000"/>
                  </a:solidFill>
                </a:uFill>
                <a:latin typeface="Courier New" pitchFamily="49" charset="0"/>
                <a:cs typeface="Courier New" pitchFamily="49" charset="0"/>
              </a:rPr>
              <a:t>sizeof</a:t>
            </a:r>
            <a:r>
              <a:rPr lang="en-US" altLang="zh-CN" u="heavy" dirty="0">
                <a:solidFill>
                  <a:schemeClr val="tx2"/>
                </a:solidFill>
                <a:uFill>
                  <a:solidFill>
                    <a:srgbClr val="FF0000"/>
                  </a:solidFill>
                </a:uFill>
                <a:latin typeface="Courier New" pitchFamily="49" charset="0"/>
                <a:cs typeface="Courier New" pitchFamily="49" charset="0"/>
              </a:rPr>
              <a:t>(</a:t>
            </a:r>
            <a:r>
              <a:rPr lang="en-US" altLang="zh-CN" u="heavy" dirty="0" err="1">
                <a:solidFill>
                  <a:schemeClr val="tx2"/>
                </a:solidFill>
                <a:uFill>
                  <a:solidFill>
                    <a:srgbClr val="FF0000"/>
                  </a:solidFill>
                </a:uFill>
                <a:latin typeface="Courier New" pitchFamily="49" charset="0"/>
                <a:cs typeface="Courier New" pitchFamily="49" charset="0"/>
              </a:rPr>
              <a:t>ss</a:t>
            </a:r>
            <a:r>
              <a:rPr lang="en-US" altLang="zh-CN" u="heavy" dirty="0">
                <a:solidFill>
                  <a:schemeClr val="tx2"/>
                </a:solidFill>
                <a:uFill>
                  <a:solidFill>
                    <a:srgbClr val="FF0000"/>
                  </a:solidFill>
                </a:uFill>
                <a:latin typeface="Courier New" pitchFamily="49" charset="0"/>
                <a:cs typeface="Courier New" pitchFamily="49" charset="0"/>
              </a:rPr>
              <a:t>) );</a:t>
            </a:r>
            <a:endParaRPr lang="zh-CN" altLang="en-US" dirty="0"/>
          </a:p>
          <a:p>
            <a:pPr lvl="0"/>
            <a:r>
              <a:rPr lang="zh-CN" altLang="en-US" dirty="0"/>
              <a:t>按行读取文本文件</a:t>
            </a:r>
            <a:endParaRPr lang="en-US" altLang="zh-CN" dirty="0"/>
          </a:p>
          <a:p>
            <a:pPr>
              <a:spcBef>
                <a:spcPts val="0"/>
              </a:spcBef>
              <a:buNone/>
            </a:pPr>
            <a:r>
              <a:rPr lang="en-US" altLang="zh-CN" sz="2400" dirty="0">
                <a:solidFill>
                  <a:srgbClr val="0000FF"/>
                </a:solidFill>
                <a:latin typeface="Courier New" pitchFamily="49" charset="0"/>
                <a:cs typeface="Courier New" pitchFamily="49" charset="0"/>
              </a:rPr>
              <a:t>	char </a:t>
            </a:r>
            <a:r>
              <a:rPr lang="en-US" altLang="zh-CN" sz="2400" dirty="0">
                <a:solidFill>
                  <a:schemeClr val="tx2"/>
                </a:solidFill>
                <a:latin typeface="Courier New" pitchFamily="49" charset="0"/>
                <a:cs typeface="Courier New" pitchFamily="49" charset="0"/>
              </a:rPr>
              <a:t>line[81];</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ifstream</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infile</a:t>
            </a:r>
            <a:r>
              <a:rPr lang="en-US" altLang="zh-CN" sz="2400" dirty="0">
                <a:solidFill>
                  <a:schemeClr val="tx2"/>
                </a:solidFill>
                <a:latin typeface="Courier New" pitchFamily="49" charset="0"/>
                <a:cs typeface="Courier New" pitchFamily="49" charset="0"/>
              </a:rPr>
              <a:t>(“getline_1.cpp”);</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打开文件用于读</a:t>
            </a:r>
          </a:p>
          <a:p>
            <a:pPr>
              <a:spcBef>
                <a:spcPts val="0"/>
              </a:spcBef>
              <a:buNone/>
            </a:pPr>
            <a:r>
              <a:rPr lang="zh-CN" altLang="en-US" sz="2400" dirty="0">
                <a:solidFill>
                  <a:srgbClr val="0000FF"/>
                </a:solidFill>
                <a:latin typeface="Courier New" pitchFamily="49" charset="0"/>
                <a:cs typeface="Courier New" pitchFamily="49" charset="0"/>
              </a:rPr>
              <a:t>  </a:t>
            </a:r>
            <a:r>
              <a:rPr lang="en-US" altLang="zh-CN" sz="2400" u="heavy" dirty="0" err="1">
                <a:solidFill>
                  <a:schemeClr val="tx2"/>
                </a:solidFill>
                <a:uFill>
                  <a:solidFill>
                    <a:srgbClr val="FF0000"/>
                  </a:solidFill>
                </a:uFill>
                <a:latin typeface="Courier New" pitchFamily="49" charset="0"/>
                <a:cs typeface="Courier New" pitchFamily="49" charset="0"/>
              </a:rPr>
              <a:t>infile.getline</a:t>
            </a:r>
            <a:r>
              <a:rPr lang="en-US" altLang="zh-CN" sz="2400" u="heavy" dirty="0">
                <a:solidFill>
                  <a:schemeClr val="tx2"/>
                </a:solidFill>
                <a:uFill>
                  <a:solidFill>
                    <a:srgbClr val="FF0000"/>
                  </a:solidFill>
                </a:uFill>
                <a:latin typeface="Courier New" pitchFamily="49" charset="0"/>
                <a:cs typeface="Courier New" pitchFamily="49" charset="0"/>
              </a:rPr>
              <a:t>(line, 80); </a:t>
            </a:r>
          </a:p>
          <a:p>
            <a:pPr>
              <a:spcBef>
                <a:spcPts val="0"/>
              </a:spcBef>
              <a:buNone/>
            </a:pPr>
            <a:r>
              <a:rPr lang="en-US" altLang="zh-CN" sz="2400" dirty="0">
                <a:solidFill>
                  <a:srgbClr val="0000FF"/>
                </a:solidFill>
                <a:latin typeface="Courier New" pitchFamily="49" charset="0"/>
                <a:cs typeface="Courier New" pitchFamily="49" charset="0"/>
              </a:rPr>
              <a:t>	while</a:t>
            </a:r>
            <a:r>
              <a:rPr lang="en-US" altLang="zh-CN" sz="2400" dirty="0">
                <a:solidFill>
                  <a:schemeClr val="tx2"/>
                </a:solidFill>
                <a:latin typeface="Courier New" pitchFamily="49" charset="0"/>
                <a:cs typeface="Courier New" pitchFamily="49" charset="0"/>
              </a:rPr>
              <a:t>(!infile.eof()) { </a:t>
            </a:r>
            <a:r>
              <a:rPr lang="en-US" altLang="zh-CN" sz="2400" dirty="0">
                <a:solidFill>
                  <a:srgbClr val="0000FF"/>
                </a:solidFill>
                <a:latin typeface="Courier New" pitchFamily="49" charset="0"/>
                <a:cs typeface="Courier New" pitchFamily="49" charset="0"/>
              </a:rPr>
              <a:t>      </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尚未读到文件结束则继续循环(处理)</a:t>
            </a:r>
          </a:p>
          <a:p>
            <a:pPr>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&lt;&lt;line&lt;&lt;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    </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显示在屏幕上</a:t>
            </a:r>
          </a:p>
          <a:p>
            <a:pPr>
              <a:spcBef>
                <a:spcPts val="0"/>
              </a:spcBef>
              <a:buNone/>
            </a:pPr>
            <a:r>
              <a:rPr lang="zh-CN" altLang="en-US" sz="2400" dirty="0">
                <a:solidFill>
                  <a:srgbClr val="0000FF"/>
                </a:solidFill>
                <a:latin typeface="Courier New" pitchFamily="49" charset="0"/>
                <a:cs typeface="Courier New" pitchFamily="49" charset="0"/>
              </a:rPr>
              <a:t>		</a:t>
            </a:r>
            <a:r>
              <a:rPr lang="en-US" altLang="zh-CN" sz="2400" u="heavy" dirty="0" err="1">
                <a:solidFill>
                  <a:schemeClr val="tx2"/>
                </a:solidFill>
                <a:uFill>
                  <a:solidFill>
                    <a:srgbClr val="FF0000"/>
                  </a:solidFill>
                </a:uFill>
                <a:latin typeface="Courier New" pitchFamily="49" charset="0"/>
                <a:cs typeface="Courier New" pitchFamily="49" charset="0"/>
              </a:rPr>
              <a:t>infile.getline</a:t>
            </a:r>
            <a:r>
              <a:rPr lang="en-US" altLang="zh-CN" sz="2400" u="heavy" dirty="0">
                <a:solidFill>
                  <a:schemeClr val="tx2"/>
                </a:solidFill>
                <a:uFill>
                  <a:solidFill>
                    <a:srgbClr val="FF0000"/>
                  </a:solidFill>
                </a:uFill>
                <a:latin typeface="Courier New" pitchFamily="49" charset="0"/>
                <a:cs typeface="Courier New" pitchFamily="49" charset="0"/>
              </a:rPr>
              <a:t>(line,80);</a:t>
            </a:r>
            <a:r>
              <a:rPr lang="en-US" altLang="zh-CN" sz="2400" dirty="0">
                <a:solidFill>
                  <a:srgbClr val="007434"/>
                </a:solidFill>
                <a:latin typeface="Courier New" pitchFamily="49" charset="0"/>
                <a:cs typeface="Courier New" pitchFamily="49" charset="0"/>
              </a:rPr>
              <a:t>//</a:t>
            </a:r>
            <a:r>
              <a:rPr lang="zh-CN" altLang="en-US" sz="2400" dirty="0">
                <a:solidFill>
                  <a:srgbClr val="007434"/>
                </a:solidFill>
                <a:latin typeface="Courier New" pitchFamily="49" charset="0"/>
                <a:cs typeface="Courier New" pitchFamily="49" charset="0"/>
              </a:rPr>
              <a:t>再读一行</a:t>
            </a:r>
          </a:p>
          <a:p>
            <a:pPr>
              <a:spcBef>
                <a:spcPts val="0"/>
              </a:spcBef>
              <a:buNone/>
            </a:pPr>
            <a:r>
              <a:rPr lang="zh-CN" altLang="en-US" sz="2400" dirty="0">
                <a:solidFill>
                  <a:srgbClr val="0000FF"/>
                </a:solidFill>
                <a:latin typeface="Courier New" pitchFamily="49" charset="0"/>
                <a:cs typeface="Courier New" pitchFamily="49" charset="0"/>
              </a:rPr>
              <a:t>  </a:t>
            </a:r>
            <a:r>
              <a:rPr lang="zh-CN" altLang="en-US" sz="2400" dirty="0">
                <a:solidFill>
                  <a:schemeClr val="tx2"/>
                </a:solidFill>
                <a:latin typeface="Courier New" pitchFamily="49" charset="0"/>
                <a:cs typeface="Courier New" pitchFamily="49" charset="0"/>
              </a:rPr>
              <a:t>}</a:t>
            </a:r>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52</a:t>
            </a:fld>
            <a:endParaRPr lang="en-US" altLang="zh-CN" dirty="0"/>
          </a:p>
        </p:txBody>
      </p:sp>
      <p:cxnSp>
        <p:nvCxnSpPr>
          <p:cNvPr id="7" name="直接连接符 6"/>
          <p:cNvCxnSpPr/>
          <p:nvPr/>
        </p:nvCxnSpPr>
        <p:spPr>
          <a:xfrm>
            <a:off x="1979712" y="5229200"/>
            <a:ext cx="2376264"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p>
        </p:txBody>
      </p:sp>
      <p:sp>
        <p:nvSpPr>
          <p:cNvPr id="3" name="内容占位符 2"/>
          <p:cNvSpPr>
            <a:spLocks noGrp="1"/>
          </p:cNvSpPr>
          <p:nvPr>
            <p:ph idx="1"/>
          </p:nvPr>
        </p:nvSpPr>
        <p:spPr/>
        <p:txBody>
          <a:bodyPr/>
          <a:lstStyle/>
          <a:p>
            <a:pPr marL="795655" indent="-262255" algn="just">
              <a:spcBef>
                <a:spcPts val="1200"/>
              </a:spcBef>
              <a:spcAft>
                <a:spcPts val="0"/>
              </a:spcAft>
            </a:pPr>
            <a:r>
              <a:rPr lang="en-US" altLang="zh-CN" kern="100" dirty="0">
                <a:latin typeface="Times New Roman"/>
                <a:ea typeface="宋体"/>
                <a:cs typeface="Times New Roman"/>
              </a:rPr>
              <a:t>1.1 	</a:t>
            </a:r>
            <a:r>
              <a:rPr lang="zh-CN" altLang="zh-CN" kern="100" dirty="0">
                <a:latin typeface="Times New Roman"/>
                <a:ea typeface="宋体"/>
                <a:cs typeface="Times New Roman"/>
              </a:rPr>
              <a:t>定义</a:t>
            </a:r>
            <a:r>
              <a:rPr lang="zh-CN" altLang="zh-CN" kern="100" dirty="0">
                <a:latin typeface="Calibri"/>
                <a:ea typeface="宋体"/>
                <a:cs typeface="Times New Roman"/>
              </a:rPr>
              <a:t>二维数组和数组指针：</a:t>
            </a:r>
            <a:r>
              <a:rPr lang="en-US" altLang="zh-CN" kern="100" dirty="0" err="1">
                <a:latin typeface="Courier New"/>
                <a:ea typeface="宋体"/>
                <a:cs typeface="Times New Roman"/>
              </a:rPr>
              <a:t>int</a:t>
            </a:r>
            <a:r>
              <a:rPr lang="en-US" altLang="zh-CN" kern="100" dirty="0">
                <a:latin typeface="Courier New"/>
                <a:ea typeface="宋体"/>
                <a:cs typeface="Times New Roman"/>
              </a:rPr>
              <a:t> a[4][5]; </a:t>
            </a:r>
            <a:r>
              <a:rPr lang="en-US" altLang="zh-CN" kern="100" dirty="0" err="1">
                <a:latin typeface="Courier New"/>
                <a:ea typeface="宋体"/>
                <a:cs typeface="Times New Roman"/>
              </a:rPr>
              <a:t>int</a:t>
            </a:r>
            <a:r>
              <a:rPr lang="en-US" altLang="zh-CN" kern="100" dirty="0">
                <a:latin typeface="Courier New"/>
                <a:ea typeface="宋体"/>
                <a:cs typeface="Times New Roman"/>
              </a:rPr>
              <a:t> (*p)[5]=a; </a:t>
            </a:r>
            <a:r>
              <a:rPr lang="zh-CN" altLang="zh-CN" kern="100" dirty="0">
                <a:latin typeface="Calibri"/>
                <a:ea typeface="宋体"/>
                <a:cs typeface="Times New Roman"/>
              </a:rPr>
              <a:t>则下列表达式与</a:t>
            </a:r>
            <a:r>
              <a:rPr lang="en-US" altLang="zh-CN" kern="100" dirty="0">
                <a:latin typeface="Courier New"/>
                <a:ea typeface="宋体"/>
                <a:cs typeface="Times New Roman"/>
              </a:rPr>
              <a:t>a[2][3]</a:t>
            </a:r>
            <a:r>
              <a:rPr lang="zh-CN" altLang="en-US" kern="100">
                <a:latin typeface="Courier New"/>
                <a:ea typeface="宋体"/>
                <a:cs typeface="Times New Roman"/>
              </a:rPr>
              <a:t>不</a:t>
            </a:r>
            <a:r>
              <a:rPr lang="zh-CN" altLang="zh-CN" kern="100">
                <a:latin typeface="Calibri"/>
                <a:ea typeface="宋体"/>
                <a:cs typeface="Times New Roman"/>
              </a:rPr>
              <a:t>等价</a:t>
            </a:r>
            <a:r>
              <a:rPr lang="zh-CN" altLang="zh-CN" kern="100" dirty="0">
                <a:latin typeface="Calibri"/>
                <a:ea typeface="宋体"/>
                <a:cs typeface="Times New Roman"/>
              </a:rPr>
              <a:t>的是（</a:t>
            </a:r>
            <a:r>
              <a:rPr lang="en-US" altLang="zh-CN" kern="100" dirty="0">
                <a:latin typeface="Calibri"/>
                <a:ea typeface="宋体"/>
                <a:cs typeface="Times New Roman"/>
              </a:rPr>
              <a:t>    </a:t>
            </a:r>
            <a:r>
              <a:rPr lang="zh-CN" altLang="zh-CN" kern="100" dirty="0">
                <a:latin typeface="Calibri"/>
                <a:ea typeface="宋体"/>
                <a:cs typeface="Times New Roman"/>
              </a:rPr>
              <a:t>）</a:t>
            </a:r>
          </a:p>
          <a:p>
            <a:pPr lvl="0" algn="just">
              <a:spcAft>
                <a:spcPts val="0"/>
              </a:spcAft>
              <a:buFont typeface="+mj-lt"/>
              <a:buAutoNum type="alphaUcPeriod"/>
            </a:pPr>
            <a:r>
              <a:rPr lang="en-US" altLang="zh-CN" kern="100" dirty="0">
                <a:latin typeface="Courier New"/>
                <a:ea typeface="宋体"/>
                <a:cs typeface="Times New Roman"/>
              </a:rPr>
              <a:t>p[2][3] </a:t>
            </a:r>
            <a:endParaRPr lang="zh-CN" altLang="zh-CN" kern="100" dirty="0">
              <a:latin typeface="Calibri"/>
              <a:ea typeface="宋体"/>
              <a:cs typeface="Times New Roman"/>
            </a:endParaRPr>
          </a:p>
          <a:p>
            <a:pPr lvl="0" algn="just">
              <a:spcAft>
                <a:spcPts val="0"/>
              </a:spcAft>
              <a:buFont typeface="+mj-lt"/>
              <a:buAutoNum type="alphaUcPeriod"/>
            </a:pPr>
            <a:r>
              <a:rPr lang="en-US" altLang="zh-CN" kern="100" dirty="0">
                <a:latin typeface="Courier New"/>
                <a:ea typeface="宋体"/>
                <a:cs typeface="Times New Roman"/>
              </a:rPr>
              <a:t>*(*(p+2)+3) </a:t>
            </a:r>
            <a:endParaRPr lang="zh-CN" altLang="zh-CN" kern="100" dirty="0">
              <a:latin typeface="Calibri"/>
              <a:ea typeface="宋体"/>
              <a:cs typeface="Times New Roman"/>
            </a:endParaRPr>
          </a:p>
          <a:p>
            <a:pPr lvl="0" algn="just">
              <a:spcAft>
                <a:spcPts val="0"/>
              </a:spcAft>
              <a:buFont typeface="+mj-lt"/>
              <a:buAutoNum type="alphaUcPeriod"/>
            </a:pPr>
            <a:r>
              <a:rPr lang="en-US" altLang="zh-CN" kern="100" dirty="0">
                <a:latin typeface="Courier New"/>
                <a:ea typeface="宋体"/>
                <a:cs typeface="Times New Roman"/>
              </a:rPr>
              <a:t>(*(p+2))[3]</a:t>
            </a:r>
          </a:p>
          <a:p>
            <a:pPr lvl="0" algn="just">
              <a:spcAft>
                <a:spcPts val="0"/>
              </a:spcAft>
              <a:buFont typeface="+mj-lt"/>
              <a:buAutoNum type="alphaUcPeriod"/>
            </a:pPr>
            <a:r>
              <a:rPr lang="en-US" altLang="zh-CN" kern="100" dirty="0">
                <a:latin typeface="Courier New"/>
                <a:ea typeface="宋体"/>
              </a:rPr>
              <a:t>*p[2]+3</a:t>
            </a:r>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53</a:t>
            </a:fld>
            <a:endParaRPr lang="en-US" altLang="zh-CN" dirty="0"/>
          </a:p>
        </p:txBody>
      </p:sp>
    </p:spTree>
    <p:extLst>
      <p:ext uri="{BB962C8B-B14F-4D97-AF65-F5344CB8AC3E}">
        <p14:creationId xmlns:p14="http://schemas.microsoft.com/office/powerpoint/2010/main" val="27160470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p>
        </p:txBody>
      </p:sp>
      <p:sp>
        <p:nvSpPr>
          <p:cNvPr id="3" name="内容占位符 2"/>
          <p:cNvSpPr>
            <a:spLocks noGrp="1"/>
          </p:cNvSpPr>
          <p:nvPr>
            <p:ph idx="1"/>
          </p:nvPr>
        </p:nvSpPr>
        <p:spPr/>
        <p:txBody>
          <a:bodyPr/>
          <a:lstStyle/>
          <a:p>
            <a:pPr marL="533400" indent="266700" algn="just">
              <a:spcBef>
                <a:spcPts val="1200"/>
              </a:spcBef>
              <a:spcAft>
                <a:spcPts val="0"/>
              </a:spcAft>
            </a:pPr>
            <a:r>
              <a:rPr lang="en-US" altLang="zh-CN" kern="100" dirty="0">
                <a:latin typeface="Times New Roman"/>
                <a:ea typeface="宋体"/>
                <a:cs typeface="Times New Roman"/>
              </a:rPr>
              <a:t>1.2	</a:t>
            </a:r>
            <a:r>
              <a:rPr lang="zh-CN" altLang="zh-CN" kern="100" dirty="0">
                <a:latin typeface="Calibri"/>
                <a:ea typeface="宋体"/>
                <a:cs typeface="Times New Roman"/>
              </a:rPr>
              <a:t>下列引用的定义，正确的是（</a:t>
            </a:r>
            <a:r>
              <a:rPr lang="en-US" altLang="zh-CN" kern="100" dirty="0">
                <a:latin typeface="Calibri"/>
                <a:ea typeface="宋体"/>
                <a:cs typeface="Times New Roman"/>
              </a:rPr>
              <a:t>    </a:t>
            </a:r>
            <a:r>
              <a:rPr lang="zh-CN" altLang="zh-CN" kern="100" dirty="0">
                <a:latin typeface="Calibri"/>
                <a:ea typeface="宋体"/>
                <a:cs typeface="Times New Roman"/>
              </a:rPr>
              <a:t>）</a:t>
            </a:r>
          </a:p>
          <a:p>
            <a:pPr lvl="0" algn="just">
              <a:spcAft>
                <a:spcPts val="0"/>
              </a:spcAft>
              <a:buFont typeface="+mj-lt"/>
              <a:buAutoNum type="alphaUcPeriod"/>
            </a:pPr>
            <a:r>
              <a:rPr lang="en-US" altLang="zh-CN" kern="100" dirty="0" err="1">
                <a:latin typeface="Courier New"/>
                <a:ea typeface="宋体"/>
                <a:cs typeface="Times New Roman"/>
              </a:rPr>
              <a:t>int</a:t>
            </a:r>
            <a:r>
              <a:rPr lang="en-US" altLang="zh-CN" kern="100" dirty="0">
                <a:latin typeface="Courier New"/>
                <a:ea typeface="宋体"/>
                <a:cs typeface="Times New Roman"/>
              </a:rPr>
              <a:t> &amp;a = new </a:t>
            </a:r>
            <a:r>
              <a:rPr lang="en-US" altLang="zh-CN" kern="100" dirty="0" err="1">
                <a:latin typeface="Courier New"/>
                <a:ea typeface="宋体"/>
                <a:cs typeface="Times New Roman"/>
              </a:rPr>
              <a:t>int</a:t>
            </a:r>
            <a:r>
              <a:rPr lang="en-US" altLang="zh-CN" kern="100" dirty="0">
                <a:latin typeface="Courier New"/>
                <a:ea typeface="宋体"/>
                <a:cs typeface="Times New Roman"/>
              </a:rPr>
              <a:t>;</a:t>
            </a:r>
            <a:endParaRPr lang="zh-CN" altLang="zh-CN" kern="100" dirty="0">
              <a:latin typeface="Calibri"/>
              <a:ea typeface="宋体"/>
              <a:cs typeface="Times New Roman"/>
            </a:endParaRPr>
          </a:p>
          <a:p>
            <a:pPr lvl="0" algn="just">
              <a:spcAft>
                <a:spcPts val="0"/>
              </a:spcAft>
              <a:buFont typeface="+mj-lt"/>
              <a:buAutoNum type="alphaUcPeriod"/>
            </a:pPr>
            <a:r>
              <a:rPr lang="en-US" altLang="zh-CN" kern="100" dirty="0" err="1">
                <a:latin typeface="Courier New"/>
                <a:ea typeface="宋体"/>
                <a:cs typeface="Times New Roman"/>
              </a:rPr>
              <a:t>int</a:t>
            </a:r>
            <a:r>
              <a:rPr lang="en-US" altLang="zh-CN" kern="100" dirty="0">
                <a:latin typeface="Courier New"/>
                <a:ea typeface="宋体"/>
                <a:cs typeface="Times New Roman"/>
              </a:rPr>
              <a:t> &amp;a = new </a:t>
            </a:r>
            <a:r>
              <a:rPr lang="en-US" altLang="zh-CN" kern="100" dirty="0" err="1">
                <a:latin typeface="Courier New"/>
                <a:ea typeface="宋体"/>
                <a:cs typeface="Times New Roman"/>
              </a:rPr>
              <a:t>int</a:t>
            </a:r>
            <a:r>
              <a:rPr lang="en-US" altLang="zh-CN" kern="100" dirty="0">
                <a:latin typeface="Courier New"/>
                <a:ea typeface="宋体"/>
                <a:cs typeface="Times New Roman"/>
              </a:rPr>
              <a:t>; a = 10;</a:t>
            </a:r>
            <a:endParaRPr lang="zh-CN" altLang="zh-CN" kern="100" dirty="0">
              <a:latin typeface="Calibri"/>
              <a:ea typeface="宋体"/>
              <a:cs typeface="Times New Roman"/>
            </a:endParaRPr>
          </a:p>
          <a:p>
            <a:pPr lvl="0" algn="just">
              <a:spcAft>
                <a:spcPts val="0"/>
              </a:spcAft>
              <a:buFont typeface="+mj-lt"/>
              <a:buAutoNum type="alphaUcPeriod"/>
            </a:pPr>
            <a:r>
              <a:rPr lang="en-US" altLang="zh-CN" kern="100" dirty="0" err="1">
                <a:latin typeface="Courier New"/>
                <a:ea typeface="宋体"/>
                <a:cs typeface="Times New Roman"/>
              </a:rPr>
              <a:t>int</a:t>
            </a:r>
            <a:r>
              <a:rPr lang="en-US" altLang="zh-CN" kern="100" dirty="0">
                <a:latin typeface="Courier New"/>
                <a:ea typeface="宋体"/>
                <a:cs typeface="Times New Roman"/>
              </a:rPr>
              <a:t> &amp;a = *new </a:t>
            </a:r>
            <a:r>
              <a:rPr lang="en-US" altLang="zh-CN" kern="100" dirty="0" err="1">
                <a:latin typeface="Courier New"/>
                <a:ea typeface="宋体"/>
                <a:cs typeface="Times New Roman"/>
              </a:rPr>
              <a:t>int</a:t>
            </a:r>
            <a:r>
              <a:rPr lang="en-US" altLang="zh-CN" kern="100" dirty="0">
                <a:latin typeface="Courier New"/>
                <a:ea typeface="宋体"/>
                <a:cs typeface="Times New Roman"/>
              </a:rPr>
              <a:t>(10);</a:t>
            </a:r>
            <a:endParaRPr lang="zh-CN" altLang="zh-CN" kern="100" dirty="0">
              <a:latin typeface="Calibri"/>
              <a:ea typeface="宋体"/>
              <a:cs typeface="Times New Roman"/>
            </a:endParaRPr>
          </a:p>
          <a:p>
            <a:pPr lvl="0" algn="just">
              <a:spcAft>
                <a:spcPts val="0"/>
              </a:spcAft>
              <a:buFont typeface="+mj-lt"/>
              <a:buAutoNum type="alphaUcPeriod"/>
            </a:pPr>
            <a:r>
              <a:rPr lang="en-US" altLang="zh-CN" kern="100" dirty="0" err="1">
                <a:latin typeface="Courier New"/>
                <a:ea typeface="宋体"/>
                <a:cs typeface="Times New Roman"/>
              </a:rPr>
              <a:t>int</a:t>
            </a:r>
            <a:r>
              <a:rPr lang="en-US" altLang="zh-CN" kern="100" dirty="0">
                <a:latin typeface="Courier New"/>
                <a:ea typeface="宋体"/>
                <a:cs typeface="Times New Roman"/>
              </a:rPr>
              <a:t> &amp; *a = new </a:t>
            </a:r>
            <a:r>
              <a:rPr lang="en-US" altLang="zh-CN" kern="100" dirty="0" err="1">
                <a:latin typeface="Courier New"/>
                <a:ea typeface="宋体"/>
                <a:cs typeface="Times New Roman"/>
              </a:rPr>
              <a:t>int</a:t>
            </a:r>
            <a:r>
              <a:rPr lang="en-US" altLang="zh-CN" kern="100" dirty="0">
                <a:latin typeface="Courier New"/>
                <a:ea typeface="宋体"/>
                <a:cs typeface="Times New Roman"/>
              </a:rPr>
              <a:t>;</a:t>
            </a:r>
            <a:endParaRPr lang="zh-CN" altLang="zh-CN" kern="100" dirty="0">
              <a:latin typeface="Calibri"/>
              <a:ea typeface="宋体"/>
              <a:cs typeface="Times New Roman"/>
            </a:endParaRP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54</a:t>
            </a:fld>
            <a:endParaRPr lang="en-US" altLang="zh-CN" dirty="0"/>
          </a:p>
        </p:txBody>
      </p:sp>
    </p:spTree>
    <p:extLst>
      <p:ext uri="{BB962C8B-B14F-4D97-AF65-F5344CB8AC3E}">
        <p14:creationId xmlns:p14="http://schemas.microsoft.com/office/powerpoint/2010/main" val="39478065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p>
        </p:txBody>
      </p:sp>
      <p:sp>
        <p:nvSpPr>
          <p:cNvPr id="3" name="内容占位符 2"/>
          <p:cNvSpPr>
            <a:spLocks noGrp="1"/>
          </p:cNvSpPr>
          <p:nvPr>
            <p:ph idx="1"/>
          </p:nvPr>
        </p:nvSpPr>
        <p:spPr/>
        <p:txBody>
          <a:bodyPr/>
          <a:lstStyle/>
          <a:p>
            <a:pPr marL="795655" indent="-262255" algn="just">
              <a:spcBef>
                <a:spcPts val="1200"/>
              </a:spcBef>
              <a:spcAft>
                <a:spcPts val="0"/>
              </a:spcAft>
            </a:pPr>
            <a:r>
              <a:rPr lang="en-US" altLang="zh-CN" kern="100" dirty="0">
                <a:latin typeface="Times New Roman"/>
                <a:ea typeface="宋体"/>
                <a:cs typeface="Times New Roman"/>
              </a:rPr>
              <a:t>1.3 	</a:t>
            </a:r>
            <a:r>
              <a:rPr lang="zh-CN" altLang="zh-CN" kern="100" dirty="0">
                <a:latin typeface="Times New Roman"/>
                <a:ea typeface="宋体"/>
                <a:cs typeface="Times New Roman"/>
              </a:rPr>
              <a:t>定义动态一维数组：</a:t>
            </a:r>
            <a:r>
              <a:rPr lang="en-US" altLang="zh-CN" kern="100" dirty="0" err="1">
                <a:latin typeface="Courier New"/>
                <a:ea typeface="宋体"/>
                <a:cs typeface="Times New Roman"/>
              </a:rPr>
              <a:t>int</a:t>
            </a:r>
            <a:r>
              <a:rPr lang="en-US" altLang="zh-CN" kern="100" dirty="0">
                <a:latin typeface="Courier New"/>
                <a:ea typeface="宋体"/>
                <a:cs typeface="Times New Roman"/>
              </a:rPr>
              <a:t> *p = new </a:t>
            </a:r>
            <a:r>
              <a:rPr lang="en-US" altLang="zh-CN" kern="100" dirty="0" err="1">
                <a:latin typeface="Courier New"/>
                <a:ea typeface="宋体"/>
                <a:cs typeface="Times New Roman"/>
              </a:rPr>
              <a:t>int</a:t>
            </a:r>
            <a:r>
              <a:rPr lang="en-US" altLang="zh-CN" kern="100" dirty="0">
                <a:latin typeface="Courier New"/>
                <a:ea typeface="宋体"/>
                <a:cs typeface="Times New Roman"/>
              </a:rPr>
              <a:t>[10]; </a:t>
            </a:r>
            <a:r>
              <a:rPr lang="zh-CN" altLang="zh-CN" kern="100" dirty="0">
                <a:latin typeface="Times New Roman"/>
                <a:ea typeface="宋体"/>
                <a:cs typeface="Times New Roman"/>
              </a:rPr>
              <a:t>下列释放动态内存的语句正确的是（</a:t>
            </a:r>
            <a:r>
              <a:rPr lang="en-US" altLang="zh-CN" kern="100" dirty="0">
                <a:latin typeface="Times New Roman"/>
                <a:ea typeface="宋体"/>
                <a:cs typeface="Times New Roman"/>
              </a:rPr>
              <a:t>    </a:t>
            </a:r>
            <a:r>
              <a:rPr lang="zh-CN" altLang="zh-CN" kern="100" dirty="0">
                <a:latin typeface="Times New Roman"/>
                <a:ea typeface="宋体"/>
                <a:cs typeface="Times New Roman"/>
              </a:rPr>
              <a:t>）</a:t>
            </a:r>
            <a:endParaRPr lang="zh-CN" altLang="zh-CN" kern="100" dirty="0">
              <a:latin typeface="Calibri"/>
              <a:ea typeface="宋体"/>
              <a:cs typeface="Times New Roman"/>
            </a:endParaRPr>
          </a:p>
          <a:p>
            <a:pPr lvl="0" algn="just">
              <a:spcAft>
                <a:spcPts val="0"/>
              </a:spcAft>
              <a:buFont typeface="+mj-lt"/>
              <a:buAutoNum type="alphaUcPeriod"/>
            </a:pPr>
            <a:r>
              <a:rPr lang="en-US" altLang="zh-CN" kern="100" dirty="0">
                <a:latin typeface="Courier New"/>
                <a:ea typeface="宋体"/>
                <a:cs typeface="Times New Roman"/>
              </a:rPr>
              <a:t>delete *p;</a:t>
            </a:r>
            <a:endParaRPr lang="zh-CN" altLang="zh-CN" kern="100" dirty="0">
              <a:latin typeface="Calibri"/>
              <a:ea typeface="宋体"/>
              <a:cs typeface="Times New Roman"/>
            </a:endParaRPr>
          </a:p>
          <a:p>
            <a:pPr lvl="0" algn="just">
              <a:spcAft>
                <a:spcPts val="0"/>
              </a:spcAft>
              <a:buFont typeface="+mj-lt"/>
              <a:buAutoNum type="alphaUcPeriod"/>
            </a:pPr>
            <a:r>
              <a:rPr lang="en-US" altLang="zh-CN" kern="100" dirty="0">
                <a:latin typeface="Courier New"/>
                <a:ea typeface="宋体"/>
                <a:cs typeface="Times New Roman"/>
              </a:rPr>
              <a:t>delete p[]; </a:t>
            </a:r>
            <a:endParaRPr lang="zh-CN" altLang="zh-CN" kern="100" dirty="0">
              <a:latin typeface="Calibri"/>
              <a:ea typeface="宋体"/>
              <a:cs typeface="Times New Roman"/>
            </a:endParaRPr>
          </a:p>
          <a:p>
            <a:pPr lvl="0" algn="just">
              <a:spcAft>
                <a:spcPts val="0"/>
              </a:spcAft>
              <a:buFont typeface="+mj-lt"/>
              <a:buAutoNum type="alphaUcPeriod"/>
            </a:pPr>
            <a:r>
              <a:rPr lang="en-US" altLang="zh-CN" kern="100" dirty="0">
                <a:latin typeface="Courier New"/>
                <a:ea typeface="宋体"/>
                <a:cs typeface="Times New Roman"/>
              </a:rPr>
              <a:t>delete []p; </a:t>
            </a:r>
            <a:endParaRPr lang="zh-CN" altLang="zh-CN" kern="100" dirty="0">
              <a:latin typeface="Calibri"/>
              <a:ea typeface="宋体"/>
              <a:cs typeface="Times New Roman"/>
            </a:endParaRPr>
          </a:p>
          <a:p>
            <a:pPr lvl="0" algn="just">
              <a:spcAft>
                <a:spcPts val="0"/>
              </a:spcAft>
              <a:buFont typeface="+mj-lt"/>
              <a:buAutoNum type="alphaUcPeriod"/>
            </a:pPr>
            <a:r>
              <a:rPr lang="en-US" altLang="zh-CN" kern="100" dirty="0">
                <a:latin typeface="Courier New"/>
                <a:ea typeface="宋体"/>
                <a:cs typeface="Times New Roman"/>
              </a:rPr>
              <a:t>delete p[10];</a:t>
            </a:r>
            <a:endParaRPr lang="zh-CN" altLang="zh-CN" kern="100" dirty="0">
              <a:latin typeface="Calibri"/>
              <a:ea typeface="宋体"/>
              <a:cs typeface="Times New Roman"/>
            </a:endParaRP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55</a:t>
            </a:fld>
            <a:endParaRPr lang="en-US" altLang="zh-CN" dirty="0"/>
          </a:p>
        </p:txBody>
      </p:sp>
    </p:spTree>
    <p:extLst>
      <p:ext uri="{BB962C8B-B14F-4D97-AF65-F5344CB8AC3E}">
        <p14:creationId xmlns:p14="http://schemas.microsoft.com/office/powerpoint/2010/main" val="39478065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p>
        </p:txBody>
      </p:sp>
      <p:sp>
        <p:nvSpPr>
          <p:cNvPr id="3" name="内容占位符 2"/>
          <p:cNvSpPr>
            <a:spLocks noGrp="1"/>
          </p:cNvSpPr>
          <p:nvPr>
            <p:ph idx="1"/>
          </p:nvPr>
        </p:nvSpPr>
        <p:spPr/>
        <p:txBody>
          <a:bodyPr/>
          <a:lstStyle/>
          <a:p>
            <a:pPr marL="266700" indent="266700" algn="just">
              <a:spcBef>
                <a:spcPts val="1200"/>
              </a:spcBef>
              <a:spcAft>
                <a:spcPts val="0"/>
              </a:spcAft>
            </a:pPr>
            <a:r>
              <a:rPr lang="en-US" altLang="zh-CN" sz="2800" kern="100" dirty="0">
                <a:latin typeface="Times New Roman"/>
                <a:ea typeface="宋体"/>
                <a:cs typeface="Times New Roman"/>
              </a:rPr>
              <a:t>1.4	</a:t>
            </a:r>
            <a:r>
              <a:rPr lang="zh-CN" altLang="zh-CN" sz="2800" kern="100" dirty="0">
                <a:latin typeface="Calibri"/>
                <a:ea typeface="宋体"/>
                <a:cs typeface="Times New Roman"/>
              </a:rPr>
              <a:t>关于类和对象的描述，下列说法正确的是（</a:t>
            </a:r>
            <a:r>
              <a:rPr lang="en-US" altLang="zh-CN" sz="2800" kern="100" dirty="0">
                <a:latin typeface="Calibri"/>
                <a:ea typeface="宋体"/>
                <a:cs typeface="Times New Roman"/>
              </a:rPr>
              <a:t>    </a:t>
            </a:r>
            <a:r>
              <a:rPr lang="zh-CN" altLang="zh-CN" sz="2800" kern="100" dirty="0">
                <a:latin typeface="Calibri"/>
                <a:ea typeface="宋体"/>
                <a:cs typeface="Times New Roman"/>
              </a:rPr>
              <a:t>）</a:t>
            </a:r>
          </a:p>
          <a:p>
            <a:pPr lvl="0" algn="just">
              <a:spcAft>
                <a:spcPts val="0"/>
              </a:spcAft>
              <a:buFont typeface="+mj-lt"/>
              <a:buAutoNum type="alphaUcPeriod"/>
            </a:pPr>
            <a:r>
              <a:rPr lang="zh-CN" altLang="zh-CN" sz="2800" kern="100" dirty="0">
                <a:latin typeface="Calibri"/>
                <a:ea typeface="宋体"/>
                <a:cs typeface="Times New Roman"/>
              </a:rPr>
              <a:t>类的友元函数可以访问该类的私有数据成员</a:t>
            </a:r>
          </a:p>
          <a:p>
            <a:pPr lvl="0" algn="just">
              <a:spcAft>
                <a:spcPts val="0"/>
              </a:spcAft>
              <a:buFont typeface="+mj-lt"/>
              <a:buAutoNum type="alphaUcPeriod"/>
            </a:pPr>
            <a:r>
              <a:rPr lang="zh-CN" altLang="zh-CN" sz="2800" kern="100" dirty="0">
                <a:latin typeface="Calibri"/>
                <a:ea typeface="宋体"/>
                <a:cs typeface="Times New Roman"/>
              </a:rPr>
              <a:t>不同对象的数据成员共享相同的内存空间</a:t>
            </a:r>
          </a:p>
          <a:p>
            <a:pPr lvl="0" algn="just">
              <a:spcAft>
                <a:spcPts val="0"/>
              </a:spcAft>
              <a:buFont typeface="+mj-lt"/>
              <a:buAutoNum type="alphaUcPeriod"/>
            </a:pPr>
            <a:r>
              <a:rPr lang="zh-CN" altLang="zh-CN" sz="2800" kern="100" dirty="0">
                <a:latin typeface="Calibri"/>
                <a:ea typeface="宋体"/>
                <a:cs typeface="Times New Roman"/>
              </a:rPr>
              <a:t>类的公有函数成员不能访问类的私有数据成员</a:t>
            </a:r>
          </a:p>
          <a:p>
            <a:pPr lvl="0" algn="just">
              <a:spcAft>
                <a:spcPts val="0"/>
              </a:spcAft>
              <a:buFont typeface="+mj-lt"/>
              <a:buAutoNum type="alphaUcPeriod"/>
            </a:pPr>
            <a:r>
              <a:rPr lang="zh-CN" altLang="zh-CN" sz="2800" kern="100" dirty="0">
                <a:latin typeface="Calibri"/>
                <a:ea typeface="宋体"/>
                <a:cs typeface="Times New Roman"/>
              </a:rPr>
              <a:t>可以在定义类时为该类的数据成员赋初值</a:t>
            </a:r>
          </a:p>
          <a:p>
            <a:endParaRPr lang="zh-CN" altLang="en-US" sz="2800"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56</a:t>
            </a:fld>
            <a:endParaRPr lang="en-US" altLang="zh-CN" dirty="0"/>
          </a:p>
        </p:txBody>
      </p:sp>
    </p:spTree>
    <p:extLst>
      <p:ext uri="{BB962C8B-B14F-4D97-AF65-F5344CB8AC3E}">
        <p14:creationId xmlns:p14="http://schemas.microsoft.com/office/powerpoint/2010/main" val="39478065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p>
        </p:txBody>
      </p:sp>
      <p:sp>
        <p:nvSpPr>
          <p:cNvPr id="3" name="内容占位符 2"/>
          <p:cNvSpPr>
            <a:spLocks noGrp="1"/>
          </p:cNvSpPr>
          <p:nvPr>
            <p:ph idx="1"/>
          </p:nvPr>
        </p:nvSpPr>
        <p:spPr/>
        <p:txBody>
          <a:bodyPr/>
          <a:lstStyle/>
          <a:p>
            <a:pPr marL="533400" indent="266700" algn="just">
              <a:spcBef>
                <a:spcPts val="1200"/>
              </a:spcBef>
              <a:spcAft>
                <a:spcPts val="0"/>
              </a:spcAft>
            </a:pPr>
            <a:r>
              <a:rPr lang="en-US" altLang="zh-CN" sz="2400" kern="100" dirty="0">
                <a:latin typeface="Times New Roman"/>
                <a:ea typeface="宋体"/>
                <a:cs typeface="Times New Roman"/>
              </a:rPr>
              <a:t>1.5	</a:t>
            </a:r>
            <a:r>
              <a:rPr lang="zh-CN" altLang="zh-CN" sz="2400" kern="100" dirty="0">
                <a:latin typeface="Calibri"/>
                <a:ea typeface="宋体"/>
                <a:cs typeface="Times New Roman"/>
              </a:rPr>
              <a:t>如果某个类</a:t>
            </a:r>
            <a:r>
              <a:rPr lang="en-US" altLang="zh-CN" sz="2400" kern="100" dirty="0" err="1">
                <a:latin typeface="Times New Roman"/>
                <a:ea typeface="宋体"/>
                <a:cs typeface="Times New Roman"/>
              </a:rPr>
              <a:t>TestClass</a:t>
            </a:r>
            <a:r>
              <a:rPr lang="zh-CN" altLang="zh-CN" sz="2400" kern="100" dirty="0">
                <a:latin typeface="Calibri"/>
                <a:ea typeface="宋体"/>
                <a:cs typeface="Times New Roman"/>
              </a:rPr>
              <a:t>的定义中只有下列原型的构造函数：</a:t>
            </a:r>
            <a:r>
              <a:rPr lang="en-US" altLang="zh-CN" sz="2400" kern="100" dirty="0" err="1">
                <a:latin typeface="Courier New"/>
                <a:ea typeface="宋体"/>
                <a:cs typeface="Times New Roman"/>
              </a:rPr>
              <a:t>TestClass</a:t>
            </a:r>
            <a:r>
              <a:rPr lang="en-US" altLang="zh-CN" sz="2400" kern="100" dirty="0">
                <a:latin typeface="Courier New"/>
                <a:ea typeface="宋体"/>
                <a:cs typeface="Times New Roman"/>
              </a:rPr>
              <a:t>:: </a:t>
            </a:r>
            <a:r>
              <a:rPr lang="en-US" altLang="zh-CN" sz="2400" kern="100" dirty="0" err="1">
                <a:latin typeface="Courier New"/>
                <a:ea typeface="宋体"/>
                <a:cs typeface="Times New Roman"/>
              </a:rPr>
              <a:t>TestClass</a:t>
            </a:r>
            <a:r>
              <a:rPr lang="en-US" altLang="zh-CN" sz="2400" kern="100" dirty="0">
                <a:latin typeface="Courier New"/>
                <a:ea typeface="宋体"/>
                <a:cs typeface="Times New Roman"/>
              </a:rPr>
              <a:t>(</a:t>
            </a:r>
            <a:r>
              <a:rPr lang="en-US" altLang="zh-CN" sz="2400" kern="100" dirty="0" err="1">
                <a:latin typeface="Courier New"/>
                <a:ea typeface="宋体"/>
                <a:cs typeface="Times New Roman"/>
              </a:rPr>
              <a:t>int,int</a:t>
            </a:r>
            <a:r>
              <a:rPr lang="en-US" altLang="zh-CN" sz="2400" kern="100" dirty="0">
                <a:latin typeface="Courier New"/>
                <a:ea typeface="宋体"/>
                <a:cs typeface="Times New Roman"/>
              </a:rPr>
              <a:t>);</a:t>
            </a:r>
            <a:r>
              <a:rPr lang="zh-CN" altLang="zh-CN" sz="2400" kern="100" dirty="0">
                <a:latin typeface="Calibri"/>
                <a:ea typeface="宋体"/>
                <a:cs typeface="Times New Roman"/>
              </a:rPr>
              <a:t>则下列表达式中，能够正确初始化</a:t>
            </a:r>
            <a:r>
              <a:rPr lang="en-US" altLang="zh-CN" sz="2400" kern="100" dirty="0" err="1">
                <a:latin typeface="Times New Roman"/>
                <a:ea typeface="宋体"/>
                <a:cs typeface="Times New Roman"/>
              </a:rPr>
              <a:t>TestClass</a:t>
            </a:r>
            <a:r>
              <a:rPr lang="zh-CN" altLang="zh-CN" sz="2400" kern="100" dirty="0">
                <a:latin typeface="Calibri"/>
                <a:ea typeface="宋体"/>
                <a:cs typeface="Times New Roman"/>
              </a:rPr>
              <a:t>类对象的是（</a:t>
            </a:r>
            <a:r>
              <a:rPr lang="en-US" altLang="zh-CN" sz="2400" kern="100" dirty="0">
                <a:latin typeface="Calibri"/>
                <a:ea typeface="宋体"/>
                <a:cs typeface="Times New Roman"/>
              </a:rPr>
              <a:t>    </a:t>
            </a:r>
            <a:r>
              <a:rPr lang="zh-CN" altLang="zh-CN" sz="2400" kern="100" dirty="0">
                <a:latin typeface="Calibri"/>
                <a:ea typeface="宋体"/>
                <a:cs typeface="Times New Roman"/>
              </a:rPr>
              <a:t>）</a:t>
            </a:r>
          </a:p>
          <a:p>
            <a:pPr lvl="0" algn="just">
              <a:spcAft>
                <a:spcPts val="0"/>
              </a:spcAft>
              <a:buFont typeface="+mj-lt"/>
              <a:buAutoNum type="alphaUcPeriod"/>
            </a:pPr>
            <a:r>
              <a:rPr lang="en-US" altLang="zh-CN" sz="2400" kern="100" dirty="0" err="1">
                <a:latin typeface="Courier New"/>
                <a:ea typeface="宋体"/>
                <a:cs typeface="Times New Roman"/>
              </a:rPr>
              <a:t>TestClass</a:t>
            </a:r>
            <a:r>
              <a:rPr lang="en-US" altLang="zh-CN" sz="2400" kern="100" dirty="0">
                <a:latin typeface="Courier New"/>
                <a:ea typeface="宋体"/>
                <a:cs typeface="Times New Roman"/>
              </a:rPr>
              <a:t> Obj1; Obj1.TestClass(1, 2);</a:t>
            </a:r>
            <a:endParaRPr lang="zh-CN" altLang="zh-CN" sz="2400" kern="100" dirty="0">
              <a:latin typeface="Calibri"/>
              <a:ea typeface="宋体"/>
              <a:cs typeface="Times New Roman"/>
            </a:endParaRPr>
          </a:p>
          <a:p>
            <a:pPr lvl="0" algn="just">
              <a:spcAft>
                <a:spcPts val="0"/>
              </a:spcAft>
              <a:buFont typeface="+mj-lt"/>
              <a:buAutoNum type="alphaUcPeriod"/>
            </a:pPr>
            <a:r>
              <a:rPr lang="en-US" altLang="zh-CN" sz="2400" kern="100" dirty="0" err="1">
                <a:latin typeface="Courier New"/>
                <a:ea typeface="宋体"/>
                <a:cs typeface="Times New Roman"/>
              </a:rPr>
              <a:t>TestClass</a:t>
            </a:r>
            <a:r>
              <a:rPr lang="en-US" altLang="zh-CN" sz="2400" kern="100" dirty="0">
                <a:latin typeface="Courier New"/>
                <a:ea typeface="宋体"/>
                <a:cs typeface="Times New Roman"/>
              </a:rPr>
              <a:t> Obj2[10](1, 2);</a:t>
            </a:r>
            <a:endParaRPr lang="zh-CN" altLang="zh-CN" sz="2400" kern="100" dirty="0">
              <a:latin typeface="Calibri"/>
              <a:ea typeface="宋体"/>
              <a:cs typeface="Times New Roman"/>
            </a:endParaRPr>
          </a:p>
          <a:p>
            <a:pPr lvl="0" algn="just">
              <a:spcAft>
                <a:spcPts val="0"/>
              </a:spcAft>
              <a:buFont typeface="+mj-lt"/>
              <a:buAutoNum type="alphaUcPeriod"/>
            </a:pPr>
            <a:r>
              <a:rPr lang="en-US" altLang="zh-CN" sz="2400" kern="100" dirty="0" err="1">
                <a:latin typeface="Courier New"/>
                <a:ea typeface="宋体"/>
                <a:cs typeface="Times New Roman"/>
              </a:rPr>
              <a:t>TestClass</a:t>
            </a:r>
            <a:r>
              <a:rPr lang="en-US" altLang="zh-CN" sz="2400" kern="100" dirty="0">
                <a:latin typeface="Courier New"/>
                <a:ea typeface="宋体"/>
                <a:cs typeface="Times New Roman"/>
              </a:rPr>
              <a:t> *Obj3 = new </a:t>
            </a:r>
            <a:r>
              <a:rPr lang="en-US" altLang="zh-CN" sz="2400" kern="100" dirty="0" err="1">
                <a:latin typeface="Courier New"/>
                <a:ea typeface="宋体"/>
                <a:cs typeface="Times New Roman"/>
              </a:rPr>
              <a:t>TestClass</a:t>
            </a:r>
            <a:r>
              <a:rPr lang="en-US" altLang="zh-CN" sz="2400" kern="100" dirty="0">
                <a:latin typeface="Courier New"/>
                <a:ea typeface="宋体"/>
                <a:cs typeface="Times New Roman"/>
              </a:rPr>
              <a:t>(1, 2);</a:t>
            </a:r>
            <a:endParaRPr lang="zh-CN" altLang="zh-CN" sz="2400" kern="100" dirty="0">
              <a:latin typeface="Calibri"/>
              <a:ea typeface="宋体"/>
              <a:cs typeface="Times New Roman"/>
            </a:endParaRPr>
          </a:p>
          <a:p>
            <a:pPr lvl="0" algn="just">
              <a:spcAft>
                <a:spcPts val="0"/>
              </a:spcAft>
              <a:buFont typeface="+mj-lt"/>
              <a:buAutoNum type="alphaUcPeriod"/>
            </a:pPr>
            <a:r>
              <a:rPr lang="en-US" altLang="zh-CN" sz="2400" kern="100" dirty="0" err="1">
                <a:latin typeface="Courier New"/>
                <a:ea typeface="宋体"/>
                <a:cs typeface="Times New Roman"/>
              </a:rPr>
              <a:t>TestClass</a:t>
            </a:r>
            <a:r>
              <a:rPr lang="en-US" altLang="zh-CN" sz="2400" kern="100" dirty="0">
                <a:latin typeface="Courier New"/>
                <a:ea typeface="宋体"/>
                <a:cs typeface="Times New Roman"/>
              </a:rPr>
              <a:t> Obj4 = </a:t>
            </a:r>
            <a:r>
              <a:rPr lang="en-US" altLang="zh-CN" sz="2400" kern="100" dirty="0" err="1">
                <a:latin typeface="Courier New"/>
                <a:ea typeface="宋体"/>
                <a:cs typeface="Times New Roman"/>
              </a:rPr>
              <a:t>TestClass</a:t>
            </a:r>
            <a:r>
              <a:rPr lang="en-US" altLang="zh-CN" sz="2400" kern="100" dirty="0">
                <a:latin typeface="Courier New"/>
                <a:ea typeface="宋体"/>
                <a:cs typeface="Times New Roman"/>
              </a:rPr>
              <a:t>(1, 2);</a:t>
            </a:r>
            <a:endParaRPr lang="zh-CN" altLang="zh-CN" sz="2400" kern="100" dirty="0">
              <a:latin typeface="Calibri"/>
              <a:ea typeface="宋体"/>
              <a:cs typeface="Times New Roman"/>
            </a:endParaRPr>
          </a:p>
          <a:p>
            <a:endParaRPr lang="zh-CN" altLang="en-US" sz="2400"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57</a:t>
            </a:fld>
            <a:endParaRPr lang="en-US" altLang="zh-CN" dirty="0"/>
          </a:p>
        </p:txBody>
      </p:sp>
    </p:spTree>
    <p:extLst>
      <p:ext uri="{BB962C8B-B14F-4D97-AF65-F5344CB8AC3E}">
        <p14:creationId xmlns:p14="http://schemas.microsoft.com/office/powerpoint/2010/main" val="39478065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p>
        </p:txBody>
      </p:sp>
      <p:sp>
        <p:nvSpPr>
          <p:cNvPr id="3" name="内容占位符 2"/>
          <p:cNvSpPr>
            <a:spLocks noGrp="1"/>
          </p:cNvSpPr>
          <p:nvPr>
            <p:ph idx="1"/>
          </p:nvPr>
        </p:nvSpPr>
        <p:spPr/>
        <p:txBody>
          <a:bodyPr/>
          <a:lstStyle/>
          <a:p>
            <a:pPr marL="266700" indent="266700" algn="just">
              <a:spcBef>
                <a:spcPts val="1200"/>
              </a:spcBef>
              <a:spcAft>
                <a:spcPts val="0"/>
              </a:spcAft>
            </a:pPr>
            <a:r>
              <a:rPr lang="en-US" altLang="zh-CN" kern="100" dirty="0">
                <a:latin typeface="Times New Roman"/>
                <a:ea typeface="宋体"/>
                <a:cs typeface="Times New Roman"/>
              </a:rPr>
              <a:t>1.6	</a:t>
            </a:r>
            <a:r>
              <a:rPr lang="zh-CN" altLang="zh-CN" kern="100" dirty="0">
                <a:latin typeface="Times New Roman"/>
                <a:ea typeface="宋体"/>
                <a:cs typeface="Times New Roman"/>
              </a:rPr>
              <a:t>下列函数中，不能重载的是（</a:t>
            </a:r>
            <a:r>
              <a:rPr lang="en-US" altLang="zh-CN" kern="100" dirty="0">
                <a:latin typeface="Times New Roman"/>
                <a:ea typeface="宋体"/>
                <a:cs typeface="Times New Roman"/>
              </a:rPr>
              <a:t>    </a:t>
            </a:r>
            <a:r>
              <a:rPr lang="zh-CN" altLang="zh-CN" kern="100" dirty="0">
                <a:latin typeface="Times New Roman"/>
                <a:ea typeface="宋体"/>
                <a:cs typeface="Times New Roman"/>
              </a:rPr>
              <a:t>）</a:t>
            </a:r>
            <a:endParaRPr lang="zh-CN" altLang="zh-CN" kern="100" dirty="0">
              <a:latin typeface="Calibri"/>
              <a:ea typeface="宋体"/>
              <a:cs typeface="Times New Roman"/>
            </a:endParaRPr>
          </a:p>
          <a:p>
            <a:pPr lvl="0" algn="just">
              <a:spcAft>
                <a:spcPts val="0"/>
              </a:spcAft>
              <a:buFont typeface="+mj-lt"/>
              <a:buAutoNum type="alphaUcPeriod"/>
            </a:pPr>
            <a:r>
              <a:rPr lang="zh-CN" altLang="zh-CN" kern="100" dirty="0">
                <a:latin typeface="Courier New"/>
                <a:ea typeface="宋体"/>
                <a:cs typeface="Courier New"/>
              </a:rPr>
              <a:t>类的成员函数</a:t>
            </a:r>
            <a:endParaRPr lang="zh-CN" altLang="zh-CN" kern="100" dirty="0">
              <a:latin typeface="Calibri"/>
              <a:ea typeface="宋体"/>
              <a:cs typeface="Times New Roman"/>
            </a:endParaRPr>
          </a:p>
          <a:p>
            <a:pPr lvl="0" algn="just">
              <a:spcAft>
                <a:spcPts val="0"/>
              </a:spcAft>
              <a:buFont typeface="+mj-lt"/>
              <a:buAutoNum type="alphaUcPeriod"/>
            </a:pPr>
            <a:r>
              <a:rPr lang="zh-CN" altLang="zh-CN" kern="100" dirty="0">
                <a:latin typeface="Courier New"/>
                <a:ea typeface="宋体"/>
                <a:cs typeface="Courier New"/>
              </a:rPr>
              <a:t>类的非成员函数</a:t>
            </a:r>
            <a:endParaRPr lang="zh-CN" altLang="zh-CN" kern="100" dirty="0">
              <a:latin typeface="Calibri"/>
              <a:ea typeface="宋体"/>
              <a:cs typeface="Times New Roman"/>
            </a:endParaRPr>
          </a:p>
          <a:p>
            <a:pPr lvl="0" algn="just">
              <a:spcAft>
                <a:spcPts val="0"/>
              </a:spcAft>
              <a:buFont typeface="+mj-lt"/>
              <a:buAutoNum type="alphaUcPeriod"/>
            </a:pPr>
            <a:r>
              <a:rPr lang="zh-CN" altLang="zh-CN" kern="100" dirty="0">
                <a:latin typeface="Courier New"/>
                <a:ea typeface="宋体"/>
                <a:cs typeface="Courier New"/>
              </a:rPr>
              <a:t>类的构造函数</a:t>
            </a:r>
            <a:endParaRPr lang="zh-CN" altLang="zh-CN" kern="100" dirty="0">
              <a:latin typeface="Calibri"/>
              <a:ea typeface="宋体"/>
              <a:cs typeface="Times New Roman"/>
            </a:endParaRPr>
          </a:p>
          <a:p>
            <a:pPr lvl="0" algn="just">
              <a:spcAft>
                <a:spcPts val="0"/>
              </a:spcAft>
              <a:buFont typeface="+mj-lt"/>
              <a:buAutoNum type="alphaUcPeriod"/>
            </a:pPr>
            <a:r>
              <a:rPr lang="zh-CN" altLang="zh-CN" kern="100" dirty="0">
                <a:latin typeface="Courier New"/>
                <a:ea typeface="宋体"/>
                <a:cs typeface="Courier New"/>
              </a:rPr>
              <a:t>类的析构函数</a:t>
            </a:r>
            <a:endParaRPr lang="zh-CN" altLang="zh-CN" kern="100" dirty="0">
              <a:latin typeface="Calibri"/>
              <a:ea typeface="宋体"/>
              <a:cs typeface="Times New Roman"/>
            </a:endParaRP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58</a:t>
            </a:fld>
            <a:endParaRPr lang="en-US" altLang="zh-CN" dirty="0"/>
          </a:p>
        </p:txBody>
      </p:sp>
    </p:spTree>
    <p:extLst>
      <p:ext uri="{BB962C8B-B14F-4D97-AF65-F5344CB8AC3E}">
        <p14:creationId xmlns:p14="http://schemas.microsoft.com/office/powerpoint/2010/main" val="39478065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p>
        </p:txBody>
      </p:sp>
      <p:sp>
        <p:nvSpPr>
          <p:cNvPr id="3" name="内容占位符 2"/>
          <p:cNvSpPr>
            <a:spLocks noGrp="1"/>
          </p:cNvSpPr>
          <p:nvPr>
            <p:ph idx="1"/>
          </p:nvPr>
        </p:nvSpPr>
        <p:spPr/>
        <p:txBody>
          <a:bodyPr/>
          <a:lstStyle/>
          <a:p>
            <a:pPr marL="266700" indent="266700" algn="just">
              <a:spcBef>
                <a:spcPts val="1200"/>
              </a:spcBef>
              <a:spcAft>
                <a:spcPts val="0"/>
              </a:spcAft>
            </a:pPr>
            <a:r>
              <a:rPr lang="en-US" altLang="zh-CN" kern="100" dirty="0">
                <a:latin typeface="Times New Roman"/>
                <a:ea typeface="宋体"/>
                <a:cs typeface="Times New Roman"/>
              </a:rPr>
              <a:t>1.7	</a:t>
            </a:r>
            <a:r>
              <a:rPr lang="zh-CN" altLang="zh-CN" kern="100" dirty="0">
                <a:latin typeface="Calibri"/>
                <a:ea typeface="宋体"/>
                <a:cs typeface="Times New Roman"/>
              </a:rPr>
              <a:t>下列关于继承与多态性的描述中，哪个是正确的（</a:t>
            </a:r>
            <a:r>
              <a:rPr lang="en-US" altLang="zh-CN" kern="100" dirty="0">
                <a:latin typeface="Calibri"/>
                <a:ea typeface="宋体"/>
                <a:cs typeface="Times New Roman"/>
              </a:rPr>
              <a:t>    </a:t>
            </a:r>
            <a:r>
              <a:rPr lang="zh-CN" altLang="zh-CN" kern="100" dirty="0">
                <a:latin typeface="Calibri"/>
                <a:ea typeface="宋体"/>
                <a:cs typeface="Times New Roman"/>
              </a:rPr>
              <a:t>）</a:t>
            </a:r>
          </a:p>
          <a:p>
            <a:pPr lvl="0" algn="just">
              <a:spcAft>
                <a:spcPts val="0"/>
              </a:spcAft>
              <a:buFont typeface="+mj-lt"/>
              <a:buAutoNum type="alphaUcPeriod"/>
            </a:pPr>
            <a:r>
              <a:rPr lang="zh-CN" altLang="zh-CN" kern="100">
                <a:latin typeface="Courier New"/>
                <a:ea typeface="宋体"/>
                <a:cs typeface="Courier New"/>
              </a:rPr>
              <a:t>私有继承是将基类的成员继承为派生类</a:t>
            </a:r>
            <a:r>
              <a:rPr lang="zh-CN" altLang="zh-CN" kern="100" dirty="0">
                <a:latin typeface="Courier New"/>
                <a:ea typeface="宋体"/>
                <a:cs typeface="Courier New"/>
              </a:rPr>
              <a:t>的私有成员</a:t>
            </a:r>
            <a:endParaRPr lang="zh-CN" altLang="zh-CN" kern="100" dirty="0">
              <a:latin typeface="Calibri"/>
              <a:ea typeface="宋体"/>
              <a:cs typeface="Times New Roman"/>
            </a:endParaRPr>
          </a:p>
          <a:p>
            <a:pPr lvl="0" algn="just">
              <a:spcAft>
                <a:spcPts val="0"/>
              </a:spcAft>
              <a:buFont typeface="+mj-lt"/>
              <a:buAutoNum type="alphaUcPeriod"/>
            </a:pPr>
            <a:r>
              <a:rPr lang="zh-CN" altLang="zh-CN" kern="100" dirty="0">
                <a:latin typeface="Courier New"/>
                <a:ea typeface="宋体"/>
                <a:cs typeface="Courier New"/>
              </a:rPr>
              <a:t>虚基类是只用来进行派生的类</a:t>
            </a:r>
            <a:endParaRPr lang="zh-CN" altLang="zh-CN" kern="100" dirty="0">
              <a:latin typeface="Calibri"/>
              <a:ea typeface="宋体"/>
              <a:cs typeface="Times New Roman"/>
            </a:endParaRPr>
          </a:p>
          <a:p>
            <a:pPr lvl="0" algn="just">
              <a:spcAft>
                <a:spcPts val="0"/>
              </a:spcAft>
              <a:buFont typeface="+mj-lt"/>
              <a:buAutoNum type="alphaUcPeriod"/>
            </a:pPr>
            <a:r>
              <a:rPr lang="zh-CN" altLang="zh-CN" kern="100" dirty="0">
                <a:latin typeface="Courier New"/>
                <a:ea typeface="宋体"/>
                <a:cs typeface="Courier New"/>
              </a:rPr>
              <a:t>基类中的友元函数不能被派生类继承，友元类可以被继承</a:t>
            </a:r>
            <a:endParaRPr lang="zh-CN" altLang="zh-CN" kern="100" dirty="0">
              <a:latin typeface="Calibri"/>
              <a:ea typeface="宋体"/>
              <a:cs typeface="Times New Roman"/>
            </a:endParaRPr>
          </a:p>
          <a:p>
            <a:pPr lvl="0" algn="just">
              <a:spcAft>
                <a:spcPts val="0"/>
              </a:spcAft>
              <a:buFont typeface="+mj-lt"/>
              <a:buAutoNum type="alphaUcPeriod"/>
            </a:pPr>
            <a:r>
              <a:rPr lang="zh-CN" altLang="zh-CN" kern="100" dirty="0">
                <a:latin typeface="Courier New"/>
                <a:ea typeface="宋体"/>
                <a:cs typeface="Courier New"/>
              </a:rPr>
              <a:t>函数重载时，除了名称重用之外，参数表和返回值类型不允许同时重用</a:t>
            </a:r>
            <a:endParaRPr lang="zh-CN" altLang="zh-CN" kern="100" dirty="0">
              <a:latin typeface="Calibri"/>
              <a:ea typeface="宋体"/>
              <a:cs typeface="Times New Roman"/>
            </a:endParaRP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59</a:t>
            </a:fld>
            <a:endParaRPr lang="en-US" altLang="zh-CN" dirty="0"/>
          </a:p>
        </p:txBody>
      </p:sp>
    </p:spTree>
    <p:extLst>
      <p:ext uri="{BB962C8B-B14F-4D97-AF65-F5344CB8AC3E}">
        <p14:creationId xmlns:p14="http://schemas.microsoft.com/office/powerpoint/2010/main" val="3947806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a:t>
            </a:r>
          </a:p>
        </p:txBody>
      </p:sp>
      <p:sp>
        <p:nvSpPr>
          <p:cNvPr id="3" name="内容占位符 2"/>
          <p:cNvSpPr>
            <a:spLocks noGrp="1"/>
          </p:cNvSpPr>
          <p:nvPr>
            <p:ph idx="1"/>
          </p:nvPr>
        </p:nvSpPr>
        <p:spPr/>
        <p:txBody>
          <a:bodyPr/>
          <a:lstStyle/>
          <a:p>
            <a:r>
              <a:rPr lang="zh-CN" altLang="en-US" dirty="0"/>
              <a:t>指针与一维数组</a:t>
            </a:r>
            <a:endParaRPr lang="en-US" altLang="zh-CN" dirty="0"/>
          </a:p>
          <a:p>
            <a:r>
              <a:rPr lang="zh-CN" altLang="en-US" dirty="0"/>
              <a:t>指针与二维数组</a:t>
            </a:r>
            <a:endParaRPr lang="en-US" altLang="zh-CN" dirty="0"/>
          </a:p>
          <a:p>
            <a:r>
              <a:rPr lang="zh-CN" altLang="en-US" dirty="0"/>
              <a:t>指针与字符数组</a:t>
            </a:r>
            <a:endParaRPr lang="en-US" altLang="zh-CN" dirty="0"/>
          </a:p>
          <a:p>
            <a:r>
              <a:rPr lang="zh-CN" altLang="en-US" dirty="0"/>
              <a:t>指针与字符串</a:t>
            </a:r>
            <a:endParaRPr lang="en-US" altLang="zh-CN" dirty="0"/>
          </a:p>
          <a:p>
            <a:r>
              <a:rPr lang="zh-CN" altLang="en-US" dirty="0"/>
              <a:t>二重指针</a:t>
            </a:r>
            <a:endParaRPr lang="en-US" altLang="zh-CN" dirty="0"/>
          </a:p>
          <a:p>
            <a:r>
              <a:rPr lang="zh-CN" altLang="en-US" dirty="0"/>
              <a:t>数组指针</a:t>
            </a:r>
            <a:endParaRPr lang="en-US" altLang="zh-CN" dirty="0"/>
          </a:p>
          <a:p>
            <a:pPr lvl="1"/>
            <a:r>
              <a:rPr lang="zh-CN" altLang="en-US" dirty="0"/>
              <a:t>指向数组的指针</a:t>
            </a:r>
            <a:endParaRPr lang="en-US" altLang="zh-CN" dirty="0"/>
          </a:p>
          <a:p>
            <a:r>
              <a:rPr lang="zh-CN" altLang="en-US" dirty="0"/>
              <a:t>指针数组</a:t>
            </a:r>
            <a:endParaRPr lang="en-US" altLang="zh-CN" dirty="0"/>
          </a:p>
          <a:p>
            <a:pPr lvl="1"/>
            <a:r>
              <a:rPr lang="zh-CN" altLang="en-US" dirty="0"/>
              <a:t>元素全部为指针的数组</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a:t>
            </a:fld>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p>
        </p:txBody>
      </p:sp>
      <p:sp>
        <p:nvSpPr>
          <p:cNvPr id="3" name="内容占位符 2"/>
          <p:cNvSpPr>
            <a:spLocks noGrp="1"/>
          </p:cNvSpPr>
          <p:nvPr>
            <p:ph idx="1"/>
          </p:nvPr>
        </p:nvSpPr>
        <p:spPr/>
        <p:txBody>
          <a:bodyPr/>
          <a:lstStyle/>
          <a:p>
            <a:pPr marL="266700" indent="266700" algn="just">
              <a:spcBef>
                <a:spcPts val="1200"/>
              </a:spcBef>
              <a:spcAft>
                <a:spcPts val="0"/>
              </a:spcAft>
            </a:pPr>
            <a:r>
              <a:rPr lang="en-US" altLang="zh-CN" kern="100" dirty="0">
                <a:latin typeface="Times New Roman"/>
                <a:ea typeface="宋体"/>
                <a:cs typeface="Times New Roman"/>
              </a:rPr>
              <a:t>1.8	</a:t>
            </a:r>
            <a:r>
              <a:rPr lang="zh-CN" altLang="zh-CN" kern="100" dirty="0">
                <a:latin typeface="Calibri"/>
                <a:ea typeface="宋体"/>
                <a:cs typeface="Times New Roman"/>
              </a:rPr>
              <a:t>下列关于虚函数的描述，不正确的是（</a:t>
            </a:r>
            <a:r>
              <a:rPr lang="en-US" altLang="zh-CN" kern="100" dirty="0">
                <a:latin typeface="Calibri"/>
                <a:ea typeface="宋体"/>
                <a:cs typeface="Times New Roman"/>
              </a:rPr>
              <a:t>    </a:t>
            </a:r>
            <a:r>
              <a:rPr lang="zh-CN" altLang="zh-CN" kern="100" dirty="0">
                <a:latin typeface="Calibri"/>
                <a:ea typeface="宋体"/>
                <a:cs typeface="Times New Roman"/>
              </a:rPr>
              <a:t>）</a:t>
            </a:r>
          </a:p>
          <a:p>
            <a:pPr lvl="0" algn="just">
              <a:spcAft>
                <a:spcPts val="0"/>
              </a:spcAft>
              <a:buFont typeface="+mj-lt"/>
              <a:buAutoNum type="alphaUcPeriod"/>
            </a:pPr>
            <a:r>
              <a:rPr lang="zh-CN" altLang="zh-CN" kern="100" dirty="0">
                <a:latin typeface="Courier New"/>
                <a:ea typeface="宋体"/>
                <a:cs typeface="Courier New"/>
              </a:rPr>
              <a:t>全局变量在任何函数体内都有效</a:t>
            </a:r>
            <a:endParaRPr lang="zh-CN" altLang="zh-CN" kern="100" dirty="0">
              <a:latin typeface="Calibri"/>
              <a:ea typeface="宋体"/>
              <a:cs typeface="Times New Roman"/>
            </a:endParaRPr>
          </a:p>
          <a:p>
            <a:pPr lvl="0" algn="just">
              <a:spcAft>
                <a:spcPts val="0"/>
              </a:spcAft>
              <a:buFont typeface="+mj-lt"/>
              <a:buAutoNum type="alphaUcPeriod"/>
            </a:pPr>
            <a:r>
              <a:rPr lang="zh-CN" altLang="zh-CN" kern="100" dirty="0">
                <a:latin typeface="Courier New"/>
                <a:ea typeface="宋体"/>
                <a:cs typeface="Courier New"/>
              </a:rPr>
              <a:t>不能将析构函数说明为虚函数</a:t>
            </a:r>
            <a:endParaRPr lang="zh-CN" altLang="zh-CN" kern="100" dirty="0">
              <a:latin typeface="Calibri"/>
              <a:ea typeface="宋体"/>
              <a:cs typeface="Times New Roman"/>
            </a:endParaRPr>
          </a:p>
          <a:p>
            <a:pPr lvl="0" algn="just">
              <a:spcAft>
                <a:spcPts val="0"/>
              </a:spcAft>
              <a:buFont typeface="+mj-lt"/>
              <a:buAutoNum type="alphaUcPeriod"/>
            </a:pPr>
            <a:r>
              <a:rPr lang="zh-CN" altLang="zh-CN" kern="100" dirty="0">
                <a:latin typeface="Courier New"/>
                <a:ea typeface="宋体"/>
                <a:cs typeface="Courier New"/>
              </a:rPr>
              <a:t>虚函数不能是静态的成员函数</a:t>
            </a:r>
            <a:endParaRPr lang="zh-CN" altLang="zh-CN" kern="100" dirty="0">
              <a:latin typeface="Calibri"/>
              <a:ea typeface="宋体"/>
              <a:cs typeface="Times New Roman"/>
            </a:endParaRPr>
          </a:p>
          <a:p>
            <a:pPr lvl="0" algn="just">
              <a:spcAft>
                <a:spcPts val="0"/>
              </a:spcAft>
              <a:buFont typeface="+mj-lt"/>
              <a:buAutoNum type="alphaUcPeriod"/>
            </a:pPr>
            <a:r>
              <a:rPr lang="zh-CN" altLang="zh-CN" kern="100" dirty="0">
                <a:latin typeface="Courier New"/>
                <a:ea typeface="宋体"/>
                <a:cs typeface="Courier New"/>
              </a:rPr>
              <a:t>为了实现多态性，派生类必须重新定义基类的虚函数</a:t>
            </a:r>
            <a:endParaRPr lang="zh-CN" altLang="zh-CN" kern="100" dirty="0">
              <a:latin typeface="Calibri"/>
              <a:ea typeface="宋体"/>
              <a:cs typeface="Times New Roman"/>
            </a:endParaRP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60</a:t>
            </a:fld>
            <a:endParaRPr lang="en-US" altLang="zh-CN" dirty="0"/>
          </a:p>
        </p:txBody>
      </p:sp>
    </p:spTree>
    <p:extLst>
      <p:ext uri="{BB962C8B-B14F-4D97-AF65-F5344CB8AC3E}">
        <p14:creationId xmlns:p14="http://schemas.microsoft.com/office/powerpoint/2010/main" val="39478065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p>
        </p:txBody>
      </p:sp>
      <p:sp>
        <p:nvSpPr>
          <p:cNvPr id="3" name="内容占位符 2"/>
          <p:cNvSpPr>
            <a:spLocks noGrp="1"/>
          </p:cNvSpPr>
          <p:nvPr>
            <p:ph idx="1"/>
          </p:nvPr>
        </p:nvSpPr>
        <p:spPr/>
        <p:txBody>
          <a:bodyPr/>
          <a:lstStyle/>
          <a:p>
            <a:pPr marL="266700" indent="266700" algn="just">
              <a:spcBef>
                <a:spcPts val="1200"/>
              </a:spcBef>
              <a:spcAft>
                <a:spcPts val="0"/>
              </a:spcAft>
            </a:pPr>
            <a:r>
              <a:rPr lang="en-US" altLang="zh-CN" kern="100" dirty="0">
                <a:latin typeface="Times New Roman"/>
                <a:ea typeface="宋体"/>
                <a:cs typeface="Times New Roman"/>
              </a:rPr>
              <a:t>1.9	</a:t>
            </a:r>
            <a:r>
              <a:rPr lang="zh-CN" altLang="zh-CN" kern="100" dirty="0">
                <a:latin typeface="Calibri"/>
                <a:ea typeface="宋体"/>
                <a:cs typeface="Times New Roman"/>
              </a:rPr>
              <a:t>关于函数模板和类模板，下列描述正确的是（</a:t>
            </a:r>
            <a:r>
              <a:rPr lang="en-US" altLang="zh-CN" kern="100" dirty="0">
                <a:latin typeface="Calibri"/>
                <a:ea typeface="宋体"/>
                <a:cs typeface="Times New Roman"/>
              </a:rPr>
              <a:t>    </a:t>
            </a:r>
            <a:r>
              <a:rPr lang="zh-CN" altLang="zh-CN" kern="100" dirty="0">
                <a:latin typeface="Calibri"/>
                <a:ea typeface="宋体"/>
                <a:cs typeface="Times New Roman"/>
              </a:rPr>
              <a:t>）</a:t>
            </a:r>
          </a:p>
          <a:p>
            <a:pPr lvl="0" algn="just">
              <a:spcAft>
                <a:spcPts val="0"/>
              </a:spcAft>
              <a:buFont typeface="+mj-lt"/>
              <a:buAutoNum type="alphaUcPeriod"/>
            </a:pPr>
            <a:r>
              <a:rPr lang="zh-CN" altLang="zh-CN" kern="100" dirty="0">
                <a:latin typeface="Courier New"/>
                <a:ea typeface="宋体"/>
                <a:cs typeface="Courier New"/>
              </a:rPr>
              <a:t>函数模板和类模板的类型参数只能是基本数据类型</a:t>
            </a:r>
            <a:endParaRPr lang="zh-CN" altLang="zh-CN" kern="100" dirty="0">
              <a:latin typeface="Calibri"/>
              <a:ea typeface="宋体"/>
              <a:cs typeface="Times New Roman"/>
            </a:endParaRPr>
          </a:p>
          <a:p>
            <a:pPr lvl="0" algn="just">
              <a:spcAft>
                <a:spcPts val="0"/>
              </a:spcAft>
              <a:buFont typeface="+mj-lt"/>
              <a:buAutoNum type="alphaUcPeriod"/>
            </a:pPr>
            <a:r>
              <a:rPr lang="zh-CN" altLang="zh-CN" kern="100" dirty="0">
                <a:latin typeface="Courier New"/>
                <a:ea typeface="宋体"/>
                <a:cs typeface="Courier New"/>
              </a:rPr>
              <a:t>类模板的静态成员在定义类模板时创建</a:t>
            </a:r>
            <a:endParaRPr lang="zh-CN" altLang="zh-CN" kern="100" dirty="0">
              <a:latin typeface="Calibri"/>
              <a:ea typeface="宋体"/>
              <a:cs typeface="Times New Roman"/>
            </a:endParaRPr>
          </a:p>
          <a:p>
            <a:pPr lvl="0" algn="just">
              <a:spcAft>
                <a:spcPts val="0"/>
              </a:spcAft>
              <a:buFont typeface="+mj-lt"/>
              <a:buAutoNum type="alphaUcPeriod"/>
            </a:pPr>
            <a:r>
              <a:rPr lang="zh-CN" altLang="zh-CN" kern="100" dirty="0">
                <a:latin typeface="Courier New"/>
                <a:ea typeface="宋体"/>
                <a:cs typeface="Courier New"/>
              </a:rPr>
              <a:t>可以直接创建类模板的对象并用构造函数进行初始化</a:t>
            </a:r>
            <a:endParaRPr lang="zh-CN" altLang="zh-CN" kern="100" dirty="0">
              <a:latin typeface="Calibri"/>
              <a:ea typeface="宋体"/>
              <a:cs typeface="Times New Roman"/>
            </a:endParaRPr>
          </a:p>
          <a:p>
            <a:pPr lvl="0" algn="just">
              <a:spcAft>
                <a:spcPts val="0"/>
              </a:spcAft>
              <a:buFont typeface="+mj-lt"/>
              <a:buAutoNum type="alphaUcPeriod"/>
            </a:pPr>
            <a:r>
              <a:rPr lang="zh-CN" altLang="zh-CN" kern="100" dirty="0">
                <a:latin typeface="Courier New"/>
                <a:ea typeface="宋体"/>
                <a:cs typeface="Courier New"/>
              </a:rPr>
              <a:t>函数模板可以重载而且不允许参数类型转换</a:t>
            </a:r>
            <a:endParaRPr lang="zh-CN" altLang="zh-CN" kern="100" dirty="0">
              <a:latin typeface="Calibri"/>
              <a:ea typeface="宋体"/>
              <a:cs typeface="Times New Roman"/>
            </a:endParaRPr>
          </a:p>
          <a:p>
            <a:endParaRPr lang="zh-CN" altLang="en-US"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61</a:t>
            </a:fld>
            <a:endParaRPr lang="en-US" altLang="zh-CN" dirty="0"/>
          </a:p>
        </p:txBody>
      </p:sp>
    </p:spTree>
    <p:extLst>
      <p:ext uri="{BB962C8B-B14F-4D97-AF65-F5344CB8AC3E}">
        <p14:creationId xmlns:p14="http://schemas.microsoft.com/office/powerpoint/2010/main" val="39478065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p>
        </p:txBody>
      </p:sp>
      <p:sp>
        <p:nvSpPr>
          <p:cNvPr id="3" name="内容占位符 2"/>
          <p:cNvSpPr>
            <a:spLocks noGrp="1"/>
          </p:cNvSpPr>
          <p:nvPr>
            <p:ph idx="1"/>
          </p:nvPr>
        </p:nvSpPr>
        <p:spPr/>
        <p:txBody>
          <a:bodyPr/>
          <a:lstStyle/>
          <a:p>
            <a:pPr marL="266700" indent="266700" algn="just">
              <a:spcBef>
                <a:spcPts val="1200"/>
              </a:spcBef>
              <a:spcAft>
                <a:spcPts val="0"/>
              </a:spcAft>
            </a:pPr>
            <a:r>
              <a:rPr lang="en-US" altLang="zh-CN" sz="2800" kern="100" dirty="0">
                <a:latin typeface="Times New Roman"/>
                <a:ea typeface="宋体"/>
                <a:cs typeface="Times New Roman"/>
              </a:rPr>
              <a:t>1.10	</a:t>
            </a:r>
            <a:r>
              <a:rPr lang="zh-CN" altLang="zh-CN" sz="2800" kern="100" dirty="0">
                <a:latin typeface="Calibri"/>
                <a:ea typeface="宋体"/>
                <a:cs typeface="Times New Roman"/>
              </a:rPr>
              <a:t>关于输入</a:t>
            </a:r>
            <a:r>
              <a:rPr lang="en-US" altLang="zh-CN" sz="2800" kern="100" dirty="0">
                <a:latin typeface="Calibri"/>
                <a:ea typeface="宋体"/>
                <a:cs typeface="Times New Roman"/>
              </a:rPr>
              <a:t>/</a:t>
            </a:r>
            <a:r>
              <a:rPr lang="zh-CN" altLang="zh-CN" sz="2800" kern="100" dirty="0">
                <a:latin typeface="Calibri"/>
                <a:ea typeface="宋体"/>
                <a:cs typeface="Times New Roman"/>
              </a:rPr>
              <a:t>输出流，下列描述正确的是（</a:t>
            </a:r>
            <a:r>
              <a:rPr lang="en-US" altLang="zh-CN" sz="2800" kern="100" dirty="0">
                <a:latin typeface="Calibri"/>
                <a:ea typeface="宋体"/>
                <a:cs typeface="Times New Roman"/>
              </a:rPr>
              <a:t>    </a:t>
            </a:r>
            <a:r>
              <a:rPr lang="zh-CN" altLang="zh-CN" sz="2800" kern="100" dirty="0">
                <a:latin typeface="Calibri"/>
                <a:ea typeface="宋体"/>
                <a:cs typeface="Times New Roman"/>
              </a:rPr>
              <a:t>）</a:t>
            </a:r>
          </a:p>
          <a:p>
            <a:pPr lvl="0" algn="just">
              <a:spcAft>
                <a:spcPts val="0"/>
              </a:spcAft>
              <a:buFont typeface="+mj-lt"/>
              <a:buAutoNum type="alphaUcPeriod"/>
            </a:pPr>
            <a:r>
              <a:rPr lang="en-US" altLang="zh-CN" sz="2800" kern="100" dirty="0" err="1">
                <a:latin typeface="Times New Roman"/>
                <a:ea typeface="宋体"/>
                <a:cs typeface="Times New Roman"/>
              </a:rPr>
              <a:t>cin</a:t>
            </a:r>
            <a:r>
              <a:rPr lang="zh-CN" altLang="zh-CN" sz="2800" kern="100" dirty="0">
                <a:latin typeface="Times New Roman"/>
                <a:ea typeface="宋体"/>
                <a:cs typeface="Times New Roman"/>
              </a:rPr>
              <a:t>和</a:t>
            </a:r>
            <a:r>
              <a:rPr lang="en-US" altLang="zh-CN" sz="2800" kern="100" dirty="0" err="1">
                <a:latin typeface="Times New Roman"/>
                <a:ea typeface="宋体"/>
                <a:cs typeface="Times New Roman"/>
              </a:rPr>
              <a:t>cout</a:t>
            </a:r>
            <a:r>
              <a:rPr lang="zh-CN" altLang="zh-CN" sz="2800" kern="100" dirty="0">
                <a:latin typeface="Times New Roman"/>
                <a:ea typeface="宋体"/>
                <a:cs typeface="Times New Roman"/>
              </a:rPr>
              <a:t>是</a:t>
            </a:r>
            <a:r>
              <a:rPr lang="en-US" altLang="zh-CN" sz="2800" kern="100" dirty="0">
                <a:latin typeface="Times New Roman"/>
                <a:ea typeface="宋体"/>
                <a:cs typeface="Times New Roman"/>
              </a:rPr>
              <a:t>C++</a:t>
            </a:r>
            <a:r>
              <a:rPr lang="zh-CN" altLang="zh-CN" sz="2800" kern="100" dirty="0">
                <a:latin typeface="Times New Roman"/>
                <a:ea typeface="宋体"/>
                <a:cs typeface="Times New Roman"/>
              </a:rPr>
              <a:t>语</a:t>
            </a:r>
            <a:r>
              <a:rPr lang="zh-CN" altLang="zh-CN" sz="2800" kern="100" dirty="0">
                <a:latin typeface="Courier New"/>
                <a:ea typeface="宋体"/>
                <a:cs typeface="Courier New"/>
              </a:rPr>
              <a:t>言中用于输入输出的流类</a:t>
            </a:r>
            <a:endParaRPr lang="zh-CN" altLang="zh-CN" sz="2800" kern="100" dirty="0">
              <a:latin typeface="Calibri"/>
              <a:ea typeface="宋体"/>
              <a:cs typeface="Times New Roman"/>
            </a:endParaRPr>
          </a:p>
          <a:p>
            <a:pPr lvl="0" algn="just">
              <a:spcAft>
                <a:spcPts val="0"/>
              </a:spcAft>
              <a:buFont typeface="+mj-lt"/>
              <a:buAutoNum type="alphaUcPeriod"/>
            </a:pPr>
            <a:r>
              <a:rPr lang="zh-CN" altLang="zh-CN" sz="2800" kern="100" dirty="0">
                <a:latin typeface="Courier New"/>
                <a:ea typeface="宋体"/>
                <a:cs typeface="Courier New"/>
              </a:rPr>
              <a:t>使用</a:t>
            </a:r>
            <a:r>
              <a:rPr lang="en-US" altLang="zh-CN" sz="2800" kern="100" dirty="0" err="1">
                <a:latin typeface="Times New Roman"/>
                <a:ea typeface="宋体"/>
                <a:cs typeface="Times New Roman"/>
              </a:rPr>
              <a:t>cin</a:t>
            </a:r>
            <a:r>
              <a:rPr lang="zh-CN" altLang="zh-CN" sz="2800" kern="100" dirty="0">
                <a:latin typeface="Times New Roman"/>
                <a:ea typeface="宋体"/>
                <a:cs typeface="Times New Roman"/>
              </a:rPr>
              <a:t>和</a:t>
            </a:r>
            <a:r>
              <a:rPr lang="en-US" altLang="zh-CN" sz="2800" kern="100" dirty="0" err="1">
                <a:latin typeface="Times New Roman"/>
                <a:ea typeface="宋体"/>
                <a:cs typeface="Times New Roman"/>
              </a:rPr>
              <a:t>cout</a:t>
            </a:r>
            <a:r>
              <a:rPr lang="zh-CN" altLang="zh-CN" sz="2800" kern="100" dirty="0">
                <a:latin typeface="Courier New"/>
                <a:ea typeface="宋体"/>
                <a:cs typeface="Courier New"/>
              </a:rPr>
              <a:t>进行文件读写，必须首先打开文件</a:t>
            </a:r>
            <a:endParaRPr lang="zh-CN" altLang="zh-CN" sz="2800" kern="100" dirty="0">
              <a:latin typeface="Calibri"/>
              <a:ea typeface="宋体"/>
              <a:cs typeface="Times New Roman"/>
            </a:endParaRPr>
          </a:p>
          <a:p>
            <a:pPr lvl="0" algn="just">
              <a:spcAft>
                <a:spcPts val="0"/>
              </a:spcAft>
              <a:buFont typeface="+mj-lt"/>
              <a:buAutoNum type="alphaUcPeriod"/>
            </a:pPr>
            <a:r>
              <a:rPr lang="en-US" altLang="zh-CN" sz="2800" kern="100" dirty="0" err="1">
                <a:latin typeface="Times New Roman"/>
                <a:ea typeface="宋体"/>
                <a:cs typeface="Times New Roman"/>
              </a:rPr>
              <a:t>cin</a:t>
            </a:r>
            <a:r>
              <a:rPr lang="zh-CN" altLang="zh-CN" sz="2800" kern="100" dirty="0">
                <a:latin typeface="Times New Roman"/>
                <a:ea typeface="宋体"/>
                <a:cs typeface="Times New Roman"/>
              </a:rPr>
              <a:t>和</a:t>
            </a:r>
            <a:r>
              <a:rPr lang="en-US" altLang="zh-CN" sz="2800" kern="100" dirty="0" err="1">
                <a:latin typeface="Times New Roman"/>
                <a:ea typeface="宋体"/>
                <a:cs typeface="Times New Roman"/>
              </a:rPr>
              <a:t>cout</a:t>
            </a:r>
            <a:r>
              <a:rPr lang="zh-CN" altLang="zh-CN" sz="2800" kern="100" dirty="0">
                <a:latin typeface="Times New Roman"/>
                <a:ea typeface="宋体"/>
                <a:cs typeface="Times New Roman"/>
              </a:rPr>
              <a:t>可以对</a:t>
            </a:r>
            <a:r>
              <a:rPr lang="zh-CN" altLang="zh-CN" sz="2800" kern="100" dirty="0">
                <a:latin typeface="Courier New"/>
                <a:ea typeface="宋体"/>
                <a:cs typeface="Courier New"/>
              </a:rPr>
              <a:t>任何类型的数据或类对象进行输入输出</a:t>
            </a:r>
            <a:endParaRPr lang="zh-CN" altLang="zh-CN" sz="2800" kern="100" dirty="0">
              <a:latin typeface="Calibri"/>
              <a:ea typeface="宋体"/>
              <a:cs typeface="Times New Roman"/>
            </a:endParaRPr>
          </a:p>
          <a:p>
            <a:pPr lvl="0" algn="just">
              <a:spcAft>
                <a:spcPts val="0"/>
              </a:spcAft>
              <a:buFont typeface="+mj-lt"/>
              <a:buAutoNum type="alphaUcPeriod"/>
            </a:pPr>
            <a:r>
              <a:rPr lang="en-US" altLang="zh-CN" sz="2800" kern="100" dirty="0" err="1">
                <a:latin typeface="Times New Roman"/>
                <a:ea typeface="宋体"/>
                <a:cs typeface="Times New Roman"/>
              </a:rPr>
              <a:t>cin</a:t>
            </a:r>
            <a:r>
              <a:rPr lang="zh-CN" altLang="zh-CN" sz="2800" kern="100" dirty="0">
                <a:latin typeface="Times New Roman"/>
                <a:ea typeface="宋体"/>
                <a:cs typeface="Times New Roman"/>
              </a:rPr>
              <a:t>和</a:t>
            </a:r>
            <a:r>
              <a:rPr lang="en-US" altLang="zh-CN" sz="2800" kern="100" dirty="0" err="1">
                <a:latin typeface="Times New Roman"/>
                <a:ea typeface="宋体"/>
                <a:cs typeface="Times New Roman"/>
              </a:rPr>
              <a:t>cout</a:t>
            </a:r>
            <a:r>
              <a:rPr lang="zh-CN" altLang="zh-CN" sz="2800" kern="100" dirty="0">
                <a:latin typeface="Times New Roman"/>
                <a:ea typeface="宋体"/>
                <a:cs typeface="Times New Roman"/>
              </a:rPr>
              <a:t>以</a:t>
            </a:r>
            <a:r>
              <a:rPr lang="zh-CN" altLang="zh-CN" sz="2800" kern="100" dirty="0">
                <a:latin typeface="Courier New"/>
                <a:ea typeface="宋体"/>
                <a:cs typeface="Courier New"/>
              </a:rPr>
              <a:t>运算符重载的方式实现数据的输入输出</a:t>
            </a:r>
            <a:endParaRPr lang="zh-CN" altLang="zh-CN" sz="2800" kern="100" dirty="0">
              <a:latin typeface="Calibri"/>
              <a:ea typeface="宋体"/>
              <a:cs typeface="Times New Roman"/>
            </a:endParaRPr>
          </a:p>
          <a:p>
            <a:endParaRPr lang="zh-CN" altLang="en-US" sz="2800"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62</a:t>
            </a:fld>
            <a:endParaRPr lang="en-US" altLang="zh-CN" dirty="0"/>
          </a:p>
        </p:txBody>
      </p:sp>
    </p:spTree>
    <p:extLst>
      <p:ext uri="{BB962C8B-B14F-4D97-AF65-F5344CB8AC3E}">
        <p14:creationId xmlns:p14="http://schemas.microsoft.com/office/powerpoint/2010/main" val="39478065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p>
        </p:txBody>
      </p:sp>
      <p:sp>
        <p:nvSpPr>
          <p:cNvPr id="3" name="内容占位符 2"/>
          <p:cNvSpPr>
            <a:spLocks noGrp="1"/>
          </p:cNvSpPr>
          <p:nvPr>
            <p:ph idx="1"/>
          </p:nvPr>
        </p:nvSpPr>
        <p:spPr/>
        <p:txBody>
          <a:bodyPr/>
          <a:lstStyle/>
          <a:p>
            <a:pPr marL="0" indent="0">
              <a:buNone/>
            </a:pPr>
            <a:r>
              <a:rPr lang="zh-CN" altLang="en-US" sz="2000" dirty="0"/>
              <a:t>时间类（</a:t>
            </a:r>
            <a:r>
              <a:rPr lang="en-US" altLang="zh-CN" sz="2000" dirty="0"/>
              <a:t>Time</a:t>
            </a:r>
            <a:r>
              <a:rPr lang="zh-CN" altLang="en-US" sz="2000" dirty="0"/>
              <a:t>）定义的框架为：</a:t>
            </a:r>
          </a:p>
          <a:p>
            <a:pPr marL="0" indent="0">
              <a:buNone/>
            </a:pPr>
            <a:r>
              <a:rPr lang="en-US" altLang="zh-CN" sz="2000" dirty="0"/>
              <a:t>class Time{</a:t>
            </a:r>
          </a:p>
          <a:p>
            <a:pPr marL="0" indent="0">
              <a:buNone/>
            </a:pPr>
            <a:r>
              <a:rPr lang="en-US" altLang="zh-CN" sz="2000" dirty="0"/>
              <a:t>	</a:t>
            </a:r>
            <a:r>
              <a:rPr lang="en-US" altLang="zh-CN" sz="2000" dirty="0" err="1"/>
              <a:t>int</a:t>
            </a:r>
            <a:r>
              <a:rPr lang="en-US" altLang="zh-CN" sz="2000" dirty="0"/>
              <a:t> hour;</a:t>
            </a:r>
          </a:p>
          <a:p>
            <a:pPr marL="0" indent="0">
              <a:buNone/>
            </a:pPr>
            <a:r>
              <a:rPr lang="en-US" altLang="zh-CN" sz="2000" dirty="0"/>
              <a:t>	</a:t>
            </a:r>
            <a:r>
              <a:rPr lang="en-US" altLang="zh-CN" sz="2000" dirty="0" err="1"/>
              <a:t>int</a:t>
            </a:r>
            <a:r>
              <a:rPr lang="en-US" altLang="zh-CN" sz="2000" dirty="0"/>
              <a:t> minute;</a:t>
            </a:r>
          </a:p>
          <a:p>
            <a:pPr marL="0" indent="0">
              <a:buNone/>
            </a:pPr>
            <a:r>
              <a:rPr lang="en-US" altLang="zh-CN" sz="2000" dirty="0"/>
              <a:t>	</a:t>
            </a:r>
            <a:r>
              <a:rPr lang="en-US" altLang="zh-CN" sz="2000" dirty="0" err="1"/>
              <a:t>int</a:t>
            </a:r>
            <a:r>
              <a:rPr lang="en-US" altLang="zh-CN" sz="2000" dirty="0"/>
              <a:t> second;</a:t>
            </a:r>
          </a:p>
          <a:p>
            <a:pPr marL="0" indent="0">
              <a:buNone/>
            </a:pPr>
            <a:r>
              <a:rPr lang="en-US" altLang="zh-CN" sz="2000" dirty="0"/>
              <a:t>public:</a:t>
            </a:r>
          </a:p>
          <a:p>
            <a:pPr marL="0" indent="0">
              <a:buNone/>
            </a:pPr>
            <a:r>
              <a:rPr lang="en-US" altLang="zh-CN" sz="2000" dirty="0"/>
              <a:t>	……</a:t>
            </a:r>
          </a:p>
          <a:p>
            <a:pPr marL="0" indent="0">
              <a:buNone/>
            </a:pPr>
            <a:r>
              <a:rPr lang="en-US" altLang="zh-CN" sz="2000" dirty="0"/>
              <a:t>}</a:t>
            </a:r>
          </a:p>
          <a:p>
            <a:pPr marL="0" indent="0">
              <a:buNone/>
            </a:pPr>
            <a:r>
              <a:rPr lang="zh-CN" altLang="en-US" sz="2000" dirty="0"/>
              <a:t>请设计如下函数并给出完整的函数定义：</a:t>
            </a:r>
          </a:p>
          <a:p>
            <a:pPr marL="0" indent="0">
              <a:buNone/>
            </a:pPr>
            <a:r>
              <a:rPr lang="zh-CN" altLang="en-US" sz="2000" dirty="0"/>
              <a:t>（</a:t>
            </a:r>
            <a:r>
              <a:rPr lang="en-US" altLang="zh-CN" sz="2000" dirty="0"/>
              <a:t>1</a:t>
            </a:r>
            <a:r>
              <a:rPr lang="zh-CN" altLang="en-US" sz="2000" dirty="0"/>
              <a:t>）以友元的方式重载“</a:t>
            </a:r>
            <a:r>
              <a:rPr lang="en-US" altLang="zh-CN" sz="2000" dirty="0"/>
              <a:t>&gt;”</a:t>
            </a:r>
            <a:r>
              <a:rPr lang="zh-CN" altLang="en-US" sz="2000" dirty="0"/>
              <a:t>运算符，实现时间类对象的比较。例如，</a:t>
            </a:r>
            <a:r>
              <a:rPr lang="en-US" altLang="zh-CN" sz="2000" dirty="0"/>
              <a:t>time1</a:t>
            </a:r>
            <a:r>
              <a:rPr lang="zh-CN" altLang="en-US" sz="2000" dirty="0"/>
              <a:t>为</a:t>
            </a:r>
            <a:r>
              <a:rPr lang="en-US" altLang="zh-CN" sz="2000" dirty="0"/>
              <a:t>12:10:20</a:t>
            </a:r>
            <a:r>
              <a:rPr lang="zh-CN" altLang="en-US" sz="2000" dirty="0"/>
              <a:t>，</a:t>
            </a:r>
            <a:r>
              <a:rPr lang="en-US" altLang="zh-CN" sz="2000" dirty="0"/>
              <a:t>time2</a:t>
            </a:r>
            <a:r>
              <a:rPr lang="zh-CN" altLang="en-US" sz="2000" dirty="0"/>
              <a:t>为</a:t>
            </a:r>
            <a:r>
              <a:rPr lang="en-US" altLang="zh-CN" sz="2000" dirty="0"/>
              <a:t>13:15:25</a:t>
            </a:r>
            <a:r>
              <a:rPr lang="zh-CN" altLang="en-US" sz="2000" dirty="0"/>
              <a:t>，则</a:t>
            </a:r>
            <a:r>
              <a:rPr lang="en-US" altLang="zh-CN" sz="2000" dirty="0"/>
              <a:t>time2&gt;time1</a:t>
            </a:r>
          </a:p>
          <a:p>
            <a:pPr marL="0" indent="0">
              <a:buNone/>
            </a:pPr>
            <a:r>
              <a:rPr lang="zh-CN" altLang="en-US" sz="2000" dirty="0"/>
              <a:t>（</a:t>
            </a:r>
            <a:r>
              <a:rPr lang="en-US" altLang="zh-CN" sz="2000" dirty="0"/>
              <a:t>2</a:t>
            </a:r>
            <a:r>
              <a:rPr lang="zh-CN" altLang="en-US" sz="2000" dirty="0"/>
              <a:t>）以成员函数的方式重载“</a:t>
            </a:r>
            <a:r>
              <a:rPr lang="en-US" altLang="zh-CN" sz="2000" dirty="0"/>
              <a:t>-”</a:t>
            </a:r>
            <a:r>
              <a:rPr lang="zh-CN" altLang="en-US" sz="2000" dirty="0"/>
              <a:t>运算符，实现时间类对象的减法。例如：</a:t>
            </a:r>
            <a:r>
              <a:rPr lang="en-US" altLang="zh-CN" sz="2000" dirty="0"/>
              <a:t>time1</a:t>
            </a:r>
            <a:r>
              <a:rPr lang="zh-CN" altLang="en-US" sz="2000" dirty="0"/>
              <a:t>为</a:t>
            </a:r>
            <a:r>
              <a:rPr lang="en-US" altLang="zh-CN" sz="2000" dirty="0"/>
              <a:t>12:10:20</a:t>
            </a:r>
            <a:r>
              <a:rPr lang="zh-CN" altLang="en-US" sz="2000" dirty="0"/>
              <a:t>，</a:t>
            </a:r>
            <a:r>
              <a:rPr lang="en-US" altLang="zh-CN" sz="2000" dirty="0"/>
              <a:t>time2</a:t>
            </a:r>
            <a:r>
              <a:rPr lang="zh-CN" altLang="en-US" sz="2000" dirty="0"/>
              <a:t>为</a:t>
            </a:r>
            <a:r>
              <a:rPr lang="en-US" altLang="zh-CN" sz="2000" dirty="0"/>
              <a:t>13:15:25</a:t>
            </a:r>
            <a:r>
              <a:rPr lang="zh-CN" altLang="en-US" sz="2000" dirty="0"/>
              <a:t>，</a:t>
            </a:r>
            <a:r>
              <a:rPr lang="en-US" altLang="zh-CN" sz="2000" dirty="0"/>
              <a:t>time2-time1</a:t>
            </a:r>
            <a:r>
              <a:rPr lang="zh-CN" altLang="en-US" sz="2000" dirty="0"/>
              <a:t>值为</a:t>
            </a:r>
            <a:r>
              <a:rPr lang="en-US" altLang="zh-CN" sz="2000" dirty="0"/>
              <a:t>1:5:5</a:t>
            </a:r>
            <a:r>
              <a:rPr lang="zh-CN" altLang="en-US" sz="2000" dirty="0"/>
              <a:t>。</a:t>
            </a:r>
          </a:p>
          <a:p>
            <a:pPr marL="0" indent="0">
              <a:buNone/>
            </a:pPr>
            <a:r>
              <a:rPr lang="zh-CN" altLang="en-US" sz="2000" dirty="0"/>
              <a:t>（</a:t>
            </a:r>
            <a:r>
              <a:rPr lang="en-US" altLang="zh-CN" sz="2000" dirty="0"/>
              <a:t>3</a:t>
            </a:r>
            <a:r>
              <a:rPr lang="zh-CN" altLang="en-US" sz="2000" dirty="0"/>
              <a:t>）显示时间的</a:t>
            </a:r>
            <a:r>
              <a:rPr lang="en-US" altLang="zh-CN" sz="2000" dirty="0"/>
              <a:t>Time</a:t>
            </a:r>
            <a:r>
              <a:rPr lang="zh-CN" altLang="en-US" sz="2000" dirty="0"/>
              <a:t>类成员函数，显示方式为</a:t>
            </a:r>
            <a:r>
              <a:rPr lang="en-US" altLang="zh-CN" sz="2000" dirty="0" err="1"/>
              <a:t>hour:minute:second</a:t>
            </a:r>
            <a:endParaRPr lang="en-US" altLang="zh-CN" sz="2000" dirty="0"/>
          </a:p>
          <a:p>
            <a:pPr marL="0" indent="0">
              <a:buNone/>
            </a:pPr>
            <a:endParaRPr lang="en-US" altLang="zh-CN" sz="2000" dirty="0"/>
          </a:p>
          <a:p>
            <a:pPr marL="0" indent="0">
              <a:buNone/>
            </a:pPr>
            <a:endParaRPr lang="zh-CN" altLang="en-US" sz="2000"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63</a:t>
            </a:fld>
            <a:endParaRPr lang="en-US" altLang="zh-CN" dirty="0"/>
          </a:p>
        </p:txBody>
      </p:sp>
    </p:spTree>
    <p:extLst>
      <p:ext uri="{BB962C8B-B14F-4D97-AF65-F5344CB8AC3E}">
        <p14:creationId xmlns:p14="http://schemas.microsoft.com/office/powerpoint/2010/main" val="39478065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p>
        </p:txBody>
      </p:sp>
      <p:sp>
        <p:nvSpPr>
          <p:cNvPr id="3" name="内容占位符 2"/>
          <p:cNvSpPr>
            <a:spLocks noGrp="1"/>
          </p:cNvSpPr>
          <p:nvPr>
            <p:ph idx="1"/>
          </p:nvPr>
        </p:nvSpPr>
        <p:spPr/>
        <p:txBody>
          <a:bodyPr/>
          <a:lstStyle/>
          <a:p>
            <a:pPr marL="0" indent="0">
              <a:buNone/>
            </a:pPr>
            <a:r>
              <a:rPr lang="en-US" altLang="zh-CN" sz="2400" dirty="0"/>
              <a:t>2010</a:t>
            </a:r>
            <a:r>
              <a:rPr lang="zh-CN" altLang="zh-CN" sz="2400" dirty="0"/>
              <a:t>年国际足联世界杯足球赛正在南非进行，请编写程序，读取文本文件</a:t>
            </a:r>
            <a:r>
              <a:rPr lang="en-US" altLang="zh-CN" sz="2400" dirty="0"/>
              <a:t>MatchResult.txt</a:t>
            </a:r>
            <a:r>
              <a:rPr lang="zh-CN" altLang="zh-CN" sz="2400" dirty="0"/>
              <a:t>中各场比赛的比分，计算球队的积分并进行排名。</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zh-CN" altLang="en-US" sz="2400"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64</a:t>
            </a:fld>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2515958825"/>
              </p:ext>
            </p:extLst>
          </p:nvPr>
        </p:nvGraphicFramePr>
        <p:xfrm>
          <a:off x="323528" y="2564904"/>
          <a:ext cx="8280920" cy="2651760"/>
        </p:xfrm>
        <a:graphic>
          <a:graphicData uri="http://schemas.openxmlformats.org/drawingml/2006/table">
            <a:tbl>
              <a:tblPr firstRow="1" firstCol="1" bandRow="1">
                <a:tableStyleId>{5C22544A-7EE6-4342-B048-85BDC9FD1C3A}</a:tableStyleId>
              </a:tblPr>
              <a:tblGrid>
                <a:gridCol w="4055667">
                  <a:extLst>
                    <a:ext uri="{9D8B030D-6E8A-4147-A177-3AD203B41FA5}">
                      <a16:colId xmlns:a16="http://schemas.microsoft.com/office/drawing/2014/main" val="20000"/>
                    </a:ext>
                  </a:extLst>
                </a:gridCol>
                <a:gridCol w="4225253">
                  <a:extLst>
                    <a:ext uri="{9D8B030D-6E8A-4147-A177-3AD203B41FA5}">
                      <a16:colId xmlns:a16="http://schemas.microsoft.com/office/drawing/2014/main" val="20001"/>
                    </a:ext>
                  </a:extLst>
                </a:gridCol>
              </a:tblGrid>
              <a:tr h="288032">
                <a:tc>
                  <a:txBody>
                    <a:bodyPr/>
                    <a:lstStyle/>
                    <a:p>
                      <a:pPr marL="342900" lvl="0" indent="-342900" algn="just">
                        <a:spcAft>
                          <a:spcPts val="0"/>
                        </a:spcAft>
                        <a:buFont typeface="Wingdings"/>
                        <a:buChar char=""/>
                      </a:pPr>
                      <a:r>
                        <a:rPr lang="zh-CN" sz="2400" kern="100" dirty="0">
                          <a:solidFill>
                            <a:srgbClr val="002060"/>
                          </a:solidFill>
                          <a:effectLst/>
                        </a:rPr>
                        <a:t>文件</a:t>
                      </a:r>
                      <a:r>
                        <a:rPr lang="en-US" sz="2400" kern="100" dirty="0">
                          <a:solidFill>
                            <a:srgbClr val="002060"/>
                          </a:solidFill>
                          <a:effectLst/>
                        </a:rPr>
                        <a:t>MatchResult.txt</a:t>
                      </a:r>
                      <a:r>
                        <a:rPr lang="zh-CN" sz="2400" kern="100" dirty="0">
                          <a:solidFill>
                            <a:srgbClr val="002060"/>
                          </a:solidFill>
                          <a:effectLst/>
                        </a:rPr>
                        <a:t>保存的内容为：</a:t>
                      </a:r>
                      <a:endParaRPr lang="zh-CN" sz="2400" kern="100" dirty="0">
                        <a:solidFill>
                          <a:srgbClr val="002060"/>
                        </a:solidFill>
                        <a:effectLst/>
                        <a:latin typeface="Times New Roman"/>
                        <a:ea typeface="宋体"/>
                      </a:endParaRPr>
                    </a:p>
                  </a:txBody>
                  <a:tcPr marL="68580" marR="68580" marT="0" marB="0">
                    <a:noFill/>
                  </a:tcPr>
                </a:tc>
                <a:tc>
                  <a:txBody>
                    <a:bodyPr/>
                    <a:lstStyle/>
                    <a:p>
                      <a:pPr marL="342900" lvl="0" indent="-342900" algn="just">
                        <a:spcAft>
                          <a:spcPts val="0"/>
                        </a:spcAft>
                        <a:buFont typeface="Wingdings"/>
                        <a:buChar char=""/>
                      </a:pPr>
                      <a:r>
                        <a:rPr lang="zh-CN" sz="2400" kern="100">
                          <a:solidFill>
                            <a:srgbClr val="002060"/>
                          </a:solidFill>
                          <a:effectLst/>
                        </a:rPr>
                        <a:t>类</a:t>
                      </a:r>
                      <a:r>
                        <a:rPr lang="en-US" sz="2400" kern="100">
                          <a:solidFill>
                            <a:srgbClr val="002060"/>
                          </a:solidFill>
                          <a:effectLst/>
                        </a:rPr>
                        <a:t>Team</a:t>
                      </a:r>
                      <a:r>
                        <a:rPr lang="zh-CN" sz="2400" kern="100">
                          <a:solidFill>
                            <a:srgbClr val="002060"/>
                          </a:solidFill>
                          <a:effectLst/>
                        </a:rPr>
                        <a:t>的定义如下：</a:t>
                      </a:r>
                      <a:endParaRPr lang="zh-CN" sz="2400" kern="100">
                        <a:solidFill>
                          <a:srgbClr val="002060"/>
                        </a:solidFill>
                        <a:effectLst/>
                        <a:latin typeface="Times New Roman"/>
                        <a:ea typeface="宋体"/>
                      </a:endParaRPr>
                    </a:p>
                  </a:txBody>
                  <a:tcPr marL="68580" marR="68580" marT="0" marB="0">
                    <a:noFill/>
                  </a:tcPr>
                </a:tc>
                <a:extLst>
                  <a:ext uri="{0D108BD9-81ED-4DB2-BD59-A6C34878D82A}">
                    <a16:rowId xmlns:a16="http://schemas.microsoft.com/office/drawing/2014/main" val="10000"/>
                  </a:ext>
                </a:extLst>
              </a:tr>
              <a:tr h="1655144">
                <a:tc>
                  <a:txBody>
                    <a:bodyPr/>
                    <a:lstStyle/>
                    <a:p>
                      <a:pPr algn="just">
                        <a:spcAft>
                          <a:spcPts val="0"/>
                        </a:spcAft>
                      </a:pPr>
                      <a:endParaRPr lang="en-US" sz="2400" kern="100" dirty="0">
                        <a:solidFill>
                          <a:srgbClr val="002060"/>
                        </a:solidFill>
                        <a:effectLst/>
                        <a:latin typeface="Courier New"/>
                        <a:ea typeface="宋体"/>
                      </a:endParaRPr>
                    </a:p>
                  </a:txBody>
                  <a:tcPr marL="68580" marR="68580" marT="0" marB="0">
                    <a:noFill/>
                  </a:tcPr>
                </a:tc>
                <a:tc>
                  <a:txBody>
                    <a:bodyPr/>
                    <a:lstStyle/>
                    <a:p>
                      <a:pPr algn="just">
                        <a:spcAft>
                          <a:spcPts val="0"/>
                        </a:spcAft>
                      </a:pPr>
                      <a:r>
                        <a:rPr lang="en-US" sz="1800" kern="100" dirty="0">
                          <a:solidFill>
                            <a:srgbClr val="002060"/>
                          </a:solidFill>
                          <a:effectLst/>
                        </a:rPr>
                        <a:t>class Team{</a:t>
                      </a:r>
                      <a:endParaRPr lang="zh-CN" sz="2400" kern="100" dirty="0">
                        <a:solidFill>
                          <a:srgbClr val="002060"/>
                        </a:solidFill>
                        <a:effectLst/>
                      </a:endParaRPr>
                    </a:p>
                    <a:p>
                      <a:pPr algn="just">
                        <a:spcAft>
                          <a:spcPts val="0"/>
                        </a:spcAft>
                      </a:pPr>
                      <a:r>
                        <a:rPr lang="en-US" sz="1800" kern="100" dirty="0">
                          <a:solidFill>
                            <a:srgbClr val="002060"/>
                          </a:solidFill>
                          <a:effectLst/>
                        </a:rPr>
                        <a:t>public:	</a:t>
                      </a:r>
                      <a:endParaRPr lang="zh-CN" sz="2400" kern="100" dirty="0">
                        <a:solidFill>
                          <a:srgbClr val="002060"/>
                        </a:solidFill>
                        <a:effectLst/>
                      </a:endParaRPr>
                    </a:p>
                    <a:p>
                      <a:pPr algn="just">
                        <a:spcAft>
                          <a:spcPts val="0"/>
                        </a:spcAft>
                      </a:pPr>
                      <a:r>
                        <a:rPr lang="en-US" sz="1800" kern="100" dirty="0">
                          <a:solidFill>
                            <a:srgbClr val="002060"/>
                          </a:solidFill>
                          <a:effectLst/>
                        </a:rPr>
                        <a:t>	char name[20]; //</a:t>
                      </a:r>
                      <a:r>
                        <a:rPr lang="zh-CN" sz="1800" kern="100" dirty="0">
                          <a:solidFill>
                            <a:srgbClr val="002060"/>
                          </a:solidFill>
                          <a:effectLst/>
                        </a:rPr>
                        <a:t>队名</a:t>
                      </a:r>
                      <a:endParaRPr lang="zh-CN" sz="2400" kern="100" dirty="0">
                        <a:solidFill>
                          <a:srgbClr val="002060"/>
                        </a:solidFill>
                        <a:effectLst/>
                      </a:endParaRPr>
                    </a:p>
                    <a:p>
                      <a:pPr algn="just">
                        <a:spcAft>
                          <a:spcPts val="0"/>
                        </a:spcAft>
                      </a:pPr>
                      <a:r>
                        <a:rPr lang="en-US" sz="1800" kern="100" dirty="0">
                          <a:solidFill>
                            <a:srgbClr val="002060"/>
                          </a:solidFill>
                          <a:effectLst/>
                        </a:rPr>
                        <a:t>	</a:t>
                      </a:r>
                      <a:r>
                        <a:rPr lang="en-US" sz="1800" kern="100" dirty="0" err="1">
                          <a:solidFill>
                            <a:srgbClr val="002060"/>
                          </a:solidFill>
                          <a:effectLst/>
                        </a:rPr>
                        <a:t>int</a:t>
                      </a:r>
                      <a:r>
                        <a:rPr lang="en-US" sz="1800" kern="100" dirty="0">
                          <a:solidFill>
                            <a:srgbClr val="002060"/>
                          </a:solidFill>
                          <a:effectLst/>
                        </a:rPr>
                        <a:t> points;	//</a:t>
                      </a:r>
                      <a:r>
                        <a:rPr lang="zh-CN" sz="1800" kern="100" dirty="0">
                          <a:solidFill>
                            <a:srgbClr val="002060"/>
                          </a:solidFill>
                          <a:effectLst/>
                        </a:rPr>
                        <a:t>积分</a:t>
                      </a:r>
                      <a:endParaRPr lang="zh-CN" sz="2400" kern="100" dirty="0">
                        <a:solidFill>
                          <a:srgbClr val="002060"/>
                        </a:solidFill>
                        <a:effectLst/>
                      </a:endParaRPr>
                    </a:p>
                    <a:p>
                      <a:pPr algn="just">
                        <a:spcAft>
                          <a:spcPts val="0"/>
                        </a:spcAft>
                      </a:pPr>
                      <a:r>
                        <a:rPr lang="en-US" sz="1800" kern="100" dirty="0">
                          <a:solidFill>
                            <a:srgbClr val="002060"/>
                          </a:solidFill>
                          <a:effectLst/>
                        </a:rPr>
                        <a:t>	Team(){	points=0;}	</a:t>
                      </a:r>
                      <a:endParaRPr lang="zh-CN" sz="2400" kern="100" dirty="0">
                        <a:solidFill>
                          <a:srgbClr val="002060"/>
                        </a:solidFill>
                        <a:effectLst/>
                      </a:endParaRPr>
                    </a:p>
                    <a:p>
                      <a:pPr algn="just">
                        <a:spcAft>
                          <a:spcPts val="0"/>
                        </a:spcAft>
                      </a:pPr>
                      <a:r>
                        <a:rPr lang="en-US" sz="1800" kern="100" dirty="0">
                          <a:solidFill>
                            <a:srgbClr val="002060"/>
                          </a:solidFill>
                          <a:effectLst/>
                        </a:rPr>
                        <a:t>};</a:t>
                      </a:r>
                      <a:endParaRPr lang="zh-CN" sz="2400" kern="100" dirty="0">
                        <a:solidFill>
                          <a:srgbClr val="002060"/>
                        </a:solidFill>
                        <a:effectLst/>
                        <a:latin typeface="Times New Roman"/>
                        <a:ea typeface="宋体"/>
                      </a:endParaRPr>
                    </a:p>
                  </a:txBody>
                  <a:tcPr marL="68580" marR="68580" marT="0" marB="0">
                    <a:noFill/>
                  </a:tcPr>
                </a:tc>
                <a:extLst>
                  <a:ext uri="{0D108BD9-81ED-4DB2-BD59-A6C34878D82A}">
                    <a16:rowId xmlns:a16="http://schemas.microsoft.com/office/drawing/2014/main" val="10001"/>
                  </a:ext>
                </a:extLst>
              </a:tr>
            </a:tbl>
          </a:graphicData>
        </a:graphic>
      </p:graphicFrame>
      <p:pic>
        <p:nvPicPr>
          <p:cNvPr id="2049" name="Picture 1"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248" y="3429000"/>
            <a:ext cx="3825867" cy="196115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478065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p>
        </p:txBody>
      </p:sp>
      <p:sp>
        <p:nvSpPr>
          <p:cNvPr id="3" name="内容占位符 2"/>
          <p:cNvSpPr>
            <a:spLocks noGrp="1"/>
          </p:cNvSpPr>
          <p:nvPr>
            <p:ph idx="1"/>
          </p:nvPr>
        </p:nvSpPr>
        <p:spPr/>
        <p:txBody>
          <a:bodyPr/>
          <a:lstStyle/>
          <a:p>
            <a:pPr marL="0" indent="0">
              <a:buNone/>
            </a:pPr>
            <a:r>
              <a:rPr lang="zh-CN" altLang="zh-CN" sz="2400" dirty="0"/>
              <a:t>请设计如下函数并给出函数的完整定义：</a:t>
            </a:r>
          </a:p>
          <a:p>
            <a:pPr marL="0" indent="0">
              <a:buNone/>
            </a:pPr>
            <a:r>
              <a:rPr lang="zh-CN" altLang="zh-CN" sz="2400" dirty="0"/>
              <a:t>（</a:t>
            </a:r>
            <a:r>
              <a:rPr lang="en-US" altLang="zh-CN" sz="2400" dirty="0"/>
              <a:t>1</a:t>
            </a:r>
            <a:r>
              <a:rPr lang="zh-CN" altLang="zh-CN" sz="2400" dirty="0"/>
              <a:t>）函数</a:t>
            </a:r>
            <a:r>
              <a:rPr lang="en-US" altLang="zh-CN" sz="2400" dirty="0" err="1"/>
              <a:t>OutPut_File</a:t>
            </a:r>
            <a:r>
              <a:rPr lang="zh-CN" altLang="zh-CN" sz="2400" dirty="0"/>
              <a:t>，功能为将</a:t>
            </a:r>
            <a:r>
              <a:rPr lang="en-US" altLang="zh-CN" sz="2400" dirty="0"/>
              <a:t>Team</a:t>
            </a:r>
            <a:r>
              <a:rPr lang="zh-CN" altLang="zh-CN" sz="2400" dirty="0"/>
              <a:t>类对象数组中保存的球队队名和积分以二进制的方式依次写入文件</a:t>
            </a:r>
            <a:r>
              <a:rPr lang="en-US" altLang="zh-CN" sz="2400" dirty="0" err="1"/>
              <a:t>Standing.bin</a:t>
            </a:r>
            <a:r>
              <a:rPr lang="zh-CN" altLang="zh-CN" sz="2400" dirty="0"/>
              <a:t>。该函数原型为：</a:t>
            </a:r>
          </a:p>
          <a:p>
            <a:pPr marL="0" indent="0">
              <a:buNone/>
            </a:pPr>
            <a:r>
              <a:rPr lang="en-US" altLang="zh-CN" sz="2400" dirty="0"/>
              <a:t>void </a:t>
            </a:r>
            <a:r>
              <a:rPr lang="en-US" altLang="zh-CN" sz="2400" dirty="0" err="1"/>
              <a:t>OutPut_File</a:t>
            </a:r>
            <a:r>
              <a:rPr lang="en-US" altLang="zh-CN" sz="2400" dirty="0"/>
              <a:t>(Team[]);</a:t>
            </a:r>
            <a:endParaRPr lang="zh-CN" altLang="zh-CN" sz="2400" dirty="0"/>
          </a:p>
          <a:p>
            <a:pPr marL="0" indent="0">
              <a:buNone/>
            </a:pPr>
            <a:r>
              <a:rPr lang="zh-CN" altLang="zh-CN" sz="2400" dirty="0"/>
              <a:t>（</a:t>
            </a:r>
            <a:r>
              <a:rPr lang="en-US" altLang="zh-CN" sz="2400" dirty="0"/>
              <a:t>2</a:t>
            </a:r>
            <a:r>
              <a:rPr lang="zh-CN" altLang="zh-CN" sz="2400" dirty="0"/>
              <a:t>）主函数</a:t>
            </a:r>
            <a:r>
              <a:rPr lang="en-US" altLang="zh-CN" sz="2400" dirty="0"/>
              <a:t>main</a:t>
            </a:r>
            <a:r>
              <a:rPr lang="zh-CN" altLang="zh-CN" sz="2400" dirty="0"/>
              <a:t>，主要功能如下：</a:t>
            </a:r>
          </a:p>
          <a:p>
            <a:pPr marL="0" lvl="0" indent="0">
              <a:buNone/>
            </a:pPr>
            <a:r>
              <a:rPr lang="zh-CN" altLang="zh-CN" sz="2400" dirty="0"/>
              <a:t>从</a:t>
            </a:r>
            <a:r>
              <a:rPr lang="en-US" altLang="zh-CN" sz="2400" dirty="0"/>
              <a:t>MatchResult.txt</a:t>
            </a:r>
            <a:r>
              <a:rPr lang="zh-CN" altLang="zh-CN" sz="2400" dirty="0"/>
              <a:t>中读取比赛信息，解析比赛信息得到队名和比分</a:t>
            </a:r>
          </a:p>
          <a:p>
            <a:pPr marL="0" indent="0">
              <a:buNone/>
            </a:pPr>
            <a:r>
              <a:rPr lang="zh-CN" altLang="zh-CN" sz="2400" dirty="0"/>
              <a:t>根据比分计算球队的积分，胜一场得</a:t>
            </a:r>
            <a:r>
              <a:rPr lang="en-US" altLang="zh-CN" sz="2400" dirty="0"/>
              <a:t>3</a:t>
            </a:r>
            <a:r>
              <a:rPr lang="zh-CN" altLang="zh-CN" sz="2400" dirty="0"/>
              <a:t>分，平一场得</a:t>
            </a:r>
            <a:r>
              <a:rPr lang="en-US" altLang="zh-CN" sz="2400" dirty="0"/>
              <a:t>1</a:t>
            </a:r>
            <a:r>
              <a:rPr lang="zh-CN" altLang="zh-CN" sz="2400" dirty="0"/>
              <a:t>分，负一场得</a:t>
            </a:r>
            <a:r>
              <a:rPr lang="en-US" altLang="zh-CN" sz="2400" dirty="0"/>
              <a:t>0</a:t>
            </a:r>
            <a:r>
              <a:rPr lang="zh-CN" altLang="zh-CN" sz="2400" dirty="0"/>
              <a:t>分</a:t>
            </a:r>
            <a:endParaRPr lang="en-US" altLang="zh-CN" sz="2400" dirty="0"/>
          </a:p>
          <a:p>
            <a:pPr marL="0" indent="0">
              <a:buNone/>
            </a:pPr>
            <a:endParaRPr lang="zh-CN" altLang="en-US" sz="2400"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65</a:t>
            </a:fld>
            <a:endParaRPr lang="en-US" altLang="zh-CN" dirty="0"/>
          </a:p>
        </p:txBody>
      </p:sp>
    </p:spTree>
    <p:extLst>
      <p:ext uri="{BB962C8B-B14F-4D97-AF65-F5344CB8AC3E}">
        <p14:creationId xmlns:p14="http://schemas.microsoft.com/office/powerpoint/2010/main" val="39478065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1475656" y="2132856"/>
            <a:ext cx="6182816" cy="1405880"/>
          </a:xfrm>
          <a:prstGeom prst="rect">
            <a:avLst/>
          </a:prstGeom>
        </p:spPr>
        <p:txBody>
          <a:bodyPr wrap="none" fromWordArt="1">
            <a:prstTxWarp prst="textDeflate">
              <a:avLst>
                <a:gd name="adj" fmla="val 0"/>
              </a:avLst>
            </a:prstTxWarp>
          </a:bodyPr>
          <a:lstStyle/>
          <a:p>
            <a:pPr algn="ctr"/>
            <a:r>
              <a:rPr lang="zh-CN" altLang="en-US"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祝同学们取得好成绩</a:t>
            </a:r>
            <a:r>
              <a:rPr lang="en-US" altLang="zh-CN"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a:t>
            </a:r>
            <a:endParaRPr lang="zh-CN" altLang="en-US"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cs typeface="Verdana"/>
            </a:endParaRPr>
          </a:p>
        </p:txBody>
      </p:sp>
      <p:sp>
        <p:nvSpPr>
          <p:cNvPr id="4" name="副标题 3"/>
          <p:cNvSpPr>
            <a:spLocks noGrp="1"/>
          </p:cNvSpPr>
          <p:nvPr>
            <p:ph type="subTitle" idx="1"/>
          </p:nvPr>
        </p:nvSpPr>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a:t>
            </a:r>
          </a:p>
        </p:txBody>
      </p:sp>
      <p:sp>
        <p:nvSpPr>
          <p:cNvPr id="3" name="内容占位符 2"/>
          <p:cNvSpPr>
            <a:spLocks noGrp="1"/>
          </p:cNvSpPr>
          <p:nvPr>
            <p:ph idx="1"/>
          </p:nvPr>
        </p:nvSpPr>
        <p:spPr/>
        <p:txBody>
          <a:bodyPr/>
          <a:lstStyle/>
          <a:p>
            <a:r>
              <a:rPr lang="zh-CN" altLang="en-US" dirty="0"/>
              <a:t>数组指针和二重指针都可以描述二维数组</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7</a:t>
            </a:fld>
            <a:endParaRPr lang="en-US" altLang="zh-CN" dirty="0"/>
          </a:p>
        </p:txBody>
      </p:sp>
      <p:pic>
        <p:nvPicPr>
          <p:cNvPr id="6" name="Picture 4"/>
          <p:cNvPicPr>
            <a:picLocks noChangeAspect="1" noChangeArrowheads="1"/>
          </p:cNvPicPr>
          <p:nvPr/>
        </p:nvPicPr>
        <p:blipFill>
          <a:blip r:embed="rId2" cstate="print"/>
          <a:srcRect/>
          <a:stretch>
            <a:fillRect/>
          </a:stretch>
        </p:blipFill>
        <p:spPr bwMode="auto">
          <a:xfrm>
            <a:off x="1115616" y="1988840"/>
            <a:ext cx="6858048" cy="43924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a:t>
            </a:r>
          </a:p>
        </p:txBody>
      </p:sp>
      <p:sp>
        <p:nvSpPr>
          <p:cNvPr id="3" name="内容占位符 2"/>
          <p:cNvSpPr>
            <a:spLocks noGrp="1"/>
          </p:cNvSpPr>
          <p:nvPr>
            <p:ph idx="1"/>
          </p:nvPr>
        </p:nvSpPr>
        <p:spPr/>
        <p:txBody>
          <a:bodyPr/>
          <a:lstStyle/>
          <a:p>
            <a:r>
              <a:rPr lang="zh-CN" altLang="en-US" dirty="0"/>
              <a:t>动态变量</a:t>
            </a:r>
            <a:endParaRPr lang="en-US" altLang="zh-CN" dirty="0"/>
          </a:p>
          <a:p>
            <a:r>
              <a:rPr lang="zh-CN" altLang="en-US" dirty="0"/>
              <a:t>动态数组</a:t>
            </a:r>
            <a:endParaRPr lang="en-US" altLang="zh-CN" dirty="0"/>
          </a:p>
          <a:p>
            <a:pPr lvl="1"/>
            <a:r>
              <a:rPr lang="zh-CN" altLang="en-US" dirty="0"/>
              <a:t>一维数组</a:t>
            </a:r>
            <a:endParaRPr lang="en-US" altLang="zh-CN" dirty="0"/>
          </a:p>
          <a:p>
            <a:pPr lvl="1"/>
            <a:r>
              <a:rPr lang="zh-CN" altLang="en-US" dirty="0"/>
              <a:t>二维数组（二重指针）</a:t>
            </a:r>
            <a:endParaRPr lang="en-US" altLang="zh-CN" dirty="0"/>
          </a:p>
          <a:p>
            <a:pPr lvl="2"/>
            <a:r>
              <a:rPr lang="zh-CN" altLang="en-US" dirty="0"/>
              <a:t>分维度进行动态内存分配</a:t>
            </a:r>
            <a:endParaRPr lang="en-US" altLang="zh-CN" dirty="0"/>
          </a:p>
          <a:p>
            <a:pPr lvl="1"/>
            <a:r>
              <a:rPr lang="zh-CN" altLang="en-US" dirty="0"/>
              <a:t>字符数组</a:t>
            </a:r>
            <a:endParaRPr lang="en-US" altLang="zh-CN" dirty="0"/>
          </a:p>
          <a:p>
            <a:r>
              <a:rPr lang="zh-CN" altLang="en-US" dirty="0"/>
              <a:t>对象指针</a:t>
            </a:r>
            <a:endParaRPr lang="en-US" altLang="zh-CN" dirty="0"/>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8</a:t>
            </a:fld>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指针与字符串复习要点</a:t>
            </a:r>
          </a:p>
        </p:txBody>
      </p:sp>
      <p:sp>
        <p:nvSpPr>
          <p:cNvPr id="3" name="内容占位符 2"/>
          <p:cNvSpPr>
            <a:spLocks noGrp="1"/>
          </p:cNvSpPr>
          <p:nvPr>
            <p:ph idx="1"/>
          </p:nvPr>
        </p:nvSpPr>
        <p:spPr/>
        <p:txBody>
          <a:bodyPr/>
          <a:lstStyle/>
          <a:p>
            <a:r>
              <a:rPr lang="zh-CN" altLang="en-US" dirty="0"/>
              <a:t>字符指针初始化</a:t>
            </a:r>
            <a:endParaRPr lang="en-US" altLang="zh-CN" dirty="0"/>
          </a:p>
          <a:p>
            <a:pPr lvl="1"/>
            <a:r>
              <a:rPr lang="zh-CN" altLang="en-US" dirty="0"/>
              <a:t>用字符串常量或者动态分配内存，定义字符指针后，一定要注意初始化问题，建议在说明语句中进行初始化</a:t>
            </a:r>
            <a:endParaRPr lang="en-US" altLang="zh-CN" dirty="0"/>
          </a:p>
          <a:p>
            <a:r>
              <a:rPr lang="zh-CN" altLang="en-US" dirty="0"/>
              <a:t>按下标访问字符串</a:t>
            </a:r>
            <a:endParaRPr lang="en-US" altLang="zh-CN" dirty="0"/>
          </a:p>
          <a:p>
            <a:pPr lvl="1"/>
            <a:r>
              <a:rPr lang="zh-CN" altLang="en-US" dirty="0"/>
              <a:t>可以直接使用“字符指针</a:t>
            </a:r>
            <a:r>
              <a:rPr lang="en-US" dirty="0"/>
              <a:t>[</a:t>
            </a:r>
            <a:r>
              <a:rPr lang="zh-CN" altLang="en-US" dirty="0"/>
              <a:t>下标</a:t>
            </a:r>
            <a:r>
              <a:rPr lang="en-US" dirty="0"/>
              <a:t>]</a:t>
            </a:r>
            <a:r>
              <a:rPr lang="zh-CN" altLang="en-US" dirty="0"/>
              <a:t>”的方式访问字符串中的每一个字符，注意循环条件，即字符串结束条件</a:t>
            </a:r>
          </a:p>
        </p:txBody>
      </p:sp>
      <p:sp>
        <p:nvSpPr>
          <p:cNvPr id="5" name="灯片编号占位符 4"/>
          <p:cNvSpPr>
            <a:spLocks noGrp="1"/>
          </p:cNvSpPr>
          <p:nvPr>
            <p:ph type="sldNum" sz="quarter" idx="4"/>
          </p:nvPr>
        </p:nvSpPr>
        <p:spPr/>
        <p:txBody>
          <a:bodyPr/>
          <a:lstStyle/>
          <a:p>
            <a:fld id="{E24BA5DA-9399-4747-BBF5-65A2C2316885}" type="slidenum">
              <a:rPr lang="en-US" altLang="zh-CN" smtClean="0"/>
              <a:pPr/>
              <a:t>9</a:t>
            </a:fld>
            <a:endParaRPr lang="en-US" altLang="zh-CN" dirty="0"/>
          </a:p>
        </p:txBody>
      </p:sp>
    </p:spTree>
  </p:cSld>
  <p:clrMapOvr>
    <a:masterClrMapping/>
  </p:clrMapOvr>
</p:sld>
</file>

<file path=ppt/theme/theme1.xml><?xml version="1.0" encoding="utf-8"?>
<a:theme xmlns:a="http://schemas.openxmlformats.org/drawingml/2006/main" name="Default Design">
  <a:themeElements>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29698D"/>
        </a:dk1>
        <a:lt1>
          <a:srgbClr val="FFFFFF"/>
        </a:lt1>
        <a:dk2>
          <a:srgbClr val="000000"/>
        </a:dk2>
        <a:lt2>
          <a:srgbClr val="D6E1E2"/>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2">
        <a:dk1>
          <a:srgbClr val="666699"/>
        </a:dk1>
        <a:lt1>
          <a:srgbClr val="FFFFFF"/>
        </a:lt1>
        <a:dk2>
          <a:srgbClr val="000000"/>
        </a:dk2>
        <a:lt2>
          <a:srgbClr val="F7F4D5"/>
        </a:lt2>
        <a:accent1>
          <a:srgbClr val="72B88E"/>
        </a:accent1>
        <a:accent2>
          <a:srgbClr val="917FC9"/>
        </a:accent2>
        <a:accent3>
          <a:srgbClr val="FFFFFF"/>
        </a:accent3>
        <a:accent4>
          <a:srgbClr val="565682"/>
        </a:accent4>
        <a:accent5>
          <a:srgbClr val="BCD8C6"/>
        </a:accent5>
        <a:accent6>
          <a:srgbClr val="8372B6"/>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10814</TotalTime>
  <Words>3680</Words>
  <Application>Microsoft Office PowerPoint</Application>
  <PresentationFormat>全屏显示(4:3)</PresentationFormat>
  <Paragraphs>485</Paragraphs>
  <Slides>66</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66</vt:i4>
      </vt:variant>
    </vt:vector>
  </HeadingPairs>
  <TitlesOfParts>
    <vt:vector size="76" baseType="lpstr">
      <vt:lpstr>黑体</vt:lpstr>
      <vt:lpstr>楷体_GB2312</vt:lpstr>
      <vt:lpstr>宋体</vt:lpstr>
      <vt:lpstr>Arial</vt:lpstr>
      <vt:lpstr>Calibri</vt:lpstr>
      <vt:lpstr>Courier New</vt:lpstr>
      <vt:lpstr>Times New Roman</vt:lpstr>
      <vt:lpstr>Verdana</vt:lpstr>
      <vt:lpstr>Wingdings</vt:lpstr>
      <vt:lpstr>Default Design</vt:lpstr>
      <vt:lpstr>高级语言程序设计C++</vt:lpstr>
      <vt:lpstr>期末复习</vt:lpstr>
      <vt:lpstr>考试题型</vt:lpstr>
      <vt:lpstr>期末复习</vt:lpstr>
      <vt:lpstr>指针</vt:lpstr>
      <vt:lpstr>指针</vt:lpstr>
      <vt:lpstr>指针</vt:lpstr>
      <vt:lpstr>动态内存分配</vt:lpstr>
      <vt:lpstr>指针与字符串复习要点</vt:lpstr>
      <vt:lpstr>指针与字符串复习要点</vt:lpstr>
      <vt:lpstr>指针与字符串主要问题</vt:lpstr>
      <vt:lpstr>指针与字符串主要问题</vt:lpstr>
      <vt:lpstr>指针与字符串主要问题</vt:lpstr>
      <vt:lpstr>引用</vt:lpstr>
      <vt:lpstr>引用复习要点</vt:lpstr>
      <vt:lpstr>引用主要问题</vt:lpstr>
      <vt:lpstr>类和对象</vt:lpstr>
      <vt:lpstr>类和对象</vt:lpstr>
      <vt:lpstr>类和对象</vt:lpstr>
      <vt:lpstr>类和对象复习要点</vt:lpstr>
      <vt:lpstr>类和对象复习要点</vt:lpstr>
      <vt:lpstr>类和对象主要问题</vt:lpstr>
      <vt:lpstr>类和对象主要问题</vt:lpstr>
      <vt:lpstr>运算符重载复习要点</vt:lpstr>
      <vt:lpstr>运算符重载复习要点</vt:lpstr>
      <vt:lpstr>运算符重载主要问题</vt:lpstr>
      <vt:lpstr>运算符重载主要问题</vt:lpstr>
      <vt:lpstr>类的继承与多态性</vt:lpstr>
      <vt:lpstr>类的继承与多态性</vt:lpstr>
      <vt:lpstr>继承与多态复习要点</vt:lpstr>
      <vt:lpstr>继承与多态复习要点</vt:lpstr>
      <vt:lpstr>继承与多态主要问题</vt:lpstr>
      <vt:lpstr>继承与多态主要问题</vt:lpstr>
      <vt:lpstr>模板</vt:lpstr>
      <vt:lpstr>模板</vt:lpstr>
      <vt:lpstr>模板复习要点</vt:lpstr>
      <vt:lpstr>模板复习要点</vt:lpstr>
      <vt:lpstr>模板主要问题</vt:lpstr>
      <vt:lpstr>输入输出流</vt:lpstr>
      <vt:lpstr>输入输出流</vt:lpstr>
      <vt:lpstr>输入输出流</vt:lpstr>
      <vt:lpstr>输入输出流</vt:lpstr>
      <vt:lpstr>输入输出流复习要点</vt:lpstr>
      <vt:lpstr>输入输出流复习要点</vt:lpstr>
      <vt:lpstr>输入输出流复习要点</vt:lpstr>
      <vt:lpstr>输入输出流主要问题</vt:lpstr>
      <vt:lpstr>文件读写</vt:lpstr>
      <vt:lpstr>文件读写</vt:lpstr>
      <vt:lpstr>文件读写复习要点</vt:lpstr>
      <vt:lpstr>文件读写复习要点</vt:lpstr>
      <vt:lpstr>文件读写主要问题</vt:lpstr>
      <vt:lpstr>文件读写主要问题</vt:lpstr>
      <vt:lpstr>例题</vt:lpstr>
      <vt:lpstr>例题</vt:lpstr>
      <vt:lpstr>例题</vt:lpstr>
      <vt:lpstr>例题</vt:lpstr>
      <vt:lpstr>例题</vt:lpstr>
      <vt:lpstr>例题</vt:lpstr>
      <vt:lpstr>例题</vt:lpstr>
      <vt:lpstr>例题</vt:lpstr>
      <vt:lpstr>例题</vt:lpstr>
      <vt:lpstr>例题</vt:lpstr>
      <vt:lpstr>例题</vt:lpstr>
      <vt:lpstr>例题</vt:lpstr>
      <vt:lpstr>例题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张海威</dc:creator>
  <cp:lastModifiedBy>zhhaiwei</cp:lastModifiedBy>
  <cp:revision>1628</cp:revision>
  <dcterms:created xsi:type="dcterms:W3CDTF">2009-09-27T06:34:47Z</dcterms:created>
  <dcterms:modified xsi:type="dcterms:W3CDTF">2021-06-14T03:15:41Z</dcterms:modified>
</cp:coreProperties>
</file>