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0E25A-B105-4780-B8B4-957DAA0CE92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1E429-733E-4918-94FC-5CE5DBFBD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6DFAFF-42D3-4D8C-9D13-1FF45361F74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9C0BB02-B27C-4C33-97F5-9BBD3F74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B75B-9A1F-46A2-9A3D-EBD5728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2092569"/>
            <a:ext cx="10017956" cy="2375462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Capstone Project </a:t>
            </a:r>
            <a:br>
              <a:rPr lang="en-US" sz="8900" dirty="0"/>
            </a:br>
            <a:r>
              <a:rPr lang="en-US" sz="8900" dirty="0"/>
              <a:t>Predicting the NFL Draft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9567C-004F-477B-9FAD-D2B6FB3D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80791"/>
            <a:ext cx="9999668" cy="1222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DATASCI 420 AB</a:t>
            </a:r>
          </a:p>
          <a:p>
            <a:r>
              <a:rPr lang="en-US" dirty="0"/>
              <a:t>05/31/2018</a:t>
            </a:r>
          </a:p>
          <a:p>
            <a:r>
              <a:rPr lang="en-US" dirty="0"/>
              <a:t>Zach Gongaware</a:t>
            </a:r>
          </a:p>
        </p:txBody>
      </p:sp>
    </p:spTree>
    <p:extLst>
      <p:ext uri="{BB962C8B-B14F-4D97-AF65-F5344CB8AC3E}">
        <p14:creationId xmlns:p14="http://schemas.microsoft.com/office/powerpoint/2010/main" val="239360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C213-EBDA-4B3F-B9F9-2BDC7B6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5F78-006D-470F-B972-5C666629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9023" cy="4351338"/>
          </a:xfrm>
        </p:spPr>
        <p:txBody>
          <a:bodyPr/>
          <a:lstStyle/>
          <a:p>
            <a:r>
              <a:rPr lang="en-US" dirty="0"/>
              <a:t>Many of the imputed measurements fall near the top of feature importance.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9D2D8-79A9-42BA-A91D-7158E695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94" y="397091"/>
            <a:ext cx="5395006" cy="58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E224-A437-4639-9A83-819BD7BD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2B34-0ECB-4D62-9E64-ABAFCABA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better than flipping a coin, but there is plenty of room for improvement.</a:t>
            </a:r>
          </a:p>
          <a:p>
            <a:r>
              <a:rPr lang="en-US" dirty="0"/>
              <a:t>The model performs particularly poorly at early-round (1 – 2) predictions, and overly prefers the middle rounds (3 – 5).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Better imputation methods for combine statistics.  Mean-based imputation may be the reason for over-preference in middle rounds.</a:t>
            </a:r>
          </a:p>
          <a:p>
            <a:pPr lvl="1"/>
            <a:r>
              <a:rPr lang="en-US" dirty="0"/>
              <a:t>Find a better method for dealing with highly correlated features.</a:t>
            </a:r>
          </a:p>
          <a:p>
            <a:pPr lvl="2"/>
            <a:r>
              <a:rPr lang="en-US" dirty="0"/>
              <a:t>Advanced NFL statistics such as DVOA or QBR that combine multiple features into one.</a:t>
            </a:r>
          </a:p>
          <a:p>
            <a:pPr lvl="1"/>
            <a:r>
              <a:rPr lang="en-US" dirty="0"/>
              <a:t>Find more data – more (and more complete) college profiles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5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2F24-E07E-4EE2-BFAB-3A2C0035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B2C6-526D-4FD4-B01A-56E329BC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year around 16,000 college football players graduate or become eligible for the NFL draft.</a:t>
            </a:r>
          </a:p>
          <a:p>
            <a:r>
              <a:rPr lang="en-US" dirty="0"/>
              <a:t>Of these, only 253 (≅ 1.6%) are drafted each year, with around 100-200 additional signing as undrafted free agents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Can we use a model to predict which players will be drafted, and if so what round (1-7) they will be selected?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69A13-026B-4B03-BB9D-4D5F16A7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015" y="6356350"/>
            <a:ext cx="11315700" cy="365125"/>
          </a:xfrm>
        </p:spPr>
        <p:txBody>
          <a:bodyPr/>
          <a:lstStyle/>
          <a:p>
            <a:r>
              <a:rPr lang="en-US" sz="800" dirty="0"/>
              <a:t>NCAA.org - The Official Site of the NCAA. (2018). Football. [online] Available at: http://www.ncaa.org/about/resources/research/football [Accessed 27 May 2018].</a:t>
            </a:r>
          </a:p>
        </p:txBody>
      </p:sp>
    </p:spTree>
    <p:extLst>
      <p:ext uri="{BB962C8B-B14F-4D97-AF65-F5344CB8AC3E}">
        <p14:creationId xmlns:p14="http://schemas.microsoft.com/office/powerpoint/2010/main" val="40344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B721-37C3-41EE-B482-4EA3365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365125"/>
            <a:ext cx="11129963" cy="1325563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8EA96-453E-4CEF-B3E3-82416A5C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" y="2120146"/>
            <a:ext cx="7457921" cy="17399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DAFCC9-7863-4F34-AF92-0FE858F0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837" y="6374422"/>
            <a:ext cx="11595827" cy="347053"/>
          </a:xfrm>
        </p:spPr>
        <p:txBody>
          <a:bodyPr/>
          <a:lstStyle/>
          <a:p>
            <a:r>
              <a:rPr lang="en-US" sz="800" dirty="0"/>
              <a:t>College Football at Sports-Reference.com. (2018). College Football Statistics and History | College Football at Sports-Reference.com. [online] Available at: https://www.sports-reference.com/cfb/ [Accessed 29 May 2018].</a:t>
            </a:r>
          </a:p>
          <a:p>
            <a:r>
              <a:rPr lang="en-US" sz="800" dirty="0"/>
              <a:t>Taylor, S. (2018). </a:t>
            </a:r>
            <a:r>
              <a:rPr lang="en-US" sz="800" i="1" dirty="0"/>
              <a:t>Learning the NFL Draft</a:t>
            </a:r>
            <a:r>
              <a:rPr lang="en-US" sz="800" dirty="0"/>
              <a:t>. [online] Seanjtaylor.github.io. Available at: https://seanjtaylor.github.io/learning-the-draft/ [Accessed 29 May 2018].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496EE-3FB3-4BD2-8253-93C9E5A6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4343934"/>
            <a:ext cx="11149013" cy="177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B772C-0665-4B75-BCA4-D48E87DD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639" y="2618841"/>
            <a:ext cx="4196624" cy="1620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0A1F9-914E-4E5C-81D6-66B4AE768E6A}"/>
              </a:ext>
            </a:extLst>
          </p:cNvPr>
          <p:cNvSpPr txBox="1"/>
          <p:nvPr/>
        </p:nvSpPr>
        <p:spPr>
          <a:xfrm>
            <a:off x="223837" y="3974602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1801A-E587-4A59-8D94-78771A9AAD8E}"/>
              </a:ext>
            </a:extLst>
          </p:cNvPr>
          <p:cNvSpPr txBox="1"/>
          <p:nvPr/>
        </p:nvSpPr>
        <p:spPr>
          <a:xfrm>
            <a:off x="242887" y="1766289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12117-9020-43D0-80F7-78718552EEE5}"/>
              </a:ext>
            </a:extLst>
          </p:cNvPr>
          <p:cNvSpPr txBox="1"/>
          <p:nvPr/>
        </p:nvSpPr>
        <p:spPr>
          <a:xfrm>
            <a:off x="7809639" y="2211222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College Statistics</a:t>
            </a:r>
          </a:p>
        </p:txBody>
      </p:sp>
    </p:spTree>
    <p:extLst>
      <p:ext uri="{BB962C8B-B14F-4D97-AF65-F5344CB8AC3E}">
        <p14:creationId xmlns:p14="http://schemas.microsoft.com/office/powerpoint/2010/main" val="223829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FE4A-2425-4ED8-952A-899158C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Data - 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F83C0-8A1A-41BA-8A8B-BAC79485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" y="1963878"/>
            <a:ext cx="11383108" cy="40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4C55-FA6E-481C-9A70-F977D3A0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Data - EDA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AA547-BF1F-44D8-BE1D-BD0A40F9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13" y="1963738"/>
            <a:ext cx="454526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9FDFF-11EB-484C-8564-F7E6F5BF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44" y="1963738"/>
            <a:ext cx="6161231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C29F-604A-4F65-82B9-3A84F0EE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1E8F-97C4-4414-93E7-5DD58AEB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17967" cy="4050792"/>
          </a:xfrm>
        </p:spPr>
        <p:txBody>
          <a:bodyPr/>
          <a:lstStyle/>
          <a:p>
            <a:r>
              <a:rPr lang="en-US" dirty="0"/>
              <a:t>Height to Inches (6’2” -&gt; 74)</a:t>
            </a:r>
          </a:p>
          <a:p>
            <a:r>
              <a:rPr lang="en-US" dirty="0"/>
              <a:t>Bin age based on draft expectations</a:t>
            </a:r>
          </a:p>
          <a:p>
            <a:r>
              <a:rPr lang="en-US" dirty="0"/>
              <a:t>Bin colleges based on historical draftees (tiers 1 – 4)</a:t>
            </a:r>
          </a:p>
          <a:p>
            <a:r>
              <a:rPr lang="en-US" dirty="0"/>
              <a:t>Impute Combine Stats</a:t>
            </a:r>
          </a:p>
          <a:p>
            <a:pPr lvl="1"/>
            <a:r>
              <a:rPr lang="en-US" dirty="0"/>
              <a:t>All players have measurables, but not all were measured</a:t>
            </a:r>
          </a:p>
          <a:p>
            <a:pPr lvl="1"/>
            <a:r>
              <a:rPr lang="en-US" dirty="0"/>
              <a:t>Imputed using mean – 1 standard deviation of player position for each combine test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A2BA-85FA-4832-8907-60FD3020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76" y="2121408"/>
            <a:ext cx="6542116" cy="34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D8FC-FE58-49C5-AF6B-E0DEBEAC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515A-B19F-4DFD-A42D-3A26AB5A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80386" cy="4050792"/>
          </a:xfrm>
        </p:spPr>
        <p:txBody>
          <a:bodyPr/>
          <a:lstStyle/>
          <a:p>
            <a:r>
              <a:rPr lang="en-US" dirty="0"/>
              <a:t>Feature Scaling</a:t>
            </a:r>
          </a:p>
          <a:p>
            <a:pPr lvl="1"/>
            <a:r>
              <a:rPr lang="en-US" dirty="0"/>
              <a:t>Scale all non-categorical features using Z-Score</a:t>
            </a:r>
          </a:p>
          <a:p>
            <a:r>
              <a:rPr lang="en-US" dirty="0"/>
              <a:t>One-hot Encode Categorical Features</a:t>
            </a:r>
          </a:p>
          <a:p>
            <a:pPr lvl="1"/>
            <a:r>
              <a:rPr lang="en-US" dirty="0"/>
              <a:t>Position, College Tier, Age Bin</a:t>
            </a:r>
          </a:p>
          <a:p>
            <a:r>
              <a:rPr lang="en-US" dirty="0"/>
              <a:t>Split into Test/Train Sets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FC008-04E1-4286-A0C7-1A0666BE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4250559"/>
            <a:ext cx="11796346" cy="1926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A4F20F-2636-4D9A-9DBD-3B4B73B34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82" y="1664677"/>
            <a:ext cx="5952399" cy="24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8DE5-4A74-42E4-8BD8-F610CC2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CF77-5DCD-4761-A1AC-BC9968DA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0954" cy="4351338"/>
          </a:xfrm>
        </p:spPr>
        <p:txBody>
          <a:bodyPr/>
          <a:lstStyle/>
          <a:p>
            <a:r>
              <a:rPr lang="en-US" dirty="0"/>
              <a:t>Classification or Regression?</a:t>
            </a:r>
          </a:p>
          <a:p>
            <a:pPr lvl="1"/>
            <a:r>
              <a:rPr lang="en-US" dirty="0"/>
              <a:t>Discrete or continuous?</a:t>
            </a:r>
          </a:p>
          <a:p>
            <a:pPr lvl="1"/>
            <a:r>
              <a:rPr lang="en-US" dirty="0"/>
              <a:t>Does order matter?</a:t>
            </a:r>
          </a:p>
          <a:p>
            <a:r>
              <a:rPr lang="en-US" dirty="0"/>
              <a:t>High dimensionality and relatively low amount of measurements.</a:t>
            </a:r>
          </a:p>
          <a:p>
            <a:r>
              <a:rPr lang="en-US" dirty="0"/>
              <a:t>Decision:</a:t>
            </a:r>
          </a:p>
          <a:p>
            <a:pPr lvl="1"/>
            <a:r>
              <a:rPr lang="en-US" dirty="0"/>
              <a:t>Random Forest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8DFBE-602C-496B-B75C-370CD3ED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44" y="1963738"/>
            <a:ext cx="6161231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1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4664-E510-4B45-8C7B-C0DC0CF5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2E15-E7BE-4361-8A00-2DD41276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R² - 0.525</a:t>
            </a:r>
          </a:p>
          <a:p>
            <a:r>
              <a:rPr lang="en-US" sz="1800" dirty="0"/>
              <a:t>Mean Squared Error: 2.76</a:t>
            </a:r>
          </a:p>
          <a:p>
            <a:r>
              <a:rPr lang="en-US" sz="1800" dirty="0"/>
              <a:t>Mean Absolute Error: 1.30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1526-3CCC-4AF1-8AA8-2FB4DEB3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28" y="681037"/>
            <a:ext cx="4718872" cy="4733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4DB2E-8387-4307-896D-AF43FAC0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5" y="3217828"/>
            <a:ext cx="5702943" cy="34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3907</TotalTime>
  <Words>432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Capstone Project  Predicting the NFL Draft </vt:lpstr>
      <vt:lpstr>Project Goal</vt:lpstr>
      <vt:lpstr>The Data</vt:lpstr>
      <vt:lpstr>Combined Data - EDA</vt:lpstr>
      <vt:lpstr>Combined Data - EDA</vt:lpstr>
      <vt:lpstr>Feature Engineering</vt:lpstr>
      <vt:lpstr>Modeling Preparation</vt:lpstr>
      <vt:lpstr>Modeling</vt:lpstr>
      <vt:lpstr>Model Assessment</vt:lpstr>
      <vt:lpstr>Model Measurement</vt:lpstr>
      <vt:lpstr>Next Steps / 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Predicting the NFL Draft</dc:title>
  <dc:creator>Laura Gongaware</dc:creator>
  <cp:lastModifiedBy>Laura Gongaware</cp:lastModifiedBy>
  <cp:revision>40</cp:revision>
  <dcterms:created xsi:type="dcterms:W3CDTF">2018-05-27T18:09:03Z</dcterms:created>
  <dcterms:modified xsi:type="dcterms:W3CDTF">2018-06-02T04:00:13Z</dcterms:modified>
</cp:coreProperties>
</file>