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4630400" cy="8229600"/>
  <p:notesSz cx="8229600" cy="14630400"/>
  <p:embeddedFontLst>
    <p:embeddedFont>
      <p:font typeface="Inter" panose="020B0604020202020204" charset="0"/>
      <p:regular r:id="rId14"/>
    </p:embeddedFont>
  </p:embeddedFont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ED6E8-96F6-44B3-BCA4-460C558EE431}" v="1" dt="2025-04-05T22:59:05.6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58" d="100"/>
          <a:sy n="58" d="100"/>
        </p:scale>
        <p:origin x="524" y="52"/>
      </p:cViewPr>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ack Griche" userId="7a13fafdcf68e01c" providerId="LiveId" clId="{4C7ED6E8-96F6-44B3-BCA4-460C558EE431}"/>
    <pc:docChg chg="addSld modSld">
      <pc:chgData name="Zack Griche" userId="7a13fafdcf68e01c" providerId="LiveId" clId="{4C7ED6E8-96F6-44B3-BCA4-460C558EE431}" dt="2025-04-05T22:57:47.240" v="43" actId="14100"/>
      <pc:docMkLst>
        <pc:docMk/>
      </pc:docMkLst>
      <pc:sldChg chg="modSp mod">
        <pc:chgData name="Zack Griche" userId="7a13fafdcf68e01c" providerId="LiveId" clId="{4C7ED6E8-96F6-44B3-BCA4-460C558EE431}" dt="2025-04-05T22:57:32.364" v="42" actId="255"/>
        <pc:sldMkLst>
          <pc:docMk/>
          <pc:sldMk cId="0" sldId="257"/>
        </pc:sldMkLst>
        <pc:spChg chg="mod">
          <ac:chgData name="Zack Griche" userId="7a13fafdcf68e01c" providerId="LiveId" clId="{4C7ED6E8-96F6-44B3-BCA4-460C558EE431}" dt="2025-04-05T22:57:27.544" v="41" actId="255"/>
          <ac:spMkLst>
            <pc:docMk/>
            <pc:sldMk cId="0" sldId="257"/>
            <ac:spMk id="5" creationId="{00000000-0000-0000-0000-000000000000}"/>
          </ac:spMkLst>
        </pc:spChg>
        <pc:spChg chg="mod">
          <ac:chgData name="Zack Griche" userId="7a13fafdcf68e01c" providerId="LiveId" clId="{4C7ED6E8-96F6-44B3-BCA4-460C558EE431}" dt="2025-04-05T22:56:56.445" v="38" actId="1076"/>
          <ac:spMkLst>
            <pc:docMk/>
            <pc:sldMk cId="0" sldId="257"/>
            <ac:spMk id="11" creationId="{00000000-0000-0000-0000-000000000000}"/>
          </ac:spMkLst>
        </pc:spChg>
        <pc:spChg chg="mod">
          <ac:chgData name="Zack Griche" userId="7a13fafdcf68e01c" providerId="LiveId" clId="{4C7ED6E8-96F6-44B3-BCA4-460C558EE431}" dt="2025-04-05T22:57:32.364" v="42" actId="255"/>
          <ac:spMkLst>
            <pc:docMk/>
            <pc:sldMk cId="0" sldId="257"/>
            <ac:spMk id="12" creationId="{00000000-0000-0000-0000-000000000000}"/>
          </ac:spMkLst>
        </pc:spChg>
      </pc:sldChg>
      <pc:sldChg chg="modSp mod">
        <pc:chgData name="Zack Griche" userId="7a13fafdcf68e01c" providerId="LiveId" clId="{4C7ED6E8-96F6-44B3-BCA4-460C558EE431}" dt="2025-04-05T22:57:47.240" v="43" actId="14100"/>
        <pc:sldMkLst>
          <pc:docMk/>
          <pc:sldMk cId="0" sldId="259"/>
        </pc:sldMkLst>
        <pc:picChg chg="mod">
          <ac:chgData name="Zack Griche" userId="7a13fafdcf68e01c" providerId="LiveId" clId="{4C7ED6E8-96F6-44B3-BCA4-460C558EE431}" dt="2025-04-05T22:57:47.240" v="43" actId="14100"/>
          <ac:picMkLst>
            <pc:docMk/>
            <pc:sldMk cId="0" sldId="259"/>
            <ac:picMk id="2" creationId="{00000000-0000-0000-0000-000000000000}"/>
          </ac:picMkLst>
        </pc:picChg>
      </pc:sldChg>
      <pc:sldChg chg="modSp mod">
        <pc:chgData name="Zack Griche" userId="7a13fafdcf68e01c" providerId="LiveId" clId="{4C7ED6E8-96F6-44B3-BCA4-460C558EE431}" dt="2025-04-05T22:55:20.046" v="18" actId="21"/>
        <pc:sldMkLst>
          <pc:docMk/>
          <pc:sldMk cId="0" sldId="265"/>
        </pc:sldMkLst>
        <pc:spChg chg="mod">
          <ac:chgData name="Zack Griche" userId="7a13fafdcf68e01c" providerId="LiveId" clId="{4C7ED6E8-96F6-44B3-BCA4-460C558EE431}" dt="2025-04-05T22:55:20.046" v="18" actId="21"/>
          <ac:spMkLst>
            <pc:docMk/>
            <pc:sldMk cId="0" sldId="265"/>
            <ac:spMk id="3" creationId="{00000000-0000-0000-0000-000000000000}"/>
          </ac:spMkLst>
        </pc:spChg>
      </pc:sldChg>
      <pc:sldChg chg="addSp modSp new mod">
        <pc:chgData name="Zack Griche" userId="7a13fafdcf68e01c" providerId="LiveId" clId="{4C7ED6E8-96F6-44B3-BCA4-460C558EE431}" dt="2025-04-05T22:56:38.001" v="36" actId="14100"/>
        <pc:sldMkLst>
          <pc:docMk/>
          <pc:sldMk cId="2412112608" sldId="266"/>
        </pc:sldMkLst>
        <pc:spChg chg="add mod">
          <ac:chgData name="Zack Griche" userId="7a13fafdcf68e01c" providerId="LiveId" clId="{4C7ED6E8-96F6-44B3-BCA4-460C558EE431}" dt="2025-04-05T22:55:48.424" v="31" actId="1076"/>
          <ac:spMkLst>
            <pc:docMk/>
            <pc:sldMk cId="2412112608" sldId="266"/>
            <ac:spMk id="3" creationId="{B38C9E68-8A33-5AA9-AC6D-74579FB730DA}"/>
          </ac:spMkLst>
        </pc:spChg>
        <pc:spChg chg="add mod">
          <ac:chgData name="Zack Griche" userId="7a13fafdcf68e01c" providerId="LiveId" clId="{4C7ED6E8-96F6-44B3-BCA4-460C558EE431}" dt="2025-04-05T22:56:38.001" v="36" actId="14100"/>
          <ac:spMkLst>
            <pc:docMk/>
            <pc:sldMk cId="2412112608" sldId="266"/>
            <ac:spMk id="5" creationId="{717C389B-D61D-C679-75F8-849E90AC9CD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02834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C0524">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0.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347079"/>
            <a:ext cx="7556421" cy="1488519"/>
          </a:xfrm>
          <a:prstGeom prst="rect">
            <a:avLst/>
          </a:prstGeom>
          <a:noFill/>
          <a:ln/>
        </p:spPr>
        <p:txBody>
          <a:bodyPr wrap="square" lIns="0" tIns="0" rIns="0" bIns="0" rtlCol="0" anchor="t"/>
          <a:lstStyle/>
          <a:p>
            <a:pPr marL="0" indent="0" algn="l">
              <a:lnSpc>
                <a:spcPts val="5850"/>
              </a:lnSpc>
              <a:buNone/>
            </a:pPr>
            <a:r>
              <a:rPr lang="en-US" sz="4650" b="1" kern="0" spc="-94" dirty="0">
                <a:solidFill>
                  <a:srgbClr val="FF8AAF"/>
                </a:solidFill>
                <a:latin typeface="Petrona Bold" pitchFamily="34" charset="0"/>
                <a:ea typeface="Petrona Bold" pitchFamily="34" charset="-122"/>
                <a:cs typeface="Petrona Bold" pitchFamily="34" charset="-120"/>
              </a:rPr>
              <a:t>Projet Android : OdooAndroid</a:t>
            </a:r>
            <a:endParaRPr lang="en-US" sz="4650" dirty="0"/>
          </a:p>
        </p:txBody>
      </p:sp>
      <p:sp>
        <p:nvSpPr>
          <p:cNvPr id="4" name="Text 1"/>
          <p:cNvSpPr/>
          <p:nvPr/>
        </p:nvSpPr>
        <p:spPr>
          <a:xfrm>
            <a:off x="793790" y="4175760"/>
            <a:ext cx="75564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Présentation du projet OdooAndroid. Application mobile pour la gestion des clients et partenaires. Développée dans le cadre du BTS SIO – SLAM 2024-2025.</a:t>
            </a:r>
            <a:endParaRPr lang="en-US" sz="1750" dirty="0"/>
          </a:p>
        </p:txBody>
      </p:sp>
      <p:sp>
        <p:nvSpPr>
          <p:cNvPr id="5" name="Text 2"/>
          <p:cNvSpPr/>
          <p:nvPr/>
        </p:nvSpPr>
        <p:spPr>
          <a:xfrm>
            <a:off x="793790" y="5519618"/>
            <a:ext cx="75564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Par GRICHE Zakaria</a:t>
            </a:r>
            <a:endParaRPr lang="en-US" sz="17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537698"/>
            <a:ext cx="7339012" cy="744260"/>
          </a:xfrm>
          <a:prstGeom prst="rect">
            <a:avLst/>
          </a:prstGeom>
          <a:noFill/>
          <a:ln/>
        </p:spPr>
        <p:txBody>
          <a:bodyPr wrap="none" lIns="0" tIns="0" rIns="0" bIns="0" rtlCol="0" anchor="t"/>
          <a:lstStyle/>
          <a:p>
            <a:pPr marL="0" indent="0" algn="l">
              <a:lnSpc>
                <a:spcPts val="5850"/>
              </a:lnSpc>
              <a:buNone/>
            </a:pPr>
            <a:r>
              <a:rPr lang="en-US" sz="4650" b="1" kern="0" spc="-94" dirty="0">
                <a:solidFill>
                  <a:srgbClr val="FF8AAF"/>
                </a:solidFill>
                <a:latin typeface="Petrona Bold" pitchFamily="34" charset="0"/>
                <a:ea typeface="Petrona Bold" pitchFamily="34" charset="-122"/>
                <a:cs typeface="Petrona Bold" pitchFamily="34" charset="-120"/>
              </a:rPr>
              <a:t>Les données de </a:t>
            </a:r>
            <a:r>
              <a:rPr lang="en-US" sz="4650" b="1" kern="0" spc="-94" dirty="0" err="1">
                <a:solidFill>
                  <a:srgbClr val="FF8AAF"/>
                </a:solidFill>
                <a:latin typeface="Petrona Bold" pitchFamily="34" charset="0"/>
                <a:ea typeface="Petrona Bold" pitchFamily="34" charset="-122"/>
                <a:cs typeface="Petrona Bold" pitchFamily="34" charset="-120"/>
              </a:rPr>
              <a:t>l'application</a:t>
            </a:r>
            <a:endParaRPr lang="en-US" sz="4650" dirty="0"/>
          </a:p>
        </p:txBody>
      </p:sp>
      <p:sp>
        <p:nvSpPr>
          <p:cNvPr id="4" name="Text 1"/>
          <p:cNvSpPr/>
          <p:nvPr/>
        </p:nvSpPr>
        <p:spPr>
          <a:xfrm>
            <a:off x="6280190" y="3622119"/>
            <a:ext cx="75564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Les interfaces de l’utilisateurs</a:t>
            </a:r>
            <a:endParaRPr lang="en-US" sz="1750" dirty="0"/>
          </a:p>
        </p:txBody>
      </p:sp>
      <p:sp>
        <p:nvSpPr>
          <p:cNvPr id="5" name="Text 2"/>
          <p:cNvSpPr/>
          <p:nvPr/>
        </p:nvSpPr>
        <p:spPr>
          <a:xfrm>
            <a:off x="6280190" y="4240173"/>
            <a:ext cx="7556421"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L'espace de connexion constitue l'interface permettant aux utilisateurs d'accéder au menu en saisissant les identifiants appropriés. Pour créer cette interface conviviale, j'ai utilisé le langage XML pour structurer les données.</a:t>
            </a:r>
            <a:endParaRPr lang="en-US" sz="17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B38C9E68-8A33-5AA9-AC6D-74579FB730DA}"/>
              </a:ext>
            </a:extLst>
          </p:cNvPr>
          <p:cNvSpPr txBox="1"/>
          <p:nvPr/>
        </p:nvSpPr>
        <p:spPr>
          <a:xfrm>
            <a:off x="5508433" y="861936"/>
            <a:ext cx="7315200" cy="707886"/>
          </a:xfrm>
          <a:prstGeom prst="rect">
            <a:avLst/>
          </a:prstGeom>
          <a:noFill/>
        </p:spPr>
        <p:txBody>
          <a:bodyPr wrap="square">
            <a:spAutoFit/>
          </a:bodyPr>
          <a:lstStyle/>
          <a:p>
            <a:r>
              <a:rPr lang="en-US" sz="4000" b="1" kern="0" spc="-94" dirty="0">
                <a:solidFill>
                  <a:srgbClr val="FF8AAF"/>
                </a:solidFill>
                <a:latin typeface="Petrona Bold" pitchFamily="34" charset="0"/>
                <a:ea typeface="Petrona Bold" pitchFamily="34" charset="-122"/>
                <a:cs typeface="Petrona Bold" pitchFamily="34" charset="-120"/>
              </a:rPr>
              <a:t>Conclusion</a:t>
            </a:r>
            <a:endParaRPr lang="fr-FR" sz="4000" dirty="0">
              <a:solidFill>
                <a:schemeClr val="bg1">
                  <a:lumMod val="95000"/>
                </a:schemeClr>
              </a:solidFill>
            </a:endParaRPr>
          </a:p>
        </p:txBody>
      </p:sp>
      <p:sp>
        <p:nvSpPr>
          <p:cNvPr id="5" name="ZoneTexte 4">
            <a:extLst>
              <a:ext uri="{FF2B5EF4-FFF2-40B4-BE49-F238E27FC236}">
                <a16:creationId xmlns:a16="http://schemas.microsoft.com/office/drawing/2014/main" id="{717C389B-D61D-C679-75F8-849E90AC9CD3}"/>
              </a:ext>
            </a:extLst>
          </p:cNvPr>
          <p:cNvSpPr txBox="1"/>
          <p:nvPr/>
        </p:nvSpPr>
        <p:spPr>
          <a:xfrm>
            <a:off x="2666081" y="2529750"/>
            <a:ext cx="8978747" cy="2554545"/>
          </a:xfrm>
          <a:prstGeom prst="rect">
            <a:avLst/>
          </a:prstGeom>
          <a:noFill/>
        </p:spPr>
        <p:txBody>
          <a:bodyPr wrap="square">
            <a:spAutoFit/>
          </a:bodyPr>
          <a:lstStyle/>
          <a:p>
            <a:pPr marL="0" indent="0">
              <a:buNone/>
            </a:pPr>
            <a:r>
              <a:rPr lang="fr-FR" sz="2000" dirty="0">
                <a:solidFill>
                  <a:schemeClr val="bg1">
                    <a:lumMod val="95000"/>
                  </a:schemeClr>
                </a:solidFill>
              </a:rPr>
              <a:t>En résumé, le développement de l'application </a:t>
            </a:r>
            <a:r>
              <a:rPr lang="fr-FR" sz="2000" dirty="0" err="1">
                <a:solidFill>
                  <a:schemeClr val="bg1">
                    <a:lumMod val="95000"/>
                  </a:schemeClr>
                </a:solidFill>
              </a:rPr>
              <a:t>OdooAndroid</a:t>
            </a:r>
            <a:r>
              <a:rPr lang="fr-FR" sz="2000" dirty="0">
                <a:solidFill>
                  <a:schemeClr val="bg1">
                    <a:lumMod val="95000"/>
                  </a:schemeClr>
                </a:solidFill>
              </a:rPr>
              <a:t> vise à simplifier la consultation des clients et des partenaires. Ses fonctionnalités principales, telles que l'identification des utilisateurs et la gestion des clients et leurs partenaires, sont intuitives. Nous sommes convaincus que cette application contribuera à accroître l'efficacité de la gestion en entreprise pour les futures générations. En fin de compte, ce projet offre une opportunité passionnante de combiner expertise technique, design et apprentissage, tout en améliorant la gestion. Nous espérons sincèrement que cette application apportera des bénéfices tangibles aux entreprises.</a:t>
            </a:r>
          </a:p>
        </p:txBody>
      </p:sp>
    </p:spTree>
    <p:extLst>
      <p:ext uri="{BB962C8B-B14F-4D97-AF65-F5344CB8AC3E}">
        <p14:creationId xmlns:p14="http://schemas.microsoft.com/office/powerpoint/2010/main" val="2412112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693551"/>
          </a:xfrm>
          <a:prstGeom prst="rect">
            <a:avLst/>
          </a:prstGeom>
        </p:spPr>
      </p:pic>
      <p:sp>
        <p:nvSpPr>
          <p:cNvPr id="3" name="Text 0"/>
          <p:cNvSpPr/>
          <p:nvPr/>
        </p:nvSpPr>
        <p:spPr>
          <a:xfrm>
            <a:off x="793790" y="3361849"/>
            <a:ext cx="5656421" cy="706993"/>
          </a:xfrm>
          <a:prstGeom prst="rect">
            <a:avLst/>
          </a:prstGeom>
          <a:noFill/>
          <a:ln/>
        </p:spPr>
        <p:txBody>
          <a:bodyPr wrap="none" lIns="0" tIns="0" rIns="0" bIns="0" rtlCol="0" anchor="t"/>
          <a:lstStyle/>
          <a:p>
            <a:pPr marL="0" indent="0" algn="l">
              <a:lnSpc>
                <a:spcPts val="5550"/>
              </a:lnSpc>
              <a:buNone/>
            </a:pPr>
            <a:r>
              <a:rPr lang="en-US" sz="4450" b="1" kern="0" spc="-89" dirty="0">
                <a:solidFill>
                  <a:srgbClr val="FF8AAF"/>
                </a:solidFill>
                <a:latin typeface="Petrona Bold" pitchFamily="34" charset="0"/>
                <a:ea typeface="Petrona Bold" pitchFamily="34" charset="-122"/>
                <a:cs typeface="Petrona Bold" pitchFamily="34" charset="-120"/>
              </a:rPr>
              <a:t>Sommaire</a:t>
            </a:r>
            <a:endParaRPr lang="en-US" sz="4450" dirty="0"/>
          </a:p>
        </p:txBody>
      </p:sp>
      <p:sp>
        <p:nvSpPr>
          <p:cNvPr id="4" name="Shape 1"/>
          <p:cNvSpPr/>
          <p:nvPr/>
        </p:nvSpPr>
        <p:spPr>
          <a:xfrm>
            <a:off x="793790" y="4391978"/>
            <a:ext cx="6413778" cy="3169325"/>
          </a:xfrm>
          <a:prstGeom prst="roundRect">
            <a:avLst>
              <a:gd name="adj" fmla="val 2856"/>
            </a:avLst>
          </a:prstGeom>
          <a:solidFill>
            <a:srgbClr val="2F1D63"/>
          </a:solidFill>
          <a:ln w="7620">
            <a:solidFill>
              <a:srgbClr val="48367C"/>
            </a:solidFill>
            <a:prstDash val="solid"/>
          </a:ln>
        </p:spPr>
        <p:txBody>
          <a:bodyPr/>
          <a:lstStyle/>
          <a:p>
            <a:endParaRPr lang="fr-FR"/>
          </a:p>
        </p:txBody>
      </p:sp>
      <p:sp>
        <p:nvSpPr>
          <p:cNvPr id="5" name="Text 2"/>
          <p:cNvSpPr/>
          <p:nvPr/>
        </p:nvSpPr>
        <p:spPr>
          <a:xfrm>
            <a:off x="1016794" y="4614982"/>
            <a:ext cx="2828211" cy="353378"/>
          </a:xfrm>
          <a:prstGeom prst="rect">
            <a:avLst/>
          </a:prstGeom>
          <a:noFill/>
          <a:ln/>
        </p:spPr>
        <p:txBody>
          <a:bodyPr wrap="none" lIns="0" tIns="0" rIns="0" bIns="0" rtlCol="0" anchor="t"/>
          <a:lstStyle/>
          <a:p>
            <a:pPr marL="0" indent="0" algn="l">
              <a:lnSpc>
                <a:spcPts val="2750"/>
              </a:lnSpc>
              <a:buNone/>
            </a:pPr>
            <a:r>
              <a:rPr lang="en-US" sz="2000" kern="0" spc="-45" dirty="0">
                <a:solidFill>
                  <a:srgbClr val="E0D6DE"/>
                </a:solidFill>
                <a:latin typeface="Petrona Bold" pitchFamily="34" charset="0"/>
                <a:ea typeface="Petrona Bold" pitchFamily="34" charset="-122"/>
                <a:cs typeface="Petrona Bold" pitchFamily="34" charset="-120"/>
              </a:rPr>
              <a:t>•Introduction</a:t>
            </a:r>
            <a:endParaRPr lang="en-US" sz="2000" dirty="0"/>
          </a:p>
        </p:txBody>
      </p:sp>
      <p:sp>
        <p:nvSpPr>
          <p:cNvPr id="6" name="Text 3"/>
          <p:cNvSpPr/>
          <p:nvPr/>
        </p:nvSpPr>
        <p:spPr>
          <a:xfrm>
            <a:off x="1016794" y="5097542"/>
            <a:ext cx="5967770"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•Objectifs</a:t>
            </a:r>
            <a:endParaRPr lang="en-US" sz="1650" dirty="0"/>
          </a:p>
        </p:txBody>
      </p:sp>
      <p:sp>
        <p:nvSpPr>
          <p:cNvPr id="7" name="Text 4"/>
          <p:cNvSpPr/>
          <p:nvPr/>
        </p:nvSpPr>
        <p:spPr>
          <a:xfrm>
            <a:off x="1016794" y="5571530"/>
            <a:ext cx="5967770"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•Description générale du projet</a:t>
            </a:r>
            <a:endParaRPr lang="en-US" sz="1650" dirty="0"/>
          </a:p>
        </p:txBody>
      </p:sp>
      <p:sp>
        <p:nvSpPr>
          <p:cNvPr id="8" name="Text 5"/>
          <p:cNvSpPr/>
          <p:nvPr/>
        </p:nvSpPr>
        <p:spPr>
          <a:xfrm>
            <a:off x="1016794" y="6045518"/>
            <a:ext cx="5967770"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•Spécifications fonctionnelles</a:t>
            </a:r>
            <a:endParaRPr lang="en-US" sz="1650" dirty="0"/>
          </a:p>
        </p:txBody>
      </p:sp>
      <p:sp>
        <p:nvSpPr>
          <p:cNvPr id="9" name="Text 6"/>
          <p:cNvSpPr/>
          <p:nvPr/>
        </p:nvSpPr>
        <p:spPr>
          <a:xfrm>
            <a:off x="1016794" y="6519505"/>
            <a:ext cx="5967770"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•Architecture logiciel system</a:t>
            </a:r>
            <a:endParaRPr lang="en-US" sz="1650" dirty="0"/>
          </a:p>
        </p:txBody>
      </p:sp>
      <p:sp>
        <p:nvSpPr>
          <p:cNvPr id="10" name="Text 7"/>
          <p:cNvSpPr/>
          <p:nvPr/>
        </p:nvSpPr>
        <p:spPr>
          <a:xfrm>
            <a:off x="1016794" y="6993493"/>
            <a:ext cx="5967770" cy="344805"/>
          </a:xfrm>
          <a:prstGeom prst="rect">
            <a:avLst/>
          </a:prstGeom>
          <a:noFill/>
          <a:ln/>
        </p:spPr>
        <p:txBody>
          <a:bodyPr wrap="none" lIns="0" tIns="0" rIns="0" bIns="0" rtlCol="0" anchor="t"/>
          <a:lstStyle/>
          <a:p>
            <a:pPr marL="0" indent="0" algn="l">
              <a:lnSpc>
                <a:spcPts val="2700"/>
              </a:lnSpc>
              <a:buNone/>
            </a:pPr>
            <a:endParaRPr lang="en-US" sz="1650" dirty="0"/>
          </a:p>
        </p:txBody>
      </p:sp>
      <p:sp>
        <p:nvSpPr>
          <p:cNvPr id="11" name="Shape 8"/>
          <p:cNvSpPr/>
          <p:nvPr/>
        </p:nvSpPr>
        <p:spPr>
          <a:xfrm>
            <a:off x="7422832" y="4402329"/>
            <a:ext cx="6413778" cy="3169325"/>
          </a:xfrm>
          <a:prstGeom prst="roundRect">
            <a:avLst>
              <a:gd name="adj" fmla="val 2856"/>
            </a:avLst>
          </a:prstGeom>
          <a:solidFill>
            <a:srgbClr val="2F1D63"/>
          </a:solidFill>
          <a:ln w="7620">
            <a:solidFill>
              <a:srgbClr val="48367C"/>
            </a:solidFill>
            <a:prstDash val="solid"/>
          </a:ln>
        </p:spPr>
        <p:txBody>
          <a:bodyPr/>
          <a:lstStyle/>
          <a:p>
            <a:endParaRPr lang="fr-FR"/>
          </a:p>
        </p:txBody>
      </p:sp>
      <p:sp>
        <p:nvSpPr>
          <p:cNvPr id="12" name="Text 9"/>
          <p:cNvSpPr/>
          <p:nvPr/>
        </p:nvSpPr>
        <p:spPr>
          <a:xfrm>
            <a:off x="7645956" y="4614982"/>
            <a:ext cx="2828211" cy="353378"/>
          </a:xfrm>
          <a:prstGeom prst="rect">
            <a:avLst/>
          </a:prstGeom>
          <a:noFill/>
          <a:ln/>
        </p:spPr>
        <p:txBody>
          <a:bodyPr wrap="none" lIns="0" tIns="0" rIns="0" bIns="0" rtlCol="0" anchor="t"/>
          <a:lstStyle/>
          <a:p>
            <a:pPr marL="0" indent="0" algn="l">
              <a:lnSpc>
                <a:spcPts val="2750"/>
              </a:lnSpc>
              <a:buNone/>
            </a:pPr>
            <a:r>
              <a:rPr lang="en-US" sz="2000" kern="0" spc="-45" dirty="0">
                <a:solidFill>
                  <a:srgbClr val="E0D6DE"/>
                </a:solidFill>
                <a:latin typeface="Petrona Bold" pitchFamily="34" charset="0"/>
                <a:ea typeface="Petrona Bold" pitchFamily="34" charset="-122"/>
                <a:cs typeface="Petrona Bold" pitchFamily="34" charset="-120"/>
              </a:rPr>
              <a:t>•Diagramme de class</a:t>
            </a:r>
            <a:endParaRPr lang="en-US" sz="2000" dirty="0"/>
          </a:p>
        </p:txBody>
      </p:sp>
      <p:sp>
        <p:nvSpPr>
          <p:cNvPr id="13" name="Text 10"/>
          <p:cNvSpPr/>
          <p:nvPr/>
        </p:nvSpPr>
        <p:spPr>
          <a:xfrm>
            <a:off x="7645956" y="5097542"/>
            <a:ext cx="5967770"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•Environnement de travail</a:t>
            </a:r>
            <a:endParaRPr lang="en-US" sz="1650" dirty="0"/>
          </a:p>
        </p:txBody>
      </p:sp>
      <p:sp>
        <p:nvSpPr>
          <p:cNvPr id="14" name="Text 11"/>
          <p:cNvSpPr/>
          <p:nvPr/>
        </p:nvSpPr>
        <p:spPr>
          <a:xfrm>
            <a:off x="7645956" y="5571530"/>
            <a:ext cx="5967770"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•Les données de l’application</a:t>
            </a:r>
            <a:endParaRPr lang="en-US" sz="1650" dirty="0"/>
          </a:p>
        </p:txBody>
      </p:sp>
      <p:sp>
        <p:nvSpPr>
          <p:cNvPr id="15" name="Text 12"/>
          <p:cNvSpPr/>
          <p:nvPr/>
        </p:nvSpPr>
        <p:spPr>
          <a:xfrm>
            <a:off x="7645956" y="6045518"/>
            <a:ext cx="5967770"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•Conclusion</a:t>
            </a:r>
            <a:endParaRPr lang="en-US" sz="1650" dirty="0"/>
          </a:p>
        </p:txBody>
      </p:sp>
      <p:sp>
        <p:nvSpPr>
          <p:cNvPr id="16" name="Text 13"/>
          <p:cNvSpPr/>
          <p:nvPr/>
        </p:nvSpPr>
        <p:spPr>
          <a:xfrm>
            <a:off x="7645956" y="6519505"/>
            <a:ext cx="5967770" cy="344805"/>
          </a:xfrm>
          <a:prstGeom prst="rect">
            <a:avLst/>
          </a:prstGeom>
          <a:noFill/>
          <a:ln/>
        </p:spPr>
        <p:txBody>
          <a:bodyPr wrap="none" lIns="0" tIns="0" rIns="0" bIns="0" rtlCol="0" anchor="t"/>
          <a:lstStyle/>
          <a:p>
            <a:pPr marL="0" indent="0" algn="l">
              <a:lnSpc>
                <a:spcPts val="2700"/>
              </a:lnSpc>
              <a:buNone/>
            </a:pPr>
            <a:endParaRPr lang="en-US" sz="1650" dirty="0"/>
          </a:p>
        </p:txBody>
      </p:sp>
    </p:spTree>
  </p:cSld>
  <p:clrMapOvr>
    <a:masterClrMapping/>
  </p:clrMapOvr>
  <mc:AlternateContent xmlns:mc="http://schemas.openxmlformats.org/markup-compatibility/2006">
    <mc:Choice xmlns:p14="http://schemas.microsoft.com/office/powerpoint/2010/main" Requires="p14">
      <p:transition spd="slow" p14:dur="2000" advTm="3179"/>
    </mc:Choice>
    <mc:Fallback>
      <p:transition spd="slow" advTm="3179"/>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302431"/>
            <a:ext cx="5954197" cy="744260"/>
          </a:xfrm>
          <a:prstGeom prst="rect">
            <a:avLst/>
          </a:prstGeom>
          <a:noFill/>
          <a:ln/>
        </p:spPr>
        <p:txBody>
          <a:bodyPr wrap="none" lIns="0" tIns="0" rIns="0" bIns="0" rtlCol="0" anchor="t"/>
          <a:lstStyle/>
          <a:p>
            <a:pPr marL="0" indent="0" algn="l">
              <a:lnSpc>
                <a:spcPts val="5850"/>
              </a:lnSpc>
              <a:buNone/>
            </a:pPr>
            <a:r>
              <a:rPr lang="en-US" sz="4650" b="1" kern="0" spc="-94" dirty="0">
                <a:solidFill>
                  <a:srgbClr val="FF8AAF"/>
                </a:solidFill>
                <a:latin typeface="Petrona Bold" pitchFamily="34" charset="0"/>
                <a:ea typeface="Petrona Bold" pitchFamily="34" charset="-122"/>
                <a:cs typeface="Petrona Bold" pitchFamily="34" charset="-120"/>
              </a:rPr>
              <a:t>Introduction au projet</a:t>
            </a:r>
            <a:endParaRPr lang="en-US" sz="4650" dirty="0"/>
          </a:p>
        </p:txBody>
      </p:sp>
      <p:sp>
        <p:nvSpPr>
          <p:cNvPr id="4" name="Text 1"/>
          <p:cNvSpPr/>
          <p:nvPr/>
        </p:nvSpPr>
        <p:spPr>
          <a:xfrm>
            <a:off x="793790" y="3386852"/>
            <a:ext cx="7556421" cy="2540318"/>
          </a:xfrm>
          <a:prstGeom prst="rect">
            <a:avLst/>
          </a:prstGeom>
          <a:noFill/>
          <a:ln/>
        </p:spPr>
        <p:txBody>
          <a:bodyPr wrap="squar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Parmi les différentes applications mobiles existantes sur le marché, j’ai décidé de crée une application qui se connecte à une base de données distante. Cette application se définis comme un outil permettant de visualisé les clients ainsi de les produits dans la base de données. Notons que Xget est une version numérique, qui pourrait être lu sur tout smartphone Android. Le projet consiste à réaliser une application mobile qui permet à l'utilisateur de consulter une bibliothèque en ligne..</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2000" advTm="104"/>
    </mc:Choice>
    <mc:Fallback>
      <p:transition spd="slow" advTm="104"/>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1"/>
            <a:ext cx="14630400" cy="2313542"/>
          </a:xfrm>
          <a:prstGeom prst="rect">
            <a:avLst/>
          </a:prstGeom>
        </p:spPr>
      </p:pic>
      <p:sp>
        <p:nvSpPr>
          <p:cNvPr id="3" name="Text 0"/>
          <p:cNvSpPr/>
          <p:nvPr/>
        </p:nvSpPr>
        <p:spPr>
          <a:xfrm>
            <a:off x="793790" y="3901440"/>
            <a:ext cx="5954197" cy="744260"/>
          </a:xfrm>
          <a:prstGeom prst="rect">
            <a:avLst/>
          </a:prstGeom>
          <a:noFill/>
          <a:ln/>
        </p:spPr>
        <p:txBody>
          <a:bodyPr wrap="none" lIns="0" tIns="0" rIns="0" bIns="0" rtlCol="0" anchor="t"/>
          <a:lstStyle/>
          <a:p>
            <a:pPr marL="0" indent="0" algn="l">
              <a:lnSpc>
                <a:spcPts val="5850"/>
              </a:lnSpc>
              <a:buNone/>
            </a:pPr>
            <a:r>
              <a:rPr lang="en-US" sz="4650" b="1" kern="0" spc="-94" dirty="0">
                <a:solidFill>
                  <a:srgbClr val="FF8AAF"/>
                </a:solidFill>
                <a:latin typeface="Petrona Bold" pitchFamily="34" charset="0"/>
                <a:ea typeface="Petrona Bold" pitchFamily="34" charset="-122"/>
                <a:cs typeface="Petrona Bold" pitchFamily="34" charset="-120"/>
              </a:rPr>
              <a:t>Objectifs du projet</a:t>
            </a:r>
            <a:endParaRPr lang="en-US" sz="4650" dirty="0"/>
          </a:p>
        </p:txBody>
      </p:sp>
      <p:sp>
        <p:nvSpPr>
          <p:cNvPr id="4" name="Text 1"/>
          <p:cNvSpPr/>
          <p:nvPr/>
        </p:nvSpPr>
        <p:spPr>
          <a:xfrm>
            <a:off x="793790" y="4985861"/>
            <a:ext cx="13042821" cy="2177415"/>
          </a:xfrm>
          <a:prstGeom prst="rect">
            <a:avLst/>
          </a:prstGeom>
          <a:noFill/>
          <a:ln/>
        </p:spPr>
        <p:txBody>
          <a:bodyPr wrap="squar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Pour mon projet de fin d'études de BTS, j'ai opté pour le développement d'une application Android dédiée à la gestion des clients et des partenaires, en liaison avec la base de données de L’ORP Odoo. Intitulée OdooAndroid, cette application propose une interface conviviale offrant plusieurs fonctionnalités pratiques. Les utilisateurs peuvent aisément s’authentifier, rechercher des clients et des partenaires. Ils ont accès à une liste détaillée de leurs clients et de leurs partenaires, avec la possibilité d'afficher des informations approfondies sur ces derniers. L'objectif principal de OdooAndroid est de fournir une plateforme offrant une expérience utilisateur optimale et intuitive.</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2000" advTm="239"/>
    </mc:Choice>
    <mc:Fallback>
      <p:transition spd="slow" advTm="23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044422"/>
            <a:ext cx="7940278" cy="744260"/>
          </a:xfrm>
          <a:prstGeom prst="rect">
            <a:avLst/>
          </a:prstGeom>
          <a:noFill/>
          <a:ln/>
        </p:spPr>
        <p:txBody>
          <a:bodyPr wrap="none" lIns="0" tIns="0" rIns="0" bIns="0" rtlCol="0" anchor="t"/>
          <a:lstStyle/>
          <a:p>
            <a:pPr marL="0" indent="0" algn="l">
              <a:lnSpc>
                <a:spcPts val="5850"/>
              </a:lnSpc>
              <a:buNone/>
            </a:pPr>
            <a:r>
              <a:rPr lang="en-US" sz="4650" b="1" kern="0" spc="-94" dirty="0">
                <a:solidFill>
                  <a:srgbClr val="FF8AAF"/>
                </a:solidFill>
                <a:latin typeface="Petrona Bold" pitchFamily="34" charset="0"/>
                <a:ea typeface="Petrona Bold" pitchFamily="34" charset="-122"/>
                <a:cs typeface="Petrona Bold" pitchFamily="34" charset="-120"/>
              </a:rPr>
              <a:t>Description générale du projet</a:t>
            </a:r>
            <a:endParaRPr lang="en-US" sz="4650" dirty="0"/>
          </a:p>
        </p:txBody>
      </p:sp>
      <p:sp>
        <p:nvSpPr>
          <p:cNvPr id="3" name="Text 1"/>
          <p:cNvSpPr/>
          <p:nvPr/>
        </p:nvSpPr>
        <p:spPr>
          <a:xfrm>
            <a:off x="793790" y="3242310"/>
            <a:ext cx="130428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OdooAndroid simplifie l'ajout et la consultation de partenaire directement dans la base de données de l'ERP Odoo à partir d'un téléphone Android. Cette application propose plusieurs fonctionnalités visant à offrir une utilisation intuitive et pratique. Ses différentes caractéristiques incluent :</a:t>
            </a:r>
            <a:endParaRPr lang="en-US" sz="1750" dirty="0"/>
          </a:p>
        </p:txBody>
      </p:sp>
      <p:sp>
        <p:nvSpPr>
          <p:cNvPr id="4" name="Text 2"/>
          <p:cNvSpPr/>
          <p:nvPr/>
        </p:nvSpPr>
        <p:spPr>
          <a:xfrm>
            <a:off x="793790" y="4586168"/>
            <a:ext cx="130428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 Module d'identification : Permettant la création de compte pour de nouveaux utilisateurs ainsi que la connexion.</a:t>
            </a:r>
            <a:endParaRPr lang="en-US" sz="1750" dirty="0"/>
          </a:p>
        </p:txBody>
      </p:sp>
      <p:sp>
        <p:nvSpPr>
          <p:cNvPr id="5" name="Text 3"/>
          <p:cNvSpPr/>
          <p:nvPr/>
        </p:nvSpPr>
        <p:spPr>
          <a:xfrm>
            <a:off x="793790" y="5204222"/>
            <a:ext cx="130428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 Module de consultation : Offrant la possibilité à tous les utilisateurs de visualiser les données.</a:t>
            </a:r>
            <a:endParaRPr lang="en-US" sz="1750" dirty="0"/>
          </a:p>
        </p:txBody>
      </p:sp>
      <p:sp>
        <p:nvSpPr>
          <p:cNvPr id="6" name="Text 4"/>
          <p:cNvSpPr/>
          <p:nvPr/>
        </p:nvSpPr>
        <p:spPr>
          <a:xfrm>
            <a:off x="793790" y="5822275"/>
            <a:ext cx="130428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 Module d'information : Permettant aux utilisateurs d'accéder directement aux informations sur l'ERP Odoo.</a:t>
            </a:r>
            <a:endParaRPr lang="en-US" sz="1750" dirty="0"/>
          </a:p>
        </p:txBody>
      </p:sp>
    </p:spTree>
  </p:cSld>
  <p:clrMapOvr>
    <a:masterClrMapping/>
  </p:clrMapOvr>
  <mc:AlternateContent xmlns:mc="http://schemas.openxmlformats.org/markup-compatibility/2006">
    <mc:Choice xmlns:p14="http://schemas.microsoft.com/office/powerpoint/2010/main" Requires="p14">
      <p:transition spd="slow" p14:dur="2000" advTm="42"/>
    </mc:Choice>
    <mc:Fallback>
      <p:transition spd="slow" advTm="42"/>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3" name="Text 0"/>
          <p:cNvSpPr/>
          <p:nvPr/>
        </p:nvSpPr>
        <p:spPr>
          <a:xfrm>
            <a:off x="793790" y="784860"/>
            <a:ext cx="7260431" cy="706993"/>
          </a:xfrm>
          <a:prstGeom prst="rect">
            <a:avLst/>
          </a:prstGeom>
          <a:noFill/>
          <a:ln/>
        </p:spPr>
        <p:txBody>
          <a:bodyPr wrap="none" lIns="0" tIns="0" rIns="0" bIns="0" rtlCol="0" anchor="t"/>
          <a:lstStyle/>
          <a:p>
            <a:pPr marL="0" indent="0" algn="l">
              <a:lnSpc>
                <a:spcPts val="5550"/>
              </a:lnSpc>
              <a:buNone/>
            </a:pPr>
            <a:r>
              <a:rPr lang="en-US" sz="4450" b="1" kern="0" spc="-89" dirty="0">
                <a:solidFill>
                  <a:srgbClr val="FF8AAF"/>
                </a:solidFill>
                <a:latin typeface="Petrona Bold" pitchFamily="34" charset="0"/>
                <a:ea typeface="Petrona Bold" pitchFamily="34" charset="-122"/>
                <a:cs typeface="Petrona Bold" pitchFamily="34" charset="-120"/>
              </a:rPr>
              <a:t>Spécifications fonctionnelles</a:t>
            </a:r>
            <a:endParaRPr lang="en-US" sz="4450" dirty="0"/>
          </a:p>
        </p:txBody>
      </p:sp>
      <p:sp>
        <p:nvSpPr>
          <p:cNvPr id="4" name="Text 1"/>
          <p:cNvSpPr/>
          <p:nvPr/>
        </p:nvSpPr>
        <p:spPr>
          <a:xfrm>
            <a:off x="793790" y="1814989"/>
            <a:ext cx="9385221"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•Vue d'Ensemble des Clients et Partenaires :</a:t>
            </a:r>
            <a:endParaRPr lang="en-US" sz="1650" dirty="0"/>
          </a:p>
        </p:txBody>
      </p:sp>
      <p:sp>
        <p:nvSpPr>
          <p:cNvPr id="5" name="Text 2"/>
          <p:cNvSpPr/>
          <p:nvPr/>
        </p:nvSpPr>
        <p:spPr>
          <a:xfrm>
            <a:off x="793790" y="2402205"/>
            <a:ext cx="9385221"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•Accès rapide à la liste des clients et des partenaires depuis l'application.</a:t>
            </a:r>
            <a:endParaRPr lang="en-US" sz="1650" dirty="0"/>
          </a:p>
        </p:txBody>
      </p:sp>
      <p:sp>
        <p:nvSpPr>
          <p:cNvPr id="6" name="Text 3"/>
          <p:cNvSpPr/>
          <p:nvPr/>
        </p:nvSpPr>
        <p:spPr>
          <a:xfrm>
            <a:off x="793790" y="2989421"/>
            <a:ext cx="9385221"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•Recherche Intuitive :</a:t>
            </a:r>
            <a:endParaRPr lang="en-US" sz="1650" dirty="0"/>
          </a:p>
        </p:txBody>
      </p:sp>
      <p:sp>
        <p:nvSpPr>
          <p:cNvPr id="7" name="Text 4"/>
          <p:cNvSpPr/>
          <p:nvPr/>
        </p:nvSpPr>
        <p:spPr>
          <a:xfrm>
            <a:off x="793790" y="3576638"/>
            <a:ext cx="9385221"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•Possibilité de rechercher rapidement des clients ou des partenaires par leur nom ou leur code.</a:t>
            </a:r>
            <a:endParaRPr lang="en-US" sz="1650" dirty="0"/>
          </a:p>
        </p:txBody>
      </p:sp>
      <p:sp>
        <p:nvSpPr>
          <p:cNvPr id="8" name="Text 5"/>
          <p:cNvSpPr/>
          <p:nvPr/>
        </p:nvSpPr>
        <p:spPr>
          <a:xfrm>
            <a:off x="793790" y="4163854"/>
            <a:ext cx="9385221"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•Interface Conviviale :</a:t>
            </a:r>
            <a:endParaRPr lang="en-US" sz="1650" dirty="0"/>
          </a:p>
        </p:txBody>
      </p:sp>
      <p:sp>
        <p:nvSpPr>
          <p:cNvPr id="9" name="Text 6"/>
          <p:cNvSpPr/>
          <p:nvPr/>
        </p:nvSpPr>
        <p:spPr>
          <a:xfrm>
            <a:off x="793790" y="4751070"/>
            <a:ext cx="9385221"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•Interface utilisateur intuitive et conviviale pour une navigation sans effort.</a:t>
            </a:r>
            <a:endParaRPr lang="en-US" sz="1650" dirty="0"/>
          </a:p>
        </p:txBody>
      </p:sp>
      <p:sp>
        <p:nvSpPr>
          <p:cNvPr id="10" name="Text 7"/>
          <p:cNvSpPr/>
          <p:nvPr/>
        </p:nvSpPr>
        <p:spPr>
          <a:xfrm>
            <a:off x="793790" y="5338286"/>
            <a:ext cx="9385221"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•Gestion de visualisation :</a:t>
            </a:r>
            <a:endParaRPr lang="en-US" sz="1650" dirty="0"/>
          </a:p>
        </p:txBody>
      </p:sp>
      <p:sp>
        <p:nvSpPr>
          <p:cNvPr id="11" name="Text 8"/>
          <p:cNvSpPr/>
          <p:nvPr/>
        </p:nvSpPr>
        <p:spPr>
          <a:xfrm>
            <a:off x="793790" y="5925502"/>
            <a:ext cx="9385221"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-Les utilisateurs peuvent voir les partenaires et clients présent dans la base de données.</a:t>
            </a:r>
            <a:endParaRPr lang="en-US" sz="1650" dirty="0"/>
          </a:p>
        </p:txBody>
      </p:sp>
      <p:sp>
        <p:nvSpPr>
          <p:cNvPr id="12" name="Text 9"/>
          <p:cNvSpPr/>
          <p:nvPr/>
        </p:nvSpPr>
        <p:spPr>
          <a:xfrm>
            <a:off x="793790" y="6512719"/>
            <a:ext cx="9385221"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•Informations:</a:t>
            </a:r>
            <a:endParaRPr lang="en-US" sz="1650" dirty="0"/>
          </a:p>
        </p:txBody>
      </p:sp>
      <p:sp>
        <p:nvSpPr>
          <p:cNvPr id="13" name="Text 10"/>
          <p:cNvSpPr/>
          <p:nvPr/>
        </p:nvSpPr>
        <p:spPr>
          <a:xfrm>
            <a:off x="793790" y="7099935"/>
            <a:ext cx="9385221" cy="344805"/>
          </a:xfrm>
          <a:prstGeom prst="rect">
            <a:avLst/>
          </a:prstGeom>
          <a:noFill/>
          <a:ln/>
        </p:spPr>
        <p:txBody>
          <a:bodyPr wrap="none" lIns="0" tIns="0" rIns="0" bIns="0" rtlCol="0" anchor="t"/>
          <a:lstStyle/>
          <a:p>
            <a:pPr marL="0" indent="0" algn="l">
              <a:lnSpc>
                <a:spcPts val="2700"/>
              </a:lnSpc>
              <a:buNone/>
            </a:pPr>
            <a:r>
              <a:rPr lang="en-US" sz="1650" kern="0" spc="-34" dirty="0">
                <a:solidFill>
                  <a:srgbClr val="E0D6DE"/>
                </a:solidFill>
                <a:latin typeface="Inter" pitchFamily="34" charset="0"/>
                <a:ea typeface="Inter" pitchFamily="34" charset="-122"/>
                <a:cs typeface="Inter" pitchFamily="34" charset="-120"/>
              </a:rPr>
              <a:t>-Les utilisateurs ont des informations sur l’ORP Odoo.</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801886"/>
            <a:ext cx="7556421" cy="1488519"/>
          </a:xfrm>
          <a:prstGeom prst="rect">
            <a:avLst/>
          </a:prstGeom>
          <a:noFill/>
          <a:ln/>
        </p:spPr>
        <p:txBody>
          <a:bodyPr wrap="square" lIns="0" tIns="0" rIns="0" bIns="0" rtlCol="0" anchor="t"/>
          <a:lstStyle/>
          <a:p>
            <a:pPr marL="0" indent="0" algn="l">
              <a:lnSpc>
                <a:spcPts val="5850"/>
              </a:lnSpc>
              <a:buNone/>
            </a:pPr>
            <a:r>
              <a:rPr lang="en-US" sz="4650" b="1" kern="0" spc="-94" dirty="0">
                <a:solidFill>
                  <a:srgbClr val="FF8AAF"/>
                </a:solidFill>
                <a:latin typeface="Petrona Bold" pitchFamily="34" charset="0"/>
                <a:ea typeface="Petrona Bold" pitchFamily="34" charset="-122"/>
                <a:cs typeface="Petrona Bold" pitchFamily="34" charset="-120"/>
              </a:rPr>
              <a:t>Architecture logicielle du système</a:t>
            </a:r>
            <a:endParaRPr lang="en-US" sz="4650" dirty="0"/>
          </a:p>
        </p:txBody>
      </p:sp>
      <p:sp>
        <p:nvSpPr>
          <p:cNvPr id="4" name="Text 1"/>
          <p:cNvSpPr/>
          <p:nvPr/>
        </p:nvSpPr>
        <p:spPr>
          <a:xfrm>
            <a:off x="6280190" y="2630567"/>
            <a:ext cx="75564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Voici l’architecture system de OdooAndroid:</a:t>
            </a:r>
            <a:endParaRPr lang="en-US" sz="1750" dirty="0"/>
          </a:p>
        </p:txBody>
      </p:sp>
      <p:sp>
        <p:nvSpPr>
          <p:cNvPr id="5" name="Text 2"/>
          <p:cNvSpPr/>
          <p:nvPr/>
        </p:nvSpPr>
        <p:spPr>
          <a:xfrm>
            <a:off x="6280190" y="3248620"/>
            <a:ext cx="75564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Elle est composée de plusieurs couches.</a:t>
            </a:r>
            <a:endParaRPr lang="en-US" sz="1750" dirty="0"/>
          </a:p>
        </p:txBody>
      </p:sp>
      <p:sp>
        <p:nvSpPr>
          <p:cNvPr id="6" name="Text 3"/>
          <p:cNvSpPr/>
          <p:nvPr/>
        </p:nvSpPr>
        <p:spPr>
          <a:xfrm>
            <a:off x="6280190" y="3866674"/>
            <a:ext cx="75564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-Une couche manifests pour les autorisations de l’application.</a:t>
            </a:r>
            <a:endParaRPr lang="en-US" sz="1750" dirty="0"/>
          </a:p>
        </p:txBody>
      </p:sp>
      <p:sp>
        <p:nvSpPr>
          <p:cNvPr id="7" name="Text 4"/>
          <p:cNvSpPr/>
          <p:nvPr/>
        </p:nvSpPr>
        <p:spPr>
          <a:xfrm>
            <a:off x="6280190" y="4484727"/>
            <a:ext cx="75564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-Une couche java pour la partie traitement.</a:t>
            </a:r>
            <a:endParaRPr lang="en-US" sz="1750" dirty="0"/>
          </a:p>
        </p:txBody>
      </p:sp>
      <p:sp>
        <p:nvSpPr>
          <p:cNvPr id="8" name="Text 5"/>
          <p:cNvSpPr/>
          <p:nvPr/>
        </p:nvSpPr>
        <p:spPr>
          <a:xfrm>
            <a:off x="6280190" y="5102781"/>
            <a:ext cx="75564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-Une couche res (Ressource) pour la partie interface utilisateur de l'application.</a:t>
            </a:r>
            <a:endParaRPr lang="en-US" sz="1750" dirty="0"/>
          </a:p>
        </p:txBody>
      </p:sp>
      <p:sp>
        <p:nvSpPr>
          <p:cNvPr id="9" name="Text 6"/>
          <p:cNvSpPr/>
          <p:nvPr/>
        </p:nvSpPr>
        <p:spPr>
          <a:xfrm>
            <a:off x="6280190" y="6083737"/>
            <a:ext cx="75564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Elle comprend des composants tels que drawable, font, layout, mipmap, values et xml.</a:t>
            </a:r>
            <a:endParaRPr lang="en-US" sz="1750" dirty="0"/>
          </a:p>
        </p:txBody>
      </p:sp>
      <p:sp>
        <p:nvSpPr>
          <p:cNvPr id="10" name="Text 7"/>
          <p:cNvSpPr/>
          <p:nvPr/>
        </p:nvSpPr>
        <p:spPr>
          <a:xfrm>
            <a:off x="6280190" y="7064692"/>
            <a:ext cx="75564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-Une couche Gradle Scripts pour les implémentations.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607" y="2023348"/>
            <a:ext cx="4919186" cy="4182785"/>
          </a:xfrm>
          <a:prstGeom prst="rect">
            <a:avLst/>
          </a:prstGeom>
        </p:spPr>
      </p:pic>
      <p:sp>
        <p:nvSpPr>
          <p:cNvPr id="4" name="Text 0"/>
          <p:cNvSpPr/>
          <p:nvPr/>
        </p:nvSpPr>
        <p:spPr>
          <a:xfrm>
            <a:off x="793790" y="2111693"/>
            <a:ext cx="7556421" cy="1488519"/>
          </a:xfrm>
          <a:prstGeom prst="rect">
            <a:avLst/>
          </a:prstGeom>
          <a:noFill/>
          <a:ln/>
        </p:spPr>
        <p:txBody>
          <a:bodyPr wrap="square" lIns="0" tIns="0" rIns="0" bIns="0" rtlCol="0" anchor="t"/>
          <a:lstStyle/>
          <a:p>
            <a:pPr marL="0" indent="0" algn="l">
              <a:lnSpc>
                <a:spcPts val="5850"/>
              </a:lnSpc>
              <a:buNone/>
            </a:pPr>
            <a:r>
              <a:rPr lang="en-US" sz="4650" b="1" kern="0" spc="-94" dirty="0">
                <a:solidFill>
                  <a:srgbClr val="FF8AAF"/>
                </a:solidFill>
                <a:latin typeface="Petrona Bold" pitchFamily="34" charset="0"/>
                <a:ea typeface="Petrona Bold" pitchFamily="34" charset="-122"/>
                <a:cs typeface="Petrona Bold" pitchFamily="34" charset="-120"/>
              </a:rPr>
              <a:t>Diagramme de cas d'utilisation</a:t>
            </a:r>
            <a:endParaRPr lang="en-US" sz="4650" dirty="0"/>
          </a:p>
        </p:txBody>
      </p:sp>
      <p:sp>
        <p:nvSpPr>
          <p:cNvPr id="5" name="Text 1"/>
          <p:cNvSpPr/>
          <p:nvPr/>
        </p:nvSpPr>
        <p:spPr>
          <a:xfrm>
            <a:off x="793790" y="3940373"/>
            <a:ext cx="7556421" cy="2177415"/>
          </a:xfrm>
          <a:prstGeom prst="rect">
            <a:avLst/>
          </a:prstGeom>
          <a:noFill/>
          <a:ln/>
        </p:spPr>
        <p:txBody>
          <a:bodyPr wrap="squar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Un diagramme de cas d'utilisation est une représentation graphique des interactions entre les acteurs et le système logiciel. Il met en évidence les différentes actions que les acteurs peuvent effectuer dans le système et montre comment ces actions sont liées aux fonctionnalités de l'application. Voici le diagramme de cas d'utilisation de l'application OdooAndroid :</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10473690" y="2705100"/>
            <a:ext cx="2827020" cy="2819400"/>
          </a:xfrm>
          <a:prstGeom prst="rect">
            <a:avLst/>
          </a:prstGeom>
        </p:spPr>
      </p:pic>
      <p:sp>
        <p:nvSpPr>
          <p:cNvPr id="4" name="Text 0"/>
          <p:cNvSpPr/>
          <p:nvPr/>
        </p:nvSpPr>
        <p:spPr>
          <a:xfrm>
            <a:off x="793790" y="2174796"/>
            <a:ext cx="6685955" cy="744260"/>
          </a:xfrm>
          <a:prstGeom prst="rect">
            <a:avLst/>
          </a:prstGeom>
          <a:noFill/>
          <a:ln/>
        </p:spPr>
        <p:txBody>
          <a:bodyPr wrap="none" lIns="0" tIns="0" rIns="0" bIns="0" rtlCol="0" anchor="t"/>
          <a:lstStyle/>
          <a:p>
            <a:pPr marL="0" indent="0" algn="l">
              <a:lnSpc>
                <a:spcPts val="5850"/>
              </a:lnSpc>
              <a:buNone/>
            </a:pPr>
            <a:r>
              <a:rPr lang="en-US" sz="4650" b="1" kern="0" spc="-94" dirty="0">
                <a:solidFill>
                  <a:srgbClr val="FF8AAF"/>
                </a:solidFill>
                <a:latin typeface="Petrona Bold" pitchFamily="34" charset="0"/>
                <a:ea typeface="Petrona Bold" pitchFamily="34" charset="-122"/>
                <a:cs typeface="Petrona Bold" pitchFamily="34" charset="-120"/>
              </a:rPr>
              <a:t>Environnement de travail</a:t>
            </a:r>
            <a:endParaRPr lang="en-US" sz="4650" dirty="0"/>
          </a:p>
        </p:txBody>
      </p:sp>
      <p:sp>
        <p:nvSpPr>
          <p:cNvPr id="5" name="Text 1"/>
          <p:cNvSpPr/>
          <p:nvPr/>
        </p:nvSpPr>
        <p:spPr>
          <a:xfrm>
            <a:off x="793790" y="3259217"/>
            <a:ext cx="7556421" cy="2177415"/>
          </a:xfrm>
          <a:prstGeom prst="rect">
            <a:avLst/>
          </a:prstGeom>
          <a:noFill/>
          <a:ln/>
        </p:spPr>
        <p:txBody>
          <a:bodyPr wrap="squar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Pour le développement de l'API (Interface de Programmation d'Application), j'ai choisi d'utiliser Android Studio. Android Studio est un environnement de développement intégré (IDE) recommandé par Google pour la création d'applications Android. Il fournit une gamme complète d'outils et de fonctionnalités spécialement conçus pour faciliter et accélérer le processus de développement d'applications Android.</a:t>
            </a:r>
            <a:endParaRPr lang="en-US" sz="1750" dirty="0"/>
          </a:p>
        </p:txBody>
      </p:sp>
      <p:sp>
        <p:nvSpPr>
          <p:cNvPr id="6" name="Text 2"/>
          <p:cNvSpPr/>
          <p:nvPr/>
        </p:nvSpPr>
        <p:spPr>
          <a:xfrm>
            <a:off x="793790" y="5691783"/>
            <a:ext cx="75564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E0D6DE"/>
                </a:solidFill>
                <a:latin typeface="Inter" pitchFamily="34" charset="0"/>
                <a:ea typeface="Inter" pitchFamily="34" charset="-122"/>
                <a:cs typeface="Inter" pitchFamily="34" charset="-120"/>
              </a:rPr>
              <a:t>Android Studio</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807</Words>
  <Application>Microsoft Office PowerPoint</Application>
  <PresentationFormat>Personnalisé</PresentationFormat>
  <Paragraphs>61</Paragraphs>
  <Slides>11</Slides>
  <Notes>10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11</vt:i4>
      </vt:variant>
    </vt:vector>
  </HeadingPairs>
  <TitlesOfParts>
    <vt:vector size="15" baseType="lpstr">
      <vt:lpstr>Petrona Bold</vt:lpstr>
      <vt:lpstr>Inter</vt:lpstr>
      <vt:lpstr>Arial</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Zack Griche</cp:lastModifiedBy>
  <cp:revision>1</cp:revision>
  <dcterms:created xsi:type="dcterms:W3CDTF">2025-04-05T22:52:22Z</dcterms:created>
  <dcterms:modified xsi:type="dcterms:W3CDTF">2025-04-05T22:59:16Z</dcterms:modified>
</cp:coreProperties>
</file>