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93223-8AA5-4F2A-957A-85DED82CE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D3A3F2C-9FC6-44B2-BCBB-29804E7A1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259779-2E16-48B8-92C5-DDD8E4D2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6A82-EBB0-429F-9CDE-1AA7B9A84C4D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16C8E2-F7A0-459E-850D-97406C42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3C9721-24B6-4A6F-ADF7-F2D275B2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EF7F-AF2A-4369-81A5-FA584D535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33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21951-F5EC-4DB7-B83B-FBC2920D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552B08-3CD7-43CA-9570-699354A62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81678-9440-49AC-A538-E3C7BA06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6A82-EBB0-429F-9CDE-1AA7B9A84C4D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ED657-AC4A-48E1-AB57-7692532C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142F58-15DE-48F8-8B67-D619E1AC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EF7F-AF2A-4369-81A5-FA584D535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06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4FA209-F67D-4AD1-A642-8BE018405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ED296D-4B39-4AA8-B77F-AEBD41949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BF45C8-275B-43F3-A332-B4DEEB78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6A82-EBB0-429F-9CDE-1AA7B9A84C4D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D44726-83A5-4C95-9931-500CF34D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010DB2-33D3-4664-B61C-F70BF7F4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EF7F-AF2A-4369-81A5-FA584D535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74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C432E-8883-4DE7-AB5F-938B175B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0838D-E297-4378-8C9C-30AF643E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C2F7B7-685E-49D2-A018-0F264922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6A82-EBB0-429F-9CDE-1AA7B9A84C4D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3DC98C-6648-4599-B2C5-D7A777E3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65622-E7CC-45ED-82D7-D428A007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EF7F-AF2A-4369-81A5-FA584D535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10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BB901-6363-4A61-B504-715FED06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ED326E-8C25-421C-B722-57F1D95F3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AA638E-6DB4-41DA-8BA7-E49A3CC5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6A82-EBB0-429F-9CDE-1AA7B9A84C4D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5DE7B-C8E2-4D86-83DB-5914A07F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924682-C6B7-4D2F-9C51-BCE10D4B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EF7F-AF2A-4369-81A5-FA584D535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0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CEF70-1D4F-4C82-B2CB-C5B3E093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E7C20-B958-4E50-BF92-BD679237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CD1BAD-4F7D-4A5C-BB61-4C7F94B3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3C53EE-C7BF-4199-81BA-F7A65FE7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6A82-EBB0-429F-9CDE-1AA7B9A84C4D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753381-EA49-45FF-9C67-147CD7E6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1D2A63-5091-40AD-B0CC-B4943D2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EF7F-AF2A-4369-81A5-FA584D535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84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62706-69FC-41EF-A6DA-D8DECA96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6872E6-3F4C-45CB-A59E-C1E08900B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75711E-06BC-4543-B5FF-6E85AF06F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D628BB8-2629-4547-821A-C9081624E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A0697A-AEF8-4A5E-AF6C-AD804E02F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167BDB-7F6C-4875-9B15-80D4F421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6A82-EBB0-429F-9CDE-1AA7B9A84C4D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68C968-A19F-43FF-85AD-9F62533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BF96D4-EE79-48B3-80E7-1CA7C412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EF7F-AF2A-4369-81A5-FA584D535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83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1E644-F5C4-42DA-8123-9D96C589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2FA1A3-D58E-48DA-A6C2-BDF95559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6A82-EBB0-429F-9CDE-1AA7B9A84C4D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6B002F-7706-4BF2-B808-5AE7B479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769F31-2D8E-4157-BD12-743174F1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EF7F-AF2A-4369-81A5-FA584D535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5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563C85-A9E7-4041-AD50-6530BAFD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6A82-EBB0-429F-9CDE-1AA7B9A84C4D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2B994D-FB90-4106-8A49-EFBD9FB1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1155CC-C231-4DF0-800E-31CC8FB0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EF7F-AF2A-4369-81A5-FA584D535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01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FC2A8-F6F0-4B71-B32B-3B021F36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4470D8-57D1-4C52-BCE1-A0E5B52C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DD5478-3DF6-43D3-B529-4976E4399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CBBD1C-7107-4133-ABC9-C64C506B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6A82-EBB0-429F-9CDE-1AA7B9A84C4D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160EB3-93FC-441D-A281-AD7A73F8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2873B9-16A9-4FA9-BDC5-8F7BF89A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EF7F-AF2A-4369-81A5-FA584D535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48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B51BB-0786-4157-B799-001C2818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583FF4-3948-4E91-AD1F-DE39DBE64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5C9651-D7D1-4827-BE30-77BE7D6A8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1C20B0-3878-4191-9CDA-36853D4D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6A82-EBB0-429F-9CDE-1AA7B9A84C4D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8B5230-AF11-4DEF-AA5D-AA862226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3A4F30-CC51-4D5C-8E1D-30BE36CE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EF7F-AF2A-4369-81A5-FA584D535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7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A91CBB-C40E-445A-A4AF-ABF58EC8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2D7872-7A24-4D25-8583-E37032199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B51FBE-1496-4D97-A004-862F9D32C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6A82-EBB0-429F-9CDE-1AA7B9A84C4D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D81B34-078E-402A-AC05-E53E58D97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F93CD3-EFA7-4CC0-B9A5-528102E53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EF7F-AF2A-4369-81A5-FA584D535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02D0FCB-E20C-45E7-B508-E388ADC00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7" y="414344"/>
            <a:ext cx="3158180" cy="591004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B1FDD0-A758-42C0-8A0E-364B257F91C2}"/>
              </a:ext>
            </a:extLst>
          </p:cNvPr>
          <p:cNvSpPr txBox="1"/>
          <p:nvPr/>
        </p:nvSpPr>
        <p:spPr>
          <a:xfrm>
            <a:off x="4956369" y="822098"/>
            <a:ext cx="156966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NFC</a:t>
            </a:r>
            <a:r>
              <a:rPr kumimoji="1" lang="ja-JP" altLang="en-US" dirty="0"/>
              <a:t>リーダー</a:t>
            </a:r>
            <a:endParaRPr kumimoji="1" lang="en-US" altLang="ja-JP" dirty="0"/>
          </a:p>
          <a:p>
            <a:r>
              <a:rPr kumimoji="1" lang="ja-JP" altLang="en-US" dirty="0"/>
              <a:t>収納ボックス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22EDB6-A9C5-4E57-B422-500F9498AEFE}"/>
              </a:ext>
            </a:extLst>
          </p:cNvPr>
          <p:cNvSpPr txBox="1"/>
          <p:nvPr/>
        </p:nvSpPr>
        <p:spPr>
          <a:xfrm>
            <a:off x="5061881" y="3035469"/>
            <a:ext cx="13388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ドアの一部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26CB62-6EB9-4AFE-91B5-6431AF1D8DF9}"/>
              </a:ext>
            </a:extLst>
          </p:cNvPr>
          <p:cNvSpPr txBox="1"/>
          <p:nvPr/>
        </p:nvSpPr>
        <p:spPr>
          <a:xfrm>
            <a:off x="4956369" y="1652364"/>
            <a:ext cx="15696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垂直ハンドル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B0EE71-9F8B-436B-9D62-44BA55422FF4}"/>
              </a:ext>
            </a:extLst>
          </p:cNvPr>
          <p:cNvSpPr txBox="1"/>
          <p:nvPr/>
        </p:nvSpPr>
        <p:spPr>
          <a:xfrm>
            <a:off x="4831049" y="2205417"/>
            <a:ext cx="180049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ドアノブ上部の</a:t>
            </a:r>
            <a:endParaRPr kumimoji="1" lang="en-US" altLang="ja-JP" dirty="0"/>
          </a:p>
          <a:p>
            <a:r>
              <a:rPr kumimoji="1" lang="ja-JP" altLang="en-US" dirty="0"/>
              <a:t>支柱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3B57EE-520C-4C2D-B6AD-0538300C7F5E}"/>
              </a:ext>
            </a:extLst>
          </p:cNvPr>
          <p:cNvSpPr txBox="1"/>
          <p:nvPr/>
        </p:nvSpPr>
        <p:spPr>
          <a:xfrm>
            <a:off x="4723131" y="5541488"/>
            <a:ext cx="203613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PCB</a:t>
            </a:r>
            <a:r>
              <a:rPr kumimoji="1" lang="ja-JP" altLang="en-US" dirty="0"/>
              <a:t>収納ボックス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15E2366-FF92-434E-82AF-32121EE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7" y="803045"/>
            <a:ext cx="3366244" cy="5453316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39C87C-6F0D-4B7E-9DC4-98D26BF6194F}"/>
              </a:ext>
            </a:extLst>
          </p:cNvPr>
          <p:cNvSpPr txBox="1"/>
          <p:nvPr/>
        </p:nvSpPr>
        <p:spPr>
          <a:xfrm>
            <a:off x="4831047" y="3601321"/>
            <a:ext cx="180049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サーボと</a:t>
            </a:r>
            <a:endParaRPr kumimoji="1" lang="en-US" altLang="ja-JP" dirty="0"/>
          </a:p>
          <a:p>
            <a:r>
              <a:rPr kumimoji="1" lang="ja-JP" altLang="en-US" dirty="0"/>
              <a:t>サムターン回し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F4E530E-8006-4AFD-9D8F-33DFFC130A9D}"/>
              </a:ext>
            </a:extLst>
          </p:cNvPr>
          <p:cNvSpPr txBox="1"/>
          <p:nvPr/>
        </p:nvSpPr>
        <p:spPr>
          <a:xfrm>
            <a:off x="4831048" y="4984233"/>
            <a:ext cx="180049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リードスイッチ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613167-0DAE-437E-95ED-8377DB5FEF6A}"/>
              </a:ext>
            </a:extLst>
          </p:cNvPr>
          <p:cNvSpPr txBox="1"/>
          <p:nvPr/>
        </p:nvSpPr>
        <p:spPr>
          <a:xfrm>
            <a:off x="5177296" y="4426978"/>
            <a:ext cx="110799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ドアノブ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78FEF8E-6100-4731-A8E7-F4958DBF7843}"/>
              </a:ext>
            </a:extLst>
          </p:cNvPr>
          <p:cNvCxnSpPr>
            <a:cxnSpLocks/>
          </p:cNvCxnSpPr>
          <p:nvPr/>
        </p:nvCxnSpPr>
        <p:spPr>
          <a:xfrm>
            <a:off x="6533801" y="1145263"/>
            <a:ext cx="2680537" cy="280600"/>
          </a:xfrm>
          <a:prstGeom prst="straightConnector1">
            <a:avLst/>
          </a:prstGeom>
          <a:ln w="19050">
            <a:solidFill>
              <a:srgbClr val="FFC00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BAA4F8F-DEC9-40E3-B50B-2EED56A9C6C6}"/>
              </a:ext>
            </a:extLst>
          </p:cNvPr>
          <p:cNvCxnSpPr>
            <a:cxnSpLocks/>
          </p:cNvCxnSpPr>
          <p:nvPr/>
        </p:nvCxnSpPr>
        <p:spPr>
          <a:xfrm flipH="1">
            <a:off x="3798277" y="1139475"/>
            <a:ext cx="1161365" cy="146088"/>
          </a:xfrm>
          <a:prstGeom prst="straightConnector1">
            <a:avLst/>
          </a:prstGeom>
          <a:ln w="19050">
            <a:solidFill>
              <a:srgbClr val="FFC00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6649560-8FAD-4509-A1BB-5EE0BC74065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97655" y="1837030"/>
            <a:ext cx="2358714" cy="257526"/>
          </a:xfrm>
          <a:prstGeom prst="straightConnector1">
            <a:avLst/>
          </a:prstGeom>
          <a:ln w="19050">
            <a:solidFill>
              <a:srgbClr val="FFC00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525BBA0-0660-44C2-A9D6-3A5A44EA3680}"/>
              </a:ext>
            </a:extLst>
          </p:cNvPr>
          <p:cNvCxnSpPr>
            <a:cxnSpLocks/>
          </p:cNvCxnSpPr>
          <p:nvPr/>
        </p:nvCxnSpPr>
        <p:spPr>
          <a:xfrm>
            <a:off x="6519795" y="1861012"/>
            <a:ext cx="904110" cy="246211"/>
          </a:xfrm>
          <a:prstGeom prst="straightConnector1">
            <a:avLst/>
          </a:prstGeom>
          <a:ln w="19050">
            <a:solidFill>
              <a:srgbClr val="FFC00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3E96D10-D411-4615-9E3F-E6DC9975E81B}"/>
              </a:ext>
            </a:extLst>
          </p:cNvPr>
          <p:cNvCxnSpPr>
            <a:cxnSpLocks/>
          </p:cNvCxnSpPr>
          <p:nvPr/>
        </p:nvCxnSpPr>
        <p:spPr>
          <a:xfrm flipH="1">
            <a:off x="3209992" y="2520645"/>
            <a:ext cx="1636756" cy="7937"/>
          </a:xfrm>
          <a:prstGeom prst="straightConnector1">
            <a:avLst/>
          </a:prstGeom>
          <a:ln w="19050">
            <a:solidFill>
              <a:srgbClr val="FFC00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85F9267-7519-40F6-9840-B12D9437C624}"/>
              </a:ext>
            </a:extLst>
          </p:cNvPr>
          <p:cNvCxnSpPr>
            <a:cxnSpLocks/>
          </p:cNvCxnSpPr>
          <p:nvPr/>
        </p:nvCxnSpPr>
        <p:spPr>
          <a:xfrm flipV="1">
            <a:off x="6631541" y="2499806"/>
            <a:ext cx="2052062" cy="59092"/>
          </a:xfrm>
          <a:prstGeom prst="straightConnector1">
            <a:avLst/>
          </a:prstGeom>
          <a:ln w="19050">
            <a:solidFill>
              <a:srgbClr val="FFC00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F526115-6ACF-479D-B0E9-4A34A994252A}"/>
              </a:ext>
            </a:extLst>
          </p:cNvPr>
          <p:cNvCxnSpPr>
            <a:cxnSpLocks/>
          </p:cNvCxnSpPr>
          <p:nvPr/>
        </p:nvCxnSpPr>
        <p:spPr>
          <a:xfrm flipH="1" flipV="1">
            <a:off x="4028370" y="3207427"/>
            <a:ext cx="1040064" cy="7293"/>
          </a:xfrm>
          <a:prstGeom prst="straightConnector1">
            <a:avLst/>
          </a:prstGeom>
          <a:ln w="19050">
            <a:solidFill>
              <a:srgbClr val="FFC00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4C7FCF4-C79B-4A17-97FE-EB94697A010C}"/>
              </a:ext>
            </a:extLst>
          </p:cNvPr>
          <p:cNvCxnSpPr>
            <a:cxnSpLocks/>
          </p:cNvCxnSpPr>
          <p:nvPr/>
        </p:nvCxnSpPr>
        <p:spPr>
          <a:xfrm flipV="1">
            <a:off x="6400709" y="2949942"/>
            <a:ext cx="2672953" cy="257485"/>
          </a:xfrm>
          <a:prstGeom prst="straightConnector1">
            <a:avLst/>
          </a:prstGeom>
          <a:ln w="19050">
            <a:solidFill>
              <a:srgbClr val="FFC00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02B6AFE-5F0D-4678-B76D-9185A3B11F2B}"/>
              </a:ext>
            </a:extLst>
          </p:cNvPr>
          <p:cNvCxnSpPr>
            <a:cxnSpLocks/>
          </p:cNvCxnSpPr>
          <p:nvPr/>
        </p:nvCxnSpPr>
        <p:spPr>
          <a:xfrm flipH="1" flipV="1">
            <a:off x="2800749" y="3421995"/>
            <a:ext cx="2037593" cy="489088"/>
          </a:xfrm>
          <a:prstGeom prst="straightConnector1">
            <a:avLst/>
          </a:prstGeom>
          <a:ln w="19050">
            <a:solidFill>
              <a:srgbClr val="FFC00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1972C8D-ACFF-4343-BA4F-6A2201BDA605}"/>
              </a:ext>
            </a:extLst>
          </p:cNvPr>
          <p:cNvCxnSpPr>
            <a:cxnSpLocks/>
          </p:cNvCxnSpPr>
          <p:nvPr/>
        </p:nvCxnSpPr>
        <p:spPr>
          <a:xfrm flipV="1">
            <a:off x="6631541" y="3352075"/>
            <a:ext cx="1521326" cy="572411"/>
          </a:xfrm>
          <a:prstGeom prst="straightConnector1">
            <a:avLst/>
          </a:prstGeom>
          <a:ln w="19050">
            <a:solidFill>
              <a:srgbClr val="FFC00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D8F8B55-809E-4E34-B44E-88C557C3B60A}"/>
              </a:ext>
            </a:extLst>
          </p:cNvPr>
          <p:cNvCxnSpPr>
            <a:cxnSpLocks/>
          </p:cNvCxnSpPr>
          <p:nvPr/>
        </p:nvCxnSpPr>
        <p:spPr>
          <a:xfrm flipV="1">
            <a:off x="6285292" y="3511103"/>
            <a:ext cx="2614988" cy="1100542"/>
          </a:xfrm>
          <a:prstGeom prst="straightConnector1">
            <a:avLst/>
          </a:prstGeom>
          <a:ln w="19050">
            <a:solidFill>
              <a:srgbClr val="FFC00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30CA066-AC06-4CF1-8458-7A377D540E3E}"/>
              </a:ext>
            </a:extLst>
          </p:cNvPr>
          <p:cNvCxnSpPr>
            <a:cxnSpLocks/>
          </p:cNvCxnSpPr>
          <p:nvPr/>
        </p:nvCxnSpPr>
        <p:spPr>
          <a:xfrm flipH="1" flipV="1">
            <a:off x="3139653" y="3636032"/>
            <a:ext cx="2037643" cy="981115"/>
          </a:xfrm>
          <a:prstGeom prst="straightConnector1">
            <a:avLst/>
          </a:prstGeom>
          <a:ln w="19050">
            <a:solidFill>
              <a:srgbClr val="FFC00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D141F6C-62EB-4A73-A6BD-9BDEA45CC68E}"/>
              </a:ext>
            </a:extLst>
          </p:cNvPr>
          <p:cNvCxnSpPr>
            <a:cxnSpLocks/>
          </p:cNvCxnSpPr>
          <p:nvPr/>
        </p:nvCxnSpPr>
        <p:spPr>
          <a:xfrm flipH="1" flipV="1">
            <a:off x="2800748" y="3945794"/>
            <a:ext cx="2037645" cy="1223106"/>
          </a:xfrm>
          <a:prstGeom prst="straightConnector1">
            <a:avLst/>
          </a:prstGeom>
          <a:ln w="19050">
            <a:solidFill>
              <a:srgbClr val="FFC00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BCB5ABC-F1C3-45DE-BE66-5020D1592959}"/>
              </a:ext>
            </a:extLst>
          </p:cNvPr>
          <p:cNvCxnSpPr>
            <a:cxnSpLocks/>
          </p:cNvCxnSpPr>
          <p:nvPr/>
        </p:nvCxnSpPr>
        <p:spPr>
          <a:xfrm flipV="1">
            <a:off x="6631541" y="3924486"/>
            <a:ext cx="1988958" cy="1244415"/>
          </a:xfrm>
          <a:prstGeom prst="straightConnector1">
            <a:avLst/>
          </a:prstGeom>
          <a:ln w="19050">
            <a:solidFill>
              <a:srgbClr val="FFC00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3937C05D-B951-4FD5-B6EA-59EA869C20A6}"/>
              </a:ext>
            </a:extLst>
          </p:cNvPr>
          <p:cNvCxnSpPr>
            <a:cxnSpLocks/>
          </p:cNvCxnSpPr>
          <p:nvPr/>
        </p:nvCxnSpPr>
        <p:spPr>
          <a:xfrm flipH="1" flipV="1">
            <a:off x="2911979" y="5065958"/>
            <a:ext cx="1829896" cy="680686"/>
          </a:xfrm>
          <a:prstGeom prst="straightConnector1">
            <a:avLst/>
          </a:prstGeom>
          <a:ln w="19050">
            <a:solidFill>
              <a:srgbClr val="FFC00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F0802DC-47D6-4405-9873-6531C9AE1EC9}"/>
              </a:ext>
            </a:extLst>
          </p:cNvPr>
          <p:cNvCxnSpPr>
            <a:cxnSpLocks/>
          </p:cNvCxnSpPr>
          <p:nvPr/>
        </p:nvCxnSpPr>
        <p:spPr>
          <a:xfrm flipV="1">
            <a:off x="6759266" y="5147797"/>
            <a:ext cx="1942131" cy="598848"/>
          </a:xfrm>
          <a:prstGeom prst="straightConnector1">
            <a:avLst/>
          </a:prstGeom>
          <a:ln w="19050">
            <a:solidFill>
              <a:srgbClr val="FFC00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9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5F04741-E355-440F-AA6B-5C9E90C7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97" y="1094919"/>
            <a:ext cx="3001708" cy="235889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1A02F0-935D-42C4-A55F-DCD2808E85F0}"/>
              </a:ext>
            </a:extLst>
          </p:cNvPr>
          <p:cNvSpPr txBox="1"/>
          <p:nvPr/>
        </p:nvSpPr>
        <p:spPr>
          <a:xfrm>
            <a:off x="919275" y="556447"/>
            <a:ext cx="13388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サーボ本体</a:t>
            </a:r>
            <a:endParaRPr kumimoji="1" lang="en-US" altLang="ja-JP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99A55B-A754-425D-9772-4106A519973B}"/>
              </a:ext>
            </a:extLst>
          </p:cNvPr>
          <p:cNvCxnSpPr>
            <a:cxnSpLocks/>
          </p:cNvCxnSpPr>
          <p:nvPr/>
        </p:nvCxnSpPr>
        <p:spPr>
          <a:xfrm flipH="1">
            <a:off x="1431501" y="945706"/>
            <a:ext cx="157188" cy="645752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6F50C3-FF07-4A9C-A80A-6CB08FCC7455}"/>
              </a:ext>
            </a:extLst>
          </p:cNvPr>
          <p:cNvSpPr txBox="1"/>
          <p:nvPr/>
        </p:nvSpPr>
        <p:spPr>
          <a:xfrm>
            <a:off x="2423937" y="566183"/>
            <a:ext cx="15696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サーボホーン</a:t>
            </a:r>
            <a:endParaRPr kumimoji="1"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783ABC6-7EA5-41CA-9A38-5078F1933BE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22071" y="935515"/>
            <a:ext cx="686696" cy="792679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B73529-D159-4049-8324-99906750B84E}"/>
              </a:ext>
            </a:extLst>
          </p:cNvPr>
          <p:cNvSpPr txBox="1"/>
          <p:nvPr/>
        </p:nvSpPr>
        <p:spPr>
          <a:xfrm>
            <a:off x="4157426" y="556914"/>
            <a:ext cx="1800493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サーボホーン・</a:t>
            </a:r>
            <a:endParaRPr kumimoji="1" lang="en-US" altLang="ja-JP" dirty="0"/>
          </a:p>
          <a:p>
            <a:r>
              <a:rPr kumimoji="1" lang="ja-JP" altLang="en-US" dirty="0"/>
              <a:t>サムターン回し</a:t>
            </a:r>
            <a:endParaRPr kumimoji="1" lang="en-US" altLang="ja-JP" dirty="0"/>
          </a:p>
          <a:p>
            <a:r>
              <a:rPr kumimoji="1" lang="ja-JP" altLang="en-US" dirty="0"/>
              <a:t>間スペーサ</a:t>
            </a:r>
            <a:r>
              <a:rPr kumimoji="1" lang="en-US" altLang="ja-JP" dirty="0"/>
              <a:t>(*1)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1F67D7B-728A-4FD8-B47F-B60D722F1906}"/>
              </a:ext>
            </a:extLst>
          </p:cNvPr>
          <p:cNvCxnSpPr>
            <a:cxnSpLocks/>
          </p:cNvCxnSpPr>
          <p:nvPr/>
        </p:nvCxnSpPr>
        <p:spPr>
          <a:xfrm flipH="1">
            <a:off x="2790517" y="1010349"/>
            <a:ext cx="1366909" cy="829651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C80D3F-4195-48A2-A2B5-E21D3530E27C}"/>
              </a:ext>
            </a:extLst>
          </p:cNvPr>
          <p:cNvSpPr txBox="1"/>
          <p:nvPr/>
        </p:nvSpPr>
        <p:spPr>
          <a:xfrm>
            <a:off x="4157426" y="1639648"/>
            <a:ext cx="180049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サムターン回し</a:t>
            </a:r>
            <a:endParaRPr kumimoji="1" lang="en-US" altLang="ja-JP" dirty="0"/>
          </a:p>
          <a:p>
            <a:r>
              <a:rPr kumimoji="1" lang="ja-JP" altLang="en-US" dirty="0"/>
              <a:t>下部</a:t>
            </a:r>
            <a:r>
              <a:rPr lang="en-US" altLang="ja-JP" dirty="0"/>
              <a:t>(*1)</a:t>
            </a:r>
            <a:endParaRPr kumimoji="1" lang="en-US" altLang="ja-JP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F08DAEB-7548-4C96-A113-913ABD394CA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113069" y="1962814"/>
            <a:ext cx="1044357" cy="228687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7ABC86-B585-43DA-BA54-7B913151970A}"/>
              </a:ext>
            </a:extLst>
          </p:cNvPr>
          <p:cNvSpPr txBox="1"/>
          <p:nvPr/>
        </p:nvSpPr>
        <p:spPr>
          <a:xfrm>
            <a:off x="4157426" y="2456778"/>
            <a:ext cx="180049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サムターン回し</a:t>
            </a:r>
            <a:endParaRPr kumimoji="1" lang="en-US" altLang="ja-JP" dirty="0"/>
          </a:p>
          <a:p>
            <a:r>
              <a:rPr kumimoji="1" lang="ja-JP" altLang="en-US" dirty="0"/>
              <a:t>上部</a:t>
            </a:r>
            <a:r>
              <a:rPr lang="en-US" altLang="ja-JP" dirty="0"/>
              <a:t>(*1)</a:t>
            </a:r>
            <a:endParaRPr kumimoji="1"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716E201-3BFF-45C6-B842-6CBB229203D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493213" y="2779944"/>
            <a:ext cx="664213" cy="0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0405B165-5B72-487D-9948-C39AE3043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19" y="3760342"/>
            <a:ext cx="2255648" cy="223001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56708F-6F8C-45DB-902E-652A6FF61615}"/>
              </a:ext>
            </a:extLst>
          </p:cNvPr>
          <p:cNvSpPr txBox="1"/>
          <p:nvPr/>
        </p:nvSpPr>
        <p:spPr>
          <a:xfrm>
            <a:off x="3493213" y="5076688"/>
            <a:ext cx="180049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NFC</a:t>
            </a:r>
            <a:r>
              <a:rPr lang="ja-JP" altLang="en-US" dirty="0"/>
              <a:t>リーダー</a:t>
            </a:r>
            <a:endParaRPr lang="en-US" altLang="ja-JP" dirty="0"/>
          </a:p>
          <a:p>
            <a:r>
              <a:rPr lang="ja-JP" altLang="en-US" dirty="0"/>
              <a:t>収納ボックス蓋</a:t>
            </a:r>
            <a:endParaRPr kumimoji="1" lang="en-US" altLang="ja-JP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84B8895-E93C-4873-BDA9-D8262732B342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1664413" y="5076688"/>
            <a:ext cx="1828800" cy="323166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1942F8-287F-4150-AFD4-A3948AC0FD76}"/>
              </a:ext>
            </a:extLst>
          </p:cNvPr>
          <p:cNvSpPr txBox="1"/>
          <p:nvPr/>
        </p:nvSpPr>
        <p:spPr>
          <a:xfrm>
            <a:off x="3493213" y="4278736"/>
            <a:ext cx="157927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NFC</a:t>
            </a:r>
            <a:r>
              <a:rPr lang="ja-JP" altLang="en-US" dirty="0"/>
              <a:t>リーダー</a:t>
            </a:r>
            <a:endParaRPr lang="en-US" altLang="ja-JP" dirty="0"/>
          </a:p>
          <a:p>
            <a:r>
              <a:rPr lang="ja-JP" altLang="en-US" dirty="0"/>
              <a:t>収納ボックス</a:t>
            </a:r>
            <a:endParaRPr kumimoji="1" lang="en-US" altLang="ja-JP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6AD4842-1A45-4B62-9BA4-37501B13B4B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650733" y="4601902"/>
            <a:ext cx="842480" cy="185855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D6773A0E-7979-4916-95F0-B1A1C16EB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369" y="1381783"/>
            <a:ext cx="3708370" cy="2412773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DF13B47-076E-4430-A7EC-09C1B7B11B66}"/>
              </a:ext>
            </a:extLst>
          </p:cNvPr>
          <p:cNvSpPr txBox="1"/>
          <p:nvPr/>
        </p:nvSpPr>
        <p:spPr>
          <a:xfrm>
            <a:off x="6296187" y="3841589"/>
            <a:ext cx="180049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リードスイッチ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ケース支え</a:t>
            </a:r>
            <a:endParaRPr kumimoji="1" lang="en-US" altLang="ja-JP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0115559-F7BD-47D7-B11B-48E9AFE090D6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6611790" y="2480107"/>
            <a:ext cx="584644" cy="1361482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0AB12CD-BD9B-4BD1-9167-879DC570BDB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7196434" y="3296118"/>
            <a:ext cx="787402" cy="545471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3CAAC38-46AD-4E0D-A181-6F9A80418FCF}"/>
              </a:ext>
            </a:extLst>
          </p:cNvPr>
          <p:cNvSpPr txBox="1"/>
          <p:nvPr/>
        </p:nvSpPr>
        <p:spPr>
          <a:xfrm>
            <a:off x="8145093" y="3832255"/>
            <a:ext cx="180049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リードスイッチ</a:t>
            </a:r>
            <a:endParaRPr kumimoji="1" lang="en-US" altLang="ja-JP" dirty="0"/>
          </a:p>
          <a:p>
            <a:r>
              <a:rPr lang="ja-JP" altLang="en-US" dirty="0"/>
              <a:t>ケース蓋</a:t>
            </a:r>
            <a:endParaRPr kumimoji="1" lang="en-US" altLang="ja-JP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72B135C-12BF-4A19-9E25-3C12C5A39BEB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8535261" y="2689943"/>
            <a:ext cx="510079" cy="1142312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1A8C811-CDC2-4B11-8D44-8831486DBBAE}"/>
              </a:ext>
            </a:extLst>
          </p:cNvPr>
          <p:cNvSpPr txBox="1"/>
          <p:nvPr/>
        </p:nvSpPr>
        <p:spPr>
          <a:xfrm>
            <a:off x="6281369" y="556447"/>
            <a:ext cx="180049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リードスイッチ</a:t>
            </a:r>
            <a:endParaRPr kumimoji="1" lang="en-US" altLang="ja-JP" dirty="0"/>
          </a:p>
          <a:p>
            <a:r>
              <a:rPr lang="ja-JP" altLang="en-US" dirty="0"/>
              <a:t>ケース</a:t>
            </a:r>
            <a:endParaRPr kumimoji="1" lang="en-US" altLang="ja-JP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6C80A66-C770-48D5-97FA-A415B3FE67B2}"/>
              </a:ext>
            </a:extLst>
          </p:cNvPr>
          <p:cNvSpPr txBox="1"/>
          <p:nvPr/>
        </p:nvSpPr>
        <p:spPr>
          <a:xfrm>
            <a:off x="8189246" y="562906"/>
            <a:ext cx="180049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リードスイッチ</a:t>
            </a:r>
            <a:endParaRPr kumimoji="1" lang="en-US" altLang="ja-JP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6098D29-4D65-46AA-A01E-9CAA8D69C705}"/>
              </a:ext>
            </a:extLst>
          </p:cNvPr>
          <p:cNvCxnSpPr>
            <a:cxnSpLocks/>
          </p:cNvCxnSpPr>
          <p:nvPr/>
        </p:nvCxnSpPr>
        <p:spPr>
          <a:xfrm>
            <a:off x="7181615" y="1221628"/>
            <a:ext cx="144417" cy="764514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67ABF96-825B-4667-8B31-3B534FC74463}"/>
              </a:ext>
            </a:extLst>
          </p:cNvPr>
          <p:cNvCxnSpPr>
            <a:cxnSpLocks/>
          </p:cNvCxnSpPr>
          <p:nvPr/>
        </p:nvCxnSpPr>
        <p:spPr>
          <a:xfrm flipH="1">
            <a:off x="8135553" y="916390"/>
            <a:ext cx="953939" cy="1117998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D1F1657-ECC7-49C6-998C-914D79A9186C}"/>
              </a:ext>
            </a:extLst>
          </p:cNvPr>
          <p:cNvSpPr txBox="1"/>
          <p:nvPr/>
        </p:nvSpPr>
        <p:spPr>
          <a:xfrm>
            <a:off x="5578152" y="4789011"/>
            <a:ext cx="4747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左上：サーボ本体とサムターン回し の詳細</a:t>
            </a:r>
            <a:endParaRPr kumimoji="1" lang="en-US" altLang="ja-JP" dirty="0"/>
          </a:p>
          <a:p>
            <a:r>
              <a:rPr lang="ja-JP" altLang="en-US" dirty="0"/>
              <a:t>左下：</a:t>
            </a:r>
            <a:r>
              <a:rPr lang="en-US" altLang="ja-JP" dirty="0"/>
              <a:t>NFC</a:t>
            </a:r>
            <a:r>
              <a:rPr lang="ja-JP" altLang="en-US" dirty="0"/>
              <a:t>リーダー収納ボックス の詳細</a:t>
            </a:r>
            <a:endParaRPr lang="en-US" altLang="ja-JP" dirty="0"/>
          </a:p>
          <a:p>
            <a:r>
              <a:rPr kumimoji="1" lang="ja-JP" altLang="en-US" dirty="0"/>
              <a:t>右上：リードスイッチ の詳細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ABCEBA2-C247-4356-BCC6-1CE96466AB02}"/>
              </a:ext>
            </a:extLst>
          </p:cNvPr>
          <p:cNvSpPr/>
          <p:nvPr/>
        </p:nvSpPr>
        <p:spPr>
          <a:xfrm>
            <a:off x="1664413" y="3351608"/>
            <a:ext cx="4371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*1</a:t>
            </a:r>
            <a:r>
              <a:rPr lang="ja-JP" altLang="en-US" sz="1400" dirty="0"/>
              <a:t>：</a:t>
            </a:r>
            <a:r>
              <a:rPr lang="en-US" altLang="ja-JP" sz="1400" dirty="0"/>
              <a:t>3D</a:t>
            </a:r>
            <a:r>
              <a:rPr lang="ja-JP" altLang="en-US" sz="1400" dirty="0"/>
              <a:t>プリント時にサポートができないよう分割し</a:t>
            </a:r>
            <a:endParaRPr lang="en-US" altLang="ja-JP" sz="1400" dirty="0"/>
          </a:p>
          <a:p>
            <a:r>
              <a:rPr lang="ja-JP" altLang="en-US" sz="1400" dirty="0"/>
              <a:t>　　印刷後にアクリサンデーで接着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4408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7EA6FA7D-B2B7-49FA-B662-3225B89C5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74" y="1612801"/>
            <a:ext cx="3570701" cy="347673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AA5C91-02C8-49D1-99B6-918E4AD3B98B}"/>
              </a:ext>
            </a:extLst>
          </p:cNvPr>
          <p:cNvSpPr txBox="1"/>
          <p:nvPr/>
        </p:nvSpPr>
        <p:spPr>
          <a:xfrm>
            <a:off x="1763571" y="855430"/>
            <a:ext cx="2036135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PCB</a:t>
            </a:r>
            <a:r>
              <a:rPr kumimoji="1" lang="ja-JP" altLang="en-US" dirty="0"/>
              <a:t>収納ボックス</a:t>
            </a:r>
            <a:endParaRPr kumimoji="1" lang="en-US" altLang="ja-JP" dirty="0"/>
          </a:p>
          <a:p>
            <a:r>
              <a:rPr kumimoji="1" lang="ja-JP" altLang="en-US" dirty="0"/>
              <a:t>分割</a:t>
            </a:r>
            <a:r>
              <a:rPr kumimoji="1" lang="en-US" altLang="ja-JP" dirty="0"/>
              <a:t>2(*2)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0AEB4C6-47EF-47C0-B4BA-E23F8E492B57}"/>
              </a:ext>
            </a:extLst>
          </p:cNvPr>
          <p:cNvCxnSpPr>
            <a:cxnSpLocks/>
          </p:cNvCxnSpPr>
          <p:nvPr/>
        </p:nvCxnSpPr>
        <p:spPr>
          <a:xfrm>
            <a:off x="2076591" y="1518566"/>
            <a:ext cx="0" cy="608932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002597-6F84-4D2D-B5FD-4EB8CC6CAD9B}"/>
              </a:ext>
            </a:extLst>
          </p:cNvPr>
          <p:cNvSpPr txBox="1"/>
          <p:nvPr/>
        </p:nvSpPr>
        <p:spPr>
          <a:xfrm>
            <a:off x="3223174" y="4609164"/>
            <a:ext cx="6511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PCB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62E7F9C-6BA3-4FFF-B914-1CCC53E8414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548744" y="3729520"/>
            <a:ext cx="8403" cy="879644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7521C7-9F76-4526-8723-9D11FFC93E3E}"/>
              </a:ext>
            </a:extLst>
          </p:cNvPr>
          <p:cNvSpPr txBox="1"/>
          <p:nvPr/>
        </p:nvSpPr>
        <p:spPr>
          <a:xfrm>
            <a:off x="3835305" y="872235"/>
            <a:ext cx="157447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LCD</a:t>
            </a:r>
            <a:r>
              <a:rPr kumimoji="1" lang="ja-JP" altLang="en-US" dirty="0"/>
              <a:t>－基板間</a:t>
            </a:r>
            <a:endParaRPr kumimoji="1" lang="en-US" altLang="ja-JP" dirty="0"/>
          </a:p>
          <a:p>
            <a:r>
              <a:rPr kumimoji="1" lang="ja-JP" altLang="en-US" dirty="0"/>
              <a:t>スペーサー</a:t>
            </a:r>
            <a:endParaRPr kumimoji="1"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559DFCD-6EF3-4020-87CB-3B19412CB1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835305" y="1518566"/>
            <a:ext cx="787235" cy="1245183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39FDD1-120A-42C3-8028-CDE8770A26A2}"/>
              </a:ext>
            </a:extLst>
          </p:cNvPr>
          <p:cNvSpPr txBox="1"/>
          <p:nvPr/>
        </p:nvSpPr>
        <p:spPr>
          <a:xfrm>
            <a:off x="3675392" y="4092476"/>
            <a:ext cx="6511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LCD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5F55FAE-9334-40EB-A530-77048EADF50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000962" y="3215812"/>
            <a:ext cx="129249" cy="876664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F56A9F-CA79-47E9-8DBD-3CCABDADBFC7}"/>
              </a:ext>
            </a:extLst>
          </p:cNvPr>
          <p:cNvSpPr txBox="1"/>
          <p:nvPr/>
        </p:nvSpPr>
        <p:spPr>
          <a:xfrm>
            <a:off x="3989442" y="5095445"/>
            <a:ext cx="13388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PCB</a:t>
            </a:r>
            <a:r>
              <a:rPr kumimoji="1" lang="ja-JP" altLang="en-US" dirty="0"/>
              <a:t>収納</a:t>
            </a:r>
            <a:endParaRPr kumimoji="1" lang="en-US" altLang="ja-JP" dirty="0"/>
          </a:p>
          <a:p>
            <a:r>
              <a:rPr kumimoji="1" lang="ja-JP" altLang="en-US" dirty="0"/>
              <a:t>ボックス蓋</a:t>
            </a:r>
            <a:endParaRPr kumimoji="1" lang="en-US" altLang="ja-JP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71D7AFC-029B-4346-BA6D-D34B8C337BF3}"/>
              </a:ext>
            </a:extLst>
          </p:cNvPr>
          <p:cNvCxnSpPr>
            <a:cxnSpLocks/>
          </p:cNvCxnSpPr>
          <p:nvPr/>
        </p:nvCxnSpPr>
        <p:spPr>
          <a:xfrm flipV="1">
            <a:off x="4622540" y="4345970"/>
            <a:ext cx="0" cy="734603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D9713DD-FBB4-4156-A256-32BC02803EAE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2434975" y="4461809"/>
            <a:ext cx="421272" cy="633636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図 34">
            <a:extLst>
              <a:ext uri="{FF2B5EF4-FFF2-40B4-BE49-F238E27FC236}">
                <a16:creationId xmlns:a16="http://schemas.microsoft.com/office/drawing/2014/main" id="{DE5C0C71-2C9B-41C8-A672-510F51FB5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522" y="513008"/>
            <a:ext cx="1654420" cy="5635221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C8C4B49-C637-4381-8E07-2E3CC712F881}"/>
              </a:ext>
            </a:extLst>
          </p:cNvPr>
          <p:cNvSpPr txBox="1"/>
          <p:nvPr/>
        </p:nvSpPr>
        <p:spPr>
          <a:xfrm>
            <a:off x="6323633" y="3556724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垂直</a:t>
            </a:r>
            <a:r>
              <a:rPr kumimoji="1" lang="ja-JP" altLang="en-US" dirty="0"/>
              <a:t>ハンドル</a:t>
            </a:r>
            <a:endParaRPr kumimoji="1" lang="en-US" altLang="ja-JP" dirty="0"/>
          </a:p>
          <a:p>
            <a:r>
              <a:rPr kumimoji="1" lang="ja-JP" altLang="en-US" dirty="0"/>
              <a:t>分割</a:t>
            </a:r>
            <a:r>
              <a:rPr kumimoji="1" lang="en-US" altLang="ja-JP" dirty="0"/>
              <a:t>1</a:t>
            </a:r>
            <a:r>
              <a:rPr lang="en-US" altLang="ja-JP" dirty="0"/>
              <a:t> (*3)</a:t>
            </a:r>
            <a:endParaRPr kumimoji="1" lang="en-US" altLang="ja-JP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305F22B-792B-4763-8BAF-CE8393890E93}"/>
              </a:ext>
            </a:extLst>
          </p:cNvPr>
          <p:cNvSpPr txBox="1"/>
          <p:nvPr/>
        </p:nvSpPr>
        <p:spPr>
          <a:xfrm>
            <a:off x="6323633" y="1988034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垂直</a:t>
            </a:r>
            <a:r>
              <a:rPr kumimoji="1" lang="ja-JP" altLang="en-US" dirty="0"/>
              <a:t>ハンドル</a:t>
            </a:r>
            <a:endParaRPr kumimoji="1" lang="en-US" altLang="ja-JP" dirty="0"/>
          </a:p>
          <a:p>
            <a:r>
              <a:rPr kumimoji="1" lang="ja-JP" altLang="en-US" dirty="0"/>
              <a:t>分割</a:t>
            </a:r>
            <a:r>
              <a:rPr kumimoji="1" lang="en-US" altLang="ja-JP" dirty="0"/>
              <a:t>2</a:t>
            </a:r>
            <a:r>
              <a:rPr lang="en-US" altLang="ja-JP" dirty="0"/>
              <a:t>(*3)</a:t>
            </a:r>
            <a:endParaRPr kumimoji="1" lang="en-US" altLang="ja-JP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0F26FD-DA9E-4EB2-A78F-1A2676D58EF8}"/>
              </a:ext>
            </a:extLst>
          </p:cNvPr>
          <p:cNvSpPr txBox="1"/>
          <p:nvPr/>
        </p:nvSpPr>
        <p:spPr>
          <a:xfrm>
            <a:off x="6323633" y="2772379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垂直ハンドル</a:t>
            </a:r>
            <a:endParaRPr kumimoji="1" lang="en-US" altLang="ja-JP" dirty="0"/>
          </a:p>
          <a:p>
            <a:r>
              <a:rPr kumimoji="1" lang="ja-JP" altLang="en-US" dirty="0"/>
              <a:t>分割</a:t>
            </a:r>
            <a:r>
              <a:rPr kumimoji="1" lang="en-US" altLang="ja-JP" dirty="0"/>
              <a:t>3</a:t>
            </a:r>
            <a:r>
              <a:rPr lang="en-US" altLang="ja-JP" dirty="0"/>
              <a:t> (*3)</a:t>
            </a:r>
            <a:endParaRPr kumimoji="1" lang="en-US" altLang="ja-JP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CE8C8E6-5140-4FE1-8E31-57214480C63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893293" y="2120609"/>
            <a:ext cx="563063" cy="190591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297C1B5-32EE-48D8-BF52-835C409F411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893293" y="3095545"/>
            <a:ext cx="527464" cy="77200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DE73B59-C8D2-4F54-BFAD-D2FAE0B5497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893293" y="3879890"/>
            <a:ext cx="468948" cy="445531"/>
          </a:xfrm>
          <a:prstGeom prst="straightConnector1">
            <a:avLst/>
          </a:prstGeom>
          <a:ln w="1905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79C64CA-DDAC-4AB2-BB0C-59921C7A0662}"/>
              </a:ext>
            </a:extLst>
          </p:cNvPr>
          <p:cNvSpPr txBox="1"/>
          <p:nvPr/>
        </p:nvSpPr>
        <p:spPr>
          <a:xfrm>
            <a:off x="1838179" y="5095445"/>
            <a:ext cx="2036135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PCB</a:t>
            </a:r>
            <a:r>
              <a:rPr kumimoji="1" lang="ja-JP" altLang="en-US" dirty="0"/>
              <a:t>収納ボックス</a:t>
            </a:r>
            <a:endParaRPr kumimoji="1" lang="en-US" altLang="ja-JP" dirty="0"/>
          </a:p>
          <a:p>
            <a:r>
              <a:rPr kumimoji="1" lang="ja-JP" altLang="en-US" dirty="0"/>
              <a:t>分割</a:t>
            </a:r>
            <a:r>
              <a:rPr kumimoji="1" lang="en-US" altLang="ja-JP" dirty="0"/>
              <a:t>1</a:t>
            </a:r>
            <a:r>
              <a:rPr lang="en-US" altLang="ja-JP" dirty="0"/>
              <a:t>(*2)</a:t>
            </a:r>
            <a:endParaRPr kumimoji="1" lang="en-US" altLang="ja-JP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2D1BF91-3FCC-4D7B-8E60-4E2072DF6A6F}"/>
              </a:ext>
            </a:extLst>
          </p:cNvPr>
          <p:cNvSpPr/>
          <p:nvPr/>
        </p:nvSpPr>
        <p:spPr>
          <a:xfrm>
            <a:off x="5418200" y="4548715"/>
            <a:ext cx="25956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*2, *3</a:t>
            </a:r>
            <a:r>
              <a:rPr lang="ja-JP" altLang="en-US" sz="1400" dirty="0"/>
              <a:t>：</a:t>
            </a:r>
            <a:endParaRPr lang="en-US" altLang="ja-JP" sz="1400" dirty="0"/>
          </a:p>
          <a:p>
            <a:r>
              <a:rPr lang="en-US" altLang="ja-JP" sz="1400" dirty="0"/>
              <a:t>3D</a:t>
            </a:r>
            <a:r>
              <a:rPr lang="ja-JP" altLang="en-US" sz="1400" dirty="0"/>
              <a:t>プリント時にサポートができないよう分割し 印刷後にアクリサンデーで接着</a:t>
            </a:r>
            <a:endParaRPr lang="en-US" altLang="ja-JP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5F8ADEF-29CE-455D-B097-38D5D7A849B3}"/>
              </a:ext>
            </a:extLst>
          </p:cNvPr>
          <p:cNvSpPr txBox="1"/>
          <p:nvPr/>
        </p:nvSpPr>
        <p:spPr>
          <a:xfrm>
            <a:off x="2874872" y="5825063"/>
            <a:ext cx="410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/>
            <a:r>
              <a:rPr kumimoji="1" lang="ja-JP" altLang="en-US" dirty="0"/>
              <a:t>左：</a:t>
            </a:r>
            <a:r>
              <a:rPr kumimoji="1" lang="en-US" altLang="ja-JP" dirty="0"/>
              <a:t>PCB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PCB</a:t>
            </a:r>
            <a:r>
              <a:rPr kumimoji="1" lang="ja-JP" altLang="en-US" dirty="0"/>
              <a:t>収納ボックス の詳細</a:t>
            </a:r>
            <a:endParaRPr kumimoji="1" lang="en-US" altLang="ja-JP" dirty="0"/>
          </a:p>
          <a:p>
            <a:pPr marL="360363" indent="-360363"/>
            <a:r>
              <a:rPr kumimoji="1" lang="ja-JP" altLang="en-US" dirty="0"/>
              <a:t>右：垂直ハンドルの の詳細</a:t>
            </a:r>
          </a:p>
        </p:txBody>
      </p:sp>
    </p:spTree>
    <p:extLst>
      <p:ext uri="{BB962C8B-B14F-4D97-AF65-F5344CB8AC3E}">
        <p14:creationId xmlns:p14="http://schemas.microsoft.com/office/powerpoint/2010/main" val="405563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ワイド画面</PresentationFormat>
  <Paragraphs>55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2018-07-13T09:33:28Z</dcterms:created>
  <dcterms:modified xsi:type="dcterms:W3CDTF">2018-07-13T09:34:02Z</dcterms:modified>
</cp:coreProperties>
</file>