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7" r:id="rId3"/>
    <p:sldId id="388" r:id="rId4"/>
    <p:sldId id="389" r:id="rId5"/>
    <p:sldId id="394" r:id="rId6"/>
    <p:sldId id="395" r:id="rId7"/>
    <p:sldId id="409" r:id="rId8"/>
    <p:sldId id="410" r:id="rId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06" d="100"/>
          <a:sy n="106" d="100"/>
        </p:scale>
        <p:origin x="20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This is a note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32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Late reports will be deducted 1 point for each late day.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54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72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Sdsd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 smtClean="0"/>
              <a:t>sdsd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zju.edu.cn/people/zgu/se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Information Systems Security</a:t>
            </a:r>
            <a:br>
              <a:rPr lang="en-US" sz="6600" dirty="0" smtClean="0"/>
            </a:br>
            <a:r>
              <a:rPr lang="en-US" altLang="zh-CN" sz="5400" dirty="0" smtClean="0"/>
              <a:t>Winter</a:t>
            </a:r>
            <a:r>
              <a:rPr lang="en-US" sz="5400" dirty="0" smtClean="0"/>
              <a:t> 2016</a:t>
            </a:r>
            <a:r>
              <a:rPr lang="en-US" altLang="zh-CN" sz="5400" dirty="0" smtClean="0"/>
              <a:t>-17</a:t>
            </a:r>
            <a:endParaRPr lang="en-US" sz="66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Instructor: </a:t>
            </a:r>
            <a:r>
              <a:rPr lang="en-US" sz="3200" dirty="0" err="1" smtClean="0"/>
              <a:t>Zonghua</a:t>
            </a:r>
            <a:r>
              <a:rPr lang="en-US" sz="3200" dirty="0" smtClean="0"/>
              <a:t>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75972" cy="501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sz="3200" b="1" dirty="0"/>
              <a:t>Time &amp; Location: </a:t>
            </a:r>
            <a:endParaRPr lang="zh-CN" altLang="zh-CN" sz="3200" dirty="0"/>
          </a:p>
          <a:p>
            <a:r>
              <a:rPr lang="en-US" altLang="zh-CN" sz="3200" dirty="0"/>
              <a:t>Lectures: Sat 9:50-11:25 &amp; 14:05-15:40 </a:t>
            </a:r>
            <a:r>
              <a:rPr lang="zh-CN" altLang="zh-CN" sz="3200" dirty="0"/>
              <a:t>西一</a:t>
            </a:r>
            <a:r>
              <a:rPr lang="en-US" altLang="zh-CN" sz="3200" dirty="0"/>
              <a:t>415</a:t>
            </a:r>
            <a:endParaRPr lang="zh-CN" altLang="zh-CN" sz="3200" dirty="0"/>
          </a:p>
          <a:p>
            <a:r>
              <a:rPr lang="en-US" altLang="zh-CN" sz="3200" dirty="0"/>
              <a:t>Experiments: Sat 15:55-17:30</a:t>
            </a:r>
            <a:r>
              <a:rPr lang="zh-CN" altLang="zh-CN" sz="3200" dirty="0"/>
              <a:t>机房</a:t>
            </a:r>
          </a:p>
          <a:p>
            <a:r>
              <a:rPr lang="en-US" altLang="zh-CN" sz="3200" dirty="0"/>
              <a:t> </a:t>
            </a:r>
            <a:endParaRPr lang="zh-CN" altLang="zh-CN" sz="3200" dirty="0"/>
          </a:p>
          <a:p>
            <a:r>
              <a:rPr lang="en-US" altLang="zh-CN" sz="3200" b="1" dirty="0"/>
              <a:t>Instructor:</a:t>
            </a:r>
            <a:r>
              <a:rPr lang="en-US" altLang="zh-CN" sz="3200" dirty="0"/>
              <a:t> Zonghua Gu</a:t>
            </a:r>
            <a:endParaRPr lang="zh-CN" altLang="zh-CN" sz="3200" dirty="0"/>
          </a:p>
          <a:p>
            <a:r>
              <a:rPr lang="en-US" altLang="zh-CN" sz="3200" b="1" dirty="0"/>
              <a:t> </a:t>
            </a:r>
            <a:endParaRPr lang="zh-CN" altLang="zh-CN" sz="3200" dirty="0"/>
          </a:p>
          <a:p>
            <a:r>
              <a:rPr lang="en-US" altLang="zh-CN" sz="3200" b="1" dirty="0"/>
              <a:t>QQ Group:</a:t>
            </a:r>
            <a:r>
              <a:rPr lang="en-US" altLang="zh-CN" sz="3200" dirty="0"/>
              <a:t> 461902186 (Everyone must join)</a:t>
            </a:r>
            <a:endParaRPr lang="zh-CN" altLang="zh-CN" sz="3200" dirty="0"/>
          </a:p>
          <a:p>
            <a:r>
              <a:rPr lang="en-US" altLang="zh-CN" sz="3200" b="1" dirty="0"/>
              <a:t> </a:t>
            </a:r>
            <a:endParaRPr lang="zh-CN" altLang="zh-CN" sz="3200" dirty="0"/>
          </a:p>
          <a:p>
            <a:r>
              <a:rPr lang="en-US" altLang="zh-CN" sz="3200" b="1" dirty="0"/>
              <a:t>Website:</a:t>
            </a:r>
            <a:r>
              <a:rPr lang="en-US" altLang="zh-CN" sz="3200" dirty="0"/>
              <a:t> </a:t>
            </a:r>
            <a:r>
              <a:rPr lang="en-US" altLang="zh-CN" sz="3200" u="sng" dirty="0">
                <a:hlinkClick r:id="rId2"/>
              </a:rPr>
              <a:t>http://www.cs.zju.edu.cn/people/zgu/sec/</a:t>
            </a:r>
            <a:r>
              <a:rPr lang="en-US" altLang="zh-CN" sz="3200" dirty="0"/>
              <a:t>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542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Final Exam: 60%; Experiments: 40%</a:t>
            </a:r>
          </a:p>
          <a:p>
            <a:r>
              <a:rPr lang="en-US" altLang="zh-CN" dirty="0" smtClean="0"/>
              <a:t>Exam covers lecture PPTs, not experiments; open book, you can bring any printed materials. </a:t>
            </a:r>
          </a:p>
          <a:p>
            <a:r>
              <a:rPr lang="en-US" altLang="zh-CN" dirty="0" smtClean="0"/>
              <a:t>Reading </a:t>
            </a:r>
            <a:r>
              <a:rPr lang="en-US" altLang="zh-CN" dirty="0"/>
              <a:t>textbook is recommended, but not strictly </a:t>
            </a:r>
            <a:r>
              <a:rPr lang="en-US" altLang="zh-CN" dirty="0" smtClean="0"/>
              <a:t>necessary</a:t>
            </a:r>
          </a:p>
          <a:p>
            <a:r>
              <a:rPr lang="en-US" altLang="zh-CN" dirty="0"/>
              <a:t>All teaching materials in English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</a:t>
            </a:r>
            <a:r>
              <a:rPr lang="en-US" altLang="zh-CN" smtClean="0"/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Textbook: </a:t>
            </a:r>
            <a:r>
              <a:rPr lang="en-US" altLang="zh-CN" dirty="0"/>
              <a:t>COMPUTER </a:t>
            </a:r>
            <a:r>
              <a:rPr lang="en-US" altLang="zh-CN" dirty="0" smtClean="0"/>
              <a:t>SECURITY: PRINCIPLES </a:t>
            </a:r>
            <a:r>
              <a:rPr lang="en-US" altLang="zh-CN" dirty="0"/>
              <a:t>AND </a:t>
            </a:r>
            <a:r>
              <a:rPr lang="en-US" altLang="zh-CN" dirty="0" smtClean="0"/>
              <a:t>PRACTICE, 3rd EDITION, </a:t>
            </a:r>
            <a:r>
              <a:rPr lang="en-US" altLang="zh-CN" dirty="0"/>
              <a:t>WILLIAM </a:t>
            </a:r>
            <a:r>
              <a:rPr lang="en-US" altLang="zh-CN" dirty="0" smtClean="0"/>
              <a:t>STALLINGS (electronic copy in QQ group)</a:t>
            </a:r>
          </a:p>
          <a:p>
            <a:r>
              <a:rPr lang="en-US" altLang="zh-CN" dirty="0" smtClean="0"/>
              <a:t>Lecture topics:</a:t>
            </a:r>
          </a:p>
          <a:p>
            <a:pPr lvl="1"/>
            <a:r>
              <a:rPr lang="en-US" altLang="zh-CN" dirty="0"/>
              <a:t>Cryptographic Tools; User </a:t>
            </a:r>
            <a:r>
              <a:rPr lang="en-US" altLang="zh-CN" dirty="0" smtClean="0"/>
              <a:t>Authentication</a:t>
            </a:r>
            <a:r>
              <a:rPr lang="en-US" altLang="zh-CN" dirty="0"/>
              <a:t>; Access </a:t>
            </a:r>
            <a:r>
              <a:rPr lang="en-US" altLang="zh-CN" dirty="0" smtClean="0"/>
              <a:t>Control; Database Security</a:t>
            </a:r>
            <a:r>
              <a:rPr lang="en-US" altLang="zh-CN" dirty="0"/>
              <a:t>; Malicious Software; Denial-of-Service Attacks; Intrusion Detection; Firewalls and Intrusion Prevention Systems; Buffer Overflow; Software Security; Operating System Security; Trusted Computing and Multilevel </a:t>
            </a:r>
            <a:r>
              <a:rPr lang="en-US" altLang="zh-CN" dirty="0" smtClean="0"/>
              <a:t>Security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3" y="1340768"/>
            <a:ext cx="8856985" cy="54726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Focus </a:t>
            </a:r>
            <a:r>
              <a:rPr lang="en-US" altLang="zh-CN" dirty="0"/>
              <a:t>on Android </a:t>
            </a:r>
            <a:r>
              <a:rPr lang="en-US" altLang="zh-CN" dirty="0" smtClean="0"/>
              <a:t>security</a:t>
            </a:r>
          </a:p>
          <a:p>
            <a:r>
              <a:rPr lang="en-US" altLang="zh-CN" dirty="0" smtClean="0"/>
              <a:t>8 experiments, 5 points each </a:t>
            </a:r>
          </a:p>
          <a:p>
            <a:r>
              <a:rPr lang="en-US" altLang="zh-CN" dirty="0" smtClean="0"/>
              <a:t>Form groups of 1-4 </a:t>
            </a:r>
            <a:r>
              <a:rPr lang="en-US" altLang="zh-CN" smtClean="0"/>
              <a:t>students each</a:t>
            </a:r>
            <a:endParaRPr lang="en-US" altLang="zh-CN" dirty="0" smtClean="0"/>
          </a:p>
          <a:p>
            <a:r>
              <a:rPr lang="en-US" altLang="zh-CN" dirty="0" smtClean="0"/>
              <a:t>Requires Java and Android programming expertise. </a:t>
            </a:r>
          </a:p>
          <a:p>
            <a:r>
              <a:rPr lang="en-US" altLang="zh-CN" dirty="0" smtClean="0"/>
              <a:t>For learning Android, click on “Links </a:t>
            </a:r>
            <a:r>
              <a:rPr lang="en-US" altLang="zh-CN" dirty="0"/>
              <a:t>and </a:t>
            </a:r>
            <a:r>
              <a:rPr lang="en-US" altLang="zh-CN" dirty="0" smtClean="0"/>
              <a:t>References” for some MOOCs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6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</a:t>
            </a:r>
            <a:r>
              <a:rPr lang="en-US" altLang="zh-CN" dirty="0" smtClean="0"/>
              <a:t>report </a:t>
            </a:r>
            <a:r>
              <a:rPr lang="en-US" altLang="zh-CN" dirty="0"/>
              <a:t>(in either English or Chinese</a:t>
            </a:r>
            <a:r>
              <a:rPr lang="en-US" altLang="zh-CN" dirty="0" smtClean="0"/>
              <a:t>) and source code </a:t>
            </a:r>
            <a:r>
              <a:rPr lang="en-US" altLang="zh-CN" dirty="0"/>
              <a:t>for </a:t>
            </a:r>
            <a:r>
              <a:rPr lang="en-US" altLang="zh-CN" dirty="0" smtClean="0"/>
              <a:t>Sat lab is </a:t>
            </a:r>
            <a:r>
              <a:rPr lang="en-US" altLang="zh-CN" dirty="0"/>
              <a:t>due </a:t>
            </a:r>
            <a:r>
              <a:rPr lang="en-US" altLang="zh-CN" b="1" dirty="0"/>
              <a:t>next </a:t>
            </a:r>
            <a:r>
              <a:rPr lang="en-US" altLang="zh-CN" b="1" dirty="0" smtClean="0"/>
              <a:t>Friday </a:t>
            </a:r>
            <a:r>
              <a:rPr lang="en-US" altLang="zh-CN" b="1" dirty="0"/>
              <a:t>11:59pm</a:t>
            </a:r>
            <a:r>
              <a:rPr lang="en-US" altLang="zh-CN" dirty="0"/>
              <a:t> to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/>
              <a:t>MobileSecurity2014@163.com</a:t>
            </a:r>
          </a:p>
          <a:p>
            <a:pPr lvl="1"/>
            <a:r>
              <a:rPr lang="en-US" altLang="zh-CN" dirty="0" smtClean="0"/>
              <a:t>Please include in the report some screenshots with one of the team members’ names in the picture.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you submit the report on time, and the report is reasonable, you will get the full 5 points</a:t>
            </a:r>
          </a:p>
          <a:p>
            <a:pPr lvl="1"/>
            <a:r>
              <a:rPr lang="en-US" altLang="zh-CN" dirty="0"/>
              <a:t>Each late day costs you 1 </a:t>
            </a:r>
            <a:r>
              <a:rPr lang="en-US" altLang="zh-CN" dirty="0" smtClean="0"/>
              <a:t>point!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17032"/>
            <a:ext cx="51555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0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lecture PPTs</a:t>
            </a:r>
          </a:p>
          <a:p>
            <a:r>
              <a:rPr lang="en-US" altLang="zh-CN" dirty="0" smtClean="0"/>
              <a:t>All </a:t>
            </a:r>
            <a:r>
              <a:rPr lang="en-US" altLang="zh-CN" dirty="0"/>
              <a:t>questions </a:t>
            </a:r>
            <a:r>
              <a:rPr lang="en-US" altLang="zh-CN" dirty="0" smtClean="0"/>
              <a:t>are multiple </a:t>
            </a:r>
            <a:r>
              <a:rPr lang="en-US" altLang="zh-CN" dirty="0"/>
              <a:t>choice, single </a:t>
            </a:r>
            <a:r>
              <a:rPr lang="en-US" altLang="zh-CN" smtClean="0"/>
              <a:t>answer.</a:t>
            </a:r>
            <a:endParaRPr lang="en-US" altLang="zh-CN" dirty="0" smtClean="0"/>
          </a:p>
          <a:p>
            <a:r>
              <a:rPr lang="en-US" altLang="zh-CN" dirty="0" smtClean="0"/>
              <a:t>Open book, so print out all PPTs and bring to the exam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关于点名的那点事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理论与实验课均不</a:t>
            </a:r>
            <a:r>
              <a:rPr lang="zh-CN" altLang="en-US" dirty="0"/>
              <a:t>点名，凭个人兴趣上课，上课提问回答不计分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课可以课外自主完成。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verview.pptx" id="{E5153BEA-0452-4CCA-A3EA-438CA5E1627A}" vid="{7E5E472D-6210-414E-A9C2-30C02E46D88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46511</TotalTime>
  <Words>521</Words>
  <Application>Microsoft Office PowerPoint</Application>
  <PresentationFormat>全屏显示(4:3)</PresentationFormat>
  <Paragraphs>70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ＭＳ Ｐゴシック</vt:lpstr>
      <vt:lpstr>宋体</vt:lpstr>
      <vt:lpstr>微软雅黑</vt:lpstr>
      <vt:lpstr>Arial</vt:lpstr>
      <vt:lpstr>Century Gothic</vt:lpstr>
      <vt:lpstr>Courier New</vt:lpstr>
      <vt:lpstr>Palatino Linotype</vt:lpstr>
      <vt:lpstr>Executive</vt:lpstr>
      <vt:lpstr>Information Systems Security Winter 2016-17</vt:lpstr>
      <vt:lpstr>Logistics</vt:lpstr>
      <vt:lpstr>Grading Scheme</vt:lpstr>
      <vt:lpstr>Course Topics</vt:lpstr>
      <vt:lpstr>Experiments</vt:lpstr>
      <vt:lpstr>Experiment Report</vt:lpstr>
      <vt:lpstr>Final Exam</vt:lpstr>
      <vt:lpstr>关于点名的那点事</vt:lpstr>
    </vt:vector>
  </TitlesOfParts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276</cp:revision>
  <dcterms:created xsi:type="dcterms:W3CDTF">2014-08-18T03:27:50Z</dcterms:created>
  <dcterms:modified xsi:type="dcterms:W3CDTF">2016-11-21T01:15:27Z</dcterms:modified>
</cp:coreProperties>
</file>