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28"/>
  </p:notesMasterIdLst>
  <p:sldIdLst>
    <p:sldId id="403" r:id="rId2"/>
    <p:sldId id="414" r:id="rId3"/>
    <p:sldId id="401" r:id="rId4"/>
    <p:sldId id="374" r:id="rId5"/>
    <p:sldId id="408" r:id="rId6"/>
    <p:sldId id="406" r:id="rId7"/>
    <p:sldId id="365" r:id="rId8"/>
    <p:sldId id="378" r:id="rId9"/>
    <p:sldId id="392" r:id="rId10"/>
    <p:sldId id="393" r:id="rId11"/>
    <p:sldId id="375" r:id="rId12"/>
    <p:sldId id="415" r:id="rId13"/>
    <p:sldId id="371" r:id="rId14"/>
    <p:sldId id="372" r:id="rId15"/>
    <p:sldId id="398" r:id="rId16"/>
    <p:sldId id="381" r:id="rId17"/>
    <p:sldId id="382" r:id="rId18"/>
    <p:sldId id="409" r:id="rId19"/>
    <p:sldId id="410" r:id="rId20"/>
    <p:sldId id="411" r:id="rId21"/>
    <p:sldId id="412" r:id="rId22"/>
    <p:sldId id="413" r:id="rId23"/>
    <p:sldId id="384" r:id="rId24"/>
    <p:sldId id="400" r:id="rId25"/>
    <p:sldId id="385" r:id="rId26"/>
    <p:sldId id="405" r:id="rId2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7E"/>
    <a:srgbClr val="FFC07E"/>
    <a:srgbClr val="FFB56C"/>
    <a:srgbClr val="FFAF60"/>
    <a:srgbClr val="FFAC1B"/>
    <a:srgbClr val="FFCC33"/>
    <a:srgbClr val="0000FF"/>
    <a:srgbClr val="3333FF"/>
    <a:srgbClr val="000000"/>
    <a:srgbClr val="8C6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5" autoAdjust="0"/>
    <p:restoredTop sz="82584" autoAdjust="0"/>
  </p:normalViewPr>
  <p:slideViewPr>
    <p:cSldViewPr>
      <p:cViewPr varScale="1">
        <p:scale>
          <a:sx n="96" d="100"/>
          <a:sy n="96" d="100"/>
        </p:scale>
        <p:origin x="22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7190"/>
    </p:cViewPr>
  </p:sorterViewPr>
  <p:notesViewPr>
    <p:cSldViewPr>
      <p:cViewPr varScale="1">
        <p:scale>
          <a:sx n="119" d="100"/>
          <a:sy n="119" d="100"/>
        </p:scale>
        <p:origin x="-21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CCE67F-8DB1-4E40-94AC-EE5A6D777C69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7619E7-CBA2-2243-8374-6D19F65A2E4C}">
      <dgm:prSet custT="1"/>
      <dgm:spPr/>
      <dgm:t>
        <a:bodyPr/>
        <a:lstStyle/>
        <a:p>
          <a:r>
            <a: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 Cipher</a:t>
          </a:r>
          <a:endParaRPr 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686974-9B07-084D-9284-3162383E72A1}" type="parTrans" cxnId="{6A55A77F-C429-0D4D-9F12-26BC8EA05792}">
      <dgm:prSet/>
      <dgm:spPr/>
      <dgm:t>
        <a:bodyPr/>
        <a:lstStyle/>
        <a:p>
          <a:endParaRPr lang="en-US"/>
        </a:p>
      </dgm:t>
    </dgm:pt>
    <dgm:pt modelId="{50AE24B3-1916-2B4F-8D77-598476DA2E84}" type="sibTrans" cxnId="{6A55A77F-C429-0D4D-9F12-26BC8EA05792}">
      <dgm:prSet/>
      <dgm:spPr/>
      <dgm:t>
        <a:bodyPr/>
        <a:lstStyle/>
        <a:p>
          <a:endParaRPr lang="en-US"/>
        </a:p>
      </dgm:t>
    </dgm:pt>
    <dgm:pt modelId="{AA438D01-5622-EB4A-83E9-112C44396E6F}">
      <dgm:prSet/>
      <dgm:spPr/>
      <dgm:t>
        <a:bodyPr/>
        <a:lstStyle/>
        <a:p>
          <a:r>
            <a:rPr lang="en-US" dirty="0" smtClean="0">
              <a:latin typeface="+mj-lt"/>
            </a:rPr>
            <a:t>Processes the input one block at a time</a:t>
          </a:r>
          <a:endParaRPr lang="en-US" dirty="0">
            <a:latin typeface="+mj-lt"/>
          </a:endParaRPr>
        </a:p>
      </dgm:t>
    </dgm:pt>
    <dgm:pt modelId="{91D55F56-C06F-9941-AE2F-7D3973533531}" type="parTrans" cxnId="{41FB2C55-7C78-B142-AA1D-22BC6A0CE61F}">
      <dgm:prSet/>
      <dgm:spPr/>
      <dgm:t>
        <a:bodyPr/>
        <a:lstStyle/>
        <a:p>
          <a:endParaRPr lang="en-US"/>
        </a:p>
      </dgm:t>
    </dgm:pt>
    <dgm:pt modelId="{2DCA53C8-7768-164E-88EE-560BBAF09B5B}" type="sibTrans" cxnId="{41FB2C55-7C78-B142-AA1D-22BC6A0CE61F}">
      <dgm:prSet/>
      <dgm:spPr/>
      <dgm:t>
        <a:bodyPr/>
        <a:lstStyle/>
        <a:p>
          <a:endParaRPr lang="en-US"/>
        </a:p>
      </dgm:t>
    </dgm:pt>
    <dgm:pt modelId="{B8E05236-2378-5B48-8C79-EADF58DE9CFD}">
      <dgm:prSet/>
      <dgm:spPr/>
      <dgm:t>
        <a:bodyPr/>
        <a:lstStyle/>
        <a:p>
          <a:r>
            <a:rPr lang="en-US" dirty="0" smtClean="0">
              <a:latin typeface="+mj-lt"/>
            </a:rPr>
            <a:t>Produces an output block for each input block</a:t>
          </a:r>
        </a:p>
      </dgm:t>
    </dgm:pt>
    <dgm:pt modelId="{7104CB8C-41AA-624A-B42E-B626E8E99D6D}" type="parTrans" cxnId="{E3825432-21F8-AE47-B8B9-E0441C6BE69F}">
      <dgm:prSet/>
      <dgm:spPr/>
      <dgm:t>
        <a:bodyPr/>
        <a:lstStyle/>
        <a:p>
          <a:endParaRPr lang="en-US"/>
        </a:p>
      </dgm:t>
    </dgm:pt>
    <dgm:pt modelId="{425A5DAF-ED48-CF4C-B534-ADCB8F1F70F3}" type="sibTrans" cxnId="{E3825432-21F8-AE47-B8B9-E0441C6BE69F}">
      <dgm:prSet/>
      <dgm:spPr/>
      <dgm:t>
        <a:bodyPr/>
        <a:lstStyle/>
        <a:p>
          <a:endParaRPr lang="en-US"/>
        </a:p>
      </dgm:t>
    </dgm:pt>
    <dgm:pt modelId="{7C5130F5-2623-7B4D-B064-6A321151D8DC}">
      <dgm:prSet custT="1"/>
      <dgm:spPr/>
      <dgm:t>
        <a:bodyPr/>
        <a:lstStyle/>
        <a:p>
          <a:r>
            <a: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 Cipher</a:t>
          </a:r>
          <a:endParaRPr 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56D73D-20A4-0F42-8C31-23D66F850B27}" type="parTrans" cxnId="{C3221D56-EDA6-D643-8113-9CD967B13526}">
      <dgm:prSet/>
      <dgm:spPr/>
      <dgm:t>
        <a:bodyPr/>
        <a:lstStyle/>
        <a:p>
          <a:endParaRPr lang="en-US"/>
        </a:p>
      </dgm:t>
    </dgm:pt>
    <dgm:pt modelId="{970C6670-09A2-EA44-A6CA-58767FEAB60D}" type="sibTrans" cxnId="{C3221D56-EDA6-D643-8113-9CD967B13526}">
      <dgm:prSet/>
      <dgm:spPr/>
      <dgm:t>
        <a:bodyPr/>
        <a:lstStyle/>
        <a:p>
          <a:endParaRPr lang="en-US"/>
        </a:p>
      </dgm:t>
    </dgm:pt>
    <dgm:pt modelId="{463FF73A-063D-5B4E-89E0-0876D93FA45F}">
      <dgm:prSet/>
      <dgm:spPr/>
      <dgm:t>
        <a:bodyPr/>
        <a:lstStyle/>
        <a:p>
          <a:r>
            <a:rPr lang="en-US" dirty="0" smtClean="0">
              <a:latin typeface="+mj-lt"/>
            </a:rPr>
            <a:t>Processes the input elements continuously (typically 1 Byte at a time)</a:t>
          </a:r>
          <a:endParaRPr lang="en-US" dirty="0">
            <a:latin typeface="+mj-lt"/>
          </a:endParaRPr>
        </a:p>
      </dgm:t>
    </dgm:pt>
    <dgm:pt modelId="{2AFBE181-4D82-4049-A3BE-F259B5DD7BC0}" type="parTrans" cxnId="{0BD88234-0CFD-8A47-9697-69563B613A7C}">
      <dgm:prSet/>
      <dgm:spPr/>
      <dgm:t>
        <a:bodyPr/>
        <a:lstStyle/>
        <a:p>
          <a:endParaRPr lang="en-US"/>
        </a:p>
      </dgm:t>
    </dgm:pt>
    <dgm:pt modelId="{33616064-699C-FD44-8673-4DD4A8249F72}" type="sibTrans" cxnId="{0BD88234-0CFD-8A47-9697-69563B613A7C}">
      <dgm:prSet/>
      <dgm:spPr/>
      <dgm:t>
        <a:bodyPr/>
        <a:lstStyle/>
        <a:p>
          <a:endParaRPr lang="en-US"/>
        </a:p>
      </dgm:t>
    </dgm:pt>
    <dgm:pt modelId="{0FACDD0F-8549-9340-B902-491178B29EA1}">
      <dgm:prSet/>
      <dgm:spPr/>
      <dgm:t>
        <a:bodyPr/>
        <a:lstStyle/>
        <a:p>
          <a:r>
            <a:rPr lang="en-US" dirty="0" smtClean="0">
              <a:latin typeface="+mj-lt"/>
            </a:rPr>
            <a:t>Produces output one element at a time</a:t>
          </a:r>
        </a:p>
      </dgm:t>
    </dgm:pt>
    <dgm:pt modelId="{A6AF0DD4-8188-EE4E-A092-8507BE0042FD}" type="parTrans" cxnId="{63851ADA-8D6D-0A46-A87E-8CEEB987F019}">
      <dgm:prSet/>
      <dgm:spPr/>
      <dgm:t>
        <a:bodyPr/>
        <a:lstStyle/>
        <a:p>
          <a:endParaRPr lang="en-US"/>
        </a:p>
      </dgm:t>
    </dgm:pt>
    <dgm:pt modelId="{7A54E453-4B89-594A-858B-429081116503}" type="sibTrans" cxnId="{63851ADA-8D6D-0A46-A87E-8CEEB987F019}">
      <dgm:prSet/>
      <dgm:spPr/>
      <dgm:t>
        <a:bodyPr/>
        <a:lstStyle/>
        <a:p>
          <a:endParaRPr lang="en-US"/>
        </a:p>
      </dgm:t>
    </dgm:pt>
    <dgm:pt modelId="{1C0DB200-A55C-6D40-B316-F045503C1635}">
      <dgm:prSet/>
      <dgm:spPr/>
      <dgm:t>
        <a:bodyPr/>
        <a:lstStyle/>
        <a:p>
          <a:r>
            <a:rPr lang="en-US" dirty="0" smtClean="0">
              <a:latin typeface="+mj-lt"/>
            </a:rPr>
            <a:t>Faster </a:t>
          </a:r>
          <a:r>
            <a:rPr lang="en-US" altLang="zh-CN" dirty="0" smtClean="0">
              <a:latin typeface="+mj-lt"/>
            </a:rPr>
            <a:t>than block ciphers</a:t>
          </a:r>
          <a:endParaRPr lang="en-US" dirty="0" smtClean="0">
            <a:latin typeface="+mj-lt"/>
          </a:endParaRPr>
        </a:p>
      </dgm:t>
    </dgm:pt>
    <dgm:pt modelId="{B22FE74D-A3E0-FC4B-A9DB-2C72FF21BAC5}" type="parTrans" cxnId="{77A3E82B-0054-E848-8AAD-6645C79EBF7E}">
      <dgm:prSet/>
      <dgm:spPr/>
      <dgm:t>
        <a:bodyPr/>
        <a:lstStyle/>
        <a:p>
          <a:endParaRPr lang="en-US"/>
        </a:p>
      </dgm:t>
    </dgm:pt>
    <dgm:pt modelId="{8764260A-DD97-A849-A115-1852886EA6EA}" type="sibTrans" cxnId="{77A3E82B-0054-E848-8AAD-6645C79EBF7E}">
      <dgm:prSet/>
      <dgm:spPr/>
      <dgm:t>
        <a:bodyPr/>
        <a:lstStyle/>
        <a:p>
          <a:endParaRPr lang="en-US"/>
        </a:p>
      </dgm:t>
    </dgm:pt>
    <dgm:pt modelId="{A9F5D9F8-5C34-D34E-9105-AD3767893546}">
      <dgm:prSet/>
      <dgm:spPr/>
      <dgm:t>
        <a:bodyPr/>
        <a:lstStyle/>
        <a:p>
          <a:r>
            <a:rPr lang="en-US" dirty="0" smtClean="0">
              <a:latin typeface="+mj-lt"/>
            </a:rPr>
            <a:t>Pseudorandom stream is one that is unpredictable without knowledge of the input key</a:t>
          </a:r>
        </a:p>
      </dgm:t>
    </dgm:pt>
    <dgm:pt modelId="{1C412B15-0140-A646-9E0C-06D173B23765}" type="parTrans" cxnId="{17D80330-CCFD-3D4D-87FA-851A38849793}">
      <dgm:prSet/>
      <dgm:spPr/>
      <dgm:t>
        <a:bodyPr/>
        <a:lstStyle/>
        <a:p>
          <a:endParaRPr lang="en-US"/>
        </a:p>
      </dgm:t>
    </dgm:pt>
    <dgm:pt modelId="{CD0499F7-0DEC-674A-83D3-22BB5A97D8C4}" type="sibTrans" cxnId="{17D80330-CCFD-3D4D-87FA-851A38849793}">
      <dgm:prSet/>
      <dgm:spPr/>
      <dgm:t>
        <a:bodyPr/>
        <a:lstStyle/>
        <a:p>
          <a:endParaRPr lang="en-US"/>
        </a:p>
      </dgm:t>
    </dgm:pt>
    <dgm:pt modelId="{EC314881-2384-A144-BA8C-DF1B6F604ACB}" type="pres">
      <dgm:prSet presAssocID="{0DCCE67F-8DB1-4E40-94AC-EE5A6D777C6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0E9ADF-B46D-8941-88EF-30561659F258}" type="pres">
      <dgm:prSet presAssocID="{587619E7-CBA2-2243-8374-6D19F65A2E4C}" presName="parentLin" presStyleCnt="0"/>
      <dgm:spPr/>
      <dgm:t>
        <a:bodyPr/>
        <a:lstStyle/>
        <a:p>
          <a:endParaRPr lang="en-US"/>
        </a:p>
      </dgm:t>
    </dgm:pt>
    <dgm:pt modelId="{C2965011-AB65-384F-AF9D-74BA3282A275}" type="pres">
      <dgm:prSet presAssocID="{587619E7-CBA2-2243-8374-6D19F65A2E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79F0438-4146-1C44-B03D-FC56A77BC902}" type="pres">
      <dgm:prSet presAssocID="{587619E7-CBA2-2243-8374-6D19F65A2E4C}" presName="parentText" presStyleLbl="node1" presStyleIdx="0" presStyleCnt="2" custScaleX="43769" custLinFactX="78419" custLinFactNeighborX="100000" custLinFactNeighborY="-245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8D010-1D1D-F14C-89D3-ABE47A5DBBD2}" type="pres">
      <dgm:prSet presAssocID="{587619E7-CBA2-2243-8374-6D19F65A2E4C}" presName="negativeSpace" presStyleCnt="0"/>
      <dgm:spPr/>
      <dgm:t>
        <a:bodyPr/>
        <a:lstStyle/>
        <a:p>
          <a:endParaRPr lang="en-US"/>
        </a:p>
      </dgm:t>
    </dgm:pt>
    <dgm:pt modelId="{9DA0C844-4653-3B4A-877A-42D10E7D552F}" type="pres">
      <dgm:prSet presAssocID="{587619E7-CBA2-2243-8374-6D19F65A2E4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ADE7E-40E4-C64D-BE0C-4913CCDDAB20}" type="pres">
      <dgm:prSet presAssocID="{50AE24B3-1916-2B4F-8D77-598476DA2E84}" presName="spaceBetweenRectangles" presStyleCnt="0"/>
      <dgm:spPr/>
      <dgm:t>
        <a:bodyPr/>
        <a:lstStyle/>
        <a:p>
          <a:endParaRPr lang="en-US"/>
        </a:p>
      </dgm:t>
    </dgm:pt>
    <dgm:pt modelId="{66D8A165-4E1A-2C49-8B98-40CC6644B741}" type="pres">
      <dgm:prSet presAssocID="{7C5130F5-2623-7B4D-B064-6A321151D8DC}" presName="parentLin" presStyleCnt="0"/>
      <dgm:spPr/>
      <dgm:t>
        <a:bodyPr/>
        <a:lstStyle/>
        <a:p>
          <a:endParaRPr lang="en-US"/>
        </a:p>
      </dgm:t>
    </dgm:pt>
    <dgm:pt modelId="{C8D69397-E8AE-F84B-92EF-2C48DFBA2611}" type="pres">
      <dgm:prSet presAssocID="{7C5130F5-2623-7B4D-B064-6A321151D8D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08EB4B2-2F49-7346-B3F8-4571FBD25FDB}" type="pres">
      <dgm:prSet presAssocID="{7C5130F5-2623-7B4D-B064-6A321151D8DC}" presName="parentText" presStyleLbl="node1" presStyleIdx="1" presStyleCnt="2" custScaleX="48937" custLinFactNeighborX="6383" custLinFactNeighborY="332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54539-AAA7-204C-924D-C1DFAC565B48}" type="pres">
      <dgm:prSet presAssocID="{7C5130F5-2623-7B4D-B064-6A321151D8DC}" presName="negativeSpace" presStyleCnt="0"/>
      <dgm:spPr/>
      <dgm:t>
        <a:bodyPr/>
        <a:lstStyle/>
        <a:p>
          <a:endParaRPr lang="en-US"/>
        </a:p>
      </dgm:t>
    </dgm:pt>
    <dgm:pt modelId="{50C2B052-D272-0C4B-BC34-52ECD042C19E}" type="pres">
      <dgm:prSet presAssocID="{7C5130F5-2623-7B4D-B064-6A321151D8DC}" presName="childText" presStyleLbl="conFgAcc1" presStyleIdx="1" presStyleCnt="2" custLinFactNeighborX="1064" custLinFactNeighborY="425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6D28B-2514-4DF1-99ED-73BC960F0772}" type="presOf" srcId="{587619E7-CBA2-2243-8374-6D19F65A2E4C}" destId="{079F0438-4146-1C44-B03D-FC56A77BC902}" srcOrd="1" destOrd="0" presId="urn:microsoft.com/office/officeart/2005/8/layout/list1"/>
    <dgm:cxn modelId="{E3825432-21F8-AE47-B8B9-E0441C6BE69F}" srcId="{587619E7-CBA2-2243-8374-6D19F65A2E4C}" destId="{B8E05236-2378-5B48-8C79-EADF58DE9CFD}" srcOrd="1" destOrd="0" parTransId="{7104CB8C-41AA-624A-B42E-B626E8E99D6D}" sibTransId="{425A5DAF-ED48-CF4C-B534-ADCB8F1F70F3}"/>
    <dgm:cxn modelId="{8DFC90C8-F58C-42AE-A222-738BFF718237}" type="presOf" srcId="{AA438D01-5622-EB4A-83E9-112C44396E6F}" destId="{9DA0C844-4653-3B4A-877A-42D10E7D552F}" srcOrd="0" destOrd="0" presId="urn:microsoft.com/office/officeart/2005/8/layout/list1"/>
    <dgm:cxn modelId="{7E169B4C-34F5-44F7-B7C0-18B3E6181DFA}" type="presOf" srcId="{7C5130F5-2623-7B4D-B064-6A321151D8DC}" destId="{C8D69397-E8AE-F84B-92EF-2C48DFBA2611}" srcOrd="0" destOrd="0" presId="urn:microsoft.com/office/officeart/2005/8/layout/list1"/>
    <dgm:cxn modelId="{41FB2C55-7C78-B142-AA1D-22BC6A0CE61F}" srcId="{587619E7-CBA2-2243-8374-6D19F65A2E4C}" destId="{AA438D01-5622-EB4A-83E9-112C44396E6F}" srcOrd="0" destOrd="0" parTransId="{91D55F56-C06F-9941-AE2F-7D3973533531}" sibTransId="{2DCA53C8-7768-164E-88EE-560BBAF09B5B}"/>
    <dgm:cxn modelId="{0BD88234-0CFD-8A47-9697-69563B613A7C}" srcId="{7C5130F5-2623-7B4D-B064-6A321151D8DC}" destId="{463FF73A-063D-5B4E-89E0-0876D93FA45F}" srcOrd="0" destOrd="0" parTransId="{2AFBE181-4D82-4049-A3BE-F259B5DD7BC0}" sibTransId="{33616064-699C-FD44-8673-4DD4A8249F72}"/>
    <dgm:cxn modelId="{77A3E82B-0054-E848-8AAD-6645C79EBF7E}" srcId="{7C5130F5-2623-7B4D-B064-6A321151D8DC}" destId="{1C0DB200-A55C-6D40-B316-F045503C1635}" srcOrd="2" destOrd="0" parTransId="{B22FE74D-A3E0-FC4B-A9DB-2C72FF21BAC5}" sibTransId="{8764260A-DD97-A849-A115-1852886EA6EA}"/>
    <dgm:cxn modelId="{6A55A77F-C429-0D4D-9F12-26BC8EA05792}" srcId="{0DCCE67F-8DB1-4E40-94AC-EE5A6D777C69}" destId="{587619E7-CBA2-2243-8374-6D19F65A2E4C}" srcOrd="0" destOrd="0" parTransId="{B2686974-9B07-084D-9284-3162383E72A1}" sibTransId="{50AE24B3-1916-2B4F-8D77-598476DA2E84}"/>
    <dgm:cxn modelId="{69E11179-1FC9-47D1-ACB9-31072A12C2FB}" type="presOf" srcId="{587619E7-CBA2-2243-8374-6D19F65A2E4C}" destId="{C2965011-AB65-384F-AF9D-74BA3282A275}" srcOrd="0" destOrd="0" presId="urn:microsoft.com/office/officeart/2005/8/layout/list1"/>
    <dgm:cxn modelId="{6358116A-05E6-4189-9989-3B70A469344C}" type="presOf" srcId="{B8E05236-2378-5B48-8C79-EADF58DE9CFD}" destId="{9DA0C844-4653-3B4A-877A-42D10E7D552F}" srcOrd="0" destOrd="1" presId="urn:microsoft.com/office/officeart/2005/8/layout/list1"/>
    <dgm:cxn modelId="{E863AC3F-4D16-4DB0-90A2-127F9D1824CC}" type="presOf" srcId="{0DCCE67F-8DB1-4E40-94AC-EE5A6D777C69}" destId="{EC314881-2384-A144-BA8C-DF1B6F604ACB}" srcOrd="0" destOrd="0" presId="urn:microsoft.com/office/officeart/2005/8/layout/list1"/>
    <dgm:cxn modelId="{C3221D56-EDA6-D643-8113-9CD967B13526}" srcId="{0DCCE67F-8DB1-4E40-94AC-EE5A6D777C69}" destId="{7C5130F5-2623-7B4D-B064-6A321151D8DC}" srcOrd="1" destOrd="0" parTransId="{C856D73D-20A4-0F42-8C31-23D66F850B27}" sibTransId="{970C6670-09A2-EA44-A6CA-58767FEAB60D}"/>
    <dgm:cxn modelId="{AB935D30-70ED-40B8-B8D0-5672615275FC}" type="presOf" srcId="{463FF73A-063D-5B4E-89E0-0876D93FA45F}" destId="{50C2B052-D272-0C4B-BC34-52ECD042C19E}" srcOrd="0" destOrd="0" presId="urn:microsoft.com/office/officeart/2005/8/layout/list1"/>
    <dgm:cxn modelId="{5813BD83-565F-4390-AAEA-02575FAD249F}" type="presOf" srcId="{1C0DB200-A55C-6D40-B316-F045503C1635}" destId="{50C2B052-D272-0C4B-BC34-52ECD042C19E}" srcOrd="0" destOrd="2" presId="urn:microsoft.com/office/officeart/2005/8/layout/list1"/>
    <dgm:cxn modelId="{BE6920A4-192F-4F90-BC40-68DEFAF66A4A}" type="presOf" srcId="{7C5130F5-2623-7B4D-B064-6A321151D8DC}" destId="{C08EB4B2-2F49-7346-B3F8-4571FBD25FDB}" srcOrd="1" destOrd="0" presId="urn:microsoft.com/office/officeart/2005/8/layout/list1"/>
    <dgm:cxn modelId="{17D80330-CCFD-3D4D-87FA-851A38849793}" srcId="{7C5130F5-2623-7B4D-B064-6A321151D8DC}" destId="{A9F5D9F8-5C34-D34E-9105-AD3767893546}" srcOrd="3" destOrd="0" parTransId="{1C412B15-0140-A646-9E0C-06D173B23765}" sibTransId="{CD0499F7-0DEC-674A-83D3-22BB5A97D8C4}"/>
    <dgm:cxn modelId="{097AB3BF-81B4-4C85-A890-BF856CC0CFE8}" type="presOf" srcId="{0FACDD0F-8549-9340-B902-491178B29EA1}" destId="{50C2B052-D272-0C4B-BC34-52ECD042C19E}" srcOrd="0" destOrd="1" presId="urn:microsoft.com/office/officeart/2005/8/layout/list1"/>
    <dgm:cxn modelId="{63851ADA-8D6D-0A46-A87E-8CEEB987F019}" srcId="{7C5130F5-2623-7B4D-B064-6A321151D8DC}" destId="{0FACDD0F-8549-9340-B902-491178B29EA1}" srcOrd="1" destOrd="0" parTransId="{A6AF0DD4-8188-EE4E-A092-8507BE0042FD}" sibTransId="{7A54E453-4B89-594A-858B-429081116503}"/>
    <dgm:cxn modelId="{B4C49D95-0C84-4795-9580-36E6AAC1E790}" type="presOf" srcId="{A9F5D9F8-5C34-D34E-9105-AD3767893546}" destId="{50C2B052-D272-0C4B-BC34-52ECD042C19E}" srcOrd="0" destOrd="3" presId="urn:microsoft.com/office/officeart/2005/8/layout/list1"/>
    <dgm:cxn modelId="{8D4F77D8-A4CC-48DE-A3C0-A4A41A0CE6ED}" type="presParOf" srcId="{EC314881-2384-A144-BA8C-DF1B6F604ACB}" destId="{660E9ADF-B46D-8941-88EF-30561659F258}" srcOrd="0" destOrd="0" presId="urn:microsoft.com/office/officeart/2005/8/layout/list1"/>
    <dgm:cxn modelId="{874481BD-23A8-4826-87DF-A593201C499B}" type="presParOf" srcId="{660E9ADF-B46D-8941-88EF-30561659F258}" destId="{C2965011-AB65-384F-AF9D-74BA3282A275}" srcOrd="0" destOrd="0" presId="urn:microsoft.com/office/officeart/2005/8/layout/list1"/>
    <dgm:cxn modelId="{DE82AC4A-8180-42E2-8E4E-808182C9BEC2}" type="presParOf" srcId="{660E9ADF-B46D-8941-88EF-30561659F258}" destId="{079F0438-4146-1C44-B03D-FC56A77BC902}" srcOrd="1" destOrd="0" presId="urn:microsoft.com/office/officeart/2005/8/layout/list1"/>
    <dgm:cxn modelId="{7ABD73B4-ACA4-4A21-8D2F-20622CB79E90}" type="presParOf" srcId="{EC314881-2384-A144-BA8C-DF1B6F604ACB}" destId="{DC28D010-1D1D-F14C-89D3-ABE47A5DBBD2}" srcOrd="1" destOrd="0" presId="urn:microsoft.com/office/officeart/2005/8/layout/list1"/>
    <dgm:cxn modelId="{83FE9C34-D305-41CC-9AAD-5424ACD9AF9D}" type="presParOf" srcId="{EC314881-2384-A144-BA8C-DF1B6F604ACB}" destId="{9DA0C844-4653-3B4A-877A-42D10E7D552F}" srcOrd="2" destOrd="0" presId="urn:microsoft.com/office/officeart/2005/8/layout/list1"/>
    <dgm:cxn modelId="{6A119636-F2F9-4F29-9D6E-1DFB610F0903}" type="presParOf" srcId="{EC314881-2384-A144-BA8C-DF1B6F604ACB}" destId="{7E3ADE7E-40E4-C64D-BE0C-4913CCDDAB20}" srcOrd="3" destOrd="0" presId="urn:microsoft.com/office/officeart/2005/8/layout/list1"/>
    <dgm:cxn modelId="{0718CE39-89A6-4E09-8E11-F2ECFE8B6536}" type="presParOf" srcId="{EC314881-2384-A144-BA8C-DF1B6F604ACB}" destId="{66D8A165-4E1A-2C49-8B98-40CC6644B741}" srcOrd="4" destOrd="0" presId="urn:microsoft.com/office/officeart/2005/8/layout/list1"/>
    <dgm:cxn modelId="{5B5B6CCA-EC92-4D58-8700-BCD17B260FB7}" type="presParOf" srcId="{66D8A165-4E1A-2C49-8B98-40CC6644B741}" destId="{C8D69397-E8AE-F84B-92EF-2C48DFBA2611}" srcOrd="0" destOrd="0" presId="urn:microsoft.com/office/officeart/2005/8/layout/list1"/>
    <dgm:cxn modelId="{152DE7A5-FB39-4E4D-B210-5FFCED7C437F}" type="presParOf" srcId="{66D8A165-4E1A-2C49-8B98-40CC6644B741}" destId="{C08EB4B2-2F49-7346-B3F8-4571FBD25FDB}" srcOrd="1" destOrd="0" presId="urn:microsoft.com/office/officeart/2005/8/layout/list1"/>
    <dgm:cxn modelId="{09DA64AA-B388-4024-BB3D-FA946698201D}" type="presParOf" srcId="{EC314881-2384-A144-BA8C-DF1B6F604ACB}" destId="{77D54539-AAA7-204C-924D-C1DFAC565B48}" srcOrd="5" destOrd="0" presId="urn:microsoft.com/office/officeart/2005/8/layout/list1"/>
    <dgm:cxn modelId="{AD5F9356-664E-4E2B-A2C5-AFFB9038AC00}" type="presParOf" srcId="{EC314881-2384-A144-BA8C-DF1B6F604ACB}" destId="{50C2B052-D272-0C4B-BC34-52ECD042C1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0578D3-EECB-9D41-8B18-B1A2D1BAF7DE}" type="doc">
      <dgm:prSet loTypeId="urn:microsoft.com/office/officeart/2005/8/layout/vProcess5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4F8EC4-8CDA-9741-BA30-EF5727A8ECFA}">
      <dgm:prSet custT="1"/>
      <dgm:spPr/>
      <dgm:t>
        <a:bodyPr/>
        <a:lstStyle/>
        <a:p>
          <a:pPr rtl="0"/>
          <a:r>
            <a:rPr lang="en-US" sz="1800" smtClean="0"/>
            <a:t>Cryptographic applications typically make use of algorithmic techniques for random number generation</a:t>
          </a:r>
          <a:endParaRPr lang="en-US" sz="1800"/>
        </a:p>
      </dgm:t>
    </dgm:pt>
    <dgm:pt modelId="{B68D71CB-39CA-AF41-A235-83694771FD26}" type="parTrans" cxnId="{723D3523-849B-4C4B-96E4-14F09B7EF9D3}">
      <dgm:prSet/>
      <dgm:spPr/>
      <dgm:t>
        <a:bodyPr/>
        <a:lstStyle/>
        <a:p>
          <a:endParaRPr lang="en-US" sz="2000"/>
        </a:p>
      </dgm:t>
    </dgm:pt>
    <dgm:pt modelId="{6E3D9093-7A0E-4D43-AD06-F9DBFC391B98}" type="sibTrans" cxnId="{723D3523-849B-4C4B-96E4-14F09B7EF9D3}">
      <dgm:prSet custT="1"/>
      <dgm:spPr/>
      <dgm:t>
        <a:bodyPr/>
        <a:lstStyle/>
        <a:p>
          <a:endParaRPr lang="en-US" sz="4000"/>
        </a:p>
      </dgm:t>
    </dgm:pt>
    <dgm:pt modelId="{DDED0464-5ACB-AD43-B27B-EC9DBB9B71B8}">
      <dgm:prSet custT="1"/>
      <dgm:spPr/>
      <dgm:t>
        <a:bodyPr/>
        <a:lstStyle/>
        <a:p>
          <a:pPr rtl="0"/>
          <a:r>
            <a:rPr lang="en-US" sz="1400" smtClean="0"/>
            <a:t>Algorithms are deterministic and therefore produce sequences of numbers that are not statistically random</a:t>
          </a:r>
          <a:endParaRPr lang="en-US" sz="1400"/>
        </a:p>
      </dgm:t>
    </dgm:pt>
    <dgm:pt modelId="{2C931028-2351-5640-B66B-216A1A391A22}" type="parTrans" cxnId="{5D994409-8587-D24A-93B9-E4272AEEA551}">
      <dgm:prSet/>
      <dgm:spPr/>
      <dgm:t>
        <a:bodyPr/>
        <a:lstStyle/>
        <a:p>
          <a:endParaRPr lang="en-US" sz="2000"/>
        </a:p>
      </dgm:t>
    </dgm:pt>
    <dgm:pt modelId="{CEECAD9B-E50C-B04B-844C-32EA9A833F3D}" type="sibTrans" cxnId="{5D994409-8587-D24A-93B9-E4272AEEA551}">
      <dgm:prSet/>
      <dgm:spPr/>
      <dgm:t>
        <a:bodyPr/>
        <a:lstStyle/>
        <a:p>
          <a:endParaRPr lang="en-US" sz="2000"/>
        </a:p>
      </dgm:t>
    </dgm:pt>
    <dgm:pt modelId="{8257D8E6-0CC2-AD40-A9D4-FBE84D6574E6}">
      <dgm:prSet custT="1"/>
      <dgm:spPr/>
      <dgm:t>
        <a:bodyPr/>
        <a:lstStyle/>
        <a:p>
          <a:pPr rtl="0"/>
          <a:r>
            <a:rPr lang="en-US" sz="1800" smtClean="0"/>
            <a:t>Pseudorandom numbers are:</a:t>
          </a:r>
          <a:endParaRPr lang="en-US" sz="1800"/>
        </a:p>
      </dgm:t>
    </dgm:pt>
    <dgm:pt modelId="{269077AB-E6EF-3D4C-BE1C-AFE0F796468A}" type="parTrans" cxnId="{34FCB5FA-9D38-0840-BCB4-C78BE888FF72}">
      <dgm:prSet/>
      <dgm:spPr/>
      <dgm:t>
        <a:bodyPr/>
        <a:lstStyle/>
        <a:p>
          <a:endParaRPr lang="en-US" sz="2000"/>
        </a:p>
      </dgm:t>
    </dgm:pt>
    <dgm:pt modelId="{1085B07B-3CE0-C848-8A4E-98D0419F406F}" type="sibTrans" cxnId="{34FCB5FA-9D38-0840-BCB4-C78BE888FF72}">
      <dgm:prSet custT="1"/>
      <dgm:spPr/>
      <dgm:t>
        <a:bodyPr/>
        <a:lstStyle/>
        <a:p>
          <a:endParaRPr lang="en-US" sz="4000"/>
        </a:p>
      </dgm:t>
    </dgm:pt>
    <dgm:pt modelId="{7EE5F957-4D91-0846-8B04-FDCA07CDACAC}">
      <dgm:prSet custT="1"/>
      <dgm:spPr/>
      <dgm:t>
        <a:bodyPr/>
        <a:lstStyle/>
        <a:p>
          <a:pPr rtl="0"/>
          <a:r>
            <a:rPr lang="en-US" sz="1400" smtClean="0"/>
            <a:t>Sequences produced that satisfy statistical randomness tests</a:t>
          </a:r>
          <a:endParaRPr lang="en-US" sz="1400"/>
        </a:p>
      </dgm:t>
    </dgm:pt>
    <dgm:pt modelId="{65265C0C-DC6A-C74A-B0F1-DEE37A058B57}" type="parTrans" cxnId="{BB6E5962-8C91-EE46-A4D1-65ED6FC36237}">
      <dgm:prSet/>
      <dgm:spPr/>
      <dgm:t>
        <a:bodyPr/>
        <a:lstStyle/>
        <a:p>
          <a:endParaRPr lang="en-US" sz="2000"/>
        </a:p>
      </dgm:t>
    </dgm:pt>
    <dgm:pt modelId="{C2C6DCBB-558F-8346-B653-1DECE2F3E987}" type="sibTrans" cxnId="{BB6E5962-8C91-EE46-A4D1-65ED6FC36237}">
      <dgm:prSet/>
      <dgm:spPr/>
      <dgm:t>
        <a:bodyPr/>
        <a:lstStyle/>
        <a:p>
          <a:endParaRPr lang="en-US" sz="2000"/>
        </a:p>
      </dgm:t>
    </dgm:pt>
    <dgm:pt modelId="{F81DEF6F-38F2-C44A-BA10-6D1897C73FCC}">
      <dgm:prSet custT="1"/>
      <dgm:spPr/>
      <dgm:t>
        <a:bodyPr/>
        <a:lstStyle/>
        <a:p>
          <a:pPr rtl="0"/>
          <a:r>
            <a:rPr lang="en-US" sz="1400" smtClean="0"/>
            <a:t>Likely to be predictable</a:t>
          </a:r>
          <a:endParaRPr lang="en-US" sz="1400"/>
        </a:p>
      </dgm:t>
    </dgm:pt>
    <dgm:pt modelId="{00421AB7-AC3A-6A47-8E45-D9DD5CC99678}" type="parTrans" cxnId="{E9D36111-6A4B-DA4D-AC07-474B0B16039A}">
      <dgm:prSet/>
      <dgm:spPr/>
      <dgm:t>
        <a:bodyPr/>
        <a:lstStyle/>
        <a:p>
          <a:endParaRPr lang="en-US" sz="2000"/>
        </a:p>
      </dgm:t>
    </dgm:pt>
    <dgm:pt modelId="{81708670-6597-7F41-971C-7DC5E50E428B}" type="sibTrans" cxnId="{E9D36111-6A4B-DA4D-AC07-474B0B16039A}">
      <dgm:prSet/>
      <dgm:spPr/>
      <dgm:t>
        <a:bodyPr/>
        <a:lstStyle/>
        <a:p>
          <a:endParaRPr lang="en-US" sz="2000"/>
        </a:p>
      </dgm:t>
    </dgm:pt>
    <dgm:pt modelId="{33BC23FF-3231-CD47-B763-E5E8CC7F7872}">
      <dgm:prSet custT="1"/>
      <dgm:spPr/>
      <dgm:t>
        <a:bodyPr/>
        <a:lstStyle/>
        <a:p>
          <a:pPr rtl="0"/>
          <a:r>
            <a:rPr lang="en-US" sz="1800" smtClean="0"/>
            <a:t>True random number generator (TRNG):</a:t>
          </a:r>
          <a:endParaRPr lang="en-US" sz="1800"/>
        </a:p>
      </dgm:t>
    </dgm:pt>
    <dgm:pt modelId="{A4F992E6-C5D1-A147-9DF5-FDE3DDA99DE5}" type="parTrans" cxnId="{2D7A6D46-3096-AD4E-9ACB-C972A68D186C}">
      <dgm:prSet/>
      <dgm:spPr/>
      <dgm:t>
        <a:bodyPr/>
        <a:lstStyle/>
        <a:p>
          <a:endParaRPr lang="en-US" sz="2000"/>
        </a:p>
      </dgm:t>
    </dgm:pt>
    <dgm:pt modelId="{B19E242C-62E6-054F-A82E-F3B5716A9894}" type="sibTrans" cxnId="{2D7A6D46-3096-AD4E-9ACB-C972A68D186C}">
      <dgm:prSet/>
      <dgm:spPr/>
      <dgm:t>
        <a:bodyPr/>
        <a:lstStyle/>
        <a:p>
          <a:endParaRPr lang="en-US" sz="2000"/>
        </a:p>
      </dgm:t>
    </dgm:pt>
    <dgm:pt modelId="{565CF116-D0A9-E74F-9057-8C932C223EFB}">
      <dgm:prSet custT="1"/>
      <dgm:spPr/>
      <dgm:t>
        <a:bodyPr/>
        <a:lstStyle/>
        <a:p>
          <a:pPr rtl="0"/>
          <a:r>
            <a:rPr lang="en-US" sz="1400" smtClean="0"/>
            <a:t>Uses a nondeterministic source to produce randomness</a:t>
          </a:r>
          <a:endParaRPr lang="en-US" sz="1400"/>
        </a:p>
      </dgm:t>
    </dgm:pt>
    <dgm:pt modelId="{3E53C5B3-749E-C947-AAD4-40823B38A976}" type="parTrans" cxnId="{07282AD3-6C65-884D-869B-6FD672110E0F}">
      <dgm:prSet/>
      <dgm:spPr/>
      <dgm:t>
        <a:bodyPr/>
        <a:lstStyle/>
        <a:p>
          <a:endParaRPr lang="en-US" sz="2000"/>
        </a:p>
      </dgm:t>
    </dgm:pt>
    <dgm:pt modelId="{3DB6455D-F5BC-7540-AEA6-076A7F9DE64F}" type="sibTrans" cxnId="{07282AD3-6C65-884D-869B-6FD672110E0F}">
      <dgm:prSet/>
      <dgm:spPr/>
      <dgm:t>
        <a:bodyPr/>
        <a:lstStyle/>
        <a:p>
          <a:endParaRPr lang="en-US" sz="2000"/>
        </a:p>
      </dgm:t>
    </dgm:pt>
    <dgm:pt modelId="{BC83D6C5-3670-1E45-98DD-21623A98A437}">
      <dgm:prSet custT="1"/>
      <dgm:spPr/>
      <dgm:t>
        <a:bodyPr/>
        <a:lstStyle/>
        <a:p>
          <a:pPr rtl="0"/>
          <a:r>
            <a:rPr lang="en-US" sz="1400" smtClean="0"/>
            <a:t>Most operate by measuring unpredictable natural processes</a:t>
          </a:r>
          <a:endParaRPr lang="en-US" sz="1400"/>
        </a:p>
      </dgm:t>
    </dgm:pt>
    <dgm:pt modelId="{DDED02CD-089C-624E-8D7B-BE3A294378A2}" type="parTrans" cxnId="{B8CFC080-A15F-7144-BF83-DA0CC652D0C7}">
      <dgm:prSet/>
      <dgm:spPr/>
      <dgm:t>
        <a:bodyPr/>
        <a:lstStyle/>
        <a:p>
          <a:endParaRPr lang="en-US" sz="2000"/>
        </a:p>
      </dgm:t>
    </dgm:pt>
    <dgm:pt modelId="{BAA0ED5C-A111-104C-A78D-139843C54FDC}" type="sibTrans" cxnId="{B8CFC080-A15F-7144-BF83-DA0CC652D0C7}">
      <dgm:prSet/>
      <dgm:spPr/>
      <dgm:t>
        <a:bodyPr/>
        <a:lstStyle/>
        <a:p>
          <a:endParaRPr lang="en-US" sz="2000"/>
        </a:p>
      </dgm:t>
    </dgm:pt>
    <dgm:pt modelId="{24EE12EB-7621-284B-9312-1E0B3069F7F5}">
      <dgm:prSet custT="1"/>
      <dgm:spPr/>
      <dgm:t>
        <a:bodyPr/>
        <a:lstStyle/>
        <a:p>
          <a:pPr rtl="0"/>
          <a:r>
            <a:rPr lang="en-US" sz="1400" smtClean="0"/>
            <a:t>e.g. radiation, gas discharge, leaky capacitors</a:t>
          </a:r>
          <a:endParaRPr lang="en-US" sz="1400"/>
        </a:p>
      </dgm:t>
    </dgm:pt>
    <dgm:pt modelId="{18C630B3-7295-9D4A-832F-E5543B368A6E}" type="parTrans" cxnId="{DD1A035C-D163-5D49-9B35-98272D2DACB5}">
      <dgm:prSet/>
      <dgm:spPr/>
      <dgm:t>
        <a:bodyPr/>
        <a:lstStyle/>
        <a:p>
          <a:endParaRPr lang="en-US" sz="2000"/>
        </a:p>
      </dgm:t>
    </dgm:pt>
    <dgm:pt modelId="{C7FD6117-697D-0843-BC82-3466B7A3B7D0}" type="sibTrans" cxnId="{DD1A035C-D163-5D49-9B35-98272D2DACB5}">
      <dgm:prSet/>
      <dgm:spPr/>
      <dgm:t>
        <a:bodyPr/>
        <a:lstStyle/>
        <a:p>
          <a:endParaRPr lang="en-US" sz="2000"/>
        </a:p>
      </dgm:t>
    </dgm:pt>
    <dgm:pt modelId="{DEC37EB6-1940-824D-A912-FFCB9410DD55}">
      <dgm:prSet custT="1"/>
      <dgm:spPr/>
      <dgm:t>
        <a:bodyPr/>
        <a:lstStyle/>
        <a:p>
          <a:pPr rtl="0"/>
          <a:r>
            <a:rPr lang="en-US" sz="1400" smtClean="0"/>
            <a:t>Increasingly provided on modern processors </a:t>
          </a:r>
          <a:endParaRPr lang="en-US" sz="1400"/>
        </a:p>
      </dgm:t>
    </dgm:pt>
    <dgm:pt modelId="{8DB70796-D4FE-194D-AD9A-0A46F0A93EF8}" type="parTrans" cxnId="{472635A1-F1B4-274E-97B7-87F0C9308E50}">
      <dgm:prSet/>
      <dgm:spPr/>
      <dgm:t>
        <a:bodyPr/>
        <a:lstStyle/>
        <a:p>
          <a:endParaRPr lang="en-US" sz="2000"/>
        </a:p>
      </dgm:t>
    </dgm:pt>
    <dgm:pt modelId="{BBD30CC9-927F-F240-BD71-C9C3B4188D4D}" type="sibTrans" cxnId="{472635A1-F1B4-274E-97B7-87F0C9308E50}">
      <dgm:prSet/>
      <dgm:spPr/>
      <dgm:t>
        <a:bodyPr/>
        <a:lstStyle/>
        <a:p>
          <a:endParaRPr lang="en-US" sz="2000"/>
        </a:p>
      </dgm:t>
    </dgm:pt>
    <dgm:pt modelId="{F4EE69F6-8A0F-9F43-A500-3285781A7208}" type="pres">
      <dgm:prSet presAssocID="{DC0578D3-EECB-9D41-8B18-B1A2D1BAF7D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D57548-CE53-9143-A2FA-C7DA7D81A28F}" type="pres">
      <dgm:prSet presAssocID="{DC0578D3-EECB-9D41-8B18-B1A2D1BAF7DE}" presName="dummyMaxCanvas" presStyleCnt="0">
        <dgm:presLayoutVars/>
      </dgm:prSet>
      <dgm:spPr/>
    </dgm:pt>
    <dgm:pt modelId="{E589D54F-474E-CC4B-95C2-81DB0A19FCA3}" type="pres">
      <dgm:prSet presAssocID="{DC0578D3-EECB-9D41-8B18-B1A2D1BAF7D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07777-A947-E842-94D1-72551D4A26BB}" type="pres">
      <dgm:prSet presAssocID="{DC0578D3-EECB-9D41-8B18-B1A2D1BAF7D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43FAA-70B5-AD48-AF88-5D3BF488095D}" type="pres">
      <dgm:prSet presAssocID="{DC0578D3-EECB-9D41-8B18-B1A2D1BAF7D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80BE6-74D6-CD4B-8A65-7D0E999A8C05}" type="pres">
      <dgm:prSet presAssocID="{DC0578D3-EECB-9D41-8B18-B1A2D1BAF7D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43A7C-8270-7D41-8AC0-8DD98C3B5E42}" type="pres">
      <dgm:prSet presAssocID="{DC0578D3-EECB-9D41-8B18-B1A2D1BAF7D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E869E-2D7D-BA43-B379-942126273024}" type="pres">
      <dgm:prSet presAssocID="{DC0578D3-EECB-9D41-8B18-B1A2D1BAF7D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95552-F0CF-494E-8884-508FE8C87F4A}" type="pres">
      <dgm:prSet presAssocID="{DC0578D3-EECB-9D41-8B18-B1A2D1BAF7D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84B7B-94E7-4A43-A08F-D1DEFBD5DB95}" type="pres">
      <dgm:prSet presAssocID="{DC0578D3-EECB-9D41-8B18-B1A2D1BAF7D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CC4191-EEC4-814C-8541-042FB33E453D}" type="presOf" srcId="{24EE12EB-7621-284B-9312-1E0B3069F7F5}" destId="{39F43FAA-70B5-AD48-AF88-5D3BF488095D}" srcOrd="0" destOrd="3" presId="urn:microsoft.com/office/officeart/2005/8/layout/vProcess5"/>
    <dgm:cxn modelId="{5C061047-F2C3-F147-A122-69927E4668BB}" type="presOf" srcId="{7EE5F957-4D91-0846-8B04-FDCA07CDACAC}" destId="{32E07777-A947-E842-94D1-72551D4A26BB}" srcOrd="0" destOrd="1" presId="urn:microsoft.com/office/officeart/2005/8/layout/vProcess5"/>
    <dgm:cxn modelId="{B8CFC080-A15F-7144-BF83-DA0CC652D0C7}" srcId="{33BC23FF-3231-CD47-B763-E5E8CC7F7872}" destId="{BC83D6C5-3670-1E45-98DD-21623A98A437}" srcOrd="1" destOrd="0" parTransId="{DDED02CD-089C-624E-8D7B-BE3A294378A2}" sibTransId="{BAA0ED5C-A111-104C-A78D-139843C54FDC}"/>
    <dgm:cxn modelId="{09C13C18-66F6-7042-921E-F4C850BDD2BB}" type="presOf" srcId="{F81DEF6F-38F2-C44A-BA10-6D1897C73FCC}" destId="{32E07777-A947-E842-94D1-72551D4A26BB}" srcOrd="0" destOrd="2" presId="urn:microsoft.com/office/officeart/2005/8/layout/vProcess5"/>
    <dgm:cxn modelId="{91A97EEB-D072-A941-827F-8A8450067804}" type="presOf" srcId="{8257D8E6-0CC2-AD40-A9D4-FBE84D6574E6}" destId="{30D95552-F0CF-494E-8884-508FE8C87F4A}" srcOrd="1" destOrd="0" presId="urn:microsoft.com/office/officeart/2005/8/layout/vProcess5"/>
    <dgm:cxn modelId="{E9D36111-6A4B-DA4D-AC07-474B0B16039A}" srcId="{8257D8E6-0CC2-AD40-A9D4-FBE84D6574E6}" destId="{F81DEF6F-38F2-C44A-BA10-6D1897C73FCC}" srcOrd="1" destOrd="0" parTransId="{00421AB7-AC3A-6A47-8E45-D9DD5CC99678}" sibTransId="{81708670-6597-7F41-971C-7DC5E50E428B}"/>
    <dgm:cxn modelId="{BDB4A0ED-2857-EC47-BFBD-075F20687313}" type="presOf" srcId="{DDED0464-5ACB-AD43-B27B-EC9DBB9B71B8}" destId="{856E869E-2D7D-BA43-B379-942126273024}" srcOrd="1" destOrd="1" presId="urn:microsoft.com/office/officeart/2005/8/layout/vProcess5"/>
    <dgm:cxn modelId="{34FCB5FA-9D38-0840-BCB4-C78BE888FF72}" srcId="{DC0578D3-EECB-9D41-8B18-B1A2D1BAF7DE}" destId="{8257D8E6-0CC2-AD40-A9D4-FBE84D6574E6}" srcOrd="1" destOrd="0" parTransId="{269077AB-E6EF-3D4C-BE1C-AFE0F796468A}" sibTransId="{1085B07B-3CE0-C848-8A4E-98D0419F406F}"/>
    <dgm:cxn modelId="{30B2D146-858E-F648-B827-01C5E7DFE1FD}" type="presOf" srcId="{1085B07B-3CE0-C848-8A4E-98D0419F406F}" destId="{06D43A7C-8270-7D41-8AC0-8DD98C3B5E42}" srcOrd="0" destOrd="0" presId="urn:microsoft.com/office/officeart/2005/8/layout/vProcess5"/>
    <dgm:cxn modelId="{723D3523-849B-4C4B-96E4-14F09B7EF9D3}" srcId="{DC0578D3-EECB-9D41-8B18-B1A2D1BAF7DE}" destId="{214F8EC4-8CDA-9741-BA30-EF5727A8ECFA}" srcOrd="0" destOrd="0" parTransId="{B68D71CB-39CA-AF41-A235-83694771FD26}" sibTransId="{6E3D9093-7A0E-4D43-AD06-F9DBFC391B98}"/>
    <dgm:cxn modelId="{C6162C8F-9050-1B4B-8D9C-863DCC539511}" type="presOf" srcId="{DEC37EB6-1940-824D-A912-FFCB9410DD55}" destId="{6DA84B7B-94E7-4A43-A08F-D1DEFBD5DB95}" srcOrd="1" destOrd="4" presId="urn:microsoft.com/office/officeart/2005/8/layout/vProcess5"/>
    <dgm:cxn modelId="{EC52EFEE-E464-4E42-8904-7C7587428FFE}" type="presOf" srcId="{6E3D9093-7A0E-4D43-AD06-F9DBFC391B98}" destId="{CBF80BE6-74D6-CD4B-8A65-7D0E999A8C05}" srcOrd="0" destOrd="0" presId="urn:microsoft.com/office/officeart/2005/8/layout/vProcess5"/>
    <dgm:cxn modelId="{A49AFC64-5089-4E42-B710-F73F4AAAE58C}" type="presOf" srcId="{33BC23FF-3231-CD47-B763-E5E8CC7F7872}" destId="{6DA84B7B-94E7-4A43-A08F-D1DEFBD5DB95}" srcOrd="1" destOrd="0" presId="urn:microsoft.com/office/officeart/2005/8/layout/vProcess5"/>
    <dgm:cxn modelId="{33BD87E1-34AC-EB47-B312-C6F223B6BC4F}" type="presOf" srcId="{214F8EC4-8CDA-9741-BA30-EF5727A8ECFA}" destId="{856E869E-2D7D-BA43-B379-942126273024}" srcOrd="1" destOrd="0" presId="urn:microsoft.com/office/officeart/2005/8/layout/vProcess5"/>
    <dgm:cxn modelId="{D722752E-159E-1F41-A56A-7E17244BC5DD}" type="presOf" srcId="{24EE12EB-7621-284B-9312-1E0B3069F7F5}" destId="{6DA84B7B-94E7-4A43-A08F-D1DEFBD5DB95}" srcOrd="1" destOrd="3" presId="urn:microsoft.com/office/officeart/2005/8/layout/vProcess5"/>
    <dgm:cxn modelId="{BE2422A2-CA23-6147-966F-2909EC07E7FC}" type="presOf" srcId="{DEC37EB6-1940-824D-A912-FFCB9410DD55}" destId="{39F43FAA-70B5-AD48-AF88-5D3BF488095D}" srcOrd="0" destOrd="4" presId="urn:microsoft.com/office/officeart/2005/8/layout/vProcess5"/>
    <dgm:cxn modelId="{4090BFFD-C3C0-B54D-8B77-F94856D67890}" type="presOf" srcId="{33BC23FF-3231-CD47-B763-E5E8CC7F7872}" destId="{39F43FAA-70B5-AD48-AF88-5D3BF488095D}" srcOrd="0" destOrd="0" presId="urn:microsoft.com/office/officeart/2005/8/layout/vProcess5"/>
    <dgm:cxn modelId="{A300DC59-DCF6-9F4D-B0BC-D515CDF0D195}" type="presOf" srcId="{BC83D6C5-3670-1E45-98DD-21623A98A437}" destId="{6DA84B7B-94E7-4A43-A08F-D1DEFBD5DB95}" srcOrd="1" destOrd="2" presId="urn:microsoft.com/office/officeart/2005/8/layout/vProcess5"/>
    <dgm:cxn modelId="{BB6E5962-8C91-EE46-A4D1-65ED6FC36237}" srcId="{8257D8E6-0CC2-AD40-A9D4-FBE84D6574E6}" destId="{7EE5F957-4D91-0846-8B04-FDCA07CDACAC}" srcOrd="0" destOrd="0" parTransId="{65265C0C-DC6A-C74A-B0F1-DEE37A058B57}" sibTransId="{C2C6DCBB-558F-8346-B653-1DECE2F3E987}"/>
    <dgm:cxn modelId="{A46E2CF6-C600-4640-8B02-A29FB8F51C3B}" type="presOf" srcId="{F81DEF6F-38F2-C44A-BA10-6D1897C73FCC}" destId="{30D95552-F0CF-494E-8884-508FE8C87F4A}" srcOrd="1" destOrd="2" presId="urn:microsoft.com/office/officeart/2005/8/layout/vProcess5"/>
    <dgm:cxn modelId="{BF359A56-A8F3-734E-8CA1-7EFF22535845}" type="presOf" srcId="{7EE5F957-4D91-0846-8B04-FDCA07CDACAC}" destId="{30D95552-F0CF-494E-8884-508FE8C87F4A}" srcOrd="1" destOrd="1" presId="urn:microsoft.com/office/officeart/2005/8/layout/vProcess5"/>
    <dgm:cxn modelId="{5D994409-8587-D24A-93B9-E4272AEEA551}" srcId="{214F8EC4-8CDA-9741-BA30-EF5727A8ECFA}" destId="{DDED0464-5ACB-AD43-B27B-EC9DBB9B71B8}" srcOrd="0" destOrd="0" parTransId="{2C931028-2351-5640-B66B-216A1A391A22}" sibTransId="{CEECAD9B-E50C-B04B-844C-32EA9A833F3D}"/>
    <dgm:cxn modelId="{3E842289-3F8A-9F49-AFEE-A89DFC366206}" type="presOf" srcId="{8257D8E6-0CC2-AD40-A9D4-FBE84D6574E6}" destId="{32E07777-A947-E842-94D1-72551D4A26BB}" srcOrd="0" destOrd="0" presId="urn:microsoft.com/office/officeart/2005/8/layout/vProcess5"/>
    <dgm:cxn modelId="{DD1A035C-D163-5D49-9B35-98272D2DACB5}" srcId="{BC83D6C5-3670-1E45-98DD-21623A98A437}" destId="{24EE12EB-7621-284B-9312-1E0B3069F7F5}" srcOrd="0" destOrd="0" parTransId="{18C630B3-7295-9D4A-832F-E5543B368A6E}" sibTransId="{C7FD6117-697D-0843-BC82-3466B7A3B7D0}"/>
    <dgm:cxn modelId="{A67C9E10-1D03-FE44-9036-6AB4721FBA5A}" type="presOf" srcId="{BC83D6C5-3670-1E45-98DD-21623A98A437}" destId="{39F43FAA-70B5-AD48-AF88-5D3BF488095D}" srcOrd="0" destOrd="2" presId="urn:microsoft.com/office/officeart/2005/8/layout/vProcess5"/>
    <dgm:cxn modelId="{07282AD3-6C65-884D-869B-6FD672110E0F}" srcId="{33BC23FF-3231-CD47-B763-E5E8CC7F7872}" destId="{565CF116-D0A9-E74F-9057-8C932C223EFB}" srcOrd="0" destOrd="0" parTransId="{3E53C5B3-749E-C947-AAD4-40823B38A976}" sibTransId="{3DB6455D-F5BC-7540-AEA6-076A7F9DE64F}"/>
    <dgm:cxn modelId="{50A547B2-992D-184C-949C-522106CAF778}" type="presOf" srcId="{565CF116-D0A9-E74F-9057-8C932C223EFB}" destId="{6DA84B7B-94E7-4A43-A08F-D1DEFBD5DB95}" srcOrd="1" destOrd="1" presId="urn:microsoft.com/office/officeart/2005/8/layout/vProcess5"/>
    <dgm:cxn modelId="{8894D4DE-4945-4E42-B82C-0B7A4FC563B1}" type="presOf" srcId="{DDED0464-5ACB-AD43-B27B-EC9DBB9B71B8}" destId="{E589D54F-474E-CC4B-95C2-81DB0A19FCA3}" srcOrd="0" destOrd="1" presId="urn:microsoft.com/office/officeart/2005/8/layout/vProcess5"/>
    <dgm:cxn modelId="{930E6783-0266-EA4F-98CC-C73A39D2B799}" type="presOf" srcId="{565CF116-D0A9-E74F-9057-8C932C223EFB}" destId="{39F43FAA-70B5-AD48-AF88-5D3BF488095D}" srcOrd="0" destOrd="1" presId="urn:microsoft.com/office/officeart/2005/8/layout/vProcess5"/>
    <dgm:cxn modelId="{60018307-4C6F-A74E-A280-F34E75938429}" type="presOf" srcId="{214F8EC4-8CDA-9741-BA30-EF5727A8ECFA}" destId="{E589D54F-474E-CC4B-95C2-81DB0A19FCA3}" srcOrd="0" destOrd="0" presId="urn:microsoft.com/office/officeart/2005/8/layout/vProcess5"/>
    <dgm:cxn modelId="{2D7A6D46-3096-AD4E-9ACB-C972A68D186C}" srcId="{DC0578D3-EECB-9D41-8B18-B1A2D1BAF7DE}" destId="{33BC23FF-3231-CD47-B763-E5E8CC7F7872}" srcOrd="2" destOrd="0" parTransId="{A4F992E6-C5D1-A147-9DF5-FDE3DDA99DE5}" sibTransId="{B19E242C-62E6-054F-A82E-F3B5716A9894}"/>
    <dgm:cxn modelId="{472635A1-F1B4-274E-97B7-87F0C9308E50}" srcId="{33BC23FF-3231-CD47-B763-E5E8CC7F7872}" destId="{DEC37EB6-1940-824D-A912-FFCB9410DD55}" srcOrd="2" destOrd="0" parTransId="{8DB70796-D4FE-194D-AD9A-0A46F0A93EF8}" sibTransId="{BBD30CC9-927F-F240-BD71-C9C3B4188D4D}"/>
    <dgm:cxn modelId="{C4E9F5BC-F0A6-A04B-8782-7BD1BDF4B493}" type="presOf" srcId="{DC0578D3-EECB-9D41-8B18-B1A2D1BAF7DE}" destId="{F4EE69F6-8A0F-9F43-A500-3285781A7208}" srcOrd="0" destOrd="0" presId="urn:microsoft.com/office/officeart/2005/8/layout/vProcess5"/>
    <dgm:cxn modelId="{DF83DB71-9B7C-724A-A93B-74B26502F1CD}" type="presParOf" srcId="{F4EE69F6-8A0F-9F43-A500-3285781A7208}" destId="{ADD57548-CE53-9143-A2FA-C7DA7D81A28F}" srcOrd="0" destOrd="0" presId="urn:microsoft.com/office/officeart/2005/8/layout/vProcess5"/>
    <dgm:cxn modelId="{6E500289-4B4A-3540-80C1-0B59F51EE1DF}" type="presParOf" srcId="{F4EE69F6-8A0F-9F43-A500-3285781A7208}" destId="{E589D54F-474E-CC4B-95C2-81DB0A19FCA3}" srcOrd="1" destOrd="0" presId="urn:microsoft.com/office/officeart/2005/8/layout/vProcess5"/>
    <dgm:cxn modelId="{7BC0EB81-359D-9E4E-9DF5-E80DF2FEE109}" type="presParOf" srcId="{F4EE69F6-8A0F-9F43-A500-3285781A7208}" destId="{32E07777-A947-E842-94D1-72551D4A26BB}" srcOrd="2" destOrd="0" presId="urn:microsoft.com/office/officeart/2005/8/layout/vProcess5"/>
    <dgm:cxn modelId="{60CFD776-2AC9-234D-9689-20757380EEAE}" type="presParOf" srcId="{F4EE69F6-8A0F-9F43-A500-3285781A7208}" destId="{39F43FAA-70B5-AD48-AF88-5D3BF488095D}" srcOrd="3" destOrd="0" presId="urn:microsoft.com/office/officeart/2005/8/layout/vProcess5"/>
    <dgm:cxn modelId="{BE4E8750-FB75-B242-B637-9BFDC0EA426F}" type="presParOf" srcId="{F4EE69F6-8A0F-9F43-A500-3285781A7208}" destId="{CBF80BE6-74D6-CD4B-8A65-7D0E999A8C05}" srcOrd="4" destOrd="0" presId="urn:microsoft.com/office/officeart/2005/8/layout/vProcess5"/>
    <dgm:cxn modelId="{D63A3D4A-F93C-974C-98EA-9930EE9C3B7E}" type="presParOf" srcId="{F4EE69F6-8A0F-9F43-A500-3285781A7208}" destId="{06D43A7C-8270-7D41-8AC0-8DD98C3B5E42}" srcOrd="5" destOrd="0" presId="urn:microsoft.com/office/officeart/2005/8/layout/vProcess5"/>
    <dgm:cxn modelId="{79FAC846-9F8F-6046-8371-1DC08A05CAAF}" type="presParOf" srcId="{F4EE69F6-8A0F-9F43-A500-3285781A7208}" destId="{856E869E-2D7D-BA43-B379-942126273024}" srcOrd="6" destOrd="0" presId="urn:microsoft.com/office/officeart/2005/8/layout/vProcess5"/>
    <dgm:cxn modelId="{680B9131-460F-4E45-BFDD-9C4239666FC6}" type="presParOf" srcId="{F4EE69F6-8A0F-9F43-A500-3285781A7208}" destId="{30D95552-F0CF-494E-8884-508FE8C87F4A}" srcOrd="7" destOrd="0" presId="urn:microsoft.com/office/officeart/2005/8/layout/vProcess5"/>
    <dgm:cxn modelId="{2A5DBA2E-E1AA-3F46-9603-CF63BD40B42B}" type="presParOf" srcId="{F4EE69F6-8A0F-9F43-A500-3285781A7208}" destId="{6DA84B7B-94E7-4A43-A08F-D1DEFBD5DB9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E11971-5984-FB4D-808C-C913769AB92D}" type="doc">
      <dgm:prSet loTypeId="urn:microsoft.com/office/officeart/2005/8/layout/arrow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E55461-A1ED-1549-B148-C16F35E977F6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90000"/>
            </a:lnSpc>
            <a:spcBef>
              <a:spcPts val="0"/>
            </a:spcBef>
            <a:spcAft>
              <a:spcPct val="35000"/>
            </a:spcAft>
            <a:buClr>
              <a:schemeClr val="accent6">
                <a:lumMod val="60000"/>
                <a:lumOff val="40000"/>
              </a:schemeClr>
            </a:buClr>
            <a:buSzPct val="125000"/>
            <a:buFont typeface="Arial"/>
            <a:buChar char="•"/>
            <a:defRPr/>
          </a:pPr>
          <a:r>
            <a:rPr lang="en-US" sz="2000" b="0" kern="1200" dirty="0" smtClean="0">
              <a:latin typeface="+mj-lt"/>
              <a:ea typeface="+mn-ea"/>
              <a:cs typeface="+mn-cs"/>
            </a:rPr>
            <a:t>DES Uses 64 bit plaintext block and 56 bit key to produce a 64 bit </a:t>
          </a:r>
          <a:r>
            <a:rPr lang="en-US" sz="2000" b="0" kern="1200" dirty="0" err="1" smtClean="0">
              <a:latin typeface="+mj-lt"/>
              <a:ea typeface="+mn-ea"/>
              <a:cs typeface="+mn-cs"/>
            </a:rPr>
            <a:t>ciphertext</a:t>
          </a:r>
          <a:r>
            <a:rPr lang="en-US" sz="2000" b="0" kern="1200" dirty="0" smtClean="0">
              <a:latin typeface="+mj-lt"/>
              <a:ea typeface="+mn-ea"/>
              <a:cs typeface="+mn-cs"/>
            </a:rPr>
            <a:t> block</a:t>
          </a:r>
          <a:endParaRPr lang="en-US" sz="2000" b="0" kern="1200" dirty="0">
            <a:latin typeface="+mj-lt"/>
            <a:ea typeface="+mn-ea"/>
            <a:cs typeface="+mn-cs"/>
          </a:endParaRPr>
        </a:p>
      </dgm:t>
    </dgm:pt>
    <dgm:pt modelId="{3594470A-1D33-E74F-9216-4EDA6336884E}" type="parTrans" cxnId="{CF3D2E1B-4F8E-754E-B3C4-534E14228DB4}">
      <dgm:prSet/>
      <dgm:spPr/>
      <dgm:t>
        <a:bodyPr/>
        <a:lstStyle/>
        <a:p>
          <a:endParaRPr lang="en-US"/>
        </a:p>
      </dgm:t>
    </dgm:pt>
    <dgm:pt modelId="{E72AB9F9-649C-1644-A69B-40B54E82EF5D}" type="sibTrans" cxnId="{CF3D2E1B-4F8E-754E-B3C4-534E14228DB4}">
      <dgm:prSet/>
      <dgm:spPr/>
      <dgm:t>
        <a:bodyPr/>
        <a:lstStyle/>
        <a:p>
          <a:endParaRPr lang="en-US"/>
        </a:p>
      </dgm:t>
    </dgm:pt>
    <dgm:pt modelId="{97C0C7C4-120E-334E-AC61-7BE0E7017C6C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90000"/>
            </a:lnSpc>
            <a:spcBef>
              <a:spcPts val="0"/>
            </a:spcBef>
            <a:spcAft>
              <a:spcPct val="35000"/>
            </a:spcAft>
            <a:buClr>
              <a:schemeClr val="accent6">
                <a:lumMod val="60000"/>
                <a:lumOff val="40000"/>
              </a:schemeClr>
            </a:buClr>
            <a:buSzPct val="125000"/>
            <a:buFont typeface="Arial"/>
            <a:buChar char="•"/>
            <a:defRPr/>
          </a:pPr>
          <a:r>
            <a:rPr lang="en-US" sz="2000" b="0" kern="1200" dirty="0" smtClean="0">
              <a:latin typeface="+mj-lt"/>
              <a:ea typeface="+mn-ea"/>
              <a:cs typeface="+mn-cs"/>
            </a:rPr>
            <a:t> Strength concerns:</a:t>
          </a:r>
        </a:p>
      </dgm:t>
    </dgm:pt>
    <dgm:pt modelId="{BA3C18A4-01CF-B345-ABBD-0BF3ED634274}" type="parTrans" cxnId="{04BB826F-8042-0F4B-BD8B-78FA5714BDCF}">
      <dgm:prSet/>
      <dgm:spPr/>
      <dgm:t>
        <a:bodyPr/>
        <a:lstStyle/>
        <a:p>
          <a:endParaRPr lang="en-US"/>
        </a:p>
      </dgm:t>
    </dgm:pt>
    <dgm:pt modelId="{C11F33E5-9CF6-7E4A-AC98-740659F3377A}" type="sibTrans" cxnId="{04BB826F-8042-0F4B-BD8B-78FA5714BDCF}">
      <dgm:prSet/>
      <dgm:spPr/>
      <dgm:t>
        <a:bodyPr/>
        <a:lstStyle/>
        <a:p>
          <a:endParaRPr lang="en-US"/>
        </a:p>
      </dgm:t>
    </dgm:pt>
    <dgm:pt modelId="{6A65FA09-3785-C549-A972-52AFA8EC8FE5}">
      <dgm:prSet custT="1"/>
      <dgm:spPr/>
      <dgm:t>
        <a:bodyPr/>
        <a:lstStyle/>
        <a:p>
          <a:pPr marL="463550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None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</a:t>
          </a:r>
          <a:r>
            <a:rPr lang="en-US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Use of 56-bit key</a:t>
          </a:r>
        </a:p>
      </dgm:t>
    </dgm:pt>
    <dgm:pt modelId="{705C5FAD-47F3-3B44-AD19-A145162B51A8}" type="parTrans" cxnId="{BA35C84E-EA29-F245-917C-9B38AEE43A47}">
      <dgm:prSet/>
      <dgm:spPr/>
      <dgm:t>
        <a:bodyPr/>
        <a:lstStyle/>
        <a:p>
          <a:endParaRPr lang="en-US"/>
        </a:p>
      </dgm:t>
    </dgm:pt>
    <dgm:pt modelId="{D854DF7A-194F-3847-9A9E-B8E00EBC41A3}" type="sibTrans" cxnId="{BA35C84E-EA29-F245-917C-9B38AEE43A47}">
      <dgm:prSet/>
      <dgm:spPr/>
      <dgm:t>
        <a:bodyPr/>
        <a:lstStyle/>
        <a:p>
          <a:endParaRPr lang="en-US"/>
        </a:p>
      </dgm:t>
    </dgm:pt>
    <dgm:pt modelId="{A885C472-3C25-DE40-B000-A986FB62DE3E}">
      <dgm:prSet custT="1"/>
      <dgm:spPr/>
      <dgm:t>
        <a:bodyPr/>
        <a:lstStyle/>
        <a:p>
          <a:pPr marL="806450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altLang="zh-CN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there are 2</a:t>
          </a:r>
          <a:r>
            <a:rPr lang="en-US" altLang="zh-CN" sz="1600" b="0" kern="1200" baseline="30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56</a:t>
          </a:r>
          <a:r>
            <a:rPr lang="en-US" altLang="zh-CN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possible keys, which is approximately 7.2x10</a:t>
          </a:r>
          <a:r>
            <a:rPr lang="en-US" altLang="zh-CN" sz="1600" b="0" kern="1200" baseline="30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16</a:t>
          </a:r>
          <a:r>
            <a:rPr lang="en-US" altLang="zh-CN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keys. </a:t>
          </a:r>
          <a:endParaRPr lang="en-US" sz="1600" b="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0E952E80-220C-7E46-874A-09802F2CA599}" type="parTrans" cxnId="{9110B17E-2226-AA4A-9BC6-C415E63FE817}">
      <dgm:prSet/>
      <dgm:spPr/>
      <dgm:t>
        <a:bodyPr/>
        <a:lstStyle/>
        <a:p>
          <a:endParaRPr lang="en-US"/>
        </a:p>
      </dgm:t>
    </dgm:pt>
    <dgm:pt modelId="{CC8D4FB7-B906-844A-AEF9-55B3A42AFA75}" type="sibTrans" cxnId="{9110B17E-2226-AA4A-9BC6-C415E63FE817}">
      <dgm:prSet/>
      <dgm:spPr/>
      <dgm:t>
        <a:bodyPr/>
        <a:lstStyle/>
        <a:p>
          <a:endParaRPr lang="en-US"/>
        </a:p>
      </dgm:t>
    </dgm:pt>
    <dgm:pt modelId="{4546BB35-6768-4583-84EA-A84AD4C9F953}">
      <dgm:prSet custT="1"/>
      <dgm:spPr/>
      <dgm:t>
        <a:bodyPr/>
        <a:lstStyle/>
        <a:p>
          <a:pPr marL="806450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endParaRPr lang="en-US" sz="1400" b="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662EBBD8-AD04-4A40-B350-2CC450C6F276}" type="parTrans" cxnId="{7B700225-2D97-40C3-AA2B-661FD927682B}">
      <dgm:prSet/>
      <dgm:spPr/>
      <dgm:t>
        <a:bodyPr/>
        <a:lstStyle/>
        <a:p>
          <a:endParaRPr lang="zh-CN" altLang="en-US"/>
        </a:p>
      </dgm:t>
    </dgm:pt>
    <dgm:pt modelId="{1D121CFB-5244-46EC-A740-AF3FDEB400AD}" type="sibTrans" cxnId="{7B700225-2D97-40C3-AA2B-661FD927682B}">
      <dgm:prSet/>
      <dgm:spPr/>
      <dgm:t>
        <a:bodyPr/>
        <a:lstStyle/>
        <a:p>
          <a:endParaRPr lang="zh-CN" altLang="en-US"/>
        </a:p>
      </dgm:t>
    </dgm:pt>
    <dgm:pt modelId="{11782F5D-21BC-4732-A504-5BF64E224C56}">
      <dgm:prSet custT="1"/>
      <dgm:spPr/>
      <dgm:t>
        <a:bodyPr/>
        <a:lstStyle/>
        <a:p>
          <a:pPr marL="806450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no longer be used in production systems</a:t>
          </a:r>
        </a:p>
      </dgm:t>
    </dgm:pt>
    <dgm:pt modelId="{750B6D76-6EBD-4549-B49D-5A53985A109D}" type="sibTrans" cxnId="{1D2D1BCF-44CE-4E5C-B824-C9C93B184F79}">
      <dgm:prSet/>
      <dgm:spPr/>
      <dgm:t>
        <a:bodyPr/>
        <a:lstStyle/>
        <a:p>
          <a:endParaRPr lang="zh-CN" altLang="en-US"/>
        </a:p>
      </dgm:t>
    </dgm:pt>
    <dgm:pt modelId="{71A7ADC5-2716-491A-9038-9D31AEDCBD00}" type="parTrans" cxnId="{1D2D1BCF-44CE-4E5C-B824-C9C93B184F79}">
      <dgm:prSet/>
      <dgm:spPr/>
      <dgm:t>
        <a:bodyPr/>
        <a:lstStyle/>
        <a:p>
          <a:endParaRPr lang="zh-CN" altLang="en-US"/>
        </a:p>
      </dgm:t>
    </dgm:pt>
    <dgm:pt modelId="{0BE484B1-604A-4300-BDE4-24256940C685}">
      <dgm:prSet custT="1"/>
      <dgm:spPr/>
      <dgm:t>
        <a:bodyPr/>
        <a:lstStyle/>
        <a:p>
          <a:pPr marL="806450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Electronic Frontier Foundation (EFF) announced  in July 1998 that it had broken a DES encryption</a:t>
          </a:r>
        </a:p>
      </dgm:t>
    </dgm:pt>
    <dgm:pt modelId="{5B480657-432A-4FED-8DE3-4A014402CA76}" type="sibTrans" cxnId="{8C311220-8DBB-4556-9A40-635A12685E29}">
      <dgm:prSet/>
      <dgm:spPr/>
      <dgm:t>
        <a:bodyPr/>
        <a:lstStyle/>
        <a:p>
          <a:endParaRPr lang="zh-CN" altLang="en-US"/>
        </a:p>
      </dgm:t>
    </dgm:pt>
    <dgm:pt modelId="{01FD8AF5-2289-429D-9179-F23F939C0240}" type="parTrans" cxnId="{8C311220-8DBB-4556-9A40-635A12685E29}">
      <dgm:prSet/>
      <dgm:spPr/>
      <dgm:t>
        <a:bodyPr/>
        <a:lstStyle/>
        <a:p>
          <a:endParaRPr lang="zh-CN" altLang="en-US"/>
        </a:p>
      </dgm:t>
    </dgm:pt>
    <dgm:pt modelId="{28CF0727-D620-3446-A0BB-234F3056F8D9}" type="pres">
      <dgm:prSet presAssocID="{74E11971-5984-FB4D-808C-C913769AB92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E2DD38-065C-4B4B-9D04-50857136CFF3}" type="pres">
      <dgm:prSet presAssocID="{D6E55461-A1ED-1549-B148-C16F35E977F6}" presName="upArrow" presStyleLbl="node1" presStyleIdx="0" presStyleCnt="2" custScaleX="66320" custScaleY="78371" custLinFactNeighborX="8566" custLinFactNeighborY="-1757"/>
      <dgm:spPr/>
      <dgm:t>
        <a:bodyPr/>
        <a:lstStyle/>
        <a:p>
          <a:endParaRPr lang="en-US"/>
        </a:p>
      </dgm:t>
    </dgm:pt>
    <dgm:pt modelId="{48FAAA8E-A08D-6146-8B57-457EADABE666}" type="pres">
      <dgm:prSet presAssocID="{D6E55461-A1ED-1549-B148-C16F35E977F6}" presName="upArrowText" presStyleLbl="revTx" presStyleIdx="0" presStyleCnt="2" custScaleX="114506" custScaleY="75449" custLinFactNeighborX="9892" custLinFactNeighborY="165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ED87-2622-5445-A524-3B42DFF6F4F9}" type="pres">
      <dgm:prSet presAssocID="{97C0C7C4-120E-334E-AC61-7BE0E7017C6C}" presName="downArrow" presStyleLbl="node1" presStyleIdx="1" presStyleCnt="2" custScaleX="67694" custScaleY="73408"/>
      <dgm:spPr/>
      <dgm:t>
        <a:bodyPr/>
        <a:lstStyle/>
        <a:p>
          <a:endParaRPr lang="en-US"/>
        </a:p>
      </dgm:t>
    </dgm:pt>
    <dgm:pt modelId="{8F451FD7-07C1-D24E-88AE-8EE98D36D6A8}" type="pres">
      <dgm:prSet presAssocID="{97C0C7C4-120E-334E-AC61-7BE0E7017C6C}" presName="downArrowText" presStyleLbl="revTx" presStyleIdx="1" presStyleCnt="2" custScaleX="109102" custScaleY="152319" custLinFactNeighborX="-8743" custLinFactNeighborY="30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6A975-CD76-3249-BCAF-7C43B8984AAC}" type="presOf" srcId="{6A65FA09-3785-C549-A972-52AFA8EC8FE5}" destId="{8F451FD7-07C1-D24E-88AE-8EE98D36D6A8}" srcOrd="0" destOrd="1" presId="urn:microsoft.com/office/officeart/2005/8/layout/arrow4"/>
    <dgm:cxn modelId="{04BB826F-8042-0F4B-BD8B-78FA5714BDCF}" srcId="{74E11971-5984-FB4D-808C-C913769AB92D}" destId="{97C0C7C4-120E-334E-AC61-7BE0E7017C6C}" srcOrd="1" destOrd="0" parTransId="{BA3C18A4-01CF-B345-ABBD-0BF3ED634274}" sibTransId="{C11F33E5-9CF6-7E4A-AC98-740659F3377A}"/>
    <dgm:cxn modelId="{CA85B9D8-B7CD-3947-811E-B8C8128B2DF8}" type="presOf" srcId="{74E11971-5984-FB4D-808C-C913769AB92D}" destId="{28CF0727-D620-3446-A0BB-234F3056F8D9}" srcOrd="0" destOrd="0" presId="urn:microsoft.com/office/officeart/2005/8/layout/arrow4"/>
    <dgm:cxn modelId="{9110B17E-2226-AA4A-9BC6-C415E63FE817}" srcId="{97C0C7C4-120E-334E-AC61-7BE0E7017C6C}" destId="{A885C472-3C25-DE40-B000-A986FB62DE3E}" srcOrd="1" destOrd="0" parTransId="{0E952E80-220C-7E46-874A-09802F2CA599}" sibTransId="{CC8D4FB7-B906-844A-AEF9-55B3A42AFA75}"/>
    <dgm:cxn modelId="{7B700225-2D97-40C3-AA2B-661FD927682B}" srcId="{97C0C7C4-120E-334E-AC61-7BE0E7017C6C}" destId="{4546BB35-6768-4583-84EA-A84AD4C9F953}" srcOrd="4" destOrd="0" parTransId="{662EBBD8-AD04-4A40-B350-2CC450C6F276}" sibTransId="{1D121CFB-5244-46EC-A740-AF3FDEB400AD}"/>
    <dgm:cxn modelId="{1D2D1BCF-44CE-4E5C-B824-C9C93B184F79}" srcId="{97C0C7C4-120E-334E-AC61-7BE0E7017C6C}" destId="{11782F5D-21BC-4732-A504-5BF64E224C56}" srcOrd="3" destOrd="0" parTransId="{71A7ADC5-2716-491A-9038-9D31AEDCBD00}" sibTransId="{750B6D76-6EBD-4549-B49D-5A53985A109D}"/>
    <dgm:cxn modelId="{39A7599A-F3BF-4F5B-9041-A697FC797BFA}" type="presOf" srcId="{11782F5D-21BC-4732-A504-5BF64E224C56}" destId="{8F451FD7-07C1-D24E-88AE-8EE98D36D6A8}" srcOrd="0" destOrd="4" presId="urn:microsoft.com/office/officeart/2005/8/layout/arrow4"/>
    <dgm:cxn modelId="{952E6BA5-E8D5-4B4F-8C95-8FCD6C602C5A}" type="presOf" srcId="{D6E55461-A1ED-1549-B148-C16F35E977F6}" destId="{48FAAA8E-A08D-6146-8B57-457EADABE666}" srcOrd="0" destOrd="0" presId="urn:microsoft.com/office/officeart/2005/8/layout/arrow4"/>
    <dgm:cxn modelId="{8C311220-8DBB-4556-9A40-635A12685E29}" srcId="{97C0C7C4-120E-334E-AC61-7BE0E7017C6C}" destId="{0BE484B1-604A-4300-BDE4-24256940C685}" srcOrd="2" destOrd="0" parTransId="{01FD8AF5-2289-429D-9179-F23F939C0240}" sibTransId="{5B480657-432A-4FED-8DE3-4A014402CA76}"/>
    <dgm:cxn modelId="{1E094339-EE23-4FF2-868F-72BFA411BF20}" type="presOf" srcId="{4546BB35-6768-4583-84EA-A84AD4C9F953}" destId="{8F451FD7-07C1-D24E-88AE-8EE98D36D6A8}" srcOrd="0" destOrd="5" presId="urn:microsoft.com/office/officeart/2005/8/layout/arrow4"/>
    <dgm:cxn modelId="{CF3D2E1B-4F8E-754E-B3C4-534E14228DB4}" srcId="{74E11971-5984-FB4D-808C-C913769AB92D}" destId="{D6E55461-A1ED-1549-B148-C16F35E977F6}" srcOrd="0" destOrd="0" parTransId="{3594470A-1D33-E74F-9216-4EDA6336884E}" sibTransId="{E72AB9F9-649C-1644-A69B-40B54E82EF5D}"/>
    <dgm:cxn modelId="{F7F69A2B-EE05-3B4D-BEFA-CA240F4474A0}" type="presOf" srcId="{A885C472-3C25-DE40-B000-A986FB62DE3E}" destId="{8F451FD7-07C1-D24E-88AE-8EE98D36D6A8}" srcOrd="0" destOrd="2" presId="urn:microsoft.com/office/officeart/2005/8/layout/arrow4"/>
    <dgm:cxn modelId="{F23669C9-D12E-9E4A-8F25-2923E9D4D868}" type="presOf" srcId="{97C0C7C4-120E-334E-AC61-7BE0E7017C6C}" destId="{8F451FD7-07C1-D24E-88AE-8EE98D36D6A8}" srcOrd="0" destOrd="0" presId="urn:microsoft.com/office/officeart/2005/8/layout/arrow4"/>
    <dgm:cxn modelId="{BA35C84E-EA29-F245-917C-9B38AEE43A47}" srcId="{97C0C7C4-120E-334E-AC61-7BE0E7017C6C}" destId="{6A65FA09-3785-C549-A972-52AFA8EC8FE5}" srcOrd="0" destOrd="0" parTransId="{705C5FAD-47F3-3B44-AD19-A145162B51A8}" sibTransId="{D854DF7A-194F-3847-9A9E-B8E00EBC41A3}"/>
    <dgm:cxn modelId="{0FAF041C-E456-4272-9A01-942EE9B789B6}" type="presOf" srcId="{0BE484B1-604A-4300-BDE4-24256940C685}" destId="{8F451FD7-07C1-D24E-88AE-8EE98D36D6A8}" srcOrd="0" destOrd="3" presId="urn:microsoft.com/office/officeart/2005/8/layout/arrow4"/>
    <dgm:cxn modelId="{E9AEDBCE-733E-BC4D-B637-279E9D9CF5E3}" type="presParOf" srcId="{28CF0727-D620-3446-A0BB-234F3056F8D9}" destId="{BFE2DD38-065C-4B4B-9D04-50857136CFF3}" srcOrd="0" destOrd="0" presId="urn:microsoft.com/office/officeart/2005/8/layout/arrow4"/>
    <dgm:cxn modelId="{64C1A942-A6C7-2D44-B35E-AC02B6DBEB1C}" type="presParOf" srcId="{28CF0727-D620-3446-A0BB-234F3056F8D9}" destId="{48FAAA8E-A08D-6146-8B57-457EADABE666}" srcOrd="1" destOrd="0" presId="urn:microsoft.com/office/officeart/2005/8/layout/arrow4"/>
    <dgm:cxn modelId="{ADB1432F-539F-BE44-B5BE-41EF55838EF0}" type="presParOf" srcId="{28CF0727-D620-3446-A0BB-234F3056F8D9}" destId="{C528ED87-2622-5445-A524-3B42DFF6F4F9}" srcOrd="2" destOrd="0" presId="urn:microsoft.com/office/officeart/2005/8/layout/arrow4"/>
    <dgm:cxn modelId="{87A56ABD-AB7A-CC4E-86DA-173DB7964B09}" type="presParOf" srcId="{28CF0727-D620-3446-A0BB-234F3056F8D9}" destId="{8F451FD7-07C1-D24E-88AE-8EE98D36D6A8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D15ACF-09FA-FB4F-8F7D-E6FF59A36FF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164EB-D7ED-6342-828C-72F9595B3158}">
      <dgm:prSet/>
      <dgm:spPr/>
      <dgm:t>
        <a:bodyPr/>
        <a:lstStyle/>
        <a:p>
          <a:pPr rtl="0"/>
          <a:r>
            <a:rPr lang="en-US" b="1" dirty="0" smtClean="0">
              <a:effectLst/>
            </a:rPr>
            <a:t>Needed a replacement for 3DES</a:t>
          </a:r>
          <a:endParaRPr lang="en-US" dirty="0">
            <a:effectLst/>
          </a:endParaRPr>
        </a:p>
      </dgm:t>
    </dgm:pt>
    <dgm:pt modelId="{59651BEE-D58E-054B-A1CF-9C3A0B207B8F}" type="parTrans" cxnId="{BC1C011A-618E-C347-A32B-EBD3F58913B1}">
      <dgm:prSet/>
      <dgm:spPr/>
      <dgm:t>
        <a:bodyPr/>
        <a:lstStyle/>
        <a:p>
          <a:endParaRPr lang="en-US"/>
        </a:p>
      </dgm:t>
    </dgm:pt>
    <dgm:pt modelId="{877112CD-AC6C-9A4A-B224-5D5E685ECFFB}" type="sibTrans" cxnId="{BC1C011A-618E-C347-A32B-EBD3F58913B1}">
      <dgm:prSet/>
      <dgm:spPr/>
      <dgm:t>
        <a:bodyPr/>
        <a:lstStyle/>
        <a:p>
          <a:endParaRPr lang="en-US"/>
        </a:p>
      </dgm:t>
    </dgm:pt>
    <dgm:pt modelId="{3CFCB383-DADE-654C-A5D8-12DAA7CEA391}">
      <dgm:prSet custT="1"/>
      <dgm:spPr>
        <a:solidFill>
          <a:srgbClr val="FF6600"/>
        </a:solidFill>
      </dgm:spPr>
      <dgm:t>
        <a:bodyPr/>
        <a:lstStyle/>
        <a:p>
          <a:pPr rtl="0"/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3DES was not reasonable for long term use due to performance and block size</a:t>
          </a:r>
        </a:p>
      </dgm:t>
    </dgm:pt>
    <dgm:pt modelId="{6C0B8728-05C2-6B48-A1CB-B166843082D8}" type="parTrans" cxnId="{97006530-F327-DC48-B7EE-192D8798DFD2}">
      <dgm:prSet/>
      <dgm:spPr/>
      <dgm:t>
        <a:bodyPr/>
        <a:lstStyle/>
        <a:p>
          <a:endParaRPr lang="en-US"/>
        </a:p>
      </dgm:t>
    </dgm:pt>
    <dgm:pt modelId="{B93E2734-B9A1-4F48-BBFA-BFD72BAC59F1}" type="sibTrans" cxnId="{97006530-F327-DC48-B7EE-192D8798DFD2}">
      <dgm:prSet/>
      <dgm:spPr/>
      <dgm:t>
        <a:bodyPr/>
        <a:lstStyle/>
        <a:p>
          <a:endParaRPr lang="en-US"/>
        </a:p>
      </dgm:t>
    </dgm:pt>
    <dgm:pt modelId="{904A5BE3-DB8A-7549-9CC2-310FAFE11132}">
      <dgm:prSet/>
      <dgm:spPr/>
      <dgm:t>
        <a:bodyPr/>
        <a:lstStyle/>
        <a:p>
          <a:pPr rtl="0"/>
          <a:r>
            <a:rPr lang="en-US" b="1" dirty="0" smtClean="0"/>
            <a:t>NIST called for proposals for a new AES in 1997</a:t>
          </a:r>
          <a:endParaRPr lang="en-US" dirty="0"/>
        </a:p>
      </dgm:t>
    </dgm:pt>
    <dgm:pt modelId="{82CC6848-EC8B-7944-B3CD-A6B597BBBF07}" type="parTrans" cxnId="{E1F81116-6D3C-E14B-8A31-FD2D2E97CF65}">
      <dgm:prSet/>
      <dgm:spPr/>
      <dgm:t>
        <a:bodyPr/>
        <a:lstStyle/>
        <a:p>
          <a:endParaRPr lang="en-US"/>
        </a:p>
      </dgm:t>
    </dgm:pt>
    <dgm:pt modelId="{411CDA91-8665-B646-B445-BE6BBB2B0C99}" type="sibTrans" cxnId="{E1F81116-6D3C-E14B-8A31-FD2D2E97CF65}">
      <dgm:prSet/>
      <dgm:spPr/>
      <dgm:t>
        <a:bodyPr/>
        <a:lstStyle/>
        <a:p>
          <a:endParaRPr lang="en-US"/>
        </a:p>
      </dgm:t>
    </dgm:pt>
    <dgm:pt modelId="{6968C39E-8CBE-6F4B-A267-2F71EF660F35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have a security strength equal to or better than 3DES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2022CBCC-3913-4348-9C1E-6A46DAC4BA56}" type="parTrans" cxnId="{B60F23C5-99FD-CB40-91DC-8AC25715A6F7}">
      <dgm:prSet/>
      <dgm:spPr/>
      <dgm:t>
        <a:bodyPr/>
        <a:lstStyle/>
        <a:p>
          <a:endParaRPr lang="en-US"/>
        </a:p>
      </dgm:t>
    </dgm:pt>
    <dgm:pt modelId="{E2799859-51C8-EA4D-BF1A-E78D234B0EDC}" type="sibTrans" cxnId="{B60F23C5-99FD-CB40-91DC-8AC25715A6F7}">
      <dgm:prSet/>
      <dgm:spPr/>
      <dgm:t>
        <a:bodyPr/>
        <a:lstStyle/>
        <a:p>
          <a:endParaRPr lang="en-US"/>
        </a:p>
      </dgm:t>
    </dgm:pt>
    <dgm:pt modelId="{301CF320-3673-1043-8B5A-4A07132E739F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Significantly improved efficiency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8FB46D5B-7254-8641-848B-84FC128255EB}" type="parTrans" cxnId="{15D13E5B-4622-5045-A488-5672A9515203}">
      <dgm:prSet/>
      <dgm:spPr/>
      <dgm:t>
        <a:bodyPr/>
        <a:lstStyle/>
        <a:p>
          <a:endParaRPr lang="en-US"/>
        </a:p>
      </dgm:t>
    </dgm:pt>
    <dgm:pt modelId="{C35250FA-0517-F74E-B9EE-13A6F0FFF731}" type="sibTrans" cxnId="{15D13E5B-4622-5045-A488-5672A9515203}">
      <dgm:prSet/>
      <dgm:spPr/>
      <dgm:t>
        <a:bodyPr/>
        <a:lstStyle/>
        <a:p>
          <a:endParaRPr lang="en-US"/>
        </a:p>
      </dgm:t>
    </dgm:pt>
    <dgm:pt modelId="{5BD4138D-52F5-5F4E-B016-4F3881361F0F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Symmetric block cipher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29BECC1D-8FA0-534D-B146-390353AF5F2F}" type="parTrans" cxnId="{9FF1BE36-6455-5245-A347-3045CD675675}">
      <dgm:prSet/>
      <dgm:spPr/>
      <dgm:t>
        <a:bodyPr/>
        <a:lstStyle/>
        <a:p>
          <a:endParaRPr lang="en-US"/>
        </a:p>
      </dgm:t>
    </dgm:pt>
    <dgm:pt modelId="{AA7A2892-810E-2C43-B347-40EA915C4947}" type="sibTrans" cxnId="{9FF1BE36-6455-5245-A347-3045CD675675}">
      <dgm:prSet/>
      <dgm:spPr/>
      <dgm:t>
        <a:bodyPr/>
        <a:lstStyle/>
        <a:p>
          <a:endParaRPr lang="en-US"/>
        </a:p>
      </dgm:t>
    </dgm:pt>
    <dgm:pt modelId="{22CAFFD2-A545-8943-A373-6548DFFDE1AF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128 bit data and 128/192/256 bit keys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E6C3AB4A-5995-8248-B3E1-61E10E460B61}" type="parTrans" cxnId="{4D54641C-054A-DD4E-A899-E478C463F6B7}">
      <dgm:prSet/>
      <dgm:spPr/>
      <dgm:t>
        <a:bodyPr/>
        <a:lstStyle/>
        <a:p>
          <a:endParaRPr lang="en-US"/>
        </a:p>
      </dgm:t>
    </dgm:pt>
    <dgm:pt modelId="{94B4FD3F-80C2-244D-92A9-E97C66F5D555}" type="sibTrans" cxnId="{4D54641C-054A-DD4E-A899-E478C463F6B7}">
      <dgm:prSet/>
      <dgm:spPr/>
      <dgm:t>
        <a:bodyPr/>
        <a:lstStyle/>
        <a:p>
          <a:endParaRPr lang="en-US"/>
        </a:p>
      </dgm:t>
    </dgm:pt>
    <dgm:pt modelId="{91E4542F-E5C1-0649-8E70-B71D796B7A2B}">
      <dgm:prSet/>
      <dgm:spPr/>
      <dgm:t>
        <a:bodyPr/>
        <a:lstStyle/>
        <a:p>
          <a:pPr rtl="0"/>
          <a:r>
            <a:rPr lang="en-US" b="1" dirty="0" smtClean="0"/>
            <a:t>Selected </a:t>
          </a:r>
          <a:r>
            <a:rPr lang="en-US" b="1" dirty="0" err="1" smtClean="0"/>
            <a:t>Rijndael</a:t>
          </a:r>
          <a:r>
            <a:rPr lang="en-US" b="1" dirty="0" smtClean="0"/>
            <a:t> in November 2001</a:t>
          </a:r>
          <a:endParaRPr lang="en-US" dirty="0"/>
        </a:p>
      </dgm:t>
    </dgm:pt>
    <dgm:pt modelId="{2A101C32-2EC1-EF4E-90E9-54677E10D7F9}" type="parTrans" cxnId="{806289DC-6E9A-4441-8974-F8743D4D762B}">
      <dgm:prSet/>
      <dgm:spPr/>
      <dgm:t>
        <a:bodyPr/>
        <a:lstStyle/>
        <a:p>
          <a:endParaRPr lang="en-US"/>
        </a:p>
      </dgm:t>
    </dgm:pt>
    <dgm:pt modelId="{15E68A15-86DA-004D-9DCE-0AEAFA603E3F}" type="sibTrans" cxnId="{806289DC-6E9A-4441-8974-F8743D4D762B}">
      <dgm:prSet/>
      <dgm:spPr/>
      <dgm:t>
        <a:bodyPr/>
        <a:lstStyle/>
        <a:p>
          <a:endParaRPr lang="en-US"/>
        </a:p>
      </dgm:t>
    </dgm:pt>
    <dgm:pt modelId="{C172F93B-4668-3A49-9D3B-F2BF139B21BD}">
      <dgm:prSet custT="1"/>
      <dgm:spPr>
        <a:solidFill>
          <a:srgbClr val="FF6600"/>
        </a:solidFill>
      </dgm:spPr>
      <dgm:t>
        <a:bodyPr/>
        <a:lstStyle/>
        <a:p>
          <a:pPr rtl="0"/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Published as </a:t>
          </a:r>
        </a:p>
        <a:p>
          <a:pPr rtl="0"/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FIPS 197</a:t>
          </a:r>
        </a:p>
      </dgm:t>
    </dgm:pt>
    <dgm:pt modelId="{B85748EB-A820-C341-9DD2-8CC9B25E11E6}" type="parTrans" cxnId="{4716227B-8C11-DD4F-9837-7D4CAAA07FD3}">
      <dgm:prSet/>
      <dgm:spPr/>
      <dgm:t>
        <a:bodyPr/>
        <a:lstStyle/>
        <a:p>
          <a:endParaRPr lang="en-US"/>
        </a:p>
      </dgm:t>
    </dgm:pt>
    <dgm:pt modelId="{F8409F2A-4A81-EF4F-8F1D-1274D53A6653}" type="sibTrans" cxnId="{4716227B-8C11-DD4F-9837-7D4CAAA07FD3}">
      <dgm:prSet/>
      <dgm:spPr/>
      <dgm:t>
        <a:bodyPr/>
        <a:lstStyle/>
        <a:p>
          <a:endParaRPr lang="en-US"/>
        </a:p>
      </dgm:t>
    </dgm:pt>
    <dgm:pt modelId="{6CD21563-8118-D247-A96E-8F9704B9B448}" type="pres">
      <dgm:prSet presAssocID="{94D15ACF-09FA-FB4F-8F7D-E6FF59A36FF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D54488-2DA7-924E-9F9E-8AADB3605EDE}" type="pres">
      <dgm:prSet presAssocID="{9D6164EB-D7ED-6342-828C-72F9595B3158}" presName="compNode" presStyleCnt="0"/>
      <dgm:spPr/>
    </dgm:pt>
    <dgm:pt modelId="{781D7F12-172F-E746-B25A-8095484E1922}" type="pres">
      <dgm:prSet presAssocID="{9D6164EB-D7ED-6342-828C-72F9595B3158}" presName="aNode" presStyleLbl="bgShp" presStyleIdx="0" presStyleCnt="3"/>
      <dgm:spPr/>
      <dgm:t>
        <a:bodyPr/>
        <a:lstStyle/>
        <a:p>
          <a:endParaRPr lang="en-US"/>
        </a:p>
      </dgm:t>
    </dgm:pt>
    <dgm:pt modelId="{A3171A3C-0FA2-2543-A906-3C1DB000AC32}" type="pres">
      <dgm:prSet presAssocID="{9D6164EB-D7ED-6342-828C-72F9595B3158}" presName="textNode" presStyleLbl="bgShp" presStyleIdx="0" presStyleCnt="3"/>
      <dgm:spPr/>
      <dgm:t>
        <a:bodyPr/>
        <a:lstStyle/>
        <a:p>
          <a:endParaRPr lang="en-US"/>
        </a:p>
      </dgm:t>
    </dgm:pt>
    <dgm:pt modelId="{C6EC61DE-CBAE-B84D-97AE-F89BCE11BAEA}" type="pres">
      <dgm:prSet presAssocID="{9D6164EB-D7ED-6342-828C-72F9595B3158}" presName="compChildNode" presStyleCnt="0"/>
      <dgm:spPr/>
    </dgm:pt>
    <dgm:pt modelId="{943C00A8-9744-C64A-8078-47EB4A14E430}" type="pres">
      <dgm:prSet presAssocID="{9D6164EB-D7ED-6342-828C-72F9595B3158}" presName="theInnerList" presStyleCnt="0"/>
      <dgm:spPr/>
    </dgm:pt>
    <dgm:pt modelId="{8BCCC83A-2845-2C41-8726-C6420FB0B836}" type="pres">
      <dgm:prSet presAssocID="{3CFCB383-DADE-654C-A5D8-12DAA7CEA391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510D9-B12E-DF47-8115-6FE2852B4C1F}" type="pres">
      <dgm:prSet presAssocID="{9D6164EB-D7ED-6342-828C-72F9595B3158}" presName="aSpace" presStyleCnt="0"/>
      <dgm:spPr/>
    </dgm:pt>
    <dgm:pt modelId="{4BDE371D-9DCC-7445-91E2-A830722308F5}" type="pres">
      <dgm:prSet presAssocID="{904A5BE3-DB8A-7549-9CC2-310FAFE11132}" presName="compNode" presStyleCnt="0"/>
      <dgm:spPr/>
    </dgm:pt>
    <dgm:pt modelId="{3D24085E-7D27-8342-B893-64784A838C69}" type="pres">
      <dgm:prSet presAssocID="{904A5BE3-DB8A-7549-9CC2-310FAFE11132}" presName="aNode" presStyleLbl="bgShp" presStyleIdx="1" presStyleCnt="3"/>
      <dgm:spPr/>
      <dgm:t>
        <a:bodyPr/>
        <a:lstStyle/>
        <a:p>
          <a:endParaRPr lang="en-US"/>
        </a:p>
      </dgm:t>
    </dgm:pt>
    <dgm:pt modelId="{745A601F-24AF-6E4F-93E4-0D8D8FD379EE}" type="pres">
      <dgm:prSet presAssocID="{904A5BE3-DB8A-7549-9CC2-310FAFE11132}" presName="textNode" presStyleLbl="bgShp" presStyleIdx="1" presStyleCnt="3"/>
      <dgm:spPr/>
      <dgm:t>
        <a:bodyPr/>
        <a:lstStyle/>
        <a:p>
          <a:endParaRPr lang="en-US"/>
        </a:p>
      </dgm:t>
    </dgm:pt>
    <dgm:pt modelId="{C716BE32-1BEB-2B49-A78D-07A7A1A28029}" type="pres">
      <dgm:prSet presAssocID="{904A5BE3-DB8A-7549-9CC2-310FAFE11132}" presName="compChildNode" presStyleCnt="0"/>
      <dgm:spPr/>
    </dgm:pt>
    <dgm:pt modelId="{328C5B30-C641-074C-AA92-73CE3C30529B}" type="pres">
      <dgm:prSet presAssocID="{904A5BE3-DB8A-7549-9CC2-310FAFE11132}" presName="theInnerList" presStyleCnt="0"/>
      <dgm:spPr/>
    </dgm:pt>
    <dgm:pt modelId="{2F7DD57D-E033-D345-BE20-DA5ED5C15AE0}" type="pres">
      <dgm:prSet presAssocID="{6968C39E-8CBE-6F4B-A267-2F71EF660F35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87B6A-36EA-8548-8F48-388594E74FE3}" type="pres">
      <dgm:prSet presAssocID="{6968C39E-8CBE-6F4B-A267-2F71EF660F35}" presName="aSpace2" presStyleCnt="0"/>
      <dgm:spPr/>
    </dgm:pt>
    <dgm:pt modelId="{32502699-8027-A547-B5B5-7795C0A9D368}" type="pres">
      <dgm:prSet presAssocID="{301CF320-3673-1043-8B5A-4A07132E739F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EFAD0-1634-404A-8000-D73D3C9A027F}" type="pres">
      <dgm:prSet presAssocID="{301CF320-3673-1043-8B5A-4A07132E739F}" presName="aSpace2" presStyleCnt="0"/>
      <dgm:spPr/>
    </dgm:pt>
    <dgm:pt modelId="{0F5088D2-59EA-5548-80E2-3309C25C7018}" type="pres">
      <dgm:prSet presAssocID="{5BD4138D-52F5-5F4E-B016-4F3881361F0F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A2220-D36D-9E45-9DBA-15CFB247CCCD}" type="pres">
      <dgm:prSet presAssocID="{5BD4138D-52F5-5F4E-B016-4F3881361F0F}" presName="aSpace2" presStyleCnt="0"/>
      <dgm:spPr/>
    </dgm:pt>
    <dgm:pt modelId="{A9F685CA-EF48-034D-871D-D72673837C72}" type="pres">
      <dgm:prSet presAssocID="{22CAFFD2-A545-8943-A373-6548DFFDE1AF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9F736-71FA-9A44-9A4F-17FADA9AE3B3}" type="pres">
      <dgm:prSet presAssocID="{904A5BE3-DB8A-7549-9CC2-310FAFE11132}" presName="aSpace" presStyleCnt="0"/>
      <dgm:spPr/>
    </dgm:pt>
    <dgm:pt modelId="{53C796F7-8B20-4744-A32E-380E3199EB4C}" type="pres">
      <dgm:prSet presAssocID="{91E4542F-E5C1-0649-8E70-B71D796B7A2B}" presName="compNode" presStyleCnt="0"/>
      <dgm:spPr/>
    </dgm:pt>
    <dgm:pt modelId="{18147555-F082-0E40-924F-5E712089BBAA}" type="pres">
      <dgm:prSet presAssocID="{91E4542F-E5C1-0649-8E70-B71D796B7A2B}" presName="aNode" presStyleLbl="bgShp" presStyleIdx="2" presStyleCnt="3"/>
      <dgm:spPr/>
      <dgm:t>
        <a:bodyPr/>
        <a:lstStyle/>
        <a:p>
          <a:endParaRPr lang="en-US"/>
        </a:p>
      </dgm:t>
    </dgm:pt>
    <dgm:pt modelId="{F146A149-58B7-B849-867F-36C53A648485}" type="pres">
      <dgm:prSet presAssocID="{91E4542F-E5C1-0649-8E70-B71D796B7A2B}" presName="textNode" presStyleLbl="bgShp" presStyleIdx="2" presStyleCnt="3"/>
      <dgm:spPr/>
      <dgm:t>
        <a:bodyPr/>
        <a:lstStyle/>
        <a:p>
          <a:endParaRPr lang="en-US"/>
        </a:p>
      </dgm:t>
    </dgm:pt>
    <dgm:pt modelId="{10146D15-6CFE-C64B-906C-7ABFD4A7265E}" type="pres">
      <dgm:prSet presAssocID="{91E4542F-E5C1-0649-8E70-B71D796B7A2B}" presName="compChildNode" presStyleCnt="0"/>
      <dgm:spPr/>
    </dgm:pt>
    <dgm:pt modelId="{444E1DB8-8EE0-3847-85BB-37E66A69944F}" type="pres">
      <dgm:prSet presAssocID="{91E4542F-E5C1-0649-8E70-B71D796B7A2B}" presName="theInnerList" presStyleCnt="0"/>
      <dgm:spPr/>
    </dgm:pt>
    <dgm:pt modelId="{576361A2-9C21-E94B-A1A3-52D5EC9C8EEE}" type="pres">
      <dgm:prSet presAssocID="{C172F93B-4668-3A49-9D3B-F2BF139B21BD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3AA030-C1F5-B449-AF38-F373D8046949}" type="presOf" srcId="{C172F93B-4668-3A49-9D3B-F2BF139B21BD}" destId="{576361A2-9C21-E94B-A1A3-52D5EC9C8EEE}" srcOrd="0" destOrd="0" presId="urn:microsoft.com/office/officeart/2005/8/layout/lProcess2"/>
    <dgm:cxn modelId="{E98738F1-530E-1245-B2B0-495038409200}" type="presOf" srcId="{3CFCB383-DADE-654C-A5D8-12DAA7CEA391}" destId="{8BCCC83A-2845-2C41-8726-C6420FB0B836}" srcOrd="0" destOrd="0" presId="urn:microsoft.com/office/officeart/2005/8/layout/lProcess2"/>
    <dgm:cxn modelId="{97006530-F327-DC48-B7EE-192D8798DFD2}" srcId="{9D6164EB-D7ED-6342-828C-72F9595B3158}" destId="{3CFCB383-DADE-654C-A5D8-12DAA7CEA391}" srcOrd="0" destOrd="0" parTransId="{6C0B8728-05C2-6B48-A1CB-B166843082D8}" sibTransId="{B93E2734-B9A1-4F48-BBFA-BFD72BAC59F1}"/>
    <dgm:cxn modelId="{8940A0C4-A828-D94A-8F0D-53A7C9A2FD57}" type="presOf" srcId="{6968C39E-8CBE-6F4B-A267-2F71EF660F35}" destId="{2F7DD57D-E033-D345-BE20-DA5ED5C15AE0}" srcOrd="0" destOrd="0" presId="urn:microsoft.com/office/officeart/2005/8/layout/lProcess2"/>
    <dgm:cxn modelId="{BC1C011A-618E-C347-A32B-EBD3F58913B1}" srcId="{94D15ACF-09FA-FB4F-8F7D-E6FF59A36FF0}" destId="{9D6164EB-D7ED-6342-828C-72F9595B3158}" srcOrd="0" destOrd="0" parTransId="{59651BEE-D58E-054B-A1CF-9C3A0B207B8F}" sibTransId="{877112CD-AC6C-9A4A-B224-5D5E685ECFFB}"/>
    <dgm:cxn modelId="{B60F23C5-99FD-CB40-91DC-8AC25715A6F7}" srcId="{904A5BE3-DB8A-7549-9CC2-310FAFE11132}" destId="{6968C39E-8CBE-6F4B-A267-2F71EF660F35}" srcOrd="0" destOrd="0" parTransId="{2022CBCC-3913-4348-9C1E-6A46DAC4BA56}" sibTransId="{E2799859-51C8-EA4D-BF1A-E78D234B0EDC}"/>
    <dgm:cxn modelId="{997E3CAF-E409-5D42-946D-D8BE89902DF4}" type="presOf" srcId="{5BD4138D-52F5-5F4E-B016-4F3881361F0F}" destId="{0F5088D2-59EA-5548-80E2-3309C25C7018}" srcOrd="0" destOrd="0" presId="urn:microsoft.com/office/officeart/2005/8/layout/lProcess2"/>
    <dgm:cxn modelId="{5331FBD9-3869-2649-8D85-F6B6DF229569}" type="presOf" srcId="{301CF320-3673-1043-8B5A-4A07132E739F}" destId="{32502699-8027-A547-B5B5-7795C0A9D368}" srcOrd="0" destOrd="0" presId="urn:microsoft.com/office/officeart/2005/8/layout/lProcess2"/>
    <dgm:cxn modelId="{15D13E5B-4622-5045-A488-5672A9515203}" srcId="{904A5BE3-DB8A-7549-9CC2-310FAFE11132}" destId="{301CF320-3673-1043-8B5A-4A07132E739F}" srcOrd="1" destOrd="0" parTransId="{8FB46D5B-7254-8641-848B-84FC128255EB}" sibTransId="{C35250FA-0517-F74E-B9EE-13A6F0FFF731}"/>
    <dgm:cxn modelId="{9FF1BE36-6455-5245-A347-3045CD675675}" srcId="{904A5BE3-DB8A-7549-9CC2-310FAFE11132}" destId="{5BD4138D-52F5-5F4E-B016-4F3881361F0F}" srcOrd="2" destOrd="0" parTransId="{29BECC1D-8FA0-534D-B146-390353AF5F2F}" sibTransId="{AA7A2892-810E-2C43-B347-40EA915C4947}"/>
    <dgm:cxn modelId="{4D54641C-054A-DD4E-A899-E478C463F6B7}" srcId="{904A5BE3-DB8A-7549-9CC2-310FAFE11132}" destId="{22CAFFD2-A545-8943-A373-6548DFFDE1AF}" srcOrd="3" destOrd="0" parTransId="{E6C3AB4A-5995-8248-B3E1-61E10E460B61}" sibTransId="{94B4FD3F-80C2-244D-92A9-E97C66F5D555}"/>
    <dgm:cxn modelId="{79E65FAE-C740-F74D-9B8C-94DE83B9FCD4}" type="presOf" srcId="{91E4542F-E5C1-0649-8E70-B71D796B7A2B}" destId="{F146A149-58B7-B849-867F-36C53A648485}" srcOrd="1" destOrd="0" presId="urn:microsoft.com/office/officeart/2005/8/layout/lProcess2"/>
    <dgm:cxn modelId="{C49C9184-12A5-0C43-A7BF-89E8940431B8}" type="presOf" srcId="{9D6164EB-D7ED-6342-828C-72F9595B3158}" destId="{781D7F12-172F-E746-B25A-8095484E1922}" srcOrd="0" destOrd="0" presId="urn:microsoft.com/office/officeart/2005/8/layout/lProcess2"/>
    <dgm:cxn modelId="{4716227B-8C11-DD4F-9837-7D4CAAA07FD3}" srcId="{91E4542F-E5C1-0649-8E70-B71D796B7A2B}" destId="{C172F93B-4668-3A49-9D3B-F2BF139B21BD}" srcOrd="0" destOrd="0" parTransId="{B85748EB-A820-C341-9DD2-8CC9B25E11E6}" sibTransId="{F8409F2A-4A81-EF4F-8F1D-1274D53A6653}"/>
    <dgm:cxn modelId="{3E89F363-4A09-0944-8389-DC8CE8E13B42}" type="presOf" srcId="{904A5BE3-DB8A-7549-9CC2-310FAFE11132}" destId="{745A601F-24AF-6E4F-93E4-0D8D8FD379EE}" srcOrd="1" destOrd="0" presId="urn:microsoft.com/office/officeart/2005/8/layout/lProcess2"/>
    <dgm:cxn modelId="{B328573C-C93D-4740-A8EF-47F1C3E7A7FF}" type="presOf" srcId="{91E4542F-E5C1-0649-8E70-B71D796B7A2B}" destId="{18147555-F082-0E40-924F-5E712089BBAA}" srcOrd="0" destOrd="0" presId="urn:microsoft.com/office/officeart/2005/8/layout/lProcess2"/>
    <dgm:cxn modelId="{E1F81116-6D3C-E14B-8A31-FD2D2E97CF65}" srcId="{94D15ACF-09FA-FB4F-8F7D-E6FF59A36FF0}" destId="{904A5BE3-DB8A-7549-9CC2-310FAFE11132}" srcOrd="1" destOrd="0" parTransId="{82CC6848-EC8B-7944-B3CD-A6B597BBBF07}" sibTransId="{411CDA91-8665-B646-B445-BE6BBB2B0C99}"/>
    <dgm:cxn modelId="{BF8A4615-D412-F449-9246-13C0399FC50C}" type="presOf" srcId="{22CAFFD2-A545-8943-A373-6548DFFDE1AF}" destId="{A9F685CA-EF48-034D-871D-D72673837C72}" srcOrd="0" destOrd="0" presId="urn:microsoft.com/office/officeart/2005/8/layout/lProcess2"/>
    <dgm:cxn modelId="{806289DC-6E9A-4441-8974-F8743D4D762B}" srcId="{94D15ACF-09FA-FB4F-8F7D-E6FF59A36FF0}" destId="{91E4542F-E5C1-0649-8E70-B71D796B7A2B}" srcOrd="2" destOrd="0" parTransId="{2A101C32-2EC1-EF4E-90E9-54677E10D7F9}" sibTransId="{15E68A15-86DA-004D-9DCE-0AEAFA603E3F}"/>
    <dgm:cxn modelId="{52DB8D8B-9E19-0C4E-94BD-61EA99D0CB91}" type="presOf" srcId="{904A5BE3-DB8A-7549-9CC2-310FAFE11132}" destId="{3D24085E-7D27-8342-B893-64784A838C69}" srcOrd="0" destOrd="0" presId="urn:microsoft.com/office/officeart/2005/8/layout/lProcess2"/>
    <dgm:cxn modelId="{CF558F8C-B2CE-394C-BA09-2E0F77B1D01F}" type="presOf" srcId="{9D6164EB-D7ED-6342-828C-72F9595B3158}" destId="{A3171A3C-0FA2-2543-A906-3C1DB000AC32}" srcOrd="1" destOrd="0" presId="urn:microsoft.com/office/officeart/2005/8/layout/lProcess2"/>
    <dgm:cxn modelId="{90D1CF34-5209-BC4C-881B-779559F6F3A2}" type="presOf" srcId="{94D15ACF-09FA-FB4F-8F7D-E6FF59A36FF0}" destId="{6CD21563-8118-D247-A96E-8F9704B9B448}" srcOrd="0" destOrd="0" presId="urn:microsoft.com/office/officeart/2005/8/layout/lProcess2"/>
    <dgm:cxn modelId="{CDF71098-A306-9E47-AEE1-F5F6FCB5BBEA}" type="presParOf" srcId="{6CD21563-8118-D247-A96E-8F9704B9B448}" destId="{01D54488-2DA7-924E-9F9E-8AADB3605EDE}" srcOrd="0" destOrd="0" presId="urn:microsoft.com/office/officeart/2005/8/layout/lProcess2"/>
    <dgm:cxn modelId="{941E257C-8A30-2645-BBCE-FA2C14506E6C}" type="presParOf" srcId="{01D54488-2DA7-924E-9F9E-8AADB3605EDE}" destId="{781D7F12-172F-E746-B25A-8095484E1922}" srcOrd="0" destOrd="0" presId="urn:microsoft.com/office/officeart/2005/8/layout/lProcess2"/>
    <dgm:cxn modelId="{09134FAD-42E9-C047-BF85-3E49FB67903E}" type="presParOf" srcId="{01D54488-2DA7-924E-9F9E-8AADB3605EDE}" destId="{A3171A3C-0FA2-2543-A906-3C1DB000AC32}" srcOrd="1" destOrd="0" presId="urn:microsoft.com/office/officeart/2005/8/layout/lProcess2"/>
    <dgm:cxn modelId="{5C9F83B7-B40B-524F-ABE6-E52761EA9A34}" type="presParOf" srcId="{01D54488-2DA7-924E-9F9E-8AADB3605EDE}" destId="{C6EC61DE-CBAE-B84D-97AE-F89BCE11BAEA}" srcOrd="2" destOrd="0" presId="urn:microsoft.com/office/officeart/2005/8/layout/lProcess2"/>
    <dgm:cxn modelId="{47BF180E-E9C8-5541-8799-B83A1891AAEF}" type="presParOf" srcId="{C6EC61DE-CBAE-B84D-97AE-F89BCE11BAEA}" destId="{943C00A8-9744-C64A-8078-47EB4A14E430}" srcOrd="0" destOrd="0" presId="urn:microsoft.com/office/officeart/2005/8/layout/lProcess2"/>
    <dgm:cxn modelId="{3AB5AA81-7194-6B43-8927-BF0591484A13}" type="presParOf" srcId="{943C00A8-9744-C64A-8078-47EB4A14E430}" destId="{8BCCC83A-2845-2C41-8726-C6420FB0B836}" srcOrd="0" destOrd="0" presId="urn:microsoft.com/office/officeart/2005/8/layout/lProcess2"/>
    <dgm:cxn modelId="{42E73263-660E-1743-99FF-DF98477B8006}" type="presParOf" srcId="{6CD21563-8118-D247-A96E-8F9704B9B448}" destId="{67C510D9-B12E-DF47-8115-6FE2852B4C1F}" srcOrd="1" destOrd="0" presId="urn:microsoft.com/office/officeart/2005/8/layout/lProcess2"/>
    <dgm:cxn modelId="{3E51949D-C874-8042-9876-30B3EA1ADDEE}" type="presParOf" srcId="{6CD21563-8118-D247-A96E-8F9704B9B448}" destId="{4BDE371D-9DCC-7445-91E2-A830722308F5}" srcOrd="2" destOrd="0" presId="urn:microsoft.com/office/officeart/2005/8/layout/lProcess2"/>
    <dgm:cxn modelId="{1F6CBAFF-F589-1542-AC6C-4173AD6781B3}" type="presParOf" srcId="{4BDE371D-9DCC-7445-91E2-A830722308F5}" destId="{3D24085E-7D27-8342-B893-64784A838C69}" srcOrd="0" destOrd="0" presId="urn:microsoft.com/office/officeart/2005/8/layout/lProcess2"/>
    <dgm:cxn modelId="{E2F26E3F-8B9B-4540-99FC-5D9579FE2F75}" type="presParOf" srcId="{4BDE371D-9DCC-7445-91E2-A830722308F5}" destId="{745A601F-24AF-6E4F-93E4-0D8D8FD379EE}" srcOrd="1" destOrd="0" presId="urn:microsoft.com/office/officeart/2005/8/layout/lProcess2"/>
    <dgm:cxn modelId="{CA999D5D-3593-884A-AE19-0409301C1F33}" type="presParOf" srcId="{4BDE371D-9DCC-7445-91E2-A830722308F5}" destId="{C716BE32-1BEB-2B49-A78D-07A7A1A28029}" srcOrd="2" destOrd="0" presId="urn:microsoft.com/office/officeart/2005/8/layout/lProcess2"/>
    <dgm:cxn modelId="{52B28B29-A0C1-3F4F-AD11-A418FEBB2776}" type="presParOf" srcId="{C716BE32-1BEB-2B49-A78D-07A7A1A28029}" destId="{328C5B30-C641-074C-AA92-73CE3C30529B}" srcOrd="0" destOrd="0" presId="urn:microsoft.com/office/officeart/2005/8/layout/lProcess2"/>
    <dgm:cxn modelId="{5D245899-4574-2043-9F34-3CFCB81E7F37}" type="presParOf" srcId="{328C5B30-C641-074C-AA92-73CE3C30529B}" destId="{2F7DD57D-E033-D345-BE20-DA5ED5C15AE0}" srcOrd="0" destOrd="0" presId="urn:microsoft.com/office/officeart/2005/8/layout/lProcess2"/>
    <dgm:cxn modelId="{22185EC7-2AA1-6141-BED8-3E7F84DC46E5}" type="presParOf" srcId="{328C5B30-C641-074C-AA92-73CE3C30529B}" destId="{F0C87B6A-36EA-8548-8F48-388594E74FE3}" srcOrd="1" destOrd="0" presId="urn:microsoft.com/office/officeart/2005/8/layout/lProcess2"/>
    <dgm:cxn modelId="{CE5110BC-99C7-B84A-8130-35ADECDAC8EA}" type="presParOf" srcId="{328C5B30-C641-074C-AA92-73CE3C30529B}" destId="{32502699-8027-A547-B5B5-7795C0A9D368}" srcOrd="2" destOrd="0" presId="urn:microsoft.com/office/officeart/2005/8/layout/lProcess2"/>
    <dgm:cxn modelId="{87C04FC1-2C15-004D-8125-A6A322FB4977}" type="presParOf" srcId="{328C5B30-C641-074C-AA92-73CE3C30529B}" destId="{69DEFAD0-1634-404A-8000-D73D3C9A027F}" srcOrd="3" destOrd="0" presId="urn:microsoft.com/office/officeart/2005/8/layout/lProcess2"/>
    <dgm:cxn modelId="{C320C68C-18A0-A04B-99C6-BB98A5B8BF01}" type="presParOf" srcId="{328C5B30-C641-074C-AA92-73CE3C30529B}" destId="{0F5088D2-59EA-5548-80E2-3309C25C7018}" srcOrd="4" destOrd="0" presId="urn:microsoft.com/office/officeart/2005/8/layout/lProcess2"/>
    <dgm:cxn modelId="{551075C7-7DCD-7D40-80F6-3AF7768DF2D6}" type="presParOf" srcId="{328C5B30-C641-074C-AA92-73CE3C30529B}" destId="{E68A2220-D36D-9E45-9DBA-15CFB247CCCD}" srcOrd="5" destOrd="0" presId="urn:microsoft.com/office/officeart/2005/8/layout/lProcess2"/>
    <dgm:cxn modelId="{26747BFF-EC51-584B-981D-185DDAC72B1B}" type="presParOf" srcId="{328C5B30-C641-074C-AA92-73CE3C30529B}" destId="{A9F685CA-EF48-034D-871D-D72673837C72}" srcOrd="6" destOrd="0" presId="urn:microsoft.com/office/officeart/2005/8/layout/lProcess2"/>
    <dgm:cxn modelId="{1543FAE8-36CA-424A-B0E9-02A60C36AB19}" type="presParOf" srcId="{6CD21563-8118-D247-A96E-8F9704B9B448}" destId="{37E9F736-71FA-9A44-9A4F-17FADA9AE3B3}" srcOrd="3" destOrd="0" presId="urn:microsoft.com/office/officeart/2005/8/layout/lProcess2"/>
    <dgm:cxn modelId="{15C09DF2-B37A-C048-B2DE-608ECE874E3D}" type="presParOf" srcId="{6CD21563-8118-D247-A96E-8F9704B9B448}" destId="{53C796F7-8B20-4744-A32E-380E3199EB4C}" srcOrd="4" destOrd="0" presId="urn:microsoft.com/office/officeart/2005/8/layout/lProcess2"/>
    <dgm:cxn modelId="{ACFE3A61-05FB-644D-A5F2-7AF357BBF682}" type="presParOf" srcId="{53C796F7-8B20-4744-A32E-380E3199EB4C}" destId="{18147555-F082-0E40-924F-5E712089BBAA}" srcOrd="0" destOrd="0" presId="urn:microsoft.com/office/officeart/2005/8/layout/lProcess2"/>
    <dgm:cxn modelId="{4DA849EA-CAFF-814E-8D15-1996B55BED30}" type="presParOf" srcId="{53C796F7-8B20-4744-A32E-380E3199EB4C}" destId="{F146A149-58B7-B849-867F-36C53A648485}" srcOrd="1" destOrd="0" presId="urn:microsoft.com/office/officeart/2005/8/layout/lProcess2"/>
    <dgm:cxn modelId="{6881D5D7-AB89-6040-8F1B-7B8A087D3E48}" type="presParOf" srcId="{53C796F7-8B20-4744-A32E-380E3199EB4C}" destId="{10146D15-6CFE-C64B-906C-7ABFD4A7265E}" srcOrd="2" destOrd="0" presId="urn:microsoft.com/office/officeart/2005/8/layout/lProcess2"/>
    <dgm:cxn modelId="{A3F3D249-BAAC-474A-9FC5-1805EF6D7DEF}" type="presParOf" srcId="{10146D15-6CFE-C64B-906C-7ABFD4A7265E}" destId="{444E1DB8-8EE0-3847-85BB-37E66A69944F}" srcOrd="0" destOrd="0" presId="urn:microsoft.com/office/officeart/2005/8/layout/lProcess2"/>
    <dgm:cxn modelId="{05572609-22AC-4140-B1B5-35E5EC7C2752}" type="presParOf" srcId="{444E1DB8-8EE0-3847-85BB-37E66A69944F}" destId="{576361A2-9C21-E94B-A1A3-52D5EC9C8EE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D43C83-7A3A-CA41-9DEA-B535D386083A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06D337-AA2E-CD4B-940B-6ED581C4FCF3}">
      <dgm:prSet custT="1"/>
      <dgm:spPr>
        <a:ln w="12700" cmpd="sng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Publicly proposed by </a:t>
          </a:r>
          <a:r>
            <a:rPr lang="en-US" sz="2100" b="1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Diffie</a:t>
          </a:r>
          <a:r>
            <a:rPr lang="en-US" sz="21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and Hellman in 1976</a:t>
          </a:r>
        </a:p>
      </dgm:t>
    </dgm:pt>
    <dgm:pt modelId="{9D82D345-4AB6-554A-A4FD-261419D4F540}" type="parTrans" cxnId="{C6E54507-CB26-424A-A736-9AC8AA71FA5E}">
      <dgm:prSet/>
      <dgm:spPr/>
      <dgm:t>
        <a:bodyPr/>
        <a:lstStyle/>
        <a:p>
          <a:endParaRPr lang="en-US"/>
        </a:p>
      </dgm:t>
    </dgm:pt>
    <dgm:pt modelId="{155A0DD5-8E0C-3D4C-9802-C760C658727A}" type="sibTrans" cxnId="{C6E54507-CB26-424A-A736-9AC8AA71FA5E}">
      <dgm:prSet/>
      <dgm:spPr/>
      <dgm:t>
        <a:bodyPr/>
        <a:lstStyle/>
        <a:p>
          <a:endParaRPr lang="en-US"/>
        </a:p>
      </dgm:t>
    </dgm:pt>
    <dgm:pt modelId="{A02B055A-B0FF-174A-8E23-6E56ACAAEE39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Based on mathematical functions</a:t>
          </a:r>
        </a:p>
      </dgm:t>
    </dgm:pt>
    <dgm:pt modelId="{5B7EA543-DD9D-F64A-95C8-1FA56CC39934}" type="parTrans" cxnId="{2BC202DB-AEB8-7D43-AF31-DF6377818381}">
      <dgm:prSet/>
      <dgm:spPr/>
      <dgm:t>
        <a:bodyPr/>
        <a:lstStyle/>
        <a:p>
          <a:endParaRPr lang="en-US"/>
        </a:p>
      </dgm:t>
    </dgm:pt>
    <dgm:pt modelId="{682D9939-B16C-FE45-B7C8-E2B5956012D5}" type="sibTrans" cxnId="{2BC202DB-AEB8-7D43-AF31-DF6377818381}">
      <dgm:prSet/>
      <dgm:spPr/>
      <dgm:t>
        <a:bodyPr/>
        <a:lstStyle/>
        <a:p>
          <a:endParaRPr lang="en-US"/>
        </a:p>
      </dgm:t>
    </dgm:pt>
    <dgm:pt modelId="{3ECC392A-C46F-E944-B0E3-A2450D3A3606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Asymmetric</a:t>
          </a:r>
        </a:p>
      </dgm:t>
    </dgm:pt>
    <dgm:pt modelId="{A66FC1AE-F4A2-AE45-8186-7D0A81C06CB9}" type="parTrans" cxnId="{F1CDA9D5-135D-C44B-AEBD-CA63B571E30E}">
      <dgm:prSet/>
      <dgm:spPr/>
      <dgm:t>
        <a:bodyPr/>
        <a:lstStyle/>
        <a:p>
          <a:endParaRPr lang="en-US"/>
        </a:p>
      </dgm:t>
    </dgm:pt>
    <dgm:pt modelId="{8B356F16-041F-7D43-AE3B-77F5DC3C70F8}" type="sibTrans" cxnId="{F1CDA9D5-135D-C44B-AEBD-CA63B571E30E}">
      <dgm:prSet/>
      <dgm:spPr/>
      <dgm:t>
        <a:bodyPr/>
        <a:lstStyle/>
        <a:p>
          <a:endParaRPr lang="en-US"/>
        </a:p>
      </dgm:t>
    </dgm:pt>
    <dgm:pt modelId="{2961A619-6051-5743-8010-BC6210EA23F2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two separate keys</a:t>
          </a:r>
        </a:p>
      </dgm:t>
    </dgm:pt>
    <dgm:pt modelId="{31252965-9EA8-7743-A1C5-B8084F110D8B}" type="parTrans" cxnId="{C03A0627-0181-EC48-BF51-4B884AC69DB9}">
      <dgm:prSet/>
      <dgm:spPr/>
      <dgm:t>
        <a:bodyPr/>
        <a:lstStyle/>
        <a:p>
          <a:endParaRPr lang="en-US"/>
        </a:p>
      </dgm:t>
    </dgm:pt>
    <dgm:pt modelId="{DFBB08AB-6DB6-BB4E-AA8F-A39EE7B8C417}" type="sibTrans" cxnId="{C03A0627-0181-EC48-BF51-4B884AC69DB9}">
      <dgm:prSet/>
      <dgm:spPr/>
      <dgm:t>
        <a:bodyPr/>
        <a:lstStyle/>
        <a:p>
          <a:endParaRPr lang="en-US"/>
        </a:p>
      </dgm:t>
    </dgm:pt>
    <dgm:pt modelId="{37AF3C0F-39BA-5949-8FBA-83C3964EC9F9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and private key</a:t>
          </a:r>
        </a:p>
      </dgm:t>
    </dgm:pt>
    <dgm:pt modelId="{D274AA25-1AA7-0C41-BA06-68552CD131E4}" type="parTrans" cxnId="{0A575FD7-5F18-4D4A-B5A4-C4C97B05D716}">
      <dgm:prSet/>
      <dgm:spPr/>
      <dgm:t>
        <a:bodyPr/>
        <a:lstStyle/>
        <a:p>
          <a:endParaRPr lang="en-US"/>
        </a:p>
      </dgm:t>
    </dgm:pt>
    <dgm:pt modelId="{0148E6F0-A8D7-2D4A-9FF6-4CD98091AC95}" type="sibTrans" cxnId="{0A575FD7-5F18-4D4A-B5A4-C4C97B05D716}">
      <dgm:prSet/>
      <dgm:spPr/>
      <dgm:t>
        <a:bodyPr/>
        <a:lstStyle/>
        <a:p>
          <a:endParaRPr lang="en-US"/>
        </a:p>
      </dgm:t>
    </dgm:pt>
    <dgm:pt modelId="{C5007C76-94E2-5140-967C-1B9827B4D554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is made public for others to use</a:t>
          </a:r>
        </a:p>
      </dgm:t>
    </dgm:pt>
    <dgm:pt modelId="{67794729-FC0A-584E-994D-3FB1EBC7D92A}" type="parTrans" cxnId="{558FA9EB-F87C-5347-973D-76A1A85DF5E3}">
      <dgm:prSet/>
      <dgm:spPr/>
      <dgm:t>
        <a:bodyPr/>
        <a:lstStyle/>
        <a:p>
          <a:endParaRPr lang="en-US"/>
        </a:p>
      </dgm:t>
    </dgm:pt>
    <dgm:pt modelId="{A47BAC33-9B46-9D4C-B83F-AE6A76E7EBD7}" type="sibTrans" cxnId="{558FA9EB-F87C-5347-973D-76A1A85DF5E3}">
      <dgm:prSet/>
      <dgm:spPr/>
      <dgm:t>
        <a:bodyPr/>
        <a:lstStyle/>
        <a:p>
          <a:endParaRPr lang="en-US"/>
        </a:p>
      </dgm:t>
    </dgm:pt>
    <dgm:pt modelId="{A0567C3C-9C53-7E4B-9888-B3F81A6EA2CC}" type="pres">
      <dgm:prSet presAssocID="{44D43C83-7A3A-CA41-9DEA-B535D38608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3F313E-08D7-C74C-B243-12C7B35D646B}" type="pres">
      <dgm:prSet presAssocID="{F106D337-AA2E-CD4B-940B-6ED581C4FCF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FEBE2-07BF-0042-9B49-3C103F5ABA93}" type="pres">
      <dgm:prSet presAssocID="{155A0DD5-8E0C-3D4C-9802-C760C658727A}" presName="sibTrans" presStyleCnt="0"/>
      <dgm:spPr/>
    </dgm:pt>
    <dgm:pt modelId="{9A5CAF2A-FD04-7B45-BE71-389250042074}" type="pres">
      <dgm:prSet presAssocID="{A02B055A-B0FF-174A-8E23-6E56ACAAEE3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A9420-EB79-EE4C-8A5D-023F7BE224E3}" type="pres">
      <dgm:prSet presAssocID="{682D9939-B16C-FE45-B7C8-E2B5956012D5}" presName="sibTrans" presStyleCnt="0"/>
      <dgm:spPr/>
    </dgm:pt>
    <dgm:pt modelId="{A961D2C1-B6A0-5D42-B626-37C7B94374F3}" type="pres">
      <dgm:prSet presAssocID="{3ECC392A-C46F-E944-B0E3-A2450D3A360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C202DB-AEB8-7D43-AF31-DF6377818381}" srcId="{44D43C83-7A3A-CA41-9DEA-B535D386083A}" destId="{A02B055A-B0FF-174A-8E23-6E56ACAAEE39}" srcOrd="1" destOrd="0" parTransId="{5B7EA543-DD9D-F64A-95C8-1FA56CC39934}" sibTransId="{682D9939-B16C-FE45-B7C8-E2B5956012D5}"/>
    <dgm:cxn modelId="{049B6A90-1D12-4078-9170-D0450794830E}" type="presOf" srcId="{3ECC392A-C46F-E944-B0E3-A2450D3A3606}" destId="{A961D2C1-B6A0-5D42-B626-37C7B94374F3}" srcOrd="0" destOrd="0" presId="urn:microsoft.com/office/officeart/2005/8/layout/hList6"/>
    <dgm:cxn modelId="{558FA9EB-F87C-5347-973D-76A1A85DF5E3}" srcId="{3ECC392A-C46F-E944-B0E3-A2450D3A3606}" destId="{C5007C76-94E2-5140-967C-1B9827B4D554}" srcOrd="2" destOrd="0" parTransId="{67794729-FC0A-584E-994D-3FB1EBC7D92A}" sibTransId="{A47BAC33-9B46-9D4C-B83F-AE6A76E7EBD7}"/>
    <dgm:cxn modelId="{C03A0627-0181-EC48-BF51-4B884AC69DB9}" srcId="{3ECC392A-C46F-E944-B0E3-A2450D3A3606}" destId="{2961A619-6051-5743-8010-BC6210EA23F2}" srcOrd="0" destOrd="0" parTransId="{31252965-9EA8-7743-A1C5-B8084F110D8B}" sibTransId="{DFBB08AB-6DB6-BB4E-AA8F-A39EE7B8C417}"/>
    <dgm:cxn modelId="{F1CDA9D5-135D-C44B-AEBD-CA63B571E30E}" srcId="{44D43C83-7A3A-CA41-9DEA-B535D386083A}" destId="{3ECC392A-C46F-E944-B0E3-A2450D3A3606}" srcOrd="2" destOrd="0" parTransId="{A66FC1AE-F4A2-AE45-8186-7D0A81C06CB9}" sibTransId="{8B356F16-041F-7D43-AE3B-77F5DC3C70F8}"/>
    <dgm:cxn modelId="{2BF21D32-110C-4E83-872A-2FF95D51E860}" type="presOf" srcId="{44D43C83-7A3A-CA41-9DEA-B535D386083A}" destId="{A0567C3C-9C53-7E4B-9888-B3F81A6EA2CC}" srcOrd="0" destOrd="0" presId="urn:microsoft.com/office/officeart/2005/8/layout/hList6"/>
    <dgm:cxn modelId="{5D673DA8-4786-43DA-94B0-9D05352DB84B}" type="presOf" srcId="{F106D337-AA2E-CD4B-940B-6ED581C4FCF3}" destId="{BC3F313E-08D7-C74C-B243-12C7B35D646B}" srcOrd="0" destOrd="0" presId="urn:microsoft.com/office/officeart/2005/8/layout/hList6"/>
    <dgm:cxn modelId="{C6E54507-CB26-424A-A736-9AC8AA71FA5E}" srcId="{44D43C83-7A3A-CA41-9DEA-B535D386083A}" destId="{F106D337-AA2E-CD4B-940B-6ED581C4FCF3}" srcOrd="0" destOrd="0" parTransId="{9D82D345-4AB6-554A-A4FD-261419D4F540}" sibTransId="{155A0DD5-8E0C-3D4C-9802-C760C658727A}"/>
    <dgm:cxn modelId="{E6418A44-AB5A-462A-82D8-130D49D096F0}" type="presOf" srcId="{C5007C76-94E2-5140-967C-1B9827B4D554}" destId="{A961D2C1-B6A0-5D42-B626-37C7B94374F3}" srcOrd="0" destOrd="3" presId="urn:microsoft.com/office/officeart/2005/8/layout/hList6"/>
    <dgm:cxn modelId="{4472505E-9803-40BD-A6E7-EAADD829D9F7}" type="presOf" srcId="{37AF3C0F-39BA-5949-8FBA-83C3964EC9F9}" destId="{A961D2C1-B6A0-5D42-B626-37C7B94374F3}" srcOrd="0" destOrd="2" presId="urn:microsoft.com/office/officeart/2005/8/layout/hList6"/>
    <dgm:cxn modelId="{149E2EA4-43E8-48AC-8540-A8D89DD424BE}" type="presOf" srcId="{A02B055A-B0FF-174A-8E23-6E56ACAAEE39}" destId="{9A5CAF2A-FD04-7B45-BE71-389250042074}" srcOrd="0" destOrd="0" presId="urn:microsoft.com/office/officeart/2005/8/layout/hList6"/>
    <dgm:cxn modelId="{89A47FA5-8E90-4861-B821-1F3C589898A6}" type="presOf" srcId="{2961A619-6051-5743-8010-BC6210EA23F2}" destId="{A961D2C1-B6A0-5D42-B626-37C7B94374F3}" srcOrd="0" destOrd="1" presId="urn:microsoft.com/office/officeart/2005/8/layout/hList6"/>
    <dgm:cxn modelId="{0A575FD7-5F18-4D4A-B5A4-C4C97B05D716}" srcId="{3ECC392A-C46F-E944-B0E3-A2450D3A3606}" destId="{37AF3C0F-39BA-5949-8FBA-83C3964EC9F9}" srcOrd="1" destOrd="0" parTransId="{D274AA25-1AA7-0C41-BA06-68552CD131E4}" sibTransId="{0148E6F0-A8D7-2D4A-9FF6-4CD98091AC95}"/>
    <dgm:cxn modelId="{21612539-56EA-48B9-AD37-11ED9653EF0C}" type="presParOf" srcId="{A0567C3C-9C53-7E4B-9888-B3F81A6EA2CC}" destId="{BC3F313E-08D7-C74C-B243-12C7B35D646B}" srcOrd="0" destOrd="0" presId="urn:microsoft.com/office/officeart/2005/8/layout/hList6"/>
    <dgm:cxn modelId="{5B734817-C561-4D60-92DA-A50A5E31847E}" type="presParOf" srcId="{A0567C3C-9C53-7E4B-9888-B3F81A6EA2CC}" destId="{2F3FEBE2-07BF-0042-9B49-3C103F5ABA93}" srcOrd="1" destOrd="0" presId="urn:microsoft.com/office/officeart/2005/8/layout/hList6"/>
    <dgm:cxn modelId="{ECF6704F-8FAB-451A-9EAE-F64A096D14D2}" type="presParOf" srcId="{A0567C3C-9C53-7E4B-9888-B3F81A6EA2CC}" destId="{9A5CAF2A-FD04-7B45-BE71-389250042074}" srcOrd="2" destOrd="0" presId="urn:microsoft.com/office/officeart/2005/8/layout/hList6"/>
    <dgm:cxn modelId="{5305BAFA-5B5D-4474-BD0B-ECA610C9E7F2}" type="presParOf" srcId="{A0567C3C-9C53-7E4B-9888-B3F81A6EA2CC}" destId="{32EA9420-EB79-EE4C-8A5D-023F7BE224E3}" srcOrd="3" destOrd="0" presId="urn:microsoft.com/office/officeart/2005/8/layout/hList6"/>
    <dgm:cxn modelId="{503FD8DF-5999-4B22-BFDB-3DB1C038FEA5}" type="presParOf" srcId="{A0567C3C-9C53-7E4B-9888-B3F81A6EA2CC}" destId="{A961D2C1-B6A0-5D42-B626-37C7B94374F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60350F-4351-DB4D-86E8-6FBFC792EB10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C760F-33CB-284C-91AA-6FF8C6CEFC63}">
      <dgm:prSet custT="1"/>
      <dgm:spPr/>
      <dgm:t>
        <a:bodyPr/>
        <a:lstStyle/>
        <a:p>
          <a:pPr rtl="0"/>
          <a:r>
            <a:rPr lang="en-US" sz="1800" b="0" dirty="0" smtClean="0">
              <a:latin typeface="+mj-lt"/>
            </a:rPr>
            <a:t>Computationally easy to create key pairs</a:t>
          </a:r>
          <a:endParaRPr lang="en-US" sz="1800" b="0" dirty="0">
            <a:latin typeface="+mj-lt"/>
          </a:endParaRPr>
        </a:p>
      </dgm:t>
    </dgm:pt>
    <dgm:pt modelId="{53242387-71CA-644C-A158-67E51D9F9195}" type="parTrans" cxnId="{FCF5E318-0FB6-024F-BBD0-895D9B5D0A7D}">
      <dgm:prSet/>
      <dgm:spPr/>
      <dgm:t>
        <a:bodyPr/>
        <a:lstStyle/>
        <a:p>
          <a:endParaRPr lang="en-US" sz="2400"/>
        </a:p>
      </dgm:t>
    </dgm:pt>
    <dgm:pt modelId="{250AED59-C724-2B47-9FD4-C2A7AC6ADE13}" type="sibTrans" cxnId="{FCF5E318-0FB6-024F-BBD0-895D9B5D0A7D}">
      <dgm:prSet/>
      <dgm:spPr/>
      <dgm:t>
        <a:bodyPr/>
        <a:lstStyle/>
        <a:p>
          <a:endParaRPr lang="en-US" sz="2400"/>
        </a:p>
      </dgm:t>
    </dgm:pt>
    <dgm:pt modelId="{399A2FDC-C717-E944-8D97-6A94A53D0A6C}">
      <dgm:prSet custT="1"/>
      <dgm:spPr/>
      <dgm:t>
        <a:bodyPr/>
        <a:lstStyle/>
        <a:p>
          <a:pPr rtl="0"/>
          <a:r>
            <a:rPr lang="en-US" sz="1800" b="0" dirty="0" smtClean="0">
              <a:latin typeface="+mj-lt"/>
            </a:rPr>
            <a:t>Computationally easy for sender knowing public key to encrypt messages</a:t>
          </a:r>
          <a:endParaRPr lang="en-US" sz="1800" b="0" dirty="0">
            <a:latin typeface="+mj-lt"/>
          </a:endParaRPr>
        </a:p>
      </dgm:t>
    </dgm:pt>
    <dgm:pt modelId="{3B45ED55-4FF1-FE44-9AB6-CA1F51DF33F6}" type="parTrans" cxnId="{478FDF04-6551-B146-9ED0-D89616571C7B}">
      <dgm:prSet/>
      <dgm:spPr/>
      <dgm:t>
        <a:bodyPr/>
        <a:lstStyle/>
        <a:p>
          <a:endParaRPr lang="en-US" sz="2400"/>
        </a:p>
      </dgm:t>
    </dgm:pt>
    <dgm:pt modelId="{D36F1C20-31F5-4B49-9C4E-A035EA67ECEE}" type="sibTrans" cxnId="{478FDF04-6551-B146-9ED0-D89616571C7B}">
      <dgm:prSet/>
      <dgm:spPr/>
      <dgm:t>
        <a:bodyPr/>
        <a:lstStyle/>
        <a:p>
          <a:endParaRPr lang="en-US" sz="2400"/>
        </a:p>
      </dgm:t>
    </dgm:pt>
    <dgm:pt modelId="{7321301A-4BC3-7F46-88A2-E6F17494DF97}">
      <dgm:prSet custT="1"/>
      <dgm:spPr/>
      <dgm:t>
        <a:bodyPr/>
        <a:lstStyle/>
        <a:p>
          <a:pPr rtl="0"/>
          <a:r>
            <a:rPr lang="en-US" sz="1800" b="0" dirty="0" smtClean="0">
              <a:latin typeface="+mj-lt"/>
            </a:rPr>
            <a:t>Computationally easy for receiver knowing private key to decrypt </a:t>
          </a:r>
          <a:r>
            <a:rPr lang="en-US" sz="1800" b="0" dirty="0" err="1" smtClean="0">
              <a:latin typeface="+mj-lt"/>
            </a:rPr>
            <a:t>ciphertext</a:t>
          </a:r>
          <a:endParaRPr lang="en-US" sz="1800" b="0" dirty="0">
            <a:latin typeface="+mj-lt"/>
          </a:endParaRPr>
        </a:p>
      </dgm:t>
    </dgm:pt>
    <dgm:pt modelId="{6CD48877-D833-1F4F-A09B-8C0BC6062E5F}" type="parTrans" cxnId="{47635CD4-2843-C64E-A9A7-792AEEB015DE}">
      <dgm:prSet/>
      <dgm:spPr/>
      <dgm:t>
        <a:bodyPr/>
        <a:lstStyle/>
        <a:p>
          <a:endParaRPr lang="en-US" sz="2400"/>
        </a:p>
      </dgm:t>
    </dgm:pt>
    <dgm:pt modelId="{43002EA4-350B-604B-ADE5-63759BBCE039}" type="sibTrans" cxnId="{47635CD4-2843-C64E-A9A7-792AEEB015DE}">
      <dgm:prSet/>
      <dgm:spPr/>
      <dgm:t>
        <a:bodyPr/>
        <a:lstStyle/>
        <a:p>
          <a:endParaRPr lang="en-US" sz="2400"/>
        </a:p>
      </dgm:t>
    </dgm:pt>
    <dgm:pt modelId="{1BACB591-E431-354D-A049-7EC8B8861E34}">
      <dgm:prSet custT="1"/>
      <dgm:spPr/>
      <dgm:t>
        <a:bodyPr/>
        <a:lstStyle/>
        <a:p>
          <a:pPr rtl="0"/>
          <a:r>
            <a:rPr lang="en-US" sz="1800" b="0" dirty="0" smtClean="0">
              <a:latin typeface="+mj-lt"/>
            </a:rPr>
            <a:t>Computationally infeasible for opponent to otherwise recover original message</a:t>
          </a:r>
          <a:endParaRPr lang="en-US" sz="1800" b="0" dirty="0">
            <a:latin typeface="+mj-lt"/>
          </a:endParaRPr>
        </a:p>
      </dgm:t>
    </dgm:pt>
    <dgm:pt modelId="{691452B6-B29E-A248-A7E6-AB4FE50B1BE9}" type="parTrans" cxnId="{7E6A3561-79C9-6C40-9209-B87A6323F68A}">
      <dgm:prSet/>
      <dgm:spPr/>
      <dgm:t>
        <a:bodyPr/>
        <a:lstStyle/>
        <a:p>
          <a:endParaRPr lang="en-US" sz="2400"/>
        </a:p>
      </dgm:t>
    </dgm:pt>
    <dgm:pt modelId="{C88D25E1-EB69-8D41-B3B3-F907FAA37570}" type="sibTrans" cxnId="{7E6A3561-79C9-6C40-9209-B87A6323F68A}">
      <dgm:prSet/>
      <dgm:spPr/>
      <dgm:t>
        <a:bodyPr/>
        <a:lstStyle/>
        <a:p>
          <a:endParaRPr lang="en-US" sz="2400"/>
        </a:p>
      </dgm:t>
    </dgm:pt>
    <dgm:pt modelId="{332B9C9E-13DB-E745-AA42-040B47C5DBD8}">
      <dgm:prSet custT="1"/>
      <dgm:spPr/>
      <dgm:t>
        <a:bodyPr/>
        <a:lstStyle/>
        <a:p>
          <a:pPr rtl="0"/>
          <a:r>
            <a:rPr lang="en-US" sz="1800" b="0" dirty="0" smtClean="0">
              <a:latin typeface="+mj-lt"/>
            </a:rPr>
            <a:t>Useful if either key can be used for each role (public/private key)</a:t>
          </a:r>
          <a:endParaRPr lang="en-US" sz="1800" b="0" dirty="0">
            <a:latin typeface="+mj-lt"/>
          </a:endParaRPr>
        </a:p>
      </dgm:t>
    </dgm:pt>
    <dgm:pt modelId="{A8CAC625-C411-9F4C-BE85-CB6D47F57AF4}" type="parTrans" cxnId="{FE152BD6-EF39-FC49-A4C9-1750BE5DB256}">
      <dgm:prSet/>
      <dgm:spPr/>
      <dgm:t>
        <a:bodyPr/>
        <a:lstStyle/>
        <a:p>
          <a:endParaRPr lang="en-US" sz="2400"/>
        </a:p>
      </dgm:t>
    </dgm:pt>
    <dgm:pt modelId="{5B5C6E4A-7459-9348-AAC5-05762A52397A}" type="sibTrans" cxnId="{FE152BD6-EF39-FC49-A4C9-1750BE5DB256}">
      <dgm:prSet/>
      <dgm:spPr/>
      <dgm:t>
        <a:bodyPr/>
        <a:lstStyle/>
        <a:p>
          <a:endParaRPr lang="en-US" sz="2400"/>
        </a:p>
      </dgm:t>
    </dgm:pt>
    <dgm:pt modelId="{A3238C5F-6679-0844-8C84-594F1BE70D83}">
      <dgm:prSet custT="1"/>
      <dgm:spPr/>
      <dgm:t>
        <a:bodyPr/>
        <a:lstStyle/>
        <a:p>
          <a:pPr rtl="0"/>
          <a:r>
            <a:rPr lang="en-US" sz="1800" b="0" dirty="0" smtClean="0">
              <a:latin typeface="+mj-lt"/>
            </a:rPr>
            <a:t>Computationally infeasible for opponent to determine private key from public key</a:t>
          </a:r>
          <a:endParaRPr lang="en-US" sz="1800" b="0" dirty="0">
            <a:latin typeface="+mj-lt"/>
          </a:endParaRPr>
        </a:p>
      </dgm:t>
    </dgm:pt>
    <dgm:pt modelId="{56459A63-C2E4-0245-BCD0-D7B0022C742E}" type="sibTrans" cxnId="{D4F024F7-AD54-8B4D-83AA-12A3FF146F5E}">
      <dgm:prSet/>
      <dgm:spPr/>
      <dgm:t>
        <a:bodyPr/>
        <a:lstStyle/>
        <a:p>
          <a:endParaRPr lang="en-US" sz="2400"/>
        </a:p>
      </dgm:t>
    </dgm:pt>
    <dgm:pt modelId="{FFB3A8B1-C8A9-0140-AF0D-A03D6936D2B9}" type="parTrans" cxnId="{D4F024F7-AD54-8B4D-83AA-12A3FF146F5E}">
      <dgm:prSet/>
      <dgm:spPr/>
      <dgm:t>
        <a:bodyPr/>
        <a:lstStyle/>
        <a:p>
          <a:endParaRPr lang="en-US" sz="2400"/>
        </a:p>
      </dgm:t>
    </dgm:pt>
    <dgm:pt modelId="{C373A56B-3D9A-7049-9817-3D1D068C98EC}" type="pres">
      <dgm:prSet presAssocID="{5860350F-4351-DB4D-86E8-6FBFC792EB10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1D3EC6-63FE-CE49-9217-C94A6FD03A81}" type="pres">
      <dgm:prSet presAssocID="{4C0C760F-33CB-284C-91AA-6FF8C6CEFC63}" presName="circ1" presStyleLbl="vennNode1" presStyleIdx="0" presStyleCnt="6"/>
      <dgm:spPr/>
    </dgm:pt>
    <dgm:pt modelId="{CBF5CF83-5352-CE44-BE2D-FF6863BB4406}" type="pres">
      <dgm:prSet presAssocID="{4C0C760F-33CB-284C-91AA-6FF8C6CEFC6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80DE7-B5F0-AA41-8E03-85FF8168D5AC}" type="pres">
      <dgm:prSet presAssocID="{399A2FDC-C717-E944-8D97-6A94A53D0A6C}" presName="circ2" presStyleLbl="vennNode1" presStyleIdx="1" presStyleCnt="6"/>
      <dgm:spPr/>
    </dgm:pt>
    <dgm:pt modelId="{A07820EA-A454-2A40-8E84-932A63A2E7FD}" type="pres">
      <dgm:prSet presAssocID="{399A2FDC-C717-E944-8D97-6A94A53D0A6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EFBCC-6841-4E4B-9588-BD62D245B7C2}" type="pres">
      <dgm:prSet presAssocID="{7321301A-4BC3-7F46-88A2-E6F17494DF97}" presName="circ3" presStyleLbl="vennNode1" presStyleIdx="2" presStyleCnt="6"/>
      <dgm:spPr/>
    </dgm:pt>
    <dgm:pt modelId="{33CAA8E1-A546-3A4F-9AB9-830F701D1C87}" type="pres">
      <dgm:prSet presAssocID="{7321301A-4BC3-7F46-88A2-E6F17494DF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33194B-EC9D-EA4C-AEE5-41108BF39654}" type="pres">
      <dgm:prSet presAssocID="{A3238C5F-6679-0844-8C84-594F1BE70D83}" presName="circ4" presStyleLbl="vennNode1" presStyleIdx="3" presStyleCnt="6"/>
      <dgm:spPr/>
    </dgm:pt>
    <dgm:pt modelId="{50C4CE51-602A-8C44-929E-9A3D13E8D2B5}" type="pres">
      <dgm:prSet presAssocID="{A3238C5F-6679-0844-8C84-594F1BE70D8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73CD2-FF88-514C-AE80-F7DA2A3F7661}" type="pres">
      <dgm:prSet presAssocID="{1BACB591-E431-354D-A049-7EC8B8861E34}" presName="circ5" presStyleLbl="vennNode1" presStyleIdx="4" presStyleCnt="6"/>
      <dgm:spPr/>
    </dgm:pt>
    <dgm:pt modelId="{E0AC0021-1596-B148-9E85-4FDA98742B7C}" type="pres">
      <dgm:prSet presAssocID="{1BACB591-E431-354D-A049-7EC8B8861E3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36E4-F466-8041-B21D-3DCBF2AD481F}" type="pres">
      <dgm:prSet presAssocID="{332B9C9E-13DB-E745-AA42-040B47C5DBD8}" presName="circ6" presStyleLbl="vennNode1" presStyleIdx="5" presStyleCnt="6"/>
      <dgm:spPr/>
    </dgm:pt>
    <dgm:pt modelId="{D3DEA3AD-6883-BC4D-87AF-F9004B2131BB}" type="pres">
      <dgm:prSet presAssocID="{332B9C9E-13DB-E745-AA42-040B47C5DBD8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43A0-6915-6141-B019-10763CB8763C}" type="presOf" srcId="{399A2FDC-C717-E944-8D97-6A94A53D0A6C}" destId="{A07820EA-A454-2A40-8E84-932A63A2E7FD}" srcOrd="0" destOrd="0" presId="urn:microsoft.com/office/officeart/2005/8/layout/venn1"/>
    <dgm:cxn modelId="{47635CD4-2843-C64E-A9A7-792AEEB015DE}" srcId="{5860350F-4351-DB4D-86E8-6FBFC792EB10}" destId="{7321301A-4BC3-7F46-88A2-E6F17494DF97}" srcOrd="2" destOrd="0" parTransId="{6CD48877-D833-1F4F-A09B-8C0BC6062E5F}" sibTransId="{43002EA4-350B-604B-ADE5-63759BBCE039}"/>
    <dgm:cxn modelId="{FE152BD6-EF39-FC49-A4C9-1750BE5DB256}" srcId="{5860350F-4351-DB4D-86E8-6FBFC792EB10}" destId="{332B9C9E-13DB-E745-AA42-040B47C5DBD8}" srcOrd="5" destOrd="0" parTransId="{A8CAC625-C411-9F4C-BE85-CB6D47F57AF4}" sibTransId="{5B5C6E4A-7459-9348-AAC5-05762A52397A}"/>
    <dgm:cxn modelId="{FCF5E318-0FB6-024F-BBD0-895D9B5D0A7D}" srcId="{5860350F-4351-DB4D-86E8-6FBFC792EB10}" destId="{4C0C760F-33CB-284C-91AA-6FF8C6CEFC63}" srcOrd="0" destOrd="0" parTransId="{53242387-71CA-644C-A158-67E51D9F9195}" sibTransId="{250AED59-C724-2B47-9FD4-C2A7AC6ADE13}"/>
    <dgm:cxn modelId="{478FDF04-6551-B146-9ED0-D89616571C7B}" srcId="{5860350F-4351-DB4D-86E8-6FBFC792EB10}" destId="{399A2FDC-C717-E944-8D97-6A94A53D0A6C}" srcOrd="1" destOrd="0" parTransId="{3B45ED55-4FF1-FE44-9AB6-CA1F51DF33F6}" sibTransId="{D36F1C20-31F5-4B49-9C4E-A035EA67ECEE}"/>
    <dgm:cxn modelId="{D4F024F7-AD54-8B4D-83AA-12A3FF146F5E}" srcId="{5860350F-4351-DB4D-86E8-6FBFC792EB10}" destId="{A3238C5F-6679-0844-8C84-594F1BE70D83}" srcOrd="3" destOrd="0" parTransId="{FFB3A8B1-C8A9-0140-AF0D-A03D6936D2B9}" sibTransId="{56459A63-C2E4-0245-BCD0-D7B0022C742E}"/>
    <dgm:cxn modelId="{1F81C4CD-C36D-714D-9F14-AB08D653D941}" type="presOf" srcId="{A3238C5F-6679-0844-8C84-594F1BE70D83}" destId="{50C4CE51-602A-8C44-929E-9A3D13E8D2B5}" srcOrd="0" destOrd="0" presId="urn:microsoft.com/office/officeart/2005/8/layout/venn1"/>
    <dgm:cxn modelId="{7936B926-F5CA-B048-B14A-0C0D0B0C7024}" type="presOf" srcId="{4C0C760F-33CB-284C-91AA-6FF8C6CEFC63}" destId="{CBF5CF83-5352-CE44-BE2D-FF6863BB4406}" srcOrd="0" destOrd="0" presId="urn:microsoft.com/office/officeart/2005/8/layout/venn1"/>
    <dgm:cxn modelId="{3B7005C9-1371-584F-A977-43889ADDE02C}" type="presOf" srcId="{1BACB591-E431-354D-A049-7EC8B8861E34}" destId="{E0AC0021-1596-B148-9E85-4FDA98742B7C}" srcOrd="0" destOrd="0" presId="urn:microsoft.com/office/officeart/2005/8/layout/venn1"/>
    <dgm:cxn modelId="{20551D61-4B78-2648-A70D-A6FA2B8D80EF}" type="presOf" srcId="{5860350F-4351-DB4D-86E8-6FBFC792EB10}" destId="{C373A56B-3D9A-7049-9817-3D1D068C98EC}" srcOrd="0" destOrd="0" presId="urn:microsoft.com/office/officeart/2005/8/layout/venn1"/>
    <dgm:cxn modelId="{CF00B523-649E-7E43-A4CF-E512088E189B}" type="presOf" srcId="{332B9C9E-13DB-E745-AA42-040B47C5DBD8}" destId="{D3DEA3AD-6883-BC4D-87AF-F9004B2131BB}" srcOrd="0" destOrd="0" presId="urn:microsoft.com/office/officeart/2005/8/layout/venn1"/>
    <dgm:cxn modelId="{7E6A3561-79C9-6C40-9209-B87A6323F68A}" srcId="{5860350F-4351-DB4D-86E8-6FBFC792EB10}" destId="{1BACB591-E431-354D-A049-7EC8B8861E34}" srcOrd="4" destOrd="0" parTransId="{691452B6-B29E-A248-A7E6-AB4FE50B1BE9}" sibTransId="{C88D25E1-EB69-8D41-B3B3-F907FAA37570}"/>
    <dgm:cxn modelId="{9D3BD760-2294-4447-B63C-5BD56C0A6E17}" type="presOf" srcId="{7321301A-4BC3-7F46-88A2-E6F17494DF97}" destId="{33CAA8E1-A546-3A4F-9AB9-830F701D1C87}" srcOrd="0" destOrd="0" presId="urn:microsoft.com/office/officeart/2005/8/layout/venn1"/>
    <dgm:cxn modelId="{3616D4A5-0946-104A-BD81-114A594E0965}" type="presParOf" srcId="{C373A56B-3D9A-7049-9817-3D1D068C98EC}" destId="{E31D3EC6-63FE-CE49-9217-C94A6FD03A81}" srcOrd="0" destOrd="0" presId="urn:microsoft.com/office/officeart/2005/8/layout/venn1"/>
    <dgm:cxn modelId="{7D3B1A5F-0F7B-2041-92BA-F20B8A390581}" type="presParOf" srcId="{C373A56B-3D9A-7049-9817-3D1D068C98EC}" destId="{CBF5CF83-5352-CE44-BE2D-FF6863BB4406}" srcOrd="1" destOrd="0" presId="urn:microsoft.com/office/officeart/2005/8/layout/venn1"/>
    <dgm:cxn modelId="{4A4BA079-A275-D642-B1FE-AECD07FEB4B2}" type="presParOf" srcId="{C373A56B-3D9A-7049-9817-3D1D068C98EC}" destId="{8E380DE7-B5F0-AA41-8E03-85FF8168D5AC}" srcOrd="2" destOrd="0" presId="urn:microsoft.com/office/officeart/2005/8/layout/venn1"/>
    <dgm:cxn modelId="{80F0F48C-9EEA-D841-8869-11B73FB9DEAD}" type="presParOf" srcId="{C373A56B-3D9A-7049-9817-3D1D068C98EC}" destId="{A07820EA-A454-2A40-8E84-932A63A2E7FD}" srcOrd="3" destOrd="0" presId="urn:microsoft.com/office/officeart/2005/8/layout/venn1"/>
    <dgm:cxn modelId="{17EBB97A-D521-9F48-B746-A534CB75F5E9}" type="presParOf" srcId="{C373A56B-3D9A-7049-9817-3D1D068C98EC}" destId="{0C8EFBCC-6841-4E4B-9588-BD62D245B7C2}" srcOrd="4" destOrd="0" presId="urn:microsoft.com/office/officeart/2005/8/layout/venn1"/>
    <dgm:cxn modelId="{FA9E97E9-452F-6246-AB02-885D0F2B69C2}" type="presParOf" srcId="{C373A56B-3D9A-7049-9817-3D1D068C98EC}" destId="{33CAA8E1-A546-3A4F-9AB9-830F701D1C87}" srcOrd="5" destOrd="0" presId="urn:microsoft.com/office/officeart/2005/8/layout/venn1"/>
    <dgm:cxn modelId="{0CE2315B-7666-7341-8096-FE40F879E18B}" type="presParOf" srcId="{C373A56B-3D9A-7049-9817-3D1D068C98EC}" destId="{0C33194B-EC9D-EA4C-AEE5-41108BF39654}" srcOrd="6" destOrd="0" presId="urn:microsoft.com/office/officeart/2005/8/layout/venn1"/>
    <dgm:cxn modelId="{16BC9784-8D88-D440-A4E3-BEDBC4E267A1}" type="presParOf" srcId="{C373A56B-3D9A-7049-9817-3D1D068C98EC}" destId="{50C4CE51-602A-8C44-929E-9A3D13E8D2B5}" srcOrd="7" destOrd="0" presId="urn:microsoft.com/office/officeart/2005/8/layout/venn1"/>
    <dgm:cxn modelId="{99E1AC23-B950-9F48-A656-5730A4F30394}" type="presParOf" srcId="{C373A56B-3D9A-7049-9817-3D1D068C98EC}" destId="{A5573CD2-FF88-514C-AE80-F7DA2A3F7661}" srcOrd="8" destOrd="0" presId="urn:microsoft.com/office/officeart/2005/8/layout/venn1"/>
    <dgm:cxn modelId="{2A46CB0E-31D6-A740-86B6-D165D6D803A9}" type="presParOf" srcId="{C373A56B-3D9A-7049-9817-3D1D068C98EC}" destId="{E0AC0021-1596-B148-9E85-4FDA98742B7C}" srcOrd="9" destOrd="0" presId="urn:microsoft.com/office/officeart/2005/8/layout/venn1"/>
    <dgm:cxn modelId="{1AA00710-68C2-0746-87A1-16BDE03D95ED}" type="presParOf" srcId="{C373A56B-3D9A-7049-9817-3D1D068C98EC}" destId="{0EBB36E4-F466-8041-B21D-3DCBF2AD481F}" srcOrd="10" destOrd="0" presId="urn:microsoft.com/office/officeart/2005/8/layout/venn1"/>
    <dgm:cxn modelId="{A3187B59-86B9-BE49-B550-7413230E3FCF}" type="presParOf" srcId="{C373A56B-3D9A-7049-9817-3D1D068C98EC}" destId="{D3DEA3AD-6883-BC4D-87AF-F9004B2131BB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3BF788-1323-4B47-9B3F-565BF4B94CE5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7F369C-679B-D946-9FF6-AF8B72F4E55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RSA (</a:t>
          </a:r>
          <a:r>
            <a:rPr lang="en-US" b="1" dirty="0" err="1" smtClean="0">
              <a:solidFill>
                <a:schemeClr val="bg1"/>
              </a:solidFill>
            </a:rPr>
            <a:t>Rivest</a:t>
          </a:r>
          <a:r>
            <a:rPr lang="en-US" b="1" dirty="0" smtClean="0">
              <a:solidFill>
                <a:schemeClr val="bg1"/>
              </a:solidFill>
            </a:rPr>
            <a:t>, Shamir, </a:t>
          </a:r>
          <a:r>
            <a:rPr lang="en-US" b="1" dirty="0" err="1" smtClean="0">
              <a:solidFill>
                <a:schemeClr val="bg1"/>
              </a:solidFill>
            </a:rPr>
            <a:t>Adleman</a:t>
          </a:r>
          <a:r>
            <a:rPr lang="en-US" b="1" dirty="0" smtClean="0">
              <a:solidFill>
                <a:schemeClr val="bg1"/>
              </a:solidFill>
            </a:rPr>
            <a:t>)</a:t>
          </a:r>
          <a:endParaRPr lang="en-US" b="1" dirty="0">
            <a:solidFill>
              <a:schemeClr val="bg1"/>
            </a:solidFill>
          </a:endParaRPr>
        </a:p>
      </dgm:t>
    </dgm:pt>
    <dgm:pt modelId="{A5629A89-D666-644C-8E8C-C7A710A44C4C}" type="parTrans" cxnId="{F6EF98E0-A2CB-D04A-AA2E-6ABC205DD396}">
      <dgm:prSet/>
      <dgm:spPr/>
      <dgm:t>
        <a:bodyPr/>
        <a:lstStyle/>
        <a:p>
          <a:endParaRPr lang="en-US"/>
        </a:p>
      </dgm:t>
    </dgm:pt>
    <dgm:pt modelId="{65EC089A-AFA9-E04E-BAF1-1F2EBF9BBA8A}" type="sibTrans" cxnId="{F6EF98E0-A2CB-D04A-AA2E-6ABC205DD396}">
      <dgm:prSet/>
      <dgm:spPr/>
      <dgm:t>
        <a:bodyPr/>
        <a:lstStyle/>
        <a:p>
          <a:endParaRPr lang="en-US"/>
        </a:p>
      </dgm:t>
    </dgm:pt>
    <dgm:pt modelId="{3248DF5A-BD0B-714E-A4CA-C56AF25AE46A}">
      <dgm:prSet custT="1"/>
      <dgm:spPr/>
      <dgm:t>
        <a:bodyPr/>
        <a:lstStyle/>
        <a:p>
          <a:pPr rtl="0"/>
          <a:r>
            <a:rPr lang="en-US" sz="1600" b="1" dirty="0" smtClean="0">
              <a:latin typeface="+mj-lt"/>
            </a:rPr>
            <a:t>Developed in 1977</a:t>
          </a:r>
          <a:endParaRPr lang="en-US" sz="1600" b="1" dirty="0">
            <a:latin typeface="+mj-lt"/>
          </a:endParaRPr>
        </a:p>
      </dgm:t>
    </dgm:pt>
    <dgm:pt modelId="{1A6BBD8A-5212-CB42-95D6-35BDD0530F7A}" type="parTrans" cxnId="{AA00A8D5-FD58-EE40-9D39-7FB794A703E3}">
      <dgm:prSet/>
      <dgm:spPr/>
      <dgm:t>
        <a:bodyPr/>
        <a:lstStyle/>
        <a:p>
          <a:endParaRPr lang="en-US"/>
        </a:p>
      </dgm:t>
    </dgm:pt>
    <dgm:pt modelId="{2C2FC783-28DA-154C-8E15-C4095A368A5F}" type="sibTrans" cxnId="{AA00A8D5-FD58-EE40-9D39-7FB794A703E3}">
      <dgm:prSet/>
      <dgm:spPr/>
      <dgm:t>
        <a:bodyPr/>
        <a:lstStyle/>
        <a:p>
          <a:endParaRPr lang="en-US"/>
        </a:p>
      </dgm:t>
    </dgm:pt>
    <dgm:pt modelId="{8A71CE19-8F7A-4645-B63A-689F894AD622}">
      <dgm:prSet custT="1"/>
      <dgm:spPr/>
      <dgm:t>
        <a:bodyPr/>
        <a:lstStyle/>
        <a:p>
          <a:pPr rtl="0"/>
          <a:r>
            <a:rPr lang="en-US" sz="1400" b="1" dirty="0" smtClean="0">
              <a:latin typeface="+mj-lt"/>
            </a:rPr>
            <a:t>Most widely accepted and implemented approach to public-key encryption</a:t>
          </a:r>
          <a:endParaRPr lang="en-US" sz="1400" dirty="0">
            <a:latin typeface="+mj-lt"/>
          </a:endParaRPr>
        </a:p>
      </dgm:t>
    </dgm:pt>
    <dgm:pt modelId="{D0FF8833-2A56-474E-966C-FA5C1B850826}" type="parTrans" cxnId="{62D4490B-142B-9849-AE10-45BCF14E97DD}">
      <dgm:prSet/>
      <dgm:spPr/>
      <dgm:t>
        <a:bodyPr/>
        <a:lstStyle/>
        <a:p>
          <a:endParaRPr lang="en-US"/>
        </a:p>
      </dgm:t>
    </dgm:pt>
    <dgm:pt modelId="{ED079F38-EBFC-E64F-A8AD-2DB628A39CFF}" type="sibTrans" cxnId="{62D4490B-142B-9849-AE10-45BCF14E97DD}">
      <dgm:prSet/>
      <dgm:spPr/>
      <dgm:t>
        <a:bodyPr/>
        <a:lstStyle/>
        <a:p>
          <a:endParaRPr lang="en-US"/>
        </a:p>
      </dgm:t>
    </dgm:pt>
    <dgm:pt modelId="{25298ADB-DBBE-F244-ACAE-57317A4ED8C3}">
      <dgm:prSet/>
      <dgm:spPr/>
      <dgm:t>
        <a:bodyPr/>
        <a:lstStyle/>
        <a:p>
          <a:pPr rtl="0"/>
          <a:r>
            <a:rPr lang="en-US" b="1" dirty="0" err="1" smtClean="0">
              <a:solidFill>
                <a:schemeClr val="bg1"/>
              </a:solidFill>
            </a:rPr>
            <a:t>Diffie</a:t>
          </a:r>
          <a:r>
            <a:rPr lang="en-US" b="1" dirty="0" smtClean="0">
              <a:solidFill>
                <a:schemeClr val="bg1"/>
              </a:solidFill>
            </a:rPr>
            <a:t>-Hellman key exchange algorithm</a:t>
          </a:r>
          <a:endParaRPr lang="en-US" b="1" dirty="0">
            <a:solidFill>
              <a:schemeClr val="bg1"/>
            </a:solidFill>
          </a:endParaRPr>
        </a:p>
      </dgm:t>
    </dgm:pt>
    <dgm:pt modelId="{4D6A0C10-FC92-7047-BE56-7244D60271D1}" type="parTrans" cxnId="{4334E275-33FA-C041-84B4-40EAD8A126F6}">
      <dgm:prSet/>
      <dgm:spPr/>
      <dgm:t>
        <a:bodyPr/>
        <a:lstStyle/>
        <a:p>
          <a:endParaRPr lang="en-US"/>
        </a:p>
      </dgm:t>
    </dgm:pt>
    <dgm:pt modelId="{60D46017-282C-5948-9A96-940C324E0438}" type="sibTrans" cxnId="{4334E275-33FA-C041-84B4-40EAD8A126F6}">
      <dgm:prSet/>
      <dgm:spPr/>
      <dgm:t>
        <a:bodyPr/>
        <a:lstStyle/>
        <a:p>
          <a:endParaRPr lang="en-US"/>
        </a:p>
      </dgm:t>
    </dgm:pt>
    <dgm:pt modelId="{D1510737-73A7-964D-B10F-DD3812B457B5}">
      <dgm:prSet custT="1"/>
      <dgm:spPr/>
      <dgm:t>
        <a:bodyPr/>
        <a:lstStyle/>
        <a:p>
          <a:pPr rtl="0"/>
          <a:r>
            <a:rPr lang="en-US" sz="1050" b="1" dirty="0" smtClean="0">
              <a:latin typeface="+mj-lt"/>
            </a:rPr>
            <a:t>Enables two users to securely reach agreement about a shared secret that can be used as a secret key for subsequent symmetric encryption of messages</a:t>
          </a:r>
          <a:endParaRPr lang="en-US" sz="1050" dirty="0">
            <a:latin typeface="+mj-lt"/>
          </a:endParaRPr>
        </a:p>
      </dgm:t>
    </dgm:pt>
    <dgm:pt modelId="{7857D16D-5506-C541-A9D3-932BF852D1D0}" type="parTrans" cxnId="{E5715A20-A3CF-5E40-9936-F5B76EDB0B64}">
      <dgm:prSet/>
      <dgm:spPr/>
      <dgm:t>
        <a:bodyPr/>
        <a:lstStyle/>
        <a:p>
          <a:endParaRPr lang="en-US"/>
        </a:p>
      </dgm:t>
    </dgm:pt>
    <dgm:pt modelId="{D3608361-C3E3-7F41-A737-CC8213B82C7E}" type="sibTrans" cxnId="{E5715A20-A3CF-5E40-9936-F5B76EDB0B64}">
      <dgm:prSet/>
      <dgm:spPr/>
      <dgm:t>
        <a:bodyPr/>
        <a:lstStyle/>
        <a:p>
          <a:endParaRPr lang="en-US"/>
        </a:p>
      </dgm:t>
    </dgm:pt>
    <dgm:pt modelId="{33591D9C-B5EE-EF4F-AE8B-57A726DBE64F}">
      <dgm:prSet custT="1"/>
      <dgm:spPr/>
      <dgm:t>
        <a:bodyPr/>
        <a:lstStyle/>
        <a:p>
          <a:pPr rtl="0"/>
          <a:r>
            <a:rPr lang="en-US" sz="1600" b="1" dirty="0" smtClean="0">
              <a:latin typeface="+mj-lt"/>
            </a:rPr>
            <a:t>Limited to the exchange of the keys</a:t>
          </a:r>
          <a:endParaRPr lang="en-US" sz="1600" dirty="0">
            <a:latin typeface="+mj-lt"/>
          </a:endParaRPr>
        </a:p>
      </dgm:t>
    </dgm:pt>
    <dgm:pt modelId="{D1D2BFE3-A3FC-6F4C-886E-DBB974808EED}" type="parTrans" cxnId="{AC634FC9-C6E4-6D49-A1FF-76F72DFA30E4}">
      <dgm:prSet/>
      <dgm:spPr/>
      <dgm:t>
        <a:bodyPr/>
        <a:lstStyle/>
        <a:p>
          <a:endParaRPr lang="en-US"/>
        </a:p>
      </dgm:t>
    </dgm:pt>
    <dgm:pt modelId="{604F9611-972B-464E-AA2E-6499C74C92A4}" type="sibTrans" cxnId="{AC634FC9-C6E4-6D49-A1FF-76F72DFA30E4}">
      <dgm:prSet/>
      <dgm:spPr/>
      <dgm:t>
        <a:bodyPr/>
        <a:lstStyle/>
        <a:p>
          <a:endParaRPr lang="en-US"/>
        </a:p>
      </dgm:t>
    </dgm:pt>
    <dgm:pt modelId="{17103808-3048-4140-AE29-6102B76C3B6A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Digital Signature Standard (DSS)</a:t>
          </a:r>
          <a:endParaRPr lang="en-US" b="1" dirty="0">
            <a:solidFill>
              <a:schemeClr val="bg1"/>
            </a:solidFill>
          </a:endParaRPr>
        </a:p>
      </dgm:t>
    </dgm:pt>
    <dgm:pt modelId="{FAB22E63-056D-6C4B-8595-E2DF1A5FB788}" type="parTrans" cxnId="{B58926D9-B27F-2A4C-A05E-2F91293768DD}">
      <dgm:prSet/>
      <dgm:spPr/>
      <dgm:t>
        <a:bodyPr/>
        <a:lstStyle/>
        <a:p>
          <a:endParaRPr lang="en-US"/>
        </a:p>
      </dgm:t>
    </dgm:pt>
    <dgm:pt modelId="{6F4C0D02-A5D9-904C-B94E-F55B38C9216F}" type="sibTrans" cxnId="{B58926D9-B27F-2A4C-A05E-2F91293768DD}">
      <dgm:prSet/>
      <dgm:spPr/>
      <dgm:t>
        <a:bodyPr/>
        <a:lstStyle/>
        <a:p>
          <a:endParaRPr lang="en-US"/>
        </a:p>
      </dgm:t>
    </dgm:pt>
    <dgm:pt modelId="{578D4470-525B-A648-A504-1AF515D2A1FB}">
      <dgm:prSet custT="1"/>
      <dgm:spPr/>
      <dgm:t>
        <a:bodyPr/>
        <a:lstStyle/>
        <a:p>
          <a:pPr rtl="0"/>
          <a:r>
            <a:rPr lang="en-US" sz="1400" b="1" dirty="0" smtClean="0">
              <a:latin typeface="+mj-lt"/>
            </a:rPr>
            <a:t>Provides only a </a:t>
          </a:r>
          <a:r>
            <a:rPr lang="en-US" sz="1600" b="1" dirty="0" smtClean="0">
              <a:latin typeface="+mj-lt"/>
            </a:rPr>
            <a:t>digital signature function with </a:t>
          </a:r>
          <a:r>
            <a:rPr lang="en-US" sz="1400" b="1" dirty="0" smtClean="0">
              <a:latin typeface="+mj-lt"/>
            </a:rPr>
            <a:t>SHA-1</a:t>
          </a:r>
          <a:endParaRPr lang="en-US" sz="1400" b="1" dirty="0">
            <a:latin typeface="+mj-lt"/>
          </a:endParaRPr>
        </a:p>
      </dgm:t>
    </dgm:pt>
    <dgm:pt modelId="{2D530FDD-ADE5-1147-A71C-0116F8063F7B}" type="parTrans" cxnId="{097B200A-90A3-E94E-81B3-D4C678D8BF2B}">
      <dgm:prSet/>
      <dgm:spPr/>
      <dgm:t>
        <a:bodyPr/>
        <a:lstStyle/>
        <a:p>
          <a:endParaRPr lang="en-US"/>
        </a:p>
      </dgm:t>
    </dgm:pt>
    <dgm:pt modelId="{D5AFDF02-869A-C241-9D9C-32E15A5C6CD4}" type="sibTrans" cxnId="{097B200A-90A3-E94E-81B3-D4C678D8BF2B}">
      <dgm:prSet/>
      <dgm:spPr/>
      <dgm:t>
        <a:bodyPr/>
        <a:lstStyle/>
        <a:p>
          <a:endParaRPr lang="en-US"/>
        </a:p>
      </dgm:t>
    </dgm:pt>
    <dgm:pt modelId="{BE8E2B1E-06D7-F240-B52D-B6B01287426A}">
      <dgm:prSet custT="1"/>
      <dgm:spPr/>
      <dgm:t>
        <a:bodyPr/>
        <a:lstStyle/>
        <a:p>
          <a:pPr rtl="0"/>
          <a:r>
            <a:rPr lang="en-US" sz="1400" b="1" dirty="0" smtClean="0">
              <a:latin typeface="+mj-lt"/>
            </a:rPr>
            <a:t>Cannot be used for encryption or key exchange</a:t>
          </a:r>
          <a:endParaRPr lang="en-US" sz="1400" b="1" dirty="0">
            <a:latin typeface="+mj-lt"/>
          </a:endParaRPr>
        </a:p>
      </dgm:t>
    </dgm:pt>
    <dgm:pt modelId="{4CCAC749-3796-344D-9A6E-724E4249B838}" type="parTrans" cxnId="{107BC374-4998-B84F-8AD9-F0E0D32AF286}">
      <dgm:prSet/>
      <dgm:spPr/>
      <dgm:t>
        <a:bodyPr/>
        <a:lstStyle/>
        <a:p>
          <a:endParaRPr lang="en-US"/>
        </a:p>
      </dgm:t>
    </dgm:pt>
    <dgm:pt modelId="{C27A6833-5800-EF47-879D-6DEABAFFE7A7}" type="sibTrans" cxnId="{107BC374-4998-B84F-8AD9-F0E0D32AF286}">
      <dgm:prSet/>
      <dgm:spPr/>
      <dgm:t>
        <a:bodyPr/>
        <a:lstStyle/>
        <a:p>
          <a:endParaRPr lang="en-US"/>
        </a:p>
      </dgm:t>
    </dgm:pt>
    <dgm:pt modelId="{11AC943B-7886-9743-AC23-A1A191514F6C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Elliptic curve cryptography (ECC)</a:t>
          </a:r>
          <a:endParaRPr lang="en-US" b="1" dirty="0">
            <a:solidFill>
              <a:schemeClr val="bg1"/>
            </a:solidFill>
          </a:endParaRPr>
        </a:p>
      </dgm:t>
    </dgm:pt>
    <dgm:pt modelId="{F9C258B2-87A1-9449-B44E-F7A85C2E62B7}" type="parTrans" cxnId="{1BB7D68B-C3C3-7145-88E2-633F341B4413}">
      <dgm:prSet/>
      <dgm:spPr/>
      <dgm:t>
        <a:bodyPr/>
        <a:lstStyle/>
        <a:p>
          <a:endParaRPr lang="en-US"/>
        </a:p>
      </dgm:t>
    </dgm:pt>
    <dgm:pt modelId="{05EB7D43-E20E-EE43-992C-0099FFB2E91C}" type="sibTrans" cxnId="{1BB7D68B-C3C3-7145-88E2-633F341B4413}">
      <dgm:prSet/>
      <dgm:spPr/>
      <dgm:t>
        <a:bodyPr/>
        <a:lstStyle/>
        <a:p>
          <a:endParaRPr lang="en-US"/>
        </a:p>
      </dgm:t>
    </dgm:pt>
    <dgm:pt modelId="{604E949B-83A3-8049-83E2-BAE5B9A9C3AA}">
      <dgm:prSet custT="1"/>
      <dgm:spPr/>
      <dgm:t>
        <a:bodyPr/>
        <a:lstStyle/>
        <a:p>
          <a:pPr rtl="0"/>
          <a:r>
            <a:rPr lang="en-US" sz="1600" b="1" dirty="0" smtClean="0">
              <a:latin typeface="+mj-lt"/>
            </a:rPr>
            <a:t>Security like RSA, but with much smaller keys</a:t>
          </a:r>
          <a:endParaRPr lang="en-US" sz="1600" b="1" dirty="0">
            <a:latin typeface="+mj-lt"/>
          </a:endParaRPr>
        </a:p>
      </dgm:t>
    </dgm:pt>
    <dgm:pt modelId="{4A9311A9-29C6-6E41-85D3-53CF8DD76C43}" type="parTrans" cxnId="{EA44BADE-8962-8745-94BA-25C7825B818C}">
      <dgm:prSet/>
      <dgm:spPr/>
      <dgm:t>
        <a:bodyPr/>
        <a:lstStyle/>
        <a:p>
          <a:endParaRPr lang="en-US"/>
        </a:p>
      </dgm:t>
    </dgm:pt>
    <dgm:pt modelId="{CED4C818-A1B8-5246-94AB-8DEEF9C47C46}" type="sibTrans" cxnId="{EA44BADE-8962-8745-94BA-25C7825B818C}">
      <dgm:prSet/>
      <dgm:spPr/>
      <dgm:t>
        <a:bodyPr/>
        <a:lstStyle/>
        <a:p>
          <a:endParaRPr lang="en-US"/>
        </a:p>
      </dgm:t>
    </dgm:pt>
    <dgm:pt modelId="{B6588265-73B2-8E43-9F1A-15C75F3A0432}" type="pres">
      <dgm:prSet presAssocID="{573BF788-1323-4B47-9B3F-565BF4B94CE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04B62E1-C397-5043-B8D9-7F189257C3EA}" type="pres">
      <dgm:prSet presAssocID="{067F369C-679B-D946-9FF6-AF8B72F4E558}" presName="horFlow" presStyleCnt="0"/>
      <dgm:spPr/>
    </dgm:pt>
    <dgm:pt modelId="{52F903D8-CF10-5C46-AE3C-3F7FB8806E74}" type="pres">
      <dgm:prSet presAssocID="{067F369C-679B-D946-9FF6-AF8B72F4E558}" presName="bigChev" presStyleLbl="node1" presStyleIdx="0" presStyleCnt="4"/>
      <dgm:spPr/>
      <dgm:t>
        <a:bodyPr/>
        <a:lstStyle/>
        <a:p>
          <a:endParaRPr lang="en-US"/>
        </a:p>
      </dgm:t>
    </dgm:pt>
    <dgm:pt modelId="{A5882949-27F5-4F4E-B93F-C3DA993B7F35}" type="pres">
      <dgm:prSet presAssocID="{1A6BBD8A-5212-CB42-95D6-35BDD0530F7A}" presName="parTrans" presStyleCnt="0"/>
      <dgm:spPr/>
    </dgm:pt>
    <dgm:pt modelId="{28A2FC20-6003-8645-9A43-AC37AB0FF304}" type="pres">
      <dgm:prSet presAssocID="{3248DF5A-BD0B-714E-A4CA-C56AF25AE46A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D96F3-E365-EA44-81E5-E0ADA3587C07}" type="pres">
      <dgm:prSet presAssocID="{2C2FC783-28DA-154C-8E15-C4095A368A5F}" presName="sibTrans" presStyleCnt="0"/>
      <dgm:spPr/>
    </dgm:pt>
    <dgm:pt modelId="{4E672BD9-6E78-9049-960D-57B992DC6315}" type="pres">
      <dgm:prSet presAssocID="{8A71CE19-8F7A-4645-B63A-689F894AD622}" presName="node" presStyleLbl="alignAccFollowNode1" presStyleIdx="1" presStyleCnt="7" custScaleX="116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2093A-6422-F24E-A512-AB8339263D93}" type="pres">
      <dgm:prSet presAssocID="{067F369C-679B-D946-9FF6-AF8B72F4E558}" presName="vSp" presStyleCnt="0"/>
      <dgm:spPr/>
    </dgm:pt>
    <dgm:pt modelId="{3334A14A-BFB3-FE41-ADF8-FC52D745050D}" type="pres">
      <dgm:prSet presAssocID="{25298ADB-DBBE-F244-ACAE-57317A4ED8C3}" presName="horFlow" presStyleCnt="0"/>
      <dgm:spPr/>
    </dgm:pt>
    <dgm:pt modelId="{45A0C42B-B209-CF4E-B484-062F6062FA89}" type="pres">
      <dgm:prSet presAssocID="{25298ADB-DBBE-F244-ACAE-57317A4ED8C3}" presName="bigChev" presStyleLbl="node1" presStyleIdx="1" presStyleCnt="4"/>
      <dgm:spPr/>
      <dgm:t>
        <a:bodyPr/>
        <a:lstStyle/>
        <a:p>
          <a:endParaRPr lang="en-US"/>
        </a:p>
      </dgm:t>
    </dgm:pt>
    <dgm:pt modelId="{0043E98E-568D-B94D-8356-48E0935F4819}" type="pres">
      <dgm:prSet presAssocID="{7857D16D-5506-C541-A9D3-932BF852D1D0}" presName="parTrans" presStyleCnt="0"/>
      <dgm:spPr/>
    </dgm:pt>
    <dgm:pt modelId="{72A58BE9-107E-8547-9E30-596F655E4AA2}" type="pres">
      <dgm:prSet presAssocID="{D1510737-73A7-964D-B10F-DD3812B457B5}" presName="node" presStyleLbl="alignAccFollowNode1" presStyleIdx="2" presStyleCnt="7" custScaleX="124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BE953-6FC1-FC4E-84D3-68F82EA1663E}" type="pres">
      <dgm:prSet presAssocID="{D3608361-C3E3-7F41-A737-CC8213B82C7E}" presName="sibTrans" presStyleCnt="0"/>
      <dgm:spPr/>
    </dgm:pt>
    <dgm:pt modelId="{BBA6201A-A0D4-FE4F-99EF-FF32F623CC44}" type="pres">
      <dgm:prSet presAssocID="{33591D9C-B5EE-EF4F-AE8B-57A726DBE64F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8D077-CB86-0D4A-89C5-E88DC4B11D97}" type="pres">
      <dgm:prSet presAssocID="{25298ADB-DBBE-F244-ACAE-57317A4ED8C3}" presName="vSp" presStyleCnt="0"/>
      <dgm:spPr/>
    </dgm:pt>
    <dgm:pt modelId="{CC0B5B30-A7DC-A747-84BC-BA2935A46ACD}" type="pres">
      <dgm:prSet presAssocID="{17103808-3048-4140-AE29-6102B76C3B6A}" presName="horFlow" presStyleCnt="0"/>
      <dgm:spPr/>
    </dgm:pt>
    <dgm:pt modelId="{DF9F50C0-44D4-B348-AB9D-EF514E34339F}" type="pres">
      <dgm:prSet presAssocID="{17103808-3048-4140-AE29-6102B76C3B6A}" presName="bigChev" presStyleLbl="node1" presStyleIdx="2" presStyleCnt="4"/>
      <dgm:spPr/>
      <dgm:t>
        <a:bodyPr/>
        <a:lstStyle/>
        <a:p>
          <a:endParaRPr lang="en-US"/>
        </a:p>
      </dgm:t>
    </dgm:pt>
    <dgm:pt modelId="{505DA3E2-FCCA-244B-A14E-27DB5A2DEC3D}" type="pres">
      <dgm:prSet presAssocID="{2D530FDD-ADE5-1147-A71C-0116F8063F7B}" presName="parTrans" presStyleCnt="0"/>
      <dgm:spPr/>
    </dgm:pt>
    <dgm:pt modelId="{39C2AA06-02B6-5443-BF51-6BA6751BFB9F}" type="pres">
      <dgm:prSet presAssocID="{578D4470-525B-A648-A504-1AF515D2A1FB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35E3B-D496-1148-B8BB-84B6FB022ECC}" type="pres">
      <dgm:prSet presAssocID="{D5AFDF02-869A-C241-9D9C-32E15A5C6CD4}" presName="sibTrans" presStyleCnt="0"/>
      <dgm:spPr/>
    </dgm:pt>
    <dgm:pt modelId="{72600144-09A5-2C43-90FB-A1DEEE3E4F9C}" type="pres">
      <dgm:prSet presAssocID="{BE8E2B1E-06D7-F240-B52D-B6B01287426A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49516-2060-8E42-82A4-09CEA6EEB0D9}" type="pres">
      <dgm:prSet presAssocID="{17103808-3048-4140-AE29-6102B76C3B6A}" presName="vSp" presStyleCnt="0"/>
      <dgm:spPr/>
    </dgm:pt>
    <dgm:pt modelId="{C20012EA-C646-414A-8F2E-A73DBEC2AC98}" type="pres">
      <dgm:prSet presAssocID="{11AC943B-7886-9743-AC23-A1A191514F6C}" presName="horFlow" presStyleCnt="0"/>
      <dgm:spPr/>
    </dgm:pt>
    <dgm:pt modelId="{4034E211-A785-1A4E-A7B1-3EDAEBCAEF14}" type="pres">
      <dgm:prSet presAssocID="{11AC943B-7886-9743-AC23-A1A191514F6C}" presName="bigChev" presStyleLbl="node1" presStyleIdx="3" presStyleCnt="4"/>
      <dgm:spPr/>
      <dgm:t>
        <a:bodyPr/>
        <a:lstStyle/>
        <a:p>
          <a:endParaRPr lang="en-US"/>
        </a:p>
      </dgm:t>
    </dgm:pt>
    <dgm:pt modelId="{F188B112-506D-A344-8BC3-8ACED3AC8337}" type="pres">
      <dgm:prSet presAssocID="{4A9311A9-29C6-6E41-85D3-53CF8DD76C43}" presName="parTrans" presStyleCnt="0"/>
      <dgm:spPr/>
    </dgm:pt>
    <dgm:pt modelId="{0A76FF4F-63DB-0547-8889-A3810581EB5D}" type="pres">
      <dgm:prSet presAssocID="{604E949B-83A3-8049-83E2-BAE5B9A9C3AA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BC374-4998-B84F-8AD9-F0E0D32AF286}" srcId="{17103808-3048-4140-AE29-6102B76C3B6A}" destId="{BE8E2B1E-06D7-F240-B52D-B6B01287426A}" srcOrd="1" destOrd="0" parTransId="{4CCAC749-3796-344D-9A6E-724E4249B838}" sibTransId="{C27A6833-5800-EF47-879D-6DEABAFFE7A7}"/>
    <dgm:cxn modelId="{097B200A-90A3-E94E-81B3-D4C678D8BF2B}" srcId="{17103808-3048-4140-AE29-6102B76C3B6A}" destId="{578D4470-525B-A648-A504-1AF515D2A1FB}" srcOrd="0" destOrd="0" parTransId="{2D530FDD-ADE5-1147-A71C-0116F8063F7B}" sibTransId="{D5AFDF02-869A-C241-9D9C-32E15A5C6CD4}"/>
    <dgm:cxn modelId="{E220DA9A-50D7-2141-9484-83EB95C85B47}" type="presOf" srcId="{3248DF5A-BD0B-714E-A4CA-C56AF25AE46A}" destId="{28A2FC20-6003-8645-9A43-AC37AB0FF304}" srcOrd="0" destOrd="0" presId="urn:microsoft.com/office/officeart/2005/8/layout/lProcess3"/>
    <dgm:cxn modelId="{56A780F0-1BF0-3C4B-B08A-8DBD1AB8B4D4}" type="presOf" srcId="{578D4470-525B-A648-A504-1AF515D2A1FB}" destId="{39C2AA06-02B6-5443-BF51-6BA6751BFB9F}" srcOrd="0" destOrd="0" presId="urn:microsoft.com/office/officeart/2005/8/layout/lProcess3"/>
    <dgm:cxn modelId="{F6EF98E0-A2CB-D04A-AA2E-6ABC205DD396}" srcId="{573BF788-1323-4B47-9B3F-565BF4B94CE5}" destId="{067F369C-679B-D946-9FF6-AF8B72F4E558}" srcOrd="0" destOrd="0" parTransId="{A5629A89-D666-644C-8E8C-C7A710A44C4C}" sibTransId="{65EC089A-AFA9-E04E-BAF1-1F2EBF9BBA8A}"/>
    <dgm:cxn modelId="{C9BFD54B-13C8-4547-B84C-EBC60FC16813}" type="presOf" srcId="{BE8E2B1E-06D7-F240-B52D-B6B01287426A}" destId="{72600144-09A5-2C43-90FB-A1DEEE3E4F9C}" srcOrd="0" destOrd="0" presId="urn:microsoft.com/office/officeart/2005/8/layout/lProcess3"/>
    <dgm:cxn modelId="{F60F0C22-6986-E045-BC1E-E4DD5D0CB77E}" type="presOf" srcId="{D1510737-73A7-964D-B10F-DD3812B457B5}" destId="{72A58BE9-107E-8547-9E30-596F655E4AA2}" srcOrd="0" destOrd="0" presId="urn:microsoft.com/office/officeart/2005/8/layout/lProcess3"/>
    <dgm:cxn modelId="{1BB7D68B-C3C3-7145-88E2-633F341B4413}" srcId="{573BF788-1323-4B47-9B3F-565BF4B94CE5}" destId="{11AC943B-7886-9743-AC23-A1A191514F6C}" srcOrd="3" destOrd="0" parTransId="{F9C258B2-87A1-9449-B44E-F7A85C2E62B7}" sibTransId="{05EB7D43-E20E-EE43-992C-0099FFB2E91C}"/>
    <dgm:cxn modelId="{AC634FC9-C6E4-6D49-A1FF-76F72DFA30E4}" srcId="{25298ADB-DBBE-F244-ACAE-57317A4ED8C3}" destId="{33591D9C-B5EE-EF4F-AE8B-57A726DBE64F}" srcOrd="1" destOrd="0" parTransId="{D1D2BFE3-A3FC-6F4C-886E-DBB974808EED}" sibTransId="{604F9611-972B-464E-AA2E-6499C74C92A4}"/>
    <dgm:cxn modelId="{62D4490B-142B-9849-AE10-45BCF14E97DD}" srcId="{067F369C-679B-D946-9FF6-AF8B72F4E558}" destId="{8A71CE19-8F7A-4645-B63A-689F894AD622}" srcOrd="1" destOrd="0" parTransId="{D0FF8833-2A56-474E-966C-FA5C1B850826}" sibTransId="{ED079F38-EBFC-E64F-A8AD-2DB628A39CFF}"/>
    <dgm:cxn modelId="{92A48BD7-F949-DB4C-B06A-7F1822422C7E}" type="presOf" srcId="{11AC943B-7886-9743-AC23-A1A191514F6C}" destId="{4034E211-A785-1A4E-A7B1-3EDAEBCAEF14}" srcOrd="0" destOrd="0" presId="urn:microsoft.com/office/officeart/2005/8/layout/lProcess3"/>
    <dgm:cxn modelId="{4334E275-33FA-C041-84B4-40EAD8A126F6}" srcId="{573BF788-1323-4B47-9B3F-565BF4B94CE5}" destId="{25298ADB-DBBE-F244-ACAE-57317A4ED8C3}" srcOrd="1" destOrd="0" parTransId="{4D6A0C10-FC92-7047-BE56-7244D60271D1}" sibTransId="{60D46017-282C-5948-9A96-940C324E0438}"/>
    <dgm:cxn modelId="{65D1F60E-5A8B-504D-8A13-C2E940FCB604}" type="presOf" srcId="{8A71CE19-8F7A-4645-B63A-689F894AD622}" destId="{4E672BD9-6E78-9049-960D-57B992DC6315}" srcOrd="0" destOrd="0" presId="urn:microsoft.com/office/officeart/2005/8/layout/lProcess3"/>
    <dgm:cxn modelId="{04E02BC3-7D3D-A44F-BEEB-3243881239DC}" type="presOf" srcId="{25298ADB-DBBE-F244-ACAE-57317A4ED8C3}" destId="{45A0C42B-B209-CF4E-B484-062F6062FA89}" srcOrd="0" destOrd="0" presId="urn:microsoft.com/office/officeart/2005/8/layout/lProcess3"/>
    <dgm:cxn modelId="{AA00A8D5-FD58-EE40-9D39-7FB794A703E3}" srcId="{067F369C-679B-D946-9FF6-AF8B72F4E558}" destId="{3248DF5A-BD0B-714E-A4CA-C56AF25AE46A}" srcOrd="0" destOrd="0" parTransId="{1A6BBD8A-5212-CB42-95D6-35BDD0530F7A}" sibTransId="{2C2FC783-28DA-154C-8E15-C4095A368A5F}"/>
    <dgm:cxn modelId="{B58926D9-B27F-2A4C-A05E-2F91293768DD}" srcId="{573BF788-1323-4B47-9B3F-565BF4B94CE5}" destId="{17103808-3048-4140-AE29-6102B76C3B6A}" srcOrd="2" destOrd="0" parTransId="{FAB22E63-056D-6C4B-8595-E2DF1A5FB788}" sibTransId="{6F4C0D02-A5D9-904C-B94E-F55B38C9216F}"/>
    <dgm:cxn modelId="{549EC127-1AB1-3C4C-9D98-B199CE7003F8}" type="presOf" srcId="{604E949B-83A3-8049-83E2-BAE5B9A9C3AA}" destId="{0A76FF4F-63DB-0547-8889-A3810581EB5D}" srcOrd="0" destOrd="0" presId="urn:microsoft.com/office/officeart/2005/8/layout/lProcess3"/>
    <dgm:cxn modelId="{EA44BADE-8962-8745-94BA-25C7825B818C}" srcId="{11AC943B-7886-9743-AC23-A1A191514F6C}" destId="{604E949B-83A3-8049-83E2-BAE5B9A9C3AA}" srcOrd="0" destOrd="0" parTransId="{4A9311A9-29C6-6E41-85D3-53CF8DD76C43}" sibTransId="{CED4C818-A1B8-5246-94AB-8DEEF9C47C46}"/>
    <dgm:cxn modelId="{EFEAC5EF-52DA-474E-8D61-0100BF1D24C4}" type="presOf" srcId="{067F369C-679B-D946-9FF6-AF8B72F4E558}" destId="{52F903D8-CF10-5C46-AE3C-3F7FB8806E74}" srcOrd="0" destOrd="0" presId="urn:microsoft.com/office/officeart/2005/8/layout/lProcess3"/>
    <dgm:cxn modelId="{E5715A20-A3CF-5E40-9936-F5B76EDB0B64}" srcId="{25298ADB-DBBE-F244-ACAE-57317A4ED8C3}" destId="{D1510737-73A7-964D-B10F-DD3812B457B5}" srcOrd="0" destOrd="0" parTransId="{7857D16D-5506-C541-A9D3-932BF852D1D0}" sibTransId="{D3608361-C3E3-7F41-A737-CC8213B82C7E}"/>
    <dgm:cxn modelId="{096BAB65-0082-AC4E-A720-DFE1A7C71459}" type="presOf" srcId="{573BF788-1323-4B47-9B3F-565BF4B94CE5}" destId="{B6588265-73B2-8E43-9F1A-15C75F3A0432}" srcOrd="0" destOrd="0" presId="urn:microsoft.com/office/officeart/2005/8/layout/lProcess3"/>
    <dgm:cxn modelId="{7E4CC82C-C73B-724B-A140-1AF5C6E01E5C}" type="presOf" srcId="{33591D9C-B5EE-EF4F-AE8B-57A726DBE64F}" destId="{BBA6201A-A0D4-FE4F-99EF-FF32F623CC44}" srcOrd="0" destOrd="0" presId="urn:microsoft.com/office/officeart/2005/8/layout/lProcess3"/>
    <dgm:cxn modelId="{D84C4D76-9F40-A54B-9B57-4A9E6C32BAC4}" type="presOf" srcId="{17103808-3048-4140-AE29-6102B76C3B6A}" destId="{DF9F50C0-44D4-B348-AB9D-EF514E34339F}" srcOrd="0" destOrd="0" presId="urn:microsoft.com/office/officeart/2005/8/layout/lProcess3"/>
    <dgm:cxn modelId="{66D9C120-3B79-FB46-B583-03222F9DC57B}" type="presParOf" srcId="{B6588265-73B2-8E43-9F1A-15C75F3A0432}" destId="{404B62E1-C397-5043-B8D9-7F189257C3EA}" srcOrd="0" destOrd="0" presId="urn:microsoft.com/office/officeart/2005/8/layout/lProcess3"/>
    <dgm:cxn modelId="{E422488E-53FD-A947-88CE-07B58508FBCC}" type="presParOf" srcId="{404B62E1-C397-5043-B8D9-7F189257C3EA}" destId="{52F903D8-CF10-5C46-AE3C-3F7FB8806E74}" srcOrd="0" destOrd="0" presId="urn:microsoft.com/office/officeart/2005/8/layout/lProcess3"/>
    <dgm:cxn modelId="{45582F02-0440-584C-8E25-7091D5334622}" type="presParOf" srcId="{404B62E1-C397-5043-B8D9-7F189257C3EA}" destId="{A5882949-27F5-4F4E-B93F-C3DA993B7F35}" srcOrd="1" destOrd="0" presId="urn:microsoft.com/office/officeart/2005/8/layout/lProcess3"/>
    <dgm:cxn modelId="{8B8AD290-A785-0B4C-9095-669B5BE6806A}" type="presParOf" srcId="{404B62E1-C397-5043-B8D9-7F189257C3EA}" destId="{28A2FC20-6003-8645-9A43-AC37AB0FF304}" srcOrd="2" destOrd="0" presId="urn:microsoft.com/office/officeart/2005/8/layout/lProcess3"/>
    <dgm:cxn modelId="{5BB942F3-2CEA-F846-8EC1-FD712AF73A71}" type="presParOf" srcId="{404B62E1-C397-5043-B8D9-7F189257C3EA}" destId="{4EBD96F3-E365-EA44-81E5-E0ADA3587C07}" srcOrd="3" destOrd="0" presId="urn:microsoft.com/office/officeart/2005/8/layout/lProcess3"/>
    <dgm:cxn modelId="{2992447E-5FEA-E34E-9C76-7DC70C1D619A}" type="presParOf" srcId="{404B62E1-C397-5043-B8D9-7F189257C3EA}" destId="{4E672BD9-6E78-9049-960D-57B992DC6315}" srcOrd="4" destOrd="0" presId="urn:microsoft.com/office/officeart/2005/8/layout/lProcess3"/>
    <dgm:cxn modelId="{CDBFB486-23E2-2944-9BCC-25D772AAF68F}" type="presParOf" srcId="{B6588265-73B2-8E43-9F1A-15C75F3A0432}" destId="{16B2093A-6422-F24E-A512-AB8339263D93}" srcOrd="1" destOrd="0" presId="urn:microsoft.com/office/officeart/2005/8/layout/lProcess3"/>
    <dgm:cxn modelId="{AB321FD3-779A-514F-BA52-A5F875311B96}" type="presParOf" srcId="{B6588265-73B2-8E43-9F1A-15C75F3A0432}" destId="{3334A14A-BFB3-FE41-ADF8-FC52D745050D}" srcOrd="2" destOrd="0" presId="urn:microsoft.com/office/officeart/2005/8/layout/lProcess3"/>
    <dgm:cxn modelId="{DF988235-4D3B-F847-9D3A-95B7D03CBFB9}" type="presParOf" srcId="{3334A14A-BFB3-FE41-ADF8-FC52D745050D}" destId="{45A0C42B-B209-CF4E-B484-062F6062FA89}" srcOrd="0" destOrd="0" presId="urn:microsoft.com/office/officeart/2005/8/layout/lProcess3"/>
    <dgm:cxn modelId="{F408D947-88AF-6E40-9A1F-3C1EAD4C6329}" type="presParOf" srcId="{3334A14A-BFB3-FE41-ADF8-FC52D745050D}" destId="{0043E98E-568D-B94D-8356-48E0935F4819}" srcOrd="1" destOrd="0" presId="urn:microsoft.com/office/officeart/2005/8/layout/lProcess3"/>
    <dgm:cxn modelId="{39A156C7-30A1-F54B-B5E9-CF64D764B94E}" type="presParOf" srcId="{3334A14A-BFB3-FE41-ADF8-FC52D745050D}" destId="{72A58BE9-107E-8547-9E30-596F655E4AA2}" srcOrd="2" destOrd="0" presId="urn:microsoft.com/office/officeart/2005/8/layout/lProcess3"/>
    <dgm:cxn modelId="{A92A5C27-8B29-C74C-A4DA-280C25BCAA6B}" type="presParOf" srcId="{3334A14A-BFB3-FE41-ADF8-FC52D745050D}" destId="{59DBE953-6FC1-FC4E-84D3-68F82EA1663E}" srcOrd="3" destOrd="0" presId="urn:microsoft.com/office/officeart/2005/8/layout/lProcess3"/>
    <dgm:cxn modelId="{406820AA-3444-CC4C-BCC4-FFA187C99D86}" type="presParOf" srcId="{3334A14A-BFB3-FE41-ADF8-FC52D745050D}" destId="{BBA6201A-A0D4-FE4F-99EF-FF32F623CC44}" srcOrd="4" destOrd="0" presId="urn:microsoft.com/office/officeart/2005/8/layout/lProcess3"/>
    <dgm:cxn modelId="{A61DE9D2-0A74-7E43-AD90-1DC7092C9C60}" type="presParOf" srcId="{B6588265-73B2-8E43-9F1A-15C75F3A0432}" destId="{67E8D077-CB86-0D4A-89C5-E88DC4B11D97}" srcOrd="3" destOrd="0" presId="urn:microsoft.com/office/officeart/2005/8/layout/lProcess3"/>
    <dgm:cxn modelId="{BF26104F-1300-FD42-A1FF-DEA1631FC2A8}" type="presParOf" srcId="{B6588265-73B2-8E43-9F1A-15C75F3A0432}" destId="{CC0B5B30-A7DC-A747-84BC-BA2935A46ACD}" srcOrd="4" destOrd="0" presId="urn:microsoft.com/office/officeart/2005/8/layout/lProcess3"/>
    <dgm:cxn modelId="{A57518BA-7DA3-0541-97A9-9346E03FACC4}" type="presParOf" srcId="{CC0B5B30-A7DC-A747-84BC-BA2935A46ACD}" destId="{DF9F50C0-44D4-B348-AB9D-EF514E34339F}" srcOrd="0" destOrd="0" presId="urn:microsoft.com/office/officeart/2005/8/layout/lProcess3"/>
    <dgm:cxn modelId="{582BE693-F23B-8E4A-827E-253C4C833915}" type="presParOf" srcId="{CC0B5B30-A7DC-A747-84BC-BA2935A46ACD}" destId="{505DA3E2-FCCA-244B-A14E-27DB5A2DEC3D}" srcOrd="1" destOrd="0" presId="urn:microsoft.com/office/officeart/2005/8/layout/lProcess3"/>
    <dgm:cxn modelId="{6508C07B-82CF-5E44-A8CA-500D6F443310}" type="presParOf" srcId="{CC0B5B30-A7DC-A747-84BC-BA2935A46ACD}" destId="{39C2AA06-02B6-5443-BF51-6BA6751BFB9F}" srcOrd="2" destOrd="0" presId="urn:microsoft.com/office/officeart/2005/8/layout/lProcess3"/>
    <dgm:cxn modelId="{424486EA-2FCF-4949-8AD0-C5C42A7CC15C}" type="presParOf" srcId="{CC0B5B30-A7DC-A747-84BC-BA2935A46ACD}" destId="{D9A35E3B-D496-1148-B8BB-84B6FB022ECC}" srcOrd="3" destOrd="0" presId="urn:microsoft.com/office/officeart/2005/8/layout/lProcess3"/>
    <dgm:cxn modelId="{83F882E6-673C-6A4B-8BFD-D64FA71C1B65}" type="presParOf" srcId="{CC0B5B30-A7DC-A747-84BC-BA2935A46ACD}" destId="{72600144-09A5-2C43-90FB-A1DEEE3E4F9C}" srcOrd="4" destOrd="0" presId="urn:microsoft.com/office/officeart/2005/8/layout/lProcess3"/>
    <dgm:cxn modelId="{025EF468-F561-054B-89D9-E68C9B4F0DE3}" type="presParOf" srcId="{B6588265-73B2-8E43-9F1A-15C75F3A0432}" destId="{8C549516-2060-8E42-82A4-09CEA6EEB0D9}" srcOrd="5" destOrd="0" presId="urn:microsoft.com/office/officeart/2005/8/layout/lProcess3"/>
    <dgm:cxn modelId="{FF926844-83A7-7B4C-954F-2153BB7DE057}" type="presParOf" srcId="{B6588265-73B2-8E43-9F1A-15C75F3A0432}" destId="{C20012EA-C646-414A-8F2E-A73DBEC2AC98}" srcOrd="6" destOrd="0" presId="urn:microsoft.com/office/officeart/2005/8/layout/lProcess3"/>
    <dgm:cxn modelId="{30A4CA13-D1CA-0A4A-A118-E79AA716136E}" type="presParOf" srcId="{C20012EA-C646-414A-8F2E-A73DBEC2AC98}" destId="{4034E211-A785-1A4E-A7B1-3EDAEBCAEF14}" srcOrd="0" destOrd="0" presId="urn:microsoft.com/office/officeart/2005/8/layout/lProcess3"/>
    <dgm:cxn modelId="{FFC3ABCF-E262-3E4E-899F-A370B372EE37}" type="presParOf" srcId="{C20012EA-C646-414A-8F2E-A73DBEC2AC98}" destId="{F188B112-506D-A344-8BC3-8ACED3AC8337}" srcOrd="1" destOrd="0" presId="urn:microsoft.com/office/officeart/2005/8/layout/lProcess3"/>
    <dgm:cxn modelId="{302BFEC0-2962-F548-8AFD-8864E3656BD0}" type="presParOf" srcId="{C20012EA-C646-414A-8F2E-A73DBEC2AC98}" destId="{0A76FF4F-63DB-0547-8889-A3810581EB5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7ED640-C614-3E4A-9195-721F16A5A826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13F55D-EDBD-114A-AEDB-6520654B78A8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Protects against active attacks</a:t>
          </a:r>
          <a:endParaRPr lang="en-US" b="0" dirty="0">
            <a:latin typeface="+mj-lt"/>
          </a:endParaRPr>
        </a:p>
      </dgm:t>
    </dgm:pt>
    <dgm:pt modelId="{84E85784-E758-8C42-9487-0B1F55300D65}" type="parTrans" cxnId="{111B953E-F935-3E42-A51B-B65C106AC2C9}">
      <dgm:prSet/>
      <dgm:spPr/>
      <dgm:t>
        <a:bodyPr/>
        <a:lstStyle/>
        <a:p>
          <a:endParaRPr lang="en-US"/>
        </a:p>
      </dgm:t>
    </dgm:pt>
    <dgm:pt modelId="{DC55E9E6-6613-1B46-B0D0-01C16238BA73}" type="sibTrans" cxnId="{111B953E-F935-3E42-A51B-B65C106AC2C9}">
      <dgm:prSet/>
      <dgm:spPr/>
      <dgm:t>
        <a:bodyPr/>
        <a:lstStyle/>
        <a:p>
          <a:endParaRPr lang="en-US"/>
        </a:p>
      </dgm:t>
    </dgm:pt>
    <dgm:pt modelId="{F97FF3C3-A6A7-3F4B-8A53-19B20FA19182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Verifies received message is authentic</a:t>
          </a:r>
          <a:endParaRPr lang="en-US" b="0" dirty="0">
            <a:latin typeface="+mj-lt"/>
          </a:endParaRPr>
        </a:p>
      </dgm:t>
    </dgm:pt>
    <dgm:pt modelId="{28B0D4F4-DA6A-CC46-AFE4-163C3C62627D}" type="parTrans" cxnId="{85E9819D-9F60-A542-88F6-6E73397B37C8}">
      <dgm:prSet/>
      <dgm:spPr/>
      <dgm:t>
        <a:bodyPr/>
        <a:lstStyle/>
        <a:p>
          <a:endParaRPr lang="en-US"/>
        </a:p>
      </dgm:t>
    </dgm:pt>
    <dgm:pt modelId="{BC76B6A4-C13D-BA47-B643-B0BD85BEC4E5}" type="sibTrans" cxnId="{85E9819D-9F60-A542-88F6-6E73397B37C8}">
      <dgm:prSet/>
      <dgm:spPr/>
      <dgm:t>
        <a:bodyPr/>
        <a:lstStyle/>
        <a:p>
          <a:endParaRPr lang="en-US"/>
        </a:p>
      </dgm:t>
    </dgm:pt>
    <dgm:pt modelId="{B9D9C573-115F-BE44-B0DE-CCF6D4B01F53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Contents have not been altered</a:t>
          </a:r>
          <a:endParaRPr lang="en-US" b="0" dirty="0">
            <a:latin typeface="+mj-lt"/>
          </a:endParaRPr>
        </a:p>
      </dgm:t>
    </dgm:pt>
    <dgm:pt modelId="{0AEA0AD9-30FD-3D45-9972-FB5BE226CCA2}" type="parTrans" cxnId="{31A32C4D-4531-E24F-97D2-C5E1C099C4DF}">
      <dgm:prSet/>
      <dgm:spPr/>
      <dgm:t>
        <a:bodyPr/>
        <a:lstStyle/>
        <a:p>
          <a:endParaRPr lang="en-US"/>
        </a:p>
      </dgm:t>
    </dgm:pt>
    <dgm:pt modelId="{980400B9-A6D3-4044-B407-B8FF7B2F8ED8}" type="sibTrans" cxnId="{31A32C4D-4531-E24F-97D2-C5E1C099C4DF}">
      <dgm:prSet/>
      <dgm:spPr/>
      <dgm:t>
        <a:bodyPr/>
        <a:lstStyle/>
        <a:p>
          <a:endParaRPr lang="en-US"/>
        </a:p>
      </dgm:t>
    </dgm:pt>
    <dgm:pt modelId="{AD210C83-F373-0C44-B3B7-102B711D0327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From authentic source</a:t>
          </a:r>
          <a:endParaRPr lang="en-US" b="0" dirty="0">
            <a:latin typeface="+mj-lt"/>
          </a:endParaRPr>
        </a:p>
      </dgm:t>
    </dgm:pt>
    <dgm:pt modelId="{EAF3F70B-179D-844D-BB33-DB253CE16E7E}" type="parTrans" cxnId="{A53DE99A-90AF-1E4A-BA3F-EA3C76F67322}">
      <dgm:prSet/>
      <dgm:spPr/>
      <dgm:t>
        <a:bodyPr/>
        <a:lstStyle/>
        <a:p>
          <a:endParaRPr lang="en-US"/>
        </a:p>
      </dgm:t>
    </dgm:pt>
    <dgm:pt modelId="{DCC39777-A559-2148-A812-1366BBAF7197}" type="sibTrans" cxnId="{A53DE99A-90AF-1E4A-BA3F-EA3C76F67322}">
      <dgm:prSet/>
      <dgm:spPr/>
      <dgm:t>
        <a:bodyPr/>
        <a:lstStyle/>
        <a:p>
          <a:endParaRPr lang="en-US"/>
        </a:p>
      </dgm:t>
    </dgm:pt>
    <dgm:pt modelId="{6AD3880F-016F-D046-8948-37FF48B0EBB6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Timely and in correct sequence</a:t>
          </a:r>
          <a:endParaRPr lang="en-US" b="0" dirty="0">
            <a:latin typeface="+mj-lt"/>
          </a:endParaRPr>
        </a:p>
      </dgm:t>
    </dgm:pt>
    <dgm:pt modelId="{E1D1C5A6-C380-CB4A-A64F-6ADB2A7933D0}" type="parTrans" cxnId="{F2927914-5C62-9D4C-BF03-6812E0C17C4A}">
      <dgm:prSet/>
      <dgm:spPr/>
      <dgm:t>
        <a:bodyPr/>
        <a:lstStyle/>
        <a:p>
          <a:endParaRPr lang="en-US"/>
        </a:p>
      </dgm:t>
    </dgm:pt>
    <dgm:pt modelId="{220612C2-B472-E44D-BCF8-620FC6502369}" type="sibTrans" cxnId="{F2927914-5C62-9D4C-BF03-6812E0C17C4A}">
      <dgm:prSet/>
      <dgm:spPr/>
      <dgm:t>
        <a:bodyPr/>
        <a:lstStyle/>
        <a:p>
          <a:endParaRPr lang="en-US"/>
        </a:p>
      </dgm:t>
    </dgm:pt>
    <dgm:pt modelId="{46A5FF01-1017-4340-8BF9-A7EF0DA32086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Can use conventional encryption</a:t>
          </a:r>
          <a:endParaRPr lang="en-US" b="0" dirty="0">
            <a:latin typeface="+mj-lt"/>
          </a:endParaRPr>
        </a:p>
      </dgm:t>
    </dgm:pt>
    <dgm:pt modelId="{F3B89FEB-3B58-5D47-9E79-CE62A411B9C7}" type="parTrans" cxnId="{03197B1D-3C7D-A24B-9E0D-08EA637C10E9}">
      <dgm:prSet/>
      <dgm:spPr/>
      <dgm:t>
        <a:bodyPr/>
        <a:lstStyle/>
        <a:p>
          <a:endParaRPr lang="en-US"/>
        </a:p>
      </dgm:t>
    </dgm:pt>
    <dgm:pt modelId="{47234ADC-8CBB-D842-9673-3A74CD8AE12C}" type="sibTrans" cxnId="{03197B1D-3C7D-A24B-9E0D-08EA637C10E9}">
      <dgm:prSet/>
      <dgm:spPr/>
      <dgm:t>
        <a:bodyPr/>
        <a:lstStyle/>
        <a:p>
          <a:endParaRPr lang="en-US"/>
        </a:p>
      </dgm:t>
    </dgm:pt>
    <dgm:pt modelId="{8704466E-DCAE-7A4D-98EB-B7DF618A20AB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Only sender &amp; receiver share a key</a:t>
          </a:r>
          <a:endParaRPr lang="en-US" b="0" dirty="0">
            <a:latin typeface="+mj-lt"/>
          </a:endParaRPr>
        </a:p>
      </dgm:t>
    </dgm:pt>
    <dgm:pt modelId="{81DE89FA-19CE-6444-AD98-5F0C7A312918}" type="parTrans" cxnId="{98479848-F377-1640-A060-096FAB2C97BC}">
      <dgm:prSet/>
      <dgm:spPr/>
      <dgm:t>
        <a:bodyPr/>
        <a:lstStyle/>
        <a:p>
          <a:endParaRPr lang="en-US"/>
        </a:p>
      </dgm:t>
    </dgm:pt>
    <dgm:pt modelId="{B2A52291-5EAC-6A44-B56E-943C8206622C}" type="sibTrans" cxnId="{98479848-F377-1640-A060-096FAB2C97BC}">
      <dgm:prSet/>
      <dgm:spPr/>
      <dgm:t>
        <a:bodyPr/>
        <a:lstStyle/>
        <a:p>
          <a:endParaRPr lang="en-US"/>
        </a:p>
      </dgm:t>
    </dgm:pt>
    <dgm:pt modelId="{55EFEF62-1402-474C-946F-B429D1E63E58}" type="pres">
      <dgm:prSet presAssocID="{467ED640-C614-3E4A-9195-721F16A5A82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D1C139-1F44-7D42-97B4-7E1B3C61C310}" type="pres">
      <dgm:prSet presAssocID="{6A13F55D-EDBD-114A-AEDB-6520654B78A8}" presName="circle1" presStyleLbl="node1" presStyleIdx="0" presStyleCnt="3"/>
      <dgm:spPr>
        <a:solidFill>
          <a:schemeClr val="accent1"/>
        </a:solidFill>
      </dgm:spPr>
    </dgm:pt>
    <dgm:pt modelId="{7D143E97-AEB1-E044-87DF-3C76B48B3163}" type="pres">
      <dgm:prSet presAssocID="{6A13F55D-EDBD-114A-AEDB-6520654B78A8}" presName="space" presStyleCnt="0"/>
      <dgm:spPr/>
    </dgm:pt>
    <dgm:pt modelId="{162FAF4A-757D-EE44-8C29-6578B7BE8894}" type="pres">
      <dgm:prSet presAssocID="{6A13F55D-EDBD-114A-AEDB-6520654B78A8}" presName="rect1" presStyleLbl="alignAcc1" presStyleIdx="0" presStyleCnt="3"/>
      <dgm:spPr/>
      <dgm:t>
        <a:bodyPr/>
        <a:lstStyle/>
        <a:p>
          <a:endParaRPr lang="en-US"/>
        </a:p>
      </dgm:t>
    </dgm:pt>
    <dgm:pt modelId="{F824FDFB-5F5F-254B-9D5C-50BDF1E89105}" type="pres">
      <dgm:prSet presAssocID="{F97FF3C3-A6A7-3F4B-8A53-19B20FA19182}" presName="vertSpace2" presStyleLbl="node1" presStyleIdx="0" presStyleCnt="3"/>
      <dgm:spPr/>
    </dgm:pt>
    <dgm:pt modelId="{A56489F7-EC62-A848-9DD9-B3572A72D705}" type="pres">
      <dgm:prSet presAssocID="{F97FF3C3-A6A7-3F4B-8A53-19B20FA19182}" presName="circle2" presStyleLbl="node1" presStyleIdx="1" presStyleCnt="3"/>
      <dgm:spPr>
        <a:solidFill>
          <a:schemeClr val="accent2"/>
        </a:solidFill>
      </dgm:spPr>
    </dgm:pt>
    <dgm:pt modelId="{9C4DDA5F-2390-A549-90B9-5F960E28DDE6}" type="pres">
      <dgm:prSet presAssocID="{F97FF3C3-A6A7-3F4B-8A53-19B20FA19182}" presName="rect2" presStyleLbl="alignAcc1" presStyleIdx="1" presStyleCnt="3"/>
      <dgm:spPr/>
      <dgm:t>
        <a:bodyPr/>
        <a:lstStyle/>
        <a:p>
          <a:endParaRPr lang="en-US"/>
        </a:p>
      </dgm:t>
    </dgm:pt>
    <dgm:pt modelId="{1DFBBFEC-B6C6-484E-822C-6513579054B5}" type="pres">
      <dgm:prSet presAssocID="{46A5FF01-1017-4340-8BF9-A7EF0DA32086}" presName="vertSpace3" presStyleLbl="node1" presStyleIdx="1" presStyleCnt="3"/>
      <dgm:spPr/>
    </dgm:pt>
    <dgm:pt modelId="{9FB7C61E-C4DD-B747-BB29-DCE1D55CED32}" type="pres">
      <dgm:prSet presAssocID="{46A5FF01-1017-4340-8BF9-A7EF0DA32086}" presName="circle3" presStyleLbl="node1" presStyleIdx="2" presStyleCnt="3"/>
      <dgm:spPr>
        <a:solidFill>
          <a:schemeClr val="accent1"/>
        </a:solidFill>
      </dgm:spPr>
    </dgm:pt>
    <dgm:pt modelId="{4960AB30-E228-0044-AB56-9832EFB3F416}" type="pres">
      <dgm:prSet presAssocID="{46A5FF01-1017-4340-8BF9-A7EF0DA32086}" presName="rect3" presStyleLbl="alignAcc1" presStyleIdx="2" presStyleCnt="3"/>
      <dgm:spPr/>
      <dgm:t>
        <a:bodyPr/>
        <a:lstStyle/>
        <a:p>
          <a:endParaRPr lang="en-US"/>
        </a:p>
      </dgm:t>
    </dgm:pt>
    <dgm:pt modelId="{50000305-E90F-9F48-832D-1B551E78EEA1}" type="pres">
      <dgm:prSet presAssocID="{6A13F55D-EDBD-114A-AEDB-6520654B78A8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68BD3-8944-314A-9722-C464DFC63A36}" type="pres">
      <dgm:prSet presAssocID="{6A13F55D-EDBD-114A-AEDB-6520654B78A8}" presName="rect1ChTx" presStyleLbl="alignAcc1" presStyleIdx="2" presStyleCnt="3">
        <dgm:presLayoutVars>
          <dgm:bulletEnabled val="1"/>
        </dgm:presLayoutVars>
      </dgm:prSet>
      <dgm:spPr/>
    </dgm:pt>
    <dgm:pt modelId="{E3C5539B-5B49-6644-93F1-0733497FD27B}" type="pres">
      <dgm:prSet presAssocID="{F97FF3C3-A6A7-3F4B-8A53-19B20FA19182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3C5721-CDCD-0E44-857F-A3B146150CD4}" type="pres">
      <dgm:prSet presAssocID="{F97FF3C3-A6A7-3F4B-8A53-19B20FA19182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C8ECA-F6A7-4D46-B348-ECB99A8DC954}" type="pres">
      <dgm:prSet presAssocID="{46A5FF01-1017-4340-8BF9-A7EF0DA32086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07ABB-2798-234B-AC87-6694DC68A9CB}" type="pres">
      <dgm:prSet presAssocID="{46A5FF01-1017-4340-8BF9-A7EF0DA32086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D7286C-4C92-4201-A6FE-8C60A342E1E2}" type="presOf" srcId="{46A5FF01-1017-4340-8BF9-A7EF0DA32086}" destId="{4960AB30-E228-0044-AB56-9832EFB3F416}" srcOrd="0" destOrd="0" presId="urn:microsoft.com/office/officeart/2005/8/layout/target3"/>
    <dgm:cxn modelId="{A53DE99A-90AF-1E4A-BA3F-EA3C76F67322}" srcId="{F97FF3C3-A6A7-3F4B-8A53-19B20FA19182}" destId="{AD210C83-F373-0C44-B3B7-102B711D0327}" srcOrd="1" destOrd="0" parTransId="{EAF3F70B-179D-844D-BB33-DB253CE16E7E}" sibTransId="{DCC39777-A559-2148-A812-1366BBAF7197}"/>
    <dgm:cxn modelId="{31A32C4D-4531-E24F-97D2-C5E1C099C4DF}" srcId="{F97FF3C3-A6A7-3F4B-8A53-19B20FA19182}" destId="{B9D9C573-115F-BE44-B0DE-CCF6D4B01F53}" srcOrd="0" destOrd="0" parTransId="{0AEA0AD9-30FD-3D45-9972-FB5BE226CCA2}" sibTransId="{980400B9-A6D3-4044-B407-B8FF7B2F8ED8}"/>
    <dgm:cxn modelId="{AA807B5A-4B9A-4092-9484-92F5B34D3147}" type="presOf" srcId="{46A5FF01-1017-4340-8BF9-A7EF0DA32086}" destId="{576C8ECA-F6A7-4D46-B348-ECB99A8DC954}" srcOrd="1" destOrd="0" presId="urn:microsoft.com/office/officeart/2005/8/layout/target3"/>
    <dgm:cxn modelId="{CD008C8D-EA13-444C-B001-AE1B742A5514}" type="presOf" srcId="{B9D9C573-115F-BE44-B0DE-CCF6D4B01F53}" destId="{F63C5721-CDCD-0E44-857F-A3B146150CD4}" srcOrd="0" destOrd="0" presId="urn:microsoft.com/office/officeart/2005/8/layout/target3"/>
    <dgm:cxn modelId="{81CBB8F0-A0FA-4AA4-A043-39499E75FECA}" type="presOf" srcId="{F97FF3C3-A6A7-3F4B-8A53-19B20FA19182}" destId="{9C4DDA5F-2390-A549-90B9-5F960E28DDE6}" srcOrd="0" destOrd="0" presId="urn:microsoft.com/office/officeart/2005/8/layout/target3"/>
    <dgm:cxn modelId="{0E13D91F-D036-4D78-BA38-BED50039CD21}" type="presOf" srcId="{6A13F55D-EDBD-114A-AEDB-6520654B78A8}" destId="{50000305-E90F-9F48-832D-1B551E78EEA1}" srcOrd="1" destOrd="0" presId="urn:microsoft.com/office/officeart/2005/8/layout/target3"/>
    <dgm:cxn modelId="{111B953E-F935-3E42-A51B-B65C106AC2C9}" srcId="{467ED640-C614-3E4A-9195-721F16A5A826}" destId="{6A13F55D-EDBD-114A-AEDB-6520654B78A8}" srcOrd="0" destOrd="0" parTransId="{84E85784-E758-8C42-9487-0B1F55300D65}" sibTransId="{DC55E9E6-6613-1B46-B0D0-01C16238BA73}"/>
    <dgm:cxn modelId="{F2927914-5C62-9D4C-BF03-6812E0C17C4A}" srcId="{F97FF3C3-A6A7-3F4B-8A53-19B20FA19182}" destId="{6AD3880F-016F-D046-8948-37FF48B0EBB6}" srcOrd="2" destOrd="0" parTransId="{E1D1C5A6-C380-CB4A-A64F-6ADB2A7933D0}" sibTransId="{220612C2-B472-E44D-BCF8-620FC6502369}"/>
    <dgm:cxn modelId="{98479848-F377-1640-A060-096FAB2C97BC}" srcId="{46A5FF01-1017-4340-8BF9-A7EF0DA32086}" destId="{8704466E-DCAE-7A4D-98EB-B7DF618A20AB}" srcOrd="0" destOrd="0" parTransId="{81DE89FA-19CE-6444-AD98-5F0C7A312918}" sibTransId="{B2A52291-5EAC-6A44-B56E-943C8206622C}"/>
    <dgm:cxn modelId="{EF37F25E-FDCD-4713-9D11-6429973182E0}" type="presOf" srcId="{467ED640-C614-3E4A-9195-721F16A5A826}" destId="{55EFEF62-1402-474C-946F-B429D1E63E58}" srcOrd="0" destOrd="0" presId="urn:microsoft.com/office/officeart/2005/8/layout/target3"/>
    <dgm:cxn modelId="{0BF4DB02-42BE-4E7E-A163-2D2C496CF6FA}" type="presOf" srcId="{6A13F55D-EDBD-114A-AEDB-6520654B78A8}" destId="{162FAF4A-757D-EE44-8C29-6578B7BE8894}" srcOrd="0" destOrd="0" presId="urn:microsoft.com/office/officeart/2005/8/layout/target3"/>
    <dgm:cxn modelId="{CF614D1D-321D-4994-A5A0-C03971101599}" type="presOf" srcId="{6AD3880F-016F-D046-8948-37FF48B0EBB6}" destId="{F63C5721-CDCD-0E44-857F-A3B146150CD4}" srcOrd="0" destOrd="2" presId="urn:microsoft.com/office/officeart/2005/8/layout/target3"/>
    <dgm:cxn modelId="{7B6A9270-C2E6-4FE8-AE43-F10D7A8A2621}" type="presOf" srcId="{AD210C83-F373-0C44-B3B7-102B711D0327}" destId="{F63C5721-CDCD-0E44-857F-A3B146150CD4}" srcOrd="0" destOrd="1" presId="urn:microsoft.com/office/officeart/2005/8/layout/target3"/>
    <dgm:cxn modelId="{03197B1D-3C7D-A24B-9E0D-08EA637C10E9}" srcId="{467ED640-C614-3E4A-9195-721F16A5A826}" destId="{46A5FF01-1017-4340-8BF9-A7EF0DA32086}" srcOrd="2" destOrd="0" parTransId="{F3B89FEB-3B58-5D47-9E79-CE62A411B9C7}" sibTransId="{47234ADC-8CBB-D842-9673-3A74CD8AE12C}"/>
    <dgm:cxn modelId="{3CB2A5CF-75E1-4FBC-B6F3-C36E85882D50}" type="presOf" srcId="{F97FF3C3-A6A7-3F4B-8A53-19B20FA19182}" destId="{E3C5539B-5B49-6644-93F1-0733497FD27B}" srcOrd="1" destOrd="0" presId="urn:microsoft.com/office/officeart/2005/8/layout/target3"/>
    <dgm:cxn modelId="{85E9819D-9F60-A542-88F6-6E73397B37C8}" srcId="{467ED640-C614-3E4A-9195-721F16A5A826}" destId="{F97FF3C3-A6A7-3F4B-8A53-19B20FA19182}" srcOrd="1" destOrd="0" parTransId="{28B0D4F4-DA6A-CC46-AFE4-163C3C62627D}" sibTransId="{BC76B6A4-C13D-BA47-B643-B0BD85BEC4E5}"/>
    <dgm:cxn modelId="{38EB8EA2-73CD-497E-AC46-B12F107DB729}" type="presOf" srcId="{8704466E-DCAE-7A4D-98EB-B7DF618A20AB}" destId="{52907ABB-2798-234B-AC87-6694DC68A9CB}" srcOrd="0" destOrd="0" presId="urn:microsoft.com/office/officeart/2005/8/layout/target3"/>
    <dgm:cxn modelId="{BAB7473B-09F4-491F-B7A7-0719CB517BEA}" type="presParOf" srcId="{55EFEF62-1402-474C-946F-B429D1E63E58}" destId="{04D1C139-1F44-7D42-97B4-7E1B3C61C310}" srcOrd="0" destOrd="0" presId="urn:microsoft.com/office/officeart/2005/8/layout/target3"/>
    <dgm:cxn modelId="{EA0B92EB-F69B-4A54-9D3A-791E690D77A3}" type="presParOf" srcId="{55EFEF62-1402-474C-946F-B429D1E63E58}" destId="{7D143E97-AEB1-E044-87DF-3C76B48B3163}" srcOrd="1" destOrd="0" presId="urn:microsoft.com/office/officeart/2005/8/layout/target3"/>
    <dgm:cxn modelId="{2DC8B571-FA8D-4FF5-A995-DD664FA79D10}" type="presParOf" srcId="{55EFEF62-1402-474C-946F-B429D1E63E58}" destId="{162FAF4A-757D-EE44-8C29-6578B7BE8894}" srcOrd="2" destOrd="0" presId="urn:microsoft.com/office/officeart/2005/8/layout/target3"/>
    <dgm:cxn modelId="{581EC173-7351-4EB7-A7DC-39FF75B6AE90}" type="presParOf" srcId="{55EFEF62-1402-474C-946F-B429D1E63E58}" destId="{F824FDFB-5F5F-254B-9D5C-50BDF1E89105}" srcOrd="3" destOrd="0" presId="urn:microsoft.com/office/officeart/2005/8/layout/target3"/>
    <dgm:cxn modelId="{CA7FD884-EFFA-4559-A081-AFDCD04D736A}" type="presParOf" srcId="{55EFEF62-1402-474C-946F-B429D1E63E58}" destId="{A56489F7-EC62-A848-9DD9-B3572A72D705}" srcOrd="4" destOrd="0" presId="urn:microsoft.com/office/officeart/2005/8/layout/target3"/>
    <dgm:cxn modelId="{E85E271D-7B89-4BB3-9D66-C261E0FA03C8}" type="presParOf" srcId="{55EFEF62-1402-474C-946F-B429D1E63E58}" destId="{9C4DDA5F-2390-A549-90B9-5F960E28DDE6}" srcOrd="5" destOrd="0" presId="urn:microsoft.com/office/officeart/2005/8/layout/target3"/>
    <dgm:cxn modelId="{9672F69A-4648-4AFB-B373-D3CE35426181}" type="presParOf" srcId="{55EFEF62-1402-474C-946F-B429D1E63E58}" destId="{1DFBBFEC-B6C6-484E-822C-6513579054B5}" srcOrd="6" destOrd="0" presId="urn:microsoft.com/office/officeart/2005/8/layout/target3"/>
    <dgm:cxn modelId="{B095CEC3-CF86-4959-AB27-A2DC4960155A}" type="presParOf" srcId="{55EFEF62-1402-474C-946F-B429D1E63E58}" destId="{9FB7C61E-C4DD-B747-BB29-DCE1D55CED32}" srcOrd="7" destOrd="0" presId="urn:microsoft.com/office/officeart/2005/8/layout/target3"/>
    <dgm:cxn modelId="{F0E2BBE6-AE3E-4B84-8932-045BD93B55DA}" type="presParOf" srcId="{55EFEF62-1402-474C-946F-B429D1E63E58}" destId="{4960AB30-E228-0044-AB56-9832EFB3F416}" srcOrd="8" destOrd="0" presId="urn:microsoft.com/office/officeart/2005/8/layout/target3"/>
    <dgm:cxn modelId="{2ED58F4D-8A67-47ED-AFA7-E49E2B41F7F1}" type="presParOf" srcId="{55EFEF62-1402-474C-946F-B429D1E63E58}" destId="{50000305-E90F-9F48-832D-1B551E78EEA1}" srcOrd="9" destOrd="0" presId="urn:microsoft.com/office/officeart/2005/8/layout/target3"/>
    <dgm:cxn modelId="{F4399EC5-75EC-4D7E-9E5A-C8F4CBB877FC}" type="presParOf" srcId="{55EFEF62-1402-474C-946F-B429D1E63E58}" destId="{5BB68BD3-8944-314A-9722-C464DFC63A36}" srcOrd="10" destOrd="0" presId="urn:microsoft.com/office/officeart/2005/8/layout/target3"/>
    <dgm:cxn modelId="{F37D00D6-E5F1-4249-8C01-7CDEEB8AA5E0}" type="presParOf" srcId="{55EFEF62-1402-474C-946F-B429D1E63E58}" destId="{E3C5539B-5B49-6644-93F1-0733497FD27B}" srcOrd="11" destOrd="0" presId="urn:microsoft.com/office/officeart/2005/8/layout/target3"/>
    <dgm:cxn modelId="{EF497C04-A36E-4D06-8E22-7955D600DC63}" type="presParOf" srcId="{55EFEF62-1402-474C-946F-B429D1E63E58}" destId="{F63C5721-CDCD-0E44-857F-A3B146150CD4}" srcOrd="12" destOrd="0" presId="urn:microsoft.com/office/officeart/2005/8/layout/target3"/>
    <dgm:cxn modelId="{5140AB4B-0FB5-4D5A-9C4B-0B83E2615450}" type="presParOf" srcId="{55EFEF62-1402-474C-946F-B429D1E63E58}" destId="{576C8ECA-F6A7-4D46-B348-ECB99A8DC954}" srcOrd="13" destOrd="0" presId="urn:microsoft.com/office/officeart/2005/8/layout/target3"/>
    <dgm:cxn modelId="{BF4FA1D3-1CA4-4AA3-BA69-7560B56939EC}" type="presParOf" srcId="{55EFEF62-1402-474C-946F-B429D1E63E58}" destId="{52907ABB-2798-234B-AC87-6694DC68A9CB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9BD5E3-EB33-8B47-844D-47FC9D462F9C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D8AF20-1530-CA4C-B21F-4DD70E743F50}">
      <dgm:prSet custT="1"/>
      <dgm:spPr/>
      <dgm:t>
        <a:bodyPr/>
        <a:lstStyle/>
        <a:p>
          <a:pPr rtl="0"/>
          <a:r>
            <a:rPr lang="en-US" sz="2400" smtClean="0"/>
            <a:t>Can be applied to a block of data of any size</a:t>
          </a:r>
          <a:endParaRPr lang="en-US" sz="2400"/>
        </a:p>
      </dgm:t>
    </dgm:pt>
    <dgm:pt modelId="{9E8CF9CA-9A50-FA4D-BE09-93BB47E6ECB8}" type="parTrans" cxnId="{B9C2458C-4A7A-864C-BE80-4FE18B490050}">
      <dgm:prSet/>
      <dgm:spPr/>
      <dgm:t>
        <a:bodyPr/>
        <a:lstStyle/>
        <a:p>
          <a:endParaRPr lang="en-US"/>
        </a:p>
      </dgm:t>
    </dgm:pt>
    <dgm:pt modelId="{EAF00437-7F0E-A343-A2DD-747CE1CC66F1}" type="sibTrans" cxnId="{B9C2458C-4A7A-864C-BE80-4FE18B490050}">
      <dgm:prSet/>
      <dgm:spPr/>
      <dgm:t>
        <a:bodyPr/>
        <a:lstStyle/>
        <a:p>
          <a:endParaRPr lang="en-US"/>
        </a:p>
      </dgm:t>
    </dgm:pt>
    <dgm:pt modelId="{DFE10521-EEEF-F944-A944-534F0A79F7E5}">
      <dgm:prSet custT="1"/>
      <dgm:spPr/>
      <dgm:t>
        <a:bodyPr/>
        <a:lstStyle/>
        <a:p>
          <a:pPr rtl="0"/>
          <a:r>
            <a:rPr lang="en-US" sz="2400" smtClean="0"/>
            <a:t>Produces a fixed-length output</a:t>
          </a:r>
          <a:endParaRPr lang="en-US" sz="2400"/>
        </a:p>
      </dgm:t>
    </dgm:pt>
    <dgm:pt modelId="{0A9EC2A2-1EE9-6E44-9062-734AE441FB88}" type="parTrans" cxnId="{4FDA099F-6F83-2741-ABCF-74C92BB57355}">
      <dgm:prSet/>
      <dgm:spPr/>
      <dgm:t>
        <a:bodyPr/>
        <a:lstStyle/>
        <a:p>
          <a:endParaRPr lang="en-US"/>
        </a:p>
      </dgm:t>
    </dgm:pt>
    <dgm:pt modelId="{D2959B7C-00BC-CB44-A21F-6DF0EE6B3000}" type="sibTrans" cxnId="{4FDA099F-6F83-2741-ABCF-74C92BB57355}">
      <dgm:prSet/>
      <dgm:spPr/>
      <dgm:t>
        <a:bodyPr/>
        <a:lstStyle/>
        <a:p>
          <a:endParaRPr lang="en-US"/>
        </a:p>
      </dgm:t>
    </dgm:pt>
    <dgm:pt modelId="{D2CFAD1B-7382-1C45-8430-56EC2C2C1EAE}">
      <dgm:prSet custT="1"/>
      <dgm:spPr/>
      <dgm:t>
        <a:bodyPr/>
        <a:lstStyle/>
        <a:p>
          <a:pPr rtl="0"/>
          <a:r>
            <a:rPr lang="en-US" sz="2400" dirty="0" smtClean="0"/>
            <a:t>H(x) is relatively easy to compute for any given x</a:t>
          </a:r>
          <a:endParaRPr lang="en-US" sz="2400" dirty="0"/>
        </a:p>
      </dgm:t>
    </dgm:pt>
    <dgm:pt modelId="{220392C2-2B01-DE4C-AB3D-F0A0E7BB0B96}" type="parTrans" cxnId="{065C5B67-10D7-BF42-92C8-97810F4B368A}">
      <dgm:prSet/>
      <dgm:spPr/>
      <dgm:t>
        <a:bodyPr/>
        <a:lstStyle/>
        <a:p>
          <a:endParaRPr lang="en-US"/>
        </a:p>
      </dgm:t>
    </dgm:pt>
    <dgm:pt modelId="{4FE5E2A1-29FC-3A4C-A703-52A0C008A60B}" type="sibTrans" cxnId="{065C5B67-10D7-BF42-92C8-97810F4B368A}">
      <dgm:prSet/>
      <dgm:spPr/>
      <dgm:t>
        <a:bodyPr/>
        <a:lstStyle/>
        <a:p>
          <a:endParaRPr lang="en-US"/>
        </a:p>
      </dgm:t>
    </dgm:pt>
    <dgm:pt modelId="{BBF89938-F6A5-DD4C-ACDB-3654B3C78424}">
      <dgm:prSet custT="1"/>
      <dgm:spPr/>
      <dgm:t>
        <a:bodyPr/>
        <a:lstStyle/>
        <a:p>
          <a:pPr rtl="0"/>
          <a:r>
            <a:rPr lang="en-US" sz="1800" dirty="0" smtClean="0"/>
            <a:t>One-way or pre-image resistant: Computationally infeasible to find x such that H(x) = h</a:t>
          </a:r>
          <a:endParaRPr lang="en-US" sz="1800" dirty="0"/>
        </a:p>
      </dgm:t>
    </dgm:pt>
    <dgm:pt modelId="{44036F87-FE5D-144F-B582-8D7051EDFCFC}" type="parTrans" cxnId="{A13A8B75-C4F7-2043-B742-877234C7701B}">
      <dgm:prSet/>
      <dgm:spPr/>
      <dgm:t>
        <a:bodyPr/>
        <a:lstStyle/>
        <a:p>
          <a:endParaRPr lang="en-US"/>
        </a:p>
      </dgm:t>
    </dgm:pt>
    <dgm:pt modelId="{D4962C4E-D15E-AC41-9881-8B954C808056}" type="sibTrans" cxnId="{A13A8B75-C4F7-2043-B742-877234C7701B}">
      <dgm:prSet/>
      <dgm:spPr/>
      <dgm:t>
        <a:bodyPr/>
        <a:lstStyle/>
        <a:p>
          <a:endParaRPr lang="en-US"/>
        </a:p>
      </dgm:t>
    </dgm:pt>
    <dgm:pt modelId="{E5C53E5A-E3F3-A24B-A9BB-3DC95B9B3FDF}">
      <dgm:prSet custT="1"/>
      <dgm:spPr/>
      <dgm:t>
        <a:bodyPr/>
        <a:lstStyle/>
        <a:p>
          <a:pPr rtl="0"/>
          <a:r>
            <a:rPr lang="en-US" sz="1800" dirty="0" smtClean="0"/>
            <a:t>Weak collision resistance: Given x, computationally infeasible to find y ≠ x such that H(y) = H(x)</a:t>
          </a:r>
          <a:endParaRPr lang="en-US" sz="1800" dirty="0"/>
        </a:p>
      </dgm:t>
    </dgm:pt>
    <dgm:pt modelId="{F752E2D6-4B34-EB4F-BA5B-8F6B115ABB3F}" type="parTrans" cxnId="{6FD664F4-24A5-2240-B910-3D5239A20C5E}">
      <dgm:prSet/>
      <dgm:spPr/>
      <dgm:t>
        <a:bodyPr/>
        <a:lstStyle/>
        <a:p>
          <a:endParaRPr lang="en-US"/>
        </a:p>
      </dgm:t>
    </dgm:pt>
    <dgm:pt modelId="{1AEF71E4-0D74-024D-A54F-75EAC394EE2E}" type="sibTrans" cxnId="{6FD664F4-24A5-2240-B910-3D5239A20C5E}">
      <dgm:prSet/>
      <dgm:spPr/>
      <dgm:t>
        <a:bodyPr/>
        <a:lstStyle/>
        <a:p>
          <a:endParaRPr lang="en-US"/>
        </a:p>
      </dgm:t>
    </dgm:pt>
    <dgm:pt modelId="{D6884361-C691-7844-A52A-F31AAC43CDC1}">
      <dgm:prSet custT="1"/>
      <dgm:spPr/>
      <dgm:t>
        <a:bodyPr/>
        <a:lstStyle/>
        <a:p>
          <a:pPr rtl="0"/>
          <a:r>
            <a:rPr lang="en-US" sz="1800" dirty="0" smtClean="0"/>
            <a:t>Strong collision resistance: Computationally infeasible to find any pair (</a:t>
          </a:r>
          <a:r>
            <a:rPr lang="en-US" sz="1800" dirty="0" err="1" smtClean="0"/>
            <a:t>x,y</a:t>
          </a:r>
          <a:r>
            <a:rPr lang="en-US" sz="1800" dirty="0" smtClean="0"/>
            <a:t>) such that H(x) = H(y)</a:t>
          </a:r>
          <a:endParaRPr lang="en-US" sz="1800" dirty="0"/>
        </a:p>
      </dgm:t>
    </dgm:pt>
    <dgm:pt modelId="{6F5447A3-0C53-5E47-AD6F-B97888FDAAD9}" type="parTrans" cxnId="{9E0C3B13-41BA-114F-B23C-71E5DBB67F7D}">
      <dgm:prSet/>
      <dgm:spPr/>
      <dgm:t>
        <a:bodyPr/>
        <a:lstStyle/>
        <a:p>
          <a:endParaRPr lang="en-US"/>
        </a:p>
      </dgm:t>
    </dgm:pt>
    <dgm:pt modelId="{576FE497-30B1-AF40-9924-CA9A51870D45}" type="sibTrans" cxnId="{9E0C3B13-41BA-114F-B23C-71E5DBB67F7D}">
      <dgm:prSet/>
      <dgm:spPr/>
      <dgm:t>
        <a:bodyPr/>
        <a:lstStyle/>
        <a:p>
          <a:endParaRPr lang="en-US"/>
        </a:p>
      </dgm:t>
    </dgm:pt>
    <dgm:pt modelId="{3AAEC6AA-0C8F-6848-A0F9-9876CF425DC3}" type="pres">
      <dgm:prSet presAssocID="{AA9BD5E3-EB33-8B47-844D-47FC9D462F9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2FDECFA-844C-CD40-8E13-783D9A8C7840}" type="pres">
      <dgm:prSet presAssocID="{AA9BD5E3-EB33-8B47-844D-47FC9D462F9C}" presName="Name1" presStyleCnt="0"/>
      <dgm:spPr/>
    </dgm:pt>
    <dgm:pt modelId="{F09BB97D-AD94-DE47-97F0-A116DDCDABD7}" type="pres">
      <dgm:prSet presAssocID="{AA9BD5E3-EB33-8B47-844D-47FC9D462F9C}" presName="cycle" presStyleCnt="0"/>
      <dgm:spPr/>
    </dgm:pt>
    <dgm:pt modelId="{0049E0AC-E171-7C45-B443-1DEA1DCA31FE}" type="pres">
      <dgm:prSet presAssocID="{AA9BD5E3-EB33-8B47-844D-47FC9D462F9C}" presName="srcNode" presStyleLbl="node1" presStyleIdx="0" presStyleCnt="6"/>
      <dgm:spPr/>
    </dgm:pt>
    <dgm:pt modelId="{4AB01A21-0AB8-4443-9CE3-0F53E4D1923D}" type="pres">
      <dgm:prSet presAssocID="{AA9BD5E3-EB33-8B47-844D-47FC9D462F9C}" presName="conn" presStyleLbl="parChTrans1D2" presStyleIdx="0" presStyleCnt="1"/>
      <dgm:spPr/>
      <dgm:t>
        <a:bodyPr/>
        <a:lstStyle/>
        <a:p>
          <a:endParaRPr lang="en-US"/>
        </a:p>
      </dgm:t>
    </dgm:pt>
    <dgm:pt modelId="{DAE010EA-3927-BF4F-A39B-C54DD751A55C}" type="pres">
      <dgm:prSet presAssocID="{AA9BD5E3-EB33-8B47-844D-47FC9D462F9C}" presName="extraNode" presStyleLbl="node1" presStyleIdx="0" presStyleCnt="6"/>
      <dgm:spPr/>
    </dgm:pt>
    <dgm:pt modelId="{658FB955-9B37-DD4B-9D78-D3D5928ED9AA}" type="pres">
      <dgm:prSet presAssocID="{AA9BD5E3-EB33-8B47-844D-47FC9D462F9C}" presName="dstNode" presStyleLbl="node1" presStyleIdx="0" presStyleCnt="6"/>
      <dgm:spPr/>
    </dgm:pt>
    <dgm:pt modelId="{3BCEACDC-FA18-214D-B477-D748A17EBD5C}" type="pres">
      <dgm:prSet presAssocID="{DED8AF20-1530-CA4C-B21F-4DD70E743F5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677C5-26C1-B44A-8ABE-5790C7F56737}" type="pres">
      <dgm:prSet presAssocID="{DED8AF20-1530-CA4C-B21F-4DD70E743F50}" presName="accent_1" presStyleCnt="0"/>
      <dgm:spPr/>
    </dgm:pt>
    <dgm:pt modelId="{089F918A-01EF-3E48-8134-9613D20377FA}" type="pres">
      <dgm:prSet presAssocID="{DED8AF20-1530-CA4C-B21F-4DD70E743F50}" presName="accentRepeatNode" presStyleLbl="solidFgAcc1" presStyleIdx="0" presStyleCnt="6" custScaleX="85302" custScaleY="82361"/>
      <dgm:spPr/>
    </dgm:pt>
    <dgm:pt modelId="{1F06E968-547C-634E-900B-0BC15A4DFCDE}" type="pres">
      <dgm:prSet presAssocID="{DFE10521-EEEF-F944-A944-534F0A79F7E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423AE-F539-C746-A6FC-1FF92C24A600}" type="pres">
      <dgm:prSet presAssocID="{DFE10521-EEEF-F944-A944-534F0A79F7E5}" presName="accent_2" presStyleCnt="0"/>
      <dgm:spPr/>
    </dgm:pt>
    <dgm:pt modelId="{9F6A0BD0-BCC4-4241-BFF1-BD156983F18E}" type="pres">
      <dgm:prSet presAssocID="{DFE10521-EEEF-F944-A944-534F0A79F7E5}" presName="accentRepeatNode" presStyleLbl="solidFgAcc1" presStyleIdx="1" presStyleCnt="6" custScaleX="85302" custScaleY="82361"/>
      <dgm:spPr/>
    </dgm:pt>
    <dgm:pt modelId="{44AF95CB-12A5-8048-8535-0F6EB543B202}" type="pres">
      <dgm:prSet presAssocID="{D2CFAD1B-7382-1C45-8430-56EC2C2C1EA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5202D-425C-8342-885F-59B350B265A2}" type="pres">
      <dgm:prSet presAssocID="{D2CFAD1B-7382-1C45-8430-56EC2C2C1EAE}" presName="accent_3" presStyleCnt="0"/>
      <dgm:spPr/>
    </dgm:pt>
    <dgm:pt modelId="{D4F67044-FF76-1043-9ED5-2F6312F32AA5}" type="pres">
      <dgm:prSet presAssocID="{D2CFAD1B-7382-1C45-8430-56EC2C2C1EAE}" presName="accentRepeatNode" presStyleLbl="solidFgAcc1" presStyleIdx="2" presStyleCnt="6" custScaleX="82361" custScaleY="84040"/>
      <dgm:spPr/>
    </dgm:pt>
    <dgm:pt modelId="{52FC5337-EF3A-1746-B44A-2109FDE2FA71}" type="pres">
      <dgm:prSet presAssocID="{BBF89938-F6A5-DD4C-ACDB-3654B3C78424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42BD5-009E-F54E-B3B3-B0CC1973DEBC}" type="pres">
      <dgm:prSet presAssocID="{BBF89938-F6A5-DD4C-ACDB-3654B3C78424}" presName="accent_4" presStyleCnt="0"/>
      <dgm:spPr/>
    </dgm:pt>
    <dgm:pt modelId="{EFF66B2C-21D5-B54C-8353-415B0BE1242E}" type="pres">
      <dgm:prSet presAssocID="{BBF89938-F6A5-DD4C-ACDB-3654B3C78424}" presName="accentRepeatNode" presStyleLbl="solidFgAcc1" presStyleIdx="3" presStyleCnt="6" custScaleX="85302" custScaleY="82361"/>
      <dgm:spPr/>
    </dgm:pt>
    <dgm:pt modelId="{C6157EDB-C09D-A346-9965-3F2D7C3B2796}" type="pres">
      <dgm:prSet presAssocID="{E5C53E5A-E3F3-A24B-A9BB-3DC95B9B3FD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14239-E7A9-794E-AF69-AD145C8199A6}" type="pres">
      <dgm:prSet presAssocID="{E5C53E5A-E3F3-A24B-A9BB-3DC95B9B3FDF}" presName="accent_5" presStyleCnt="0"/>
      <dgm:spPr/>
    </dgm:pt>
    <dgm:pt modelId="{184C4685-0A12-604C-804D-799D5DABB705}" type="pres">
      <dgm:prSet presAssocID="{E5C53E5A-E3F3-A24B-A9BB-3DC95B9B3FDF}" presName="accentRepeatNode" presStyleLbl="solidFgAcc1" presStyleIdx="4" presStyleCnt="6" custScaleX="85302" custScaleY="82361"/>
      <dgm:spPr/>
    </dgm:pt>
    <dgm:pt modelId="{296905BA-ECD1-2C46-A4C8-8EB01906446C}" type="pres">
      <dgm:prSet presAssocID="{D6884361-C691-7844-A52A-F31AAC43CDC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467DB-1A37-4A49-A68C-C2A44A9C7E36}" type="pres">
      <dgm:prSet presAssocID="{D6884361-C691-7844-A52A-F31AAC43CDC1}" presName="accent_6" presStyleCnt="0"/>
      <dgm:spPr/>
    </dgm:pt>
    <dgm:pt modelId="{E0C06DCE-7FDC-BD41-AB14-3F0C4DAA63C8}" type="pres">
      <dgm:prSet presAssocID="{D6884361-C691-7844-A52A-F31AAC43CDC1}" presName="accentRepeatNode" presStyleLbl="solidFgAcc1" presStyleIdx="5" presStyleCnt="6" custScaleX="85302" custScaleY="82361"/>
      <dgm:spPr/>
    </dgm:pt>
  </dgm:ptLst>
  <dgm:cxnLst>
    <dgm:cxn modelId="{619F79D3-C682-4315-89FF-D5DAC188A431}" type="presOf" srcId="{DFE10521-EEEF-F944-A944-534F0A79F7E5}" destId="{1F06E968-547C-634E-900B-0BC15A4DFCDE}" srcOrd="0" destOrd="0" presId="urn:microsoft.com/office/officeart/2008/layout/VerticalCurvedList"/>
    <dgm:cxn modelId="{36D01FE4-BA3B-46D6-AB7D-2F90C70232D2}" type="presOf" srcId="{AA9BD5E3-EB33-8B47-844D-47FC9D462F9C}" destId="{3AAEC6AA-0C8F-6848-A0F9-9876CF425DC3}" srcOrd="0" destOrd="0" presId="urn:microsoft.com/office/officeart/2008/layout/VerticalCurvedList"/>
    <dgm:cxn modelId="{6FD664F4-24A5-2240-B910-3D5239A20C5E}" srcId="{AA9BD5E3-EB33-8B47-844D-47FC9D462F9C}" destId="{E5C53E5A-E3F3-A24B-A9BB-3DC95B9B3FDF}" srcOrd="4" destOrd="0" parTransId="{F752E2D6-4B34-EB4F-BA5B-8F6B115ABB3F}" sibTransId="{1AEF71E4-0D74-024D-A54F-75EAC394EE2E}"/>
    <dgm:cxn modelId="{BA6B4F4B-5FE0-4FEF-961D-6835D3B58002}" type="presOf" srcId="{BBF89938-F6A5-DD4C-ACDB-3654B3C78424}" destId="{52FC5337-EF3A-1746-B44A-2109FDE2FA71}" srcOrd="0" destOrd="0" presId="urn:microsoft.com/office/officeart/2008/layout/VerticalCurvedList"/>
    <dgm:cxn modelId="{9E0C3B13-41BA-114F-B23C-71E5DBB67F7D}" srcId="{AA9BD5E3-EB33-8B47-844D-47FC9D462F9C}" destId="{D6884361-C691-7844-A52A-F31AAC43CDC1}" srcOrd="5" destOrd="0" parTransId="{6F5447A3-0C53-5E47-AD6F-B97888FDAAD9}" sibTransId="{576FE497-30B1-AF40-9924-CA9A51870D45}"/>
    <dgm:cxn modelId="{57A1B32E-C969-478B-997D-1BF44822A097}" type="presOf" srcId="{D2CFAD1B-7382-1C45-8430-56EC2C2C1EAE}" destId="{44AF95CB-12A5-8048-8535-0F6EB543B202}" srcOrd="0" destOrd="0" presId="urn:microsoft.com/office/officeart/2008/layout/VerticalCurvedList"/>
    <dgm:cxn modelId="{6E7DE7B1-23F2-4A3E-9C44-0C9BAC85679E}" type="presOf" srcId="{EAF00437-7F0E-A343-A2DD-747CE1CC66F1}" destId="{4AB01A21-0AB8-4443-9CE3-0F53E4D1923D}" srcOrd="0" destOrd="0" presId="urn:microsoft.com/office/officeart/2008/layout/VerticalCurvedList"/>
    <dgm:cxn modelId="{065C5B67-10D7-BF42-92C8-97810F4B368A}" srcId="{AA9BD5E3-EB33-8B47-844D-47FC9D462F9C}" destId="{D2CFAD1B-7382-1C45-8430-56EC2C2C1EAE}" srcOrd="2" destOrd="0" parTransId="{220392C2-2B01-DE4C-AB3D-F0A0E7BB0B96}" sibTransId="{4FE5E2A1-29FC-3A4C-A703-52A0C008A60B}"/>
    <dgm:cxn modelId="{B9C2458C-4A7A-864C-BE80-4FE18B490050}" srcId="{AA9BD5E3-EB33-8B47-844D-47FC9D462F9C}" destId="{DED8AF20-1530-CA4C-B21F-4DD70E743F50}" srcOrd="0" destOrd="0" parTransId="{9E8CF9CA-9A50-FA4D-BE09-93BB47E6ECB8}" sibTransId="{EAF00437-7F0E-A343-A2DD-747CE1CC66F1}"/>
    <dgm:cxn modelId="{A13A8B75-C4F7-2043-B742-877234C7701B}" srcId="{AA9BD5E3-EB33-8B47-844D-47FC9D462F9C}" destId="{BBF89938-F6A5-DD4C-ACDB-3654B3C78424}" srcOrd="3" destOrd="0" parTransId="{44036F87-FE5D-144F-B582-8D7051EDFCFC}" sibTransId="{D4962C4E-D15E-AC41-9881-8B954C808056}"/>
    <dgm:cxn modelId="{480F363B-8423-4D6F-A34F-4D558C62FCB3}" type="presOf" srcId="{DED8AF20-1530-CA4C-B21F-4DD70E743F50}" destId="{3BCEACDC-FA18-214D-B477-D748A17EBD5C}" srcOrd="0" destOrd="0" presId="urn:microsoft.com/office/officeart/2008/layout/VerticalCurvedList"/>
    <dgm:cxn modelId="{4FDA099F-6F83-2741-ABCF-74C92BB57355}" srcId="{AA9BD5E3-EB33-8B47-844D-47FC9D462F9C}" destId="{DFE10521-EEEF-F944-A944-534F0A79F7E5}" srcOrd="1" destOrd="0" parTransId="{0A9EC2A2-1EE9-6E44-9062-734AE441FB88}" sibTransId="{D2959B7C-00BC-CB44-A21F-6DF0EE6B3000}"/>
    <dgm:cxn modelId="{7037146D-5FF4-4521-BF91-6A7F5D9FD505}" type="presOf" srcId="{D6884361-C691-7844-A52A-F31AAC43CDC1}" destId="{296905BA-ECD1-2C46-A4C8-8EB01906446C}" srcOrd="0" destOrd="0" presId="urn:microsoft.com/office/officeart/2008/layout/VerticalCurvedList"/>
    <dgm:cxn modelId="{6A46917E-C282-499E-A8F9-6EC888E688D8}" type="presOf" srcId="{E5C53E5A-E3F3-A24B-A9BB-3DC95B9B3FDF}" destId="{C6157EDB-C09D-A346-9965-3F2D7C3B2796}" srcOrd="0" destOrd="0" presId="urn:microsoft.com/office/officeart/2008/layout/VerticalCurvedList"/>
    <dgm:cxn modelId="{D3B57131-8B2B-41F4-A04C-0BF4B6241730}" type="presParOf" srcId="{3AAEC6AA-0C8F-6848-A0F9-9876CF425DC3}" destId="{72FDECFA-844C-CD40-8E13-783D9A8C7840}" srcOrd="0" destOrd="0" presId="urn:microsoft.com/office/officeart/2008/layout/VerticalCurvedList"/>
    <dgm:cxn modelId="{E56CE97E-4550-4D53-8E30-946CD1863938}" type="presParOf" srcId="{72FDECFA-844C-CD40-8E13-783D9A8C7840}" destId="{F09BB97D-AD94-DE47-97F0-A116DDCDABD7}" srcOrd="0" destOrd="0" presId="urn:microsoft.com/office/officeart/2008/layout/VerticalCurvedList"/>
    <dgm:cxn modelId="{85714CB5-77C3-4809-A98D-F8BF79950216}" type="presParOf" srcId="{F09BB97D-AD94-DE47-97F0-A116DDCDABD7}" destId="{0049E0AC-E171-7C45-B443-1DEA1DCA31FE}" srcOrd="0" destOrd="0" presId="urn:microsoft.com/office/officeart/2008/layout/VerticalCurvedList"/>
    <dgm:cxn modelId="{718CCF18-9138-4DF6-BB6D-0D9B926F70EE}" type="presParOf" srcId="{F09BB97D-AD94-DE47-97F0-A116DDCDABD7}" destId="{4AB01A21-0AB8-4443-9CE3-0F53E4D1923D}" srcOrd="1" destOrd="0" presId="urn:microsoft.com/office/officeart/2008/layout/VerticalCurvedList"/>
    <dgm:cxn modelId="{640B690E-92F3-4255-9865-5604F6DD211C}" type="presParOf" srcId="{F09BB97D-AD94-DE47-97F0-A116DDCDABD7}" destId="{DAE010EA-3927-BF4F-A39B-C54DD751A55C}" srcOrd="2" destOrd="0" presId="urn:microsoft.com/office/officeart/2008/layout/VerticalCurvedList"/>
    <dgm:cxn modelId="{F8204FC2-4C7F-49D9-B419-2F7790585FC4}" type="presParOf" srcId="{F09BB97D-AD94-DE47-97F0-A116DDCDABD7}" destId="{658FB955-9B37-DD4B-9D78-D3D5928ED9AA}" srcOrd="3" destOrd="0" presId="urn:microsoft.com/office/officeart/2008/layout/VerticalCurvedList"/>
    <dgm:cxn modelId="{F8907313-5DDB-480A-98E7-AD74BB6333ED}" type="presParOf" srcId="{72FDECFA-844C-CD40-8E13-783D9A8C7840}" destId="{3BCEACDC-FA18-214D-B477-D748A17EBD5C}" srcOrd="1" destOrd="0" presId="urn:microsoft.com/office/officeart/2008/layout/VerticalCurvedList"/>
    <dgm:cxn modelId="{B2D96287-3DA5-45DA-A594-9C7C5DAD50E2}" type="presParOf" srcId="{72FDECFA-844C-CD40-8E13-783D9A8C7840}" destId="{ACC677C5-26C1-B44A-8ABE-5790C7F56737}" srcOrd="2" destOrd="0" presId="urn:microsoft.com/office/officeart/2008/layout/VerticalCurvedList"/>
    <dgm:cxn modelId="{136D55A6-0366-4B36-A6B9-68566405CC9A}" type="presParOf" srcId="{ACC677C5-26C1-B44A-8ABE-5790C7F56737}" destId="{089F918A-01EF-3E48-8134-9613D20377FA}" srcOrd="0" destOrd="0" presId="urn:microsoft.com/office/officeart/2008/layout/VerticalCurvedList"/>
    <dgm:cxn modelId="{1C839183-510F-4B98-91D1-B99C45B38F04}" type="presParOf" srcId="{72FDECFA-844C-CD40-8E13-783D9A8C7840}" destId="{1F06E968-547C-634E-900B-0BC15A4DFCDE}" srcOrd="3" destOrd="0" presId="urn:microsoft.com/office/officeart/2008/layout/VerticalCurvedList"/>
    <dgm:cxn modelId="{06CAFBED-DA1F-4362-B968-69823825A93A}" type="presParOf" srcId="{72FDECFA-844C-CD40-8E13-783D9A8C7840}" destId="{C4E423AE-F539-C746-A6FC-1FF92C24A600}" srcOrd="4" destOrd="0" presId="urn:microsoft.com/office/officeart/2008/layout/VerticalCurvedList"/>
    <dgm:cxn modelId="{C76F9D73-34D4-488E-A137-66464793F09A}" type="presParOf" srcId="{C4E423AE-F539-C746-A6FC-1FF92C24A600}" destId="{9F6A0BD0-BCC4-4241-BFF1-BD156983F18E}" srcOrd="0" destOrd="0" presId="urn:microsoft.com/office/officeart/2008/layout/VerticalCurvedList"/>
    <dgm:cxn modelId="{B0BC5C7D-F586-47D1-A1AD-B1B20EB921D4}" type="presParOf" srcId="{72FDECFA-844C-CD40-8E13-783D9A8C7840}" destId="{44AF95CB-12A5-8048-8535-0F6EB543B202}" srcOrd="5" destOrd="0" presId="urn:microsoft.com/office/officeart/2008/layout/VerticalCurvedList"/>
    <dgm:cxn modelId="{10575319-02B4-4715-A60E-CB550E0D7043}" type="presParOf" srcId="{72FDECFA-844C-CD40-8E13-783D9A8C7840}" destId="{2B15202D-425C-8342-885F-59B350B265A2}" srcOrd="6" destOrd="0" presId="urn:microsoft.com/office/officeart/2008/layout/VerticalCurvedList"/>
    <dgm:cxn modelId="{999E3452-B474-40BC-A027-C9815D999E86}" type="presParOf" srcId="{2B15202D-425C-8342-885F-59B350B265A2}" destId="{D4F67044-FF76-1043-9ED5-2F6312F32AA5}" srcOrd="0" destOrd="0" presId="urn:microsoft.com/office/officeart/2008/layout/VerticalCurvedList"/>
    <dgm:cxn modelId="{B2169C4E-AD35-43F3-BE6E-1F8AEB9D9FB7}" type="presParOf" srcId="{72FDECFA-844C-CD40-8E13-783D9A8C7840}" destId="{52FC5337-EF3A-1746-B44A-2109FDE2FA71}" srcOrd="7" destOrd="0" presId="urn:microsoft.com/office/officeart/2008/layout/VerticalCurvedList"/>
    <dgm:cxn modelId="{73ADFA1A-A27E-4D42-976C-7C860CF54ABC}" type="presParOf" srcId="{72FDECFA-844C-CD40-8E13-783D9A8C7840}" destId="{E8242BD5-009E-F54E-B3B3-B0CC1973DEBC}" srcOrd="8" destOrd="0" presId="urn:microsoft.com/office/officeart/2008/layout/VerticalCurvedList"/>
    <dgm:cxn modelId="{7A8409FD-B932-4D5E-87C6-672143221BCC}" type="presParOf" srcId="{E8242BD5-009E-F54E-B3B3-B0CC1973DEBC}" destId="{EFF66B2C-21D5-B54C-8353-415B0BE1242E}" srcOrd="0" destOrd="0" presId="urn:microsoft.com/office/officeart/2008/layout/VerticalCurvedList"/>
    <dgm:cxn modelId="{43E460D0-5C66-4E20-A63C-6D521D6F1FA3}" type="presParOf" srcId="{72FDECFA-844C-CD40-8E13-783D9A8C7840}" destId="{C6157EDB-C09D-A346-9965-3F2D7C3B2796}" srcOrd="9" destOrd="0" presId="urn:microsoft.com/office/officeart/2008/layout/VerticalCurvedList"/>
    <dgm:cxn modelId="{AD47B2BA-A3AD-450D-BC6A-59ED4517CDB3}" type="presParOf" srcId="{72FDECFA-844C-CD40-8E13-783D9A8C7840}" destId="{DF314239-E7A9-794E-AF69-AD145C8199A6}" srcOrd="10" destOrd="0" presId="urn:microsoft.com/office/officeart/2008/layout/VerticalCurvedList"/>
    <dgm:cxn modelId="{8482FDE2-28A6-4E2E-92B5-CA206D79B34D}" type="presParOf" srcId="{DF314239-E7A9-794E-AF69-AD145C8199A6}" destId="{184C4685-0A12-604C-804D-799D5DABB705}" srcOrd="0" destOrd="0" presId="urn:microsoft.com/office/officeart/2008/layout/VerticalCurvedList"/>
    <dgm:cxn modelId="{74107E12-6F86-407F-BB6A-785BAD3324C3}" type="presParOf" srcId="{72FDECFA-844C-CD40-8E13-783D9A8C7840}" destId="{296905BA-ECD1-2C46-A4C8-8EB01906446C}" srcOrd="11" destOrd="0" presId="urn:microsoft.com/office/officeart/2008/layout/VerticalCurvedList"/>
    <dgm:cxn modelId="{CEA54C43-EBDC-4E10-8BA1-86589C1A5E14}" type="presParOf" srcId="{72FDECFA-844C-CD40-8E13-783D9A8C7840}" destId="{51F467DB-1A37-4A49-A68C-C2A44A9C7E36}" srcOrd="12" destOrd="0" presId="urn:microsoft.com/office/officeart/2008/layout/VerticalCurvedList"/>
    <dgm:cxn modelId="{3B1EC340-81EC-4569-8C77-128CF9F36749}" type="presParOf" srcId="{51F467DB-1A37-4A49-A68C-C2A44A9C7E36}" destId="{E0C06DCE-7FDC-BD41-AB14-3F0C4DAA63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4BBFED-F51C-FF4C-8305-A811AC79D33E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D93B33-C118-844C-BAFD-3D35E04D0DED}">
      <dgm:prSet/>
      <dgm:spPr/>
      <dgm:t>
        <a:bodyPr/>
        <a:lstStyle/>
        <a:p>
          <a:pPr rtl="0"/>
          <a:r>
            <a:rPr lang="en-US" dirty="0" smtClean="0"/>
            <a:t>There are two approaches to attacking a secure hash function:</a:t>
          </a:r>
          <a:endParaRPr lang="en-US" dirty="0"/>
        </a:p>
      </dgm:t>
    </dgm:pt>
    <dgm:pt modelId="{A8D1B1CA-5758-F342-9F4B-7C0C89860EBD}" type="parTrans" cxnId="{5BABE6BE-586B-9445-8640-6008118616D9}">
      <dgm:prSet/>
      <dgm:spPr/>
      <dgm:t>
        <a:bodyPr/>
        <a:lstStyle/>
        <a:p>
          <a:endParaRPr lang="en-US"/>
        </a:p>
      </dgm:t>
    </dgm:pt>
    <dgm:pt modelId="{2C20140D-A1A6-0049-AF01-E7BDBF0A0395}" type="sibTrans" cxnId="{5BABE6BE-586B-9445-8640-6008118616D9}">
      <dgm:prSet/>
      <dgm:spPr/>
      <dgm:t>
        <a:bodyPr/>
        <a:lstStyle/>
        <a:p>
          <a:endParaRPr lang="en-US"/>
        </a:p>
      </dgm:t>
    </dgm:pt>
    <dgm:pt modelId="{CFB4B3C3-CAEA-9C43-BFED-929E4069F7C0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Cryptanalysis</a:t>
          </a:r>
          <a:endParaRPr lang="en-US" dirty="0">
            <a:latin typeface="+mj-lt"/>
          </a:endParaRPr>
        </a:p>
      </dgm:t>
    </dgm:pt>
    <dgm:pt modelId="{5E4B3B62-1CF7-DA47-8CE9-41C84E96CB43}" type="parTrans" cxnId="{DD0C63EA-2868-6145-A592-06BCE4D729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9681C5A-7A90-A544-B413-5F9E18AF4934}" type="sibTrans" cxnId="{DD0C63EA-2868-6145-A592-06BCE4D7299A}">
      <dgm:prSet/>
      <dgm:spPr/>
      <dgm:t>
        <a:bodyPr/>
        <a:lstStyle/>
        <a:p>
          <a:endParaRPr lang="en-US"/>
        </a:p>
      </dgm:t>
    </dgm:pt>
    <dgm:pt modelId="{BDEC6004-B6A5-5248-9DC6-C7B03122D5E6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Exploit logical weaknesses in the algorithm</a:t>
          </a:r>
          <a:endParaRPr lang="en-US" dirty="0">
            <a:latin typeface="+mj-lt"/>
          </a:endParaRPr>
        </a:p>
      </dgm:t>
    </dgm:pt>
    <dgm:pt modelId="{26B12BB8-597B-E64C-B411-C654A3CFF055}" type="parTrans" cxnId="{48422EB2-9E23-6F40-A2EC-28D999586D8D}">
      <dgm:prSet/>
      <dgm:spPr/>
      <dgm:t>
        <a:bodyPr/>
        <a:lstStyle/>
        <a:p>
          <a:endParaRPr lang="en-US"/>
        </a:p>
      </dgm:t>
    </dgm:pt>
    <dgm:pt modelId="{93D5DA44-9484-434B-81B1-211FC6CE60FE}" type="sibTrans" cxnId="{48422EB2-9E23-6F40-A2EC-28D999586D8D}">
      <dgm:prSet/>
      <dgm:spPr/>
      <dgm:t>
        <a:bodyPr/>
        <a:lstStyle/>
        <a:p>
          <a:endParaRPr lang="en-US"/>
        </a:p>
      </dgm:t>
    </dgm:pt>
    <dgm:pt modelId="{A1BFC497-9432-8B4A-9108-38336F09A8F5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Brute-force attack</a:t>
          </a:r>
          <a:endParaRPr lang="en-US" dirty="0">
            <a:latin typeface="+mj-lt"/>
          </a:endParaRPr>
        </a:p>
      </dgm:t>
    </dgm:pt>
    <dgm:pt modelId="{F9E25E7C-479E-5F47-B495-ED62F184A14D}" type="parTrans" cxnId="{CA55B127-8FD2-0B4D-B605-54217C57F3F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56C7622-BDB6-4E46-B424-DA3F263A9CC3}" type="sibTrans" cxnId="{CA55B127-8FD2-0B4D-B605-54217C57F3F5}">
      <dgm:prSet/>
      <dgm:spPr/>
      <dgm:t>
        <a:bodyPr/>
        <a:lstStyle/>
        <a:p>
          <a:endParaRPr lang="en-US"/>
        </a:p>
      </dgm:t>
    </dgm:pt>
    <dgm:pt modelId="{28E4B20B-D52A-C34E-ACDF-61C4852E4B1A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Strength of hash function depends solely on the length of the hash code produced by the algorithm</a:t>
          </a:r>
          <a:endParaRPr lang="en-US" dirty="0">
            <a:latin typeface="+mj-lt"/>
          </a:endParaRPr>
        </a:p>
      </dgm:t>
    </dgm:pt>
    <dgm:pt modelId="{7DF63308-B7FE-094D-8194-6C297CB21646}" type="parTrans" cxnId="{8F167FE5-942A-B746-A7E5-EF4A99655C73}">
      <dgm:prSet/>
      <dgm:spPr/>
      <dgm:t>
        <a:bodyPr/>
        <a:lstStyle/>
        <a:p>
          <a:endParaRPr lang="en-US"/>
        </a:p>
      </dgm:t>
    </dgm:pt>
    <dgm:pt modelId="{07CAA4ED-40BF-0242-9EE3-BBEEB5AA4A5A}" type="sibTrans" cxnId="{8F167FE5-942A-B746-A7E5-EF4A99655C73}">
      <dgm:prSet/>
      <dgm:spPr/>
      <dgm:t>
        <a:bodyPr/>
        <a:lstStyle/>
        <a:p>
          <a:endParaRPr lang="en-US"/>
        </a:p>
      </dgm:t>
    </dgm:pt>
    <dgm:pt modelId="{41A41942-622A-DC40-9B09-894966952EAE}">
      <dgm:prSet/>
      <dgm:spPr/>
      <dgm:t>
        <a:bodyPr/>
        <a:lstStyle/>
        <a:p>
          <a:pPr rtl="0"/>
          <a:r>
            <a:rPr lang="en-US" dirty="0" smtClean="0"/>
            <a:t>SHA most widely used hash algorithm</a:t>
          </a:r>
          <a:endParaRPr lang="en-US" dirty="0"/>
        </a:p>
      </dgm:t>
    </dgm:pt>
    <dgm:pt modelId="{0AE38F50-C55A-1C49-BD2B-D09767E41B39}" type="parTrans" cxnId="{D9235BD7-6B42-9E4E-BAAF-9B256955252D}">
      <dgm:prSet/>
      <dgm:spPr/>
      <dgm:t>
        <a:bodyPr/>
        <a:lstStyle/>
        <a:p>
          <a:endParaRPr lang="en-US"/>
        </a:p>
      </dgm:t>
    </dgm:pt>
    <dgm:pt modelId="{9B0E4561-D4FF-B449-BAF9-BB07ABEB0DCC}" type="sibTrans" cxnId="{D9235BD7-6B42-9E4E-BAAF-9B256955252D}">
      <dgm:prSet/>
      <dgm:spPr/>
      <dgm:t>
        <a:bodyPr/>
        <a:lstStyle/>
        <a:p>
          <a:endParaRPr lang="en-US"/>
        </a:p>
      </dgm:t>
    </dgm:pt>
    <dgm:pt modelId="{77F32EFA-F609-C546-A82D-526701ED7502}">
      <dgm:prSet/>
      <dgm:spPr/>
      <dgm:t>
        <a:bodyPr/>
        <a:lstStyle/>
        <a:p>
          <a:pPr rtl="0"/>
          <a:r>
            <a:rPr lang="en-US" dirty="0" smtClean="0"/>
            <a:t>Additional secure hash function applications:</a:t>
          </a:r>
          <a:endParaRPr lang="en-US" dirty="0"/>
        </a:p>
      </dgm:t>
    </dgm:pt>
    <dgm:pt modelId="{F4FFDB5C-462F-FE4B-9955-1F21203649F3}" type="parTrans" cxnId="{FF73F5B5-5FEB-6B42-AFA8-2647CA4E66AA}">
      <dgm:prSet/>
      <dgm:spPr/>
      <dgm:t>
        <a:bodyPr/>
        <a:lstStyle/>
        <a:p>
          <a:endParaRPr lang="en-US"/>
        </a:p>
      </dgm:t>
    </dgm:pt>
    <dgm:pt modelId="{6397634A-C869-7F4E-8771-AFA78072CAF2}" type="sibTrans" cxnId="{FF73F5B5-5FEB-6B42-AFA8-2647CA4E66AA}">
      <dgm:prSet/>
      <dgm:spPr/>
      <dgm:t>
        <a:bodyPr/>
        <a:lstStyle/>
        <a:p>
          <a:endParaRPr lang="en-US"/>
        </a:p>
      </dgm:t>
    </dgm:pt>
    <dgm:pt modelId="{26AF1D85-B7F5-5E49-BB5E-91D83389D974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Passwords</a:t>
          </a:r>
          <a:endParaRPr lang="en-US" dirty="0">
            <a:latin typeface="+mj-lt"/>
          </a:endParaRPr>
        </a:p>
      </dgm:t>
    </dgm:pt>
    <dgm:pt modelId="{8A54B6D0-2A27-384B-92F2-ABA8D50FAD51}" type="parTrans" cxnId="{8D6DA03E-613B-DF43-9B85-B7BF1EBC32AE}">
      <dgm:prSet/>
      <dgm:spPr/>
      <dgm:t>
        <a:bodyPr/>
        <a:lstStyle/>
        <a:p>
          <a:endParaRPr lang="en-US"/>
        </a:p>
      </dgm:t>
    </dgm:pt>
    <dgm:pt modelId="{E0AA0114-9FA3-CC41-9EF0-47A959C17A6E}" type="sibTrans" cxnId="{8D6DA03E-613B-DF43-9B85-B7BF1EBC32AE}">
      <dgm:prSet/>
      <dgm:spPr/>
      <dgm:t>
        <a:bodyPr/>
        <a:lstStyle/>
        <a:p>
          <a:endParaRPr lang="en-US"/>
        </a:p>
      </dgm:t>
    </dgm:pt>
    <dgm:pt modelId="{3F2F1843-EC6B-3141-A0E7-8826C5C38BB9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Hash of a password is stored by Linux in the file /</a:t>
          </a:r>
          <a:r>
            <a:rPr lang="en-US" dirty="0" err="1" smtClean="0">
              <a:latin typeface="+mj-lt"/>
            </a:rPr>
            <a:t>etc</a:t>
          </a:r>
          <a:r>
            <a:rPr lang="en-US" dirty="0" smtClean="0">
              <a:latin typeface="+mj-lt"/>
            </a:rPr>
            <a:t>/</a:t>
          </a:r>
          <a:r>
            <a:rPr lang="en-US" dirty="0" err="1" smtClean="0">
              <a:latin typeface="+mj-lt"/>
            </a:rPr>
            <a:t>passwd</a:t>
          </a:r>
          <a:endParaRPr lang="en-US" dirty="0">
            <a:latin typeface="+mj-lt"/>
          </a:endParaRPr>
        </a:p>
      </dgm:t>
    </dgm:pt>
    <dgm:pt modelId="{78B14740-97EA-FD40-A87F-08566D00041F}" type="parTrans" cxnId="{D2B3349D-A30E-8946-BFD5-D663482D9B5C}">
      <dgm:prSet/>
      <dgm:spPr/>
      <dgm:t>
        <a:bodyPr/>
        <a:lstStyle/>
        <a:p>
          <a:endParaRPr lang="en-US"/>
        </a:p>
      </dgm:t>
    </dgm:pt>
    <dgm:pt modelId="{936A063B-1D3B-C149-97EB-4548A5161432}" type="sibTrans" cxnId="{D2B3349D-A30E-8946-BFD5-D663482D9B5C}">
      <dgm:prSet/>
      <dgm:spPr/>
      <dgm:t>
        <a:bodyPr/>
        <a:lstStyle/>
        <a:p>
          <a:endParaRPr lang="en-US"/>
        </a:p>
      </dgm:t>
    </dgm:pt>
    <dgm:pt modelId="{41083114-BD52-1841-9E38-7CF2B3DC3147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Intrusion detection</a:t>
          </a:r>
          <a:endParaRPr lang="en-US" dirty="0">
            <a:latin typeface="+mj-lt"/>
          </a:endParaRPr>
        </a:p>
      </dgm:t>
    </dgm:pt>
    <dgm:pt modelId="{7BB6F246-65E9-CA45-BC23-A9B5F1B4C3CE}" type="parTrans" cxnId="{4BD68CD1-94B5-5D4C-990B-488DA0F60A63}">
      <dgm:prSet/>
      <dgm:spPr/>
      <dgm:t>
        <a:bodyPr/>
        <a:lstStyle/>
        <a:p>
          <a:endParaRPr lang="en-US"/>
        </a:p>
      </dgm:t>
    </dgm:pt>
    <dgm:pt modelId="{C66653B2-1B5E-F94E-941B-BE495A20F341}" type="sibTrans" cxnId="{4BD68CD1-94B5-5D4C-990B-488DA0F60A63}">
      <dgm:prSet/>
      <dgm:spPr/>
      <dgm:t>
        <a:bodyPr/>
        <a:lstStyle/>
        <a:p>
          <a:endParaRPr lang="en-US"/>
        </a:p>
      </dgm:t>
    </dgm:pt>
    <dgm:pt modelId="{7F910A39-5F75-B94E-A436-A0547C4188B2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Store H(F) for each file on a system and secure the hash values</a:t>
          </a:r>
          <a:endParaRPr lang="en-US" dirty="0">
            <a:latin typeface="+mj-lt"/>
          </a:endParaRPr>
        </a:p>
      </dgm:t>
    </dgm:pt>
    <dgm:pt modelId="{57058DB9-B10A-A54B-A039-FFD1B3B850C4}" type="parTrans" cxnId="{4A9276D8-B6B4-6540-8857-B5D9DEA1B6C5}">
      <dgm:prSet/>
      <dgm:spPr/>
      <dgm:t>
        <a:bodyPr/>
        <a:lstStyle/>
        <a:p>
          <a:endParaRPr lang="en-US"/>
        </a:p>
      </dgm:t>
    </dgm:pt>
    <dgm:pt modelId="{08339C6B-E5EA-0842-8414-92CFEF263677}" type="sibTrans" cxnId="{4A9276D8-B6B4-6540-8857-B5D9DEA1B6C5}">
      <dgm:prSet/>
      <dgm:spPr/>
      <dgm:t>
        <a:bodyPr/>
        <a:lstStyle/>
        <a:p>
          <a:endParaRPr lang="en-US"/>
        </a:p>
      </dgm:t>
    </dgm:pt>
    <dgm:pt modelId="{217BE49F-6B51-0E4C-A51E-13C8CA1FFAE6}" type="pres">
      <dgm:prSet presAssocID="{624BBFED-F51C-FF4C-8305-A811AC79D3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D9447F1-5E48-D54A-9F7C-F958A5B3FF94}" type="pres">
      <dgm:prSet presAssocID="{ABD93B33-C118-844C-BAFD-3D35E04D0DED}" presName="root" presStyleCnt="0"/>
      <dgm:spPr/>
    </dgm:pt>
    <dgm:pt modelId="{03EBA336-1F81-5549-A20C-6209F18EF50D}" type="pres">
      <dgm:prSet presAssocID="{ABD93B33-C118-844C-BAFD-3D35E04D0DED}" presName="rootComposite" presStyleCnt="0"/>
      <dgm:spPr/>
    </dgm:pt>
    <dgm:pt modelId="{35D28530-9B83-C74D-91F6-77AB99468580}" type="pres">
      <dgm:prSet presAssocID="{ABD93B33-C118-844C-BAFD-3D35E04D0DED}" presName="rootText" presStyleLbl="node1" presStyleIdx="0" presStyleCnt="3"/>
      <dgm:spPr/>
      <dgm:t>
        <a:bodyPr/>
        <a:lstStyle/>
        <a:p>
          <a:endParaRPr lang="en-US"/>
        </a:p>
      </dgm:t>
    </dgm:pt>
    <dgm:pt modelId="{49A278F0-581A-564B-8DFC-DBC49B38B75B}" type="pres">
      <dgm:prSet presAssocID="{ABD93B33-C118-844C-BAFD-3D35E04D0DED}" presName="rootConnector" presStyleLbl="node1" presStyleIdx="0" presStyleCnt="3"/>
      <dgm:spPr/>
      <dgm:t>
        <a:bodyPr/>
        <a:lstStyle/>
        <a:p>
          <a:endParaRPr lang="en-US"/>
        </a:p>
      </dgm:t>
    </dgm:pt>
    <dgm:pt modelId="{EFEA4FAA-C3FE-DD48-B0D5-502148DFCBBC}" type="pres">
      <dgm:prSet presAssocID="{ABD93B33-C118-844C-BAFD-3D35E04D0DED}" presName="childShape" presStyleCnt="0"/>
      <dgm:spPr/>
    </dgm:pt>
    <dgm:pt modelId="{4B463A52-E941-7E40-BC68-46C0B7843310}" type="pres">
      <dgm:prSet presAssocID="{5E4B3B62-1CF7-DA47-8CE9-41C84E96CB43}" presName="Name13" presStyleLbl="parChTrans1D2" presStyleIdx="0" presStyleCnt="4"/>
      <dgm:spPr/>
      <dgm:t>
        <a:bodyPr/>
        <a:lstStyle/>
        <a:p>
          <a:endParaRPr lang="en-US"/>
        </a:p>
      </dgm:t>
    </dgm:pt>
    <dgm:pt modelId="{941C9D78-D120-9543-BD2D-35A95506A619}" type="pres">
      <dgm:prSet presAssocID="{CFB4B3C3-CAEA-9C43-BFED-929E4069F7C0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11DE7-6419-224B-B36E-23270D19B614}" type="pres">
      <dgm:prSet presAssocID="{F9E25E7C-479E-5F47-B495-ED62F184A14D}" presName="Name13" presStyleLbl="parChTrans1D2" presStyleIdx="1" presStyleCnt="4"/>
      <dgm:spPr/>
      <dgm:t>
        <a:bodyPr/>
        <a:lstStyle/>
        <a:p>
          <a:endParaRPr lang="en-US"/>
        </a:p>
      </dgm:t>
    </dgm:pt>
    <dgm:pt modelId="{7C968010-9241-F44F-BC28-2669B635FD43}" type="pres">
      <dgm:prSet presAssocID="{A1BFC497-9432-8B4A-9108-38336F09A8F5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D1280-5828-6E47-AA20-B88D840DE266}" type="pres">
      <dgm:prSet presAssocID="{41A41942-622A-DC40-9B09-894966952EAE}" presName="root" presStyleCnt="0"/>
      <dgm:spPr/>
    </dgm:pt>
    <dgm:pt modelId="{C18DADE8-224A-8A44-9BAB-C4BD7DC202BD}" type="pres">
      <dgm:prSet presAssocID="{41A41942-622A-DC40-9B09-894966952EAE}" presName="rootComposite" presStyleCnt="0"/>
      <dgm:spPr/>
    </dgm:pt>
    <dgm:pt modelId="{840280CE-60A5-C849-B404-9AB21DBE47A7}" type="pres">
      <dgm:prSet presAssocID="{41A41942-622A-DC40-9B09-894966952EAE}" presName="rootText" presStyleLbl="node1" presStyleIdx="1" presStyleCnt="3"/>
      <dgm:spPr/>
      <dgm:t>
        <a:bodyPr/>
        <a:lstStyle/>
        <a:p>
          <a:endParaRPr lang="en-US"/>
        </a:p>
      </dgm:t>
    </dgm:pt>
    <dgm:pt modelId="{567E1259-FAF7-B64D-8065-5B60A4BE12E9}" type="pres">
      <dgm:prSet presAssocID="{41A41942-622A-DC40-9B09-894966952EAE}" presName="rootConnector" presStyleLbl="node1" presStyleIdx="1" presStyleCnt="3"/>
      <dgm:spPr/>
      <dgm:t>
        <a:bodyPr/>
        <a:lstStyle/>
        <a:p>
          <a:endParaRPr lang="en-US"/>
        </a:p>
      </dgm:t>
    </dgm:pt>
    <dgm:pt modelId="{A9766F5D-3BB1-D049-8DC8-EC327EFEF98C}" type="pres">
      <dgm:prSet presAssocID="{41A41942-622A-DC40-9B09-894966952EAE}" presName="childShape" presStyleCnt="0"/>
      <dgm:spPr/>
    </dgm:pt>
    <dgm:pt modelId="{D608F4AB-ACFB-E64A-97FE-5C5EC86DB1AB}" type="pres">
      <dgm:prSet presAssocID="{77F32EFA-F609-C546-A82D-526701ED7502}" presName="root" presStyleCnt="0"/>
      <dgm:spPr/>
    </dgm:pt>
    <dgm:pt modelId="{D48C504A-583B-764B-97A1-630CFE962BB3}" type="pres">
      <dgm:prSet presAssocID="{77F32EFA-F609-C546-A82D-526701ED7502}" presName="rootComposite" presStyleCnt="0"/>
      <dgm:spPr/>
    </dgm:pt>
    <dgm:pt modelId="{4645D202-5DB6-6E4A-A9F9-2B1774BB297D}" type="pres">
      <dgm:prSet presAssocID="{77F32EFA-F609-C546-A82D-526701ED7502}" presName="rootText" presStyleLbl="node1" presStyleIdx="2" presStyleCnt="3"/>
      <dgm:spPr/>
      <dgm:t>
        <a:bodyPr/>
        <a:lstStyle/>
        <a:p>
          <a:endParaRPr lang="en-US"/>
        </a:p>
      </dgm:t>
    </dgm:pt>
    <dgm:pt modelId="{F335B8F9-2E4F-D54F-8AA0-DF1A03B21B15}" type="pres">
      <dgm:prSet presAssocID="{77F32EFA-F609-C546-A82D-526701ED7502}" presName="rootConnector" presStyleLbl="node1" presStyleIdx="2" presStyleCnt="3"/>
      <dgm:spPr/>
      <dgm:t>
        <a:bodyPr/>
        <a:lstStyle/>
        <a:p>
          <a:endParaRPr lang="en-US"/>
        </a:p>
      </dgm:t>
    </dgm:pt>
    <dgm:pt modelId="{DC63BE6D-740D-814A-9489-09E79DD5AC30}" type="pres">
      <dgm:prSet presAssocID="{77F32EFA-F609-C546-A82D-526701ED7502}" presName="childShape" presStyleCnt="0"/>
      <dgm:spPr/>
    </dgm:pt>
    <dgm:pt modelId="{CA53AD6B-B69A-E54E-AEBE-F2E47ADE0943}" type="pres">
      <dgm:prSet presAssocID="{8A54B6D0-2A27-384B-92F2-ABA8D50FAD51}" presName="Name13" presStyleLbl="parChTrans1D2" presStyleIdx="2" presStyleCnt="4"/>
      <dgm:spPr/>
      <dgm:t>
        <a:bodyPr/>
        <a:lstStyle/>
        <a:p>
          <a:endParaRPr lang="en-US"/>
        </a:p>
      </dgm:t>
    </dgm:pt>
    <dgm:pt modelId="{AE608FC6-4BCB-4B40-BEF0-33A0CABF22D8}" type="pres">
      <dgm:prSet presAssocID="{26AF1D85-B7F5-5E49-BB5E-91D83389D974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42A1B-051C-F843-A787-3AAA2B7A73F0}" type="pres">
      <dgm:prSet presAssocID="{7BB6F246-65E9-CA45-BC23-A9B5F1B4C3CE}" presName="Name13" presStyleLbl="parChTrans1D2" presStyleIdx="3" presStyleCnt="4"/>
      <dgm:spPr/>
      <dgm:t>
        <a:bodyPr/>
        <a:lstStyle/>
        <a:p>
          <a:endParaRPr lang="en-US"/>
        </a:p>
      </dgm:t>
    </dgm:pt>
    <dgm:pt modelId="{465CC7F0-69C0-5441-A36F-08900F6D9661}" type="pres">
      <dgm:prSet presAssocID="{41083114-BD52-1841-9E38-7CF2B3DC3147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B2DBC7-0AA5-4900-B471-9B72D99AE87D}" type="presOf" srcId="{28E4B20B-D52A-C34E-ACDF-61C4852E4B1A}" destId="{7C968010-9241-F44F-BC28-2669B635FD43}" srcOrd="0" destOrd="1" presId="urn:microsoft.com/office/officeart/2005/8/layout/hierarchy3"/>
    <dgm:cxn modelId="{9178FC3E-A57D-44C5-BBD4-41D83CA86778}" type="presOf" srcId="{ABD93B33-C118-844C-BAFD-3D35E04D0DED}" destId="{49A278F0-581A-564B-8DFC-DBC49B38B75B}" srcOrd="1" destOrd="0" presId="urn:microsoft.com/office/officeart/2005/8/layout/hierarchy3"/>
    <dgm:cxn modelId="{A836B279-6BEB-4436-BC2F-C2B2063BEC31}" type="presOf" srcId="{7F910A39-5F75-B94E-A436-A0547C4188B2}" destId="{465CC7F0-69C0-5441-A36F-08900F6D9661}" srcOrd="0" destOrd="1" presId="urn:microsoft.com/office/officeart/2005/8/layout/hierarchy3"/>
    <dgm:cxn modelId="{4BD68CD1-94B5-5D4C-990B-488DA0F60A63}" srcId="{77F32EFA-F609-C546-A82D-526701ED7502}" destId="{41083114-BD52-1841-9E38-7CF2B3DC3147}" srcOrd="1" destOrd="0" parTransId="{7BB6F246-65E9-CA45-BC23-A9B5F1B4C3CE}" sibTransId="{C66653B2-1B5E-F94E-941B-BE495A20F341}"/>
    <dgm:cxn modelId="{FF73F5B5-5FEB-6B42-AFA8-2647CA4E66AA}" srcId="{624BBFED-F51C-FF4C-8305-A811AC79D33E}" destId="{77F32EFA-F609-C546-A82D-526701ED7502}" srcOrd="2" destOrd="0" parTransId="{F4FFDB5C-462F-FE4B-9955-1F21203649F3}" sibTransId="{6397634A-C869-7F4E-8771-AFA78072CAF2}"/>
    <dgm:cxn modelId="{4CC5EF8A-F5EC-4DB5-9C79-12E934AF407F}" type="presOf" srcId="{26AF1D85-B7F5-5E49-BB5E-91D83389D974}" destId="{AE608FC6-4BCB-4B40-BEF0-33A0CABF22D8}" srcOrd="0" destOrd="0" presId="urn:microsoft.com/office/officeart/2005/8/layout/hierarchy3"/>
    <dgm:cxn modelId="{4A9276D8-B6B4-6540-8857-B5D9DEA1B6C5}" srcId="{41083114-BD52-1841-9E38-7CF2B3DC3147}" destId="{7F910A39-5F75-B94E-A436-A0547C4188B2}" srcOrd="0" destOrd="0" parTransId="{57058DB9-B10A-A54B-A039-FFD1B3B850C4}" sibTransId="{08339C6B-E5EA-0842-8414-92CFEF263677}"/>
    <dgm:cxn modelId="{ED2B7CBB-964A-4D5E-BEE0-E69A605724E6}" type="presOf" srcId="{F9E25E7C-479E-5F47-B495-ED62F184A14D}" destId="{7F611DE7-6419-224B-B36E-23270D19B614}" srcOrd="0" destOrd="0" presId="urn:microsoft.com/office/officeart/2005/8/layout/hierarchy3"/>
    <dgm:cxn modelId="{82901C4A-3618-4EF3-A75A-283A0119A0A4}" type="presOf" srcId="{3F2F1843-EC6B-3141-A0E7-8826C5C38BB9}" destId="{AE608FC6-4BCB-4B40-BEF0-33A0CABF22D8}" srcOrd="0" destOrd="1" presId="urn:microsoft.com/office/officeart/2005/8/layout/hierarchy3"/>
    <dgm:cxn modelId="{76586002-4644-4581-93EC-D8C62E07039A}" type="presOf" srcId="{41083114-BD52-1841-9E38-7CF2B3DC3147}" destId="{465CC7F0-69C0-5441-A36F-08900F6D9661}" srcOrd="0" destOrd="0" presId="urn:microsoft.com/office/officeart/2005/8/layout/hierarchy3"/>
    <dgm:cxn modelId="{687B802C-F036-459A-B3BF-551ED2294C89}" type="presOf" srcId="{624BBFED-F51C-FF4C-8305-A811AC79D33E}" destId="{217BE49F-6B51-0E4C-A51E-13C8CA1FFAE6}" srcOrd="0" destOrd="0" presId="urn:microsoft.com/office/officeart/2005/8/layout/hierarchy3"/>
    <dgm:cxn modelId="{DD0C63EA-2868-6145-A592-06BCE4D7299A}" srcId="{ABD93B33-C118-844C-BAFD-3D35E04D0DED}" destId="{CFB4B3C3-CAEA-9C43-BFED-929E4069F7C0}" srcOrd="0" destOrd="0" parTransId="{5E4B3B62-1CF7-DA47-8CE9-41C84E96CB43}" sibTransId="{B9681C5A-7A90-A544-B413-5F9E18AF4934}"/>
    <dgm:cxn modelId="{1C099D00-F55F-45AF-8359-04B8018D06B0}" type="presOf" srcId="{BDEC6004-B6A5-5248-9DC6-C7B03122D5E6}" destId="{941C9D78-D120-9543-BD2D-35A95506A619}" srcOrd="0" destOrd="1" presId="urn:microsoft.com/office/officeart/2005/8/layout/hierarchy3"/>
    <dgm:cxn modelId="{CA55B127-8FD2-0B4D-B605-54217C57F3F5}" srcId="{ABD93B33-C118-844C-BAFD-3D35E04D0DED}" destId="{A1BFC497-9432-8B4A-9108-38336F09A8F5}" srcOrd="1" destOrd="0" parTransId="{F9E25E7C-479E-5F47-B495-ED62F184A14D}" sibTransId="{E56C7622-BDB6-4E46-B424-DA3F263A9CC3}"/>
    <dgm:cxn modelId="{7741A830-C59E-4671-A9F7-3A6A95B27DA4}" type="presOf" srcId="{ABD93B33-C118-844C-BAFD-3D35E04D0DED}" destId="{35D28530-9B83-C74D-91F6-77AB99468580}" srcOrd="0" destOrd="0" presId="urn:microsoft.com/office/officeart/2005/8/layout/hierarchy3"/>
    <dgm:cxn modelId="{148FA550-0ED3-427C-BA96-71DBF5E51F5C}" type="presOf" srcId="{77F32EFA-F609-C546-A82D-526701ED7502}" destId="{4645D202-5DB6-6E4A-A9F9-2B1774BB297D}" srcOrd="0" destOrd="0" presId="urn:microsoft.com/office/officeart/2005/8/layout/hierarchy3"/>
    <dgm:cxn modelId="{0FAE9956-017A-49EB-8009-A04909B4B354}" type="presOf" srcId="{A1BFC497-9432-8B4A-9108-38336F09A8F5}" destId="{7C968010-9241-F44F-BC28-2669B635FD43}" srcOrd="0" destOrd="0" presId="urn:microsoft.com/office/officeart/2005/8/layout/hierarchy3"/>
    <dgm:cxn modelId="{5BABE6BE-586B-9445-8640-6008118616D9}" srcId="{624BBFED-F51C-FF4C-8305-A811AC79D33E}" destId="{ABD93B33-C118-844C-BAFD-3D35E04D0DED}" srcOrd="0" destOrd="0" parTransId="{A8D1B1CA-5758-F342-9F4B-7C0C89860EBD}" sibTransId="{2C20140D-A1A6-0049-AF01-E7BDBF0A0395}"/>
    <dgm:cxn modelId="{8D6DA03E-613B-DF43-9B85-B7BF1EBC32AE}" srcId="{77F32EFA-F609-C546-A82D-526701ED7502}" destId="{26AF1D85-B7F5-5E49-BB5E-91D83389D974}" srcOrd="0" destOrd="0" parTransId="{8A54B6D0-2A27-384B-92F2-ABA8D50FAD51}" sibTransId="{E0AA0114-9FA3-CC41-9EF0-47A959C17A6E}"/>
    <dgm:cxn modelId="{324AD40F-C1A8-480E-9614-042E6AE4C792}" type="presOf" srcId="{77F32EFA-F609-C546-A82D-526701ED7502}" destId="{F335B8F9-2E4F-D54F-8AA0-DF1A03B21B15}" srcOrd="1" destOrd="0" presId="urn:microsoft.com/office/officeart/2005/8/layout/hierarchy3"/>
    <dgm:cxn modelId="{2E63BC00-9DB7-4196-B0A4-41E7CCABEF46}" type="presOf" srcId="{CFB4B3C3-CAEA-9C43-BFED-929E4069F7C0}" destId="{941C9D78-D120-9543-BD2D-35A95506A619}" srcOrd="0" destOrd="0" presId="urn:microsoft.com/office/officeart/2005/8/layout/hierarchy3"/>
    <dgm:cxn modelId="{2E539D21-FBCF-4321-854E-ABA19B17C177}" type="presOf" srcId="{8A54B6D0-2A27-384B-92F2-ABA8D50FAD51}" destId="{CA53AD6B-B69A-E54E-AEBE-F2E47ADE0943}" srcOrd="0" destOrd="0" presId="urn:microsoft.com/office/officeart/2005/8/layout/hierarchy3"/>
    <dgm:cxn modelId="{9D884615-E066-49E1-AA14-304A2D764659}" type="presOf" srcId="{41A41942-622A-DC40-9B09-894966952EAE}" destId="{840280CE-60A5-C849-B404-9AB21DBE47A7}" srcOrd="0" destOrd="0" presId="urn:microsoft.com/office/officeart/2005/8/layout/hierarchy3"/>
    <dgm:cxn modelId="{D2B3349D-A30E-8946-BFD5-D663482D9B5C}" srcId="{26AF1D85-B7F5-5E49-BB5E-91D83389D974}" destId="{3F2F1843-EC6B-3141-A0E7-8826C5C38BB9}" srcOrd="0" destOrd="0" parTransId="{78B14740-97EA-FD40-A87F-08566D00041F}" sibTransId="{936A063B-1D3B-C149-97EB-4548A5161432}"/>
    <dgm:cxn modelId="{C659AD70-1CB6-44C8-9DA0-275C25D96EF9}" type="presOf" srcId="{41A41942-622A-DC40-9B09-894966952EAE}" destId="{567E1259-FAF7-B64D-8065-5B60A4BE12E9}" srcOrd="1" destOrd="0" presId="urn:microsoft.com/office/officeart/2005/8/layout/hierarchy3"/>
    <dgm:cxn modelId="{4BE07179-A7FD-48E4-84B0-B4BA3D6A5555}" type="presOf" srcId="{7BB6F246-65E9-CA45-BC23-A9B5F1B4C3CE}" destId="{D9D42A1B-051C-F843-A787-3AAA2B7A73F0}" srcOrd="0" destOrd="0" presId="urn:microsoft.com/office/officeart/2005/8/layout/hierarchy3"/>
    <dgm:cxn modelId="{D9235BD7-6B42-9E4E-BAAF-9B256955252D}" srcId="{624BBFED-F51C-FF4C-8305-A811AC79D33E}" destId="{41A41942-622A-DC40-9B09-894966952EAE}" srcOrd="1" destOrd="0" parTransId="{0AE38F50-C55A-1C49-BD2B-D09767E41B39}" sibTransId="{9B0E4561-D4FF-B449-BAF9-BB07ABEB0DCC}"/>
    <dgm:cxn modelId="{8F167FE5-942A-B746-A7E5-EF4A99655C73}" srcId="{A1BFC497-9432-8B4A-9108-38336F09A8F5}" destId="{28E4B20B-D52A-C34E-ACDF-61C4852E4B1A}" srcOrd="0" destOrd="0" parTransId="{7DF63308-B7FE-094D-8194-6C297CB21646}" sibTransId="{07CAA4ED-40BF-0242-9EE3-BBEEB5AA4A5A}"/>
    <dgm:cxn modelId="{4C461BB5-6057-4929-B790-8BBF3F2BB223}" type="presOf" srcId="{5E4B3B62-1CF7-DA47-8CE9-41C84E96CB43}" destId="{4B463A52-E941-7E40-BC68-46C0B7843310}" srcOrd="0" destOrd="0" presId="urn:microsoft.com/office/officeart/2005/8/layout/hierarchy3"/>
    <dgm:cxn modelId="{48422EB2-9E23-6F40-A2EC-28D999586D8D}" srcId="{CFB4B3C3-CAEA-9C43-BFED-929E4069F7C0}" destId="{BDEC6004-B6A5-5248-9DC6-C7B03122D5E6}" srcOrd="0" destOrd="0" parTransId="{26B12BB8-597B-E64C-B411-C654A3CFF055}" sibTransId="{93D5DA44-9484-434B-81B1-211FC6CE60FE}"/>
    <dgm:cxn modelId="{6744D191-3D85-43DF-A39E-354583A9B536}" type="presParOf" srcId="{217BE49F-6B51-0E4C-A51E-13C8CA1FFAE6}" destId="{ED9447F1-5E48-D54A-9F7C-F958A5B3FF94}" srcOrd="0" destOrd="0" presId="urn:microsoft.com/office/officeart/2005/8/layout/hierarchy3"/>
    <dgm:cxn modelId="{B7042231-2691-4144-8848-F6F3189A944E}" type="presParOf" srcId="{ED9447F1-5E48-D54A-9F7C-F958A5B3FF94}" destId="{03EBA336-1F81-5549-A20C-6209F18EF50D}" srcOrd="0" destOrd="0" presId="urn:microsoft.com/office/officeart/2005/8/layout/hierarchy3"/>
    <dgm:cxn modelId="{77DEF5C2-3D1D-41AC-B1D2-54C9484BE44E}" type="presParOf" srcId="{03EBA336-1F81-5549-A20C-6209F18EF50D}" destId="{35D28530-9B83-C74D-91F6-77AB99468580}" srcOrd="0" destOrd="0" presId="urn:microsoft.com/office/officeart/2005/8/layout/hierarchy3"/>
    <dgm:cxn modelId="{1FAE7356-7B5C-4754-8676-6A1C704B3E3A}" type="presParOf" srcId="{03EBA336-1F81-5549-A20C-6209F18EF50D}" destId="{49A278F0-581A-564B-8DFC-DBC49B38B75B}" srcOrd="1" destOrd="0" presId="urn:microsoft.com/office/officeart/2005/8/layout/hierarchy3"/>
    <dgm:cxn modelId="{3348E1B4-3B4A-4C9B-A249-C6F8AD1B16DD}" type="presParOf" srcId="{ED9447F1-5E48-D54A-9F7C-F958A5B3FF94}" destId="{EFEA4FAA-C3FE-DD48-B0D5-502148DFCBBC}" srcOrd="1" destOrd="0" presId="urn:microsoft.com/office/officeart/2005/8/layout/hierarchy3"/>
    <dgm:cxn modelId="{6D8F416E-A5C8-45B8-97F4-14E37323D52D}" type="presParOf" srcId="{EFEA4FAA-C3FE-DD48-B0D5-502148DFCBBC}" destId="{4B463A52-E941-7E40-BC68-46C0B7843310}" srcOrd="0" destOrd="0" presId="urn:microsoft.com/office/officeart/2005/8/layout/hierarchy3"/>
    <dgm:cxn modelId="{63DF3218-FB50-4338-88FD-071AC65B4AC6}" type="presParOf" srcId="{EFEA4FAA-C3FE-DD48-B0D5-502148DFCBBC}" destId="{941C9D78-D120-9543-BD2D-35A95506A619}" srcOrd="1" destOrd="0" presId="urn:microsoft.com/office/officeart/2005/8/layout/hierarchy3"/>
    <dgm:cxn modelId="{8FBD91D5-7DE8-42C9-A8BA-8FD04C403992}" type="presParOf" srcId="{EFEA4FAA-C3FE-DD48-B0D5-502148DFCBBC}" destId="{7F611DE7-6419-224B-B36E-23270D19B614}" srcOrd="2" destOrd="0" presId="urn:microsoft.com/office/officeart/2005/8/layout/hierarchy3"/>
    <dgm:cxn modelId="{00EECA72-1BC8-4903-9927-C3260800920B}" type="presParOf" srcId="{EFEA4FAA-C3FE-DD48-B0D5-502148DFCBBC}" destId="{7C968010-9241-F44F-BC28-2669B635FD43}" srcOrd="3" destOrd="0" presId="urn:microsoft.com/office/officeart/2005/8/layout/hierarchy3"/>
    <dgm:cxn modelId="{FF916162-3C47-4780-885D-24DB543CFE67}" type="presParOf" srcId="{217BE49F-6B51-0E4C-A51E-13C8CA1FFAE6}" destId="{88DD1280-5828-6E47-AA20-B88D840DE266}" srcOrd="1" destOrd="0" presId="urn:microsoft.com/office/officeart/2005/8/layout/hierarchy3"/>
    <dgm:cxn modelId="{6FEDCDEF-1AEC-49D3-AE7A-56042219DAAF}" type="presParOf" srcId="{88DD1280-5828-6E47-AA20-B88D840DE266}" destId="{C18DADE8-224A-8A44-9BAB-C4BD7DC202BD}" srcOrd="0" destOrd="0" presId="urn:microsoft.com/office/officeart/2005/8/layout/hierarchy3"/>
    <dgm:cxn modelId="{2BF51163-3708-4158-8EC1-EC7B30B8BBCD}" type="presParOf" srcId="{C18DADE8-224A-8A44-9BAB-C4BD7DC202BD}" destId="{840280CE-60A5-C849-B404-9AB21DBE47A7}" srcOrd="0" destOrd="0" presId="urn:microsoft.com/office/officeart/2005/8/layout/hierarchy3"/>
    <dgm:cxn modelId="{B6D0DFE5-D031-455A-9CD0-C88C29C1E91E}" type="presParOf" srcId="{C18DADE8-224A-8A44-9BAB-C4BD7DC202BD}" destId="{567E1259-FAF7-B64D-8065-5B60A4BE12E9}" srcOrd="1" destOrd="0" presId="urn:microsoft.com/office/officeart/2005/8/layout/hierarchy3"/>
    <dgm:cxn modelId="{207FE2A0-F4BF-447E-9C75-D2DB079A45D7}" type="presParOf" srcId="{88DD1280-5828-6E47-AA20-B88D840DE266}" destId="{A9766F5D-3BB1-D049-8DC8-EC327EFEF98C}" srcOrd="1" destOrd="0" presId="urn:microsoft.com/office/officeart/2005/8/layout/hierarchy3"/>
    <dgm:cxn modelId="{51593FBB-F0D8-4801-A480-A232E583F560}" type="presParOf" srcId="{217BE49F-6B51-0E4C-A51E-13C8CA1FFAE6}" destId="{D608F4AB-ACFB-E64A-97FE-5C5EC86DB1AB}" srcOrd="2" destOrd="0" presId="urn:microsoft.com/office/officeart/2005/8/layout/hierarchy3"/>
    <dgm:cxn modelId="{622F5344-7649-455B-A2B3-ADF31CF4556E}" type="presParOf" srcId="{D608F4AB-ACFB-E64A-97FE-5C5EC86DB1AB}" destId="{D48C504A-583B-764B-97A1-630CFE962BB3}" srcOrd="0" destOrd="0" presId="urn:microsoft.com/office/officeart/2005/8/layout/hierarchy3"/>
    <dgm:cxn modelId="{A2338920-72B8-4222-A233-4ECFB68459D7}" type="presParOf" srcId="{D48C504A-583B-764B-97A1-630CFE962BB3}" destId="{4645D202-5DB6-6E4A-A9F9-2B1774BB297D}" srcOrd="0" destOrd="0" presId="urn:microsoft.com/office/officeart/2005/8/layout/hierarchy3"/>
    <dgm:cxn modelId="{8679C34C-14C9-4B76-9F00-12BBA9982D09}" type="presParOf" srcId="{D48C504A-583B-764B-97A1-630CFE962BB3}" destId="{F335B8F9-2E4F-D54F-8AA0-DF1A03B21B15}" srcOrd="1" destOrd="0" presId="urn:microsoft.com/office/officeart/2005/8/layout/hierarchy3"/>
    <dgm:cxn modelId="{3C0E8D8E-206A-4391-81BB-808BB8AE9EE6}" type="presParOf" srcId="{D608F4AB-ACFB-E64A-97FE-5C5EC86DB1AB}" destId="{DC63BE6D-740D-814A-9489-09E79DD5AC30}" srcOrd="1" destOrd="0" presId="urn:microsoft.com/office/officeart/2005/8/layout/hierarchy3"/>
    <dgm:cxn modelId="{4FEDE076-9F8E-4018-AD48-A0B121C04585}" type="presParOf" srcId="{DC63BE6D-740D-814A-9489-09E79DD5AC30}" destId="{CA53AD6B-B69A-E54E-AEBE-F2E47ADE0943}" srcOrd="0" destOrd="0" presId="urn:microsoft.com/office/officeart/2005/8/layout/hierarchy3"/>
    <dgm:cxn modelId="{0BE05D72-2823-43D1-B821-322AE13D3078}" type="presParOf" srcId="{DC63BE6D-740D-814A-9489-09E79DD5AC30}" destId="{AE608FC6-4BCB-4B40-BEF0-33A0CABF22D8}" srcOrd="1" destOrd="0" presId="urn:microsoft.com/office/officeart/2005/8/layout/hierarchy3"/>
    <dgm:cxn modelId="{F2BC8192-36ED-4CFD-809F-FB7985902837}" type="presParOf" srcId="{DC63BE6D-740D-814A-9489-09E79DD5AC30}" destId="{D9D42A1B-051C-F843-A787-3AAA2B7A73F0}" srcOrd="2" destOrd="0" presId="urn:microsoft.com/office/officeart/2005/8/layout/hierarchy3"/>
    <dgm:cxn modelId="{9CAF22CA-872C-43F3-9F67-579BE9239A4B}" type="presParOf" srcId="{DC63BE6D-740D-814A-9489-09E79DD5AC30}" destId="{465CC7F0-69C0-5441-A36F-08900F6D966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0C844-4653-3B4A-877A-42D10E7D552F}">
      <dsp:nvSpPr>
        <dsp:cNvPr id="0" name=""/>
        <dsp:cNvSpPr/>
      </dsp:nvSpPr>
      <dsp:spPr>
        <a:xfrm>
          <a:off x="0" y="452774"/>
          <a:ext cx="7162800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913" tIns="395732" rIns="55591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+mj-lt"/>
            </a:rPr>
            <a:t>Processes the input one block at a time</a:t>
          </a:r>
          <a:endParaRPr lang="en-US" sz="1900" kern="1200" dirty="0">
            <a:latin typeface="+mj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+mj-lt"/>
            </a:rPr>
            <a:t>Produces an output block for each input block</a:t>
          </a:r>
        </a:p>
      </dsp:txBody>
      <dsp:txXfrm>
        <a:off x="0" y="452774"/>
        <a:ext cx="7162800" cy="1137150"/>
      </dsp:txXfrm>
    </dsp:sp>
    <dsp:sp modelId="{079F0438-4146-1C44-B03D-FC56A77BC902}">
      <dsp:nvSpPr>
        <dsp:cNvPr id="0" name=""/>
        <dsp:cNvSpPr/>
      </dsp:nvSpPr>
      <dsp:spPr>
        <a:xfrm>
          <a:off x="4648177" y="34538"/>
          <a:ext cx="219456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 Cipher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75557" y="61918"/>
        <a:ext cx="2139800" cy="506120"/>
      </dsp:txXfrm>
    </dsp:sp>
    <dsp:sp modelId="{50C2B052-D272-0C4B-BC34-52ECD042C19E}">
      <dsp:nvSpPr>
        <dsp:cNvPr id="0" name=""/>
        <dsp:cNvSpPr/>
      </dsp:nvSpPr>
      <dsp:spPr>
        <a:xfrm>
          <a:off x="0" y="2092348"/>
          <a:ext cx="7162800" cy="227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913" tIns="395732" rIns="55591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+mj-lt"/>
            </a:rPr>
            <a:t>Processes the input elements continuously (typically 1 Byte at a time)</a:t>
          </a:r>
          <a:endParaRPr lang="en-US" sz="1900" kern="1200" dirty="0">
            <a:latin typeface="+mj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+mj-lt"/>
            </a:rPr>
            <a:t>Produces output one element at a time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+mj-lt"/>
            </a:rPr>
            <a:t>Faster </a:t>
          </a:r>
          <a:r>
            <a:rPr lang="en-US" altLang="zh-CN" sz="1900" kern="1200" dirty="0" smtClean="0">
              <a:latin typeface="+mj-lt"/>
            </a:rPr>
            <a:t>than block ciphers</a:t>
          </a:r>
          <a:endParaRPr lang="en-US" sz="1900" kern="1200" dirty="0" smtClean="0">
            <a:latin typeface="+mj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+mj-lt"/>
            </a:rPr>
            <a:t>Pseudorandom stream is one that is unpredictable without knowledge of the input key</a:t>
          </a:r>
        </a:p>
      </dsp:txBody>
      <dsp:txXfrm>
        <a:off x="0" y="2092348"/>
        <a:ext cx="7162800" cy="2274300"/>
      </dsp:txXfrm>
    </dsp:sp>
    <dsp:sp modelId="{C08EB4B2-2F49-7346-B3F8-4571FBD25FDB}">
      <dsp:nvSpPr>
        <dsp:cNvPr id="0" name=""/>
        <dsp:cNvSpPr/>
      </dsp:nvSpPr>
      <dsp:spPr>
        <a:xfrm>
          <a:off x="381000" y="1879202"/>
          <a:ext cx="2453681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 Cipher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8380" y="1906582"/>
        <a:ext cx="2398921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9D54F-474E-CC4B-95C2-81DB0A19FCA3}">
      <dsp:nvSpPr>
        <dsp:cNvPr id="0" name=""/>
        <dsp:cNvSpPr/>
      </dsp:nvSpPr>
      <dsp:spPr>
        <a:xfrm>
          <a:off x="0" y="0"/>
          <a:ext cx="6995160" cy="1417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Cryptographic applications typically make use of algorithmic techniques for random number generation</a:t>
          </a:r>
          <a:endParaRPr lang="en-US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Algorithms are deterministic and therefore produce sequences of numbers that are not statistically random</a:t>
          </a:r>
          <a:endParaRPr lang="en-US" sz="1400" kern="1200"/>
        </a:p>
      </dsp:txBody>
      <dsp:txXfrm>
        <a:off x="41512" y="41512"/>
        <a:ext cx="5465760" cy="1334296"/>
      </dsp:txXfrm>
    </dsp:sp>
    <dsp:sp modelId="{32E07777-A947-E842-94D1-72551D4A26BB}">
      <dsp:nvSpPr>
        <dsp:cNvPr id="0" name=""/>
        <dsp:cNvSpPr/>
      </dsp:nvSpPr>
      <dsp:spPr>
        <a:xfrm>
          <a:off x="617219" y="1653539"/>
          <a:ext cx="6995160" cy="1417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Pseudorandom numbers are:</a:t>
          </a:r>
          <a:endParaRPr lang="en-US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Sequences produced that satisfy statistical randomness tests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Likely to be predictable</a:t>
          </a:r>
          <a:endParaRPr lang="en-US" sz="1400" kern="1200"/>
        </a:p>
      </dsp:txBody>
      <dsp:txXfrm>
        <a:off x="658731" y="1695051"/>
        <a:ext cx="5373658" cy="1334296"/>
      </dsp:txXfrm>
    </dsp:sp>
    <dsp:sp modelId="{39F43FAA-70B5-AD48-AF88-5D3BF488095D}">
      <dsp:nvSpPr>
        <dsp:cNvPr id="0" name=""/>
        <dsp:cNvSpPr/>
      </dsp:nvSpPr>
      <dsp:spPr>
        <a:xfrm>
          <a:off x="1234439" y="3307079"/>
          <a:ext cx="6995160" cy="1417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True random number generator (TRNG):</a:t>
          </a:r>
          <a:endParaRPr lang="en-US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Uses a nondeterministic source to produce randomness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Most operate by measuring unpredictable natural processes</a:t>
          </a:r>
          <a:endParaRPr lang="en-US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e.g. radiation, gas discharge, leaky capacitors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Increasingly provided on modern processors </a:t>
          </a:r>
          <a:endParaRPr lang="en-US" sz="1400" kern="1200"/>
        </a:p>
      </dsp:txBody>
      <dsp:txXfrm>
        <a:off x="1275951" y="3348591"/>
        <a:ext cx="5373657" cy="1334296"/>
      </dsp:txXfrm>
    </dsp:sp>
    <dsp:sp modelId="{CBF80BE6-74D6-CD4B-8A65-7D0E999A8C05}">
      <dsp:nvSpPr>
        <dsp:cNvPr id="0" name=""/>
        <dsp:cNvSpPr/>
      </dsp:nvSpPr>
      <dsp:spPr>
        <a:xfrm>
          <a:off x="6073901" y="1074801"/>
          <a:ext cx="921258" cy="9212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/>
        </a:p>
      </dsp:txBody>
      <dsp:txXfrm>
        <a:off x="6281184" y="1074801"/>
        <a:ext cx="506692" cy="693247"/>
      </dsp:txXfrm>
    </dsp:sp>
    <dsp:sp modelId="{06D43A7C-8270-7D41-8AC0-8DD98C3B5E42}">
      <dsp:nvSpPr>
        <dsp:cNvPr id="0" name=""/>
        <dsp:cNvSpPr/>
      </dsp:nvSpPr>
      <dsp:spPr>
        <a:xfrm>
          <a:off x="6691121" y="2718892"/>
          <a:ext cx="921258" cy="9212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/>
        </a:p>
      </dsp:txBody>
      <dsp:txXfrm>
        <a:off x="6898404" y="2718892"/>
        <a:ext cx="506692" cy="6932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2DD38-065C-4B4B-9D04-50857136CFF3}">
      <dsp:nvSpPr>
        <dsp:cNvPr id="0" name=""/>
        <dsp:cNvSpPr/>
      </dsp:nvSpPr>
      <dsp:spPr>
        <a:xfrm>
          <a:off x="381011" y="-182409"/>
          <a:ext cx="1901158" cy="1863223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FAAA8E-A08D-6146-8B57-457EADABE666}">
      <dsp:nvSpPr>
        <dsp:cNvPr id="0" name=""/>
        <dsp:cNvSpPr/>
      </dsp:nvSpPr>
      <dsp:spPr>
        <a:xfrm>
          <a:off x="2733732" y="246885"/>
          <a:ext cx="5570268" cy="1793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342900" lvl="0" indent="-3429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6">
                <a:lumMod val="60000"/>
                <a:lumOff val="40000"/>
              </a:schemeClr>
            </a:buClr>
            <a:buSzPct val="125000"/>
            <a:buFont typeface="Arial"/>
            <a:buChar char="•"/>
            <a:defRPr/>
          </a:pPr>
          <a:r>
            <a:rPr lang="en-US" sz="2000" b="0" kern="1200" dirty="0" smtClean="0">
              <a:latin typeface="+mj-lt"/>
              <a:ea typeface="+mn-ea"/>
              <a:cs typeface="+mn-cs"/>
            </a:rPr>
            <a:t>DES Uses 64 bit plaintext block and 56 bit key to produce a 64 bit </a:t>
          </a:r>
          <a:r>
            <a:rPr lang="en-US" sz="2000" b="0" kern="1200" dirty="0" err="1" smtClean="0">
              <a:latin typeface="+mj-lt"/>
              <a:ea typeface="+mn-ea"/>
              <a:cs typeface="+mn-cs"/>
            </a:rPr>
            <a:t>ciphertext</a:t>
          </a:r>
          <a:r>
            <a:rPr lang="en-US" sz="2000" b="0" kern="1200" dirty="0" smtClean="0">
              <a:latin typeface="+mj-lt"/>
              <a:ea typeface="+mn-ea"/>
              <a:cs typeface="+mn-cs"/>
            </a:rPr>
            <a:t> block</a:t>
          </a:r>
          <a:endParaRPr lang="en-US" sz="2000" b="0" kern="1200" dirty="0">
            <a:latin typeface="+mj-lt"/>
            <a:ea typeface="+mn-ea"/>
            <a:cs typeface="+mn-cs"/>
          </a:endParaRPr>
        </a:p>
      </dsp:txBody>
      <dsp:txXfrm>
        <a:off x="2733732" y="246885"/>
        <a:ext cx="5570268" cy="1793754"/>
      </dsp:txXfrm>
    </dsp:sp>
    <dsp:sp modelId="{C528ED87-2622-5445-A524-3B42DFF6F4F9}">
      <dsp:nvSpPr>
        <dsp:cNvPr id="0" name=""/>
        <dsp:cNvSpPr/>
      </dsp:nvSpPr>
      <dsp:spPr>
        <a:xfrm>
          <a:off x="975754" y="2452147"/>
          <a:ext cx="1940545" cy="1745231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451FD7-07C1-D24E-88AE-8EE98D36D6A8}">
      <dsp:nvSpPr>
        <dsp:cNvPr id="0" name=""/>
        <dsp:cNvSpPr/>
      </dsp:nvSpPr>
      <dsp:spPr>
        <a:xfrm>
          <a:off x="2818647" y="1514116"/>
          <a:ext cx="5307384" cy="3621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342900" lvl="0" indent="-3429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6">
                <a:lumMod val="60000"/>
                <a:lumOff val="40000"/>
              </a:schemeClr>
            </a:buClr>
            <a:buSzPct val="125000"/>
            <a:buFont typeface="Arial"/>
            <a:buChar char="•"/>
            <a:defRPr/>
          </a:pPr>
          <a:r>
            <a:rPr lang="en-US" sz="2000" b="0" kern="1200" dirty="0" smtClean="0">
              <a:latin typeface="+mj-lt"/>
              <a:ea typeface="+mn-ea"/>
              <a:cs typeface="+mn-cs"/>
            </a:rPr>
            <a:t> Strength concerns:</a:t>
          </a:r>
        </a:p>
        <a:p>
          <a:pPr marL="463550" lvl="1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Char char="••"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</a:t>
          </a:r>
          <a:r>
            <a:rPr lang="en-US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Use of 56-bit key</a:t>
          </a:r>
        </a:p>
        <a:p>
          <a:pPr marL="806450" lvl="1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Char char="••"/>
          </a:pPr>
          <a:r>
            <a:rPr lang="en-US" altLang="zh-CN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there are 2</a:t>
          </a:r>
          <a:r>
            <a:rPr lang="en-US" altLang="zh-CN" sz="1600" b="0" kern="1200" baseline="30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56</a:t>
          </a:r>
          <a:r>
            <a:rPr lang="en-US" altLang="zh-CN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possible keys, which is approximately 7.2x10</a:t>
          </a:r>
          <a:r>
            <a:rPr lang="en-US" altLang="zh-CN" sz="1600" b="0" kern="1200" baseline="30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16</a:t>
          </a:r>
          <a:r>
            <a:rPr lang="en-US" altLang="zh-CN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keys. </a:t>
          </a:r>
          <a:endParaRPr lang="en-US" sz="1600" b="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  <a:p>
          <a:pPr marL="806450" lvl="1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Char char="••"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Electronic Frontier Foundation (EFF) announced  in July 1998 that it had broken a DES encryption</a:t>
          </a:r>
        </a:p>
        <a:p>
          <a:pPr marL="806450" lvl="1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Char char="••"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no longer be used in production systems</a:t>
          </a:r>
        </a:p>
        <a:p>
          <a:pPr marL="806450" lvl="1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Char char="••"/>
          </a:pPr>
          <a:endParaRPr lang="en-US" sz="1400" b="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2818647" y="1514116"/>
        <a:ext cx="5307384" cy="3621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D7F12-172F-E746-B25A-8095484E1922}">
      <dsp:nvSpPr>
        <dsp:cNvPr id="0" name=""/>
        <dsp:cNvSpPr/>
      </dsp:nvSpPr>
      <dsp:spPr>
        <a:xfrm>
          <a:off x="1004" y="0"/>
          <a:ext cx="2611933" cy="4648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/>
            </a:rPr>
            <a:t>Needed a replacement for 3DES</a:t>
          </a:r>
          <a:endParaRPr lang="en-US" sz="2400" kern="1200" dirty="0">
            <a:effectLst/>
          </a:endParaRPr>
        </a:p>
      </dsp:txBody>
      <dsp:txXfrm>
        <a:off x="1004" y="0"/>
        <a:ext cx="2611933" cy="1394460"/>
      </dsp:txXfrm>
    </dsp:sp>
    <dsp:sp modelId="{8BCCC83A-2845-2C41-8726-C6420FB0B836}">
      <dsp:nvSpPr>
        <dsp:cNvPr id="0" name=""/>
        <dsp:cNvSpPr/>
      </dsp:nvSpPr>
      <dsp:spPr>
        <a:xfrm>
          <a:off x="262197" y="1394460"/>
          <a:ext cx="2089546" cy="3021330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3DES was not reasonable for long term use due to performance and block size</a:t>
          </a:r>
        </a:p>
      </dsp:txBody>
      <dsp:txXfrm>
        <a:off x="323398" y="1455661"/>
        <a:ext cx="1967144" cy="2898928"/>
      </dsp:txXfrm>
    </dsp:sp>
    <dsp:sp modelId="{3D24085E-7D27-8342-B893-64784A838C69}">
      <dsp:nvSpPr>
        <dsp:cNvPr id="0" name=""/>
        <dsp:cNvSpPr/>
      </dsp:nvSpPr>
      <dsp:spPr>
        <a:xfrm>
          <a:off x="2808833" y="0"/>
          <a:ext cx="2611933" cy="4648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NIST called for proposals for a new AES in 1997</a:t>
          </a:r>
          <a:endParaRPr lang="en-US" sz="2400" kern="1200" dirty="0"/>
        </a:p>
      </dsp:txBody>
      <dsp:txXfrm>
        <a:off x="2808833" y="0"/>
        <a:ext cx="2611933" cy="1394460"/>
      </dsp:txXfrm>
    </dsp:sp>
    <dsp:sp modelId="{2F7DD57D-E033-D345-BE20-DA5ED5C15AE0}">
      <dsp:nvSpPr>
        <dsp:cNvPr id="0" name=""/>
        <dsp:cNvSpPr/>
      </dsp:nvSpPr>
      <dsp:spPr>
        <a:xfrm>
          <a:off x="3070026" y="1394573"/>
          <a:ext cx="2089546" cy="677143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have a security strength equal to or better than 3DES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089859" y="1414406"/>
        <a:ext cx="2049880" cy="637477"/>
      </dsp:txXfrm>
    </dsp:sp>
    <dsp:sp modelId="{32502699-8027-A547-B5B5-7795C0A9D368}">
      <dsp:nvSpPr>
        <dsp:cNvPr id="0" name=""/>
        <dsp:cNvSpPr/>
      </dsp:nvSpPr>
      <dsp:spPr>
        <a:xfrm>
          <a:off x="3070026" y="2175893"/>
          <a:ext cx="2089546" cy="677143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Significantly improved efficiency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089859" y="2195726"/>
        <a:ext cx="2049880" cy="637477"/>
      </dsp:txXfrm>
    </dsp:sp>
    <dsp:sp modelId="{0F5088D2-59EA-5548-80E2-3309C25C7018}">
      <dsp:nvSpPr>
        <dsp:cNvPr id="0" name=""/>
        <dsp:cNvSpPr/>
      </dsp:nvSpPr>
      <dsp:spPr>
        <a:xfrm>
          <a:off x="3070026" y="2957212"/>
          <a:ext cx="2089546" cy="677143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Symmetric block cipher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089859" y="2977045"/>
        <a:ext cx="2049880" cy="637477"/>
      </dsp:txXfrm>
    </dsp:sp>
    <dsp:sp modelId="{A9F685CA-EF48-034D-871D-D72673837C72}">
      <dsp:nvSpPr>
        <dsp:cNvPr id="0" name=""/>
        <dsp:cNvSpPr/>
      </dsp:nvSpPr>
      <dsp:spPr>
        <a:xfrm>
          <a:off x="3070026" y="3738532"/>
          <a:ext cx="2089546" cy="677143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128 bit data and 128/192/256 bit keys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089859" y="3758365"/>
        <a:ext cx="2049880" cy="637477"/>
      </dsp:txXfrm>
    </dsp:sp>
    <dsp:sp modelId="{18147555-F082-0E40-924F-5E712089BBAA}">
      <dsp:nvSpPr>
        <dsp:cNvPr id="0" name=""/>
        <dsp:cNvSpPr/>
      </dsp:nvSpPr>
      <dsp:spPr>
        <a:xfrm>
          <a:off x="5616661" y="0"/>
          <a:ext cx="2611933" cy="4648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Selected </a:t>
          </a:r>
          <a:r>
            <a:rPr lang="en-US" sz="2400" b="1" kern="1200" dirty="0" err="1" smtClean="0"/>
            <a:t>Rijndael</a:t>
          </a:r>
          <a:r>
            <a:rPr lang="en-US" sz="2400" b="1" kern="1200" dirty="0" smtClean="0"/>
            <a:t> in November 2001</a:t>
          </a:r>
          <a:endParaRPr lang="en-US" sz="2400" kern="1200" dirty="0"/>
        </a:p>
      </dsp:txBody>
      <dsp:txXfrm>
        <a:off x="5616661" y="0"/>
        <a:ext cx="2611933" cy="1394460"/>
      </dsp:txXfrm>
    </dsp:sp>
    <dsp:sp modelId="{576361A2-9C21-E94B-A1A3-52D5EC9C8EEE}">
      <dsp:nvSpPr>
        <dsp:cNvPr id="0" name=""/>
        <dsp:cNvSpPr/>
      </dsp:nvSpPr>
      <dsp:spPr>
        <a:xfrm>
          <a:off x="5877855" y="1394460"/>
          <a:ext cx="2089546" cy="3021330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Published as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FIPS 197</a:t>
          </a:r>
        </a:p>
      </dsp:txBody>
      <dsp:txXfrm>
        <a:off x="5939056" y="1455661"/>
        <a:ext cx="1967144" cy="28989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F313E-08D7-C74C-B243-12C7B35D646B}">
      <dsp:nvSpPr>
        <dsp:cNvPr id="0" name=""/>
        <dsp:cNvSpPr/>
      </dsp:nvSpPr>
      <dsp:spPr>
        <a:xfrm rot="16200000">
          <a:off x="-956010" y="957014"/>
          <a:ext cx="4525963" cy="261193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127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Publicly proposed by </a:t>
          </a:r>
          <a:r>
            <a:rPr lang="en-US" sz="2100" b="1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Diffie</a:t>
          </a:r>
          <a:r>
            <a:rPr lang="en-US" sz="21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and Hellman in 1976</a:t>
          </a:r>
        </a:p>
      </dsp:txBody>
      <dsp:txXfrm rot="5400000">
        <a:off x="1005" y="905192"/>
        <a:ext cx="2611933" cy="2715577"/>
      </dsp:txXfrm>
    </dsp:sp>
    <dsp:sp modelId="{9A5CAF2A-FD04-7B45-BE71-389250042074}">
      <dsp:nvSpPr>
        <dsp:cNvPr id="0" name=""/>
        <dsp:cNvSpPr/>
      </dsp:nvSpPr>
      <dsp:spPr>
        <a:xfrm rot="16200000">
          <a:off x="1851818" y="957014"/>
          <a:ext cx="4525963" cy="261193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127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Based on mathematical functions</a:t>
          </a:r>
        </a:p>
      </dsp:txBody>
      <dsp:txXfrm rot="5400000">
        <a:off x="2808833" y="905192"/>
        <a:ext cx="2611933" cy="2715577"/>
      </dsp:txXfrm>
    </dsp:sp>
    <dsp:sp modelId="{A961D2C1-B6A0-5D42-B626-37C7B94374F3}">
      <dsp:nvSpPr>
        <dsp:cNvPr id="0" name=""/>
        <dsp:cNvSpPr/>
      </dsp:nvSpPr>
      <dsp:spPr>
        <a:xfrm rot="16200000">
          <a:off x="4659647" y="957014"/>
          <a:ext cx="4525963" cy="261193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127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Asymmetric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two separate keys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and private key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is made public for others to use</a:t>
          </a:r>
        </a:p>
      </dsp:txBody>
      <dsp:txXfrm rot="5400000">
        <a:off x="5616662" y="905192"/>
        <a:ext cx="2611933" cy="27155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D3EC6-63FE-CE49-9217-C94A6FD03A81}">
      <dsp:nvSpPr>
        <dsp:cNvPr id="0" name=""/>
        <dsp:cNvSpPr/>
      </dsp:nvSpPr>
      <dsp:spPr>
        <a:xfrm>
          <a:off x="3351047" y="1140180"/>
          <a:ext cx="1527505" cy="152750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BF5CF83-5352-CE44-BE2D-FF6863BB4406}">
      <dsp:nvSpPr>
        <dsp:cNvPr id="0" name=""/>
        <dsp:cNvSpPr/>
      </dsp:nvSpPr>
      <dsp:spPr>
        <a:xfrm>
          <a:off x="3160109" y="0"/>
          <a:ext cx="1909381" cy="104013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+mj-lt"/>
            </a:rPr>
            <a:t>Computationally easy to create key pairs</a:t>
          </a:r>
          <a:endParaRPr lang="en-US" sz="1800" b="0" kern="1200" dirty="0">
            <a:latin typeface="+mj-lt"/>
          </a:endParaRPr>
        </a:p>
      </dsp:txBody>
      <dsp:txXfrm>
        <a:off x="3160109" y="0"/>
        <a:ext cx="1909381" cy="1040130"/>
      </dsp:txXfrm>
    </dsp:sp>
    <dsp:sp modelId="{8E380DE7-B5F0-AA41-8E03-85FF8168D5AC}">
      <dsp:nvSpPr>
        <dsp:cNvPr id="0" name=""/>
        <dsp:cNvSpPr/>
      </dsp:nvSpPr>
      <dsp:spPr>
        <a:xfrm>
          <a:off x="3846850" y="1426464"/>
          <a:ext cx="1527505" cy="152750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07820EA-A454-2A40-8E84-932A63A2E7FD}">
      <dsp:nvSpPr>
        <dsp:cNvPr id="0" name=""/>
        <dsp:cNvSpPr/>
      </dsp:nvSpPr>
      <dsp:spPr>
        <a:xfrm>
          <a:off x="5487645" y="990600"/>
          <a:ext cx="1809457" cy="11391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+mj-lt"/>
            </a:rPr>
            <a:t>Computationally easy for sender knowing public key to encrypt messages</a:t>
          </a:r>
          <a:endParaRPr lang="en-US" sz="1800" b="0" kern="1200" dirty="0">
            <a:latin typeface="+mj-lt"/>
          </a:endParaRPr>
        </a:p>
      </dsp:txBody>
      <dsp:txXfrm>
        <a:off x="5487645" y="990600"/>
        <a:ext cx="1809457" cy="1139190"/>
      </dsp:txXfrm>
    </dsp:sp>
    <dsp:sp modelId="{0C8EFBCC-6841-4E4B-9588-BD62D245B7C2}">
      <dsp:nvSpPr>
        <dsp:cNvPr id="0" name=""/>
        <dsp:cNvSpPr/>
      </dsp:nvSpPr>
      <dsp:spPr>
        <a:xfrm>
          <a:off x="3846850" y="1999030"/>
          <a:ext cx="1527505" cy="152750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3CAA8E1-A546-3A4F-9AB9-830F701D1C87}">
      <dsp:nvSpPr>
        <dsp:cNvPr id="0" name=""/>
        <dsp:cNvSpPr/>
      </dsp:nvSpPr>
      <dsp:spPr>
        <a:xfrm>
          <a:off x="5487645" y="2689478"/>
          <a:ext cx="1809457" cy="12729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+mj-lt"/>
            </a:rPr>
            <a:t>Computationally easy for receiver knowing private key to decrypt </a:t>
          </a:r>
          <a:r>
            <a:rPr lang="en-US" sz="1800" b="0" kern="1200" dirty="0" err="1" smtClean="0">
              <a:latin typeface="+mj-lt"/>
            </a:rPr>
            <a:t>ciphertext</a:t>
          </a:r>
          <a:endParaRPr lang="en-US" sz="1800" b="0" kern="1200" dirty="0">
            <a:latin typeface="+mj-lt"/>
          </a:endParaRPr>
        </a:p>
      </dsp:txBody>
      <dsp:txXfrm>
        <a:off x="5487645" y="2689478"/>
        <a:ext cx="1809457" cy="1272921"/>
      </dsp:txXfrm>
    </dsp:sp>
    <dsp:sp modelId="{0C33194B-EC9D-EA4C-AEE5-41108BF39654}">
      <dsp:nvSpPr>
        <dsp:cNvPr id="0" name=""/>
        <dsp:cNvSpPr/>
      </dsp:nvSpPr>
      <dsp:spPr>
        <a:xfrm>
          <a:off x="3351047" y="2285809"/>
          <a:ext cx="1527505" cy="152750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0C4CE51-602A-8C44-929E-9A3D13E8D2B5}">
      <dsp:nvSpPr>
        <dsp:cNvPr id="0" name=""/>
        <dsp:cNvSpPr/>
      </dsp:nvSpPr>
      <dsp:spPr>
        <a:xfrm>
          <a:off x="3160109" y="3912870"/>
          <a:ext cx="1909381" cy="104013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+mj-lt"/>
            </a:rPr>
            <a:t>Computationally infeasible for opponent to determine private key from public key</a:t>
          </a:r>
          <a:endParaRPr lang="en-US" sz="1800" b="0" kern="1200" dirty="0">
            <a:latin typeface="+mj-lt"/>
          </a:endParaRPr>
        </a:p>
      </dsp:txBody>
      <dsp:txXfrm>
        <a:off x="3160109" y="3912870"/>
        <a:ext cx="1909381" cy="1040130"/>
      </dsp:txXfrm>
    </dsp:sp>
    <dsp:sp modelId="{A5573CD2-FF88-514C-AE80-F7DA2A3F7661}">
      <dsp:nvSpPr>
        <dsp:cNvPr id="0" name=""/>
        <dsp:cNvSpPr/>
      </dsp:nvSpPr>
      <dsp:spPr>
        <a:xfrm>
          <a:off x="2855244" y="1999030"/>
          <a:ext cx="1527505" cy="152750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C0021-1596-B148-9E85-4FDA98742B7C}">
      <dsp:nvSpPr>
        <dsp:cNvPr id="0" name=""/>
        <dsp:cNvSpPr/>
      </dsp:nvSpPr>
      <dsp:spPr>
        <a:xfrm>
          <a:off x="932497" y="2689478"/>
          <a:ext cx="1809457" cy="12729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+mj-lt"/>
            </a:rPr>
            <a:t>Computationally infeasible for opponent to otherwise recover original message</a:t>
          </a:r>
          <a:endParaRPr lang="en-US" sz="1800" b="0" kern="1200" dirty="0">
            <a:latin typeface="+mj-lt"/>
          </a:endParaRPr>
        </a:p>
      </dsp:txBody>
      <dsp:txXfrm>
        <a:off x="932497" y="2689478"/>
        <a:ext cx="1809457" cy="1272921"/>
      </dsp:txXfrm>
    </dsp:sp>
    <dsp:sp modelId="{0EBB36E4-F466-8041-B21D-3DCBF2AD481F}">
      <dsp:nvSpPr>
        <dsp:cNvPr id="0" name=""/>
        <dsp:cNvSpPr/>
      </dsp:nvSpPr>
      <dsp:spPr>
        <a:xfrm>
          <a:off x="2855244" y="1426464"/>
          <a:ext cx="1527505" cy="152750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3DEA3AD-6883-BC4D-87AF-F9004B2131BB}">
      <dsp:nvSpPr>
        <dsp:cNvPr id="0" name=""/>
        <dsp:cNvSpPr/>
      </dsp:nvSpPr>
      <dsp:spPr>
        <a:xfrm>
          <a:off x="932497" y="990600"/>
          <a:ext cx="1809457" cy="12729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+mj-lt"/>
            </a:rPr>
            <a:t>Useful if either key can be used for each role (public/private key)</a:t>
          </a:r>
          <a:endParaRPr lang="en-US" sz="1800" b="0" kern="1200" dirty="0">
            <a:latin typeface="+mj-lt"/>
          </a:endParaRPr>
        </a:p>
      </dsp:txBody>
      <dsp:txXfrm>
        <a:off x="932497" y="990600"/>
        <a:ext cx="1809457" cy="12729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903D8-CF10-5C46-AE3C-3F7FB8806E74}">
      <dsp:nvSpPr>
        <dsp:cNvPr id="0" name=""/>
        <dsp:cNvSpPr/>
      </dsp:nvSpPr>
      <dsp:spPr>
        <a:xfrm>
          <a:off x="641286" y="1187"/>
          <a:ext cx="2800126" cy="112005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RSA (</a:t>
          </a:r>
          <a:r>
            <a:rPr lang="en-US" sz="1800" b="1" kern="1200" dirty="0" err="1" smtClean="0">
              <a:solidFill>
                <a:schemeClr val="bg1"/>
              </a:solidFill>
            </a:rPr>
            <a:t>Rivest</a:t>
          </a:r>
          <a:r>
            <a:rPr lang="en-US" sz="1800" b="1" kern="1200" dirty="0" smtClean="0">
              <a:solidFill>
                <a:schemeClr val="bg1"/>
              </a:solidFill>
            </a:rPr>
            <a:t>, Shamir, </a:t>
          </a:r>
          <a:r>
            <a:rPr lang="en-US" sz="1800" b="1" kern="1200" dirty="0" err="1" smtClean="0">
              <a:solidFill>
                <a:schemeClr val="bg1"/>
              </a:solidFill>
            </a:rPr>
            <a:t>Adleman</a:t>
          </a:r>
          <a:r>
            <a:rPr lang="en-US" sz="1800" b="1" kern="1200" dirty="0" smtClean="0">
              <a:solidFill>
                <a:schemeClr val="bg1"/>
              </a:solidFill>
            </a:rPr>
            <a:t>)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1201311" y="1187"/>
        <a:ext cx="1680076" cy="1120050"/>
      </dsp:txXfrm>
    </dsp:sp>
    <dsp:sp modelId="{28A2FC20-6003-8645-9A43-AC37AB0FF304}">
      <dsp:nvSpPr>
        <dsp:cNvPr id="0" name=""/>
        <dsp:cNvSpPr/>
      </dsp:nvSpPr>
      <dsp:spPr>
        <a:xfrm>
          <a:off x="3077397" y="96392"/>
          <a:ext cx="2324105" cy="9296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Developed in 1977</a:t>
          </a:r>
          <a:endParaRPr lang="en-US" sz="1600" b="1" kern="1200" dirty="0">
            <a:latin typeface="+mj-lt"/>
          </a:endParaRPr>
        </a:p>
      </dsp:txBody>
      <dsp:txXfrm>
        <a:off x="3542218" y="96392"/>
        <a:ext cx="1394463" cy="929642"/>
      </dsp:txXfrm>
    </dsp:sp>
    <dsp:sp modelId="{4E672BD9-6E78-9049-960D-57B992DC6315}">
      <dsp:nvSpPr>
        <dsp:cNvPr id="0" name=""/>
        <dsp:cNvSpPr/>
      </dsp:nvSpPr>
      <dsp:spPr>
        <a:xfrm>
          <a:off x="5076127" y="96392"/>
          <a:ext cx="2698146" cy="9296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Most widely accepted and implemented approach to public-key encryption</a:t>
          </a:r>
          <a:endParaRPr lang="en-US" sz="1400" kern="1200" dirty="0">
            <a:latin typeface="+mj-lt"/>
          </a:endParaRPr>
        </a:p>
      </dsp:txBody>
      <dsp:txXfrm>
        <a:off x="5540948" y="96392"/>
        <a:ext cx="1768504" cy="929642"/>
      </dsp:txXfrm>
    </dsp:sp>
    <dsp:sp modelId="{45A0C42B-B209-CF4E-B484-062F6062FA89}">
      <dsp:nvSpPr>
        <dsp:cNvPr id="0" name=""/>
        <dsp:cNvSpPr/>
      </dsp:nvSpPr>
      <dsp:spPr>
        <a:xfrm>
          <a:off x="641286" y="1278045"/>
          <a:ext cx="2800126" cy="112005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bg1"/>
              </a:solidFill>
            </a:rPr>
            <a:t>Diffie</a:t>
          </a:r>
          <a:r>
            <a:rPr lang="en-US" sz="1800" b="1" kern="1200" dirty="0" smtClean="0">
              <a:solidFill>
                <a:schemeClr val="bg1"/>
              </a:solidFill>
            </a:rPr>
            <a:t>-Hellman key exchange algorithm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1201311" y="1278045"/>
        <a:ext cx="1680076" cy="1120050"/>
      </dsp:txXfrm>
    </dsp:sp>
    <dsp:sp modelId="{72A58BE9-107E-8547-9E30-596F655E4AA2}">
      <dsp:nvSpPr>
        <dsp:cNvPr id="0" name=""/>
        <dsp:cNvSpPr/>
      </dsp:nvSpPr>
      <dsp:spPr>
        <a:xfrm>
          <a:off x="3077397" y="1373250"/>
          <a:ext cx="2893185" cy="9296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latin typeface="+mj-lt"/>
            </a:rPr>
            <a:t>Enables two users to securely reach agreement about a shared secret that can be used as a secret key for subsequent symmetric encryption of messages</a:t>
          </a:r>
          <a:endParaRPr lang="en-US" sz="1050" kern="1200" dirty="0">
            <a:latin typeface="+mj-lt"/>
          </a:endParaRPr>
        </a:p>
      </dsp:txBody>
      <dsp:txXfrm>
        <a:off x="3542218" y="1373250"/>
        <a:ext cx="1963543" cy="929642"/>
      </dsp:txXfrm>
    </dsp:sp>
    <dsp:sp modelId="{BBA6201A-A0D4-FE4F-99EF-FF32F623CC44}">
      <dsp:nvSpPr>
        <dsp:cNvPr id="0" name=""/>
        <dsp:cNvSpPr/>
      </dsp:nvSpPr>
      <dsp:spPr>
        <a:xfrm>
          <a:off x="5645207" y="1373250"/>
          <a:ext cx="2324105" cy="9296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Limited to the exchange of the keys</a:t>
          </a:r>
          <a:endParaRPr lang="en-US" sz="1600" kern="1200" dirty="0">
            <a:latin typeface="+mj-lt"/>
          </a:endParaRPr>
        </a:p>
      </dsp:txBody>
      <dsp:txXfrm>
        <a:off x="6110028" y="1373250"/>
        <a:ext cx="1394463" cy="929642"/>
      </dsp:txXfrm>
    </dsp:sp>
    <dsp:sp modelId="{DF9F50C0-44D4-B348-AB9D-EF514E34339F}">
      <dsp:nvSpPr>
        <dsp:cNvPr id="0" name=""/>
        <dsp:cNvSpPr/>
      </dsp:nvSpPr>
      <dsp:spPr>
        <a:xfrm>
          <a:off x="641286" y="2554903"/>
          <a:ext cx="2800126" cy="112005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Digital Signature Standard (DSS)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1201311" y="2554903"/>
        <a:ext cx="1680076" cy="1120050"/>
      </dsp:txXfrm>
    </dsp:sp>
    <dsp:sp modelId="{39C2AA06-02B6-5443-BF51-6BA6751BFB9F}">
      <dsp:nvSpPr>
        <dsp:cNvPr id="0" name=""/>
        <dsp:cNvSpPr/>
      </dsp:nvSpPr>
      <dsp:spPr>
        <a:xfrm>
          <a:off x="3077397" y="2650107"/>
          <a:ext cx="2324105" cy="9296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Provides only a </a:t>
          </a:r>
          <a:r>
            <a:rPr lang="en-US" sz="1600" b="1" kern="1200" dirty="0" smtClean="0">
              <a:latin typeface="+mj-lt"/>
            </a:rPr>
            <a:t>digital signature function with </a:t>
          </a:r>
          <a:r>
            <a:rPr lang="en-US" sz="1400" b="1" kern="1200" dirty="0" smtClean="0">
              <a:latin typeface="+mj-lt"/>
            </a:rPr>
            <a:t>SHA-1</a:t>
          </a:r>
          <a:endParaRPr lang="en-US" sz="1400" b="1" kern="1200" dirty="0">
            <a:latin typeface="+mj-lt"/>
          </a:endParaRPr>
        </a:p>
      </dsp:txBody>
      <dsp:txXfrm>
        <a:off x="3542218" y="2650107"/>
        <a:ext cx="1394463" cy="929642"/>
      </dsp:txXfrm>
    </dsp:sp>
    <dsp:sp modelId="{72600144-09A5-2C43-90FB-A1DEEE3E4F9C}">
      <dsp:nvSpPr>
        <dsp:cNvPr id="0" name=""/>
        <dsp:cNvSpPr/>
      </dsp:nvSpPr>
      <dsp:spPr>
        <a:xfrm>
          <a:off x="5076127" y="2650107"/>
          <a:ext cx="2324105" cy="9296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Cannot be used for encryption or key exchange</a:t>
          </a:r>
          <a:endParaRPr lang="en-US" sz="1400" b="1" kern="1200" dirty="0">
            <a:latin typeface="+mj-lt"/>
          </a:endParaRPr>
        </a:p>
      </dsp:txBody>
      <dsp:txXfrm>
        <a:off x="5540948" y="2650107"/>
        <a:ext cx="1394463" cy="929642"/>
      </dsp:txXfrm>
    </dsp:sp>
    <dsp:sp modelId="{4034E211-A785-1A4E-A7B1-3EDAEBCAEF14}">
      <dsp:nvSpPr>
        <dsp:cNvPr id="0" name=""/>
        <dsp:cNvSpPr/>
      </dsp:nvSpPr>
      <dsp:spPr>
        <a:xfrm>
          <a:off x="641286" y="3831761"/>
          <a:ext cx="2800126" cy="112005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Elliptic curve cryptography (ECC)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1201311" y="3831761"/>
        <a:ext cx="1680076" cy="1120050"/>
      </dsp:txXfrm>
    </dsp:sp>
    <dsp:sp modelId="{0A76FF4F-63DB-0547-8889-A3810581EB5D}">
      <dsp:nvSpPr>
        <dsp:cNvPr id="0" name=""/>
        <dsp:cNvSpPr/>
      </dsp:nvSpPr>
      <dsp:spPr>
        <a:xfrm>
          <a:off x="3077397" y="3926965"/>
          <a:ext cx="2324105" cy="9296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Security like RSA, but with much smaller keys</a:t>
          </a:r>
          <a:endParaRPr lang="en-US" sz="1600" b="1" kern="1200" dirty="0">
            <a:latin typeface="+mj-lt"/>
          </a:endParaRPr>
        </a:p>
      </dsp:txBody>
      <dsp:txXfrm>
        <a:off x="3542218" y="3926965"/>
        <a:ext cx="1394463" cy="9296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1C139-1F44-7D42-97B4-7E1B3C61C310}">
      <dsp:nvSpPr>
        <dsp:cNvPr id="0" name=""/>
        <dsp:cNvSpPr/>
      </dsp:nvSpPr>
      <dsp:spPr>
        <a:xfrm>
          <a:off x="0" y="0"/>
          <a:ext cx="4343400" cy="4343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FAF4A-757D-EE44-8C29-6578B7BE8894}">
      <dsp:nvSpPr>
        <dsp:cNvPr id="0" name=""/>
        <dsp:cNvSpPr/>
      </dsp:nvSpPr>
      <dsp:spPr>
        <a:xfrm>
          <a:off x="2171700" y="0"/>
          <a:ext cx="5676900" cy="434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>
              <a:latin typeface="+mj-lt"/>
            </a:rPr>
            <a:t>Protects against active attacks</a:t>
          </a:r>
          <a:endParaRPr lang="en-US" sz="2500" b="0" kern="1200" dirty="0">
            <a:latin typeface="+mj-lt"/>
          </a:endParaRPr>
        </a:p>
      </dsp:txBody>
      <dsp:txXfrm>
        <a:off x="2171700" y="0"/>
        <a:ext cx="2838450" cy="1303022"/>
      </dsp:txXfrm>
    </dsp:sp>
    <dsp:sp modelId="{A56489F7-EC62-A848-9DD9-B3572A72D705}">
      <dsp:nvSpPr>
        <dsp:cNvPr id="0" name=""/>
        <dsp:cNvSpPr/>
      </dsp:nvSpPr>
      <dsp:spPr>
        <a:xfrm>
          <a:off x="760096" y="1303022"/>
          <a:ext cx="2823207" cy="2823207"/>
        </a:xfrm>
        <a:prstGeom prst="pie">
          <a:avLst>
            <a:gd name="adj1" fmla="val 5400000"/>
            <a:gd name="adj2" fmla="val 1620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4DDA5F-2390-A549-90B9-5F960E28DDE6}">
      <dsp:nvSpPr>
        <dsp:cNvPr id="0" name=""/>
        <dsp:cNvSpPr/>
      </dsp:nvSpPr>
      <dsp:spPr>
        <a:xfrm>
          <a:off x="2171700" y="1303022"/>
          <a:ext cx="5676900" cy="28232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>
              <a:latin typeface="+mj-lt"/>
            </a:rPr>
            <a:t>Verifies received message is authentic</a:t>
          </a:r>
          <a:endParaRPr lang="en-US" sz="2500" b="0" kern="1200" dirty="0">
            <a:latin typeface="+mj-lt"/>
          </a:endParaRPr>
        </a:p>
      </dsp:txBody>
      <dsp:txXfrm>
        <a:off x="2171700" y="1303022"/>
        <a:ext cx="2838450" cy="1303018"/>
      </dsp:txXfrm>
    </dsp:sp>
    <dsp:sp modelId="{9FB7C61E-C4DD-B747-BB29-DCE1D55CED32}">
      <dsp:nvSpPr>
        <dsp:cNvPr id="0" name=""/>
        <dsp:cNvSpPr/>
      </dsp:nvSpPr>
      <dsp:spPr>
        <a:xfrm>
          <a:off x="1520190" y="2606041"/>
          <a:ext cx="1303018" cy="1303018"/>
        </a:xfrm>
        <a:prstGeom prst="pie">
          <a:avLst>
            <a:gd name="adj1" fmla="val 5400000"/>
            <a:gd name="adj2" fmla="val 1620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0AB30-E228-0044-AB56-9832EFB3F416}">
      <dsp:nvSpPr>
        <dsp:cNvPr id="0" name=""/>
        <dsp:cNvSpPr/>
      </dsp:nvSpPr>
      <dsp:spPr>
        <a:xfrm>
          <a:off x="2171700" y="2606041"/>
          <a:ext cx="5676900" cy="13030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>
              <a:latin typeface="+mj-lt"/>
            </a:rPr>
            <a:t>Can use conventional encryption</a:t>
          </a:r>
          <a:endParaRPr lang="en-US" sz="2500" b="0" kern="1200" dirty="0">
            <a:latin typeface="+mj-lt"/>
          </a:endParaRPr>
        </a:p>
      </dsp:txBody>
      <dsp:txXfrm>
        <a:off x="2171700" y="2606041"/>
        <a:ext cx="2838450" cy="1303018"/>
      </dsp:txXfrm>
    </dsp:sp>
    <dsp:sp modelId="{F63C5721-CDCD-0E44-857F-A3B146150CD4}">
      <dsp:nvSpPr>
        <dsp:cNvPr id="0" name=""/>
        <dsp:cNvSpPr/>
      </dsp:nvSpPr>
      <dsp:spPr>
        <a:xfrm>
          <a:off x="5010149" y="1303022"/>
          <a:ext cx="2838450" cy="130301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>
              <a:latin typeface="+mj-lt"/>
            </a:rPr>
            <a:t>Contents have not been altered</a:t>
          </a:r>
          <a:endParaRPr lang="en-US" sz="1500" b="0" kern="1200" dirty="0">
            <a:latin typeface="+mj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>
              <a:latin typeface="+mj-lt"/>
            </a:rPr>
            <a:t>From authentic source</a:t>
          </a:r>
          <a:endParaRPr lang="en-US" sz="1500" b="0" kern="1200" dirty="0">
            <a:latin typeface="+mj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>
              <a:latin typeface="+mj-lt"/>
            </a:rPr>
            <a:t>Timely and in correct sequence</a:t>
          </a:r>
          <a:endParaRPr lang="en-US" sz="1500" b="0" kern="1200" dirty="0">
            <a:latin typeface="+mj-lt"/>
          </a:endParaRPr>
        </a:p>
      </dsp:txBody>
      <dsp:txXfrm>
        <a:off x="5010149" y="1303022"/>
        <a:ext cx="2838450" cy="1303018"/>
      </dsp:txXfrm>
    </dsp:sp>
    <dsp:sp modelId="{52907ABB-2798-234B-AC87-6694DC68A9CB}">
      <dsp:nvSpPr>
        <dsp:cNvPr id="0" name=""/>
        <dsp:cNvSpPr/>
      </dsp:nvSpPr>
      <dsp:spPr>
        <a:xfrm>
          <a:off x="5010149" y="2606041"/>
          <a:ext cx="2838450" cy="130301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>
              <a:latin typeface="+mj-lt"/>
            </a:rPr>
            <a:t>Only sender &amp; receiver share a key</a:t>
          </a:r>
          <a:endParaRPr lang="en-US" sz="1500" b="0" kern="1200" dirty="0">
            <a:latin typeface="+mj-lt"/>
          </a:endParaRPr>
        </a:p>
      </dsp:txBody>
      <dsp:txXfrm>
        <a:off x="5010149" y="2606041"/>
        <a:ext cx="2838450" cy="13030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01A21-0AB8-4443-9CE3-0F53E4D1923D}">
      <dsp:nvSpPr>
        <dsp:cNvPr id="0" name=""/>
        <dsp:cNvSpPr/>
      </dsp:nvSpPr>
      <dsp:spPr>
        <a:xfrm>
          <a:off x="-5780666" y="-884761"/>
          <a:ext cx="6882091" cy="688209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EACDC-FA18-214D-B477-D748A17EBD5C}">
      <dsp:nvSpPr>
        <dsp:cNvPr id="0" name=""/>
        <dsp:cNvSpPr/>
      </dsp:nvSpPr>
      <dsp:spPr>
        <a:xfrm>
          <a:off x="410367" y="269227"/>
          <a:ext cx="8230852" cy="538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Can be applied to a block of data of any size</a:t>
          </a:r>
          <a:endParaRPr lang="en-US" sz="2400" kern="1200"/>
        </a:p>
      </dsp:txBody>
      <dsp:txXfrm>
        <a:off x="410367" y="269227"/>
        <a:ext cx="8230852" cy="538251"/>
      </dsp:txXfrm>
    </dsp:sp>
    <dsp:sp modelId="{089F918A-01EF-3E48-8134-9613D20377FA}">
      <dsp:nvSpPr>
        <dsp:cNvPr id="0" name=""/>
        <dsp:cNvSpPr/>
      </dsp:nvSpPr>
      <dsp:spPr>
        <a:xfrm>
          <a:off x="123405" y="261285"/>
          <a:ext cx="573923" cy="554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6E968-547C-634E-900B-0BC15A4DFCDE}">
      <dsp:nvSpPr>
        <dsp:cNvPr id="0" name=""/>
        <dsp:cNvSpPr/>
      </dsp:nvSpPr>
      <dsp:spPr>
        <a:xfrm>
          <a:off x="853115" y="1076502"/>
          <a:ext cx="7788104" cy="538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Produces a fixed-length output</a:t>
          </a:r>
          <a:endParaRPr lang="en-US" sz="2400" kern="1200"/>
        </a:p>
      </dsp:txBody>
      <dsp:txXfrm>
        <a:off x="853115" y="1076502"/>
        <a:ext cx="7788104" cy="538251"/>
      </dsp:txXfrm>
    </dsp:sp>
    <dsp:sp modelId="{9F6A0BD0-BCC4-4241-BFF1-BD156983F18E}">
      <dsp:nvSpPr>
        <dsp:cNvPr id="0" name=""/>
        <dsp:cNvSpPr/>
      </dsp:nvSpPr>
      <dsp:spPr>
        <a:xfrm>
          <a:off x="566154" y="1068559"/>
          <a:ext cx="573923" cy="554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F95CB-12A5-8048-8535-0F6EB543B202}">
      <dsp:nvSpPr>
        <dsp:cNvPr id="0" name=""/>
        <dsp:cNvSpPr/>
      </dsp:nvSpPr>
      <dsp:spPr>
        <a:xfrm>
          <a:off x="1055573" y="1883776"/>
          <a:ext cx="7585646" cy="538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H(x) is relatively easy to compute for any given x</a:t>
          </a:r>
          <a:endParaRPr lang="en-US" sz="2400" kern="1200" dirty="0"/>
        </a:p>
      </dsp:txBody>
      <dsp:txXfrm>
        <a:off x="1055573" y="1883776"/>
        <a:ext cx="7585646" cy="538251"/>
      </dsp:txXfrm>
    </dsp:sp>
    <dsp:sp modelId="{D4F67044-FF76-1043-9ED5-2F6312F32AA5}">
      <dsp:nvSpPr>
        <dsp:cNvPr id="0" name=""/>
        <dsp:cNvSpPr/>
      </dsp:nvSpPr>
      <dsp:spPr>
        <a:xfrm>
          <a:off x="778505" y="1870185"/>
          <a:ext cx="554136" cy="56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C5337-EF3A-1746-B44A-2109FDE2FA71}">
      <dsp:nvSpPr>
        <dsp:cNvPr id="0" name=""/>
        <dsp:cNvSpPr/>
      </dsp:nvSpPr>
      <dsp:spPr>
        <a:xfrm>
          <a:off x="1055573" y="2690540"/>
          <a:ext cx="7585646" cy="538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One-way or pre-image resistant: Computationally infeasible to find x such that H(x) = h</a:t>
          </a:r>
          <a:endParaRPr lang="en-US" sz="1800" kern="1200" dirty="0"/>
        </a:p>
      </dsp:txBody>
      <dsp:txXfrm>
        <a:off x="1055573" y="2690540"/>
        <a:ext cx="7585646" cy="538251"/>
      </dsp:txXfrm>
    </dsp:sp>
    <dsp:sp modelId="{EFF66B2C-21D5-B54C-8353-415B0BE1242E}">
      <dsp:nvSpPr>
        <dsp:cNvPr id="0" name=""/>
        <dsp:cNvSpPr/>
      </dsp:nvSpPr>
      <dsp:spPr>
        <a:xfrm>
          <a:off x="768611" y="2682597"/>
          <a:ext cx="573923" cy="554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57EDB-C09D-A346-9965-3F2D7C3B2796}">
      <dsp:nvSpPr>
        <dsp:cNvPr id="0" name=""/>
        <dsp:cNvSpPr/>
      </dsp:nvSpPr>
      <dsp:spPr>
        <a:xfrm>
          <a:off x="853115" y="3497814"/>
          <a:ext cx="7788104" cy="538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Weak collision resistance: Given x, computationally infeasible to find y ≠ x such that H(y) = H(x)</a:t>
          </a:r>
          <a:endParaRPr lang="en-US" sz="1800" kern="1200" dirty="0"/>
        </a:p>
      </dsp:txBody>
      <dsp:txXfrm>
        <a:off x="853115" y="3497814"/>
        <a:ext cx="7788104" cy="538251"/>
      </dsp:txXfrm>
    </dsp:sp>
    <dsp:sp modelId="{184C4685-0A12-604C-804D-799D5DABB705}">
      <dsp:nvSpPr>
        <dsp:cNvPr id="0" name=""/>
        <dsp:cNvSpPr/>
      </dsp:nvSpPr>
      <dsp:spPr>
        <a:xfrm>
          <a:off x="566154" y="3489871"/>
          <a:ext cx="573923" cy="554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905BA-ECD1-2C46-A4C8-8EB01906446C}">
      <dsp:nvSpPr>
        <dsp:cNvPr id="0" name=""/>
        <dsp:cNvSpPr/>
      </dsp:nvSpPr>
      <dsp:spPr>
        <a:xfrm>
          <a:off x="410367" y="4305089"/>
          <a:ext cx="8230852" cy="538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Strong collision resistance: Computationally infeasible to find any pair (</a:t>
          </a:r>
          <a:r>
            <a:rPr lang="en-US" sz="1800" kern="1200" dirty="0" err="1" smtClean="0"/>
            <a:t>x,y</a:t>
          </a:r>
          <a:r>
            <a:rPr lang="en-US" sz="1800" kern="1200" dirty="0" smtClean="0"/>
            <a:t>) such that H(x) = H(y)</a:t>
          </a:r>
          <a:endParaRPr lang="en-US" sz="1800" kern="1200" dirty="0"/>
        </a:p>
      </dsp:txBody>
      <dsp:txXfrm>
        <a:off x="410367" y="4305089"/>
        <a:ext cx="8230852" cy="538251"/>
      </dsp:txXfrm>
    </dsp:sp>
    <dsp:sp modelId="{E0C06DCE-7FDC-BD41-AB14-3F0C4DAA63C8}">
      <dsp:nvSpPr>
        <dsp:cNvPr id="0" name=""/>
        <dsp:cNvSpPr/>
      </dsp:nvSpPr>
      <dsp:spPr>
        <a:xfrm>
          <a:off x="123405" y="4297146"/>
          <a:ext cx="573923" cy="554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28530-9B83-C74D-91F6-77AB99468580}">
      <dsp:nvSpPr>
        <dsp:cNvPr id="0" name=""/>
        <dsp:cNvSpPr/>
      </dsp:nvSpPr>
      <dsp:spPr>
        <a:xfrm>
          <a:off x="1013" y="324356"/>
          <a:ext cx="2372506" cy="1186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There are two approaches to attacking a secure hash function:</a:t>
          </a:r>
          <a:endParaRPr lang="en-US" sz="1700" kern="1200" dirty="0"/>
        </a:p>
      </dsp:txBody>
      <dsp:txXfrm>
        <a:off x="35757" y="359100"/>
        <a:ext cx="2303018" cy="1116765"/>
      </dsp:txXfrm>
    </dsp:sp>
    <dsp:sp modelId="{4B463A52-E941-7E40-BC68-46C0B7843310}">
      <dsp:nvSpPr>
        <dsp:cNvPr id="0" name=""/>
        <dsp:cNvSpPr/>
      </dsp:nvSpPr>
      <dsp:spPr>
        <a:xfrm>
          <a:off x="238264" y="1510610"/>
          <a:ext cx="237250" cy="88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689"/>
              </a:lnTo>
              <a:lnTo>
                <a:pt x="237250" y="88968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C9D78-D120-9543-BD2D-35A95506A619}">
      <dsp:nvSpPr>
        <dsp:cNvPr id="0" name=""/>
        <dsp:cNvSpPr/>
      </dsp:nvSpPr>
      <dsp:spPr>
        <a:xfrm>
          <a:off x="475515" y="1807173"/>
          <a:ext cx="1898005" cy="1186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Cryptanalysis</a:t>
          </a:r>
          <a:endParaRPr lang="en-US" sz="1400" kern="1200" dirty="0">
            <a:latin typeface="+mj-lt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+mj-lt"/>
            </a:rPr>
            <a:t>Exploit logical weaknesses in the algorithm</a:t>
          </a:r>
          <a:endParaRPr lang="en-US" sz="1100" kern="1200" dirty="0">
            <a:latin typeface="+mj-lt"/>
          </a:endParaRPr>
        </a:p>
      </dsp:txBody>
      <dsp:txXfrm>
        <a:off x="510259" y="1841917"/>
        <a:ext cx="1828517" cy="1116765"/>
      </dsp:txXfrm>
    </dsp:sp>
    <dsp:sp modelId="{7F611DE7-6419-224B-B36E-23270D19B614}">
      <dsp:nvSpPr>
        <dsp:cNvPr id="0" name=""/>
        <dsp:cNvSpPr/>
      </dsp:nvSpPr>
      <dsp:spPr>
        <a:xfrm>
          <a:off x="238264" y="1510610"/>
          <a:ext cx="237250" cy="2372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506"/>
              </a:lnTo>
              <a:lnTo>
                <a:pt x="237250" y="23725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68010-9241-F44F-BC28-2669B635FD43}">
      <dsp:nvSpPr>
        <dsp:cNvPr id="0" name=""/>
        <dsp:cNvSpPr/>
      </dsp:nvSpPr>
      <dsp:spPr>
        <a:xfrm>
          <a:off x="475515" y="3289989"/>
          <a:ext cx="1898005" cy="1186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Brute-force attack</a:t>
          </a:r>
          <a:endParaRPr lang="en-US" sz="1400" kern="1200" dirty="0">
            <a:latin typeface="+mj-lt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+mj-lt"/>
            </a:rPr>
            <a:t>Strength of hash function depends solely on the length of the hash code produced by the algorithm</a:t>
          </a:r>
          <a:endParaRPr lang="en-US" sz="1100" kern="1200" dirty="0">
            <a:latin typeface="+mj-lt"/>
          </a:endParaRPr>
        </a:p>
      </dsp:txBody>
      <dsp:txXfrm>
        <a:off x="510259" y="3324733"/>
        <a:ext cx="1828517" cy="1116765"/>
      </dsp:txXfrm>
    </dsp:sp>
    <dsp:sp modelId="{840280CE-60A5-C849-B404-9AB21DBE47A7}">
      <dsp:nvSpPr>
        <dsp:cNvPr id="0" name=""/>
        <dsp:cNvSpPr/>
      </dsp:nvSpPr>
      <dsp:spPr>
        <a:xfrm>
          <a:off x="2966646" y="324356"/>
          <a:ext cx="2372506" cy="1186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SHA most widely used hash algorithm</a:t>
          </a:r>
          <a:endParaRPr lang="en-US" sz="1700" kern="1200" dirty="0"/>
        </a:p>
      </dsp:txBody>
      <dsp:txXfrm>
        <a:off x="3001390" y="359100"/>
        <a:ext cx="2303018" cy="1116765"/>
      </dsp:txXfrm>
    </dsp:sp>
    <dsp:sp modelId="{4645D202-5DB6-6E4A-A9F9-2B1774BB297D}">
      <dsp:nvSpPr>
        <dsp:cNvPr id="0" name=""/>
        <dsp:cNvSpPr/>
      </dsp:nvSpPr>
      <dsp:spPr>
        <a:xfrm>
          <a:off x="5932279" y="324356"/>
          <a:ext cx="2372506" cy="1186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Additional secure hash function applications:</a:t>
          </a:r>
          <a:endParaRPr lang="en-US" sz="1700" kern="1200" dirty="0"/>
        </a:p>
      </dsp:txBody>
      <dsp:txXfrm>
        <a:off x="5967023" y="359100"/>
        <a:ext cx="2303018" cy="1116765"/>
      </dsp:txXfrm>
    </dsp:sp>
    <dsp:sp modelId="{CA53AD6B-B69A-E54E-AEBE-F2E47ADE0943}">
      <dsp:nvSpPr>
        <dsp:cNvPr id="0" name=""/>
        <dsp:cNvSpPr/>
      </dsp:nvSpPr>
      <dsp:spPr>
        <a:xfrm>
          <a:off x="6169530" y="1510610"/>
          <a:ext cx="237250" cy="88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689"/>
              </a:lnTo>
              <a:lnTo>
                <a:pt x="237250" y="88968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08FC6-4BCB-4B40-BEF0-33A0CABF22D8}">
      <dsp:nvSpPr>
        <dsp:cNvPr id="0" name=""/>
        <dsp:cNvSpPr/>
      </dsp:nvSpPr>
      <dsp:spPr>
        <a:xfrm>
          <a:off x="6406781" y="1807173"/>
          <a:ext cx="1898005" cy="1186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Passwords</a:t>
          </a:r>
          <a:endParaRPr lang="en-US" sz="1400" kern="1200" dirty="0">
            <a:latin typeface="+mj-lt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+mj-lt"/>
            </a:rPr>
            <a:t>Hash of a password is stored by Linux in the file /</a:t>
          </a:r>
          <a:r>
            <a:rPr lang="en-US" sz="1100" kern="1200" dirty="0" err="1" smtClean="0">
              <a:latin typeface="+mj-lt"/>
            </a:rPr>
            <a:t>etc</a:t>
          </a:r>
          <a:r>
            <a:rPr lang="en-US" sz="1100" kern="1200" dirty="0" smtClean="0">
              <a:latin typeface="+mj-lt"/>
            </a:rPr>
            <a:t>/</a:t>
          </a:r>
          <a:r>
            <a:rPr lang="en-US" sz="1100" kern="1200" dirty="0" err="1" smtClean="0">
              <a:latin typeface="+mj-lt"/>
            </a:rPr>
            <a:t>passwd</a:t>
          </a:r>
          <a:endParaRPr lang="en-US" sz="1100" kern="1200" dirty="0">
            <a:latin typeface="+mj-lt"/>
          </a:endParaRPr>
        </a:p>
      </dsp:txBody>
      <dsp:txXfrm>
        <a:off x="6441525" y="1841917"/>
        <a:ext cx="1828517" cy="1116765"/>
      </dsp:txXfrm>
    </dsp:sp>
    <dsp:sp modelId="{D9D42A1B-051C-F843-A787-3AAA2B7A73F0}">
      <dsp:nvSpPr>
        <dsp:cNvPr id="0" name=""/>
        <dsp:cNvSpPr/>
      </dsp:nvSpPr>
      <dsp:spPr>
        <a:xfrm>
          <a:off x="6169530" y="1510610"/>
          <a:ext cx="237250" cy="2372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506"/>
              </a:lnTo>
              <a:lnTo>
                <a:pt x="237250" y="23725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CC7F0-69C0-5441-A36F-08900F6D9661}">
      <dsp:nvSpPr>
        <dsp:cNvPr id="0" name=""/>
        <dsp:cNvSpPr/>
      </dsp:nvSpPr>
      <dsp:spPr>
        <a:xfrm>
          <a:off x="6406781" y="3289989"/>
          <a:ext cx="1898005" cy="1186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Intrusion detection</a:t>
          </a:r>
          <a:endParaRPr lang="en-US" sz="1400" kern="1200" dirty="0">
            <a:latin typeface="+mj-lt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+mj-lt"/>
            </a:rPr>
            <a:t>Store H(F) for each file on a system and secure the hash values</a:t>
          </a:r>
          <a:endParaRPr lang="en-US" sz="1100" kern="1200" dirty="0">
            <a:latin typeface="+mj-lt"/>
          </a:endParaRPr>
        </a:p>
      </dsp:txBody>
      <dsp:txXfrm>
        <a:off x="6441525" y="3324733"/>
        <a:ext cx="1828517" cy="1116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fld id="{9FA45A9E-7761-3846-9783-F10EE5B548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113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33" charset="-128"/>
        <a:cs typeface="ＭＳ Ｐゴシック" pitchFamily="3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 important element in many computer security services and applications is the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use of cryptographic algorithms. This chapter provides an overview of the various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types of algorithms, together with a discussion of their applicability. For each type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algorithm, we introduce the most important standardized algorithms in common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use. For the technical details of the algorithms themselves, see Part Four.</a:t>
            </a:r>
          </a:p>
          <a:p>
            <a:pPr eaLnBrk="1" hangingPunct="1">
              <a:defRPr/>
            </a:pPr>
            <a:endParaRPr lang="en-US" sz="1200" kern="1200" dirty="0" smtClean="0">
              <a:solidFill>
                <a:schemeClr val="tx1"/>
              </a:solidFill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We begin with symmetric encryption, which is used in the widest variety of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contexts, primarily to provide confidentiality. Next, we examine secure hash functions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discuss their use in message authentication. The next section examines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public-key encryption, also known as asymmetric encryption. We then discuss the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two most important applications of public-key encryption, namely digital signatures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key management. In the case of digital signatures, asymmetric encryption and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secure hash functions are combined to produce an extremely useful tool.</a:t>
            </a:r>
          </a:p>
          <a:p>
            <a:pPr eaLnBrk="1" hangingPunct="1">
              <a:defRPr/>
            </a:pPr>
            <a:endParaRPr lang="en-US" sz="1200" kern="1200" dirty="0" smtClean="0">
              <a:solidFill>
                <a:schemeClr val="tx1"/>
              </a:solidFill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Finally, in this chapter we provide an example of an application area for cryptographic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algorithms by looking at the encryption of stored data.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0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13EC9-A858-154B-BCF4-68836FB2E02C}" type="slidenum">
              <a:rPr lang="en-AU">
                <a:latin typeface="Arial" pitchFamily="-110" charset="0"/>
              </a:rPr>
              <a:pPr/>
              <a:t>11</a:t>
            </a:fld>
            <a:endParaRPr lang="en-AU">
              <a:latin typeface="Arial" pitchFamily="-110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Because of its drawbacks, 3DES is not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reasonable candidate for long-term use. As a replacement, NIST in 1997 issued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call for proposals for a new Advanced Encryption Standard (AES), which should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have a security strength equal to or better than 3DES and significantly improved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efficiency. In addition to these general requirements, NIST specified that AES must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a symmetric block cipher with a block length of 128 bits and support for key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lengths of 128, 192, and 256 bits. Evaluation criteria included security, computational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efficiency, memory requirements, hardware and software suitability, and flexibility.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a first round of evaluation, 15 proposed algorithms were accepted.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second round narrowed the field to 5 algorithms. NIST completed its evaluation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process and published a final standard (FIPS PUB 197) in November of 2001. NIST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selected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Rijndael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as the proposed AES algorithm. AES is now widely available in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commercial products. AES is described in detail in Chapter 20.</a:t>
            </a:r>
            <a:endParaRPr lang="en-US" dirty="0" smtClean="0">
              <a:solidFill>
                <a:srgbClr val="000000"/>
              </a:solidFill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8107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0" dirty="0" smtClean="0"/>
              <a:t>Public-key encryption, first publicly proposed by </a:t>
            </a:r>
            <a:r>
              <a:rPr lang="en-US" b="0" dirty="0" err="1" smtClean="0"/>
              <a:t>Diffie</a:t>
            </a:r>
            <a:r>
              <a:rPr lang="en-US" b="0" dirty="0" smtClean="0"/>
              <a:t> and Hellman in 1976</a:t>
            </a:r>
          </a:p>
          <a:p>
            <a:pPr>
              <a:defRPr/>
            </a:pPr>
            <a:r>
              <a:rPr lang="en-US" b="0" dirty="0" smtClean="0"/>
              <a:t>[DIFF76], is the first truly revolutionary advance in encryption in literally thousands</a:t>
            </a:r>
          </a:p>
          <a:p>
            <a:pPr>
              <a:defRPr/>
            </a:pPr>
            <a:r>
              <a:rPr lang="en-US" b="0" dirty="0" smtClean="0"/>
              <a:t>of years. Public-key algorithms are based on mathematical functions rather than on</a:t>
            </a:r>
          </a:p>
          <a:p>
            <a:pPr>
              <a:defRPr/>
            </a:pPr>
            <a:r>
              <a:rPr lang="en-US" b="0" dirty="0" smtClean="0"/>
              <a:t>simple operations on bit patterns, such as are used in symmetric encryption algorithms.</a:t>
            </a:r>
          </a:p>
          <a:p>
            <a:pPr>
              <a:defRPr/>
            </a:pPr>
            <a:r>
              <a:rPr lang="en-US" b="0" dirty="0" smtClean="0"/>
              <a:t>More important, public-key cryptography is asymmetric, involving the use</a:t>
            </a:r>
          </a:p>
          <a:p>
            <a:pPr>
              <a:defRPr/>
            </a:pPr>
            <a:r>
              <a:rPr lang="en-US" b="0" dirty="0" smtClean="0"/>
              <a:t>of two separate keys, in contrast to symmetric encryption, which uses only one key.</a:t>
            </a:r>
          </a:p>
          <a:p>
            <a:pPr>
              <a:defRPr/>
            </a:pPr>
            <a:r>
              <a:rPr lang="en-US" b="0" dirty="0" smtClean="0"/>
              <a:t>The use of two keys has profound consequences in the areas of confidentiality, key</a:t>
            </a:r>
          </a:p>
          <a:p>
            <a:pPr>
              <a:defRPr/>
            </a:pPr>
            <a:r>
              <a:rPr lang="en-US" b="0" dirty="0" smtClean="0"/>
              <a:t>distribution, and authentication.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Before proceeding, we should first mention several common misconceptions</a:t>
            </a:r>
          </a:p>
          <a:p>
            <a:pPr>
              <a:defRPr/>
            </a:pPr>
            <a:r>
              <a:rPr lang="en-US" b="0" dirty="0" smtClean="0"/>
              <a:t>concerning public-key encryption. One is that public-key encryption is more secure</a:t>
            </a:r>
          </a:p>
          <a:p>
            <a:pPr>
              <a:defRPr/>
            </a:pPr>
            <a:r>
              <a:rPr lang="en-US" b="0" dirty="0" smtClean="0"/>
              <a:t>from cryptanalysis than symmetric encryption. In fact, the security of any encryption</a:t>
            </a:r>
          </a:p>
          <a:p>
            <a:pPr>
              <a:defRPr/>
            </a:pPr>
            <a:r>
              <a:rPr lang="en-US" b="0" dirty="0" smtClean="0"/>
              <a:t>scheme depends on (1) the length of the key and (2) the computational work involved</a:t>
            </a:r>
          </a:p>
          <a:p>
            <a:pPr>
              <a:defRPr/>
            </a:pPr>
            <a:r>
              <a:rPr lang="en-US" b="0" dirty="0" smtClean="0"/>
              <a:t>in breaking a cipher. There is nothing in principle about either symmetric or public-key</a:t>
            </a:r>
          </a:p>
          <a:p>
            <a:pPr>
              <a:defRPr/>
            </a:pPr>
            <a:r>
              <a:rPr lang="en-US" b="0" dirty="0" smtClean="0"/>
              <a:t>encryption that makes one superior to another from the point of view of resisting cryptanalysis.</a:t>
            </a:r>
          </a:p>
          <a:p>
            <a:pPr>
              <a:defRPr/>
            </a:pPr>
            <a:r>
              <a:rPr lang="en-US" b="0" dirty="0" smtClean="0"/>
              <a:t>A second misconception is that public-key encryption is a general- purpose</a:t>
            </a:r>
          </a:p>
          <a:p>
            <a:pPr>
              <a:defRPr/>
            </a:pPr>
            <a:r>
              <a:rPr lang="en-US" b="0" dirty="0" smtClean="0"/>
              <a:t>technique that has made symmetric encryption obsolete. On the contrary, because of</a:t>
            </a:r>
          </a:p>
          <a:p>
            <a:pPr>
              <a:defRPr/>
            </a:pPr>
            <a:r>
              <a:rPr lang="en-US" b="0" dirty="0" smtClean="0"/>
              <a:t>the computational overhead of current public-key encryption schemes, there seems no</a:t>
            </a:r>
          </a:p>
          <a:p>
            <a:pPr>
              <a:defRPr/>
            </a:pPr>
            <a:r>
              <a:rPr lang="en-US" b="0" dirty="0" smtClean="0"/>
              <a:t>foreseeable likelihood that symmetric encryption will be abandoned. Finally, there is</a:t>
            </a:r>
          </a:p>
          <a:p>
            <a:pPr>
              <a:defRPr/>
            </a:pPr>
            <a:r>
              <a:rPr lang="en-US" b="0" dirty="0" smtClean="0"/>
              <a:t>a feeling that key distribution is trivial when using public-key encryption, compared to</a:t>
            </a:r>
          </a:p>
          <a:p>
            <a:pPr>
              <a:defRPr/>
            </a:pPr>
            <a:r>
              <a:rPr lang="en-US" b="0" dirty="0" smtClean="0"/>
              <a:t>the rather cumbersome handshaking involved with key distribution centers for symmetric</a:t>
            </a:r>
          </a:p>
          <a:p>
            <a:pPr>
              <a:defRPr/>
            </a:pPr>
            <a:r>
              <a:rPr lang="en-US" b="0" dirty="0" smtClean="0"/>
              <a:t>encryption. For public-key key distribution, some form of protocol is needed,</a:t>
            </a:r>
          </a:p>
          <a:p>
            <a:pPr>
              <a:defRPr/>
            </a:pPr>
            <a:r>
              <a:rPr lang="en-US" b="0" dirty="0" smtClean="0"/>
              <a:t>often involving a central agent, and the procedures involved are no simpler or any</a:t>
            </a:r>
          </a:p>
          <a:p>
            <a:pPr>
              <a:defRPr/>
            </a:pPr>
            <a:r>
              <a:rPr lang="en-US" b="0" dirty="0" smtClean="0"/>
              <a:t>more efficient than those required for symmetric encryption.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As the names suggest, the public key of the pair is made public for others to</a:t>
            </a:r>
          </a:p>
          <a:p>
            <a:pPr>
              <a:defRPr/>
            </a:pPr>
            <a:r>
              <a:rPr lang="en-US" b="0" dirty="0" smtClean="0"/>
              <a:t>use, while the private key is known only to its owner. A general-purpose public-key</a:t>
            </a:r>
          </a:p>
          <a:p>
            <a:pPr>
              <a:defRPr/>
            </a:pPr>
            <a:r>
              <a:rPr lang="en-US" b="0" dirty="0" smtClean="0"/>
              <a:t>cryptographic algorithm relies on one key for encryption and a different but related</a:t>
            </a:r>
          </a:p>
          <a:p>
            <a:pPr>
              <a:defRPr/>
            </a:pPr>
            <a:r>
              <a:rPr lang="en-US" b="0" dirty="0" smtClean="0"/>
              <a:t>key for decryption.</a:t>
            </a:r>
          </a:p>
          <a:p>
            <a:pPr>
              <a:defRPr/>
            </a:pPr>
            <a:endParaRPr lang="en-US" b="0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03455-7222-D147-8F32-0514DD216503}" type="slidenum">
              <a:rPr lang="en-AU" smtClean="0">
                <a:latin typeface="Arial" pitchFamily="-110" charset="0"/>
              </a:rPr>
              <a:pPr/>
              <a:t>12</a:t>
            </a:fld>
            <a:endParaRPr lang="en-AU" smtClean="0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55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9AD9B-7FA5-144E-8738-8D5A7C56888F}" type="slidenum">
              <a:rPr lang="en-AU">
                <a:latin typeface="Arial" pitchFamily="-110" charset="0"/>
              </a:rPr>
              <a:pPr/>
              <a:t>13</a:t>
            </a:fld>
            <a:endParaRPr lang="en-AU">
              <a:latin typeface="Arial" pitchFamily="-110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public-key encryption scheme has six ingredients (Figure 2.6a):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Plaintext: This is the readable message or data that is fed into the algorithm as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input.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algorithm: The encryption algorithm performs various transformations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the plaintext.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Public and private key: This is a pair of keys that have been selected so that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one is used for encryption, the other is used for decryption. The exact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transformations performed by the encryption algorithm depend on the public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private key that is provided as input.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This is the scrambled message produced as output. It depends on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plaintext and the key. For a given message, two different keys will produce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different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Decryption algorithm: This algorithm accepts the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the matching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and produces the original plaintext.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the names suggest, the public key of the pair is made public for others to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use, while the private key is known only to its owner. A general-purpose public-key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cryptographic algorithm relies on one key for encryption and a different but related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for decryption.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essential steps are the following: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Each user generates a pair of keys to be used for the encryption and decryption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messages.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Each user places one of the two keys in a public register or other accessible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file. This is the public key. The companion key is kept private. As Figure 2.6a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suggests, each user maintains a collection of public keys obtained from others.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If Bob wishes to send a private message to Alice, Bob encrypts the message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Alice’s public key.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When Alice receives the message, she decrypts it using her private key. No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other recipient can decrypt the message because only Alice knows Alice’s private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this approach, all participants have access to public keys, and private keys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generated locally by each participant and therefore need never be distributed.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long as a user protects his or her private key, incoming communication is secure.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 any time, a user can change the private key and publish the companion public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to replace the old public key.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Note that the scheme of Figure 2.6a is directed toward providing confidentiality: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Only the intended recipient should be able to decrypt the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because only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intended recipient is in possession of the required private key. Whether in fact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confidentiality is provided depends on a number of factors, including the security of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algorithm, whether the private key is kept secure, and the security of any protocol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which the encryption function is a part.</a:t>
            </a:r>
            <a:endParaRPr lang="en-US" b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037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CEAF3-508C-8A40-93FA-79212B77D7A3}" type="slidenum">
              <a:rPr lang="en-AU">
                <a:latin typeface="Arial" pitchFamily="-110" charset="0"/>
              </a:rPr>
              <a:pPr/>
              <a:t>14</a:t>
            </a:fld>
            <a:endParaRPr lang="en-AU">
              <a:latin typeface="Arial" pitchFamily="-110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2.6b illustrates another mode of operation of public-key cryptography.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this scheme, a user encrypts data using his or her own private key.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Anyone who knows the corresponding public key will then be able to decrypt the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scheme of Figure 2.6b is directed toward providing authentication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and/or data integrity. If a user is able to successfully recover the plaintext from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Bob’s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using Bob’s public key, this indicates that only Bob could have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the plaintext, thus providing authentication. Further, no one but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 would be able to modify the plaintext because only Bob could encrypt the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 with Bob’s private key. Once again, the actual provision of authentication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data integrity depends on a variety of factors. This issue is addressed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primarily in Chapter 21, but other references are made to it where appropriate in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text.</a:t>
            </a:r>
            <a:endParaRPr lang="en-US" b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546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Before proceeding, we need to clarify one aspect of public-key cryptosystems that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otherwise likely to lead to confusion. Public-key systems are characterized by the 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a cryptographic type of algorithm with two keys, one held private and one available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publicly. Depending on the application, the sender uses either the sender’s private key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or the receiver’s public key, or both, to perform some type of cryptographic function.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In broad terms, we can classify the use of public-key cryptosystems into three categories: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digital signature, symmetric key distribution, and encryption of secret keys.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These applications are discussed in Section 2.4. Some algorithms are suitable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for all three applications, whereas others can be used only for one or two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these applications. Table 2.3 indicates the applications supported by the algorithms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discussed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in this section.</a:t>
            </a:r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FD868-4274-7F4A-A590-3300D6060EE1}" type="slidenum">
              <a:rPr lang="en-AU" smtClean="0">
                <a:latin typeface="Arial" pitchFamily="-110" charset="0"/>
              </a:rPr>
              <a:pPr/>
              <a:t>15</a:t>
            </a:fld>
            <a:endParaRPr lang="en-AU" smtClean="0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75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AA161-F819-BC42-BFB4-302370EA9F39}" type="slidenum">
              <a:rPr lang="en-AU">
                <a:latin typeface="Arial" pitchFamily="-110" charset="0"/>
              </a:rPr>
              <a:pPr/>
              <a:t>16</a:t>
            </a:fld>
            <a:endParaRPr lang="en-AU">
              <a:latin typeface="Arial" pitchFamily="-110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cryptosystem illustrated in Figure 2.6 depends on a cryptographic algorithm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based on two related keys.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Diffie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Hellman postulated this system without demonstrating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such algorithms exist. However, they did lay out the conditions that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algorithms must fulfill [DIFF76]: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0923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A176F-E2B2-EC45-8A34-11E64519DC91}" type="slidenum">
              <a:rPr lang="en-AU">
                <a:latin typeface="Arial" pitchFamily="-110" charset="0"/>
              </a:rPr>
              <a:pPr/>
              <a:t>17</a:t>
            </a:fld>
            <a:endParaRPr lang="en-AU">
              <a:latin typeface="Arial" pitchFamily="-110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RSA One of the first public-key schemes was developed in 1977 by Ron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Rivest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Adi</a:t>
            </a:r>
            <a:endParaRPr lang="en-US" b="0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Shamir, and Len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Adleman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 MIT and first published in 1978 [RIVE78]. The RSA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scheme has since reigned supreme as the most widely accepted and implemented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 to public-key encryption. RSA is a block cipher in which the plaintext and</a:t>
            </a:r>
          </a:p>
          <a:p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are integers between 0 and 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 – 1 for some n.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1977, the three inventors of RSA dared 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Scientific American readers to decode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cipher they printed in Martin Gardner’s “Mathematical Games” column. They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offered a $100 reward for the return of a plaintext sentence, an event they predicted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might not occur for some 40 quadrillion years. In April of 1994, a group working over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Internet and using over 1600 computers claimed the prize after only eight months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work [LEUT94]. This challenge used a public-key size (length of 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n) of 129 decimal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digits, or around 428 bits. This result does not invalidate the use of RSA; it simply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means that larger key sizes must be used. Cur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rently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a 1024-bit key size (about 300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decimal digits) is considered strong enough for virtually all applications.</a:t>
            </a:r>
          </a:p>
          <a:p>
            <a:endParaRPr lang="en-US" b="0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DIFFIE-HELLMAN KEY AGREEMENT The first published public-key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rithm</a:t>
            </a:r>
            <a:endParaRPr lang="en-US" b="0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appeared in the seminal paper by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Diffie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Hellman that defined public-key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cryptography [DIFF76] and is generally referred to as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Diffie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-Hellman key exchange,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key agreement. A number of commercial products employ this key exchange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technique.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purpose of the algorithm is to enable two users to securely reach agreement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about a shared secret that can be used as a secret key for subsequent symmetric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of messages. The algorithm itself is limited to the exchange of the keys.</a:t>
            </a:r>
          </a:p>
          <a:p>
            <a:endParaRPr lang="en-US" b="0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DIGITAL SIGNATURE STANDARD The National Institute of Standards and Technology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(NIST) has published Federal Information Processing Standard FIPS PUB 186,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known as the Digital Signature Standard (DSS). The DSS makes use of SHA-1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presents a new digital signature technique, the Digital Signature Algorithm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(DSA). The DSS was originally proposed in 1991 and revised in 1993 in response to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public feedback concerning the security of the scheme. There was a further minor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revision in 1996. The DSS uses an algorithm that is designed to provide only the digital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signature function. Unlike RSA, it cannot be used for encryption or key exchange.</a:t>
            </a:r>
          </a:p>
          <a:p>
            <a:endParaRPr lang="en-US" b="0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ELLIPTIC CURVE CRYPTOGRAPHY The vast majority of the products and standards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use public-key cryptography for encryption and digital signatures use RSA.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bit length for secure RSA use has increased over recent years, and this has put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heavier processing load on applications using RSA. This burden has ramifications,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especially for electronic commerce sites that conduct large numbers of secure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transactions. Recently, a competing system has begun to challenge RSA: elliptic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curve cryptography (ECC). Already, ECC is showing up in standardization efforts,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including the IEEE (Institute of Electrical and Electronics Engineers) P1363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Standard for Public-Key Cryptography.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 attraction of ECC compared to RSA is that it appears to offer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equal security for a far smaller bit size, thereby reducing processing overhead. On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other hand, although the theory of ECC has been around for some time, it is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only recently that products have begun to appear and that there has been sustained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cryptanalytic interest in probing for weaknesses. Thus, the confidence level in ECC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not yet as high as that in RSA.</a:t>
            </a:r>
            <a:endParaRPr lang="en-US" b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046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121E8-9F45-9043-A786-60531465CC15}" type="slidenum">
              <a:rPr lang="en-AU">
                <a:latin typeface="Arial" pitchFamily="-110" charset="0"/>
              </a:rPr>
              <a:pPr/>
              <a:t>18</a:t>
            </a:fld>
            <a:endParaRPr lang="en-AU">
              <a:latin typeface="Arial" pitchFamily="-110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protects against passive attack (eavesdropping). A different requirement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to protect against active attack (falsification of data and transactions). Protection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against such attacks is known as message or data authentication.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message, file, document, or other collection of data is said to be authentic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it is genuine and came from its alleged source. Message or data authentication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a procedure that allows communicating parties to verify that received or stored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messages are authentic. The two important aspects are to verify that the contents of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message have not been altered and that the source is authentic. We may also wish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verify a message’s timeliness (it has not been artificially delayed and replayed)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sequence relative to other messages flowing between two parties. All of these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concerns come under the category of data integrity as described in Chapter 1.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would seem possible to perform authentication simply by the use of symmetric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encryption. If we assume that only the sender and receiver share a key (which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it should be), then only the genuine sender would be able to encrypt a message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successfully for the other participant, provided the receiver can recognize a valid message.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Furthermore, if the message includes an error-detection code and a sequence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number, the receiver is assured that no alterations have been made and that sequencing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proper. If the message also includes a timestamp, the receiver is assured that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has not been delayed beyond that normally expected for network transit.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fact, symmetric encryption alone is not a suitable tool for data authentication.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give one simple example, in the ECB mode of encryption, if an attacker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reorders the blocks of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then each block will still decrypt successfully.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However, the reordering may alter the meaning of the overall data sequence.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Although sequence numbers may be used at some level (e.g., each IP packet), it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typically not the case that a separate sequence number will be associated with each</a:t>
            </a:r>
          </a:p>
          <a:p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b-bit block of plaintext. Thus, block reordering is a threat.</a:t>
            </a:r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8651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4C6C18-1759-7149-95F3-F2C3C06D9086}" type="slidenum">
              <a:rPr lang="en-AU">
                <a:latin typeface="Arial" pitchFamily="-110" charset="0"/>
              </a:rPr>
              <a:pPr/>
              <a:t>19</a:t>
            </a:fld>
            <a:endParaRPr lang="en-AU">
              <a:latin typeface="Arial" pitchFamily="-110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authentication technique involves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use of a secret key to generate a small block of data, known as a message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 code, that is appended to the message. This technique assumes that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communicating parties, say A and B, share a common secret key 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When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has a message to send to B, it calculates the message authentication code as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complex function of the message and the key: MAC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F(K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M). The message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plus code are transmitted to the intended recipient. The recipient performs the same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calculation on the received message, using the same secret key, to generate a new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authentication code. The received code is compared to the calculated code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(Figure 2.3). If we assume that only the receiver and the sender know the identity of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key, and if the received code matches the calculated code, then</a:t>
            </a:r>
          </a:p>
          <a:p>
            <a:endParaRPr lang="en-US" b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The receiver is assured that the message has not been altered. If an attacker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alters the message but does not alter the code, then the receiver’s calculation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code will differ from the received code. Because the attacker is assumed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 to know the secret key, the attacker cannot alter the code to correspond to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alterations in the message.</a:t>
            </a:r>
          </a:p>
          <a:p>
            <a:endParaRPr lang="en-US" b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The receiver is assured that the message is from the alleged sender. Because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 one else knows the secret key, no one else could prepare a message with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proper code.</a:t>
            </a:r>
          </a:p>
          <a:p>
            <a:endParaRPr lang="en-US" b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If the message includes a sequence number (such as is used with X.25, HDLC,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TCP), then the receiver can be assured of the proper sequence, because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attacker cannot successfully alter the sequence number.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 of algorithms could be used to generate the code. The NIST specification,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FIPS PUB 113, recommends the use of DES. DES is used to generate an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version of the message, and the last number of bits of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are used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the code. A 16- or 32-bit code is typical.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process just described is similar to encryption. One difference is that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 algorithm need not be reversible, as it must for decryption. It turns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out that because of the mathematical properties of the authentication function, it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less vulnerable to being broken than encryption.</a:t>
            </a:r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0196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63312-9C5D-9E41-9C15-EAEE56EE6E89}" type="slidenum">
              <a:rPr lang="en-AU">
                <a:latin typeface="Arial" pitchFamily="-110" charset="0"/>
              </a:rPr>
              <a:pPr/>
              <a:t>20</a:t>
            </a:fld>
            <a:endParaRPr lang="en-AU">
              <a:latin typeface="Arial" pitchFamily="-110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alternative to the message authentication code is the</a:t>
            </a: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one-way hash function. As with the message authentication code, a hash function</a:t>
            </a: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accepts a variable-size message </a:t>
            </a:r>
            <a:r>
              <a:rPr lang="en-US" altLang="zh-CN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 as input and produces a fixed-size message digest</a:t>
            </a: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altLang="zh-CN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M) as output (Figure 2.4). Typically, the message is padded out to an integer multiple</a:t>
            </a: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some fixed length (e.g., 1024 bits) and the padding includes the value of the length</a:t>
            </a: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original message in bits. The length field is a security measure to increase the</a:t>
            </a: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difficulty for an attacker to produce an alternative message with the same hash value.</a:t>
            </a:r>
            <a:endParaRPr lang="en-US" altLang="zh-CN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Unlike the MAC, a hash function does not also take a secret key as input.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authenticate a message, the message digest is sent with the message in such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way that the message digest is authentic. Figure 2.5 illustrates three ways in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the message can be authenticated using a hash code. The message digest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be encrypted using symmetric encryption (part a); if it is assumed that only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sender and receiver share the encryption key, then authenticity is assured.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digest can also be encrypted using public-key encryption (part b); this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explained in Section 2.3. The public-key approach has two advantages: It provides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digital signature as well as message authentication; and it does not require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distribution of keys to communicating parties.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two approaches have an advantage over approaches that encrypt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entire message in that less computation is required. But an even more common approach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use of a technique that avoids encryption altogether. Several reasons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this interest are pointed out in [TSUD92]: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software is quite slow. Even though the amount of data to be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per message is small, there may be a steady stream of messages into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out of a system.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costs are non-negligible. Low-cost chip implementations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DES are available, but the cost adds up if all nodes in a network must have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capability.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is optimized toward large data sizes. For small blocks of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data, a high proportion of the time is spent in initialization/invocation overhead.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An encryption algorithm may be protected by a patent.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2.5c shows a technique that uses a hash function but no encryption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message authentication. This technique, known as a keyed hash MAC, assumes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two communicating parties, say A and B, share a common secret key 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secret key is incorporated into the process of generating a hash code. In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 illustrated in Figure 2.5c, when A has a message to send to B, it calculates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hash function over the concatenation of the secret key and the message:</a:t>
            </a:r>
          </a:p>
          <a:p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MD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= H(K </a:t>
            </a:r>
            <a:r>
              <a:rPr lang="en-US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M </a:t>
            </a:r>
            <a:r>
              <a:rPr lang="en-US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K). It then sends [ M ii MD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] to B. Because B possesses K, it can</a:t>
            </a:r>
          </a:p>
          <a:p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recompute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H(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i="1" baseline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baseline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K) and verify MD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Because the secret key itself is not sent, it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should not be possible for an attacker to modify an intercepted message. As long 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remains secret, it should not be possible for an attacker to generate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false message.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Note that the secret key is used as both a prefix and a suffix to the message. If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is used as either only a prefix or only a suffix, the scheme is less secure.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topic is discussed in Chapter 21. Chapter 21 also describes a scheme known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HMAC, which is somewhat more complex than the approach of Figure 2.5c and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has become the standard approach for a keyed hash MAC.</a:t>
            </a:r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25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AC41B-982D-2740-975B-CBC1E41F9A36}" type="slidenum">
              <a:rPr lang="en-AU">
                <a:latin typeface="Arial" pitchFamily="-110" charset="0"/>
              </a:rPr>
              <a:pPr/>
              <a:t>3</a:t>
            </a:fld>
            <a:endParaRPr lang="en-AU">
              <a:latin typeface="Arial" pitchFamily="-110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universal technique for providing confidentiality for transmitted or stored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is symmetric encryption.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section introduces the basic concept of symmetric encryption. This is followed by an overview of the two most important symmetric encryption algorithms: the Data Encryption Standard (DES) and the Advanced Encryption Standard (AES), which are block encryption algorithms. Finally, this section introduces the concept of symmetric stream encryption algorithms.</a:t>
            </a:r>
          </a:p>
          <a:p>
            <a:pPr eaLnBrk="1" hangingPunct="1"/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Symmetric encryption, also referred to as conventional encryption or single-key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encryption, was the only type of encryption in use prior to the introduction of public-key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in the late 1970s. Countless individuals and groups, from Julius Caesar to the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German U-boat force to present-day diplomatic, military, and commercial users, have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symmetric encryption for secret communication. It remains the more widely used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two types of encryption.</a:t>
            </a:r>
          </a:p>
          <a:p>
            <a:pPr eaLnBrk="1" hangingPunct="1"/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two requirements for secure use of symmetric encryption:</a:t>
            </a:r>
          </a:p>
          <a:p>
            <a:pPr eaLnBrk="1" hangingPunct="1"/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We need a strong encryption algorithm. At a minimum, we would like the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to be such that an opponent who knows the algorithm and has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access to one or more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would be unable to decipher the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figure out the key. This requirement is usually stated in a stronger form: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opponent should be unable to decrypt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or discover the key even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he or she is in possession of a number of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together with the plaintext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produced each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pPr eaLnBrk="1" hangingPunct="1"/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Sender and receiver must have obtained copies of the secret key in a secure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fashion and must keep the key secure. If someone can discover the key and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knows the algorithm, all communication using this key is readable.</a:t>
            </a:r>
          </a:p>
          <a:p>
            <a:pPr eaLnBrk="1" hangingPunct="1"/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163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A12AB6-AC26-CC4E-BAFD-5F9DABEAF22B}" type="slidenum">
              <a:rPr lang="en-AU">
                <a:latin typeface="Arial" pitchFamily="-110" charset="0"/>
              </a:rPr>
              <a:pPr/>
              <a:t>21</a:t>
            </a:fld>
            <a:endParaRPr lang="en-AU">
              <a:latin typeface="Arial" pitchFamily="-110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purpose of a hash function is to produce a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“fingerprint” of a file, message, or other block of data. To be useful for message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authentication, a hash function H must have the following properties: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H can be applied to a block of data of any size.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H produces a fixed-length output.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is relatively easy to compute for any given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making both hardware and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 implementations practical.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For any given code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it is computationally infeasible to find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such that</a:t>
            </a:r>
          </a:p>
          <a:p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A hash function with this property is referred to as one-way or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endParaRPr lang="en-US" b="0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resistant.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5. For any given block 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x, it is computationally infeasible to find y ≠ x with</a:t>
            </a:r>
          </a:p>
          <a:p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H(x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 A hash function with this property is referred to as second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endParaRPr lang="en-US" b="0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resistant. This is sometimes referred to as weak collision resistant.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6. It is computationally infeasible to find any pair (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such that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H(x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H(y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hash function with this property is referred to as collision resistant. This is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sometimes referred to as strong collision resistant.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first three properties are requirements for the practical application of a hash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function to message authentication.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fourth property is the one-way property: It is easy to generate a code given a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message, but virtually impossible to generate a message given a code. This property is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important if the authentication technique involves the use of a secret value (Figure 2.5c).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value itself is not sent; however, if the hash function is not one way, an attacker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easily discover the secret value: If the attacker can observe or intercept a transmission,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attacker obtains the message 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 and the hash code MD</a:t>
            </a:r>
            <a:r>
              <a:rPr lang="en-US" b="0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H(S</a:t>
            </a:r>
            <a:r>
              <a:rPr lang="en-US" b="0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|| M). The attacker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then inverts the hash function to obtain S</a:t>
            </a:r>
            <a:r>
              <a:rPr lang="en-US" b="0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|| M  H</a:t>
            </a:r>
            <a:r>
              <a:rPr lang="en-US" b="0" i="1" baseline="30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-1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(MD</a:t>
            </a:r>
            <a:r>
              <a:rPr lang="en-US" b="0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 Because the attacker now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has both 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 and S</a:t>
            </a:r>
            <a:r>
              <a:rPr lang="en-US" b="0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|| M, it is a trivial matter to recover S</a:t>
            </a:r>
            <a:r>
              <a:rPr lang="en-US" b="0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fifth property guarantees that it is impossible to find an alternative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with the same hash value as a given message. This prevents forgery when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encrypted hash code is used (Figures 2.5a and b). If this property were not true,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attacker would be capable of the following sequence: First, observe or intercept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message plus its encrypted hash code; second, generate an unencrypted hash code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the message; third, generate an alternate message with the same hash code.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hash function that satisfies the first five properties in the preceding list is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referred to as a weak hash function. If the sixth property is also satisfied, then it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referred to as a strong hash function. A strong hash function protects against an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in which one party generates a message for another party to sign. For example,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suppose Bob gets to write an IOU message, send it to Alice, and she signs it.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 finds two messages with the same hash, one of which requires Alice to pay a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small amount and one that requires a large payment. Alice signs the first message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Bob is then able to claim that the second message is authentic.</a:t>
            </a:r>
            <a:endParaRPr lang="en-US" b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0422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0FF38-862B-2A4C-A110-F4D27E6B4E78}" type="slidenum">
              <a:rPr lang="en-AU">
                <a:latin typeface="Arial" pitchFamily="-110" charset="0"/>
              </a:rPr>
              <a:pPr/>
              <a:t>22</a:t>
            </a:fld>
            <a:endParaRPr lang="en-AU">
              <a:latin typeface="Arial" pitchFamily="-110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with symmetric encryption, there are two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approaches to attacking a secure hash function: cryptanalysis and brute-force attack.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with symmetric encryption algorithms, cryptanalysis of a hash function involves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exploiting logical weaknesses in the algorithm.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strength of a hash function against brute-force attacks depends solely 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length of the hash code produced by the algorithm.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a hash code of length 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n,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level of effort required is proportional to the following:</a:t>
            </a:r>
          </a:p>
          <a:p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resistant 2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Second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resistant 2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Collision resistant 2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n/2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collision resistance is required (and this is desirable for a general-purpose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secure hash code), then the value 2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n/2 determines the strength of the hash code against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brute-force attacks. Van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Oorschot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Wiener [VANO94] pre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sented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 design for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$10 million collision search machine for MD5, which has a 128-bit hash length, that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could find a collision in 24 days. Thus a 128-bit code may be viewed as inadequate.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next step up, if a hash code is treated as a sequence of 32 bits, is a 160-bit hash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length. With a hash length of 160 bits, the same search machine would require over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four thousand years to find a collision. With today’s technology, the time would be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much shorter, so that 160 bits now appears suspect.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recent years, the most widely used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hash function has been the Secure Hash Algorithm (SHA). SHA was developed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the National Institute of Standards and Technology (NIST) and published 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federal information processing standard (FIPS 180) in 1993. When weaknesses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were discovered in SHA, a revised version was issued as FIPS 180-1 in 1995 and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generally referred to as SHA-1. SHA-1 produces a hash value of 160 bits. In 2002,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NIST produced a revised version of the standard, FIPS 180–2, that defined three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new versions of SHA, with hash value lengths of 256, 384, and 512 bits, known 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SHA-256, SHA-384, and SHA-512. These new versions have the same underlying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structure and use the same types of modular arithmetic and logical binary operations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SHA-1. In 2005, NIST announced the intention to phase out approval of SHA-1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move to a reliance on the other SHA versions by 2010. As discussed in Chapter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21, researchers have demonstrated that SHA-1 is far weaker than its 160-bit hash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 suggests, necessitating the move to the newer versions of SHA.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 have discussed the use of hash functions for message authentication and for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creation of digital signatures (the latter is discussed in more detail later in this chapter).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Here are two other examples of secure hash function applications: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Passwords: Chapter 3 explains a scheme in which a hash of a password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stored by an operating system rather than the password itself. Thus, the actual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is not retrievable by a hacker who gains access to the password file.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simple terms, when a user enters a password, the hash of that password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compared to the stored hash value for verification. This application requires</a:t>
            </a:r>
          </a:p>
          <a:p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resistance and perhaps second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resistance.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Intrusion detection: Store H(F) for each file on a system and secure the hash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values (e.g., on a CD-R that is kept secure). One can later determine if a file has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been modified by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recomputing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H(F). An intruder would need to change F without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changing H(F). This application requires weak second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resistance</a:t>
            </a:r>
          </a:p>
        </p:txBody>
      </p:sp>
    </p:spTree>
    <p:extLst>
      <p:ext uri="{BB962C8B-B14F-4D97-AF65-F5344CB8AC3E}">
        <p14:creationId xmlns:p14="http://schemas.microsoft.com/office/powerpoint/2010/main" val="2038695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432F9-F4B8-4242-8824-7D7A9D0B359B}" type="slidenum">
              <a:rPr lang="en-AU">
                <a:latin typeface="Arial" pitchFamily="-110" charset="0"/>
              </a:rPr>
              <a:pPr/>
              <a:t>23</a:t>
            </a:fld>
            <a:endParaRPr lang="en-AU">
              <a:latin typeface="Arial" pitchFamily="-110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 of network security algorithms based on cryptography make use of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numbers. For example,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keys for the RSA public-key encryption algorithm (described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Chapter 21) and other public-key algorithms.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a stream key for symmetric stream cipher.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a symmetric key for use as a temporary session key or in creating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digital envelope.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In a number of key distribution scenarios, such as Kerberos (described in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Chapter 23), random numbers are used for handshaking to prevent replay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attacks.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Session key generation, whether done by a key distribution center or by one of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principals.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applications give rise to two distinct and not necessarily compatible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requirements for a sequence of random numbers: randomness and unpredictability.</a:t>
            </a:r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5467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b="0" dirty="0" smtClean="0"/>
              <a:t>Traditionally, the concern in the generation of a sequence of</a:t>
            </a:r>
          </a:p>
          <a:p>
            <a:pPr>
              <a:defRPr/>
            </a:pPr>
            <a:r>
              <a:rPr lang="en-US" b="0" dirty="0" smtClean="0"/>
              <a:t>allegedly random numbers has been that the sequence of numbers be random in</a:t>
            </a:r>
          </a:p>
          <a:p>
            <a:pPr>
              <a:defRPr/>
            </a:pPr>
            <a:r>
              <a:rPr lang="en-US" b="0" dirty="0" smtClean="0"/>
              <a:t>some well-defined statistical sense. The following two criteria are used to validate</a:t>
            </a:r>
          </a:p>
          <a:p>
            <a:pPr>
              <a:defRPr/>
            </a:pPr>
            <a:r>
              <a:rPr lang="en-US" b="0" dirty="0" smtClean="0"/>
              <a:t>that a sequence of numbers is random: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• Uniform distribution: The distribution of numbers in the sequence should be</a:t>
            </a:r>
          </a:p>
          <a:p>
            <a:pPr>
              <a:defRPr/>
            </a:pPr>
            <a:r>
              <a:rPr lang="en-US" b="0" dirty="0" smtClean="0"/>
              <a:t>uniform; that is, the frequency of occurrence of each of the numbers should be</a:t>
            </a:r>
          </a:p>
          <a:p>
            <a:pPr>
              <a:defRPr/>
            </a:pPr>
            <a:r>
              <a:rPr lang="en-US" b="0" dirty="0" smtClean="0"/>
              <a:t>approximately the same.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• Independence: No one value in the sequence can be inferred from the others.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Although there are well-defined tests for determining that a sequence of numbers</a:t>
            </a:r>
          </a:p>
          <a:p>
            <a:pPr>
              <a:defRPr/>
            </a:pPr>
            <a:r>
              <a:rPr lang="en-US" b="0" dirty="0" smtClean="0"/>
              <a:t>matches a particular distribution, such as the uniform distribution, there is no such</a:t>
            </a:r>
          </a:p>
          <a:p>
            <a:pPr>
              <a:defRPr/>
            </a:pPr>
            <a:r>
              <a:rPr lang="en-US" b="0" dirty="0" smtClean="0"/>
              <a:t>test to “prove” independence. Rather, a number of tests can be applied to demonstrate</a:t>
            </a:r>
          </a:p>
          <a:p>
            <a:pPr>
              <a:defRPr/>
            </a:pPr>
            <a:r>
              <a:rPr lang="en-US" b="0" dirty="0" smtClean="0"/>
              <a:t>if a sequence does not exhibit independence. The general strategy is to apply a number</a:t>
            </a:r>
          </a:p>
          <a:p>
            <a:pPr>
              <a:defRPr/>
            </a:pPr>
            <a:r>
              <a:rPr lang="en-US" b="0" dirty="0" smtClean="0"/>
              <a:t>of such tests until the confidence that independence exists is sufficiently strong.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In the context of our discussion, the use of a sequence of numbers that appear</a:t>
            </a:r>
          </a:p>
          <a:p>
            <a:pPr>
              <a:defRPr/>
            </a:pPr>
            <a:r>
              <a:rPr lang="en-US" b="0" dirty="0" smtClean="0"/>
              <a:t>statistically random often occurs in the design of algorithms related to cryptography.</a:t>
            </a:r>
          </a:p>
          <a:p>
            <a:pPr>
              <a:defRPr/>
            </a:pPr>
            <a:r>
              <a:rPr lang="en-US" b="0" dirty="0" smtClean="0"/>
              <a:t>In essence, if a</a:t>
            </a:r>
            <a:r>
              <a:rPr lang="en-US" b="0" baseline="0" dirty="0" smtClean="0"/>
              <a:t> </a:t>
            </a:r>
            <a:r>
              <a:rPr lang="en-US" b="0" dirty="0" smtClean="0"/>
              <a:t>problem is too hard or time-consuming to solve exactly, a simpler, shorter approach</a:t>
            </a:r>
          </a:p>
          <a:p>
            <a:pPr>
              <a:defRPr/>
            </a:pPr>
            <a:r>
              <a:rPr lang="en-US" b="0" dirty="0" smtClean="0"/>
              <a:t>based on randomization is used to provide an answer with any desired level of</a:t>
            </a:r>
          </a:p>
          <a:p>
            <a:pPr>
              <a:defRPr/>
            </a:pPr>
            <a:r>
              <a:rPr lang="en-US" b="0" dirty="0" smtClean="0"/>
              <a:t>confidence.</a:t>
            </a:r>
          </a:p>
          <a:p>
            <a:pPr>
              <a:defRPr/>
            </a:pPr>
            <a:endParaRPr lang="en-US" b="0" i="1" dirty="0" smtClean="0"/>
          </a:p>
          <a:p>
            <a:pPr>
              <a:defRPr/>
            </a:pPr>
            <a:r>
              <a:rPr lang="en-US" b="0" i="1" dirty="0" smtClean="0"/>
              <a:t>UNPREDICTABILITY </a:t>
            </a:r>
          </a:p>
          <a:p>
            <a:pPr>
              <a:defRPr/>
            </a:pPr>
            <a:r>
              <a:rPr lang="en-US" b="0" i="1" dirty="0" smtClean="0"/>
              <a:t>In applications such as reciprocal authentication and session key</a:t>
            </a:r>
          </a:p>
          <a:p>
            <a:pPr>
              <a:defRPr/>
            </a:pPr>
            <a:r>
              <a:rPr lang="en-US" b="0" dirty="0" smtClean="0"/>
              <a:t>generation, the requirement is not so much that the sequence of numbers be statistically</a:t>
            </a:r>
          </a:p>
          <a:p>
            <a:pPr>
              <a:defRPr/>
            </a:pPr>
            <a:r>
              <a:rPr lang="en-US" b="0" dirty="0" smtClean="0"/>
              <a:t>random but that the successive members of the sequence are unpredictable. With</a:t>
            </a:r>
          </a:p>
          <a:p>
            <a:pPr>
              <a:defRPr/>
            </a:pPr>
            <a:r>
              <a:rPr lang="en-US" b="0" dirty="0" smtClean="0"/>
              <a:t>“true” random sequences, each number is statistically independent of other numbers</a:t>
            </a:r>
          </a:p>
          <a:p>
            <a:pPr>
              <a:defRPr/>
            </a:pPr>
            <a:r>
              <a:rPr lang="en-US" b="0" dirty="0" smtClean="0"/>
              <a:t>in the sequence and therefore unpredictable. However, as is discussed shortly, true</a:t>
            </a:r>
          </a:p>
          <a:p>
            <a:pPr>
              <a:defRPr/>
            </a:pPr>
            <a:r>
              <a:rPr lang="en-US" b="0" dirty="0" smtClean="0"/>
              <a:t>random numbers are not always used; rather, sequences of numbers that appear to</a:t>
            </a:r>
          </a:p>
          <a:p>
            <a:pPr>
              <a:defRPr/>
            </a:pPr>
            <a:r>
              <a:rPr lang="en-US" b="0" dirty="0" smtClean="0"/>
              <a:t>be random are generated by some algorithm. In this latter case, care must be taken</a:t>
            </a:r>
          </a:p>
          <a:p>
            <a:pPr>
              <a:defRPr/>
            </a:pPr>
            <a:r>
              <a:rPr lang="en-US" b="0" dirty="0" smtClean="0"/>
              <a:t>that an opponent not be able to predict future elements of the sequence on the basis</a:t>
            </a:r>
          </a:p>
          <a:p>
            <a:pPr>
              <a:defRPr/>
            </a:pPr>
            <a:r>
              <a:rPr lang="en-US" b="0" dirty="0" smtClean="0"/>
              <a:t>of earlier elements.</a:t>
            </a:r>
            <a:endParaRPr lang="en-US" b="0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09CCC-1E30-A046-94F2-A557E7DEE501}" type="slidenum">
              <a:rPr lang="en-AU" smtClean="0">
                <a:latin typeface="Arial" pitchFamily="-110" charset="0"/>
              </a:rPr>
              <a:pPr/>
              <a:t>24</a:t>
            </a:fld>
            <a:endParaRPr lang="en-AU" smtClean="0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99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D7395-57CF-8946-BDF3-990D47D19D7C}" type="slidenum">
              <a:rPr lang="en-AU">
                <a:latin typeface="Arial" pitchFamily="-110" charset="0"/>
              </a:rPr>
              <a:pPr/>
              <a:t>25</a:t>
            </a:fld>
            <a:endParaRPr lang="en-AU">
              <a:latin typeface="Arial" pitchFamily="-110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Cryptographic applications typically make use of algorithmic techniques for random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 generation. These algorithms are deterministic and therefore produce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sequences of numbers that are not statistically random. However, if the algorithm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good, the resulting sequences will pass many reasonable tests of randomness. Such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numbers are referred to as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pseudorandom numbers.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You may be somewhat uneasy about the concept of using numbers generated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a deterministic algorithm as if they were random numbers. Despite what might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called philosophical objections to such a practice, it generally works. As one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expert on probability theory puts it [HAMM91],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practical purposes we are forced to accept the awkward concept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“relatively random” meaning that with regard to the proposed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 we can see no reason why they will not perform as if they were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(as the theory usually requires). This is highly subjective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is not very palatable to purists, but it is what statisticians regularly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appeal to when they take “a random sample”—they hope that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any results they use will have approximately the same properties 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complete counting of the whole sample space that occurs in their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theory.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true random number generator (TRNG) uses a nondeterministic source to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randomness. Most operate by measuring unpredictable natural processes,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pulse detectors of ionizing radiation events, gas discharge tubes, and leaky</a:t>
            </a:r>
          </a:p>
          <a:p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capac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itors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Intel has developed a commercially available chip that samples thermal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noise by amplifying the voltage measured across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undriven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resistors [JUN99].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group at Bell Labs has developed a technique that uses the variations in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response time of raw read requests for one disk sector of a hard disk [JAKO98].</a:t>
            </a:r>
          </a:p>
          <a:p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LavaRnd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an open source project for creating truly random numbers using inexpensive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cameras, open source code, and inexpensive hardware. The system uses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saturated charge- coupled device (CCD) in a light-tight can as a chaotic source to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the seed. Software processes the result into truly random numbers in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variety of formats.</a:t>
            </a:r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6272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26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2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393798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1BE9F-ADEE-204B-9924-0E88CCB94F1B}" type="slidenum">
              <a:rPr lang="en-AU">
                <a:latin typeface="Arial" pitchFamily="-110" charset="0"/>
              </a:rPr>
              <a:pPr/>
              <a:t>4</a:t>
            </a:fld>
            <a:endParaRPr lang="en-AU">
              <a:latin typeface="Arial" pitchFamily="-110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two general approaches to attacking a symmetric encryption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scheme. The first attack is known as cryptanalysis. Cryptanalytic attacks rely on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nature of the algorithm plus perhaps some knowledge of the general characteristics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plaintext or even some sample plaintext-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pairs. This type of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exploits the characteristics of the algorithm to attempt to deduce a specific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 or to deduce the key being used. If the attack succeeds in deducing the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key, the effect is catastrophic: All future and past messages encrypted with that key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compromised.</a:t>
            </a:r>
          </a:p>
          <a:p>
            <a:pPr eaLnBrk="1" hangingPunct="1"/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second method, known as the brute-force attack, is to try every possible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on a piece of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until an intelligible translation into plaintext is obtained.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average, half of all possible keys must be tried to achieve success. </a:t>
            </a:r>
            <a:endParaRPr lang="en-US" b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1541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block cipher processes the input one block of elements at a time, producing an</a:t>
            </a:r>
          </a:p>
          <a:p>
            <a:pPr>
              <a:defRPr/>
            </a:pPr>
            <a:r>
              <a:rPr lang="en-US" dirty="0" smtClean="0"/>
              <a:t>output block for each input block. A </a:t>
            </a:r>
            <a:r>
              <a:rPr lang="en-US" i="1" dirty="0" smtClean="0"/>
              <a:t>stream cipher processes the input elements</a:t>
            </a:r>
          </a:p>
          <a:p>
            <a:pPr>
              <a:defRPr/>
            </a:pPr>
            <a:r>
              <a:rPr lang="en-US" dirty="0" smtClean="0"/>
              <a:t>continuously, producing output one element at a time, as it goes along. Although</a:t>
            </a:r>
          </a:p>
          <a:p>
            <a:pPr>
              <a:defRPr/>
            </a:pPr>
            <a:r>
              <a:rPr lang="en-US" dirty="0" smtClean="0"/>
              <a:t>block ciphers are far more common, there are certain applications in which a stream</a:t>
            </a:r>
          </a:p>
          <a:p>
            <a:pPr>
              <a:defRPr/>
            </a:pPr>
            <a:r>
              <a:rPr lang="en-US" dirty="0" smtClean="0"/>
              <a:t>cipher is more appropriate. Examples are given subsequently in this book.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typical stream cipher encrypts plaintext one byte at a time, although a stream</a:t>
            </a:r>
          </a:p>
          <a:p>
            <a:pPr>
              <a:defRPr/>
            </a:pPr>
            <a:r>
              <a:rPr lang="en-US" dirty="0" smtClean="0"/>
              <a:t>cipher may be designed to operate on one bit at a time or on units larger than a byte</a:t>
            </a:r>
          </a:p>
          <a:p>
            <a:pPr>
              <a:defRPr/>
            </a:pPr>
            <a:r>
              <a:rPr lang="en-US" dirty="0" smtClean="0"/>
              <a:t>at a time.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With a properly designed pseudorandom number generator, a stream cipher</a:t>
            </a:r>
          </a:p>
          <a:p>
            <a:pPr>
              <a:defRPr/>
            </a:pPr>
            <a:r>
              <a:rPr lang="en-US" dirty="0" smtClean="0"/>
              <a:t>can be as secure as block cipher of comparable key length. The primary advantage</a:t>
            </a:r>
          </a:p>
          <a:p>
            <a:pPr>
              <a:defRPr/>
            </a:pPr>
            <a:r>
              <a:rPr lang="en-US" dirty="0" smtClean="0"/>
              <a:t>of a stream cipher is that stream ciphers are almost always faster and use far less</a:t>
            </a:r>
          </a:p>
          <a:p>
            <a:pPr>
              <a:defRPr/>
            </a:pPr>
            <a:r>
              <a:rPr lang="en-US" dirty="0" smtClean="0"/>
              <a:t>code than do block ciphers. The advantage of a block cipher is that you can reuse</a:t>
            </a:r>
          </a:p>
          <a:p>
            <a:pPr>
              <a:defRPr/>
            </a:pPr>
            <a:r>
              <a:rPr lang="en-US" dirty="0" smtClean="0"/>
              <a:t>keys. For applications that require encryption/decryption of a stream of data, such as</a:t>
            </a:r>
          </a:p>
          <a:p>
            <a:pPr>
              <a:defRPr/>
            </a:pPr>
            <a:r>
              <a:rPr lang="en-US" dirty="0" smtClean="0"/>
              <a:t>over a data communications channel or a browser/Web link, a stream cipher might</a:t>
            </a:r>
          </a:p>
          <a:p>
            <a:pPr>
              <a:defRPr/>
            </a:pPr>
            <a:r>
              <a:rPr lang="en-US" dirty="0" smtClean="0"/>
              <a:t>be the better alternative. For applications that deal with blocks of data, such as file</a:t>
            </a:r>
          </a:p>
          <a:p>
            <a:pPr>
              <a:defRPr/>
            </a:pPr>
            <a:r>
              <a:rPr lang="en-US" dirty="0" smtClean="0"/>
              <a:t>transfer, e-mail, and database, block ciphers may be more appropriate. However,</a:t>
            </a:r>
          </a:p>
          <a:p>
            <a:pPr>
              <a:defRPr/>
            </a:pPr>
            <a:r>
              <a:rPr lang="en-US" dirty="0" smtClean="0"/>
              <a:t>either type of cipher can be used in virtually any application.</a:t>
            </a: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9FE99-24B7-7F45-B59C-4161A610A12D}" type="slidenum">
              <a:rPr lang="en-AU" smtClean="0">
                <a:latin typeface="Arial" pitchFamily="-110" charset="0"/>
              </a:rPr>
              <a:pPr/>
              <a:t>5</a:t>
            </a:fld>
            <a:endParaRPr lang="en-AU" smtClean="0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2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Typically, symmetric encryption is applied to a</a:t>
            </a:r>
          </a:p>
          <a:p>
            <a:pPr>
              <a:defRPr/>
            </a:pPr>
            <a:r>
              <a:rPr lang="en-US" dirty="0" smtClean="0"/>
              <a:t>unit of data larger than a single 64-bit or 128-bit block. E-mail messages, network</a:t>
            </a:r>
          </a:p>
          <a:p>
            <a:pPr>
              <a:defRPr/>
            </a:pPr>
            <a:r>
              <a:rPr lang="en-US" dirty="0" smtClean="0"/>
              <a:t>packets, database records, and other plaintext sources must be broken up into a</a:t>
            </a:r>
          </a:p>
          <a:p>
            <a:pPr>
              <a:defRPr/>
            </a:pPr>
            <a:r>
              <a:rPr lang="en-US" dirty="0" smtClean="0"/>
              <a:t>series of fixed-length block for encryption by a symmetric block cipher. The simplest</a:t>
            </a:r>
          </a:p>
          <a:p>
            <a:pPr>
              <a:defRPr/>
            </a:pPr>
            <a:r>
              <a:rPr lang="en-US" dirty="0" smtClean="0"/>
              <a:t>approach to multiple-block encryption is known as electronic codebook (ECB)</a:t>
            </a:r>
          </a:p>
          <a:p>
            <a:pPr>
              <a:defRPr/>
            </a:pPr>
            <a:r>
              <a:rPr lang="en-US" dirty="0" smtClean="0"/>
              <a:t>mode, in which plaintext is handled </a:t>
            </a:r>
            <a:r>
              <a:rPr lang="en-US" i="1" dirty="0" err="1" smtClean="0"/>
              <a:t>b</a:t>
            </a:r>
            <a:r>
              <a:rPr lang="en-US" i="1" dirty="0" smtClean="0"/>
              <a:t> bits at a time and each block of plaintext is</a:t>
            </a:r>
          </a:p>
          <a:p>
            <a:pPr>
              <a:defRPr/>
            </a:pPr>
            <a:r>
              <a:rPr lang="en-US" dirty="0" smtClean="0"/>
              <a:t>encrypted using the same key. Typically </a:t>
            </a:r>
            <a:r>
              <a:rPr lang="en-US" i="1" dirty="0" smtClean="0"/>
              <a:t>b =64 or b =128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For lengthy messages, the ECB mode may not be secure. A cryptanalyst may</a:t>
            </a:r>
          </a:p>
          <a:p>
            <a:pPr>
              <a:defRPr/>
            </a:pPr>
            <a:r>
              <a:rPr lang="en-US" dirty="0" smtClean="0"/>
              <a:t>be able to exploit regularities in the plaintext to ease the task of decryption. For</a:t>
            </a:r>
          </a:p>
          <a:p>
            <a:pPr>
              <a:defRPr/>
            </a:pPr>
            <a:r>
              <a:rPr lang="en-US" dirty="0" smtClean="0"/>
              <a:t>example, if it is known that the message always starts out with certain predefined</a:t>
            </a:r>
          </a:p>
          <a:p>
            <a:pPr>
              <a:defRPr/>
            </a:pPr>
            <a:r>
              <a:rPr lang="en-US" dirty="0" smtClean="0"/>
              <a:t>fields, then the cryptanalyst may have a number of known plaintext-</a:t>
            </a:r>
            <a:r>
              <a:rPr lang="en-US" dirty="0" err="1" smtClean="0"/>
              <a:t>ciphertext</a:t>
            </a:r>
            <a:r>
              <a:rPr lang="en-US" dirty="0" smtClean="0"/>
              <a:t> pairs</a:t>
            </a:r>
          </a:p>
          <a:p>
            <a:pPr>
              <a:defRPr/>
            </a:pPr>
            <a:r>
              <a:rPr lang="en-US" dirty="0" smtClean="0"/>
              <a:t>to work with.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To increase the security of symmetric block encryption for large sequences</a:t>
            </a:r>
          </a:p>
          <a:p>
            <a:pPr>
              <a:defRPr/>
            </a:pPr>
            <a:r>
              <a:rPr lang="en-US" dirty="0" smtClean="0"/>
              <a:t>of data, a number of alternative techniques have been developed, called </a:t>
            </a:r>
            <a:r>
              <a:rPr lang="en-US" b="1" dirty="0" smtClean="0"/>
              <a:t>modes of</a:t>
            </a:r>
          </a:p>
          <a:p>
            <a:pPr>
              <a:defRPr/>
            </a:pPr>
            <a:r>
              <a:rPr lang="en-US" b="1" dirty="0" smtClean="0"/>
              <a:t>operation. </a:t>
            </a:r>
            <a:r>
              <a:rPr lang="en-US" dirty="0" smtClean="0"/>
              <a:t>These modes overcome the weaknesses of ECB; each mode has its own</a:t>
            </a:r>
          </a:p>
          <a:p>
            <a:r>
              <a:rPr lang="en-US" dirty="0" smtClean="0"/>
              <a:t>particular advantages. This topic is explored in Chapter 20. </a:t>
            </a:r>
            <a:r>
              <a:rPr lang="en-US" altLang="zh-CN" i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2.2a shows the</a:t>
            </a: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ECB mode. A plaintext of length </a:t>
            </a:r>
            <a:r>
              <a:rPr lang="en-US" altLang="zh-CN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nb</a:t>
            </a:r>
            <a:r>
              <a:rPr lang="en-US" altLang="zh-CN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divided into n b-bit blocks (P</a:t>
            </a:r>
            <a:r>
              <a:rPr lang="en-US" altLang="zh-CN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</a:t>
            </a:r>
            <a:r>
              <a:rPr lang="en-US" altLang="zh-CN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P</a:t>
            </a:r>
            <a:r>
              <a:rPr lang="en-US" altLang="zh-CN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altLang="zh-CN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,….,</a:t>
            </a:r>
            <a:r>
              <a:rPr lang="en-US" altLang="zh-CN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</a:t>
            </a:r>
            <a:r>
              <a:rPr lang="en-US" altLang="zh-CN" i="1" baseline="-2500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  <a:r>
              <a:rPr lang="en-US" altLang="zh-CN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Each block is encrypted using the same algorithm and the same encryption key, to</a:t>
            </a: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a sequence of </a:t>
            </a:r>
            <a:r>
              <a:rPr lang="en-US" altLang="zh-CN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 b-bit blocks of </a:t>
            </a:r>
            <a:r>
              <a:rPr lang="en-US" altLang="zh-CN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altLang="zh-CN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(C</a:t>
            </a:r>
            <a:r>
              <a:rPr lang="en-US" altLang="zh-CN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</a:t>
            </a:r>
            <a:r>
              <a:rPr lang="en-US" altLang="zh-CN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C</a:t>
            </a:r>
            <a:r>
              <a:rPr lang="en-US" altLang="zh-CN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altLang="zh-CN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,….,C</a:t>
            </a:r>
            <a:r>
              <a:rPr lang="en-US" altLang="zh-CN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  <a:r>
              <a:rPr lang="en-US" altLang="zh-CN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endParaRPr lang="en-US" altLang="zh-CN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2.2b is a representative diagram of stream cipher structure. In this</a:t>
            </a: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structure a key is input to a pseudorandom bit generator that produces a stream</a:t>
            </a: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8-bit numbers that are apparently random. A pseudorandom stream is one that</a:t>
            </a: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unpredictable without knowledge of the input key and which has an apparently</a:t>
            </a: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character (see Section 2.5). The output of the generator, called a </a:t>
            </a:r>
            <a:r>
              <a:rPr lang="en-US" altLang="zh-CN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keystream,</a:t>
            </a: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combined one byte at a time with the plaintext stream using the bitwise exclusive-</a:t>
            </a:r>
          </a:p>
          <a:p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(XOR) operation.</a:t>
            </a:r>
            <a:endParaRPr lang="en-US" altLang="zh-CN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altLang="zh-CN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altLang="zh-CN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altLang="zh-CN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386E0-290C-8A40-901F-50999F697ABC}" type="slidenum">
              <a:rPr lang="en-AU" smtClean="0">
                <a:latin typeface="Arial" pitchFamily="-110" charset="0"/>
              </a:rPr>
              <a:pPr/>
              <a:t>6</a:t>
            </a:fld>
            <a:endParaRPr lang="en-AU" smtClean="0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38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027D8-8F21-DE43-B42D-A54F7CA3580B}" type="slidenum">
              <a:rPr lang="en-AU">
                <a:latin typeface="Arial" pitchFamily="-110" charset="0"/>
              </a:rPr>
              <a:pPr/>
              <a:t>7</a:t>
            </a:fld>
            <a:endParaRPr lang="en-AU">
              <a:latin typeface="Arial" pitchFamily="-110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The most commonly used symmetric encryption algorithms are block ciphers. A block cipher processes the plaintext input in fixed-size blocks and produces a block of </a:t>
            </a:r>
            <a:r>
              <a:rPr lang="en-US" dirty="0" err="1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of equal size for each plaintext block. The algorithm processes longer plaintext amounts as a series of fixed-size blocks. The most important symmetric algorithms, all of which are block ciphers, are the Data Encryption Standard (DES), triple DES, and the Advanced Encryption Standard (AES); see Table </a:t>
            </a:r>
            <a:r>
              <a:rPr lang="en-US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2.1.  </a:t>
            </a:r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This subsection provides an overview of these algorithms.  Chapter 20 presents the technical details.</a:t>
            </a:r>
          </a:p>
        </p:txBody>
      </p:sp>
    </p:spTree>
    <p:extLst>
      <p:ext uri="{BB962C8B-B14F-4D97-AF65-F5344CB8AC3E}">
        <p14:creationId xmlns:p14="http://schemas.microsoft.com/office/powerpoint/2010/main" val="331233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D161F-7245-BE4F-9C02-B359E60FBFCD}" type="slidenum">
              <a:rPr lang="en-AU">
                <a:latin typeface="Arial" pitchFamily="-110" charset="0"/>
              </a:rPr>
              <a:pPr/>
              <a:t>8</a:t>
            </a:fld>
            <a:endParaRPr lang="en-AU">
              <a:latin typeface="Arial" pitchFamily="-110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Federal Information Processing Standards Publications (FIPS PUBS)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most widely used encryption scheme is based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the Data Encryption Standard (DES) adopted in 1977 by the National Bureau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Standards, now the National Institute of Standards and Technology (NIST), 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Federal Information Processing Standard 46 (FIPS PUB 46). The algorithm itself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referred to as the Data Encryption Algorithm (DEA). DES takes a plaintext block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64 bits and a key of 56 bits, to produce a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block of 64 bits.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Concerns about the strength of DES fall into two categories: concerns about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algorithm itself and concerns about the use of a 56-bit key. The first concern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refers to the possibility that cryptanalysis is possible by exploiting the characteristics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DES algorithm. Over the years, there have been numerous attempts to find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exploit weaknesses in the algorithm, making DES the most-studied encryption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in existence. Despite numerous approaches, no one has so far reported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fatal weakness in DES.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more serious concern is key length. With a key length of 56 bits, there are 2^56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possible keys, which is approximately 7.2</a:t>
            </a:r>
            <a:r>
              <a:rPr lang="en-US" altLang="zh-CN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10^16 keys. Thus, on the face of it, a brute-force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appears impractical. Assuming that, on average, half the key space has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be searched, a single machine performing one DES encryption per micro second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would take more than a thousand years (see Table 2.1) to break the cipher.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However, the assumption of one encryption per microsecond is overly conservative.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 finally and definitively proved insecure in July 1998, when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Electronic Frontier Foundation (EFF) announced that it had broken a DES encryption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a special-purpose “DES cracker” machine that was built for less than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$250,000. The attack took less than three days. The EFF has published a detailed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description of the machine, enabling others to build their own cracker [EFF98].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And, of course, hardware prices will continue to drop as speeds increase, making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 virtually worthless.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is important to note that there is more to a key-search attack than simply running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through all possible keys. Unless known plaintext is provided, the analyst must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able to recognize plaintext as plaintext. If the message is just plain text in English,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then the result pops out easily, although the task of recognizing English would have to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automated. If the text message has been compressed before encryption, then recognition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more difficult. And if the message is some more general type of data, such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a numerical file, and this has been compressed, the problem becomes even more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difficult to automate. Thus, to supplement the brute-force approach, some degree of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knowledge about the expected plaintext is needed, and some means of automatically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distinguishing plaintext from garble is also needed. The EFF approach addresses this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issue as well and introduces some automated techniques that would be effective in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many contexts.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final point: If the only form of attack that could be made on an encryption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is brute force, then the way to counter such attacks is obvious: Use longer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keys. To get some idea of the size of key required, let us use the EFF cracker as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basis for our estimates. The EFF cracker was a prototype and we can assume that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today’s technology, a faster machine is cost effective. If we assume that a cracker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perform 1 million decryptions per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μs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which is the rate used in Table 2.1, then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 code would take about 10 hours to crack. This is a speed-up of approximately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factor of 7 compared to the EFF result</a:t>
            </a:r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4248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8C4FB-7298-D14C-96D7-BA07164FC86F}" type="slidenum">
              <a:rPr lang="en-AU">
                <a:latin typeface="Arial" pitchFamily="-110" charset="0"/>
              </a:rPr>
              <a:pPr/>
              <a:t>9</a:t>
            </a:fld>
            <a:endParaRPr lang="en-AU">
              <a:latin typeface="Arial" pitchFamily="-110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95800"/>
          </a:xfrm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Table 2.2 shows how much time is required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 brute-force attack for various key sizes. As can be seen, a single PC can break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DES in about a year; if multiple PCs work in parallel, the time is drastically shortened.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today’s supercomputers should be able to find a key in about an hour.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Key sizes of 128 bits or greater are effectively unbreakable using simply a brute-force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approach. Even if we managed to speed up the attacking system by a factor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1 trillion (10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), it would still take over 100,000 years to break a code using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128-bit key.</a:t>
            </a:r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7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FF266-5831-A744-AC73-233EE3AED622}" type="slidenum">
              <a:rPr lang="en-AU">
                <a:latin typeface="Arial" pitchFamily="-110" charset="0"/>
              </a:rPr>
              <a:pPr/>
              <a:t>10</a:t>
            </a:fld>
            <a:endParaRPr lang="en-AU">
              <a:latin typeface="Arial" pitchFamily="-110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life of DES was extended by the use of triple DES (3DES),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involves repeating the basic DES algorithm three times, using either two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three unique keys, for a key size of 112 or 168 bits. Triple DES (3DES) was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first standardized for use in financial applications in ANSI standard X9.17 in 1985.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3DES was incorporated as part of the Data Encryption Standard in 1999, with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publication of FIPS PUB 46-3.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3DES has two attractions that assure its widespread use over the next few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years. First, with its 168-bit key length, it overcomes the vulnerability to brute-force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of DES. Second, the underlying encryption algorithm in 3DES is the same 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DES. This algorithm has been subjected to more scrutiny than any other encryption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over a longer period of time, and no effective cryptanalytic attack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based on the algorithm rather than brute force has been found. Accordingly, there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a high level of confidence that 3DES is very resistant to cryptanalysis. If security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were the only consideration, then 3DES would be an appropriate choice for a standardized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algorithm for decades to come.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 drawback of 3DES is that the algorithm is relatively sluggish in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software. The original DES was designed for mid-1970s hardware implementation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does not produce efficient software code. 3DES, which requires three times 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many calculations as DES, is correspondingly slower. A secondary drawback is that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both DES and 3DES use a 64-bit block size. For reasons of both efficiency and security,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larger block size is desirable.</a:t>
            </a:r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818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Cryptographic Tools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275856" y="908720"/>
            <a:ext cx="2592288" cy="2221260"/>
          </a:xfrm>
          <a:prstGeom prst="round1Rect">
            <a:avLst/>
          </a:prstGeom>
          <a:effectLst>
            <a:softEdge rad="127000"/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Triple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DES (3DES)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28800"/>
            <a:ext cx="8382000" cy="47244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110000"/>
              </a:lnSpc>
              <a:buClr>
                <a:schemeClr val="accent6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R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epeats basic DES algorithm three times using either two or three unique keys</a:t>
            </a:r>
          </a:p>
          <a:p>
            <a:pPr lvl="1">
              <a:lnSpc>
                <a:spcPct val="110000"/>
              </a:lnSpc>
              <a:buClr>
                <a:schemeClr val="accent6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Underlying </a:t>
            </a:r>
            <a:r>
              <a:rPr lang="en-US" altLang="zh-CN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encryption/decryption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algorithm is </a:t>
            </a:r>
            <a:r>
              <a:rPr lang="en-US" altLang="zh-CN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DES</a:t>
            </a:r>
            <a:endParaRPr lang="en-US" altLang="zh-CN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64E2"/>
                </a:outerShdw>
              </a:effectLst>
            </a:endParaRPr>
          </a:p>
          <a:p>
            <a:pPr eaLnBrk="1" hangingPunct="1">
              <a:lnSpc>
                <a:spcPct val="110000"/>
              </a:lnSpc>
              <a:buClr>
                <a:schemeClr val="accent6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First standardized for use in financial applications in ANSI standard X9.17 in 1985</a:t>
            </a:r>
          </a:p>
          <a:p>
            <a:pPr eaLnBrk="1" hangingPunct="1">
              <a:lnSpc>
                <a:spcPct val="110000"/>
              </a:lnSpc>
              <a:buClr>
                <a:schemeClr val="accent6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Advantages:</a:t>
            </a:r>
          </a:p>
          <a:p>
            <a:pPr lvl="1" eaLnBrk="1" hangingPunct="1">
              <a:lnSpc>
                <a:spcPct val="11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168-bit key length overcomes the vulnerability to brute-force attack of DES</a:t>
            </a:r>
          </a:p>
          <a:p>
            <a:pPr>
              <a:lnSpc>
                <a:spcPct val="110000"/>
              </a:lnSpc>
              <a:buClr>
                <a:schemeClr val="accent6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Drawbacks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:</a:t>
            </a:r>
          </a:p>
          <a:p>
            <a:pPr lvl="1">
              <a:lnSpc>
                <a:spcPct val="9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Performance is slow: 3 times slower than DES</a:t>
            </a:r>
          </a:p>
          <a:p>
            <a:pPr lvl="1">
              <a:lnSpc>
                <a:spcPct val="9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Use</a:t>
            </a:r>
            <a:r>
              <a:rPr lang="en-US" altLang="zh-CN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s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a 64-bit block size. </a:t>
            </a:r>
            <a:endParaRPr lang="en-US" sz="2000" dirty="0" smtClean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64E2"/>
                </a:outerShdw>
              </a:effectLst>
            </a:endParaRPr>
          </a:p>
          <a:p>
            <a:pPr lvl="2">
              <a:lnSpc>
                <a:spcPct val="9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For efficiency 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and 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security, a 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larger block size is desirable.</a:t>
            </a:r>
          </a:p>
          <a:p>
            <a:pPr lvl="1">
              <a:lnSpc>
                <a:spcPct val="90000"/>
              </a:lnSpc>
              <a:buSzPct val="75000"/>
              <a:buFont typeface="Wingdings" pitchFamily="33" charset="2"/>
              <a:buChar char=""/>
              <a:defRPr/>
            </a:pPr>
            <a:endParaRPr lang="en-US" sz="2000" dirty="0" smtClean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64E2"/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524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Advanced Encryption Standard (AES)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325507"/>
              </p:ext>
            </p:extLst>
          </p:nvPr>
        </p:nvGraphicFramePr>
        <p:xfrm>
          <a:off x="457200" y="18288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8701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ln>
                  <a:solidFill>
                    <a:schemeClr val="accent2"/>
                  </a:solidFill>
                </a:ln>
              </a:rPr>
              <a:t>Public-Key Encryption</a:t>
            </a:r>
            <a:endParaRPr lang="en-US" dirty="0">
              <a:ln>
                <a:solidFill>
                  <a:schemeClr val="accent2"/>
                </a:solidFill>
              </a:ln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6324" name="Picture 1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600667">
            <a:off x="7780338" y="5494338"/>
            <a:ext cx="126365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7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" descr="f7.pdf"/>
          <p:cNvPicPr>
            <a:picLocks noChangeAspect="1"/>
          </p:cNvPicPr>
          <p:nvPr/>
        </p:nvPicPr>
        <p:blipFill rotWithShape="1">
          <a:blip r:embed="rId3"/>
          <a:srcRect l="3359" t="1491" r="2367" b="54639"/>
          <a:stretch/>
        </p:blipFill>
        <p:spPr bwMode="auto">
          <a:xfrm>
            <a:off x="794697" y="116632"/>
            <a:ext cx="8026060" cy="4833653"/>
          </a:xfrm>
          <a:prstGeom prst="rect">
            <a:avLst/>
          </a:prstGeom>
          <a:solidFill>
            <a:schemeClr val="tx1"/>
          </a:solidFill>
          <a:ln w="28575">
            <a:solidFill>
              <a:srgbClr val="CC9900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51520" y="5116984"/>
            <a:ext cx="8715046" cy="1421928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Century Gothic" panose="020B0502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Public-key encryption for protecting message confidentiality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Similar to symmetric encryption, but using a public/private key pair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Sender </a:t>
            </a: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encrypts data using 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the </a:t>
            </a: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rece</a:t>
            </a:r>
            <a:r>
              <a:rPr lang="en-US" altLang="zh-CN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iver’s</a:t>
            </a:r>
            <a:r>
              <a:rPr lang="en-US" altLang="zh-CN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public</a:t>
            </a:r>
            <a:r>
              <a:rPr lang="en-US" altLang="zh-CN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 key</a:t>
            </a:r>
            <a:endParaRPr lang="en-US" dirty="0">
              <a:effectLst>
                <a:outerShdw blurRad="38100" dist="38100" dir="2700000" algn="tl">
                  <a:srgbClr val="0064E2"/>
                </a:outerShdw>
              </a:effectLst>
              <a:latin typeface="+mj-lt"/>
            </a:endParaRP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Receiver decrypts data using his own private key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401" y="5157192"/>
            <a:ext cx="8519864" cy="1347741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Century Gothic" panose="020B0502020202020204" pitchFamily="34" charset="0"/>
                <a:ea typeface="方正舒体" panose="02010601030101010101" pitchFamily="2" charset="-122"/>
              </a:rPr>
              <a:t>Public-key encryption for protecting message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Century Gothic" panose="020B0502020202020204" pitchFamily="34" charset="0"/>
                <a:ea typeface="方正舒体" panose="02010601030101010101" pitchFamily="2" charset="-122"/>
              </a:rPr>
              <a:t>integrity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Sender </a:t>
            </a: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encrypts data using his or her 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private </a:t>
            </a: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key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Receiver, or anyone else, can </a:t>
            </a: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decrypt the message using 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sender’s public </a:t>
            </a: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key</a:t>
            </a:r>
          </a:p>
        </p:txBody>
      </p:sp>
      <p:pic>
        <p:nvPicPr>
          <p:cNvPr id="3" name="Picture 2" descr="f6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44305" r="472" b="3983"/>
          <a:stretch/>
        </p:blipFill>
        <p:spPr>
          <a:xfrm>
            <a:off x="1115616" y="116632"/>
            <a:ext cx="7225594" cy="4922552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accent6"/>
            </a:solidFill>
            <a:miter lim="800000"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536" y="2852936"/>
            <a:ext cx="9627139" cy="2638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20688"/>
            <a:ext cx="89289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n-lt"/>
              </a:rPr>
              <a:t>Table </a:t>
            </a:r>
            <a:r>
              <a:rPr lang="en-US" sz="3200" b="1" dirty="0" smtClean="0">
                <a:latin typeface="+mn-lt"/>
              </a:rPr>
              <a:t>2.3</a:t>
            </a:r>
          </a:p>
          <a:p>
            <a:pPr algn="ctr"/>
            <a:r>
              <a:rPr lang="en-US" sz="3200" b="1" dirty="0" smtClean="0">
                <a:latin typeface="+mn-lt"/>
              </a:rPr>
              <a:t>  </a:t>
            </a:r>
          </a:p>
          <a:p>
            <a:pPr algn="ctr"/>
            <a:r>
              <a:rPr lang="en-US" sz="3200" b="1" dirty="0" smtClean="0">
                <a:latin typeface="+mn-lt"/>
              </a:rPr>
              <a:t>Public-Key </a:t>
            </a:r>
            <a:r>
              <a:rPr lang="en-US" sz="3200" b="1" dirty="0">
                <a:latin typeface="+mn-lt"/>
              </a:rPr>
              <a:t>Cryptosystems</a:t>
            </a:r>
            <a:r>
              <a:rPr lang="en-US" sz="3200" dirty="0">
                <a:latin typeface="+mn-lt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300" dirty="0" smtClean="0">
                <a:ln>
                  <a:solidFill>
                    <a:srgbClr val="CC9900"/>
                  </a:solidFill>
                </a:ln>
                <a:solidFill>
                  <a:schemeClr val="accent1"/>
                </a:solidFill>
                <a:ea typeface="+mj-ea"/>
                <a:cs typeface="+mj-cs"/>
              </a:rPr>
              <a:t>Requirements for Public-Key Cryptosystems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70889"/>
              </p:ext>
            </p:extLst>
          </p:nvPr>
        </p:nvGraphicFramePr>
        <p:xfrm>
          <a:off x="381000" y="16764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4516" name="Picture 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-573399">
            <a:off x="3703638" y="3246438"/>
            <a:ext cx="161290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ln>
                  <a:solidFill>
                    <a:srgbClr val="CC9900"/>
                  </a:solidFill>
                </a:ln>
                <a:solidFill>
                  <a:schemeClr val="accent1"/>
                </a:solidFill>
                <a:ea typeface="+mj-ea"/>
                <a:cs typeface="+mj-cs"/>
              </a:rPr>
              <a:t>Asymmetric Encryption Algorithms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331612"/>
              </p:ext>
            </p:extLst>
          </p:nvPr>
        </p:nvGraphicFramePr>
        <p:xfrm>
          <a:off x="228600" y="1905000"/>
          <a:ext cx="8610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517525" y="442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171400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Message Authentication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33400" y="2057400"/>
          <a:ext cx="7848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4689" r="8070" b="7531"/>
          <a:stretch/>
        </p:blipFill>
        <p:spPr>
          <a:xfrm>
            <a:off x="467544" y="188640"/>
            <a:ext cx="8159546" cy="654967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75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5" y="-99392"/>
            <a:ext cx="8229600" cy="1600200"/>
          </a:xfrm>
        </p:spPr>
        <p:txBody>
          <a:bodyPr/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 Terminology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260280" y="1988840"/>
            <a:ext cx="8282998" cy="3564053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Plaintext</a:t>
            </a:r>
          </a:p>
          <a:p>
            <a:pPr marL="1492250" lvl="3" indent="-349250"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Readable message or data that is fed into the algorithm as input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Encryption algorithm</a:t>
            </a:r>
          </a:p>
          <a:p>
            <a:pPr marL="1492250" lvl="3" indent="-349250"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Performs transformations on the plaintext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Public and private key</a:t>
            </a:r>
          </a:p>
          <a:p>
            <a:pPr marL="1492250" lvl="3" indent="-349250"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Pair of keys, one for encryption, one for decryption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800" dirty="0" err="1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Ciphertext</a:t>
            </a:r>
            <a:endParaRPr lang="en-US" sz="2800" dirty="0" smtClean="0">
              <a:effectLst>
                <a:outerShdw blurRad="38100" dist="38100" dir="2700000" algn="tl">
                  <a:srgbClr val="0064E2"/>
                </a:outerShdw>
              </a:effectLst>
              <a:latin typeface="+mn-lt"/>
            </a:endParaRPr>
          </a:p>
          <a:p>
            <a:pPr marL="1492250" lvl="3" indent="-349250"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Scrambled message produced as output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Decryption key</a:t>
            </a:r>
          </a:p>
          <a:p>
            <a:pPr marL="1492250" lvl="3" indent="-349250"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Produces the original plaintext</a:t>
            </a:r>
            <a:endParaRPr lang="en-US" sz="2000" dirty="0">
              <a:effectLst>
                <a:outerShdw blurRad="38100" dist="38100" dir="2700000" algn="tl">
                  <a:srgbClr val="0064E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653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90" y="0"/>
            <a:ext cx="5280814" cy="683399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-302318" y="404664"/>
            <a:ext cx="3362860" cy="5475345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 smtClean="0">
                <a:ea typeface="ＭＳ Ｐゴシック" pitchFamily="-110" charset="-128"/>
                <a:cs typeface="ＭＳ Ｐゴシック" pitchFamily="-110" charset="-128"/>
              </a:rPr>
              <a:t>One-way </a:t>
            </a:r>
            <a:r>
              <a:rPr lang="en-US" altLang="zh-CN" sz="2400" dirty="0">
                <a:ea typeface="ＭＳ Ｐゴシック" pitchFamily="-110" charset="-128"/>
                <a:cs typeface="ＭＳ Ｐゴシック" pitchFamily="-110" charset="-128"/>
              </a:rPr>
              <a:t>hash </a:t>
            </a:r>
            <a:r>
              <a:rPr lang="en-US" altLang="zh-CN" sz="2400" dirty="0" smtClean="0">
                <a:ea typeface="ＭＳ Ｐゴシック" pitchFamily="-110" charset="-128"/>
                <a:cs typeface="ＭＳ Ｐゴシック" pitchFamily="-110" charset="-128"/>
              </a:rPr>
              <a:t>function: an alternative to MAC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400" dirty="0" smtClean="0">
                <a:ea typeface="ＭＳ Ｐゴシック" pitchFamily="-110" charset="-128"/>
                <a:cs typeface="ＭＳ Ｐゴシック" pitchFamily="-110" charset="-128"/>
              </a:rPr>
              <a:t>Three ways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000" dirty="0">
                <a:ea typeface="ＭＳ Ｐゴシック" pitchFamily="-110" charset="-128"/>
                <a:cs typeface="ＭＳ Ｐゴシック" pitchFamily="-110" charset="-128"/>
              </a:rPr>
              <a:t>(a) message </a:t>
            </a:r>
            <a:r>
              <a:rPr lang="en-US" sz="2000" dirty="0" smtClean="0">
                <a:ea typeface="ＭＳ Ｐゴシック" pitchFamily="-110" charset="-128"/>
                <a:cs typeface="ＭＳ Ｐゴシック" pitchFamily="-110" charset="-128"/>
              </a:rPr>
              <a:t>digest is encrypted </a:t>
            </a:r>
            <a:r>
              <a:rPr lang="en-US" sz="2000" dirty="0">
                <a:ea typeface="ＭＳ Ｐゴシック" pitchFamily="-110" charset="-128"/>
                <a:cs typeface="ＭＳ Ｐゴシック" pitchFamily="-110" charset="-128"/>
              </a:rPr>
              <a:t>using symmetric encryption </a:t>
            </a:r>
            <a:endParaRPr lang="en-US" sz="20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000" dirty="0" smtClean="0">
                <a:ea typeface="ＭＳ Ｐゴシック" pitchFamily="-110" charset="-128"/>
                <a:cs typeface="ＭＳ Ｐゴシック" pitchFamily="-110" charset="-128"/>
              </a:rPr>
              <a:t>(b) </a:t>
            </a:r>
            <a:r>
              <a:rPr lang="en-US" altLang="zh-CN" sz="2000" dirty="0">
                <a:ea typeface="ＭＳ Ｐゴシック" pitchFamily="-110" charset="-128"/>
                <a:cs typeface="ＭＳ Ｐゴシック" pitchFamily="-110" charset="-128"/>
              </a:rPr>
              <a:t>message digest is encrypted using </a:t>
            </a:r>
            <a:r>
              <a:rPr lang="en-US" altLang="zh-CN" sz="2000" dirty="0" smtClean="0">
                <a:ea typeface="ＭＳ Ｐゴシック" pitchFamily="-110" charset="-128"/>
                <a:cs typeface="ＭＳ Ｐゴシック" pitchFamily="-110" charset="-128"/>
              </a:rPr>
              <a:t>public-key encryption 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000" dirty="0" smtClean="0">
                <a:ea typeface="ＭＳ Ｐゴシック" pitchFamily="-110" charset="-128"/>
                <a:cs typeface="ＭＳ Ｐゴシック" pitchFamily="-110" charset="-128"/>
              </a:rPr>
              <a:t>(c) keyed hash: </a:t>
            </a:r>
            <a:r>
              <a:rPr lang="en-US" altLang="zh-CN" sz="2000" dirty="0">
                <a:ea typeface="ＭＳ Ｐゴシック" pitchFamily="-110" charset="-128"/>
                <a:cs typeface="ＭＳ Ｐゴシック" pitchFamily="-110" charset="-128"/>
              </a:rPr>
              <a:t>secret key is incorporated into the process of generating a hash code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endParaRPr lang="en-US" sz="2400" dirty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136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-315416"/>
            <a:ext cx="9180512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Hash Function Requirements</a:t>
            </a:r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1484784"/>
          <a:ext cx="871296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of Hash Functions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065055"/>
              </p:ext>
            </p:extLst>
          </p:nvPr>
        </p:nvGraphicFramePr>
        <p:xfrm>
          <a:off x="467544" y="1700808"/>
          <a:ext cx="8305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602038" cy="155098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Random Numbers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211960" y="188640"/>
            <a:ext cx="4824536" cy="7029400"/>
          </a:xfrm>
        </p:spPr>
        <p:txBody>
          <a:bodyPr>
            <a:normAutofit fontScale="70000" lnSpcReduction="20000"/>
          </a:bodyPr>
          <a:lstStyle/>
          <a:p>
            <a:pPr marL="0" indent="0" fontAlgn="auto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None/>
              <a:defRPr/>
            </a:pPr>
            <a:endParaRPr lang="en-US" sz="3097" dirty="0" smtClean="0"/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K</a:t>
            </a:r>
            <a:r>
              <a:rPr lang="en-US" sz="3429" dirty="0" smtClean="0">
                <a:ea typeface="+mn-ea"/>
              </a:rPr>
              <a:t>eys for public-key algorithms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S</a:t>
            </a:r>
            <a:r>
              <a:rPr lang="en-US" sz="3429" dirty="0" smtClean="0">
                <a:ea typeface="+mn-ea"/>
              </a:rPr>
              <a:t>tream key for symmetric stream cipher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S</a:t>
            </a:r>
            <a:r>
              <a:rPr lang="en-US" sz="3429" dirty="0" smtClean="0">
                <a:ea typeface="+mn-ea"/>
              </a:rPr>
              <a:t>ymmetric key for use as a temporary session key or in creating a digital envelope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H</a:t>
            </a:r>
            <a:r>
              <a:rPr lang="en-US" sz="3429" dirty="0" smtClean="0">
                <a:ea typeface="+mn-ea"/>
              </a:rPr>
              <a:t>andshaking to prevent replay attacks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 smtClean="0">
                <a:ea typeface="+mn-ea"/>
              </a:rPr>
              <a:t> Session key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4267200" cy="1200150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Uses include generation of:</a:t>
            </a:r>
          </a:p>
        </p:txBody>
      </p:sp>
      <p:pic>
        <p:nvPicPr>
          <p:cNvPr id="7475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81200"/>
            <a:ext cx="19050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AC1B"/>
                </a:solidFill>
              </a:rPr>
              <a:t>Random Number Requirements</a:t>
            </a:r>
            <a:endParaRPr lang="en-US" dirty="0">
              <a:solidFill>
                <a:srgbClr val="FFAC1B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33" charset="2"/>
              <a:buNone/>
              <a:defRPr/>
            </a:pPr>
            <a:r>
              <a:rPr lang="en-US" dirty="0" smtClean="0"/>
              <a:t>Randomness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buFont typeface="Wingdings" pitchFamily="33" charset="2"/>
              <a:buNone/>
              <a:defRPr/>
            </a:pPr>
            <a:r>
              <a:rPr lang="en-US" dirty="0" smtClean="0"/>
              <a:t>Unpredictability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C</a:t>
            </a:r>
            <a:r>
              <a:rPr lang="en-US" dirty="0" smtClean="0"/>
              <a:t>riteria:</a:t>
            </a:r>
          </a:p>
          <a:p>
            <a:pPr lvl="1" eaLnBrk="1" hangingPunct="1">
              <a:buClr>
                <a:srgbClr val="FFAC1B"/>
              </a:buClr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U</a:t>
            </a:r>
            <a:r>
              <a:rPr lang="en-US" dirty="0" smtClean="0"/>
              <a:t>niform distribution</a:t>
            </a:r>
          </a:p>
          <a:p>
            <a:pPr lvl="2" eaLnBrk="1" hangingPunct="1"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F</a:t>
            </a:r>
            <a:r>
              <a:rPr lang="en-US" dirty="0" smtClean="0"/>
              <a:t>requency of occurrence of each of the numbers should be approximately the same</a:t>
            </a:r>
          </a:p>
          <a:p>
            <a:pPr lvl="1">
              <a:buClr>
                <a:srgbClr val="FFAC1B"/>
              </a:buClr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Independence</a:t>
            </a:r>
          </a:p>
          <a:p>
            <a:pPr lvl="2" eaLnBrk="1" hangingPunct="1"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N</a:t>
            </a:r>
            <a:r>
              <a:rPr lang="en-US" dirty="0" smtClean="0"/>
              <a:t>o one value in the sequence can be inferred from the others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4"/>
          </p:nvPr>
        </p:nvSpPr>
        <p:spPr>
          <a:xfrm>
            <a:off x="4876800" y="2590800"/>
            <a:ext cx="3932238" cy="3522663"/>
          </a:xfrm>
        </p:spPr>
        <p:txBody>
          <a:bodyPr>
            <a:normAutofit fontScale="92500"/>
          </a:bodyPr>
          <a:lstStyle/>
          <a:p>
            <a:pPr eaLnBrk="1" hangingPunct="1">
              <a:spcAft>
                <a:spcPts val="180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E</a:t>
            </a:r>
            <a:r>
              <a:rPr lang="en-US" dirty="0" smtClean="0"/>
              <a:t>ach number is statistically independent of other numbers in the sequence</a:t>
            </a:r>
          </a:p>
          <a:p>
            <a:pPr eaLnBrk="1" hangingPunct="1">
              <a:spcAft>
                <a:spcPts val="180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O</a:t>
            </a:r>
            <a:r>
              <a:rPr lang="en-US" dirty="0" smtClean="0"/>
              <a:t>pponent should not be able to predict future elements of the sequence on the basis of earlier elements</a:t>
            </a:r>
            <a:endParaRPr lang="en-US" dirty="0"/>
          </a:p>
        </p:txBody>
      </p:sp>
      <p:pic>
        <p:nvPicPr>
          <p:cNvPr id="76807" name="Picture 19"/>
          <p:cNvPicPr>
            <a:picLocks noChangeAspect="1"/>
          </p:cNvPicPr>
          <p:nvPr/>
        </p:nvPicPr>
        <p:blipFill>
          <a:blip r:embed="rId3">
            <a:lum contrast="-39000"/>
            <a:alphaModFix amt="10000"/>
          </a:blip>
          <a:srcRect/>
          <a:stretch>
            <a:fillRect/>
          </a:stretch>
        </p:blipFill>
        <p:spPr bwMode="auto">
          <a:xfrm>
            <a:off x="971600" y="1772816"/>
            <a:ext cx="655320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9144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Random versus Pseudorandom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-Roman" charset="0"/>
              <a:ea typeface="+mj-ea"/>
              <a:cs typeface="+mj-cs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378836"/>
              </p:ext>
            </p:extLst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652120" y="1050725"/>
            <a:ext cx="3384376" cy="60953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Message </a:t>
            </a:r>
            <a:r>
              <a:rPr lang="en-US" altLang="zh-CN" dirty="0"/>
              <a:t>authentication and hash functions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altLang="zh-CN" dirty="0"/>
              <a:t>Authentication using  symmetric encryption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altLang="zh-CN" dirty="0"/>
              <a:t>Message authentication without message encryption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altLang="zh-CN" dirty="0"/>
              <a:t>Secure hash functions</a:t>
            </a:r>
          </a:p>
          <a:p>
            <a:r>
              <a:rPr lang="en-US" altLang="zh-CN" dirty="0" smtClean="0"/>
              <a:t>Random </a:t>
            </a:r>
            <a:r>
              <a:rPr lang="en-US" altLang="zh-CN" dirty="0"/>
              <a:t>and pseudorandom numbers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altLang="zh-CN" dirty="0"/>
              <a:t>The use of random numbers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altLang="zh-CN" dirty="0"/>
              <a:t>Random versus </a:t>
            </a:r>
            <a:r>
              <a:rPr lang="en-US" altLang="zh-CN" dirty="0" smtClean="0"/>
              <a:t>pseudorandom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520" y="1050725"/>
            <a:ext cx="3816424" cy="5807275"/>
          </a:xfrm>
        </p:spPr>
        <p:txBody>
          <a:bodyPr>
            <a:normAutofit/>
          </a:bodyPr>
          <a:lstStyle/>
          <a:p>
            <a:r>
              <a:rPr lang="en-US" dirty="0" smtClean="0"/>
              <a:t>Confidentiality with symmetric encryption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 smtClean="0"/>
              <a:t>Symmetric encryption 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 smtClean="0"/>
              <a:t>Symmetric block encryption algorithms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 smtClean="0"/>
              <a:t>Stream ciphers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altLang="zh-CN" sz="2400" dirty="0"/>
              <a:t>Public-key encryption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altLang="zh-CN" sz="1500" dirty="0" smtClean="0"/>
              <a:t>Public-key </a:t>
            </a:r>
            <a:r>
              <a:rPr lang="en-AU" altLang="zh-CN" sz="1500" dirty="0"/>
              <a:t>cryptosystems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altLang="zh-CN" sz="1500" dirty="0"/>
              <a:t>Requirements for public-key cryptography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altLang="zh-CN" sz="1500" dirty="0"/>
              <a:t>Asymmetric encryption </a:t>
            </a:r>
            <a:r>
              <a:rPr lang="en-AU" altLang="zh-CN" sz="1500" dirty="0" smtClean="0"/>
              <a:t>algorithms</a:t>
            </a:r>
            <a:endParaRPr lang="en-AU" altLang="zh-CN" sz="1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779912" y="2564904"/>
            <a:ext cx="1872208" cy="1604244"/>
          </a:xfrm>
          <a:prstGeom prst="round1Rect">
            <a:avLst/>
          </a:prstGeom>
          <a:effectLst>
            <a:softEdge rad="127000"/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Symmetric Encryption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6208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chemeClr val="accent6">
                  <a:lumMod val="60000"/>
                  <a:lumOff val="40000"/>
                </a:schemeClr>
              </a:buClr>
              <a:buSzPct val="125000"/>
              <a:buFont typeface="Arial"/>
              <a:buChar char="•"/>
              <a:defRPr/>
            </a:pPr>
            <a:r>
              <a:rPr lang="en-US" dirty="0"/>
              <a:t>The universal technique for providing confidentiality for transmitted or stored </a:t>
            </a:r>
            <a:r>
              <a:rPr lang="en-US" dirty="0" smtClean="0"/>
              <a:t>data</a:t>
            </a:r>
            <a:endParaRPr lang="en-US" sz="2000" dirty="0"/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buClr>
                <a:schemeClr val="accent6">
                  <a:lumMod val="60000"/>
                  <a:lumOff val="40000"/>
                </a:schemeClr>
              </a:buClr>
              <a:buSzPct val="125000"/>
              <a:buFont typeface="Arial"/>
              <a:buChar char="•"/>
              <a:defRPr/>
            </a:pPr>
            <a:r>
              <a:rPr lang="en-US" dirty="0"/>
              <a:t>A</a:t>
            </a:r>
            <a:r>
              <a:rPr lang="en-US" dirty="0" smtClean="0"/>
              <a:t>lso referred to as secret-key encryption</a:t>
            </a:r>
            <a:endParaRPr lang="en-US" dirty="0" smtClean="0">
              <a:ea typeface="+mn-ea"/>
              <a:cs typeface="+mn-cs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25000"/>
              <a:buFont typeface="Arial"/>
              <a:buChar char="•"/>
              <a:defRPr/>
            </a:pPr>
            <a:r>
              <a:rPr lang="en-US" dirty="0"/>
              <a:t>Two requirements for secure </a:t>
            </a:r>
            <a:r>
              <a:rPr lang="en-US" dirty="0" smtClean="0"/>
              <a:t>use: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25000"/>
              <a:buFont typeface="Arial"/>
              <a:buChar char="•"/>
              <a:defRPr/>
            </a:pPr>
            <a:r>
              <a:rPr lang="en-US" sz="2100" dirty="0"/>
              <a:t>Need a strong encryption algorithm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/>
              <a:buChar char="•"/>
              <a:defRPr/>
            </a:pPr>
            <a:r>
              <a:rPr lang="en-US" sz="2000" dirty="0" smtClean="0"/>
              <a:t>S</a:t>
            </a:r>
            <a:r>
              <a:rPr lang="en-US" sz="2000" dirty="0" smtClean="0">
                <a:ea typeface="+mn-ea"/>
              </a:rPr>
              <a:t>ender and receiver must have obtained copies                                           of the secret key in a secure fashion and must                                           keep the key secure</a:t>
            </a:r>
          </a:p>
          <a:p>
            <a:pPr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"/>
              <a:defRPr/>
            </a:pPr>
            <a:endParaRPr lang="en-US" sz="1900" dirty="0" smtClean="0">
              <a:ea typeface="+mn-ea"/>
              <a:cs typeface="+mn-cs"/>
            </a:endParaRPr>
          </a:p>
          <a:p>
            <a:pPr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"/>
              <a:defRPr/>
            </a:pPr>
            <a:endParaRPr lang="en-AU" sz="1900" dirty="0">
              <a:ea typeface="+mn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105592"/>
            <a:ext cx="6953250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Attacking Symmetric Encryption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Cryptanalytic Attacks</a:t>
            </a:r>
            <a:endParaRPr lang="en-US" u="sng" dirty="0"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Brute-Force Attack</a:t>
            </a:r>
            <a:endParaRPr lang="en-US" u="sng" dirty="0">
              <a:ea typeface="+mn-ea"/>
              <a:cs typeface="+mn-cs"/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95536" y="2348880"/>
            <a:ext cx="3932238" cy="43434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1" indent="-342900" eaLnBrk="1" hangingPunct="1">
              <a:lnSpc>
                <a:spcPct val="120000"/>
              </a:lnSpc>
              <a:spcBef>
                <a:spcPts val="432"/>
              </a:spcBef>
              <a:buClr>
                <a:schemeClr val="accent1"/>
              </a:buClr>
              <a:buFont typeface="Wingdings" pitchFamily="33" charset="2"/>
              <a:buChar char=""/>
              <a:defRPr/>
            </a:pPr>
            <a:r>
              <a:rPr lang="en-US" sz="1800" dirty="0" smtClean="0"/>
              <a:t>Rely </a:t>
            </a:r>
            <a:r>
              <a:rPr lang="en-US" sz="1800" dirty="0"/>
              <a:t>on:</a:t>
            </a:r>
          </a:p>
          <a:p>
            <a:pPr marL="692150" lvl="2" indent="-342900" eaLnBrk="1" hangingPunct="1">
              <a:lnSpc>
                <a:spcPct val="120000"/>
              </a:lnSpc>
              <a:spcBef>
                <a:spcPts val="432"/>
              </a:spcBef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33" charset="2"/>
              <a:buChar char=""/>
              <a:defRPr/>
            </a:pPr>
            <a:r>
              <a:rPr lang="en-US" dirty="0" smtClean="0"/>
              <a:t>Nature </a:t>
            </a:r>
            <a:r>
              <a:rPr lang="en-US" dirty="0"/>
              <a:t>of the algorithm</a:t>
            </a:r>
          </a:p>
          <a:p>
            <a:pPr marL="692150" lvl="2" indent="-342900" eaLnBrk="1" hangingPunct="1">
              <a:lnSpc>
                <a:spcPct val="120000"/>
              </a:lnSpc>
              <a:spcBef>
                <a:spcPts val="432"/>
              </a:spcBef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33" charset="2"/>
              <a:buChar char=""/>
              <a:defRPr/>
            </a:pPr>
            <a:r>
              <a:rPr lang="en-US" dirty="0" smtClean="0"/>
              <a:t>Some </a:t>
            </a:r>
            <a:r>
              <a:rPr lang="en-US" dirty="0"/>
              <a:t>knowledge of the general characteristics of the plaintext</a:t>
            </a:r>
          </a:p>
          <a:p>
            <a:pPr marL="692150" lvl="2" indent="-342900" eaLnBrk="1" hangingPunct="1">
              <a:lnSpc>
                <a:spcPct val="120000"/>
              </a:lnSpc>
              <a:spcBef>
                <a:spcPts val="432"/>
              </a:spcBef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33" charset="2"/>
              <a:buChar char=""/>
              <a:defRPr/>
            </a:pPr>
            <a:r>
              <a:rPr lang="en-US" dirty="0" smtClean="0"/>
              <a:t>Some </a:t>
            </a:r>
            <a:r>
              <a:rPr lang="en-US" dirty="0"/>
              <a:t>sample plaintext-</a:t>
            </a:r>
            <a:r>
              <a:rPr lang="en-US" dirty="0" err="1"/>
              <a:t>ciphertext</a:t>
            </a:r>
            <a:r>
              <a:rPr lang="en-US" dirty="0"/>
              <a:t> pairs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ts val="432"/>
              </a:spcBef>
              <a:buClr>
                <a:schemeClr val="accent1"/>
              </a:buClr>
              <a:buFont typeface="Wingdings" pitchFamily="33" charset="2"/>
              <a:buChar char=""/>
              <a:defRPr/>
            </a:pPr>
            <a:r>
              <a:rPr lang="en-US" sz="1800" dirty="0" smtClean="0"/>
              <a:t>Exploits </a:t>
            </a:r>
            <a:r>
              <a:rPr lang="en-US" sz="1800" dirty="0"/>
              <a:t>the characteristics of the algorithm to attempt to deduce a specific plaintext or the key being </a:t>
            </a:r>
            <a:r>
              <a:rPr lang="en-US" sz="1800" dirty="0" smtClean="0"/>
              <a:t>used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754563" y="2514600"/>
            <a:ext cx="3932237" cy="4343400"/>
          </a:xfrm>
        </p:spPr>
        <p:txBody>
          <a:bodyPr>
            <a:normAutofit/>
          </a:bodyPr>
          <a:lstStyle/>
          <a:p>
            <a:pPr marL="342900" lvl="1" indent="-342900" fontAlgn="auto">
              <a:spcAft>
                <a:spcPts val="0"/>
              </a:spcAft>
              <a:buClr>
                <a:schemeClr val="accent1"/>
              </a:buClr>
              <a:buFont typeface="Wingdings" pitchFamily="33" charset="2"/>
              <a:buChar char=""/>
              <a:defRPr/>
            </a:pPr>
            <a:r>
              <a:rPr lang="en-US" sz="1800" dirty="0" smtClean="0"/>
              <a:t>Try </a:t>
            </a:r>
            <a:r>
              <a:rPr lang="en-US" sz="1800" dirty="0"/>
              <a:t>all possible keys on some </a:t>
            </a:r>
            <a:r>
              <a:rPr lang="en-US" sz="1800" dirty="0" err="1"/>
              <a:t>ciphertext</a:t>
            </a:r>
            <a:r>
              <a:rPr lang="en-US" sz="1800" dirty="0"/>
              <a:t> until an intelligible translation into plaintext is </a:t>
            </a:r>
            <a:r>
              <a:rPr lang="en-US" sz="1800" dirty="0" smtClean="0"/>
              <a:t>obtained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71915">
            <a:off x="7122897" y="4342773"/>
            <a:ext cx="1657008" cy="2247273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87624" y="40466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Block &amp; Stream Ciphers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947104284"/>
              </p:ext>
            </p:extLst>
          </p:nvPr>
        </p:nvGraphicFramePr>
        <p:xfrm>
          <a:off x="990600" y="1981200"/>
          <a:ext cx="7162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988" name="Picture 1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447800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Block </a:t>
            </a: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Ciphers </a:t>
            </a:r>
            <a:r>
              <a:rPr lang="en-US" altLang="zh-CN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vs. Stream Ciphers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7" y="1371600"/>
            <a:ext cx="4507237" cy="5486400"/>
          </a:xfrm>
        </p:spPr>
        <p:txBody>
          <a:bodyPr>
            <a:normAutofit fontScale="92500"/>
          </a:bodyPr>
          <a:lstStyle/>
          <a:p>
            <a:pPr eaLnBrk="1" hangingPunct="1">
              <a:buClr>
                <a:schemeClr val="accent1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 smtClean="0"/>
              <a:t>Block cypher: applied to a unit of data larger than a single 64-bit or 128-bit block, e.g., Electronic </a:t>
            </a:r>
            <a:r>
              <a:rPr lang="en-US" dirty="0" err="1" smtClean="0"/>
              <a:t>CodeBook</a:t>
            </a:r>
            <a:r>
              <a:rPr lang="en-US" dirty="0" smtClean="0"/>
              <a:t> (ECB) mode</a:t>
            </a:r>
          </a:p>
          <a:p>
            <a:pPr lvl="2" eaLnBrk="1" hangingPunct="1">
              <a:buClr>
                <a:schemeClr val="tx1">
                  <a:lumMod val="95000"/>
                </a:schemeClr>
              </a:buClr>
              <a:buSzPct val="80000"/>
              <a:buFont typeface="Wingdings" pitchFamily="33" charset="2"/>
              <a:buChar char=""/>
              <a:defRPr/>
            </a:pPr>
            <a:r>
              <a:rPr lang="en-US" sz="1800" dirty="0"/>
              <a:t>E</a:t>
            </a:r>
            <a:r>
              <a:rPr lang="en-US" sz="1800" dirty="0" smtClean="0"/>
              <a:t>ach block of plaintext is encrypted using the same key</a:t>
            </a:r>
          </a:p>
          <a:p>
            <a:pPr lvl="2" eaLnBrk="1" hangingPunct="1">
              <a:buClr>
                <a:schemeClr val="tx1">
                  <a:lumMod val="95000"/>
                </a:schemeClr>
              </a:buClr>
              <a:buSzPct val="80000"/>
              <a:buFont typeface="Wingdings" pitchFamily="33" charset="2"/>
              <a:buChar char=""/>
              <a:defRPr/>
            </a:pPr>
            <a:r>
              <a:rPr lang="en-US" sz="1800" dirty="0"/>
              <a:t>C</a:t>
            </a:r>
            <a:r>
              <a:rPr lang="en-US" sz="1800" dirty="0" smtClean="0"/>
              <a:t>ryptanalysts may be able to exploit regularities in the plaintext</a:t>
            </a:r>
          </a:p>
          <a:p>
            <a:pPr fontAlgn="auto"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altLang="zh-CN" dirty="0" smtClean="0"/>
              <a:t>Stream cipher: process </a:t>
            </a:r>
            <a:r>
              <a:rPr lang="en-US" altLang="zh-CN" dirty="0"/>
              <a:t>message bit by bit (as a stream): a pseudo-random </a:t>
            </a:r>
            <a:r>
              <a:rPr lang="en-US" altLang="zh-CN" b="1" dirty="0"/>
              <a:t>keystream </a:t>
            </a:r>
            <a:r>
              <a:rPr lang="en-US" altLang="zh-CN" dirty="0" err="1"/>
              <a:t>XOR’ed</a:t>
            </a:r>
            <a:r>
              <a:rPr lang="en-US" altLang="zh-CN" dirty="0"/>
              <a:t> with plaintext bit by bit:</a:t>
            </a:r>
          </a:p>
          <a:p>
            <a:pPr lvl="1" fontAlgn="auto"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altLang="zh-CN" dirty="0"/>
              <a:t>C</a:t>
            </a:r>
            <a:r>
              <a:rPr lang="en-US" altLang="zh-CN" baseline="-25000" dirty="0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i</a:t>
            </a:r>
            <a:r>
              <a:rPr lang="en-US" altLang="zh-CN" dirty="0"/>
              <a:t> XOR </a:t>
            </a:r>
            <a:r>
              <a:rPr lang="en-US" altLang="zh-CN" dirty="0" err="1"/>
              <a:t>StreamKey</a:t>
            </a:r>
            <a:r>
              <a:rPr lang="en-US" altLang="zh-CN" baseline="-25000" dirty="0" err="1"/>
              <a:t>i</a:t>
            </a:r>
            <a:endParaRPr lang="en-US" altLang="zh-CN" sz="1000" dirty="0"/>
          </a:p>
          <a:p>
            <a:pPr>
              <a:buClr>
                <a:schemeClr val="tx1">
                  <a:lumMod val="95000"/>
                </a:schemeClr>
              </a:buClr>
              <a:buSzPct val="80000"/>
              <a:buFont typeface="Wingdings" pitchFamily="33" charset="2"/>
              <a:buChar char=""/>
              <a:defRPr/>
            </a:pPr>
            <a:endParaRPr lang="en-US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1" descr="f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24136"/>
            <a:ext cx="4318959" cy="55892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313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Comparison of 3 Symmetric Encryption Popular Block Cyphers</a:t>
            </a:r>
            <a:endParaRPr lang="en-US" altLang="zh-CN" sz="40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19918" b="-15935"/>
          <a:stretch/>
        </p:blipFill>
        <p:spPr>
          <a:xfrm>
            <a:off x="112151" y="1819656"/>
            <a:ext cx="8884429" cy="3118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2652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Data Encryption Standard</a:t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(DES)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4244"/>
              </p:ext>
            </p:extLst>
          </p:nvPr>
        </p:nvGraphicFramePr>
        <p:xfrm>
          <a:off x="251520" y="1403350"/>
          <a:ext cx="8686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29600" cy="85030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  <a:ea typeface="+mj-ea"/>
                <a:cs typeface="+mj-cs"/>
              </a:rPr>
              <a:t/>
            </a:r>
            <a:br>
              <a:rPr lang="en-US" dirty="0" smtClean="0">
                <a:solidFill>
                  <a:schemeClr val="accent1"/>
                </a:solidFill>
                <a:ea typeface="+mj-ea"/>
                <a:cs typeface="+mj-cs"/>
              </a:rPr>
            </a:br>
            <a:r>
              <a:rPr lang="en-US" sz="5300" dirty="0">
                <a:solidFill>
                  <a:schemeClr val="tx1"/>
                </a:solidFill>
                <a:ea typeface="+mn-ea"/>
                <a:cs typeface="+mn-cs"/>
              </a:rPr>
              <a:t>Table 2.2</a:t>
            </a:r>
            <a:endParaRPr lang="en-US" sz="27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38800"/>
            <a:ext cx="91440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Average Time Required for Exhaustive Key Search 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1340769"/>
            <a:ext cx="8812079" cy="415768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27505</TotalTime>
  <Words>9267</Words>
  <Application>Microsoft Office PowerPoint</Application>
  <PresentationFormat>全屏显示(4:3)</PresentationFormat>
  <Paragraphs>909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 Unicode MS</vt:lpstr>
      <vt:lpstr>ＭＳ Ｐゴシック</vt:lpstr>
      <vt:lpstr>Times-Roman</vt:lpstr>
      <vt:lpstr>方正舒体</vt:lpstr>
      <vt:lpstr>宋体</vt:lpstr>
      <vt:lpstr>微软雅黑</vt:lpstr>
      <vt:lpstr>Arial</vt:lpstr>
      <vt:lpstr>Century Gothic</vt:lpstr>
      <vt:lpstr>Courier New</vt:lpstr>
      <vt:lpstr>Palatino Linotype</vt:lpstr>
      <vt:lpstr>Times New Roman</vt:lpstr>
      <vt:lpstr>Wingdings</vt:lpstr>
      <vt:lpstr>Executive</vt:lpstr>
      <vt:lpstr>Chapter 2</vt:lpstr>
      <vt:lpstr>Basic Terminology</vt:lpstr>
      <vt:lpstr>Symmetric Encryption</vt:lpstr>
      <vt:lpstr>Attacking Symmetric Encryption</vt:lpstr>
      <vt:lpstr>Block &amp; Stream Ciphers</vt:lpstr>
      <vt:lpstr>Block Ciphers vs. Stream Ciphers</vt:lpstr>
      <vt:lpstr>Comparison of 3 Symmetric Encryption Popular Block Cyphers</vt:lpstr>
      <vt:lpstr>Data Encryption Standard (DES)</vt:lpstr>
      <vt:lpstr> Table 2.2</vt:lpstr>
      <vt:lpstr>Triple DES (3DES)</vt:lpstr>
      <vt:lpstr>Advanced Encryption Standard (AES)</vt:lpstr>
      <vt:lpstr>Public-Key Encryption</vt:lpstr>
      <vt:lpstr>PowerPoint 演示文稿</vt:lpstr>
      <vt:lpstr>PowerPoint 演示文稿</vt:lpstr>
      <vt:lpstr>PowerPoint 演示文稿</vt:lpstr>
      <vt:lpstr>Requirements for Public-Key Cryptosystems</vt:lpstr>
      <vt:lpstr>Asymmetric Encryption Algorithms</vt:lpstr>
      <vt:lpstr>Message Authentication</vt:lpstr>
      <vt:lpstr>PowerPoint 演示文稿</vt:lpstr>
      <vt:lpstr>PowerPoint 演示文稿</vt:lpstr>
      <vt:lpstr>Hash Function Requirements</vt:lpstr>
      <vt:lpstr>Security of Hash Functions</vt:lpstr>
      <vt:lpstr>Random Numbers</vt:lpstr>
      <vt:lpstr>Random Number Requirements</vt:lpstr>
      <vt:lpstr>Random versus Pseudorandom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2 Lecture Overheads</dc:subject>
  <dc:creator>Dr Lawrie Brown</dc:creator>
  <cp:keywords/>
  <dc:description/>
  <cp:lastModifiedBy>Zonghua Gu</cp:lastModifiedBy>
  <cp:revision>189</cp:revision>
  <dcterms:created xsi:type="dcterms:W3CDTF">2012-03-04T03:14:23Z</dcterms:created>
  <dcterms:modified xsi:type="dcterms:W3CDTF">2016-12-23T12:57:07Z</dcterms:modified>
  <cp:category/>
</cp:coreProperties>
</file>