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2"/>
  </p:notesMasterIdLst>
  <p:sldIdLst>
    <p:sldId id="414" r:id="rId2"/>
    <p:sldId id="359" r:id="rId3"/>
    <p:sldId id="363" r:id="rId4"/>
    <p:sldId id="364" r:id="rId5"/>
    <p:sldId id="365" r:id="rId6"/>
    <p:sldId id="403" r:id="rId7"/>
    <p:sldId id="366" r:id="rId8"/>
    <p:sldId id="367" r:id="rId9"/>
    <p:sldId id="368" r:id="rId10"/>
    <p:sldId id="420" r:id="rId11"/>
    <p:sldId id="421" r:id="rId12"/>
    <p:sldId id="370" r:id="rId13"/>
    <p:sldId id="371" r:id="rId14"/>
    <p:sldId id="416" r:id="rId15"/>
    <p:sldId id="419" r:id="rId16"/>
    <p:sldId id="417" r:id="rId17"/>
    <p:sldId id="377" r:id="rId18"/>
    <p:sldId id="379" r:id="rId19"/>
    <p:sldId id="409" r:id="rId20"/>
    <p:sldId id="383" r:id="rId21"/>
    <p:sldId id="385" r:id="rId22"/>
    <p:sldId id="387" r:id="rId23"/>
    <p:sldId id="388" r:id="rId24"/>
    <p:sldId id="389" r:id="rId25"/>
    <p:sldId id="390" r:id="rId26"/>
    <p:sldId id="391" r:id="rId27"/>
    <p:sldId id="392" r:id="rId28"/>
    <p:sldId id="396" r:id="rId29"/>
    <p:sldId id="406" r:id="rId30"/>
    <p:sldId id="415" r:id="rId3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0819" autoAdjust="0"/>
  </p:normalViewPr>
  <p:slideViewPr>
    <p:cSldViewPr>
      <p:cViewPr varScale="1">
        <p:scale>
          <a:sx n="82" d="100"/>
          <a:sy n="82" d="100"/>
        </p:scale>
        <p:origin x="24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724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38F0A-12D4-1D4E-B61F-4C8847B791E1}" type="doc">
      <dgm:prSet loTypeId="urn:microsoft.com/office/officeart/2005/8/layout/matrix2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73414-F3C5-3645-B671-75ED3C512E4D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Incorrect handling is a very common failing</a:t>
          </a:r>
        </a:p>
      </dgm:t>
    </dgm:pt>
    <dgm:pt modelId="{30EF3C21-D509-0142-877E-3DE7B9792E2A}" type="parTrans" cxnId="{FC472137-78B5-0342-A628-3AF5BB43906C}">
      <dgm:prSet/>
      <dgm:spPr/>
      <dgm:t>
        <a:bodyPr/>
        <a:lstStyle/>
        <a:p>
          <a:endParaRPr lang="en-US"/>
        </a:p>
      </dgm:t>
    </dgm:pt>
    <dgm:pt modelId="{B1DC9B8D-B374-CA46-B2A3-8E87A28E15C6}" type="sibTrans" cxnId="{FC472137-78B5-0342-A628-3AF5BB43906C}">
      <dgm:prSet/>
      <dgm:spPr/>
      <dgm:t>
        <a:bodyPr/>
        <a:lstStyle/>
        <a:p>
          <a:endParaRPr lang="en-US"/>
        </a:p>
      </dgm:t>
    </dgm:pt>
    <dgm:pt modelId="{E51589B7-2D02-9946-BC87-DE40AA7CFBB4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gm:t>
    </dgm:pt>
    <dgm:pt modelId="{24674599-52B2-7947-BAA8-83494ACB2B90}" type="parTrans" cxnId="{D0CE5C8B-5A76-EA4B-AB50-25983613E7EF}">
      <dgm:prSet/>
      <dgm:spPr/>
      <dgm:t>
        <a:bodyPr/>
        <a:lstStyle/>
        <a:p>
          <a:endParaRPr lang="en-US"/>
        </a:p>
      </dgm:t>
    </dgm:pt>
    <dgm:pt modelId="{B5B9807C-E0E3-9D43-A4E5-CC84B018FC36}" type="sibTrans" cxnId="{D0CE5C8B-5A76-EA4B-AB50-25983613E7EF}">
      <dgm:prSet/>
      <dgm:spPr/>
      <dgm:t>
        <a:bodyPr/>
        <a:lstStyle/>
        <a:p>
          <a:endParaRPr lang="en-US"/>
        </a:p>
      </dgm:t>
    </dgm:pt>
    <dgm:pt modelId="{40787A6F-1C6B-1641-90DC-DCAF79BEC773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Must identify all data sources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58A1806B-B658-F44A-A5CF-67B5087E9C37}" type="parTrans" cxnId="{A23F88C2-4990-E245-A1C8-6AC7999D6769}">
      <dgm:prSet/>
      <dgm:spPr/>
      <dgm:t>
        <a:bodyPr/>
        <a:lstStyle/>
        <a:p>
          <a:endParaRPr lang="en-US"/>
        </a:p>
      </dgm:t>
    </dgm:pt>
    <dgm:pt modelId="{DA86554F-B02B-7840-861C-A7C8EDA79685}" type="sibTrans" cxnId="{A23F88C2-4990-E245-A1C8-6AC7999D6769}">
      <dgm:prSet/>
      <dgm:spPr/>
      <dgm:t>
        <a:bodyPr/>
        <a:lstStyle/>
        <a:p>
          <a:endParaRPr lang="en-US"/>
        </a:p>
      </dgm:t>
    </dgm:pt>
    <dgm:pt modelId="{B1E7FA4E-5556-914F-9D3B-E197115AC484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Explicitly validate assumptions on size and type of values before use</a:t>
          </a:r>
        </a:p>
      </dgm:t>
    </dgm:pt>
    <dgm:pt modelId="{ED22882F-16A8-C94A-881B-D6F1A520D4BF}" type="parTrans" cxnId="{C5A8C8D3-AF13-2447-BEB9-D91B4F2C6D39}">
      <dgm:prSet/>
      <dgm:spPr/>
      <dgm:t>
        <a:bodyPr/>
        <a:lstStyle/>
        <a:p>
          <a:endParaRPr lang="en-US"/>
        </a:p>
      </dgm:t>
    </dgm:pt>
    <dgm:pt modelId="{A1F973E0-6BA4-3A41-97F5-60ADD3F793F8}" type="sibTrans" cxnId="{C5A8C8D3-AF13-2447-BEB9-D91B4F2C6D39}">
      <dgm:prSet/>
      <dgm:spPr/>
      <dgm:t>
        <a:bodyPr/>
        <a:lstStyle/>
        <a:p>
          <a:endParaRPr lang="en-US"/>
        </a:p>
      </dgm:t>
    </dgm:pt>
    <dgm:pt modelId="{CA02473B-70BA-F842-8CC3-F27DB72CD367}" type="pres">
      <dgm:prSet presAssocID="{FA738F0A-12D4-1D4E-B61F-4C8847B791E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F17FF-C748-A849-A1FC-6382EE665BC5}" type="pres">
      <dgm:prSet presAssocID="{FA738F0A-12D4-1D4E-B61F-4C8847B791E1}" presName="axisShape" presStyleLbl="bgShp" presStyleIdx="0" presStyleCnt="1"/>
      <dgm:spPr/>
      <dgm:t>
        <a:bodyPr/>
        <a:lstStyle/>
        <a:p>
          <a:endParaRPr lang="en-US"/>
        </a:p>
      </dgm:t>
    </dgm:pt>
    <dgm:pt modelId="{195C8724-CBEE-9949-9504-79D1E5C56183}" type="pres">
      <dgm:prSet presAssocID="{FA738F0A-12D4-1D4E-B61F-4C8847B791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B6CA0-B0C1-D740-8696-2C5B2F7CE756}" type="pres">
      <dgm:prSet presAssocID="{FA738F0A-12D4-1D4E-B61F-4C8847B791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451F2-6199-544E-A424-9E14542AD93A}" type="pres">
      <dgm:prSet presAssocID="{FA738F0A-12D4-1D4E-B61F-4C8847B791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633D7-2870-3F42-9CA6-9F709BE26A5F}" type="pres">
      <dgm:prSet presAssocID="{FA738F0A-12D4-1D4E-B61F-4C8847B791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301C56-E0C2-9F43-879D-0A0CA4B4775C}" type="presOf" srcId="{FA738F0A-12D4-1D4E-B61F-4C8847B791E1}" destId="{CA02473B-70BA-F842-8CC3-F27DB72CD367}" srcOrd="0" destOrd="0" presId="urn:microsoft.com/office/officeart/2005/8/layout/matrix2"/>
    <dgm:cxn modelId="{FC472137-78B5-0342-A628-3AF5BB43906C}" srcId="{FA738F0A-12D4-1D4E-B61F-4C8847B791E1}" destId="{91D73414-F3C5-3645-B671-75ED3C512E4D}" srcOrd="0" destOrd="0" parTransId="{30EF3C21-D509-0142-877E-3DE7B9792E2A}" sibTransId="{B1DC9B8D-B374-CA46-B2A3-8E87A28E15C6}"/>
    <dgm:cxn modelId="{A23F88C2-4990-E245-A1C8-6AC7999D6769}" srcId="{FA738F0A-12D4-1D4E-B61F-4C8847B791E1}" destId="{40787A6F-1C6B-1641-90DC-DCAF79BEC773}" srcOrd="2" destOrd="0" parTransId="{58A1806B-B658-F44A-A5CF-67B5087E9C37}" sibTransId="{DA86554F-B02B-7840-861C-A7C8EDA79685}"/>
    <dgm:cxn modelId="{EDAB95EC-0B0F-6A49-9EBD-29A77AA98C70}" type="presOf" srcId="{91D73414-F3C5-3645-B671-75ED3C512E4D}" destId="{195C8724-CBEE-9949-9504-79D1E5C56183}" srcOrd="0" destOrd="0" presId="urn:microsoft.com/office/officeart/2005/8/layout/matrix2"/>
    <dgm:cxn modelId="{0705B95A-1EA1-5F42-8D0E-C4E9F876ACE8}" type="presOf" srcId="{E51589B7-2D02-9946-BC87-DE40AA7CFBB4}" destId="{112B6CA0-B0C1-D740-8696-2C5B2F7CE756}" srcOrd="0" destOrd="0" presId="urn:microsoft.com/office/officeart/2005/8/layout/matrix2"/>
    <dgm:cxn modelId="{8924581E-4A3A-2043-BF37-9C81EC15231E}" type="presOf" srcId="{40787A6F-1C6B-1641-90DC-DCAF79BEC773}" destId="{62A451F2-6199-544E-A424-9E14542AD93A}" srcOrd="0" destOrd="0" presId="urn:microsoft.com/office/officeart/2005/8/layout/matrix2"/>
    <dgm:cxn modelId="{C5A8C8D3-AF13-2447-BEB9-D91B4F2C6D39}" srcId="{FA738F0A-12D4-1D4E-B61F-4C8847B791E1}" destId="{B1E7FA4E-5556-914F-9D3B-E197115AC484}" srcOrd="3" destOrd="0" parTransId="{ED22882F-16A8-C94A-881B-D6F1A520D4BF}" sibTransId="{A1F973E0-6BA4-3A41-97F5-60ADD3F793F8}"/>
    <dgm:cxn modelId="{FEBAE54E-AAD4-6E4B-B034-0AAF973EDDB9}" type="presOf" srcId="{B1E7FA4E-5556-914F-9D3B-E197115AC484}" destId="{B17633D7-2870-3F42-9CA6-9F709BE26A5F}" srcOrd="0" destOrd="0" presId="urn:microsoft.com/office/officeart/2005/8/layout/matrix2"/>
    <dgm:cxn modelId="{D0CE5C8B-5A76-EA4B-AB50-25983613E7EF}" srcId="{FA738F0A-12D4-1D4E-B61F-4C8847B791E1}" destId="{E51589B7-2D02-9946-BC87-DE40AA7CFBB4}" srcOrd="1" destOrd="0" parTransId="{24674599-52B2-7947-BAA8-83494ACB2B90}" sibTransId="{B5B9807C-E0E3-9D43-A4E5-CC84B018FC36}"/>
    <dgm:cxn modelId="{A86419F4-6A14-D346-829A-7F399A73F822}" type="presParOf" srcId="{CA02473B-70BA-F842-8CC3-F27DB72CD367}" destId="{77FF17FF-C748-A849-A1FC-6382EE665BC5}" srcOrd="0" destOrd="0" presId="urn:microsoft.com/office/officeart/2005/8/layout/matrix2"/>
    <dgm:cxn modelId="{85CC7A51-3C75-984B-8664-03305E1A1C3F}" type="presParOf" srcId="{CA02473B-70BA-F842-8CC3-F27DB72CD367}" destId="{195C8724-CBEE-9949-9504-79D1E5C56183}" srcOrd="1" destOrd="0" presId="urn:microsoft.com/office/officeart/2005/8/layout/matrix2"/>
    <dgm:cxn modelId="{E356D4AE-3D0A-8D48-A053-D7D5C6CE9B20}" type="presParOf" srcId="{CA02473B-70BA-F842-8CC3-F27DB72CD367}" destId="{112B6CA0-B0C1-D740-8696-2C5B2F7CE756}" srcOrd="2" destOrd="0" presId="urn:microsoft.com/office/officeart/2005/8/layout/matrix2"/>
    <dgm:cxn modelId="{FFE90FF0-2249-8047-A047-90A2ADAF70FA}" type="presParOf" srcId="{CA02473B-70BA-F842-8CC3-F27DB72CD367}" destId="{62A451F2-6199-544E-A424-9E14542AD93A}" srcOrd="3" destOrd="0" presId="urn:microsoft.com/office/officeart/2005/8/layout/matrix2"/>
    <dgm:cxn modelId="{F2EF9764-C44A-AB4B-A2D8-838F0CB62E0F}" type="presParOf" srcId="{CA02473B-70BA-F842-8CC3-F27DB72CD367}" destId="{B17633D7-2870-3F42-9CA6-9F709BE26A5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C92F8-8F93-DF42-95BA-766BB24D032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107675-7C28-A045-B1EE-ADF2EE398880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/>
            <a:t>It is necessary to ensure that data conform with any assumptions made about the data before subsequent use</a:t>
          </a:r>
          <a:endParaRPr lang="en-US" dirty="0"/>
        </a:p>
      </dgm:t>
    </dgm:pt>
    <dgm:pt modelId="{4D7198A3-91EF-AF45-895C-C6E4A359BD8B}" type="parTrans" cxnId="{79ECAE75-B48E-7342-9EC7-D20221EC0FCE}">
      <dgm:prSet/>
      <dgm:spPr/>
      <dgm:t>
        <a:bodyPr/>
        <a:lstStyle/>
        <a:p>
          <a:endParaRPr lang="en-US"/>
        </a:p>
      </dgm:t>
    </dgm:pt>
    <dgm:pt modelId="{A2EBACE0-6F49-DC48-A31D-1377E02CCC9A}" type="sibTrans" cxnId="{79ECAE75-B48E-7342-9EC7-D20221EC0FCE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22190B7-6D40-C34E-B155-DF55CC3999B7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/>
            <a:t>Input data should be compared against what is expected</a:t>
          </a:r>
          <a:endParaRPr lang="en-US" dirty="0"/>
        </a:p>
      </dgm:t>
    </dgm:pt>
    <dgm:pt modelId="{C2ADA83B-F727-C64E-8957-F82112784FED}" type="parTrans" cxnId="{554BF718-1219-8241-9478-12D52BF11E04}">
      <dgm:prSet/>
      <dgm:spPr/>
      <dgm:t>
        <a:bodyPr/>
        <a:lstStyle/>
        <a:p>
          <a:endParaRPr lang="en-US"/>
        </a:p>
      </dgm:t>
    </dgm:pt>
    <dgm:pt modelId="{BEB71B3E-E38D-9D42-B3E7-CA4A9DF19684}" type="sibTrans" cxnId="{554BF718-1219-8241-9478-12D52BF11E0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FCB13A8-7353-8E47-A22F-BE8BAFA0FE78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smtClean="0"/>
            <a:t>Alternative is to compare the input data with known dangerous values</a:t>
          </a:r>
          <a:endParaRPr lang="en-US" dirty="0"/>
        </a:p>
      </dgm:t>
    </dgm:pt>
    <dgm:pt modelId="{F3FF9465-3A9B-EE4D-A595-68CD37BB03AF}" type="parTrans" cxnId="{2F032CEA-1A2C-6941-878C-83A26CAD0274}">
      <dgm:prSet/>
      <dgm:spPr/>
      <dgm:t>
        <a:bodyPr/>
        <a:lstStyle/>
        <a:p>
          <a:endParaRPr lang="en-US"/>
        </a:p>
      </dgm:t>
    </dgm:pt>
    <dgm:pt modelId="{BD72D601-1C9D-6444-9A12-763B79BB0138}" type="sibTrans" cxnId="{2F032CEA-1A2C-6941-878C-83A26CAD027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0C9CC9B-083B-8A41-A842-79178A9B39F6}">
      <dgm:prSet/>
      <dgm:spPr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/>
            <a:t>By only accepting known safe data the program is likely to be secure</a:t>
          </a:r>
          <a:endParaRPr lang="en-US" b="1" dirty="0"/>
        </a:p>
      </dgm:t>
    </dgm:pt>
    <dgm:pt modelId="{5D444ED7-BB3D-614F-BEF1-866E8DE82AF6}" type="parTrans" cxnId="{07C82275-6611-BF41-A9FC-EE596B565039}">
      <dgm:prSet/>
      <dgm:spPr/>
      <dgm:t>
        <a:bodyPr/>
        <a:lstStyle/>
        <a:p>
          <a:endParaRPr lang="en-US"/>
        </a:p>
      </dgm:t>
    </dgm:pt>
    <dgm:pt modelId="{62E7101C-FC19-A44B-9920-318E4F078C9C}" type="sibTrans" cxnId="{07C82275-6611-BF41-A9FC-EE596B565039}">
      <dgm:prSet/>
      <dgm:spPr/>
      <dgm:t>
        <a:bodyPr/>
        <a:lstStyle/>
        <a:p>
          <a:endParaRPr lang="en-US"/>
        </a:p>
      </dgm:t>
    </dgm:pt>
    <dgm:pt modelId="{FDD30AC2-127E-B44B-97E5-AB9E40F24437}" type="pres">
      <dgm:prSet presAssocID="{12BC92F8-8F93-DF42-95BA-766BB24D032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CF6F2D-C934-094D-BE1D-E590FEF8E0EF}" type="pres">
      <dgm:prSet presAssocID="{DA107675-7C28-A045-B1EE-ADF2EE39888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701CA-DD4D-9744-B880-79F2F6F32979}" type="pres">
      <dgm:prSet presAssocID="{A2EBACE0-6F49-DC48-A31D-1377E02CCC9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D85C23E-9CD2-2D41-966A-967BB45F557E}" type="pres">
      <dgm:prSet presAssocID="{A2EBACE0-6F49-DC48-A31D-1377E02CCC9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0430FEE-8E5A-7C4E-831E-586B9BD859C7}" type="pres">
      <dgm:prSet presAssocID="{722190B7-6D40-C34E-B155-DF55CC3999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9398C-E85C-CD47-9B85-4D5B99E30286}" type="pres">
      <dgm:prSet presAssocID="{BEB71B3E-E38D-9D42-B3E7-CA4A9DF1968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D98C3E2-4290-2D4C-88D1-15F11BA4EE17}" type="pres">
      <dgm:prSet presAssocID="{BEB71B3E-E38D-9D42-B3E7-CA4A9DF1968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6B292D-5F15-F445-9FAA-D0D696C23F23}" type="pres">
      <dgm:prSet presAssocID="{1FCB13A8-7353-8E47-A22F-BE8BAFA0FE7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E1D9B-0F09-FA49-912D-319FB37B16F0}" type="pres">
      <dgm:prSet presAssocID="{BD72D601-1C9D-6444-9A12-763B79BB013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D9709A-70C9-C048-BC34-4E7D4B3BCC0E}" type="pres">
      <dgm:prSet presAssocID="{BD72D601-1C9D-6444-9A12-763B79BB013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1468874-D23D-BB4C-97FA-00CDB87E348D}" type="pres">
      <dgm:prSet presAssocID="{C0C9CC9B-083B-8A41-A842-79178A9B39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CAE75-B48E-7342-9EC7-D20221EC0FCE}" srcId="{12BC92F8-8F93-DF42-95BA-766BB24D0322}" destId="{DA107675-7C28-A045-B1EE-ADF2EE398880}" srcOrd="0" destOrd="0" parTransId="{4D7198A3-91EF-AF45-895C-C6E4A359BD8B}" sibTransId="{A2EBACE0-6F49-DC48-A31D-1377E02CCC9A}"/>
    <dgm:cxn modelId="{33FB7B00-4994-B14A-8A31-50D1738C5C62}" type="presOf" srcId="{722190B7-6D40-C34E-B155-DF55CC3999B7}" destId="{50430FEE-8E5A-7C4E-831E-586B9BD859C7}" srcOrd="0" destOrd="0" presId="urn:microsoft.com/office/officeart/2005/8/layout/process1"/>
    <dgm:cxn modelId="{C658B1AD-037E-8840-A517-E62E383490FA}" type="presOf" srcId="{A2EBACE0-6F49-DC48-A31D-1377E02CCC9A}" destId="{6D0701CA-DD4D-9744-B880-79F2F6F32979}" srcOrd="0" destOrd="0" presId="urn:microsoft.com/office/officeart/2005/8/layout/process1"/>
    <dgm:cxn modelId="{554BF718-1219-8241-9478-12D52BF11E04}" srcId="{12BC92F8-8F93-DF42-95BA-766BB24D0322}" destId="{722190B7-6D40-C34E-B155-DF55CC3999B7}" srcOrd="1" destOrd="0" parTransId="{C2ADA83B-F727-C64E-8957-F82112784FED}" sibTransId="{BEB71B3E-E38D-9D42-B3E7-CA4A9DF19684}"/>
    <dgm:cxn modelId="{0A3BA235-22C8-BE47-B485-ABF574C7ABD5}" type="presOf" srcId="{C0C9CC9B-083B-8A41-A842-79178A9B39F6}" destId="{91468874-D23D-BB4C-97FA-00CDB87E348D}" srcOrd="0" destOrd="0" presId="urn:microsoft.com/office/officeart/2005/8/layout/process1"/>
    <dgm:cxn modelId="{07C82275-6611-BF41-A9FC-EE596B565039}" srcId="{12BC92F8-8F93-DF42-95BA-766BB24D0322}" destId="{C0C9CC9B-083B-8A41-A842-79178A9B39F6}" srcOrd="3" destOrd="0" parTransId="{5D444ED7-BB3D-614F-BEF1-866E8DE82AF6}" sibTransId="{62E7101C-FC19-A44B-9920-318E4F078C9C}"/>
    <dgm:cxn modelId="{E55ED60E-A25C-1F46-BE22-653F47668B86}" type="presOf" srcId="{A2EBACE0-6F49-DC48-A31D-1377E02CCC9A}" destId="{CD85C23E-9CD2-2D41-966A-967BB45F557E}" srcOrd="1" destOrd="0" presId="urn:microsoft.com/office/officeart/2005/8/layout/process1"/>
    <dgm:cxn modelId="{472FA8B4-79EB-224F-98C2-1053A89218C6}" type="presOf" srcId="{BEB71B3E-E38D-9D42-B3E7-CA4A9DF19684}" destId="{ABB9398C-E85C-CD47-9B85-4D5B99E30286}" srcOrd="0" destOrd="0" presId="urn:microsoft.com/office/officeart/2005/8/layout/process1"/>
    <dgm:cxn modelId="{4B9FD0BD-7772-5C41-B946-388A1D6C4DD9}" type="presOf" srcId="{BD72D601-1C9D-6444-9A12-763B79BB0138}" destId="{65CE1D9B-0F09-FA49-912D-319FB37B16F0}" srcOrd="0" destOrd="0" presId="urn:microsoft.com/office/officeart/2005/8/layout/process1"/>
    <dgm:cxn modelId="{E9CD9427-81B9-2043-B0C8-B13DF317E752}" type="presOf" srcId="{12BC92F8-8F93-DF42-95BA-766BB24D0322}" destId="{FDD30AC2-127E-B44B-97E5-AB9E40F24437}" srcOrd="0" destOrd="0" presId="urn:microsoft.com/office/officeart/2005/8/layout/process1"/>
    <dgm:cxn modelId="{7931516C-D94F-224E-BC36-E432265B19BA}" type="presOf" srcId="{1FCB13A8-7353-8E47-A22F-BE8BAFA0FE78}" destId="{166B292D-5F15-F445-9FAA-D0D696C23F23}" srcOrd="0" destOrd="0" presId="urn:microsoft.com/office/officeart/2005/8/layout/process1"/>
    <dgm:cxn modelId="{B569A032-0CD2-B14C-B2F0-0DD18CFD7140}" type="presOf" srcId="{DA107675-7C28-A045-B1EE-ADF2EE398880}" destId="{7DCF6F2D-C934-094D-BE1D-E590FEF8E0EF}" srcOrd="0" destOrd="0" presId="urn:microsoft.com/office/officeart/2005/8/layout/process1"/>
    <dgm:cxn modelId="{0151B9DB-F03B-C54F-8360-A771609BDB4C}" type="presOf" srcId="{BEB71B3E-E38D-9D42-B3E7-CA4A9DF19684}" destId="{9D98C3E2-4290-2D4C-88D1-15F11BA4EE17}" srcOrd="1" destOrd="0" presId="urn:microsoft.com/office/officeart/2005/8/layout/process1"/>
    <dgm:cxn modelId="{2F032CEA-1A2C-6941-878C-83A26CAD0274}" srcId="{12BC92F8-8F93-DF42-95BA-766BB24D0322}" destId="{1FCB13A8-7353-8E47-A22F-BE8BAFA0FE78}" srcOrd="2" destOrd="0" parTransId="{F3FF9465-3A9B-EE4D-A595-68CD37BB03AF}" sibTransId="{BD72D601-1C9D-6444-9A12-763B79BB0138}"/>
    <dgm:cxn modelId="{9F64C568-39C3-DD42-9AF9-055BBE7567EE}" type="presOf" srcId="{BD72D601-1C9D-6444-9A12-763B79BB0138}" destId="{E2D9709A-70C9-C048-BC34-4E7D4B3BCC0E}" srcOrd="1" destOrd="0" presId="urn:microsoft.com/office/officeart/2005/8/layout/process1"/>
    <dgm:cxn modelId="{1CADC4F6-A8FE-CC49-8283-25657DB175B0}" type="presParOf" srcId="{FDD30AC2-127E-B44B-97E5-AB9E40F24437}" destId="{7DCF6F2D-C934-094D-BE1D-E590FEF8E0EF}" srcOrd="0" destOrd="0" presId="urn:microsoft.com/office/officeart/2005/8/layout/process1"/>
    <dgm:cxn modelId="{D4D61BEF-6274-9A4A-8999-72DDC8E0CDFF}" type="presParOf" srcId="{FDD30AC2-127E-B44B-97E5-AB9E40F24437}" destId="{6D0701CA-DD4D-9744-B880-79F2F6F32979}" srcOrd="1" destOrd="0" presId="urn:microsoft.com/office/officeart/2005/8/layout/process1"/>
    <dgm:cxn modelId="{95C0DB8D-3C96-6D45-9E40-A9E8F401B693}" type="presParOf" srcId="{6D0701CA-DD4D-9744-B880-79F2F6F32979}" destId="{CD85C23E-9CD2-2D41-966A-967BB45F557E}" srcOrd="0" destOrd="0" presId="urn:microsoft.com/office/officeart/2005/8/layout/process1"/>
    <dgm:cxn modelId="{F9CA68A0-0B6F-4A49-8258-45083365148B}" type="presParOf" srcId="{FDD30AC2-127E-B44B-97E5-AB9E40F24437}" destId="{50430FEE-8E5A-7C4E-831E-586B9BD859C7}" srcOrd="2" destOrd="0" presId="urn:microsoft.com/office/officeart/2005/8/layout/process1"/>
    <dgm:cxn modelId="{D7617DD1-6FAA-C943-8A48-1081BD7562C2}" type="presParOf" srcId="{FDD30AC2-127E-B44B-97E5-AB9E40F24437}" destId="{ABB9398C-E85C-CD47-9B85-4D5B99E30286}" srcOrd="3" destOrd="0" presId="urn:microsoft.com/office/officeart/2005/8/layout/process1"/>
    <dgm:cxn modelId="{190B995C-D467-D047-8B10-00C41F420DFA}" type="presParOf" srcId="{ABB9398C-E85C-CD47-9B85-4D5B99E30286}" destId="{9D98C3E2-4290-2D4C-88D1-15F11BA4EE17}" srcOrd="0" destOrd="0" presId="urn:microsoft.com/office/officeart/2005/8/layout/process1"/>
    <dgm:cxn modelId="{F084ECD6-EE67-4544-AF05-4387F09FD7BB}" type="presParOf" srcId="{FDD30AC2-127E-B44B-97E5-AB9E40F24437}" destId="{166B292D-5F15-F445-9FAA-D0D696C23F23}" srcOrd="4" destOrd="0" presId="urn:microsoft.com/office/officeart/2005/8/layout/process1"/>
    <dgm:cxn modelId="{FA78F9C1-62B9-A947-B79B-BAE4A2159DB0}" type="presParOf" srcId="{FDD30AC2-127E-B44B-97E5-AB9E40F24437}" destId="{65CE1D9B-0F09-FA49-912D-319FB37B16F0}" srcOrd="5" destOrd="0" presId="urn:microsoft.com/office/officeart/2005/8/layout/process1"/>
    <dgm:cxn modelId="{2E2D31CC-CF6C-D443-AEEA-7C7C5650454B}" type="presParOf" srcId="{65CE1D9B-0F09-FA49-912D-319FB37B16F0}" destId="{E2D9709A-70C9-C048-BC34-4E7D4B3BCC0E}" srcOrd="0" destOrd="0" presId="urn:microsoft.com/office/officeart/2005/8/layout/process1"/>
    <dgm:cxn modelId="{9ECD3A5F-A255-F54E-B5B3-305A26ECB163}" type="presParOf" srcId="{FDD30AC2-127E-B44B-97E5-AB9E40F24437}" destId="{91468874-D23D-BB4C-97FA-00CDB87E348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AD213-01C3-1746-9505-2C4104907F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58554-1ADB-1B43-B618-51585B55B444}">
      <dgm:prSet custT="1"/>
      <dgm:spPr/>
      <dgm:t>
        <a:bodyPr/>
        <a:lstStyle/>
        <a:p>
          <a:pPr rtl="0"/>
          <a:r>
            <a:rPr lang="en-US" sz="2800" dirty="0" smtClean="0">
              <a:latin typeface="+mj-lt"/>
            </a:rPr>
            <a:t>Dynamically linked libraries may be vulnerable to manipulation of LD_LIBRARY_PATH</a:t>
          </a:r>
          <a:endParaRPr lang="en-US" sz="2800" dirty="0">
            <a:latin typeface="+mj-lt"/>
          </a:endParaRPr>
        </a:p>
      </dgm:t>
    </dgm:pt>
    <dgm:pt modelId="{84F714A2-0965-474F-8323-CD752EA64A8D}" type="parTrans" cxnId="{037C9479-BFAD-864A-BD6C-48CB7623F73C}">
      <dgm:prSet/>
      <dgm:spPr/>
      <dgm:t>
        <a:bodyPr/>
        <a:lstStyle/>
        <a:p>
          <a:endParaRPr lang="en-US"/>
        </a:p>
      </dgm:t>
    </dgm:pt>
    <dgm:pt modelId="{A1634784-9418-7E4D-8AFD-7ABF2BDCE484}" type="sibTrans" cxnId="{037C9479-BFAD-864A-BD6C-48CB7623F73C}">
      <dgm:prSet/>
      <dgm:spPr/>
      <dgm:t>
        <a:bodyPr/>
        <a:lstStyle/>
        <a:p>
          <a:endParaRPr lang="en-US"/>
        </a:p>
      </dgm:t>
    </dgm:pt>
    <dgm:pt modelId="{D3BCE2C8-69BE-444F-B468-B35AF1D05BE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Used to locate suitable dynamic library</a:t>
          </a:r>
          <a:endParaRPr lang="en-US" dirty="0">
            <a:latin typeface="+mj-lt"/>
          </a:endParaRPr>
        </a:p>
      </dgm:t>
    </dgm:pt>
    <dgm:pt modelId="{8E8BE1C8-9799-A54C-B7E5-1429A912F99F}" type="parTrans" cxnId="{E5D6F426-F575-1446-995A-1F579C71B3AA}">
      <dgm:prSet/>
      <dgm:spPr/>
      <dgm:t>
        <a:bodyPr/>
        <a:lstStyle/>
        <a:p>
          <a:endParaRPr lang="en-US"/>
        </a:p>
      </dgm:t>
    </dgm:pt>
    <dgm:pt modelId="{A66E97E1-B51E-094B-839C-70740CB756C1}" type="sibTrans" cxnId="{E5D6F426-F575-1446-995A-1F579C71B3AA}">
      <dgm:prSet/>
      <dgm:spPr/>
      <dgm:t>
        <a:bodyPr/>
        <a:lstStyle/>
        <a:p>
          <a:endParaRPr lang="en-US"/>
        </a:p>
      </dgm:t>
    </dgm:pt>
    <dgm:pt modelId="{C8FF8C02-6D3F-9F47-A2CA-DF91EC620E30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To prevent it, either statically link privileged libraries, or don’t use LD_LIBRARY_PATH</a:t>
          </a:r>
          <a:endParaRPr lang="en-US" dirty="0">
            <a:latin typeface="+mj-lt"/>
          </a:endParaRPr>
        </a:p>
      </dgm:t>
    </dgm:pt>
    <dgm:pt modelId="{852A5A98-2D50-B840-B334-B219DF622011}" type="parTrans" cxnId="{6AB81223-34AB-F944-8708-9EFB900283C6}">
      <dgm:prSet/>
      <dgm:spPr/>
      <dgm:t>
        <a:bodyPr/>
        <a:lstStyle/>
        <a:p>
          <a:endParaRPr lang="en-US"/>
        </a:p>
      </dgm:t>
    </dgm:pt>
    <dgm:pt modelId="{BD2F1A08-1A1C-FC4D-AB35-AFE846F71747}" type="sibTrans" cxnId="{6AB81223-34AB-F944-8708-9EFB900283C6}">
      <dgm:prSet/>
      <dgm:spPr/>
      <dgm:t>
        <a:bodyPr/>
        <a:lstStyle/>
        <a:p>
          <a:endParaRPr lang="en-US"/>
        </a:p>
      </dgm:t>
    </dgm:pt>
    <dgm:pt modelId="{0155F575-D67B-4CCA-B6CA-059CFACD85A2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The attacker can construct a custom version of a common library, and set LD_LIBRARY_PATH to reference the attacker’s copy of the library first, which is run with the privileges of the target program. </a:t>
          </a:r>
          <a:endParaRPr lang="en-US" dirty="0">
            <a:latin typeface="+mj-lt"/>
          </a:endParaRPr>
        </a:p>
      </dgm:t>
    </dgm:pt>
    <dgm:pt modelId="{A1DB6CEB-C893-4EAB-B0B4-BE5ADF59D321}" type="parTrans" cxnId="{1FE2E09C-DC64-4A9B-9191-EA3FF4444E06}">
      <dgm:prSet/>
      <dgm:spPr/>
      <dgm:t>
        <a:bodyPr/>
        <a:lstStyle/>
        <a:p>
          <a:endParaRPr lang="zh-CN" altLang="en-US"/>
        </a:p>
      </dgm:t>
    </dgm:pt>
    <dgm:pt modelId="{4EB0CA70-3CD4-41E1-93CF-2CF0ABC07D5F}" type="sibTrans" cxnId="{1FE2E09C-DC64-4A9B-9191-EA3FF4444E06}">
      <dgm:prSet/>
      <dgm:spPr/>
      <dgm:t>
        <a:bodyPr/>
        <a:lstStyle/>
        <a:p>
          <a:endParaRPr lang="zh-CN" altLang="en-US"/>
        </a:p>
      </dgm:t>
    </dgm:pt>
    <dgm:pt modelId="{E0DDC16D-8438-044B-BCA5-8E2EB5A45F14}" type="pres">
      <dgm:prSet presAssocID="{52EAD213-01C3-1746-9505-2C4104907F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11DC0A-43CB-BB4E-90BC-EC71389508C7}" type="pres">
      <dgm:prSet presAssocID="{CEF58554-1ADB-1B43-B618-51585B55B444}" presName="parentText" presStyleLbl="node1" presStyleIdx="0" presStyleCnt="1" custAng="0" custLinFactNeighborX="-582" custLinFactNeighborY="4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1A0AD8-3A39-7741-B264-4C2384EBCE0D}" type="pres">
      <dgm:prSet presAssocID="{CEF58554-1ADB-1B43-B618-51585B55B444}" presName="childText" presStyleLbl="revTx" presStyleIdx="0" presStyleCnt="1" custLinFactNeighborY="62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48ADA-6B99-EF49-9DA3-7C026C16EC9E}" type="presOf" srcId="{CEF58554-1ADB-1B43-B618-51585B55B444}" destId="{C611DC0A-43CB-BB4E-90BC-EC71389508C7}" srcOrd="0" destOrd="0" presId="urn:microsoft.com/office/officeart/2005/8/layout/vList2"/>
    <dgm:cxn modelId="{6AB81223-34AB-F944-8708-9EFB900283C6}" srcId="{CEF58554-1ADB-1B43-B618-51585B55B444}" destId="{C8FF8C02-6D3F-9F47-A2CA-DF91EC620E30}" srcOrd="2" destOrd="0" parTransId="{852A5A98-2D50-B840-B334-B219DF622011}" sibTransId="{BD2F1A08-1A1C-FC4D-AB35-AFE846F71747}"/>
    <dgm:cxn modelId="{1FE2E09C-DC64-4A9B-9191-EA3FF4444E06}" srcId="{CEF58554-1ADB-1B43-B618-51585B55B444}" destId="{0155F575-D67B-4CCA-B6CA-059CFACD85A2}" srcOrd="1" destOrd="0" parTransId="{A1DB6CEB-C893-4EAB-B0B4-BE5ADF59D321}" sibTransId="{4EB0CA70-3CD4-41E1-93CF-2CF0ABC07D5F}"/>
    <dgm:cxn modelId="{5D9E3ACA-7334-FF4D-9898-B4FF539CCB03}" type="presOf" srcId="{D3BCE2C8-69BE-444F-B468-B35AF1D05BEF}" destId="{031A0AD8-3A39-7741-B264-4C2384EBCE0D}" srcOrd="0" destOrd="0" presId="urn:microsoft.com/office/officeart/2005/8/layout/vList2"/>
    <dgm:cxn modelId="{9FF07D5B-ED64-3345-BC95-78548DDA7D08}" type="presOf" srcId="{52EAD213-01C3-1746-9505-2C4104907F00}" destId="{E0DDC16D-8438-044B-BCA5-8E2EB5A45F14}" srcOrd="0" destOrd="0" presId="urn:microsoft.com/office/officeart/2005/8/layout/vList2"/>
    <dgm:cxn modelId="{E5D6F426-F575-1446-995A-1F579C71B3AA}" srcId="{CEF58554-1ADB-1B43-B618-51585B55B444}" destId="{D3BCE2C8-69BE-444F-B468-B35AF1D05BEF}" srcOrd="0" destOrd="0" parTransId="{8E8BE1C8-9799-A54C-B7E5-1429A912F99F}" sibTransId="{A66E97E1-B51E-094B-839C-70740CB756C1}"/>
    <dgm:cxn modelId="{037C9479-BFAD-864A-BD6C-48CB7623F73C}" srcId="{52EAD213-01C3-1746-9505-2C4104907F00}" destId="{CEF58554-1ADB-1B43-B618-51585B55B444}" srcOrd="0" destOrd="0" parTransId="{84F714A2-0965-474F-8323-CD752EA64A8D}" sibTransId="{A1634784-9418-7E4D-8AFD-7ABF2BDCE484}"/>
    <dgm:cxn modelId="{068A3F0A-7279-B346-8230-F6E659247BD9}" type="presOf" srcId="{C8FF8C02-6D3F-9F47-A2CA-DF91EC620E30}" destId="{031A0AD8-3A39-7741-B264-4C2384EBCE0D}" srcOrd="0" destOrd="2" presId="urn:microsoft.com/office/officeart/2005/8/layout/vList2"/>
    <dgm:cxn modelId="{70542CD6-A9B6-471A-BA9C-BBF240CF12BF}" type="presOf" srcId="{0155F575-D67B-4CCA-B6CA-059CFACD85A2}" destId="{031A0AD8-3A39-7741-B264-4C2384EBCE0D}" srcOrd="0" destOrd="1" presId="urn:microsoft.com/office/officeart/2005/8/layout/vList2"/>
    <dgm:cxn modelId="{8EADCA00-76FF-9543-BE89-3CD50CA13D7B}" type="presParOf" srcId="{E0DDC16D-8438-044B-BCA5-8E2EB5A45F14}" destId="{C611DC0A-43CB-BB4E-90BC-EC71389508C7}" srcOrd="0" destOrd="0" presId="urn:microsoft.com/office/officeart/2005/8/layout/vList2"/>
    <dgm:cxn modelId="{73202D7B-1B0B-6E41-805A-18A4A8B49784}" type="presParOf" srcId="{E0DDC16D-8438-044B-BCA5-8E2EB5A45F14}" destId="{031A0AD8-3A39-7741-B264-4C2384EBCE0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2EB01-0D2F-AF4B-AEB6-4FA0AC34DE2A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A4EBF-749E-7B40-8411-B9970862605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Privilege escalation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5252AFB6-07BA-2A41-940C-1673FD215A6E}" type="parTrans" cxnId="{F3076673-C039-EF4C-9B80-51143FA24693}">
      <dgm:prSet/>
      <dgm:spPr/>
      <dgm:t>
        <a:bodyPr/>
        <a:lstStyle/>
        <a:p>
          <a:endParaRPr lang="en-US"/>
        </a:p>
      </dgm:t>
    </dgm:pt>
    <dgm:pt modelId="{70C8D23E-66B3-3A4E-8EEC-9FE704A653AF}" type="sibTrans" cxnId="{F3076673-C039-EF4C-9B80-51143FA24693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745CBCD-15D9-6B42-8AF2-33ADBA9A95C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Exploit of flaws may give attacker greater privileges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1570F596-11A1-584C-9E58-0BAC27BD1F9D}" type="parTrans" cxnId="{CA4C9F25-5DDB-394B-A51C-826F505582D2}">
      <dgm:prSet/>
      <dgm:spPr/>
      <dgm:t>
        <a:bodyPr/>
        <a:lstStyle/>
        <a:p>
          <a:endParaRPr lang="en-US"/>
        </a:p>
      </dgm:t>
    </dgm:pt>
    <dgm:pt modelId="{FB6CE510-B9DE-A544-AB01-72C841D84FB4}" type="sibTrans" cxnId="{CA4C9F25-5DDB-394B-A51C-826F505582D2}">
      <dgm:prSet/>
      <dgm:spPr/>
      <dgm:t>
        <a:bodyPr/>
        <a:lstStyle/>
        <a:p>
          <a:endParaRPr lang="en-US"/>
        </a:p>
      </dgm:t>
    </dgm:pt>
    <dgm:pt modelId="{344F25FB-9994-214A-9445-195DD1B03317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Least privilege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DCFF1956-F155-E248-861C-E51954565BB3}" type="parTrans" cxnId="{8B8A102F-23BF-CA48-AAC4-22558EF5D21C}">
      <dgm:prSet/>
      <dgm:spPr/>
      <dgm:t>
        <a:bodyPr/>
        <a:lstStyle/>
        <a:p>
          <a:endParaRPr lang="en-US"/>
        </a:p>
      </dgm:t>
    </dgm:pt>
    <dgm:pt modelId="{0058F4EE-4F23-2449-982A-601C182FD798}" type="sibTrans" cxnId="{8B8A102F-23BF-CA48-AAC4-22558EF5D21C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0FA623-B2E2-8A49-B230-0DA743B3D07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Run programs with least privilege needed to complete their function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365FD8FC-4A9C-474F-9BA5-E0BB52C5D660}" type="parTrans" cxnId="{C029D8BB-EB92-A449-A017-F918BA3B5469}">
      <dgm:prSet/>
      <dgm:spPr/>
      <dgm:t>
        <a:bodyPr/>
        <a:lstStyle/>
        <a:p>
          <a:endParaRPr lang="en-US"/>
        </a:p>
      </dgm:t>
    </dgm:pt>
    <dgm:pt modelId="{5E93990F-0E2B-C44A-8418-204E73F87B77}" type="sibTrans" cxnId="{C029D8BB-EB92-A449-A017-F918BA3B5469}">
      <dgm:prSet/>
      <dgm:spPr/>
      <dgm:t>
        <a:bodyPr/>
        <a:lstStyle/>
        <a:p>
          <a:endParaRPr lang="en-US"/>
        </a:p>
      </dgm:t>
    </dgm:pt>
    <dgm:pt modelId="{9F09A4AA-D4E9-F844-9563-2F708BA0DCC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Determine appropriate user and group privileges required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E5688B58-5B25-9141-A696-B2ACDC0128CC}" type="parTrans" cxnId="{55959B64-6912-CA47-AA26-2D8B4753D239}">
      <dgm:prSet/>
      <dgm:spPr/>
      <dgm:t>
        <a:bodyPr/>
        <a:lstStyle/>
        <a:p>
          <a:endParaRPr lang="en-US"/>
        </a:p>
      </dgm:t>
    </dgm:pt>
    <dgm:pt modelId="{5ED308DE-CF6A-454C-AAD0-A4E66F7BCE9B}" type="sibTrans" cxnId="{55959B64-6912-CA47-AA26-2D8B4753D239}">
      <dgm:prSet/>
      <dgm:spPr>
        <a:solidFill>
          <a:schemeClr val="tx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D1885800-58B0-D74F-9938-712304A2B5A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Decide whether to grant extra user or just group privileges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F17DF6A9-A2A6-D84E-AD37-A9D630201B4B}" type="parTrans" cxnId="{34440B0C-524B-0A49-A26F-E8ADEDC76A92}">
      <dgm:prSet/>
      <dgm:spPr/>
      <dgm:t>
        <a:bodyPr/>
        <a:lstStyle/>
        <a:p>
          <a:endParaRPr lang="en-US"/>
        </a:p>
      </dgm:t>
    </dgm:pt>
    <dgm:pt modelId="{D57B61B6-F69E-614E-A229-9CAD312A5CF0}" type="sibTrans" cxnId="{34440B0C-524B-0A49-A26F-E8ADEDC76A92}">
      <dgm:prSet/>
      <dgm:spPr/>
      <dgm:t>
        <a:bodyPr/>
        <a:lstStyle/>
        <a:p>
          <a:endParaRPr lang="en-US"/>
        </a:p>
      </dgm:t>
    </dgm:pt>
    <dgm:pt modelId="{1A384741-A1D5-234D-AF66-F982636C3B88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Ensure that privileged program can modify only those files and directories necessary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8EC1977D-671F-594B-9DF0-9C086355899D}" type="parTrans" cxnId="{130E48B5-895B-B341-8054-20E7D9A96665}">
      <dgm:prSet/>
      <dgm:spPr/>
      <dgm:t>
        <a:bodyPr/>
        <a:lstStyle/>
        <a:p>
          <a:endParaRPr lang="en-US"/>
        </a:p>
      </dgm:t>
    </dgm:pt>
    <dgm:pt modelId="{C4DC8301-C624-9C4B-B832-95DADD6C10DB}" type="sibTrans" cxnId="{130E48B5-895B-B341-8054-20E7D9A96665}">
      <dgm:prSet/>
      <dgm:spPr/>
      <dgm:t>
        <a:bodyPr/>
        <a:lstStyle/>
        <a:p>
          <a:endParaRPr lang="en-US"/>
        </a:p>
      </dgm:t>
    </dgm:pt>
    <dgm:pt modelId="{0A7FCA18-4E36-F34E-9207-40BE87754E52}" type="pres">
      <dgm:prSet presAssocID="{6892EB01-0D2F-AF4B-AEB6-4FA0AC34DE2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53255D-0AEE-5342-B7B6-DA4A310CE354}" type="pres">
      <dgm:prSet presAssocID="{6892EB01-0D2F-AF4B-AEB6-4FA0AC34DE2A}" presName="dummyMaxCanvas" presStyleCnt="0">
        <dgm:presLayoutVars/>
      </dgm:prSet>
      <dgm:spPr/>
    </dgm:pt>
    <dgm:pt modelId="{C215A80E-D6AB-E743-A71B-13D16F54BE4D}" type="pres">
      <dgm:prSet presAssocID="{6892EB01-0D2F-AF4B-AEB6-4FA0AC34DE2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93772-DEE8-EE43-A2C6-DE1505354F6B}" type="pres">
      <dgm:prSet presAssocID="{6892EB01-0D2F-AF4B-AEB6-4FA0AC34DE2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6CDD3-5533-664B-812D-0C468C09B03F}" type="pres">
      <dgm:prSet presAssocID="{6892EB01-0D2F-AF4B-AEB6-4FA0AC34DE2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BF36-4415-0A49-9C51-B6D771122A69}" type="pres">
      <dgm:prSet presAssocID="{6892EB01-0D2F-AF4B-AEB6-4FA0AC34DE2A}" presName="FourNodes_4" presStyleLbl="node1" presStyleIdx="3" presStyleCnt="4" custLinFactNeighborY="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97953-3F1A-3547-9BB4-51981941CED8}" type="pres">
      <dgm:prSet presAssocID="{6892EB01-0D2F-AF4B-AEB6-4FA0AC34DE2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4F468-DAF3-F948-8453-579017E85A58}" type="pres">
      <dgm:prSet presAssocID="{6892EB01-0D2F-AF4B-AEB6-4FA0AC34DE2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F8642-FD98-6F43-BF11-44745DBCA7FA}" type="pres">
      <dgm:prSet presAssocID="{6892EB01-0D2F-AF4B-AEB6-4FA0AC34DE2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53852-DD8E-034A-BB68-CFDC6E35B8A0}" type="pres">
      <dgm:prSet presAssocID="{6892EB01-0D2F-AF4B-AEB6-4FA0AC34DE2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09380-02DB-CD46-8243-79E905DE4731}" type="pres">
      <dgm:prSet presAssocID="{6892EB01-0D2F-AF4B-AEB6-4FA0AC34DE2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DC48E-8ACC-CB40-A05B-990F2E4EFBBB}" type="pres">
      <dgm:prSet presAssocID="{6892EB01-0D2F-AF4B-AEB6-4FA0AC34DE2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5C77E-1DAA-8E42-8437-2025A311992E}" type="pres">
      <dgm:prSet presAssocID="{6892EB01-0D2F-AF4B-AEB6-4FA0AC34DE2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D0332B-3BEF-674C-8DD6-A323B6C75DD0}" type="presOf" srcId="{5ED308DE-CF6A-454C-AAD0-A4E66F7BCE9B}" destId="{174F8642-FD98-6F43-BF11-44745DBCA7FA}" srcOrd="0" destOrd="0" presId="urn:microsoft.com/office/officeart/2005/8/layout/vProcess5"/>
    <dgm:cxn modelId="{C2987F51-128E-894C-B608-53C37007502F}" type="presOf" srcId="{9F09A4AA-D4E9-F844-9563-2F708BA0DCC2}" destId="{7DD6CDD3-5533-664B-812D-0C468C09B03F}" srcOrd="0" destOrd="0" presId="urn:microsoft.com/office/officeart/2005/8/layout/vProcess5"/>
    <dgm:cxn modelId="{76702E22-3EC0-2F4E-9F88-A5852CAA6A81}" type="presOf" srcId="{344F25FB-9994-214A-9445-195DD1B03317}" destId="{21509380-02DB-CD46-8243-79E905DE4731}" srcOrd="1" destOrd="0" presId="urn:microsoft.com/office/officeart/2005/8/layout/vProcess5"/>
    <dgm:cxn modelId="{55959B64-6912-CA47-AA26-2D8B4753D239}" srcId="{6892EB01-0D2F-AF4B-AEB6-4FA0AC34DE2A}" destId="{9F09A4AA-D4E9-F844-9563-2F708BA0DCC2}" srcOrd="2" destOrd="0" parTransId="{E5688B58-5B25-9141-A696-B2ACDC0128CC}" sibTransId="{5ED308DE-CF6A-454C-AAD0-A4E66F7BCE9B}"/>
    <dgm:cxn modelId="{3CF87AD6-6E21-7C45-8419-A903FF12E5A7}" type="presOf" srcId="{D1885800-58B0-D74F-9938-712304A2B5A4}" destId="{8D0DC48E-8ACC-CB40-A05B-990F2E4EFBBB}" srcOrd="1" destOrd="1" presId="urn:microsoft.com/office/officeart/2005/8/layout/vProcess5"/>
    <dgm:cxn modelId="{0DCDCEB7-E3DB-7B41-9C34-FA15159B534D}" type="presOf" srcId="{1A384741-A1D5-234D-AF66-F982636C3B88}" destId="{83C0BF36-4415-0A49-9C51-B6D771122A69}" srcOrd="0" destOrd="0" presId="urn:microsoft.com/office/officeart/2005/8/layout/vProcess5"/>
    <dgm:cxn modelId="{8B8A102F-23BF-CA48-AAC4-22558EF5D21C}" srcId="{6892EB01-0D2F-AF4B-AEB6-4FA0AC34DE2A}" destId="{344F25FB-9994-214A-9445-195DD1B03317}" srcOrd="1" destOrd="0" parTransId="{DCFF1956-F155-E248-861C-E51954565BB3}" sibTransId="{0058F4EE-4F23-2449-982A-601C182FD798}"/>
    <dgm:cxn modelId="{F3076673-C039-EF4C-9B80-51143FA24693}" srcId="{6892EB01-0D2F-AF4B-AEB6-4FA0AC34DE2A}" destId="{BB0A4EBF-749E-7B40-8411-B9970862605D}" srcOrd="0" destOrd="0" parTransId="{5252AFB6-07BA-2A41-940C-1673FD215A6E}" sibTransId="{70C8D23E-66B3-3A4E-8EEC-9FE704A653AF}"/>
    <dgm:cxn modelId="{C029D8BB-EB92-A449-A017-F918BA3B5469}" srcId="{344F25FB-9994-214A-9445-195DD1B03317}" destId="{870FA623-B2E2-8A49-B230-0DA743B3D078}" srcOrd="0" destOrd="0" parTransId="{365FD8FC-4A9C-474F-9BA5-E0BB52C5D660}" sibTransId="{5E93990F-0E2B-C44A-8418-204E73F87B77}"/>
    <dgm:cxn modelId="{34440B0C-524B-0A49-A26F-E8ADEDC76A92}" srcId="{9F09A4AA-D4E9-F844-9563-2F708BA0DCC2}" destId="{D1885800-58B0-D74F-9938-712304A2B5A4}" srcOrd="0" destOrd="0" parTransId="{F17DF6A9-A2A6-D84E-AD37-A9D630201B4B}" sibTransId="{D57B61B6-F69E-614E-A229-9CAD312A5CF0}"/>
    <dgm:cxn modelId="{0E65C7A8-2796-164E-B257-7DF7B7BD5FCA}" type="presOf" srcId="{4745CBCD-15D9-6B42-8AF2-33ADBA9A95CC}" destId="{34553852-DD8E-034A-BB68-CFDC6E35B8A0}" srcOrd="1" destOrd="1" presId="urn:microsoft.com/office/officeart/2005/8/layout/vProcess5"/>
    <dgm:cxn modelId="{779D2014-1544-E144-A022-18E079D80833}" type="presOf" srcId="{BB0A4EBF-749E-7B40-8411-B9970862605D}" destId="{34553852-DD8E-034A-BB68-CFDC6E35B8A0}" srcOrd="1" destOrd="0" presId="urn:microsoft.com/office/officeart/2005/8/layout/vProcess5"/>
    <dgm:cxn modelId="{130E48B5-895B-B341-8054-20E7D9A96665}" srcId="{6892EB01-0D2F-AF4B-AEB6-4FA0AC34DE2A}" destId="{1A384741-A1D5-234D-AF66-F982636C3B88}" srcOrd="3" destOrd="0" parTransId="{8EC1977D-671F-594B-9DF0-9C086355899D}" sibTransId="{C4DC8301-C624-9C4B-B832-95DADD6C10DB}"/>
    <dgm:cxn modelId="{F690F261-12BB-CC4B-B25B-34CA4A4BE58C}" type="presOf" srcId="{0058F4EE-4F23-2449-982A-601C182FD798}" destId="{CC44F468-DAF3-F948-8453-579017E85A58}" srcOrd="0" destOrd="0" presId="urn:microsoft.com/office/officeart/2005/8/layout/vProcess5"/>
    <dgm:cxn modelId="{692DE546-0540-CF4D-87F0-3A04D81ED271}" type="presOf" srcId="{D1885800-58B0-D74F-9938-712304A2B5A4}" destId="{7DD6CDD3-5533-664B-812D-0C468C09B03F}" srcOrd="0" destOrd="1" presId="urn:microsoft.com/office/officeart/2005/8/layout/vProcess5"/>
    <dgm:cxn modelId="{08E63738-C58D-CD48-BEEB-5AE47432B779}" type="presOf" srcId="{4745CBCD-15D9-6B42-8AF2-33ADBA9A95CC}" destId="{C215A80E-D6AB-E743-A71B-13D16F54BE4D}" srcOrd="0" destOrd="1" presId="urn:microsoft.com/office/officeart/2005/8/layout/vProcess5"/>
    <dgm:cxn modelId="{94D11EDD-025C-E94D-80F5-B3CB57BFBC33}" type="presOf" srcId="{70C8D23E-66B3-3A4E-8EEC-9FE704A653AF}" destId="{07F97953-3F1A-3547-9BB4-51981941CED8}" srcOrd="0" destOrd="0" presId="urn:microsoft.com/office/officeart/2005/8/layout/vProcess5"/>
    <dgm:cxn modelId="{9F128A81-6567-E44B-828C-9D0BE864271E}" type="presOf" srcId="{1A384741-A1D5-234D-AF66-F982636C3B88}" destId="{5975C77E-1DAA-8E42-8437-2025A311992E}" srcOrd="1" destOrd="0" presId="urn:microsoft.com/office/officeart/2005/8/layout/vProcess5"/>
    <dgm:cxn modelId="{BCBA013C-60A8-D245-87E8-F1FDBB47CD15}" type="presOf" srcId="{870FA623-B2E2-8A49-B230-0DA743B3D078}" destId="{6C193772-DEE8-EE43-A2C6-DE1505354F6B}" srcOrd="0" destOrd="1" presId="urn:microsoft.com/office/officeart/2005/8/layout/vProcess5"/>
    <dgm:cxn modelId="{5C6E08D8-472D-784A-B2EA-C05B277BD8EE}" type="presOf" srcId="{344F25FB-9994-214A-9445-195DD1B03317}" destId="{6C193772-DEE8-EE43-A2C6-DE1505354F6B}" srcOrd="0" destOrd="0" presId="urn:microsoft.com/office/officeart/2005/8/layout/vProcess5"/>
    <dgm:cxn modelId="{ADB2CCFF-5640-8942-A0A5-D60EA71968B6}" type="presOf" srcId="{6892EB01-0D2F-AF4B-AEB6-4FA0AC34DE2A}" destId="{0A7FCA18-4E36-F34E-9207-40BE87754E52}" srcOrd="0" destOrd="0" presId="urn:microsoft.com/office/officeart/2005/8/layout/vProcess5"/>
    <dgm:cxn modelId="{08D73045-0DF7-DE46-A7EE-D057263016C1}" type="presOf" srcId="{870FA623-B2E2-8A49-B230-0DA743B3D078}" destId="{21509380-02DB-CD46-8243-79E905DE4731}" srcOrd="1" destOrd="1" presId="urn:microsoft.com/office/officeart/2005/8/layout/vProcess5"/>
    <dgm:cxn modelId="{72528DB0-B4C1-5B41-80D0-628252077425}" type="presOf" srcId="{BB0A4EBF-749E-7B40-8411-B9970862605D}" destId="{C215A80E-D6AB-E743-A71B-13D16F54BE4D}" srcOrd="0" destOrd="0" presId="urn:microsoft.com/office/officeart/2005/8/layout/vProcess5"/>
    <dgm:cxn modelId="{CA4C9F25-5DDB-394B-A51C-826F505582D2}" srcId="{BB0A4EBF-749E-7B40-8411-B9970862605D}" destId="{4745CBCD-15D9-6B42-8AF2-33ADBA9A95CC}" srcOrd="0" destOrd="0" parTransId="{1570F596-11A1-584C-9E58-0BAC27BD1F9D}" sibTransId="{FB6CE510-B9DE-A544-AB01-72C841D84FB4}"/>
    <dgm:cxn modelId="{BDF14757-8B5C-414E-BC2E-B4E7A0EE9F49}" type="presOf" srcId="{9F09A4AA-D4E9-F844-9563-2F708BA0DCC2}" destId="{8D0DC48E-8ACC-CB40-A05B-990F2E4EFBBB}" srcOrd="1" destOrd="0" presId="urn:microsoft.com/office/officeart/2005/8/layout/vProcess5"/>
    <dgm:cxn modelId="{645C5552-8FF5-734D-A85B-43354490A0DD}" type="presParOf" srcId="{0A7FCA18-4E36-F34E-9207-40BE87754E52}" destId="{3653255D-0AEE-5342-B7B6-DA4A310CE354}" srcOrd="0" destOrd="0" presId="urn:microsoft.com/office/officeart/2005/8/layout/vProcess5"/>
    <dgm:cxn modelId="{B34E2E53-C596-A64A-9B16-ED678EB354C5}" type="presParOf" srcId="{0A7FCA18-4E36-F34E-9207-40BE87754E52}" destId="{C215A80E-D6AB-E743-A71B-13D16F54BE4D}" srcOrd="1" destOrd="0" presId="urn:microsoft.com/office/officeart/2005/8/layout/vProcess5"/>
    <dgm:cxn modelId="{8E895293-16B5-4A46-94BB-B76FE93739B8}" type="presParOf" srcId="{0A7FCA18-4E36-F34E-9207-40BE87754E52}" destId="{6C193772-DEE8-EE43-A2C6-DE1505354F6B}" srcOrd="2" destOrd="0" presId="urn:microsoft.com/office/officeart/2005/8/layout/vProcess5"/>
    <dgm:cxn modelId="{D3C819E8-0906-054D-80A5-8B1BD355EF66}" type="presParOf" srcId="{0A7FCA18-4E36-F34E-9207-40BE87754E52}" destId="{7DD6CDD3-5533-664B-812D-0C468C09B03F}" srcOrd="3" destOrd="0" presId="urn:microsoft.com/office/officeart/2005/8/layout/vProcess5"/>
    <dgm:cxn modelId="{00A2C6C5-142A-734E-AFF6-FFEA5F668B96}" type="presParOf" srcId="{0A7FCA18-4E36-F34E-9207-40BE87754E52}" destId="{83C0BF36-4415-0A49-9C51-B6D771122A69}" srcOrd="4" destOrd="0" presId="urn:microsoft.com/office/officeart/2005/8/layout/vProcess5"/>
    <dgm:cxn modelId="{922CB0DF-C7B8-3B47-B37B-6FB48E05DD12}" type="presParOf" srcId="{0A7FCA18-4E36-F34E-9207-40BE87754E52}" destId="{07F97953-3F1A-3547-9BB4-51981941CED8}" srcOrd="5" destOrd="0" presId="urn:microsoft.com/office/officeart/2005/8/layout/vProcess5"/>
    <dgm:cxn modelId="{DF89DBB1-82F4-7540-B413-38A644768D20}" type="presParOf" srcId="{0A7FCA18-4E36-F34E-9207-40BE87754E52}" destId="{CC44F468-DAF3-F948-8453-579017E85A58}" srcOrd="6" destOrd="0" presId="urn:microsoft.com/office/officeart/2005/8/layout/vProcess5"/>
    <dgm:cxn modelId="{397C79F1-B044-6648-AD45-9315317FCEC0}" type="presParOf" srcId="{0A7FCA18-4E36-F34E-9207-40BE87754E52}" destId="{174F8642-FD98-6F43-BF11-44745DBCA7FA}" srcOrd="7" destOrd="0" presId="urn:microsoft.com/office/officeart/2005/8/layout/vProcess5"/>
    <dgm:cxn modelId="{AD4E4BEC-2ECF-F049-A74C-FDDAB6F9EE41}" type="presParOf" srcId="{0A7FCA18-4E36-F34E-9207-40BE87754E52}" destId="{34553852-DD8E-034A-BB68-CFDC6E35B8A0}" srcOrd="8" destOrd="0" presId="urn:microsoft.com/office/officeart/2005/8/layout/vProcess5"/>
    <dgm:cxn modelId="{C090E7B2-DF91-DE44-AC89-AE97E5A79AE6}" type="presParOf" srcId="{0A7FCA18-4E36-F34E-9207-40BE87754E52}" destId="{21509380-02DB-CD46-8243-79E905DE4731}" srcOrd="9" destOrd="0" presId="urn:microsoft.com/office/officeart/2005/8/layout/vProcess5"/>
    <dgm:cxn modelId="{F9296A79-27DE-D14B-A544-5A7F223A7816}" type="presParOf" srcId="{0A7FCA18-4E36-F34E-9207-40BE87754E52}" destId="{8D0DC48E-8ACC-CB40-A05B-990F2E4EFBBB}" srcOrd="10" destOrd="0" presId="urn:microsoft.com/office/officeart/2005/8/layout/vProcess5"/>
    <dgm:cxn modelId="{CECBF771-A15D-394B-A590-7D9E31E7C675}" type="presParOf" srcId="{0A7FCA18-4E36-F34E-9207-40BE87754E52}" destId="{5975C77E-1DAA-8E42-8437-2025A3119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A5C88C-FE87-AB4D-9F51-09BF85FC71DB}" type="doc">
      <dgm:prSet loTypeId="urn:microsoft.com/office/officeart/2005/8/layout/target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BA1F0-669E-6545-9E0C-25F05F3388C9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Programs with root/ administrator privileges are a major target of attackers</a:t>
          </a:r>
          <a:endParaRPr lang="en-US" dirty="0">
            <a:latin typeface="+mj-lt"/>
          </a:endParaRPr>
        </a:p>
      </dgm:t>
    </dgm:pt>
    <dgm:pt modelId="{A0E9DBBE-C9DD-134C-980A-49F45E231B37}" type="parTrans" cxnId="{BB8A7E20-B29F-B044-A0D2-3C0394463420}">
      <dgm:prSet/>
      <dgm:spPr/>
      <dgm:t>
        <a:bodyPr/>
        <a:lstStyle/>
        <a:p>
          <a:endParaRPr lang="en-US"/>
        </a:p>
      </dgm:t>
    </dgm:pt>
    <dgm:pt modelId="{5C91B96A-23B1-7949-A1A3-10AD1AE9D1B9}" type="sibTrans" cxnId="{BB8A7E20-B29F-B044-A0D2-3C0394463420}">
      <dgm:prSet/>
      <dgm:spPr/>
      <dgm:t>
        <a:bodyPr/>
        <a:lstStyle/>
        <a:p>
          <a:endParaRPr lang="en-US"/>
        </a:p>
      </dgm:t>
    </dgm:pt>
    <dgm:pt modelId="{FFF120AF-F124-F943-8754-0E33D899FBD5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They provide highest levels of system access and control</a:t>
          </a:r>
          <a:endParaRPr lang="en-US">
            <a:latin typeface="+mj-lt"/>
          </a:endParaRPr>
        </a:p>
      </dgm:t>
    </dgm:pt>
    <dgm:pt modelId="{0CC86535-6788-6944-BAA7-A5181C478CDE}" type="parTrans" cxnId="{6E601CCC-75DE-5747-90F0-E9D2B360D48E}">
      <dgm:prSet/>
      <dgm:spPr/>
      <dgm:t>
        <a:bodyPr/>
        <a:lstStyle/>
        <a:p>
          <a:endParaRPr lang="en-US"/>
        </a:p>
      </dgm:t>
    </dgm:pt>
    <dgm:pt modelId="{769668F6-1BDF-3F42-B1B1-86E183796A2C}" type="sibTrans" cxnId="{6E601CCC-75DE-5747-90F0-E9D2B360D48E}">
      <dgm:prSet/>
      <dgm:spPr/>
      <dgm:t>
        <a:bodyPr/>
        <a:lstStyle/>
        <a:p>
          <a:endParaRPr lang="en-US"/>
        </a:p>
      </dgm:t>
    </dgm:pt>
    <dgm:pt modelId="{A7B49982-C1CB-FB4E-AC9A-04A2EBCC287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Are needed to manage access to protected system resources</a:t>
          </a:r>
          <a:endParaRPr lang="en-US" dirty="0">
            <a:latin typeface="+mj-lt"/>
          </a:endParaRPr>
        </a:p>
      </dgm:t>
    </dgm:pt>
    <dgm:pt modelId="{CA6B1E35-27E1-6E49-9238-4C2A9ED802BA}" type="parTrans" cxnId="{2AAAAB1C-7BC1-FB46-BA63-F6BF6A4A50D8}">
      <dgm:prSet/>
      <dgm:spPr/>
      <dgm:t>
        <a:bodyPr/>
        <a:lstStyle/>
        <a:p>
          <a:endParaRPr lang="en-US"/>
        </a:p>
      </dgm:t>
    </dgm:pt>
    <dgm:pt modelId="{7B46C602-7EE2-2744-B669-AB398F29D156}" type="sibTrans" cxnId="{2AAAAB1C-7BC1-FB46-BA63-F6BF6A4A50D8}">
      <dgm:prSet/>
      <dgm:spPr/>
      <dgm:t>
        <a:bodyPr/>
        <a:lstStyle/>
        <a:p>
          <a:endParaRPr lang="en-US"/>
        </a:p>
      </dgm:t>
    </dgm:pt>
    <dgm:pt modelId="{B6046878-5068-EA4B-BCC2-6B10475DB2A5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Often privilege is only needed at start</a:t>
          </a:r>
          <a:endParaRPr lang="en-US">
            <a:latin typeface="+mj-lt"/>
          </a:endParaRPr>
        </a:p>
      </dgm:t>
    </dgm:pt>
    <dgm:pt modelId="{E6B69D4B-100C-A74C-8097-AD310C1ABC30}" type="parTrans" cxnId="{90569EFE-B325-0A40-ABEF-48C07E9FE49C}">
      <dgm:prSet/>
      <dgm:spPr/>
      <dgm:t>
        <a:bodyPr/>
        <a:lstStyle/>
        <a:p>
          <a:endParaRPr lang="en-US"/>
        </a:p>
      </dgm:t>
    </dgm:pt>
    <dgm:pt modelId="{FF602E2A-E52E-3D44-AB35-FD41F9DB4DF7}" type="sibTrans" cxnId="{90569EFE-B325-0A40-ABEF-48C07E9FE49C}">
      <dgm:prSet/>
      <dgm:spPr/>
      <dgm:t>
        <a:bodyPr/>
        <a:lstStyle/>
        <a:p>
          <a:endParaRPr lang="en-US"/>
        </a:p>
      </dgm:t>
    </dgm:pt>
    <dgm:pt modelId="{DBD48E4D-D62A-234D-9E0F-749E5E42BF08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Can then run as normal user</a:t>
          </a:r>
          <a:endParaRPr lang="en-US" dirty="0">
            <a:latin typeface="+mj-lt"/>
          </a:endParaRPr>
        </a:p>
      </dgm:t>
    </dgm:pt>
    <dgm:pt modelId="{F0B41B2D-17E9-AE4B-9D7F-50ED0101A0C6}" type="parTrans" cxnId="{B944D264-736B-B242-9975-69583C7B9CFA}">
      <dgm:prSet/>
      <dgm:spPr/>
      <dgm:t>
        <a:bodyPr/>
        <a:lstStyle/>
        <a:p>
          <a:endParaRPr lang="en-US"/>
        </a:p>
      </dgm:t>
    </dgm:pt>
    <dgm:pt modelId="{A11EFE0F-A218-4B47-A48C-B60F6189E39D}" type="sibTrans" cxnId="{B944D264-736B-B242-9975-69583C7B9CFA}">
      <dgm:prSet/>
      <dgm:spPr/>
      <dgm:t>
        <a:bodyPr/>
        <a:lstStyle/>
        <a:p>
          <a:endParaRPr lang="en-US"/>
        </a:p>
      </dgm:t>
    </dgm:pt>
    <dgm:pt modelId="{8B3F3009-14C1-9A4C-8B3A-21117716FEE0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Good design partitions complex programs in smaller modules with needed privileges</a:t>
          </a:r>
          <a:endParaRPr lang="en-US">
            <a:latin typeface="+mj-lt"/>
          </a:endParaRPr>
        </a:p>
      </dgm:t>
    </dgm:pt>
    <dgm:pt modelId="{4BEAA604-7F30-1C48-A214-62D3F64D01EE}" type="parTrans" cxnId="{174577BA-8584-A443-823A-533A825F3630}">
      <dgm:prSet/>
      <dgm:spPr/>
      <dgm:t>
        <a:bodyPr/>
        <a:lstStyle/>
        <a:p>
          <a:endParaRPr lang="en-US"/>
        </a:p>
      </dgm:t>
    </dgm:pt>
    <dgm:pt modelId="{539DBE16-EFD2-4A49-ADF0-2B3F1B4F8F0B}" type="sibTrans" cxnId="{174577BA-8584-A443-823A-533A825F3630}">
      <dgm:prSet/>
      <dgm:spPr/>
      <dgm:t>
        <a:bodyPr/>
        <a:lstStyle/>
        <a:p>
          <a:endParaRPr lang="en-US"/>
        </a:p>
      </dgm:t>
    </dgm:pt>
    <dgm:pt modelId="{E1CEFDB6-0A2A-684D-9872-CB8439C7E71D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Provides a greater degree of isolation between the components</a:t>
          </a:r>
          <a:endParaRPr lang="en-US" dirty="0">
            <a:latin typeface="+mj-lt"/>
          </a:endParaRPr>
        </a:p>
      </dgm:t>
    </dgm:pt>
    <dgm:pt modelId="{73DF43E8-5085-EE48-93E9-93E272889CEB}" type="parTrans" cxnId="{54498E4C-6B51-4744-8B53-D0524160594B}">
      <dgm:prSet/>
      <dgm:spPr/>
      <dgm:t>
        <a:bodyPr/>
        <a:lstStyle/>
        <a:p>
          <a:endParaRPr lang="en-US"/>
        </a:p>
      </dgm:t>
    </dgm:pt>
    <dgm:pt modelId="{F8038958-E423-AD4F-8BAC-0610A2EC70EF}" type="sibTrans" cxnId="{54498E4C-6B51-4744-8B53-D0524160594B}">
      <dgm:prSet/>
      <dgm:spPr/>
      <dgm:t>
        <a:bodyPr/>
        <a:lstStyle/>
        <a:p>
          <a:endParaRPr lang="en-US"/>
        </a:p>
      </dgm:t>
    </dgm:pt>
    <dgm:pt modelId="{81F1D0AD-0C57-AA44-B394-1FF0602C7D54}">
      <dgm:prSet/>
      <dgm:spPr/>
      <dgm:t>
        <a:bodyPr/>
        <a:lstStyle/>
        <a:p>
          <a:pPr rtl="0"/>
          <a:r>
            <a:rPr lang="en-US" smtClean="0">
              <a:latin typeface="+mj-lt"/>
            </a:rPr>
            <a:t>Reduces the consequences of a security breach in one component</a:t>
          </a:r>
          <a:endParaRPr lang="en-US">
            <a:latin typeface="+mj-lt"/>
          </a:endParaRPr>
        </a:p>
      </dgm:t>
    </dgm:pt>
    <dgm:pt modelId="{17312D46-E20E-3A45-B5AA-B7CBE66AA970}" type="parTrans" cxnId="{9FED737C-2D00-DF4B-8613-960DF25A81A7}">
      <dgm:prSet/>
      <dgm:spPr/>
      <dgm:t>
        <a:bodyPr/>
        <a:lstStyle/>
        <a:p>
          <a:endParaRPr lang="en-US"/>
        </a:p>
      </dgm:t>
    </dgm:pt>
    <dgm:pt modelId="{77D21F04-D3BD-1F43-AA11-6604ACD9D488}" type="sibTrans" cxnId="{9FED737C-2D00-DF4B-8613-960DF25A81A7}">
      <dgm:prSet/>
      <dgm:spPr/>
      <dgm:t>
        <a:bodyPr/>
        <a:lstStyle/>
        <a:p>
          <a:endParaRPr lang="en-US"/>
        </a:p>
      </dgm:t>
    </dgm:pt>
    <dgm:pt modelId="{ECDB4091-84AC-A847-8A4A-ABC82321215F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Easier to test and verify</a:t>
          </a:r>
          <a:endParaRPr lang="en-US" dirty="0">
            <a:latin typeface="+mj-lt"/>
          </a:endParaRPr>
        </a:p>
      </dgm:t>
    </dgm:pt>
    <dgm:pt modelId="{BFD86E5A-491A-404A-938F-399F6FCE2A33}" type="parTrans" cxnId="{23E1B765-FF7E-6B4A-8968-5534F707163E}">
      <dgm:prSet/>
      <dgm:spPr/>
      <dgm:t>
        <a:bodyPr/>
        <a:lstStyle/>
        <a:p>
          <a:endParaRPr lang="en-US"/>
        </a:p>
      </dgm:t>
    </dgm:pt>
    <dgm:pt modelId="{DF9B0C9D-E689-A54B-BB1F-8CB3F2909383}" type="sibTrans" cxnId="{23E1B765-FF7E-6B4A-8968-5534F707163E}">
      <dgm:prSet/>
      <dgm:spPr/>
      <dgm:t>
        <a:bodyPr/>
        <a:lstStyle/>
        <a:p>
          <a:endParaRPr lang="en-US"/>
        </a:p>
      </dgm:t>
    </dgm:pt>
    <dgm:pt modelId="{E6433EEC-7EEE-1B4E-BE81-A897F22D0678}" type="pres">
      <dgm:prSet presAssocID="{E3A5C88C-FE87-AB4D-9F51-09BF85FC71D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62D43-80A1-1A47-A1D5-FD989169F2AC}" type="pres">
      <dgm:prSet presAssocID="{FF1BA1F0-669E-6545-9E0C-25F05F3388C9}" presName="circle1" presStyleLbl="node1" presStyleIdx="0" presStyleCnt="3"/>
      <dgm:spPr>
        <a:solidFill>
          <a:schemeClr val="accent6">
            <a:lumMod val="75000"/>
          </a:schemeClr>
        </a:solidFill>
      </dgm:spPr>
    </dgm:pt>
    <dgm:pt modelId="{D35B5DF0-12B2-A249-BCC1-8633BAAB8F24}" type="pres">
      <dgm:prSet presAssocID="{FF1BA1F0-669E-6545-9E0C-25F05F3388C9}" presName="space" presStyleCnt="0"/>
      <dgm:spPr/>
    </dgm:pt>
    <dgm:pt modelId="{796F2E90-3BDD-2646-BA2C-E1E0F3889E1A}" type="pres">
      <dgm:prSet presAssocID="{FF1BA1F0-669E-6545-9E0C-25F05F3388C9}" presName="rect1" presStyleLbl="alignAcc1" presStyleIdx="0" presStyleCnt="3"/>
      <dgm:spPr/>
      <dgm:t>
        <a:bodyPr/>
        <a:lstStyle/>
        <a:p>
          <a:endParaRPr lang="en-US"/>
        </a:p>
      </dgm:t>
    </dgm:pt>
    <dgm:pt modelId="{13368300-9698-314C-9089-C0CD4168344A}" type="pres">
      <dgm:prSet presAssocID="{B6046878-5068-EA4B-BCC2-6B10475DB2A5}" presName="vertSpace2" presStyleLbl="node1" presStyleIdx="0" presStyleCnt="3"/>
      <dgm:spPr/>
    </dgm:pt>
    <dgm:pt modelId="{7FA5719A-5F14-B149-854C-9F854D818799}" type="pres">
      <dgm:prSet presAssocID="{B6046878-5068-EA4B-BCC2-6B10475DB2A5}" presName="circle2" presStyleLbl="node1" presStyleIdx="1" presStyleCnt="3"/>
      <dgm:spPr>
        <a:solidFill>
          <a:schemeClr val="accent4">
            <a:lumMod val="75000"/>
          </a:schemeClr>
        </a:solidFill>
      </dgm:spPr>
    </dgm:pt>
    <dgm:pt modelId="{F7BE75D3-9123-9948-861E-9D061ACD9C21}" type="pres">
      <dgm:prSet presAssocID="{B6046878-5068-EA4B-BCC2-6B10475DB2A5}" presName="rect2" presStyleLbl="alignAcc1" presStyleIdx="1" presStyleCnt="3"/>
      <dgm:spPr/>
      <dgm:t>
        <a:bodyPr/>
        <a:lstStyle/>
        <a:p>
          <a:endParaRPr lang="en-US"/>
        </a:p>
      </dgm:t>
    </dgm:pt>
    <dgm:pt modelId="{AC627C9E-84CE-EB44-B933-4831F092CF73}" type="pres">
      <dgm:prSet presAssocID="{8B3F3009-14C1-9A4C-8B3A-21117716FEE0}" presName="vertSpace3" presStyleLbl="node1" presStyleIdx="1" presStyleCnt="3"/>
      <dgm:spPr/>
    </dgm:pt>
    <dgm:pt modelId="{8A2A98BD-DD88-694E-8A29-7C2C782941BA}" type="pres">
      <dgm:prSet presAssocID="{8B3F3009-14C1-9A4C-8B3A-21117716FEE0}" presName="circle3" presStyleLbl="node1" presStyleIdx="2" presStyleCnt="3"/>
      <dgm:spPr/>
    </dgm:pt>
    <dgm:pt modelId="{BF2B31DD-3A49-FE4D-BCF2-D6BD6D57A4DF}" type="pres">
      <dgm:prSet presAssocID="{8B3F3009-14C1-9A4C-8B3A-21117716FEE0}" presName="rect3" presStyleLbl="alignAcc1" presStyleIdx="2" presStyleCnt="3"/>
      <dgm:spPr/>
      <dgm:t>
        <a:bodyPr/>
        <a:lstStyle/>
        <a:p>
          <a:endParaRPr lang="en-US"/>
        </a:p>
      </dgm:t>
    </dgm:pt>
    <dgm:pt modelId="{DF99FACC-E181-154C-B417-74CDD67EF8F4}" type="pres">
      <dgm:prSet presAssocID="{FF1BA1F0-669E-6545-9E0C-25F05F3388C9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9BFE2-38B0-FE4C-A7C5-CB6A226A18C5}" type="pres">
      <dgm:prSet presAssocID="{FF1BA1F0-669E-6545-9E0C-25F05F3388C9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BD619-C2AF-6D47-A144-225CBCC17812}" type="pres">
      <dgm:prSet presAssocID="{B6046878-5068-EA4B-BCC2-6B10475DB2A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EB8F8-1150-1349-9B5C-BEEE8F196C3B}" type="pres">
      <dgm:prSet presAssocID="{B6046878-5068-EA4B-BCC2-6B10475DB2A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3745D-77DF-3C44-B0CB-4660ABBFC028}" type="pres">
      <dgm:prSet presAssocID="{8B3F3009-14C1-9A4C-8B3A-21117716FEE0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05ADD-6AAB-BF4F-B1C4-F60CB51D782C}" type="pres">
      <dgm:prSet presAssocID="{8B3F3009-14C1-9A4C-8B3A-21117716FEE0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D737C-2D00-DF4B-8613-960DF25A81A7}" srcId="{8B3F3009-14C1-9A4C-8B3A-21117716FEE0}" destId="{81F1D0AD-0C57-AA44-B394-1FF0602C7D54}" srcOrd="1" destOrd="0" parTransId="{17312D46-E20E-3A45-B5AA-B7CBE66AA970}" sibTransId="{77D21F04-D3BD-1F43-AA11-6604ACD9D488}"/>
    <dgm:cxn modelId="{C356652B-FCB9-274A-9A6F-EE779925A156}" type="presOf" srcId="{B6046878-5068-EA4B-BCC2-6B10475DB2A5}" destId="{E4ABD619-C2AF-6D47-A144-225CBCC17812}" srcOrd="1" destOrd="0" presId="urn:microsoft.com/office/officeart/2005/8/layout/target3"/>
    <dgm:cxn modelId="{EC6D3FA2-A6E1-9840-8151-9F3FB0949A27}" type="presOf" srcId="{81F1D0AD-0C57-AA44-B394-1FF0602C7D54}" destId="{93805ADD-6AAB-BF4F-B1C4-F60CB51D782C}" srcOrd="0" destOrd="1" presId="urn:microsoft.com/office/officeart/2005/8/layout/target3"/>
    <dgm:cxn modelId="{23E1B765-FF7E-6B4A-8968-5534F707163E}" srcId="{8B3F3009-14C1-9A4C-8B3A-21117716FEE0}" destId="{ECDB4091-84AC-A847-8A4A-ABC82321215F}" srcOrd="2" destOrd="0" parTransId="{BFD86E5A-491A-404A-938F-399F6FCE2A33}" sibTransId="{DF9B0C9D-E689-A54B-BB1F-8CB3F2909383}"/>
    <dgm:cxn modelId="{54498E4C-6B51-4744-8B53-D0524160594B}" srcId="{8B3F3009-14C1-9A4C-8B3A-21117716FEE0}" destId="{E1CEFDB6-0A2A-684D-9872-CB8439C7E71D}" srcOrd="0" destOrd="0" parTransId="{73DF43E8-5085-EE48-93E9-93E272889CEB}" sibTransId="{F8038958-E423-AD4F-8BAC-0610A2EC70EF}"/>
    <dgm:cxn modelId="{B944D264-736B-B242-9975-69583C7B9CFA}" srcId="{B6046878-5068-EA4B-BCC2-6B10475DB2A5}" destId="{DBD48E4D-D62A-234D-9E0F-749E5E42BF08}" srcOrd="0" destOrd="0" parTransId="{F0B41B2D-17E9-AE4B-9D7F-50ED0101A0C6}" sibTransId="{A11EFE0F-A218-4B47-A48C-B60F6189E39D}"/>
    <dgm:cxn modelId="{D3E98CC8-ABC6-2146-B431-B381EAB818A3}" type="presOf" srcId="{ECDB4091-84AC-A847-8A4A-ABC82321215F}" destId="{93805ADD-6AAB-BF4F-B1C4-F60CB51D782C}" srcOrd="0" destOrd="2" presId="urn:microsoft.com/office/officeart/2005/8/layout/target3"/>
    <dgm:cxn modelId="{10D40C10-9C2A-B34A-A56C-3061B3A76A36}" type="presOf" srcId="{E1CEFDB6-0A2A-684D-9872-CB8439C7E71D}" destId="{93805ADD-6AAB-BF4F-B1C4-F60CB51D782C}" srcOrd="0" destOrd="0" presId="urn:microsoft.com/office/officeart/2005/8/layout/target3"/>
    <dgm:cxn modelId="{F96FE5E1-CB14-E743-A3C7-67BAC6DE1FB2}" type="presOf" srcId="{FF1BA1F0-669E-6545-9E0C-25F05F3388C9}" destId="{DF99FACC-E181-154C-B417-74CDD67EF8F4}" srcOrd="1" destOrd="0" presId="urn:microsoft.com/office/officeart/2005/8/layout/target3"/>
    <dgm:cxn modelId="{0091EFE1-743D-A343-A58C-70F62880AA02}" type="presOf" srcId="{FF1BA1F0-669E-6545-9E0C-25F05F3388C9}" destId="{796F2E90-3BDD-2646-BA2C-E1E0F3889E1A}" srcOrd="0" destOrd="0" presId="urn:microsoft.com/office/officeart/2005/8/layout/target3"/>
    <dgm:cxn modelId="{2AAAAB1C-7BC1-FB46-BA63-F6BF6A4A50D8}" srcId="{FF1BA1F0-669E-6545-9E0C-25F05F3388C9}" destId="{A7B49982-C1CB-FB4E-AC9A-04A2EBCC287F}" srcOrd="1" destOrd="0" parTransId="{CA6B1E35-27E1-6E49-9238-4C2A9ED802BA}" sibTransId="{7B46C602-7EE2-2744-B669-AB398F29D156}"/>
    <dgm:cxn modelId="{20379596-CF61-DB40-88C1-433FC6805621}" type="presOf" srcId="{8B3F3009-14C1-9A4C-8B3A-21117716FEE0}" destId="{BF2B31DD-3A49-FE4D-BCF2-D6BD6D57A4DF}" srcOrd="0" destOrd="0" presId="urn:microsoft.com/office/officeart/2005/8/layout/target3"/>
    <dgm:cxn modelId="{90569EFE-B325-0A40-ABEF-48C07E9FE49C}" srcId="{E3A5C88C-FE87-AB4D-9F51-09BF85FC71DB}" destId="{B6046878-5068-EA4B-BCC2-6B10475DB2A5}" srcOrd="1" destOrd="0" parTransId="{E6B69D4B-100C-A74C-8097-AD310C1ABC30}" sibTransId="{FF602E2A-E52E-3D44-AB35-FD41F9DB4DF7}"/>
    <dgm:cxn modelId="{0912B1D7-B406-384A-83B5-4A7A7DBE228A}" type="presOf" srcId="{A7B49982-C1CB-FB4E-AC9A-04A2EBCC287F}" destId="{46A9BFE2-38B0-FE4C-A7C5-CB6A226A18C5}" srcOrd="0" destOrd="1" presId="urn:microsoft.com/office/officeart/2005/8/layout/target3"/>
    <dgm:cxn modelId="{9360D7E2-F136-0A48-9A4E-45A08CBCC6C9}" type="presOf" srcId="{B6046878-5068-EA4B-BCC2-6B10475DB2A5}" destId="{F7BE75D3-9123-9948-861E-9D061ACD9C21}" srcOrd="0" destOrd="0" presId="urn:microsoft.com/office/officeart/2005/8/layout/target3"/>
    <dgm:cxn modelId="{9DD2A992-A399-E84A-809A-560B6182F988}" type="presOf" srcId="{8B3F3009-14C1-9A4C-8B3A-21117716FEE0}" destId="{38F3745D-77DF-3C44-B0CB-4660ABBFC028}" srcOrd="1" destOrd="0" presId="urn:microsoft.com/office/officeart/2005/8/layout/target3"/>
    <dgm:cxn modelId="{5FC7D759-FC17-0443-A7F6-7BADE363146C}" type="presOf" srcId="{FFF120AF-F124-F943-8754-0E33D899FBD5}" destId="{46A9BFE2-38B0-FE4C-A7C5-CB6A226A18C5}" srcOrd="0" destOrd="0" presId="urn:microsoft.com/office/officeart/2005/8/layout/target3"/>
    <dgm:cxn modelId="{6E601CCC-75DE-5747-90F0-E9D2B360D48E}" srcId="{FF1BA1F0-669E-6545-9E0C-25F05F3388C9}" destId="{FFF120AF-F124-F943-8754-0E33D899FBD5}" srcOrd="0" destOrd="0" parTransId="{0CC86535-6788-6944-BAA7-A5181C478CDE}" sibTransId="{769668F6-1BDF-3F42-B1B1-86E183796A2C}"/>
    <dgm:cxn modelId="{BB8A7E20-B29F-B044-A0D2-3C0394463420}" srcId="{E3A5C88C-FE87-AB4D-9F51-09BF85FC71DB}" destId="{FF1BA1F0-669E-6545-9E0C-25F05F3388C9}" srcOrd="0" destOrd="0" parTransId="{A0E9DBBE-C9DD-134C-980A-49F45E231B37}" sibTransId="{5C91B96A-23B1-7949-A1A3-10AD1AE9D1B9}"/>
    <dgm:cxn modelId="{174577BA-8584-A443-823A-533A825F3630}" srcId="{E3A5C88C-FE87-AB4D-9F51-09BF85FC71DB}" destId="{8B3F3009-14C1-9A4C-8B3A-21117716FEE0}" srcOrd="2" destOrd="0" parTransId="{4BEAA604-7F30-1C48-A214-62D3F64D01EE}" sibTransId="{539DBE16-EFD2-4A49-ADF0-2B3F1B4F8F0B}"/>
    <dgm:cxn modelId="{380E117B-02A2-0841-A485-342883FF44CB}" type="presOf" srcId="{DBD48E4D-D62A-234D-9E0F-749E5E42BF08}" destId="{D79EB8F8-1150-1349-9B5C-BEEE8F196C3B}" srcOrd="0" destOrd="0" presId="urn:microsoft.com/office/officeart/2005/8/layout/target3"/>
    <dgm:cxn modelId="{C19396B3-B402-8A4B-816A-0C7A8CE5BED8}" type="presOf" srcId="{E3A5C88C-FE87-AB4D-9F51-09BF85FC71DB}" destId="{E6433EEC-7EEE-1B4E-BE81-A897F22D0678}" srcOrd="0" destOrd="0" presId="urn:microsoft.com/office/officeart/2005/8/layout/target3"/>
    <dgm:cxn modelId="{05CE47FD-4AB6-3545-8901-536488EFF9FC}" type="presParOf" srcId="{E6433EEC-7EEE-1B4E-BE81-A897F22D0678}" destId="{FB462D43-80A1-1A47-A1D5-FD989169F2AC}" srcOrd="0" destOrd="0" presId="urn:microsoft.com/office/officeart/2005/8/layout/target3"/>
    <dgm:cxn modelId="{C2C62C41-6D88-EC4E-838B-173BEEEB15ED}" type="presParOf" srcId="{E6433EEC-7EEE-1B4E-BE81-A897F22D0678}" destId="{D35B5DF0-12B2-A249-BCC1-8633BAAB8F24}" srcOrd="1" destOrd="0" presId="urn:microsoft.com/office/officeart/2005/8/layout/target3"/>
    <dgm:cxn modelId="{A3BE7744-5199-644A-B4E5-29AB0DED1C6E}" type="presParOf" srcId="{E6433EEC-7EEE-1B4E-BE81-A897F22D0678}" destId="{796F2E90-3BDD-2646-BA2C-E1E0F3889E1A}" srcOrd="2" destOrd="0" presId="urn:microsoft.com/office/officeart/2005/8/layout/target3"/>
    <dgm:cxn modelId="{4E4761D0-7C30-094C-94D4-E68B02A5E877}" type="presParOf" srcId="{E6433EEC-7EEE-1B4E-BE81-A897F22D0678}" destId="{13368300-9698-314C-9089-C0CD4168344A}" srcOrd="3" destOrd="0" presId="urn:microsoft.com/office/officeart/2005/8/layout/target3"/>
    <dgm:cxn modelId="{2BB0315C-4B85-4245-9465-ED7340B05369}" type="presParOf" srcId="{E6433EEC-7EEE-1B4E-BE81-A897F22D0678}" destId="{7FA5719A-5F14-B149-854C-9F854D818799}" srcOrd="4" destOrd="0" presId="urn:microsoft.com/office/officeart/2005/8/layout/target3"/>
    <dgm:cxn modelId="{DD8C84EF-839E-2040-B73F-22E8523E2518}" type="presParOf" srcId="{E6433EEC-7EEE-1B4E-BE81-A897F22D0678}" destId="{F7BE75D3-9123-9948-861E-9D061ACD9C21}" srcOrd="5" destOrd="0" presId="urn:microsoft.com/office/officeart/2005/8/layout/target3"/>
    <dgm:cxn modelId="{69FD9D8C-D846-FE4F-B044-BB1DFA5AE2C9}" type="presParOf" srcId="{E6433EEC-7EEE-1B4E-BE81-A897F22D0678}" destId="{AC627C9E-84CE-EB44-B933-4831F092CF73}" srcOrd="6" destOrd="0" presId="urn:microsoft.com/office/officeart/2005/8/layout/target3"/>
    <dgm:cxn modelId="{220C6E18-E9E1-124F-9FEF-C7744EEEF594}" type="presParOf" srcId="{E6433EEC-7EEE-1B4E-BE81-A897F22D0678}" destId="{8A2A98BD-DD88-694E-8A29-7C2C782941BA}" srcOrd="7" destOrd="0" presId="urn:microsoft.com/office/officeart/2005/8/layout/target3"/>
    <dgm:cxn modelId="{2A46F304-14C0-F34B-ABA6-595FE2BCD566}" type="presParOf" srcId="{E6433EEC-7EEE-1B4E-BE81-A897F22D0678}" destId="{BF2B31DD-3A49-FE4D-BCF2-D6BD6D57A4DF}" srcOrd="8" destOrd="0" presId="urn:microsoft.com/office/officeart/2005/8/layout/target3"/>
    <dgm:cxn modelId="{9F1C52E8-CB38-4042-B323-2D722770E3FF}" type="presParOf" srcId="{E6433EEC-7EEE-1B4E-BE81-A897F22D0678}" destId="{DF99FACC-E181-154C-B417-74CDD67EF8F4}" srcOrd="9" destOrd="0" presId="urn:microsoft.com/office/officeart/2005/8/layout/target3"/>
    <dgm:cxn modelId="{C8ECAFD2-91BA-4541-9126-334716EC1C63}" type="presParOf" srcId="{E6433EEC-7EEE-1B4E-BE81-A897F22D0678}" destId="{46A9BFE2-38B0-FE4C-A7C5-CB6A226A18C5}" srcOrd="10" destOrd="0" presId="urn:microsoft.com/office/officeart/2005/8/layout/target3"/>
    <dgm:cxn modelId="{99819DFA-DB1E-B444-8F15-9292B71AF981}" type="presParOf" srcId="{E6433EEC-7EEE-1B4E-BE81-A897F22D0678}" destId="{E4ABD619-C2AF-6D47-A144-225CBCC17812}" srcOrd="11" destOrd="0" presId="urn:microsoft.com/office/officeart/2005/8/layout/target3"/>
    <dgm:cxn modelId="{B119CA3F-E368-5D4C-9208-0FB333D1B472}" type="presParOf" srcId="{E6433EEC-7EEE-1B4E-BE81-A897F22D0678}" destId="{D79EB8F8-1150-1349-9B5C-BEEE8F196C3B}" srcOrd="12" destOrd="0" presId="urn:microsoft.com/office/officeart/2005/8/layout/target3"/>
    <dgm:cxn modelId="{33C9263B-3061-CC4D-81FA-AEB8D367B7F9}" type="presParOf" srcId="{E6433EEC-7EEE-1B4E-BE81-A897F22D0678}" destId="{38F3745D-77DF-3C44-B0CB-4660ABBFC028}" srcOrd="13" destOrd="0" presId="urn:microsoft.com/office/officeart/2005/8/layout/target3"/>
    <dgm:cxn modelId="{A55D519B-B58A-644D-BDEA-6B3041261B53}" type="presParOf" srcId="{E6433EEC-7EEE-1B4E-BE81-A897F22D0678}" destId="{93805ADD-6AAB-BF4F-B1C4-F60CB51D782C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F17FF-C748-A849-A1FC-6382EE665BC5}">
      <dsp:nvSpPr>
        <dsp:cNvPr id="0" name=""/>
        <dsp:cNvSpPr/>
      </dsp:nvSpPr>
      <dsp:spPr>
        <a:xfrm>
          <a:off x="1673932" y="0"/>
          <a:ext cx="5688632" cy="56886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95C8724-CBEE-9949-9504-79D1E5C56183}">
      <dsp:nvSpPr>
        <dsp:cNvPr id="0" name=""/>
        <dsp:cNvSpPr/>
      </dsp:nvSpPr>
      <dsp:spPr>
        <a:xfrm>
          <a:off x="2043693" y="369761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Incorrect handling is a very common failing</a:t>
          </a:r>
        </a:p>
      </dsp:txBody>
      <dsp:txXfrm>
        <a:off x="2154771" y="480839"/>
        <a:ext cx="2053296" cy="2053296"/>
      </dsp:txXfrm>
    </dsp:sp>
    <dsp:sp modelId="{112B6CA0-B0C1-D740-8696-2C5B2F7CE756}">
      <dsp:nvSpPr>
        <dsp:cNvPr id="0" name=""/>
        <dsp:cNvSpPr/>
      </dsp:nvSpPr>
      <dsp:spPr>
        <a:xfrm>
          <a:off x="4717350" y="369761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Input is any source of data from outside and whose value is not explicitly known by the programmer when the code was written</a:t>
          </a:r>
        </a:p>
      </dsp:txBody>
      <dsp:txXfrm>
        <a:off x="4828428" y="480839"/>
        <a:ext cx="2053296" cy="2053296"/>
      </dsp:txXfrm>
    </dsp:sp>
    <dsp:sp modelId="{62A451F2-6199-544E-A424-9E14542AD93A}">
      <dsp:nvSpPr>
        <dsp:cNvPr id="0" name=""/>
        <dsp:cNvSpPr/>
      </dsp:nvSpPr>
      <dsp:spPr>
        <a:xfrm>
          <a:off x="2043693" y="3043418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Must identify all data sources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>
        <a:off x="2154771" y="3154496"/>
        <a:ext cx="2053296" cy="2053296"/>
      </dsp:txXfrm>
    </dsp:sp>
    <dsp:sp modelId="{B17633D7-2870-3F42-9CA6-9F709BE26A5F}">
      <dsp:nvSpPr>
        <dsp:cNvPr id="0" name=""/>
        <dsp:cNvSpPr/>
      </dsp:nvSpPr>
      <dsp:spPr>
        <a:xfrm>
          <a:off x="4717350" y="3043418"/>
          <a:ext cx="2275452" cy="22754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Explicitly validate assumptions on size and type of values before use</a:t>
          </a:r>
        </a:p>
      </dsp:txBody>
      <dsp:txXfrm>
        <a:off x="4828428" y="3154496"/>
        <a:ext cx="2053296" cy="2053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F6F2D-C934-094D-BE1D-E590FEF8E0EF}">
      <dsp:nvSpPr>
        <dsp:cNvPr id="0" name=""/>
        <dsp:cNvSpPr/>
      </dsp:nvSpPr>
      <dsp:spPr>
        <a:xfrm>
          <a:off x="3616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It is necessary to ensure that data conform with any assumptions made about the data before subsequent use</a:t>
          </a:r>
          <a:endParaRPr lang="en-US" sz="1500" kern="1200" dirty="0"/>
        </a:p>
      </dsp:txBody>
      <dsp:txXfrm>
        <a:off x="49928" y="1378245"/>
        <a:ext cx="1488600" cy="1967909"/>
      </dsp:txXfrm>
    </dsp:sp>
    <dsp:sp modelId="{6D0701CA-DD4D-9744-B880-79F2F6F32979}">
      <dsp:nvSpPr>
        <dsp:cNvPr id="0" name=""/>
        <dsp:cNvSpPr/>
      </dsp:nvSpPr>
      <dsp:spPr>
        <a:xfrm>
          <a:off x="1742963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42963" y="2244557"/>
        <a:ext cx="234653" cy="235285"/>
      </dsp:txXfrm>
    </dsp:sp>
    <dsp:sp modelId="{50430FEE-8E5A-7C4E-831E-586B9BD859C7}">
      <dsp:nvSpPr>
        <dsp:cNvPr id="0" name=""/>
        <dsp:cNvSpPr/>
      </dsp:nvSpPr>
      <dsp:spPr>
        <a:xfrm>
          <a:off x="2217330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Input data should be compared against what is expected</a:t>
          </a:r>
          <a:endParaRPr lang="en-US" sz="1500" kern="1200" dirty="0"/>
        </a:p>
      </dsp:txBody>
      <dsp:txXfrm>
        <a:off x="2263642" y="1378245"/>
        <a:ext cx="1488600" cy="1967909"/>
      </dsp:txXfrm>
    </dsp:sp>
    <dsp:sp modelId="{ABB9398C-E85C-CD47-9B85-4D5B99E30286}">
      <dsp:nvSpPr>
        <dsp:cNvPr id="0" name=""/>
        <dsp:cNvSpPr/>
      </dsp:nvSpPr>
      <dsp:spPr>
        <a:xfrm>
          <a:off x="3956677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956677" y="2244557"/>
        <a:ext cx="234653" cy="235285"/>
      </dsp:txXfrm>
    </dsp:sp>
    <dsp:sp modelId="{166B292D-5F15-F445-9FAA-D0D696C23F23}">
      <dsp:nvSpPr>
        <dsp:cNvPr id="0" name=""/>
        <dsp:cNvSpPr/>
      </dsp:nvSpPr>
      <dsp:spPr>
        <a:xfrm>
          <a:off x="4431044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Alternative is to compare the input data with known dangerous values</a:t>
          </a:r>
          <a:endParaRPr lang="en-US" sz="1500" kern="1200" dirty="0"/>
        </a:p>
      </dsp:txBody>
      <dsp:txXfrm>
        <a:off x="4477356" y="1378245"/>
        <a:ext cx="1488600" cy="1967909"/>
      </dsp:txXfrm>
    </dsp:sp>
    <dsp:sp modelId="{65CE1D9B-0F09-FA49-912D-319FB37B16F0}">
      <dsp:nvSpPr>
        <dsp:cNvPr id="0" name=""/>
        <dsp:cNvSpPr/>
      </dsp:nvSpPr>
      <dsp:spPr>
        <a:xfrm>
          <a:off x="6170391" y="2166128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170391" y="2244557"/>
        <a:ext cx="234653" cy="235285"/>
      </dsp:txXfrm>
    </dsp:sp>
    <dsp:sp modelId="{91468874-D23D-BB4C-97FA-00CDB87E348D}">
      <dsp:nvSpPr>
        <dsp:cNvPr id="0" name=""/>
        <dsp:cNvSpPr/>
      </dsp:nvSpPr>
      <dsp:spPr>
        <a:xfrm>
          <a:off x="6644759" y="1331933"/>
          <a:ext cx="1581224" cy="2060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chemeClr val="bg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By only accepting known safe data the program is likely to be secure</a:t>
          </a:r>
          <a:endParaRPr lang="en-US" sz="1500" b="1" kern="1200" dirty="0"/>
        </a:p>
      </dsp:txBody>
      <dsp:txXfrm>
        <a:off x="6691071" y="1378245"/>
        <a:ext cx="1488600" cy="1967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545940-966A-6A45-9F48-443597D6B6D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29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Chapter 10 we describe the problem of buffer overflows, which continue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of the most common and widely exploited software vulnerabilities. Although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a number of countermeasures, the best defense against this threat is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allow it to occur at all. That is, programs need to be written securely to prevent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vulnerabilities occurring.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generally, buffer overflows are just one of a range of deficiencies found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poorly written programs. There are many vulnerabilities related to program deficiencies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result in the subversion of security mechanisms and allow unauthorized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use of computer data and resources.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chapter explores the general topic of software security . We introduce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simple model of a computer program that helps identify where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occur. We then explore the key issue of how to correctly handle program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prevent many types of vulnerabilities and more generally, how to write safe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code and manage the interactions with other programs and the operating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27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7EE17-C1DC-6C45-B857-F14F532937C8}" type="slidenum">
              <a:rPr lang="en-AU"/>
              <a:pPr/>
              <a:t>12</a:t>
            </a:fld>
            <a:endParaRPr lang="en-AU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term injection attack refers to a wide variety of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flaws related to invalid handling of input data. Specifically, this problem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program input data can accidentally or deliberately influence the flow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execution of the program. There are a wide variety of mechanisms by which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occur. One of the most common is when input data are passed as a parameter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another helper program on the system, whose output is then processed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original program. This most often occurs when programs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developed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scripting languages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PHP, python,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and many others. Such languages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encourage the reuse of other existing programs and system utilities where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save coding effort. They may be used to develop applications on some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they are now often used as Web CGI scripts to process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from HTML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11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F2AF5-D609-3B49-B745-3BE864973727}" type="slidenum">
              <a:rPr lang="en-AU"/>
              <a:pPr/>
              <a:t>13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example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CGI script shown in Figure 11.2a ,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designed to return some basic details on the specified user using the UNIX finger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command. This script would be placed in a suitable location on the Web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invoked in response to a simple form, such as that shown in Figure 11.2b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script retrieves the desired information by running a program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and returning the output of that program, suitably reformatted if necessary,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HTML Web page. This type of simple form and associated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were widely seen and were often presented as simple examples of how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use CGI scripts. Unfortunately, this script contains a critical vulnerability.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of the user is passed directly to the finger program as a parameter.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identifier of a legitimate user is supplied, for example,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lpb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then the output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 the information on that user, as shown first in Figure 11.2c 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if an attacker provides a value that includes shell meta-characters, for example, xxx;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echo attack success;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-1 finger*, then the result is then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11.2c . The attacker is able to run any program on the system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Web server. In this example the extra commands were just to display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and list some files in the Web directory. But any command could be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This is known as a command injection  attack, because the input is used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construction of a command that is subsequently executed by the system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It illustrates the problem caused by insufficient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 input. The main concern of this script’s designer was to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access to an existing system utility. The expectation was that the input supplied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be the login or name of some user, as it is when a user on the system runs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 program. Such a user could clearly supply the values used in the command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attack, but the result is to run the programs with their existing privileges.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only when the Web interface is provided, where the program is now run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 but with parameters supplied by an unknown external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user, that the security concerns arise.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counter this attack, a defensive programmer needs to explicitly identify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assumptions as to the form of input and to verify that any input data conform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those assumptions before any use of the data. This is usually done by comparing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data to a pattern that describes the data’s assumed form and rejecting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that fails this test. We discuss the use of pattern matching in the subsection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validation later in this section. A suitable extension of the vulnerable finger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CGI script is shown in Figure 11.2d. This adds a test that ensures that the user input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contains just alphanumeric characters. If not, the script terminates with an error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message specifying that the supplied input contained illegal characters.  Note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this example uses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 same type of error can occur in a CGI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in any language. While the solution details differ, they all involve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input matches assumptions about its form.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84B84-23F2-2A4C-964E-7C5BEF8C3A53}" type="slidenum">
              <a:rPr lang="en-AU"/>
              <a:pPr/>
              <a:t>14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widely exploited variant of this attack is SQL injection . In this attack,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user-supplied input is used to construct a SQL request to retrieve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a database. Consider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excerpt of PHP code from a CGI script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11.3a . It takes a name provided as input to the script, typically from a 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field similar to that shown in Figure 11.2b . It uses this value to construct a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retrieve the records relating to that name from the database. The vulnerability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very similar to that in the command injection example. The difference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SQL metacharacters are used, rather than shell metacharacters. If a suitable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 is provided, for example, Bob, then the code works as intended, retrieving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record. However, an input such as Bob'; drop table suppliers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in the specified record being retrieved, followed by deletion of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table! This would have rather unfortunate consequences for subsequent users.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prevent this type of attack, the input must be validated before use. Any metacharacters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either be escaped, canceling their effect, or the input rejected entirely.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widespread recognition of SQL injection attacks, many languages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CGI scripts contain functions that can sanitize any input that is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 in a SQL request. The code shown in Figure 11.3b illustrates the use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PHP function to correct this vulnerability.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Alternatively, rather than constructing SQL statements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directly by concatenating values, recent advisories recommend the use of SQL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placeholders or parameters to securely build SQL statements. Combined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stored procedures, this can result in more robust and secure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7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15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* FROM users WHERE user='</a:t>
            </a:r>
            <a:r>
              <a:rPr lang="en-US" altLang="zh-CN" dirty="0" err="1" smtClean="0"/>
              <a:t>aidan</a:t>
            </a:r>
            <a:r>
              <a:rPr lang="en-US" altLang="zh-CN" dirty="0" smtClean="0"/>
              <a:t>' AND password='' OR ''='‘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680F4-4326-4149-8CAB-0E8771F5CC6D}" type="slidenum">
              <a:rPr lang="en-AU"/>
              <a:pPr/>
              <a:t>16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SELECT * FROM users WHERE user='</a:t>
            </a:r>
            <a:r>
              <a:rPr lang="en-US" altLang="zh-CN" dirty="0" err="1" smtClean="0"/>
              <a:t>aidan</a:t>
            </a:r>
            <a:r>
              <a:rPr lang="en-US" altLang="zh-CN" dirty="0" smtClean="0"/>
              <a:t>' AND password='' OR ''='‘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other key concern with program input is its meaning and interpretation.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input data may be broadly classified as textual or binary. When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binary data, the program assumes some interpretation of the raw binary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representing integers, floating-point numbers, character strings, or some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structured data representation. The assumed interpretation must be validated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binary values are read. The details of how this is done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much on the particular interpretation of encoding of the information.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example, consider the complex binary structures used by network protocols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Ethernet frames, IP packets, and TCP segments, which the networking code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carefully construct and validate. At a higher layer, DNS, SNMP, NFS,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protocols use binary encoding of the requests and responses exchanged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parties using these protocols. These are often specified using some abstract syntax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and any specified values must be validated against this 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 2014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Heartbleed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OpenSSL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bug, that we discuss further in Section 22.3,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recent example of a failure to check the validity of a binary input value. Because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coding error, failing to check the amount of data requested for return against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amount supplied, an attacker could access the contents of adjacent memory.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memory could contain information such as user names and passwords, private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keys, and other sensitive information. This bug potentially compromised a very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numbers of servers and their users. It is an example of a buffer over-read.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commonly, programs process textual data as input. The raw binary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are interpreted as representing characters, according to some character set.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Traditionally, the ASCII character set was assumed, although common systems 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Windows and Mac OS X both use different extensions to manage accented characters.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increasing internationalization of programs, there is an increasing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character sets being used. Care is needed to identify just which set is being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just what characters are being read.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identifying which characters are input, their meaning must be identified.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may represent an integer or floating-point number. They might be a filename,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URL, an e-mail address, or an identifier of some form. Depending on how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are used, it may be necessary to confirm that the values entered do indeed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 the expected type of data. Failure to do so could result in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permits an attacker to influence the operation of the program, with possibly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consequences.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problems with interpretation of textual input data, we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the general class of injection attacks that exploit failure to validate the interpretation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input. We then review mechanisms for validating input data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internationalized inputs using a variety of character 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708EE4-1556-F44D-9709-D48766E08110}" type="slidenum">
              <a:rPr lang="en-AU"/>
              <a:pPr/>
              <a:t>17</a:t>
            </a:fld>
            <a:endParaRPr lang="en-AU"/>
          </a:p>
        </p:txBody>
      </p:sp>
      <p:sp>
        <p:nvSpPr>
          <p:cNvPr id="238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562600" cy="4419600"/>
          </a:xfrm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that the programmer cannot control the content of input data, it is necessary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such data conform with any assumptions made about the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subsequent use. If the data are textual, these assumptions may be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contain only printable characters, have certain HTML markup, are the name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person,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userid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 e-mail address, a filename, and/or a URL. Alternatively,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data might represent an integer or other numeric value. A program using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should confirm that it meets these assumptions. An important principle is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should be compared against what is wanted, accepting only valid input.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alternative is to compare the input data with known dangerous values.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with this approach is that new problems and methods of bypassing existing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continue to be discovered. By trying to block known dangerous input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 using a new encoding may succeed. By only accepting known safe data,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is more likely to remain secure.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type of comparison is commonly done using regular expressions. It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explicitly coded by the programmer or may be implicitly included in a supplied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processing routine. Figures 11.2d and 11.3b show examples of these two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approaches. A regular expression is a pattern composed of a sequence of characters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describe allowable input variants. Some characters in a regular expression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treated literally, and the input compared to them must contain those characters 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point. Other characters have special meanings, allowing the specification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alternative sets of characters, classes of characters, and repeated characters. Details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regular expression content and usage vary from language to language. An appropriate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reference should be consulted for the language in use.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input data fail the comparison, they could be rejected. In this case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 error message should be sent to the source of the input to allow it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corrected and reentered. Alternatively, the data may be altered to conform.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generally involves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escaping metacharacters to remove any special interpretation,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thus rendering the input safe.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506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2F3A3-06A8-7949-9295-FC80A6E4392B}" type="slidenum">
              <a:rPr lang="en-AU"/>
              <a:pPr/>
              <a:t>18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an additional concern when the input data represents a numeric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value. Such values are represented on a computer by a fixed size value. Integers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commonly 8, 16, 32, and now 64 bits in size. Floating-point numbers may be 32, 64,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96, or other numbers of bits, depending on the computer processor used. These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also be signed or unsigned. When the input data are interpreted, the various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representations of numeric values, including optional sign, leading zeroes, 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and power values, must be handled appropriately. The subsequent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numeric values must also be monitored. Problems particularly occur when a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size or form is cast to another. For example, a buffer size may be read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unsigned integer. It may later be compared with the acceptable maximum buffer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Depending on the language used, the size value that was input as unsigned may subsequently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treated as a signed value in some comparison. This leads to a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negative values have the top bit set. This is the same bit pattern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positive values in unsigned integers. So the attacker could specify a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actual input data length, which is treated as a negative number when compared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maximum buffer size. Being a negative number, it clearly satisfies a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smaller, positive buffer size. However, when used, the actual data are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buffer allows, and an overflow occurs as a consequence of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handling of the input size data. Once again, care is needed to check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data values and to ensure that all use is consistent with these assumptions.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9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42E9B-2AEF-A843-A3C4-7CE345426EEE}" type="slidenum">
              <a:rPr lang="en-AU"/>
              <a:pPr/>
              <a:t>19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Developed by Professor Barton Miller at the University of Wisconsin Madison in 1989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Clearly, there is a problem anticipating and testing for all potential types of nonstandard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might be exploited by an attacker to subvert a program.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powerful, alternative approach called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developed by Professor Barton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Miller at the University of Wisconsin Madison in 1989. This is a software testing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that uses randomly generated data as inputs to a program. The range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may be explored is very large. They include direct textual or graphic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to a program, random network requests directed at a Web or other distributed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service, or random parameters values passed to standard library or system functions.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intent is to determine whether the program or function correctly handles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such abnormal inputs or whether it crashes or otherwise fails to respond appropriately.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latter cases the program or function clearly has a bug that needs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corrected. The major advantage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its simplicity and its freedom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expected input to any program, service, or function. The cost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generating large numbers of tests is very low. Further, such testing assists in identifying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reliability as well as security deficiencies in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the input can be completely randomly generated, it may also be randomly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generated according to some template. Such templates are designed to examine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likely scenarios for bugs. This might include excessively long inputs or textual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inputs that contain no spaces or other word boundaries, for example. When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network protocols, a template might specifically target critical aspects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protocol. The intent of using such templates is to increase the likelihood of locating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bugs. The disadvantage is that the templates incorporate assumptions about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Hence bugs triggered by other forms of input would be missed. This suggests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combination of these approaches is needed for a reasonably comprehensive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coverage of the inputs.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Professor Miller’s team has applied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to a number of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applications. These include common command-line and GUI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applications running on Linux, Windows NT, and, most recently, Mac OS X.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results of the latest tests are summarized in [MILL07], which identifies a number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with bugs in these various systems. Other organizations have used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tests on a variety of systems and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conceptually very simple testing method, it does have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limitations. In general,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only identifies simple types of faults with handling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input. If a bug exists that is only triggered by a small number of very specific input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unlikely to locate it. However, the types of bugs it does locate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very often serious and potentially exploitable. Hence it ought to be deployed as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component of any reasonably comprehensive testing strategy.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tools to perform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 are now available and are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organizations and individuals to evaluate security of programs and applications.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include the ability to fuzz command-line arguments, environment variables,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applications, file formats, network protocols, and various forms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interprocess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communications. A number of suitable black box test tools, include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tests,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described in [MIRA05]. Such tools are being used by organizations to improve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of their software.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also used by attackers to identify potentially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useful bugs in commonly deployed software. Hence it is becoming increasingly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for developer and maintainers to also use this technique to locate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 such bugs before they are found and exploited by attackers.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063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6FBC9-8558-224D-9340-F4B7640A38B1}" type="slidenum">
              <a:rPr lang="en-AU"/>
              <a:pPr/>
              <a:t>20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second issue concerns the correspondence between the algorithm specified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programming language and the machine instructions that are run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it. This issue is one that is largely ignored by most programmers. The assumption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that the compiler or interpreter does indeed generate or execute code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validly implements the language statements. When this is considered, the issue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one of efficiency, usually addressed by specifying the required level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optimization flags to the compiler.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compiled languages, as Ken Thompson famously noted in [THOM84],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malicious compiler programmer could include instructions in the compiler to emit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additional code when some specific input statements were processed. These statements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even include part of the compiler, so that these changes could be reinserted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compiler source code was compiled, even after all trace of them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had been removed from the compiler source. If this were done, the only evidence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these changes would be found in the machine code. Locating this would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careful comparison of the generated machine code with the original source.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 programs, with many source files, this would be an exceedingly slow and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task, one that, in general, is very unlikely to be done.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development of trusted computer systems with very high assurance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one area where this level of checking is required. Specifically,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computer systems using a Common Criteria assurance level of EAL 7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validation of the correspondence among design, source code, and object code.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this further in Chapter 13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9B561-40ED-594F-A7CE-CA1D7764ED0B}" type="slidenum">
              <a:rPr lang="en-AU"/>
              <a:pPr/>
              <a:t>21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the issue of interpretation of data values is the allocation and management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dynamic memory storage, generally using the process heap.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which manipulate unknown quantities of data, use dynamically allocated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to store data when required. This memory must be allocated when needed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released when done. If a program fails to correctly manage this process,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 may be a steady reduction in memory available on the heap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 where it is completely exhausted. This is known as a memory leak , and often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will crash once the available memory on the heap is exhausted.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an obvious mechanism for an attacker to implement a denial-of-service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such a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older languages, including C, provide no explicit support for dynamically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allocated memory. Instead support is provided by explicitly calling 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routines to allocate and release memory. Unfortunately, in large, complex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determining exactly when dynamically allocated memory is no longer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can be a difficult task. As a consequence, memory leaks in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easily occur and can be difficult to identify and correct. There are library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that implement much higher levels of checking and debugging such allocations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be used to assist this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languages like Java and C++ manage memory allocation and release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automatically. While such languages do incur an execution overhead to support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automatic management, the resulting programs are generally far more reliable.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such languages is strongly encouraged to avoid memory management problems.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59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55FF4-E2EE-4F46-9653-C19B48FDD340}" type="slidenum">
              <a:rPr lang="en-AU"/>
              <a:pPr/>
              <a:t>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computer security vulnerabilities result from poor programming practices.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CWE/SANS Top 25 Most Dangerous Software Errors list, summarized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11.1 , details the consensus view on the poor programming practices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the cause of the majority of cyber attacks. These errors are grouped into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categories: insecure interaction between components, risky resource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porous defenses. Similarly, the Open Web Application Security Project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Ten list of critical Web application security flaws includes five related to insecure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code. These include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unvalidated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input, cross-site scripting, buffer overflow,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injection flaws, and improper error handling. These flaws occur as a consequence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insufficient checking and validation of data and error codes in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Awareness of these issues is a critical initial step in writing more secure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code. Both these sources emphasize the need for software developers to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known areas of concern, and provide guidance on how this is done.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of these flaws in this chapter.</a:t>
            </a:r>
            <a:endParaRPr lang="en-US" dirty="0" smtClean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12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61A2-2FAC-124D-81BD-A737F6AADEC4}" type="slidenum">
              <a:rPr lang="en-AU"/>
              <a:pPr/>
              <a:t>22</a:t>
            </a:fld>
            <a:endParaRPr lang="en-AU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third component of our model of computer programs is that it executes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 under the control of an operating system. This aspect of a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often not emphasized in introductory programming courses;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perspective of writing secure software, it is critical. Excepting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embedded applications, in general, programs do not run in isolation on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computer systems. Rather, they run under the control of an operating system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mediates access to the resources of that system and shares their use between all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currently executing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operating system constructs an execution environment for a process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is run, as illustrated in Figure 10.4 . In addition to the code and data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the process includes information provided by the operating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include environment variables, which may be used to tailor the operation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program, and any command-line arguments specified for the program. All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should be considered external inputs to the program whose values need validation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use, as we discuss in Section 11.2 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28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DFA35-2B9F-1C44-8C2E-7F869A927F01}" type="slidenum">
              <a:rPr lang="en-AU"/>
              <a:pPr/>
              <a:t>23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 variables are a collection of string values inherited by each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its parent that can affect the way a running process behaves. The operating system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includes these in the process’s memory when it is constructed. By default, they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copy of the parent’s environment variables. However, the request to execute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program can specify a new collection of values to use instead. A program 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modify the environment variables in its process at any time, and these in turn will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passed to its children. Some environment variable names are well known and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many programs and the operating system. Others may be custom to a specific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 Environment variables are used on a wide variety of operating systems,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all UNIX variants, DOS and Microsoft Windows systems, and others.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Well-known environment variables include the variable PATH, which specifies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 of directories to search for any given command; IFS, which specifies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word boundaries in a shell script; and LD_LIBRARY_PATH, which specifies the list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to search for dynamically loadable libraries. All of these have been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attack programs.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concern for a program is that these provide another path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untrusted data to enter a program and hence need to be validated. The most common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these variables in an attack is by a local user on some system attempting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gain increased privileges on the system. The goal is to subvert a program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grants superuser or administrator privileges, coercing it to run code of the attacker’s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selection with these higher privileges.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946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5A159-D742-4049-A804-AD00F671CC7E}" type="slidenum">
              <a:rPr lang="en-AU"/>
              <a:pPr/>
              <a:t>24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of the earliest attacks using environment variables targeted shell scripts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executed with the privileges of their owner rather than the user running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simple example script shown in Figure 11.6a . This script, which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by an ISP, takes the identity of some user, strips any domain specification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included, and then retrieves the mapping for that user to an IP address. Because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is held in a directory of privileged user accounting information,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that directory is not granted. Instead the script is run with the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its owner, which does have access to the relevant directory. This type of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script is very common on many systems. However, it contains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serious flaws. The first concerns the interaction with the PATH environment variable.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simple script calls two separate programs: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assumes that the standard system versions of these scripts would be called.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are specified just by their filename. To locate the actual program, the shell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search each directory named in the PATH variable for a file with the desired name.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simply has to redefine the PATH variable to include a directory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control, which contains a program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for example. Then when this script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attacker’s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 is called instead of the standard system version.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program can do whatever the attacker desires, with the privileges granted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script. To address this vulnerability the script could be rewritten to use absolute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names for each program. This avoids the use of the PATH variable, though at a cost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readability and portability. Alternatively, the PATH variable could be reset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known default value by the script, as shown in Figure 11.6b . Unfortunately, this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script is still vulnerable, this time due to the IFS variable. This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separate the words that form a line of commands. It defaults to a space, tab,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newline character. However, it can be set to any sequence of characters.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effect of including the “=” character in this set. Then the assignment of a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 to the PATH variable is interpreted as a command to execute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with the list of directories as its argument. If the attacker has also changed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PATH variable to include a directory with an attack program PATH, then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when the script is run. It is essentially impossible to prevent this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on a shell script. In the worst case, if the script executes as the root user,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compromise of the system is possible. Some recent UNIX systems do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setting of critical environment variables such as these for programs executing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root. However, that does not prevent attacks on programs running as other users,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with greater access 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generally recognized that writing secure, privileged shell scripts is very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difficult. Hence their use is strongly discouraged. At best, the recommendation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change only the group, rather than user, identity and to reset all critical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This at least ensures the attack cannot gain superuser privileges.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a scripted application is needed, the best solution is to use a compiled wrapper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to call it. The change of owner or group is done using the compiled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which then constructs a suitably safe set of environment variables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the desired script. Correctly implemented, this provides a safe mechanism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executing such scripts. A very good example of this approach is the use of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suexec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wrapper program by the Apache Web server to execute user CGI scripts.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wrapper program performs a rigorous set of security checks before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safe environment and running the specified script.</a:t>
            </a:r>
          </a:p>
        </p:txBody>
      </p:sp>
    </p:spTree>
    <p:extLst>
      <p:ext uri="{BB962C8B-B14F-4D97-AF65-F5344CB8AC3E}">
        <p14:creationId xmlns:p14="http://schemas.microsoft.com/office/powerpoint/2010/main" val="2176619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835DF-7442-734E-856B-208E7CFB1EAD}" type="slidenum">
              <a:rPr lang="en-AU"/>
              <a:pPr/>
              <a:t>25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a compiled program is run with elevated privileges, it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to attacks using environment variables. If this program executes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depending on the command used to do this, the PATH variable may still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used to locate it. Hence any such program must reset this to known safe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first. This at least can be done securely. However, there are other vulnerabilities.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Essentially all programs on modern computer systems use functionality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standard library routines. When the program is compiled and linked, the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these standard libraries could be included in the executable program file.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known as a static link. With the use of static links every program loads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of these standard libraries into the computer’s memory. This is wasteful,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these copies of code are identical. Hence most modern systems support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concept of dynamic linking. A dynamically linked executable program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code for common libraries, but rather has a table of names and pointers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all the functions it needs to use. When the program is loaded into a process,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is resolved to reference a single copy of any library, shared by all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it on the system. However, there are reasons why different programs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different versions of libraries with the same name. Hence there is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way to specify a list of directories to search for dynamically loaded libraries.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many UNIX systems this is the LD_LIBRARY_PATH environment variable.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does provide a degree of flexibility with dynamic libraries. But again it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introduces a possible mechanism for attack. The attacker constructs a custom version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common library, placing the desired attack code in a function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used by some target, dynamically linked program. Then by setting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LD_LIBRARY_PATH variable to reference the attacker’s copy of the library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target program is run and calls the known function, the attacker’s code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with the privileges of the target program. To prevent this type of attack, a statically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linked executable can be used, at a cost of memory efficiency.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some modern operating systems block the use of this environment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program executed runs with different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apart from the standard environment variables, many programs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custom variables to permit users to generically change their behavior just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setting appropriate values for these variables in their startup scripts. Again,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means these variables constitute untrusted input to the program that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 validated. One particular danger is to merge values from such a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other information into some buffer. Unless due care is taken, a buffer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occur, with consequences as we discuss in Chapter 10 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of the issues with correct interpretation of textual information we discuss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could also apply.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of these examples illustrate how care is needed to identify the way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interacts with the system in which it executes and to carefully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security implications of these assumptions.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24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49EAD-85AB-3747-BAAB-24C35BF6112D}" type="slidenum">
              <a:rPr lang="en-AU"/>
              <a:pPr/>
              <a:t>26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consequence of many of the program flaws we discuss in both this chapter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Chapter 10 is that the attacker is able to execute code with the privileges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rights of the compromised program or service. If these privileges are greater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those available already to the attacker, then this results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 escalation 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important stage in the overall attack process. Using the higher levels of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enable the attacker to make changes to the system, ensuring future use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greater capabilities. This strongly suggests that programs should execute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amount of privileges needed to complete their function. This is known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principle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least privilege and is widely recognized as a desirable characteristic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Normally when a user runs a program, it executes with the same privileges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rights as that user. Exploiting flaws in such a program does not benefit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attacker in relation to privileges, although the attacker may have other goals,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denial-of-service attack on the program. However, there are many circumstances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needs to utilize resources to which the user is not normally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access. This may be to provide a finer granularity of access control that the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mechanisms support. A common practice is to use a special system login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service and make all files and directories used by the service assessable only to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login. Any program used to implement the service runs using the access rights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 and is regarded as a privileged program. Different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different mechanisms to support this concept. UNIX systems use the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user or set group options. The access control lists used in Windows systems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means to specify alternate owner or group access rights if desired. We discuss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control concepts further in Chapter 4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Whenever a privileged program runs, care must be taken to determine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user and group privileges required. Any such program is a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for an attacker to acquire additional privileges, as we noted in the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concerns regarding environment variables and privileged shell scripts. One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decision involves whether to grant additional user or just group privileges.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appropriate the latter is generally preferred. This is because on UNIX and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any file created will have the user running the program as the file’s owner,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users to be more easily identified. If additional special user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granted, this special user is the owner of any new files, masking the identity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 running the program. However, there are circumstances when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privileged group access is not sufficient. In those cases care is needed to manage,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log if necessary, use of these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concern is ensuring that any privileged program can modify only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files and directories necessary. A common deficiency found with many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is for them to have ownership of all associated files and directories.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is then compromised, the attacker then has greater scope for modifying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corrupting the system. This violates the principle of least privilege. A very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example of this poor practice is seen in the configuration of many Web servers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document directories. On most systems the Web server runs with the privilege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special user, commonly www or similar. Generally the Web server only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read files it is serving. The only files it needs write access to are those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to store information provided by CGI scripts, file uploads, and the like.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files should have write access to the group of users managing them, but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Web server. However, common practice by system managers with insufficient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awareness is to assign the ownership of most files in the Web document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hierarchy to the Web server. Consequently, should the Web server be compromised,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can then change most of the files. The widespread occurrence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defacement attacks is a direct consequence of this practice. The server is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compromised by an attack like the PHP remote code injection attack we discuss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Section 11.2 . This allows the attacker to run any PHP code of their choice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privileges of the Web server. The attacker may then replace any pages the server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write access to. The result is almost certain embarrassment for the organization.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accesses or modifies form data saved by previous CGI script users,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serious consequences can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Care is needed to assign the correct file and group ownerships to files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directories managed by privileged programs. Problems can manifest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a program is moved from one computer system to another or when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 major upgrade of the operating system. The new system might use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defaults for such users and groups. If all affected programs, files, and directories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correctly updated, then either the service will fail to function as desired or worse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have access to files it should not, which may result in corruption of files. Again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be seen in moving a Web server to a newer, different system, where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Web server user might change from www to www-data. The affected files may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just be those in the main Web server document hierarchy but may also include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users’ public Web directories.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65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DC367-C9FF-CE4D-BCBA-E083BB08657C}" type="slidenum">
              <a:rPr lang="en-AU"/>
              <a:pPr/>
              <a:t>27</a:t>
            </a:fld>
            <a:endParaRPr lang="en-A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greatest concerns with privileged programs occur when such programs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 with root or administrator privileges. These provide very high levels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and control to the system. Acquiring such privileges is typically the major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 of an attacker on any system. Hence any such privileged program is a key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target. The principle of least privilege indicates that such access should be granted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rarely and as briefly as possible. Unfortunately, due to the design of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the need to restrict access to underlying system resources, there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circumstances when such access must be granted. Classic examples include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used to allow a user to login or to change passwords on a system;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are only accessible to the root user. Another common example is network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servers that need to bind to a privileged service port. These include Web, Secure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 (SSH), SMTP mail delivery, DNS, and many other servers. Traditionally,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server programs executed with root privileges for the entire time they were running.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Closer inspection of the privilege requirements reveals that they only need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root privileges to initially bind to the desired privileged port. Once this is done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server programs could reduce their user privileges to those of another special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user. Any subsequent attack is then much less significant. The problems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resulting from the numerous security bugs in the once widely used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mail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delivery program are a direct consequence of it being a large, complex monolithic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that ran continuously as the root user.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recognize that good defensive program design requires that large,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complex programs be partitioned into smaller modules, each granted the privileges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they require, only for as long as they need them. This form of program modularization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provides a greater degree of isolation between the components, reducing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consequences of a security breach in one component. In addition, being smaller,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component module is easier to test and verify. Ideally the few components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 elevated privileges can be kept small and subject to much greater scrutiny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 remainder of the program. The popularity of the postfix mail delivery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now widely replacing the use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sendmail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many organizations,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partly due to its adoption of these more secure design guidelines.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technique to minimize privilege is to run potentially vulnerable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in a specially partitioned and isolated section of the file system.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UNIXrelated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provide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function to limit a program’s view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file system to just one carefully configured section. This is known as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jail . Provided this is configured correctly, even if the program is compromised,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may only access or modify files in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section of the file system.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correct configuration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is difficult. If created incorrectly,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may either fail to run correctly or worse may still be able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interact with files outside the jail. While the use of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jail can significantly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 the consequences of compromise, it is not suitable for all circumstances,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nor is it a complete security solution.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24411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DE9F3-BF97-E84A-A5F9-A102B1F14AD5}" type="slidenum">
              <a:rPr lang="en-AU"/>
              <a:pPr/>
              <a:t>28</a:t>
            </a:fld>
            <a:endParaRPr lang="en-A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programs need to store a temporary copy of data while they are processing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data. A temporary file is commonly used for this purpose. Most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 well-known locations for placing temporary files and standard functions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naming and creating them. The critical issue with temporary files is that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unique and not accessed by other processes. In a sense this is the opposite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managing access to a shared file. The most common technique for constructing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temporary filename is to include a value such as the process identifier. As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has its own distinct identifier, this should guarantee a unique name.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generally checks to ensure that the file does not already exist, perhaps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 from a crash of a previous program, and then creates the file. This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suffices from the perspective of reliability but not with respect to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 the problem is that an attacker does not play by the rules.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attempt to guess the temporary filename a privileged program will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then attempts to create a file with that name in the interval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checking the file does not exist and subsequently creating it.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example of a race condition, very similar to that when two processes race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a shared file when locks are not used. There is a famous example, reported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[WHEE03], of some versions of the tripwire file integrity program suffering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this bug. The attacker would write a script that made repeated guesses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 used and create a symbolic link from that name to the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Access to the password file was restricted, so the attacker could not write to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 tripwire program runs with root privileges, giving it access to all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system. If the attacker succeeds, then tripwire will follow the link and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password file as its temporary file, destroying all user login details and denying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 until the administrators can replace the password file with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backup copy. This was a very effective and inconvenient denial of service attack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system. This illustrates the importance of securely managing 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 creation.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Secure temporary file creation and use preferably requires the use of a random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temporary filename. The creation of this file should be done using an atomic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primitive, as is done with the creation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lockfile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prevents the race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hence the potential exploit of this file. The standard C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mkstemp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suitable; however, the older functions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insecure unless used with care. It is also important that the minimum access is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file. In most cases only the effective owner of the program creating this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have any access.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1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GNOME Programming Guidelines recommend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 code shown in Figure 11.9 to create a temporary file in a shared directory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 and UNIX systems. Although this code calls the insecure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tempnam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uses a loop with appropriately restrictive file creation flags to counter its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deficiencies. Once the program has finished using the file, it must be closed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unlinked. Perl programmers can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File::Temp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module for secure temporary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creation. Programmers using other languages should consult appropriate 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suitable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the file is created in a shared temporary directory, the access 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specify that only the owner of the temporary file, or the system administrators,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be able to remove it. This is not always the default permission setting,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must be corrected to enable secure use of such files. On Linux and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requires setting the sticky permission bit on the temporary directory,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in Sections 4.4 and 25.3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441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30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11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351437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C66C8-CD2A-E348-85EE-ED94F9548A35}" type="slidenum">
              <a:rPr lang="en-AU"/>
              <a:pPr/>
              <a:t>3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closely related to software quality and reliability, but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subtle differences. Software quality and reliability is concerned with the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 of a program as a result of some theoretically random, unanticipated input,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interaction, or use of incorrect code. These failures are expected to follow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form of probability distribution. The usual approach to improve software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quality is to use some form of structured design and testing to identify and eliminate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many bugs as is reasonably possible from a program. The testing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involves variations of likely inputs and common errors, with the intent of minimizing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number of bugs that would be seen in general use. The concern is not the total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bugs in a program, but how often they are triggered, resulting in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differs in that the attacker chooses the probability distribution,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targeting specific bugs that result in a failure that can be exploited by the attacker.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bugs may often be triggered by inputs that differ dramatically from what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expected and hence are unlikely to be identified by common testing approaches.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7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A96AA-BF81-B841-B7A8-0C2606A0C1E3}" type="slidenum">
              <a:rPr lang="en-AU"/>
              <a:pPr/>
              <a:t>4</a:t>
            </a:fld>
            <a:endParaRPr lang="en-AU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secure, safe code requires attention to all aspects of how a program executes,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environment it executes in, and the type of data it processes. Nothing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assumed, and all potential errors must be checked. These issues are highlighted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following definition: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Defensive or  Secure Programming is the process of designing and implementing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so that it continues to function even when under attack.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written using this process is able to detect erroneous conditions resulting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attack, and to either continue executing safely, or to fail gracefully.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 rule in defensive programming is to never assume anything, but to check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and to handle any possible error states.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5845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54E23-62A3-8C49-BC77-2B12B73FE5A8}" type="slidenum">
              <a:rPr lang="en-AU"/>
              <a:pPr/>
              <a:t>5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definition emphasizes the need to make explicit any assumptions about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program will run, and the types of input it will process. To help clarify the issues,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 the abstract model of a program shown in Figure 11.1.  This illustrates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concepts taught in most introductory programming courses. A program reads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data from a variety of possible sources, processes that data according to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algorithm, and then generates output, possibly to multiple different destinations.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executes in the environment provided by some operating system, using the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of some specific processor type. While processing the data,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use system calls, and possibly other programs available on the system.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result in data being saved or modified on the system or cause some other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effect as a result of the program execution. All of these aspects can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other, often in complex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writing a program, programmers typically focus on what is needed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solve whatever problem the program addresses. Hence their attention is on the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for success and the normal flow of execution of the program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considering every potential point of failure. They often make assumptions about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inputs a program will receive and the environment it executes in.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these assumptions need to be validated by the program and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failures handled gracefully and safely. Correctly anticipating, checking,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handling all possible errors will certainly increase the amount of code needed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and the time taken to write, a program. This conflicts with business pressures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keep development times as short as possible to maximize market advantage. Unless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security is a design goal, addressed from the start of program development,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secure program is unlikely to result.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Further, when changes are required to a program, the programmer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the changes required and what needs to be achieved. Again, defensive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means that the programmer must carefully check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made, check and handle all possible errors, and carefully check any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code. Failure to identify and manage such interactions can result in incorrect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behavior and the introduction of vulnerabilities into a previously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Defensive programming thus requires a changed mindset to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practices, with their emphasis on programs that solve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most users, most of the time. This changed mindset means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 needs an awareness of the consequences of failure and the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 by attackers. Paranoia is a virtue, because the enormous growth in vulnerability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reports really does show that attackers are out to get you! This mindset has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recognize that normal testing techniques will not identify many of the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exist but that are triggered by highly unusual and unexpected inputs.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means that lessons must be learned from previous failures, ensuring that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will not suffer the same weaknesses. It means that programs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engineered, as far as possible, to be as resilient as possible in the face of any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unexpected condition. Defensive programmers have to understand how failures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occur and the steps needed to reduce the chance of them occurring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45940-966A-6A45-9F48-443597D6B6D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76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9F77A-98E9-514B-922B-A68CCC9357AE}" type="slidenum">
              <a:rPr lang="en-AU"/>
              <a:pPr/>
              <a:t>7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necessity for security and reliability to be design goals from the inception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project has long been recognized by most engineering disciplines. Society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general is intolerant of bridges collapsing, buildings falling down, or airplanes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crashing. The design of such items is expected to provide a high likelihood that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catastrophic events will not occur. Software development has not yet reached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level of maturity, and society tolerates far higher levels of failure in software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does in other engineering disciplines. This is despite the best efforts of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engineers and the development of a number of software development and quality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standards [SEI06], [ISO12207]. While the focus of these standards is on the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software development life cycle, they increasingly identify security as a key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goal.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Recent years have seen increasing efforts to improve secure software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processes. The Software Assurance Forum for Excellence in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with a number of major IT industry companies as members, develop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publications outlining industry best practices for software assurance and providing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practical advice for implementing proven methods for secure software development,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including [SIMP11]. We discuss many of their recommended software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in this chapter.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However, the broader topic of software development techniques and standards,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 integration of security with them, is well beyond the scope of this text.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[MCGR06] and [VIEG01] provide much greater detail on these topics. [SIMP11]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recommends incorporating threat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modelling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also known as risk analysis, as part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design process. We discuss this area more generally in Chapter 14. Here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some specific software security issues that should be incorporated into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wider development methodology. We examine the software security concerns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various interactions with an executing program, as illustrated in Figure 11.1.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critical issue of safe input handling, followed by security concerns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algorithm implementation, interaction with other components, and program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Output. When looking at these potential areas of concern, it is worth acknowledging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many security vulnerabilities result from a small set of common mistakes.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a number of these.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examples in this chapter focus primarily on problems seen in Web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The rapid development of such applications, often by developers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insufficient awareness of security concerns, and their accessibility via the Internet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potentially large pool of attackers mean these applications are particularly vulnerable.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we emphasize that the principles discussed apply to all programs.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programming practices should always be followed, even for seemingly innocuous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programs, because it is very difficult to predict the future uses of programs.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always possible that a simple utility, designed for local use, may later be incorporated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a larger application, perhaps Web enabled, with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concerns.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3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6690B-981F-DE4C-B898-F2BF3F90CDA5}" type="slidenum">
              <a:rPr lang="en-AU"/>
              <a:pPr/>
              <a:t>8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Incorrect handling of program input is one of the most common failings 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security. Program input refers to any source of data that originates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whose value is not explicitly known by the programmer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was written. This obviously includes data read into the program from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keyboard or mouse entry, files, or network connections. However, it also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supplied to the program in the execution environment, the values of any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other data read from files by the program, and values supplied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 to the program. All sources of input data, and any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about the size and type of values they take, have to be identified. Those assumptions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must be explicitly verified by the program code, and the values must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manner consistent with these assumptions. The two key areas of concern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input are the size of the input and the meaning and interpretation of the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4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F9980-01FB-F840-9A18-FE49CBE81B03}" type="slidenum">
              <a:rPr lang="en-AU"/>
              <a:pPr/>
              <a:t>9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reading or copying input from some source, programmers often make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assumptions about the maximum expected size of input. If the input is text entered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user, either as a command-line argument to the program or in response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prompt for input, the assumption is often that this input would not exceed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in size. Consequently, the programmer allocates a buffer of typically 512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1024 bytes to hold this input but often does not check to confirm that the input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indeed no more than this size. If it does exceed the size of the buffer, then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occurs, which can potentially compromise the execution of the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discuss the problems of buffer overflows in detail in Chapter 10 . Testing of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may well not identify the buffer overflow vulnerability, as the test inputs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provided would usually reflect the range of inputs the programmers expect users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provide. These test inputs are unlikely to include sufficiently large inputs to trigger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overflow, unless this vulnerability is being explicitly tested.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number of widely used standard C library routines, some listed in Table 10.2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compound this problem by not providing any means of limiting the amount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 to the space available in the buffer. We discuss a range of safe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practices related to preventing buffer overflows in Section 10.2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Writing code that is safe against buffer overflows requires a mindset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regards any input as dangerous and processes it in a manner that does not expose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to danger. With respect to the size of input, this means either using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sized buffer to ensure that sufficient space is available or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input in buffer sized blocks. Even if dynamically sized buffers are used,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needed to ensure that the space requested does not exceed available memory.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this occur, the program must handle this error gracefully. This may involve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the input in blocks, discarding excess input, terminating the program,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other action that is reasonable in response to such an abnormal situation.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must apply wherever data whose value is unknown enter, or are manipulated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by, the program. They must also apply to all potential sources of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2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fecod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Software Security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59432"/>
            <a:ext cx="8229600" cy="1600200"/>
          </a:xfrm>
        </p:spPr>
        <p:txBody>
          <a:bodyPr/>
          <a:lstStyle/>
          <a:p>
            <a:r>
              <a:rPr lang="en-US" altLang="zh-CN" dirty="0" err="1"/>
              <a:t>OpenSSL</a:t>
            </a:r>
            <a:r>
              <a:rPr lang="en-US" altLang="zh-CN" dirty="0"/>
              <a:t> </a:t>
            </a:r>
            <a:r>
              <a:rPr lang="en-US" altLang="zh-CN" dirty="0" err="1" smtClean="0"/>
              <a:t>Heartbleed</a:t>
            </a:r>
            <a:r>
              <a:rPr lang="en-US" altLang="zh-CN" dirty="0" smtClean="0"/>
              <a:t> 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recent  </a:t>
            </a:r>
            <a:r>
              <a:rPr lang="en-US" altLang="zh-CN" dirty="0" smtClean="0"/>
              <a:t>example (2014) </a:t>
            </a:r>
            <a:r>
              <a:rPr lang="en-US" altLang="zh-CN" dirty="0"/>
              <a:t>of a failure to check </a:t>
            </a:r>
            <a:r>
              <a:rPr lang="en-US" altLang="zh-CN" dirty="0" smtClean="0"/>
              <a:t>input validity</a:t>
            </a:r>
          </a:p>
          <a:p>
            <a:r>
              <a:rPr lang="en-US" altLang="zh-CN" dirty="0" smtClean="0"/>
              <a:t>TLS </a:t>
            </a:r>
            <a:r>
              <a:rPr lang="en-US" altLang="zh-CN" dirty="0"/>
              <a:t>protocol involves establishing a connection (a session) between two entities A and </a:t>
            </a:r>
            <a:r>
              <a:rPr lang="en-US" altLang="zh-CN" dirty="0" smtClean="0"/>
              <a:t>B; when </a:t>
            </a:r>
            <a:r>
              <a:rPr lang="en-US" altLang="zh-CN" dirty="0"/>
              <a:t>connection is idle, one entity can ask the other ‘Are you alive?  If so, send me the 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-letter word </a:t>
            </a:r>
            <a:r>
              <a:rPr lang="en-US" altLang="zh-CN" i="1" dirty="0"/>
              <a:t>blah</a:t>
            </a:r>
            <a:r>
              <a:rPr lang="en-US" altLang="zh-CN" dirty="0" smtClean="0"/>
              <a:t>.’, as a heartbeat signal.</a:t>
            </a:r>
          </a:p>
          <a:p>
            <a:r>
              <a:rPr lang="en-US" altLang="zh-CN" dirty="0" smtClean="0"/>
              <a:t>Attacker asks a large number of bytes, say 40K letters, instead of 4 letters. The </a:t>
            </a:r>
            <a:r>
              <a:rPr lang="en-US" altLang="zh-CN" dirty="0"/>
              <a:t>extra data </a:t>
            </a:r>
            <a:r>
              <a:rPr lang="en-US" altLang="zh-CN" dirty="0" smtClean="0"/>
              <a:t>are </a:t>
            </a:r>
            <a:r>
              <a:rPr lang="en-US" altLang="zh-CN" dirty="0"/>
              <a:t>fetched from the server’s memory, due to the bug.  It could include passwords and private </a:t>
            </a:r>
            <a:r>
              <a:rPr lang="en-US" altLang="zh-CN" dirty="0" smtClean="0"/>
              <a:t>keys, if the attacker is lucky.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141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" y="1700808"/>
            <a:ext cx="9085099" cy="4752528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-25943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mtClean="0"/>
              <a:t>OpenSSL Heartbleed 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7126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Injection Attacks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229600" cy="4176464"/>
          </a:xfrm>
        </p:spPr>
        <p:txBody>
          <a:bodyPr>
            <a:normAutofit/>
          </a:bodyPr>
          <a:lstStyle/>
          <a:p>
            <a:r>
              <a:rPr lang="en-US" dirty="0" smtClean="0"/>
              <a:t>Injection </a:t>
            </a:r>
            <a:r>
              <a:rPr lang="en-US" dirty="0"/>
              <a:t>attack refers to a wide variety of </a:t>
            </a:r>
            <a:r>
              <a:rPr lang="en-US" dirty="0" smtClean="0"/>
              <a:t>program flaws </a:t>
            </a:r>
            <a:r>
              <a:rPr lang="en-US" dirty="0"/>
              <a:t>related to invalid handling of input </a:t>
            </a:r>
            <a:r>
              <a:rPr lang="en-US" dirty="0" smtClean="0"/>
              <a:t>data., specifically when input data can accidentally or deliberately influence program control flow</a:t>
            </a:r>
          </a:p>
          <a:p>
            <a:pPr lvl="0"/>
            <a:r>
              <a:rPr lang="en-US" dirty="0"/>
              <a:t>Most often occur in scripting </a:t>
            </a:r>
            <a:r>
              <a:rPr lang="en-US" dirty="0" smtClean="0"/>
              <a:t>languages, e.g.,  J</a:t>
            </a:r>
            <a:r>
              <a:rPr lang="en-US" altLang="zh-CN" dirty="0" smtClean="0"/>
              <a:t>avaScript, </a:t>
            </a:r>
            <a:r>
              <a:rPr lang="en-US" dirty="0" err="1" smtClean="0"/>
              <a:t>perl</a:t>
            </a:r>
            <a:r>
              <a:rPr lang="en-US" dirty="0"/>
              <a:t>, PHP, python, </a:t>
            </a:r>
            <a:r>
              <a:rPr lang="en-US" dirty="0" smtClean="0"/>
              <a:t>CGI, and others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5673" r="6223" b="8739"/>
          <a:stretch/>
        </p:blipFill>
        <p:spPr>
          <a:xfrm>
            <a:off x="3747412" y="15497"/>
            <a:ext cx="5328592" cy="67669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497"/>
            <a:ext cx="3747412" cy="66538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Command injection attack</a:t>
            </a:r>
          </a:p>
          <a:p>
            <a:r>
              <a:rPr lang="en-US" dirty="0"/>
              <a:t>In the CGI script, if attacker supplies input “</a:t>
            </a:r>
            <a:r>
              <a:rPr lang="en-US" dirty="0" smtClean="0"/>
              <a:t>xxx; echo </a:t>
            </a:r>
            <a:r>
              <a:rPr lang="en-US" dirty="0"/>
              <a:t>attack success; </a:t>
            </a:r>
            <a:r>
              <a:rPr lang="en-US" dirty="0" err="1"/>
              <a:t>ls</a:t>
            </a:r>
            <a:r>
              <a:rPr lang="en-US" dirty="0"/>
              <a:t> -1 </a:t>
            </a:r>
            <a:r>
              <a:rPr lang="en-US" dirty="0" smtClean="0"/>
              <a:t>finger*”, then </a:t>
            </a:r>
            <a:r>
              <a:rPr lang="en-US" dirty="0"/>
              <a:t>server executes “/</a:t>
            </a:r>
            <a:r>
              <a:rPr lang="en-US" dirty="0" err="1"/>
              <a:t>usr</a:t>
            </a:r>
            <a:r>
              <a:rPr lang="en-US" dirty="0"/>
              <a:t>/bin/finger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xxx</a:t>
            </a:r>
            <a:r>
              <a:rPr lang="en-US" altLang="zh-CN" dirty="0"/>
              <a:t>; </a:t>
            </a:r>
            <a:r>
              <a:rPr lang="en-US" altLang="zh-CN" dirty="0" smtClean="0"/>
              <a:t>echo </a:t>
            </a:r>
            <a:r>
              <a:rPr lang="en-US" altLang="zh-CN" dirty="0"/>
              <a:t>attack success; 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–l finger</a:t>
            </a:r>
            <a:r>
              <a:rPr lang="zh-CN" altLang="en-US" dirty="0" smtClean="0"/>
              <a:t>*</a:t>
            </a:r>
            <a:r>
              <a:rPr lang="en-US" altLang="zh-CN" dirty="0" smtClean="0"/>
              <a:t>”, and returns details of two files matching finger*</a:t>
            </a:r>
          </a:p>
          <a:p>
            <a:r>
              <a:rPr lang="en-US" dirty="0"/>
              <a:t>Countermeasure is to </a:t>
            </a:r>
            <a:r>
              <a:rPr lang="en-US" dirty="0" smtClean="0"/>
              <a:t>add </a:t>
            </a:r>
            <a:r>
              <a:rPr lang="en-US" dirty="0"/>
              <a:t>a test that ensures that the user </a:t>
            </a:r>
            <a:r>
              <a:rPr lang="en-US" dirty="0" smtClean="0"/>
              <a:t>input contains </a:t>
            </a:r>
            <a:r>
              <a:rPr lang="en-US" dirty="0"/>
              <a:t>just alphanumeric </a:t>
            </a:r>
            <a:r>
              <a:rPr lang="en-US" dirty="0" smtClean="0"/>
              <a:t>characters.</a:t>
            </a:r>
          </a:p>
          <a:p>
            <a:pPr lvl="1"/>
            <a:r>
              <a:rPr lang="en-US" dirty="0" smtClean="0"/>
              <a:t>($user =~ /^\w+$/) means that the string $user should match (=~) a </a:t>
            </a:r>
            <a:r>
              <a:rPr lang="en-US" dirty="0"/>
              <a:t> </a:t>
            </a:r>
            <a:r>
              <a:rPr lang="en-US" altLang="zh-CN" dirty="0" smtClean="0"/>
              <a:t>regular expression, any string </a:t>
            </a:r>
            <a:r>
              <a:rPr lang="en-US" dirty="0" smtClean="0"/>
              <a:t>that starts </a:t>
            </a:r>
            <a:r>
              <a:rPr lang="en-US" altLang="zh-CN" dirty="0" smtClean="0"/>
              <a:t>with </a:t>
            </a:r>
            <a:r>
              <a:rPr lang="en-US" dirty="0" smtClean="0"/>
              <a:t>(^) and ends with ($) only alphanumeric characters (\w+)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" t="7341" r="5143" b="57956"/>
          <a:stretch/>
        </p:blipFill>
        <p:spPr>
          <a:xfrm>
            <a:off x="412765" y="0"/>
            <a:ext cx="8197616" cy="412901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5161" y="4149080"/>
            <a:ext cx="9187359" cy="271641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query works fine if the input $name = Bob</a:t>
            </a:r>
            <a:r>
              <a:rPr lang="zh-CN" altLang="en-US" sz="24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； </a:t>
            </a:r>
            <a:r>
              <a:rPr lang="en-US" altLang="zh-CN" sz="24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if the input is $name = Bob'; drop table suppliers, then the query becomes 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 * FROM suppliers WHERE name = ‘Bob‘; drop table suppliers;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database views this line as 2 separate SQL statements: first select all entries with name Bob, then delete the entire supplier table.</a:t>
            </a:r>
          </a:p>
          <a:p>
            <a:r>
              <a:rPr lang="en-US" altLang="zh-CN" sz="280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mysql_real_escape_string</a:t>
            </a:r>
            <a:r>
              <a:rPr lang="en-US" altLang="zh-CN" sz="28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() prepends backslashes to the some special characters, including \n, \r, \, ', </a:t>
            </a:r>
            <a:r>
              <a:rPr lang="en-US" altLang="zh-CN" sz="28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"</a:t>
            </a:r>
            <a:r>
              <a:rPr lang="en-US" altLang="zh-CN" sz="25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Query becomes </a:t>
            </a:r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 * FROM suppliers WHERE name = ‘</a:t>
            </a:r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Bob\‘\; </a:t>
            </a:r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drop table </a:t>
            </a:r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suppliers’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looks for a database entry with name matching “Bob’;</a:t>
            </a:r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drop table </a:t>
            </a:r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suppliers”, and returns null.</a:t>
            </a:r>
          </a:p>
          <a:p>
            <a:r>
              <a:rPr lang="en-US" altLang="zh-CN" sz="25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Or, perform input validation: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die </a:t>
            </a:r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"The specified </a:t>
            </a:r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name </a:t>
            </a:r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contains illegal characters</a:t>
            </a:r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!“ unless ($name </a:t>
            </a:r>
            <a:r>
              <a:rPr lang="en-US" altLang="zh-CN" sz="16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=~ /^\w</a:t>
            </a:r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+$/);</a:t>
            </a:r>
          </a:p>
          <a:p>
            <a:pPr lvl="1"/>
            <a:r>
              <a:rPr lang="en-US" altLang="zh-CN" sz="16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this does not handle the name O’Connor</a:t>
            </a:r>
            <a:endParaRPr lang="en-US" altLang="zh-CN" sz="160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3814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A Cartoon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80920" cy="4536504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" y="2619549"/>
            <a:ext cx="9118848" cy="28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Another </a:t>
            </a:r>
            <a:r>
              <a:rPr lang="en-US" dirty="0" err="1" smtClean="0">
                <a:solidFill>
                  <a:srgbClr val="FFB91D"/>
                </a:solidFill>
              </a:rPr>
              <a:t>SQLi</a:t>
            </a:r>
            <a:r>
              <a:rPr lang="en-US" dirty="0" smtClean="0">
                <a:solidFill>
                  <a:srgbClr val="FFB91D"/>
                </a:solidFill>
              </a:rPr>
              <a:t> Attack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280920" cy="45365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We didn't check $_POST['password'], it could be anything the user wanted! For example:</a:t>
            </a:r>
          </a:p>
          <a:p>
            <a:r>
              <a:rPr lang="en-US" dirty="0"/>
              <a:t>$_POST['username'] = '</a:t>
            </a:r>
            <a:r>
              <a:rPr lang="en-US" dirty="0" err="1"/>
              <a:t>aidan</a:t>
            </a:r>
            <a:r>
              <a:rPr lang="en-US" dirty="0"/>
              <a:t>';</a:t>
            </a:r>
          </a:p>
          <a:p>
            <a:r>
              <a:rPr lang="en-US" dirty="0"/>
              <a:t>$_POST</a:t>
            </a:r>
            <a:r>
              <a:rPr lang="en-US" dirty="0" smtClean="0"/>
              <a:t>[‘password’] =</a:t>
            </a:r>
            <a:r>
              <a:rPr lang="en-US" altLang="zh-CN" dirty="0" smtClean="0"/>
              <a:t>'</a:t>
            </a:r>
            <a:r>
              <a:rPr lang="en-US" altLang="zh-CN" dirty="0"/>
              <a:t>'</a:t>
            </a:r>
            <a:r>
              <a:rPr lang="en-US" altLang="zh-CN" dirty="0" smtClean="0"/>
              <a:t>OR ‘1=1';</a:t>
            </a:r>
            <a:endParaRPr lang="en-US" dirty="0"/>
          </a:p>
          <a:p>
            <a:endParaRPr lang="en-US" dirty="0"/>
          </a:p>
          <a:p>
            <a:r>
              <a:rPr lang="en-US" dirty="0"/>
              <a:t>// Query database to check if there are any matching users</a:t>
            </a:r>
          </a:p>
          <a:p>
            <a:r>
              <a:rPr lang="en-US" dirty="0"/>
              <a:t>$query = "SELECT * FROM users WHERE user='{$_POST['username']}' AND password='{$_POST['password']}'";</a:t>
            </a:r>
          </a:p>
          <a:p>
            <a:r>
              <a:rPr lang="en-US" dirty="0" err="1"/>
              <a:t>mysql_query</a:t>
            </a:r>
            <a:r>
              <a:rPr lang="en-US" dirty="0"/>
              <a:t>($query);</a:t>
            </a:r>
          </a:p>
          <a:p>
            <a:endParaRPr lang="en-US" dirty="0"/>
          </a:p>
          <a:p>
            <a:r>
              <a:rPr lang="en-US" dirty="0"/>
              <a:t>// This means the query sent to MySQL would </a:t>
            </a:r>
            <a:r>
              <a:rPr lang="en-US" dirty="0" smtClean="0"/>
              <a:t>be this, and always return true, since the part after OR is </a:t>
            </a:r>
            <a:r>
              <a:rPr lang="en-US" altLang="zh-CN" dirty="0" smtClean="0"/>
              <a:t>‘</a:t>
            </a:r>
            <a:r>
              <a:rPr lang="en-US" dirty="0" smtClean="0"/>
              <a:t>1=1</a:t>
            </a:r>
            <a:r>
              <a:rPr lang="en-US" altLang="zh-CN" dirty="0" smtClean="0"/>
              <a:t>'</a:t>
            </a:r>
            <a:r>
              <a:rPr lang="en-US" dirty="0" smtClean="0"/>
              <a:t>, always TRUE.</a:t>
            </a:r>
            <a:endParaRPr lang="en-US" dirty="0"/>
          </a:p>
          <a:p>
            <a:r>
              <a:rPr lang="en-US" dirty="0"/>
              <a:t>echo $query;</a:t>
            </a:r>
          </a:p>
          <a:p>
            <a:r>
              <a:rPr lang="en-US" dirty="0" smtClean="0"/>
              <a:t>?&gt; </a:t>
            </a:r>
            <a:r>
              <a:rPr lang="en-US" altLang="zh-CN" dirty="0"/>
              <a:t>SELECT * FROM users WHERE user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aidan</a:t>
            </a:r>
            <a:r>
              <a:rPr lang="en-US" altLang="zh-CN" dirty="0" smtClean="0"/>
              <a:t>' </a:t>
            </a:r>
            <a:r>
              <a:rPr lang="en-US" altLang="zh-CN" dirty="0"/>
              <a:t>AND password</a:t>
            </a:r>
            <a:r>
              <a:rPr lang="en-US" altLang="zh-CN" dirty="0" smtClean="0"/>
              <a:t>='</a:t>
            </a:r>
            <a:r>
              <a:rPr lang="en-US" altLang="zh-CN" dirty="0"/>
              <a:t>'</a:t>
            </a:r>
            <a:r>
              <a:rPr lang="en-US" altLang="zh-CN" dirty="0" smtClean="0"/>
              <a:t>OR ‘1=1'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0" y="5502687"/>
            <a:ext cx="8805664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attack can be prevented </a:t>
            </a:r>
            <a:r>
              <a:rPr lang="en-US" altLang="zh-CN" sz="20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</a:t>
            </a:r>
            <a:r>
              <a:rPr lang="en-US" altLang="zh-CN" sz="120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  <a:r>
              <a:rPr lang="en-US" altLang="zh-CN" dirty="0" err="1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mysql_real_escape_string</a:t>
            </a:r>
            <a:r>
              <a:rPr lang="en-US" altLang="zh-CN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(), or input validation</a:t>
            </a:r>
            <a:endParaRPr lang="zh-CN" altLang="en-US" sz="120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050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914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Validating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Syntax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327968"/>
              </p:ext>
            </p:extLst>
          </p:nvPr>
        </p:nvGraphicFramePr>
        <p:xfrm>
          <a:off x="457200" y="19050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28600"/>
            <a:ext cx="2209800" cy="2292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057400"/>
            <a:ext cx="1066800" cy="1469036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Validating Numeric Input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916832"/>
            <a:ext cx="8458200" cy="53285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When input data represent </a:t>
            </a:r>
            <a:r>
              <a:rPr lang="en-US" dirty="0"/>
              <a:t>numeric </a:t>
            </a:r>
            <a:r>
              <a:rPr lang="en-US" dirty="0" smtClean="0"/>
              <a:t>values, they should be validated before use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Numbers are represented as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Integers: </a:t>
            </a:r>
            <a:r>
              <a:rPr lang="en-US" altLang="zh-CN" dirty="0"/>
              <a:t>8, 16, </a:t>
            </a:r>
            <a:r>
              <a:rPr lang="en-US" altLang="zh-CN" dirty="0" smtClean="0"/>
              <a:t>32 or </a:t>
            </a:r>
            <a:r>
              <a:rPr lang="en-US" altLang="zh-CN" dirty="0"/>
              <a:t>64-bit </a:t>
            </a:r>
            <a:endParaRPr lang="en-US" dirty="0" smtClean="0"/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</a:t>
            </a:r>
            <a:r>
              <a:rPr lang="en-US" dirty="0" smtClean="0"/>
              <a:t>loating point numbers: size depends on the processor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Signed or unsigned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correctly interpret text </a:t>
            </a:r>
            <a:r>
              <a:rPr lang="en-US" dirty="0" smtClean="0"/>
              <a:t>form and process </a:t>
            </a:r>
            <a:r>
              <a:rPr lang="en-US" dirty="0"/>
              <a:t>consistently</a:t>
            </a:r>
          </a:p>
          <a:p>
            <a:pPr lvl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Possible buffer overflow attack: a large unsigned number with top bit set (=1) may be interpreted as a negative unsigned number, hence always less than buffer size and passes the buffer size check and causes buffer overflow.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2931" y="6291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Input </a:t>
            </a:r>
            <a:r>
              <a:rPr lang="en-US" dirty="0" err="1">
                <a:solidFill>
                  <a:srgbClr val="FFB91D"/>
                </a:solidFill>
              </a:rPr>
              <a:t>Fuzzing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testing technique that uses randomly generated data as inputs to a program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ange of inputs is very large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ntent is to determine if the program or function correctly handles abnormal inputs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</a:t>
            </a:r>
            <a:r>
              <a:rPr lang="en-US" dirty="0"/>
              <a:t>, free of assumptions, cheap</a:t>
            </a:r>
          </a:p>
          <a:p>
            <a:pPr lvl="1"/>
            <a:r>
              <a:rPr lang="en-US" dirty="0" smtClean="0"/>
              <a:t>Useful for both reliability testing </a:t>
            </a:r>
            <a:r>
              <a:rPr lang="en-US" altLang="zh-CN" dirty="0" smtClean="0"/>
              <a:t>and</a:t>
            </a:r>
            <a:r>
              <a:rPr lang="en-US" dirty="0" smtClean="0"/>
              <a:t> security testing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also use templates to generate classes of known </a:t>
            </a:r>
            <a:r>
              <a:rPr lang="en-US" dirty="0" smtClean="0"/>
              <a:t>problematic inputs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isadvantage is that bugs triggered by other forms of input would be missed</a:t>
            </a:r>
          </a:p>
          <a:p>
            <a:r>
              <a:rPr lang="en-US" dirty="0"/>
              <a:t>C</a:t>
            </a:r>
            <a:r>
              <a:rPr lang="en-US" dirty="0" smtClean="0"/>
              <a:t>ombination of approaches is needed for comprehensive input coverage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Software </a:t>
            </a:r>
            <a:r>
              <a:rPr kumimoji="1"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Security Issues</a:t>
            </a:r>
            <a:endParaRPr kumimoji="1" lang="en-A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81000" y="1916832"/>
            <a:ext cx="8367464" cy="4712567"/>
          </a:xfrm>
        </p:spPr>
        <p:txBody>
          <a:bodyPr>
            <a:normAutofit/>
          </a:bodyPr>
          <a:lstStyle/>
          <a:p>
            <a:r>
              <a:rPr lang="en-AU" dirty="0"/>
              <a:t>M</a:t>
            </a:r>
            <a:r>
              <a:rPr lang="en-AU" dirty="0" smtClean="0"/>
              <a:t>any </a:t>
            </a:r>
            <a:r>
              <a:rPr lang="en-AU" dirty="0"/>
              <a:t>vulnerabilities result from poor programming </a:t>
            </a:r>
            <a:r>
              <a:rPr lang="en-AU" dirty="0" smtClean="0"/>
              <a:t>practices</a:t>
            </a:r>
          </a:p>
          <a:p>
            <a:r>
              <a:rPr lang="en-AU" dirty="0"/>
              <a:t>C</a:t>
            </a:r>
            <a:r>
              <a:rPr lang="en-AU" dirty="0" smtClean="0"/>
              <a:t>onsequence </a:t>
            </a:r>
            <a:r>
              <a:rPr lang="en-AU" dirty="0"/>
              <a:t>from insufficient </a:t>
            </a:r>
            <a:r>
              <a:rPr lang="en-AU" dirty="0" smtClean="0"/>
              <a:t>checking and validation </a:t>
            </a:r>
            <a:r>
              <a:rPr lang="en-AU" dirty="0"/>
              <a:t>of</a:t>
            </a:r>
            <a:r>
              <a:rPr lang="en-AU" dirty="0" smtClean="0"/>
              <a:t> data and error codes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AU" sz="1800" dirty="0"/>
              <a:t>A</a:t>
            </a:r>
            <a:r>
              <a:rPr lang="en-AU" sz="1800" dirty="0" smtClean="0"/>
              <a:t>wareness </a:t>
            </a:r>
            <a:r>
              <a:rPr lang="en-AU" sz="1800" dirty="0"/>
              <a:t>of</a:t>
            </a:r>
            <a:r>
              <a:rPr lang="en-AU" sz="1800" dirty="0" smtClean="0"/>
              <a:t> these issues </a:t>
            </a:r>
            <a:r>
              <a:rPr lang="en-AU" sz="1800" dirty="0"/>
              <a:t>is</a:t>
            </a:r>
            <a:r>
              <a:rPr lang="en-AU" sz="1800" dirty="0" smtClean="0"/>
              <a:t> a critical initial step in writing more secure program code</a:t>
            </a:r>
          </a:p>
          <a:p>
            <a:pPr>
              <a:buFont typeface="Wingdings" pitchFamily="-110" charset="2"/>
              <a:buNone/>
            </a:pPr>
            <a:r>
              <a:rPr lang="en-US" b="1" dirty="0"/>
              <a:t>	</a:t>
            </a: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868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Ensuring </a:t>
            </a:r>
            <a:r>
              <a:rPr lang="en-US" dirty="0">
                <a:solidFill>
                  <a:srgbClr val="FFB91D"/>
                </a:solidFill>
              </a:rPr>
              <a:t>Machine </a:t>
            </a:r>
            <a:r>
              <a:rPr lang="en-US" dirty="0" smtClean="0">
                <a:solidFill>
                  <a:srgbClr val="FFB91D"/>
                </a:solidFill>
              </a:rPr>
              <a:t>Language Corresponds to Algorithm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High-level languages are compiled and linked into machine code which is then directly executed by the target processor</a:t>
            </a:r>
          </a:p>
          <a:p>
            <a:pPr>
              <a:buClr>
                <a:schemeClr val="accent2"/>
              </a:buClr>
            </a:pPr>
            <a:r>
              <a:rPr lang="en-US" sz="2600" dirty="0" smtClean="0"/>
              <a:t>A malicious </a:t>
            </a:r>
            <a:r>
              <a:rPr lang="en-US" sz="2600" dirty="0"/>
              <a:t>compiler </a:t>
            </a:r>
            <a:r>
              <a:rPr lang="en-US" sz="2600" dirty="0" smtClean="0"/>
              <a:t>may insert malicious instructions into machine code </a:t>
            </a:r>
            <a:r>
              <a:rPr lang="en-US" sz="2600" dirty="0"/>
              <a:t>when some specific input statements </a:t>
            </a:r>
            <a:r>
              <a:rPr lang="en-US" sz="2600" dirty="0" smtClean="0"/>
              <a:t>are processed</a:t>
            </a:r>
          </a:p>
          <a:p>
            <a:pPr>
              <a:buClr>
                <a:schemeClr val="accent2"/>
              </a:buClr>
            </a:pPr>
            <a:r>
              <a:rPr lang="en-US" dirty="0" smtClean="0"/>
              <a:t>Detecting such attacks </a:t>
            </a:r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comparing machine code with original source</a:t>
            </a:r>
          </a:p>
          <a:p>
            <a:pPr lvl="1">
              <a:buClr>
                <a:schemeClr val="accent2"/>
              </a:buClr>
            </a:pPr>
            <a:r>
              <a:rPr lang="en-US" sz="1800" dirty="0"/>
              <a:t>Slow and difficult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smtClean="0"/>
              <a:t>May be required for computer </a:t>
            </a:r>
            <a:r>
              <a:rPr lang="en-US" sz="2400" dirty="0"/>
              <a:t>systems with very high assurance </a:t>
            </a:r>
            <a:r>
              <a:rPr lang="en-US" sz="2400" dirty="0" smtClean="0"/>
              <a:t>level</a:t>
            </a:r>
          </a:p>
          <a:p>
            <a:pPr marL="742950" lvl="2" indent="-342900">
              <a:buClr>
                <a:schemeClr val="tx1"/>
              </a:buClr>
            </a:pPr>
            <a:r>
              <a:rPr lang="en-US" sz="1800" dirty="0" smtClean="0"/>
              <a:t>e.g., Common Criteria </a:t>
            </a:r>
            <a:r>
              <a:rPr lang="en-US" sz="1800" dirty="0"/>
              <a:t>Evaluation Assurance </a:t>
            </a:r>
            <a:r>
              <a:rPr lang="en-US" sz="1800" dirty="0" smtClean="0"/>
              <a:t>Levels (EAL) 7</a:t>
            </a:r>
            <a:endParaRPr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Correct Use of Memory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60848"/>
            <a:ext cx="8610600" cy="4492352"/>
          </a:xfrm>
        </p:spPr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allocation may result in memory leaks</a:t>
            </a:r>
          </a:p>
          <a:p>
            <a:pPr lvl="1"/>
            <a:r>
              <a:rPr lang="en-US" sz="1800" dirty="0" err="1" smtClean="0"/>
              <a:t>malloc</a:t>
            </a:r>
            <a:r>
              <a:rPr lang="en-US" sz="1800" dirty="0" smtClean="0"/>
              <a:t>() in C, new() in C++</a:t>
            </a:r>
          </a:p>
          <a:p>
            <a:pPr lvl="1"/>
            <a:r>
              <a:rPr lang="en-US" sz="1800" dirty="0" smtClean="0"/>
              <a:t>Steady reduction in memory available on the heap to the point where it is completely exhausted</a:t>
            </a:r>
          </a:p>
          <a:p>
            <a:r>
              <a:rPr lang="en-US" dirty="0" smtClean="0"/>
              <a:t>Java and C# provide automatic garbage collection</a:t>
            </a:r>
          </a:p>
          <a:p>
            <a:pPr lvl="1"/>
            <a:r>
              <a:rPr lang="en-US" sz="1800" dirty="0" smtClean="0"/>
              <a:t>Prevents memory leaks</a:t>
            </a:r>
          </a:p>
          <a:p>
            <a:pPr lvl="1"/>
            <a:r>
              <a:rPr lang="en-US" sz="1800" dirty="0" smtClean="0"/>
              <a:t>But incurs runtime overhead</a:t>
            </a:r>
            <a:endParaRPr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rgbClr val="FFB91D"/>
                </a:solidFill>
              </a:rPr>
              <a:t>Operating System Interaction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17523"/>
            <a:ext cx="8229600" cy="4724400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P</a:t>
            </a:r>
            <a:r>
              <a:rPr lang="en-US" dirty="0" smtClean="0"/>
              <a:t>rograms </a:t>
            </a:r>
            <a:r>
              <a:rPr lang="en-US" dirty="0"/>
              <a:t>execute on systems under</a:t>
            </a:r>
            <a:r>
              <a:rPr lang="en-US" dirty="0" smtClean="0"/>
              <a:t> the control of an operating system</a:t>
            </a:r>
          </a:p>
          <a:p>
            <a:pPr>
              <a:buSzPct val="130000"/>
            </a:pPr>
            <a:r>
              <a:rPr lang="en-US" dirty="0" smtClean="0"/>
              <a:t>Environment variables should </a:t>
            </a:r>
            <a:r>
              <a:rPr lang="en-US" dirty="0"/>
              <a:t>be considered external inputs to the program whose values </a:t>
            </a:r>
            <a:r>
              <a:rPr lang="en-US" dirty="0" smtClean="0"/>
              <a:t>need to be validated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Environment Variables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229600" cy="4784576"/>
          </a:xfrm>
        </p:spPr>
        <p:txBody>
          <a:bodyPr>
            <a:normAutofit lnSpcReduction="10000"/>
          </a:bodyPr>
          <a:lstStyle/>
          <a:p>
            <a:pPr>
              <a:buSzPct val="130000"/>
            </a:pPr>
            <a:r>
              <a:rPr lang="en-US" dirty="0"/>
              <a:t>C</a:t>
            </a:r>
            <a:r>
              <a:rPr lang="en-US" dirty="0" smtClean="0"/>
              <a:t>ollection of string values inherited by each process from its parent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C</a:t>
            </a:r>
            <a:r>
              <a:rPr lang="en-US" dirty="0" smtClean="0"/>
              <a:t>an affect the way a running process behaves</a:t>
            </a:r>
          </a:p>
          <a:p>
            <a:pPr lvl="1">
              <a:buClr>
                <a:schemeClr val="accent2"/>
              </a:buClr>
            </a:pPr>
            <a:r>
              <a:rPr lang="en-US" dirty="0" smtClean="0"/>
              <a:t>e.g</a:t>
            </a:r>
            <a:r>
              <a:rPr lang="en-US" dirty="0"/>
              <a:t>. variable PATH, which </a:t>
            </a:r>
            <a:r>
              <a:rPr lang="en-US" dirty="0" smtClean="0"/>
              <a:t>specifies the </a:t>
            </a:r>
            <a:r>
              <a:rPr lang="en-US" dirty="0"/>
              <a:t>set of directories to search for any given command; IFS, which specifies </a:t>
            </a:r>
            <a:r>
              <a:rPr lang="en-US" dirty="0" smtClean="0"/>
              <a:t>the word </a:t>
            </a:r>
            <a:r>
              <a:rPr lang="en-US" dirty="0"/>
              <a:t>boundaries in a shell script; and LD_LIBRARY_PATH, which specifies the list </a:t>
            </a:r>
            <a:r>
              <a:rPr lang="en-US" dirty="0" smtClean="0"/>
              <a:t>of directories </a:t>
            </a:r>
            <a:r>
              <a:rPr lang="en-US" dirty="0"/>
              <a:t>to search for dynamically loadable libraries. All of these have been </a:t>
            </a:r>
            <a:r>
              <a:rPr lang="en-US" dirty="0" smtClean="0"/>
              <a:t>used to </a:t>
            </a:r>
            <a:r>
              <a:rPr lang="en-US" dirty="0"/>
              <a:t>attack programs</a:t>
            </a:r>
            <a:r>
              <a:rPr lang="en-US" dirty="0" smtClean="0"/>
              <a:t>.</a:t>
            </a:r>
          </a:p>
          <a:p>
            <a:pPr>
              <a:buSzPct val="130000"/>
            </a:pPr>
            <a:r>
              <a:rPr lang="en-US" dirty="0" smtClean="0"/>
              <a:t>Can </a:t>
            </a:r>
            <a:r>
              <a:rPr lang="en-US" dirty="0"/>
              <a:t>be modified by the program process at any time</a:t>
            </a:r>
          </a:p>
          <a:p>
            <a:pPr lvl="1">
              <a:buClr>
                <a:schemeClr val="accent2"/>
              </a:buClr>
            </a:pPr>
            <a:r>
              <a:rPr lang="en-US" dirty="0" smtClean="0"/>
              <a:t>Modifications </a:t>
            </a:r>
            <a:r>
              <a:rPr lang="en-US" dirty="0"/>
              <a:t>will be passed to its children</a:t>
            </a:r>
          </a:p>
          <a:p>
            <a:pPr>
              <a:buSzPct val="130000"/>
            </a:pPr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source of untrusted program input</a:t>
            </a:r>
          </a:p>
          <a:p>
            <a:pPr>
              <a:buSzPct val="130000"/>
            </a:pPr>
            <a:r>
              <a:rPr lang="en-US" dirty="0" smtClean="0"/>
              <a:t>Can be used to subvert </a:t>
            </a:r>
            <a:r>
              <a:rPr lang="en-US" dirty="0"/>
              <a:t>a program that grants </a:t>
            </a:r>
            <a:r>
              <a:rPr lang="en-US" dirty="0" err="1"/>
              <a:t>superuser</a:t>
            </a:r>
            <a:r>
              <a:rPr lang="en-US" dirty="0"/>
              <a:t> </a:t>
            </a:r>
            <a:r>
              <a:rPr lang="en-US" dirty="0" smtClean="0"/>
              <a:t>privilege, </a:t>
            </a:r>
            <a:r>
              <a:rPr lang="en-US" dirty="0"/>
              <a:t>in order to </a:t>
            </a:r>
            <a:r>
              <a:rPr lang="en-US" dirty="0" smtClean="0"/>
              <a:t>run  code </a:t>
            </a:r>
            <a:r>
              <a:rPr lang="en-US" dirty="0"/>
              <a:t>of the </a:t>
            </a:r>
            <a:r>
              <a:rPr lang="en-US" dirty="0" smtClean="0"/>
              <a:t>attacker’s selection </a:t>
            </a:r>
            <a:r>
              <a:rPr lang="en-US" dirty="0"/>
              <a:t>with </a:t>
            </a:r>
            <a:r>
              <a:rPr lang="en-US" altLang="zh-CN" dirty="0" err="1"/>
              <a:t>superuser</a:t>
            </a:r>
            <a:r>
              <a:rPr lang="en-US" altLang="zh-CN" dirty="0"/>
              <a:t> </a:t>
            </a:r>
            <a:r>
              <a:rPr lang="en-US" dirty="0" smtClean="0"/>
              <a:t>privilege.</a:t>
            </a:r>
            <a:endParaRPr lang="en-US" dirty="0"/>
          </a:p>
          <a:p>
            <a:pPr lvl="1">
              <a:buClr>
                <a:schemeClr val="accent2"/>
              </a:buClr>
            </a:pP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10511" r="4063" b="53618"/>
          <a:stretch/>
        </p:blipFill>
        <p:spPr>
          <a:xfrm>
            <a:off x="755576" y="-122799"/>
            <a:ext cx="7571717" cy="383983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-252536" y="3573016"/>
            <a:ext cx="9396536" cy="3456384"/>
          </a:xfrm>
        </p:spPr>
        <p:txBody>
          <a:bodyPr>
            <a:normAutofit fontScale="47500" lnSpcReduction="20000"/>
          </a:bodyPr>
          <a:lstStyle/>
          <a:p>
            <a:pPr>
              <a:buSzPct val="130000"/>
            </a:pPr>
            <a:endParaRPr lang="en-US" dirty="0" smtClean="0"/>
          </a:p>
          <a:p>
            <a:r>
              <a:rPr lang="en-US" altLang="zh-CN" dirty="0"/>
              <a:t>This </a:t>
            </a:r>
            <a:r>
              <a:rPr lang="en-US" altLang="zh-CN" dirty="0" smtClean="0"/>
              <a:t>script in (a) </a:t>
            </a:r>
            <a:r>
              <a:rPr lang="en-US" altLang="zh-CN" dirty="0"/>
              <a:t>takes the identity of some user, strips any domain specification </a:t>
            </a:r>
            <a:r>
              <a:rPr lang="en-US" altLang="zh-CN" dirty="0" smtClean="0"/>
              <a:t>if included</a:t>
            </a:r>
            <a:r>
              <a:rPr lang="en-US" altLang="zh-CN" dirty="0"/>
              <a:t>, and then retrieves the mapping for that user to an IP </a:t>
            </a:r>
            <a:r>
              <a:rPr lang="en-US" altLang="zh-CN" dirty="0" smtClean="0"/>
              <a:t>address</a:t>
            </a:r>
          </a:p>
          <a:p>
            <a:pPr lvl="1">
              <a:buSzPct val="130000"/>
            </a:pPr>
            <a:r>
              <a:rPr lang="en-US" dirty="0" smtClean="0"/>
              <a:t>The </a:t>
            </a:r>
            <a:r>
              <a:rPr lang="en-US" dirty="0"/>
              <a:t>script in (a) calls two separate programs: </a:t>
            </a:r>
            <a:r>
              <a:rPr lang="en-US" dirty="0" err="1"/>
              <a:t>sed</a:t>
            </a:r>
            <a:r>
              <a:rPr lang="en-US" dirty="0"/>
              <a:t> and </a:t>
            </a:r>
            <a:r>
              <a:rPr lang="en-US" dirty="0" err="1"/>
              <a:t>grep</a:t>
            </a:r>
            <a:r>
              <a:rPr lang="en-US" dirty="0"/>
              <a:t>. If </a:t>
            </a:r>
            <a:r>
              <a:rPr lang="en-US" dirty="0" smtClean="0"/>
              <a:t>attacker redefines </a:t>
            </a:r>
            <a:r>
              <a:rPr lang="en-US" dirty="0"/>
              <a:t>the PATH variable to include a directory </a:t>
            </a:r>
            <a:r>
              <a:rPr lang="en-US" dirty="0" smtClean="0"/>
              <a:t>they control</a:t>
            </a:r>
            <a:r>
              <a:rPr lang="en-US" dirty="0"/>
              <a:t>, which contains a program called </a:t>
            </a:r>
            <a:r>
              <a:rPr lang="en-US" dirty="0" err="1"/>
              <a:t>grep</a:t>
            </a:r>
            <a:r>
              <a:rPr lang="en-US" dirty="0" smtClean="0"/>
              <a:t>, then his program is called.</a:t>
            </a:r>
          </a:p>
          <a:p>
            <a:pPr lvl="1">
              <a:buSzPct val="130000"/>
            </a:pPr>
            <a:r>
              <a:rPr lang="en-US" altLang="zh-CN" dirty="0" smtClean="0"/>
              <a:t>(The </a:t>
            </a:r>
            <a:r>
              <a:rPr lang="en-US" altLang="zh-CN" dirty="0"/>
              <a:t>regular expression ‘s/@.*$//’ means that: find the pattern @ followed by any number of characters  until end of string, and replace them with empty string, i.e., user@example.com will be converted to </a:t>
            </a:r>
            <a:r>
              <a:rPr lang="en-US" altLang="zh-CN" dirty="0" smtClean="0"/>
              <a:t>user.)</a:t>
            </a:r>
            <a:endParaRPr lang="en-US" dirty="0"/>
          </a:p>
          <a:p>
            <a:pPr>
              <a:buSzPct val="130000"/>
            </a:pPr>
            <a:r>
              <a:rPr lang="en-US" dirty="0" smtClean="0"/>
              <a:t>The script in (b) </a:t>
            </a:r>
            <a:r>
              <a:rPr lang="en-US" altLang="zh-CN" dirty="0" smtClean="0"/>
              <a:t>eliminates the attack in (a), but</a:t>
            </a:r>
            <a:r>
              <a:rPr lang="en-US" dirty="0" smtClean="0"/>
              <a:t> is vulnerable for another reason. </a:t>
            </a:r>
          </a:p>
          <a:p>
            <a:pPr lvl="1">
              <a:buSzPct val="130000"/>
            </a:pPr>
            <a:r>
              <a:rPr lang="en-US" dirty="0" smtClean="0"/>
              <a:t>The IFS (</a:t>
            </a:r>
            <a:r>
              <a:rPr lang="en-US" altLang="zh-CN" dirty="0" smtClean="0"/>
              <a:t>Internal </a:t>
            </a:r>
            <a:r>
              <a:rPr lang="en-US" altLang="zh-CN" dirty="0"/>
              <a:t>Field </a:t>
            </a:r>
            <a:r>
              <a:rPr lang="en-US" altLang="zh-CN" dirty="0" smtClean="0"/>
              <a:t>Separator)</a:t>
            </a:r>
            <a:r>
              <a:rPr lang="en-US" dirty="0" smtClean="0"/>
              <a:t> variable </a:t>
            </a:r>
            <a:r>
              <a:rPr lang="en-US" dirty="0"/>
              <a:t>is </a:t>
            </a:r>
            <a:r>
              <a:rPr lang="en-US" dirty="0" smtClean="0"/>
              <a:t>used to </a:t>
            </a:r>
            <a:r>
              <a:rPr lang="en-US" dirty="0"/>
              <a:t>separate the words that form a line of commands. It defaults to a space, tab, </a:t>
            </a:r>
            <a:r>
              <a:rPr lang="en-US" dirty="0" smtClean="0"/>
              <a:t>or newline </a:t>
            </a:r>
            <a:r>
              <a:rPr lang="en-US" dirty="0"/>
              <a:t>character. However, it can be set to any sequence of characters. </a:t>
            </a:r>
            <a:r>
              <a:rPr lang="en-US" dirty="0" smtClean="0"/>
              <a:t>Consider the </a:t>
            </a:r>
            <a:r>
              <a:rPr lang="en-US" dirty="0"/>
              <a:t>effect of including the “=” character in this set. Then the assignment of a </a:t>
            </a:r>
            <a:r>
              <a:rPr lang="en-US" dirty="0" smtClean="0"/>
              <a:t>new value </a:t>
            </a:r>
            <a:r>
              <a:rPr lang="en-US" dirty="0"/>
              <a:t>to the PATH variable is interpreted as a command to execute the </a:t>
            </a:r>
            <a:r>
              <a:rPr lang="en-US" dirty="0" smtClean="0"/>
              <a:t>program PATH </a:t>
            </a:r>
            <a:r>
              <a:rPr lang="en-US" dirty="0"/>
              <a:t>with the list of directories as its argument. If the attacker has also changed </a:t>
            </a:r>
            <a:r>
              <a:rPr lang="en-US" dirty="0" smtClean="0"/>
              <a:t>the PATH </a:t>
            </a:r>
            <a:r>
              <a:rPr lang="en-US" dirty="0"/>
              <a:t>variable to include a directory with an attack program PATH, then this will </a:t>
            </a:r>
            <a:r>
              <a:rPr lang="en-US" dirty="0" smtClean="0"/>
              <a:t>be executed </a:t>
            </a:r>
            <a:r>
              <a:rPr lang="en-US" dirty="0"/>
              <a:t>when the script is run</a:t>
            </a:r>
            <a:r>
              <a:rPr lang="en-US" dirty="0" smtClean="0"/>
              <a:t>.</a:t>
            </a:r>
          </a:p>
          <a:p>
            <a:pPr lvl="1">
              <a:buSzPct val="130000"/>
            </a:pPr>
            <a:r>
              <a:rPr lang="en-US" dirty="0" smtClean="0"/>
              <a:t>The script is now running an executable program named “PATH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 with</a:t>
            </a:r>
            <a:r>
              <a:rPr lang="en-US" dirty="0" smtClean="0"/>
              <a:t> an input argument “/</a:t>
            </a:r>
            <a:r>
              <a:rPr lang="en-US" dirty="0" err="1" smtClean="0"/>
              <a:t>sbin</a:t>
            </a:r>
            <a:r>
              <a:rPr lang="en-US" dirty="0" smtClean="0"/>
              <a:t>:/bin:/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sbin</a:t>
            </a:r>
            <a:r>
              <a:rPr lang="en-US" dirty="0" smtClean="0"/>
              <a:t>:/</a:t>
            </a:r>
            <a:r>
              <a:rPr lang="en-US" dirty="0" err="1" smtClean="0"/>
              <a:t>usr</a:t>
            </a:r>
            <a:r>
              <a:rPr lang="en-US" dirty="0" smtClean="0"/>
              <a:t>/bin”. Suppose the program named “PATH” happens to be “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”, and the process running the script has r</a:t>
            </a:r>
            <a:r>
              <a:rPr lang="en-US" altLang="zh-CN" dirty="0" smtClean="0"/>
              <a:t>o</a:t>
            </a:r>
            <a:r>
              <a:rPr lang="en-US" dirty="0" smtClean="0"/>
              <a:t>ot privileges, then it will delete some important folders.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Dynamically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inked Libraries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0964893"/>
              </p:ext>
            </p:extLst>
          </p:nvPr>
        </p:nvGraphicFramePr>
        <p:xfrm>
          <a:off x="611560" y="1860848"/>
          <a:ext cx="8212832" cy="476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268760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 of Least Privilege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27713"/>
              </p:ext>
            </p:extLst>
          </p:nvPr>
        </p:nvGraphicFramePr>
        <p:xfrm>
          <a:off x="228600" y="16002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307" y="7153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Root/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Administrator Privileges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127412"/>
              </p:ext>
            </p:extLst>
          </p:nvPr>
        </p:nvGraphicFramePr>
        <p:xfrm>
          <a:off x="307374" y="1828800"/>
          <a:ext cx="8455626" cy="4846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Safe Temporary Files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130000"/>
            </a:pP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any </a:t>
            </a: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programs use temporary 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files </a:t>
            </a: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common, shared system 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area (/</a:t>
            </a:r>
            <a:r>
              <a:rPr lang="en-US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tmp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 Linux)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90000"/>
              </a:lnSpc>
              <a:buSzPct val="130000"/>
            </a:pP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name must </a:t>
            </a: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be unique, not accessed by others</a:t>
            </a:r>
          </a:p>
          <a:p>
            <a:pPr>
              <a:lnSpc>
                <a:spcPct val="90000"/>
              </a:lnSpc>
              <a:buSzPct val="130000"/>
            </a:pP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ommonly </a:t>
            </a:r>
            <a:r>
              <a:rPr 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create name using process ID</a:t>
            </a:r>
          </a:p>
          <a:p>
            <a:pPr lvl="1"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SzPct val="90000"/>
            </a:pPr>
            <a:r>
              <a:rPr 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</a:t>
            </a:r>
            <a:r>
              <a:rPr lang="en-US" sz="20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nique</a:t>
            </a:r>
            <a:r>
              <a:rPr 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but predictable</a:t>
            </a:r>
          </a:p>
          <a:p>
            <a:pPr>
              <a:lnSpc>
                <a:spcPct val="90000"/>
              </a:lnSpc>
              <a:buClr>
                <a:schemeClr val="accent5">
                  <a:lumMod val="60000"/>
                  <a:lumOff val="40000"/>
                </a:schemeClr>
              </a:buClr>
              <a:buSzPct val="90000"/>
            </a:pP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Attack example on the “tripwire”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integrity program </a:t>
            </a:r>
            <a:endParaRPr lang="en-US" altLang="zh-CN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Attacker writes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script that made repeated guesses on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temporary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filename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used by tripwire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create a symbolic link from that name to the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password file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But attacker does not have root privilege, so he cannot write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the password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tripwire program runs with root privileges, giving it access to all files on the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system. </a:t>
            </a:r>
          </a:p>
          <a:p>
            <a:pPr lvl="1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Attacker might guess and attempt to create own file between another program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checking the file does not exist and subsequently creating it. </a:t>
            </a:r>
            <a:endParaRPr lang="en-US" altLang="zh-CN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If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attacker succeeds, then tripwire will follow the link and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use the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password file as its temporary file, destroying all user login details and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denying access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to the system until the administrators can replace the password file with </a:t>
            </a:r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 backup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copy. </a:t>
            </a:r>
            <a:endParaRPr 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-10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" t="7676" r="4711" b="67465"/>
          <a:stretch/>
        </p:blipFill>
        <p:spPr>
          <a:xfrm>
            <a:off x="263411" y="188640"/>
            <a:ext cx="8565276" cy="306081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3249453"/>
            <a:ext cx="8382000" cy="1835732"/>
          </a:xfrm>
        </p:spPr>
        <p:txBody>
          <a:bodyPr>
            <a:normAutofit/>
          </a:bodyPr>
          <a:lstStyle/>
          <a:p>
            <a:r>
              <a:rPr lang="en-US" altLang="zh-CN" dirty="0"/>
              <a:t>Secure temporary file creation </a:t>
            </a:r>
            <a:r>
              <a:rPr lang="en-US" altLang="zh-CN" dirty="0" smtClean="0"/>
              <a:t>requires </a:t>
            </a:r>
            <a:r>
              <a:rPr lang="en-US" altLang="zh-CN" dirty="0"/>
              <a:t>the use of a </a:t>
            </a:r>
            <a:r>
              <a:rPr lang="en-US" altLang="zh-CN" dirty="0" smtClean="0"/>
              <a:t>random temporary </a:t>
            </a:r>
            <a:r>
              <a:rPr lang="en-US" altLang="zh-CN" dirty="0"/>
              <a:t>filename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tempnam</a:t>
            </a:r>
            <a:r>
              <a:rPr lang="en-US" altLang="zh-CN" dirty="0"/>
              <a:t> ( string </a:t>
            </a:r>
            <a:r>
              <a:rPr lang="en-US" altLang="zh-CN" dirty="0" err="1"/>
              <a:t>dir</a:t>
            </a:r>
            <a:r>
              <a:rPr lang="en-US" altLang="zh-CN" dirty="0"/>
              <a:t>, string prefix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a temporary </a:t>
            </a:r>
            <a:r>
              <a:rPr lang="en-US" altLang="zh-CN" dirty="0" smtClean="0"/>
              <a:t>file with random name </a:t>
            </a:r>
            <a:r>
              <a:rPr lang="en-US" altLang="zh-CN" dirty="0"/>
              <a:t>in a shared directory </a:t>
            </a:r>
            <a:r>
              <a:rPr lang="en-US" altLang="zh-CN" dirty="0" smtClean="0"/>
              <a:t>on Linux </a:t>
            </a:r>
            <a:r>
              <a:rPr lang="en-US" altLang="zh-CN" dirty="0"/>
              <a:t>and UNIX systems.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64" y="116632"/>
            <a:ext cx="9144000" cy="1600200"/>
          </a:xfrm>
        </p:spPr>
        <p:txBody>
          <a:bodyPr>
            <a:normAutofit/>
          </a:bodyPr>
          <a:lstStyle/>
          <a:p>
            <a:r>
              <a:rPr kumimoji="1" lang="en-GB" dirty="0">
                <a:solidFill>
                  <a:srgbClr val="FFB91D"/>
                </a:solidFill>
              </a:rPr>
              <a:t>Software</a:t>
            </a:r>
            <a:r>
              <a:rPr kumimoji="1" lang="en-GB" dirty="0" smtClean="0">
                <a:solidFill>
                  <a:srgbClr val="FFB91D"/>
                </a:solidFill>
              </a:rPr>
              <a:t> Security, </a:t>
            </a:r>
            <a:br>
              <a:rPr kumimoji="1" lang="en-GB" dirty="0" smtClean="0">
                <a:solidFill>
                  <a:srgbClr val="FFB91D"/>
                </a:solidFill>
              </a:rPr>
            </a:br>
            <a:r>
              <a:rPr kumimoji="1" lang="en-GB" dirty="0" smtClean="0">
                <a:solidFill>
                  <a:srgbClr val="FFB91D"/>
                </a:solidFill>
              </a:rPr>
              <a:t>Quality and Reliability</a:t>
            </a:r>
            <a:endParaRPr kumimoji="1" lang="en-US" dirty="0">
              <a:solidFill>
                <a:srgbClr val="FFB91D"/>
              </a:solidFill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057400"/>
            <a:ext cx="3931920" cy="4343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oftware quality and reliability: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900" dirty="0"/>
              <a:t>C</a:t>
            </a:r>
            <a:r>
              <a:rPr lang="en-US" sz="1900" dirty="0" smtClean="0"/>
              <a:t>oncerned with the accidental </a:t>
            </a:r>
            <a:r>
              <a:rPr lang="en-US" sz="1900" dirty="0"/>
              <a:t>failure of </a:t>
            </a:r>
            <a:r>
              <a:rPr lang="en-US" sz="1900" dirty="0" smtClean="0"/>
              <a:t>program as a result of some </a:t>
            </a:r>
            <a:r>
              <a:rPr lang="en-US" sz="1900" dirty="0"/>
              <a:t>theoretically </a:t>
            </a:r>
            <a:r>
              <a:rPr lang="en-US" sz="1900" dirty="0" smtClean="0"/>
              <a:t>random, </a:t>
            </a:r>
            <a:r>
              <a:rPr lang="en-US" sz="1900" dirty="0"/>
              <a:t>unanticipated </a:t>
            </a:r>
            <a:r>
              <a:rPr lang="en-US" sz="1900" dirty="0" smtClean="0"/>
              <a:t>input, system interaction, or use of incorrect code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900" dirty="0"/>
              <a:t>I</a:t>
            </a:r>
            <a:r>
              <a:rPr lang="en-US" sz="1900" dirty="0" smtClean="0"/>
              <a:t>mprove </a:t>
            </a:r>
            <a:r>
              <a:rPr lang="en-US" sz="1900" dirty="0"/>
              <a:t>using structured design and </a:t>
            </a:r>
            <a:r>
              <a:rPr lang="en-US" sz="1900" dirty="0" smtClean="0"/>
              <a:t>testing to identify and eliminate as many bugs as possible from a program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900" dirty="0"/>
              <a:t>C</a:t>
            </a:r>
            <a:r>
              <a:rPr lang="en-US" sz="1900" dirty="0" smtClean="0"/>
              <a:t>oncern is not </a:t>
            </a:r>
            <a:r>
              <a:rPr lang="en-US" sz="1900" dirty="0"/>
              <a:t>how many bugs, but how often</a:t>
            </a:r>
            <a:r>
              <a:rPr lang="en-US" sz="1900" dirty="0" smtClean="0"/>
              <a:t> they are triggered</a:t>
            </a:r>
            <a:endParaRPr lang="en-US" sz="19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2060848"/>
            <a:ext cx="3931920" cy="4539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oftware security: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sz="1800" dirty="0"/>
              <a:t>Attacker chooses probability distribution, specifically targeting bugs that result in a failure that can be exploited by the attacker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sz="1800" dirty="0"/>
              <a:t>Triggered by inputs that differ dramatically from what is usually expected</a:t>
            </a:r>
          </a:p>
          <a:p>
            <a:pPr lvl="1">
              <a:spcAft>
                <a:spcPts val="600"/>
              </a:spcAft>
              <a:buClr>
                <a:schemeClr val="accent2"/>
              </a:buClr>
            </a:pPr>
            <a:r>
              <a:rPr lang="en-US" sz="1800" dirty="0"/>
              <a:t>Unlikely to be identified by common testing approaches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591197" y="4115197"/>
            <a:ext cx="4114006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80112" y="1484784"/>
            <a:ext cx="3240360" cy="547260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3800" dirty="0"/>
              <a:t>Handling program input</a:t>
            </a:r>
          </a:p>
          <a:p>
            <a:pPr lvl="1"/>
            <a:r>
              <a:rPr lang="en-AU" sz="2500" dirty="0"/>
              <a:t>Input size and buffer overflow</a:t>
            </a:r>
          </a:p>
          <a:p>
            <a:pPr lvl="1"/>
            <a:r>
              <a:rPr lang="en-AU" sz="2500" dirty="0" smtClean="0"/>
              <a:t>Validating </a:t>
            </a:r>
            <a:r>
              <a:rPr lang="en-AU" sz="2500" dirty="0"/>
              <a:t>input syntax</a:t>
            </a:r>
          </a:p>
          <a:p>
            <a:pPr lvl="1"/>
            <a:r>
              <a:rPr lang="en-AU" sz="2500" dirty="0"/>
              <a:t>Input fuzzing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3800" dirty="0"/>
              <a:t>Interacting with the operating system and other programs</a:t>
            </a:r>
          </a:p>
          <a:p>
            <a:pPr lvl="1"/>
            <a:r>
              <a:rPr lang="en-AU" sz="2500" dirty="0"/>
              <a:t>Environment variables</a:t>
            </a:r>
          </a:p>
          <a:p>
            <a:pPr lvl="1"/>
            <a:r>
              <a:rPr lang="en-AU" sz="2500" dirty="0" smtClean="0"/>
              <a:t>Using </a:t>
            </a:r>
            <a:r>
              <a:rPr lang="en-AU" sz="2500" dirty="0"/>
              <a:t>least privileges</a:t>
            </a:r>
          </a:p>
          <a:p>
            <a:pPr lvl="1"/>
            <a:r>
              <a:rPr lang="en-AU" sz="2500" dirty="0" smtClean="0"/>
              <a:t>Safe </a:t>
            </a:r>
            <a:r>
              <a:rPr lang="en-AU" sz="2500" dirty="0"/>
              <a:t>temporary file </a:t>
            </a:r>
            <a:r>
              <a:rPr lang="en-AU" sz="2500" dirty="0" smtClean="0"/>
              <a:t>use</a:t>
            </a:r>
            <a:endParaRPr lang="en-AU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79512" y="1268760"/>
            <a:ext cx="3528392" cy="6192688"/>
          </a:xfrm>
        </p:spPr>
        <p:txBody>
          <a:bodyPr>
            <a:normAutofit/>
          </a:bodyPr>
          <a:lstStyle/>
          <a:p>
            <a:r>
              <a:rPr lang="en-US" dirty="0" smtClean="0"/>
              <a:t>Software security issues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Introducing software security and defensive programming</a:t>
            </a:r>
          </a:p>
          <a:p>
            <a:r>
              <a:rPr lang="en-US" dirty="0" smtClean="0"/>
              <a:t>Writing safe program code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algorithm implementation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Ensuring that machine language corresponds to algorithm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interpretation of data values</a:t>
            </a:r>
          </a:p>
          <a:p>
            <a:pPr lvl="1">
              <a:lnSpc>
                <a:spcPct val="80000"/>
              </a:lnSpc>
            </a:pPr>
            <a:r>
              <a:rPr lang="en-US" sz="1400" dirty="0"/>
              <a:t>Correct use of </a:t>
            </a:r>
            <a:r>
              <a:rPr lang="en-US" sz="1400" dirty="0" smtClean="0"/>
              <a:t>memory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635896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Defensive Programming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72816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altLang="zh-CN" dirty="0"/>
              <a:t>Also referred to as secure programming</a:t>
            </a:r>
          </a:p>
          <a:p>
            <a:r>
              <a:rPr lang="en-US" dirty="0" smtClean="0"/>
              <a:t>Designing </a:t>
            </a:r>
            <a:r>
              <a:rPr lang="en-US" dirty="0"/>
              <a:t>and implementing software so that it continues to function even when under attack</a:t>
            </a:r>
          </a:p>
          <a:p>
            <a:r>
              <a:rPr lang="en-US" dirty="0" smtClean="0"/>
              <a:t>Requires </a:t>
            </a:r>
            <a:r>
              <a:rPr lang="en-US" dirty="0"/>
              <a:t>attention to all aspects of program execution, environment,</a:t>
            </a:r>
            <a:r>
              <a:rPr lang="en-US" dirty="0" smtClean="0"/>
              <a:t> and type of data it processes</a:t>
            </a:r>
          </a:p>
          <a:p>
            <a:r>
              <a:rPr lang="en-US" dirty="0" smtClean="0"/>
              <a:t>Software is able to detect erroneous conditions resulting from some attack</a:t>
            </a:r>
          </a:p>
          <a:p>
            <a:r>
              <a:rPr lang="en-US" dirty="0" smtClean="0"/>
              <a:t>Key rule is to never assume anything</a:t>
            </a:r>
            <a:r>
              <a:rPr lang="en-US" dirty="0"/>
              <a:t>, check all </a:t>
            </a:r>
            <a:r>
              <a:rPr lang="en-US" dirty="0" smtClean="0"/>
              <a:t>assumptions and handle any possible error states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 b="26256"/>
          <a:stretch/>
        </p:blipFill>
        <p:spPr>
          <a:xfrm>
            <a:off x="251520" y="260648"/>
            <a:ext cx="8568952" cy="634595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B91D"/>
                </a:solidFill>
              </a:rPr>
              <a:t>Defensive Programming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8291264" cy="4724400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2000"/>
              </a:spcBef>
              <a:buClr>
                <a:schemeClr val="tx1"/>
              </a:buClr>
              <a:buSzPct val="170000"/>
              <a:buFont typeface="Arial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rogrammers often make assumptions about the type of inputs a program will receive and the environment it executes in</a:t>
            </a:r>
          </a:p>
          <a:p>
            <a:pPr lvl="1">
              <a:buClr>
                <a:schemeClr val="accent2"/>
              </a:buClr>
            </a:pPr>
            <a:r>
              <a:rPr lang="en-US" sz="1900" dirty="0"/>
              <a:t>Assumptions need to be validated by the program and all potential failures handled gracefully and safely</a:t>
            </a:r>
          </a:p>
          <a:p>
            <a:pPr marL="342900" lvl="1" indent="-342900">
              <a:spcBef>
                <a:spcPts val="2000"/>
              </a:spcBef>
              <a:buClr>
                <a:schemeClr val="tx1"/>
              </a:buClr>
              <a:buSzPct val="170000"/>
              <a:buFont typeface="Arial"/>
              <a:buChar char="•"/>
            </a:pPr>
            <a:r>
              <a:rPr lang="en-US" sz="2400" dirty="0"/>
              <a:t>Defensive programming </a:t>
            </a:r>
            <a:r>
              <a:rPr lang="en-US" altLang="zh-CN" sz="2400" dirty="0" smtClean="0"/>
              <a:t>r</a:t>
            </a:r>
            <a:r>
              <a:rPr lang="en-US" sz="2400" dirty="0" smtClean="0"/>
              <a:t>equires </a:t>
            </a:r>
            <a:r>
              <a:rPr lang="en-US" sz="2400" dirty="0"/>
              <a:t>a changed </a:t>
            </a:r>
            <a:r>
              <a:rPr lang="en-US" sz="2400" dirty="0" smtClean="0"/>
              <a:t>mindset</a:t>
            </a:r>
            <a:endParaRPr lang="en-US" sz="2400" dirty="0"/>
          </a:p>
          <a:p>
            <a:pPr lvl="1">
              <a:buClr>
                <a:schemeClr val="accent2"/>
              </a:buClr>
            </a:pPr>
            <a:r>
              <a:rPr lang="en-US" sz="1900" dirty="0"/>
              <a:t>Programmers have to understand how failures can occur and the steps needed to reduce the chance of them occurring in their programs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Security by Design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136904" cy="5832648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ecurity </a:t>
            </a:r>
            <a:r>
              <a:rPr lang="en-US" dirty="0"/>
              <a:t>and reliability</a:t>
            </a:r>
            <a:r>
              <a:rPr lang="en-US" dirty="0" smtClean="0"/>
              <a:t> are common </a:t>
            </a:r>
            <a:r>
              <a:rPr lang="en-US" dirty="0"/>
              <a:t>design goals in most engineering disciplines</a:t>
            </a:r>
            <a:endParaRPr lang="en-US" dirty="0" smtClean="0"/>
          </a:p>
          <a:p>
            <a:r>
              <a:rPr lang="en-US" dirty="0" smtClean="0"/>
              <a:t>Software Assurance Forum for Excellence in Code (</a:t>
            </a:r>
            <a:r>
              <a:rPr lang="en-US" dirty="0" err="1" smtClean="0"/>
              <a:t>SAFECode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evelop publications outlining industry best practices for software assurance and providing practical advice for implementing proven methods for secure software development</a:t>
            </a:r>
          </a:p>
          <a:p>
            <a:pPr lvl="1"/>
            <a:r>
              <a:rPr lang="en-US" dirty="0">
                <a:hlinkClick r:id="rId3"/>
              </a:rPr>
              <a:t>http://www.safecode.org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website provides free training materials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531440"/>
            <a:ext cx="8229600" cy="1512168"/>
          </a:xfrm>
        </p:spPr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Handling Program Input</a:t>
            </a:r>
          </a:p>
        </p:txBody>
      </p:sp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553106"/>
              </p:ext>
            </p:extLst>
          </p:nvPr>
        </p:nvGraphicFramePr>
        <p:xfrm>
          <a:off x="0" y="1052736"/>
          <a:ext cx="903649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Input Size &amp; Buffer Overflow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229600" cy="456436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rogrammers often make assumptions about the maximum expected size of input</a:t>
            </a:r>
          </a:p>
          <a:p>
            <a:pPr lvl="1">
              <a:buClr>
                <a:schemeClr val="accent2"/>
              </a:buClr>
            </a:pPr>
            <a:r>
              <a:rPr lang="en-US" sz="1800" dirty="0" smtClean="0"/>
              <a:t>Buffer overflow occurs if </a:t>
            </a:r>
            <a:r>
              <a:rPr lang="en-US" altLang="zh-CN" sz="1800" dirty="0" smtClean="0"/>
              <a:t>input size exceeds </a:t>
            </a:r>
            <a:r>
              <a:rPr lang="en-US" altLang="zh-CN" sz="1800" dirty="0"/>
              <a:t>the size of </a:t>
            </a:r>
            <a:r>
              <a:rPr lang="en-US" altLang="zh-CN" sz="1800" dirty="0" smtClean="0"/>
              <a:t>the allocated buffer</a:t>
            </a:r>
            <a:r>
              <a:rPr lang="en-US" sz="1800" dirty="0" smtClean="0"/>
              <a:t>, </a:t>
            </a:r>
          </a:p>
          <a:p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may not identify vulnerability</a:t>
            </a:r>
            <a:endParaRPr lang="en-US" dirty="0" smtClean="0"/>
          </a:p>
          <a:p>
            <a:pPr lvl="1">
              <a:buClr>
                <a:schemeClr val="accent2"/>
              </a:buClr>
            </a:pPr>
            <a:r>
              <a:rPr lang="en-US" sz="1800" dirty="0"/>
              <a:t>Test inputs are unlikely to include large enough inputs to trigger the overflow</a:t>
            </a:r>
          </a:p>
          <a:p>
            <a:r>
              <a:rPr lang="en-US" dirty="0"/>
              <a:t>S</a:t>
            </a:r>
            <a:r>
              <a:rPr lang="en-US" dirty="0" smtClean="0"/>
              <a:t>afe </a:t>
            </a:r>
            <a:r>
              <a:rPr lang="en-US" dirty="0"/>
              <a:t>coding treats all input as </a:t>
            </a:r>
            <a:r>
              <a:rPr lang="en-US" dirty="0" smtClean="0"/>
              <a:t>dangerous</a:t>
            </a:r>
          </a:p>
          <a:p>
            <a:pPr lvl="1"/>
            <a:r>
              <a:rPr lang="en-US" altLang="zh-CN" dirty="0"/>
              <a:t>Failure to </a:t>
            </a:r>
            <a:r>
              <a:rPr lang="en-US" altLang="zh-CN" dirty="0" smtClean="0"/>
              <a:t>validate input </a:t>
            </a:r>
            <a:r>
              <a:rPr lang="en-US" altLang="zh-CN" dirty="0"/>
              <a:t>may result in </a:t>
            </a:r>
            <a:r>
              <a:rPr lang="en-US" altLang="zh-CN" dirty="0" smtClean="0"/>
              <a:t>exploitable </a:t>
            </a:r>
            <a:r>
              <a:rPr lang="en-US" altLang="zh-CN" dirty="0"/>
              <a:t>vulnerability</a:t>
            </a:r>
          </a:p>
          <a:p>
            <a:pPr lvl="1"/>
            <a:endParaRPr 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28724</TotalTime>
  <Words>12873</Words>
  <Application>Microsoft Office PowerPoint</Application>
  <PresentationFormat>全屏显示(4:3)</PresentationFormat>
  <Paragraphs>1051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 Unicode MS</vt:lpstr>
      <vt:lpstr>ＭＳ Ｐゴシック</vt:lpstr>
      <vt:lpstr>宋体</vt:lpstr>
      <vt:lpstr>微软雅黑</vt:lpstr>
      <vt:lpstr>Arial</vt:lpstr>
      <vt:lpstr>Century Gothic</vt:lpstr>
      <vt:lpstr>Courier New</vt:lpstr>
      <vt:lpstr>Palatino Linotype</vt:lpstr>
      <vt:lpstr>Times</vt:lpstr>
      <vt:lpstr>Times New Roman</vt:lpstr>
      <vt:lpstr>Wingdings</vt:lpstr>
      <vt:lpstr>Executive</vt:lpstr>
      <vt:lpstr>Chapter 11</vt:lpstr>
      <vt:lpstr>Software Security Issues</vt:lpstr>
      <vt:lpstr>Software Security,  Quality and Reliability</vt:lpstr>
      <vt:lpstr>Defensive Programming</vt:lpstr>
      <vt:lpstr>PowerPoint 演示文稿</vt:lpstr>
      <vt:lpstr>Defensive Programming</vt:lpstr>
      <vt:lpstr>Security by Design</vt:lpstr>
      <vt:lpstr>Handling Program Input</vt:lpstr>
      <vt:lpstr>Input Size &amp; Buffer Overflow</vt:lpstr>
      <vt:lpstr>OpenSSL Heartbleed bug</vt:lpstr>
      <vt:lpstr>PowerPoint 演示文稿</vt:lpstr>
      <vt:lpstr>Injection Attacks</vt:lpstr>
      <vt:lpstr>PowerPoint 演示文稿</vt:lpstr>
      <vt:lpstr>PowerPoint 演示文稿</vt:lpstr>
      <vt:lpstr>A Cartoon</vt:lpstr>
      <vt:lpstr>Another SQLi Attack</vt:lpstr>
      <vt:lpstr>Validating  Input Syntax</vt:lpstr>
      <vt:lpstr>Validating Numeric Input</vt:lpstr>
      <vt:lpstr>Input Fuzzing</vt:lpstr>
      <vt:lpstr>Ensuring Machine Language Corresponds to Algorithm</vt:lpstr>
      <vt:lpstr>Correct Use of Memory</vt:lpstr>
      <vt:lpstr>Operating System Interaction</vt:lpstr>
      <vt:lpstr>Environment Variables</vt:lpstr>
      <vt:lpstr>PowerPoint 演示文稿</vt:lpstr>
      <vt:lpstr>Dynamically Linked Libraries </vt:lpstr>
      <vt:lpstr>Use of Least Privilege</vt:lpstr>
      <vt:lpstr>Root/Administrator Privileges</vt:lpstr>
      <vt:lpstr>Safe Temporary Files</vt:lpstr>
      <vt:lpstr>PowerPoint 演示文稿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12 Lecture Overheads</dc:subject>
  <dc:creator>Dr Lawrie Brown</dc:creator>
  <cp:keywords/>
  <dc:description/>
  <cp:lastModifiedBy>Zonghua Gu</cp:lastModifiedBy>
  <cp:revision>162</cp:revision>
  <dcterms:created xsi:type="dcterms:W3CDTF">2014-09-10T15:43:54Z</dcterms:created>
  <dcterms:modified xsi:type="dcterms:W3CDTF">2016-12-23T15:23:06Z</dcterms:modified>
  <cp:category/>
</cp:coreProperties>
</file>