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33" r:id="rId1"/>
  </p:sldMasterIdLst>
  <p:notesMasterIdLst>
    <p:notesMasterId r:id="rId92"/>
  </p:notesMasterIdLst>
  <p:handoutMasterIdLst>
    <p:handoutMasterId r:id="rId93"/>
  </p:handoutMasterIdLst>
  <p:sldIdLst>
    <p:sldId id="272" r:id="rId2"/>
    <p:sldId id="273" r:id="rId3"/>
    <p:sldId id="393" r:id="rId4"/>
    <p:sldId id="291" r:id="rId5"/>
    <p:sldId id="394" r:id="rId6"/>
    <p:sldId id="363" r:id="rId7"/>
    <p:sldId id="467" r:id="rId8"/>
    <p:sldId id="358" r:id="rId9"/>
    <p:sldId id="482" r:id="rId10"/>
    <p:sldId id="470" r:id="rId11"/>
    <p:sldId id="471" r:id="rId12"/>
    <p:sldId id="472" r:id="rId13"/>
    <p:sldId id="474" r:id="rId14"/>
    <p:sldId id="475" r:id="rId15"/>
    <p:sldId id="476" r:id="rId16"/>
    <p:sldId id="478" r:id="rId17"/>
    <p:sldId id="479" r:id="rId18"/>
    <p:sldId id="480" r:id="rId19"/>
    <p:sldId id="481" r:id="rId20"/>
    <p:sldId id="377" r:id="rId21"/>
    <p:sldId id="328" r:id="rId22"/>
    <p:sldId id="366" r:id="rId23"/>
    <p:sldId id="367" r:id="rId24"/>
    <p:sldId id="388" r:id="rId25"/>
    <p:sldId id="389" r:id="rId26"/>
    <p:sldId id="390" r:id="rId27"/>
    <p:sldId id="381" r:id="rId28"/>
    <p:sldId id="371" r:id="rId29"/>
    <p:sldId id="360" r:id="rId30"/>
    <p:sldId id="372" r:id="rId31"/>
    <p:sldId id="373" r:id="rId32"/>
    <p:sldId id="386" r:id="rId33"/>
    <p:sldId id="375" r:id="rId34"/>
    <p:sldId id="48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402" r:id="rId43"/>
    <p:sldId id="403" r:id="rId44"/>
    <p:sldId id="404" r:id="rId45"/>
    <p:sldId id="405" r:id="rId46"/>
    <p:sldId id="406" r:id="rId47"/>
    <p:sldId id="407" r:id="rId48"/>
    <p:sldId id="408" r:id="rId49"/>
    <p:sldId id="409" r:id="rId50"/>
    <p:sldId id="410" r:id="rId51"/>
    <p:sldId id="411" r:id="rId52"/>
    <p:sldId id="412" r:id="rId53"/>
    <p:sldId id="413" r:id="rId54"/>
    <p:sldId id="414" r:id="rId55"/>
    <p:sldId id="415" r:id="rId56"/>
    <p:sldId id="416" r:id="rId57"/>
    <p:sldId id="417" r:id="rId58"/>
    <p:sldId id="418" r:id="rId59"/>
    <p:sldId id="419" r:id="rId60"/>
    <p:sldId id="420" r:id="rId61"/>
    <p:sldId id="421" r:id="rId62"/>
    <p:sldId id="462" r:id="rId63"/>
    <p:sldId id="463" r:id="rId64"/>
    <p:sldId id="432" r:id="rId65"/>
    <p:sldId id="483" r:id="rId66"/>
    <p:sldId id="433" r:id="rId67"/>
    <p:sldId id="434" r:id="rId68"/>
    <p:sldId id="435" r:id="rId69"/>
    <p:sldId id="436" r:id="rId70"/>
    <p:sldId id="438" r:id="rId71"/>
    <p:sldId id="439" r:id="rId72"/>
    <p:sldId id="440" r:id="rId73"/>
    <p:sldId id="441" r:id="rId74"/>
    <p:sldId id="442" r:id="rId75"/>
    <p:sldId id="444" r:id="rId76"/>
    <p:sldId id="445" r:id="rId77"/>
    <p:sldId id="446" r:id="rId78"/>
    <p:sldId id="447" r:id="rId79"/>
    <p:sldId id="448" r:id="rId80"/>
    <p:sldId id="449" r:id="rId81"/>
    <p:sldId id="450" r:id="rId82"/>
    <p:sldId id="451" r:id="rId83"/>
    <p:sldId id="452" r:id="rId84"/>
    <p:sldId id="453" r:id="rId85"/>
    <p:sldId id="455" r:id="rId86"/>
    <p:sldId id="456" r:id="rId87"/>
    <p:sldId id="457" r:id="rId88"/>
    <p:sldId id="459" r:id="rId89"/>
    <p:sldId id="460" r:id="rId90"/>
    <p:sldId id="461" r:id="rId91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5C0"/>
    <a:srgbClr val="E2F6CE"/>
    <a:srgbClr val="DEF5C8"/>
    <a:srgbClr val="BABABA"/>
    <a:srgbClr val="D7EDBD"/>
    <a:srgbClr val="D2EAB4"/>
    <a:srgbClr val="D3F2B4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94664" autoAdjust="0"/>
  </p:normalViewPr>
  <p:slideViewPr>
    <p:cSldViewPr snapToGrid="0">
      <p:cViewPr>
        <p:scale>
          <a:sx n="75" d="100"/>
          <a:sy n="75" d="100"/>
        </p:scale>
        <p:origin x="-744" y="-714"/>
      </p:cViewPr>
      <p:guideLst>
        <p:guide orient="horz" pos="2160"/>
        <p:guide pos="30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738"/>
    </p:cViewPr>
  </p:sorterViewPr>
  <p:notesViewPr>
    <p:cSldViewPr snapToGrid="0">
      <p:cViewPr varScale="1">
        <p:scale>
          <a:sx n="55" d="100"/>
          <a:sy n="55" d="100"/>
        </p:scale>
        <p:origin x="-2568" y="-90"/>
      </p:cViewPr>
      <p:guideLst>
        <p:guide orient="horz" pos="3024"/>
        <p:guide pos="2304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6.5079365079365056E-2"/>
          <c:y val="7.2115384615384664E-2"/>
          <c:w val="0.68253968253968433"/>
          <c:h val="0.67067307692308054"/>
        </c:manualLayout>
      </c:layout>
      <c:scatterChart>
        <c:scatterStyle val="smoothMarker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diamond"/>
            <c:size val="4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xVal>
            <c:numRef>
              <c:f>Sheet1!$B$1:$E$1</c:f>
              <c:numCache>
                <c:formatCode>g/"通""用""格""式"</c:formatCode>
                <c:ptCount val="4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Sheet1!$B$2:$E$2</c:f>
              <c:numCache>
                <c:formatCode>g/"通""用""格""式"</c:formatCode>
                <c:ptCount val="4"/>
                <c:pt idx="0">
                  <c:v>0.11000000000000004</c:v>
                </c:pt>
                <c:pt idx="1">
                  <c:v>1.0000000000000012E-2</c:v>
                </c:pt>
              </c:numCache>
            </c:numRef>
          </c:yVal>
          <c:smooth val="1"/>
        </c:ser>
        <c:axId val="67326336"/>
        <c:axId val="67328640"/>
      </c:scatterChart>
      <c:valAx>
        <c:axId val="67326336"/>
        <c:scaling>
          <c:orientation val="minMax"/>
          <c:max val="1"/>
        </c:scaling>
        <c:axPos val="b"/>
        <c:majorGridlines>
          <c:spPr>
            <a:ln w="3175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Arial Rounded MT Bold"/>
                    <a:ea typeface="Arial Rounded MT Bold"/>
                    <a:cs typeface="Arial Rounded MT Bold"/>
                  </a:defRPr>
                </a:pPr>
                <a:r>
                  <a:rPr lang="en-US" altLang="en-US"/>
                  <a:t>Hit ratio</a:t>
                </a:r>
              </a:p>
            </c:rich>
          </c:tx>
          <c:layout>
            <c:manualLayout>
              <c:xMode val="edge"/>
              <c:yMode val="edge"/>
              <c:x val="0.31904761904761986"/>
              <c:y val="0.87740384615384781"/>
            </c:manualLayout>
          </c:layout>
          <c:spPr>
            <a:noFill/>
            <a:ln w="25399">
              <a:noFill/>
            </a:ln>
          </c:spPr>
        </c:title>
        <c:numFmt formatCode="0.00" sourceLinked="0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defRPr>
            </a:pPr>
            <a:endParaRPr lang="en-US"/>
          </a:p>
        </c:txPr>
        <c:crossAx val="67328640"/>
        <c:crosses val="autoZero"/>
        <c:crossBetween val="midCat"/>
        <c:majorUnit val="0.25"/>
        <c:minorUnit val="2.5000000000000026E-2"/>
      </c:valAx>
      <c:valAx>
        <c:axId val="67328640"/>
        <c:scaling>
          <c:orientation val="minMax"/>
          <c:max val="0.12000000000000002"/>
          <c:min val="0"/>
        </c:scaling>
        <c:axPos val="r"/>
        <c:majorGridlines>
          <c:spPr>
            <a:ln w="25399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Arial Rounded MT Bold"/>
                    <a:ea typeface="Arial Rounded MT Bold"/>
                    <a:cs typeface="Arial Rounded MT Bold"/>
                  </a:defRPr>
                </a:pPr>
                <a:r>
                  <a:rPr lang="en-US" altLang="en-US"/>
                  <a:t>Average access time (microsec)</a:t>
                </a:r>
              </a:p>
            </c:rich>
          </c:tx>
          <c:layout>
            <c:manualLayout>
              <c:xMode val="edge"/>
              <c:yMode val="edge"/>
              <c:x val="0.87142857142857388"/>
              <c:y val="8.4134615384615655E-2"/>
            </c:manualLayout>
          </c:layout>
          <c:spPr>
            <a:noFill/>
            <a:ln w="25399">
              <a:noFill/>
            </a:ln>
          </c:spPr>
        </c:title>
        <c:numFmt formatCode="0.00" sourceLinked="0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defRPr>
            </a:pPr>
            <a:endParaRPr lang="en-US"/>
          </a:p>
        </c:txPr>
        <c:crossAx val="67326336"/>
        <c:crosses val="max"/>
        <c:crossBetween val="midCat"/>
        <c:majorUnit val="2.0000000000000025E-2"/>
        <c:minorUnit val="2.0000000000000048E-3"/>
      </c:valAx>
      <c:spPr>
        <a:noFill/>
        <a:ln w="12700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Arial Rounded MT Bold"/>
          <a:ea typeface="Arial Rounded MT Bold"/>
          <a:cs typeface="Arial Rounded MT Bold"/>
        </a:defRPr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08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3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3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D8AF720-472F-4B50-80B7-CC002CB185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altLang="zh-CN" dirty="0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9322F0-A40D-458A-965D-995E28D1CCF6}" type="slidenum">
              <a:rPr lang="en-US" altLang="zh-CN" smtClean="0"/>
              <a:pPr/>
              <a:t>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>
                <a:ea typeface="宋体" charset="-122"/>
              </a:rPr>
              <a:t>Every instruction incurs at least 0.01</a:t>
            </a:r>
            <a:r>
              <a:rPr lang="el-GR" altLang="zh-CN" sz="1200" dirty="0" smtClean="0"/>
              <a:t> μ</a:t>
            </a:r>
            <a:r>
              <a:rPr lang="en-US" altLang="zh-CN" sz="1200" dirty="0" smtClean="0">
                <a:ea typeface="宋体" charset="-122"/>
              </a:rPr>
              <a:t>s; some may incur an additional 0.1</a:t>
            </a:r>
            <a:r>
              <a:rPr lang="el-GR" altLang="zh-CN" sz="1200" dirty="0" smtClean="0"/>
              <a:t> μ</a:t>
            </a:r>
            <a:r>
              <a:rPr lang="en-US" altLang="zh-CN" sz="1200" dirty="0" smtClean="0">
                <a:ea typeface="宋体" charset="-122"/>
              </a:rPr>
              <a:t>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AF720-472F-4B50-80B7-CC002CB185FA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ea typeface="宋体" charset="-122"/>
              </a:rPr>
              <a:t>We combine spooling with multiprogramming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AF720-472F-4B50-80B7-CC002CB185FA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Technical questions should be addressed to the email list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AF720-472F-4B50-80B7-CC002CB185F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ea typeface="宋体" charset="-122"/>
              </a:rPr>
              <a:t>Course Central is also a useful link to abundant information useful to students taking a computing science course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AF720-472F-4B50-80B7-CC002CB185F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xfrm>
            <a:off x="977295" y="4560988"/>
            <a:ext cx="5360610" cy="4321373"/>
          </a:xfrm>
          <a:noFill/>
          <a:ln w="9525"/>
        </p:spPr>
        <p:txBody>
          <a:bodyPr lIns="95670" tIns="46996" rIns="95670" bIns="46996"/>
          <a:lstStyle/>
          <a:p>
            <a:endParaRPr lang="zh-CN" altLang="zh-CN" smtClean="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altLang="zh-CN" smtClean="0">
                <a:latin typeface="Comic Sans MS" pitchFamily="66" charset="0"/>
              </a:rPr>
              <a:t>Same as IP layer….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Helvetica" charset="0"/>
              </a:rPr>
              <a:t>Java interface safe and stable across many platforms</a:t>
            </a:r>
          </a:p>
          <a:p>
            <a:endParaRPr lang="zh-CN" altLang="zh-CN" dirty="0" smtClean="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zh-CN" sz="2400">
              <a:ea typeface="宋体" charset="-122"/>
            </a:endParaRPr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eaLnBrk="1" hangingPunct="1">
                <a:defRPr/>
              </a:pPr>
              <a:endParaRPr lang="zh-CN" altLang="zh-CN" sz="2400">
                <a:ea typeface="宋体" charset="-122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zh-CN" sz="2400">
                <a:ea typeface="宋体" charset="-122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eaLnBrk="1" hangingPunct="1">
                <a:defRPr/>
              </a:pPr>
              <a:endParaRPr lang="zh-CN" altLang="zh-CN" sz="2400">
                <a:ea typeface="宋体" charset="-122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zh-CN" sz="2400">
                <a:ea typeface="宋体" charset="-122"/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CA" dirty="0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zh-CN" sz="2400">
                <a:ea typeface="宋体" charset="-122"/>
              </a:endParaRPr>
            </a:p>
          </p:txBody>
        </p:sp>
      </p:grpSp>
      <p:sp>
        <p:nvSpPr>
          <p:cNvPr id="1064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100" b="1"/>
            </a:lvl1pPr>
          </a:lstStyle>
          <a:p>
            <a:pPr>
              <a:defRPr/>
            </a:pPr>
            <a:fld id="{78997615-6873-405D-B80D-4D52F6DDA5E8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457200" y="6248400"/>
            <a:ext cx="4389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© </a:t>
            </a:r>
            <a:r>
              <a:rPr lang="en-US" dirty="0" err="1"/>
              <a:t>Zonghua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CMPT 300, Fall 2011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CD604-DE96-4BF4-B014-6BD05026CF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457200" y="6248400"/>
            <a:ext cx="4389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© </a:t>
            </a:r>
            <a:r>
              <a:rPr lang="en-US" err="1"/>
              <a:t>Zonghua</a:t>
            </a:r>
            <a:r>
              <a:rPr lang="en-US"/>
              <a:t> </a:t>
            </a:r>
            <a:r>
              <a:rPr lang="en-US" err="1"/>
              <a:t>Gu</a:t>
            </a:r>
            <a:r>
              <a:rPr lang="en-US"/>
              <a:t>, CMPT 300, Fall 2011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8380D-0B07-47F5-B276-F91AB68886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457200" y="6248400"/>
            <a:ext cx="4389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© </a:t>
            </a:r>
            <a:r>
              <a:rPr lang="en-US" err="1"/>
              <a:t>Zonghua</a:t>
            </a:r>
            <a:r>
              <a:rPr lang="en-US"/>
              <a:t> </a:t>
            </a:r>
            <a:r>
              <a:rPr lang="en-US" err="1"/>
              <a:t>Gu</a:t>
            </a:r>
            <a:r>
              <a:rPr lang="en-US"/>
              <a:t>, CMPT 300, Fall 2011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533400"/>
            <a:ext cx="2076450" cy="5686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76950" cy="5686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6983F-7E3F-4CED-8DFC-EDA80B0807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457200" y="6248400"/>
            <a:ext cx="4389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© </a:t>
            </a:r>
            <a:r>
              <a:rPr lang="en-US" err="1"/>
              <a:t>Zonghua</a:t>
            </a:r>
            <a:r>
              <a:rPr lang="en-US"/>
              <a:t> </a:t>
            </a:r>
            <a:r>
              <a:rPr lang="en-US" err="1"/>
              <a:t>Gu</a:t>
            </a:r>
            <a:r>
              <a:rPr lang="en-US"/>
              <a:t>, CMPT 300, Fall 2011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917700"/>
            <a:ext cx="8305800" cy="4302125"/>
          </a:xfrm>
        </p:spPr>
        <p:txBody>
          <a:bodyPr/>
          <a:lstStyle/>
          <a:p>
            <a:pPr lvl="0"/>
            <a:endParaRPr lang="en-CA" noProof="0" dirty="0" smtClean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40500" y="6350000"/>
            <a:ext cx="2133600" cy="457200"/>
          </a:xfrm>
        </p:spPr>
        <p:txBody>
          <a:bodyPr/>
          <a:lstStyle>
            <a:lvl1pPr>
              <a:defRPr sz="1100" b="1"/>
            </a:lvl1pPr>
          </a:lstStyle>
          <a:p>
            <a:pPr>
              <a:defRPr/>
            </a:pPr>
            <a:fld id="{78997615-6873-405D-B80D-4D52F6DDA5E8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444500" y="6350000"/>
            <a:ext cx="4389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© </a:t>
            </a:r>
            <a:r>
              <a:rPr lang="en-US" dirty="0" err="1"/>
              <a:t>Zonghua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CMPT 300, Fall 2011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4389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© </a:t>
            </a:r>
            <a:r>
              <a:rPr lang="en-US" err="1"/>
              <a:t>Zonghua</a:t>
            </a:r>
            <a:r>
              <a:rPr lang="en-US"/>
              <a:t> </a:t>
            </a:r>
            <a:r>
              <a:rPr lang="en-US" err="1"/>
              <a:t>Gu</a:t>
            </a:r>
            <a:r>
              <a:rPr lang="en-US"/>
              <a:t>, CMPT 300, Fall 2011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89726-E653-4F3B-BC2C-66257D9F47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500"/>
            <a:ext cx="8305800" cy="469741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cxnSp>
        <p:nvCxnSpPr>
          <p:cNvPr id="7" name="直接连接符 6"/>
          <p:cNvCxnSpPr/>
          <p:nvPr userDrawn="1"/>
        </p:nvCxnSpPr>
        <p:spPr bwMode="auto">
          <a:xfrm>
            <a:off x="431800" y="1498600"/>
            <a:ext cx="82677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992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457200" y="6299200"/>
            <a:ext cx="4389438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 smtClean="0"/>
              <a:t> © </a:t>
            </a:r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r>
              <a:rPr lang="en-US" dirty="0" smtClean="0"/>
              <a:t>, CMPT 300, Fall 2011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AC4E3-4C03-4499-8B96-D3E43256E5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457200" y="6248400"/>
            <a:ext cx="4389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© </a:t>
            </a:r>
            <a:r>
              <a:rPr lang="en-US" err="1"/>
              <a:t>Zonghua</a:t>
            </a:r>
            <a:r>
              <a:rPr lang="en-US"/>
              <a:t> </a:t>
            </a:r>
            <a:r>
              <a:rPr lang="en-US" err="1"/>
              <a:t>Gu</a:t>
            </a:r>
            <a:r>
              <a:rPr lang="en-US"/>
              <a:t>, CMPT 300, Fall 2011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17700"/>
            <a:ext cx="40767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17700"/>
            <a:ext cx="40767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A7111-5BAF-449D-9811-2E524ACF2A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457200" y="6248400"/>
            <a:ext cx="4389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© </a:t>
            </a:r>
            <a:r>
              <a:rPr lang="en-US" err="1"/>
              <a:t>Zonghua</a:t>
            </a:r>
            <a:r>
              <a:rPr lang="en-US"/>
              <a:t> </a:t>
            </a:r>
            <a:r>
              <a:rPr lang="en-US" err="1"/>
              <a:t>Gu</a:t>
            </a:r>
            <a:r>
              <a:rPr lang="en-US"/>
              <a:t>, CMPT 300, Fall 2011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56E74-1479-46FD-AEBA-0E5B3645D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457200" y="6248400"/>
            <a:ext cx="4389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© </a:t>
            </a:r>
            <a:r>
              <a:rPr lang="en-US" err="1"/>
              <a:t>Zonghua</a:t>
            </a:r>
            <a:r>
              <a:rPr lang="en-US"/>
              <a:t> </a:t>
            </a:r>
            <a:r>
              <a:rPr lang="en-US" err="1"/>
              <a:t>Gu</a:t>
            </a:r>
            <a:r>
              <a:rPr lang="en-US"/>
              <a:t>, CMPT 300, Fall 2011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6AC0B-4C90-464F-AC72-5B7CA66665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457200" y="6248400"/>
            <a:ext cx="4389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© </a:t>
            </a:r>
            <a:r>
              <a:rPr lang="en-US" err="1"/>
              <a:t>Zonghua</a:t>
            </a:r>
            <a:r>
              <a:rPr lang="en-US"/>
              <a:t> </a:t>
            </a:r>
            <a:r>
              <a:rPr lang="en-US" err="1"/>
              <a:t>Gu</a:t>
            </a:r>
            <a:r>
              <a:rPr lang="en-US"/>
              <a:t>, CMPT 300, Fall 2011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FC044-CBF8-4B6C-99B2-74CE7677DE6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457200" y="6248400"/>
            <a:ext cx="4389438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 smtClean="0"/>
              <a:t> © </a:t>
            </a:r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r>
              <a:rPr lang="en-US" dirty="0" smtClean="0"/>
              <a:t>, CMPT 300, Fall 2011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861F6-B255-41CB-8774-8E0CF4D6F3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457200" y="6248400"/>
            <a:ext cx="4389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© </a:t>
            </a:r>
            <a:r>
              <a:rPr lang="en-US" err="1"/>
              <a:t>Zonghua</a:t>
            </a:r>
            <a:r>
              <a:rPr lang="en-US"/>
              <a:t> </a:t>
            </a:r>
            <a:r>
              <a:rPr lang="en-US" err="1"/>
              <a:t>Gu</a:t>
            </a:r>
            <a:r>
              <a:rPr lang="en-US"/>
              <a:t>, CMPT 300, Fall 2011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7E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7700"/>
            <a:ext cx="8305800" cy="436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64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27A0A33-D1BC-4593-884F-3C34146062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364288"/>
            <a:ext cx="4389438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© </a:t>
            </a:r>
            <a:r>
              <a:rPr lang="en-US" err="1"/>
              <a:t>Zonghua</a:t>
            </a:r>
            <a:r>
              <a:rPr lang="en-US"/>
              <a:t> </a:t>
            </a:r>
            <a:r>
              <a:rPr lang="en-US" err="1"/>
              <a:t>Gu</a:t>
            </a:r>
            <a:r>
              <a:rPr lang="en-US"/>
              <a:t>, CMPT 300, Fall 2011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76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]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S"/>
        <a:defRPr sz="2800">
          <a:solidFill>
            <a:schemeClr val="tx1"/>
          </a:solidFill>
          <a:latin typeface="+mn-lt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../Animations/IECYCLE.swf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fu.ca/CourseCentra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cs.sfu.ca/CourseCentral/300/csguestk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20E8B16-4A92-4C6A-8387-F59A954B4149}" type="slidenum">
              <a:rPr lang="en-US" altLang="zh-CN" smtClean="0"/>
              <a:pPr/>
              <a:t>0</a:t>
            </a:fld>
            <a:endParaRPr lang="en-US" altLang="zh-CN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800" smtClean="0">
                <a:ea typeface="宋体" charset="-122"/>
              </a:rPr>
              <a:t>CMPT 300</a:t>
            </a:r>
            <a:br>
              <a:rPr lang="en-US" altLang="zh-CN" sz="4800" smtClean="0">
                <a:ea typeface="宋体" charset="-122"/>
              </a:rPr>
            </a:br>
            <a:r>
              <a:rPr lang="en-US" altLang="zh-CN" sz="3600" smtClean="0">
                <a:ea typeface="宋体" charset="-122"/>
              </a:rPr>
              <a:t>Introduction to Operating Systems</a:t>
            </a:r>
            <a:r>
              <a:rPr lang="en-US" altLang="zh-CN" smtClean="0">
                <a:ea typeface="宋体" charset="-122"/>
              </a:rPr>
              <a:t>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  <a:p>
            <a:pPr algn="ctr" eaLnBrk="1" hangingPunct="1"/>
            <a:r>
              <a:rPr lang="en-US" altLang="zh-CN" sz="3200" smtClean="0">
                <a:ea typeface="宋体" charset="-122"/>
              </a:rPr>
              <a:t>Course Organization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Helvetica" charset="0"/>
              </a:rPr>
              <a:t>Computer Hardware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524001"/>
            <a:ext cx="8305800" cy="2159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latin typeface="Helvetica" charset="0"/>
              </a:rPr>
              <a:t>Computer-system operation</a:t>
            </a:r>
          </a:p>
          <a:p>
            <a:pPr lvl="1"/>
            <a:r>
              <a:rPr lang="en-US" altLang="zh-CN" dirty="0" smtClean="0">
                <a:latin typeface="Helvetica" charset="0"/>
              </a:rPr>
              <a:t>One or more CPUs, device controllers connect through common bus providing access to shared memory</a:t>
            </a:r>
          </a:p>
          <a:p>
            <a:pPr lvl="1"/>
            <a:r>
              <a:rPr lang="en-US" altLang="zh-CN" dirty="0" smtClean="0">
                <a:latin typeface="Helvetica" charset="0"/>
              </a:rPr>
              <a:t>Concurrent execution of CPUs and devices competing for memory cycles</a:t>
            </a:r>
          </a:p>
          <a:p>
            <a:pPr lvl="1"/>
            <a:endParaRPr lang="en-US" altLang="zh-CN" dirty="0" smtClean="0">
              <a:latin typeface="Helvetica" charset="0"/>
            </a:endParaRPr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4" cstate="print"/>
          <a:srcRect l="427" t="17949" r="427" b="17664"/>
          <a:stretch>
            <a:fillRect/>
          </a:stretch>
        </p:blipFill>
        <p:spPr bwMode="auto">
          <a:xfrm>
            <a:off x="1795463" y="3538304"/>
            <a:ext cx="5748337" cy="279966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5" name="日期占位符 3"/>
          <p:cNvSpPr>
            <a:spLocks noGrp="1"/>
          </p:cNvSpPr>
          <p:nvPr>
            <p:ph type="dt" sz="half" idx="11"/>
          </p:nvPr>
        </p:nvSpPr>
        <p:spPr>
          <a:xfrm>
            <a:off x="254000" y="6400800"/>
            <a:ext cx="4389438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© </a:t>
            </a:r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r>
              <a:rPr lang="en-US" dirty="0" smtClean="0"/>
              <a:t>, CMPT 300, Fall 2011 </a:t>
            </a:r>
            <a:endParaRPr lang="en-US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</p:spPr>
        <p:txBody>
          <a:bodyPr/>
          <a:lstStyle/>
          <a:p>
            <a:pPr>
              <a:defRPr/>
            </a:pPr>
            <a:fld id="{8D23FF05-AD02-48A8-853F-9C527144CB85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28600"/>
            <a:ext cx="8026400" cy="1079500"/>
          </a:xfrm>
          <a:noFill/>
        </p:spPr>
        <p:txBody>
          <a:bodyPr/>
          <a:lstStyle/>
          <a:p>
            <a:r>
              <a:rPr lang="en-US" altLang="zh-CN" dirty="0" smtClean="0">
                <a:latin typeface="Helvetica" charset="0"/>
              </a:rPr>
              <a:t>Sample of Computer Architecture 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938338" y="3402013"/>
            <a:ext cx="4827587" cy="1047750"/>
            <a:chOff x="1938338" y="2957513"/>
            <a:chExt cx="4827106" cy="1047750"/>
          </a:xfrm>
        </p:grpSpPr>
        <p:sp>
          <p:nvSpPr>
            <p:cNvPr id="46112" name="Line 4"/>
            <p:cNvSpPr>
              <a:spLocks noChangeShapeType="1"/>
            </p:cNvSpPr>
            <p:nvPr/>
          </p:nvSpPr>
          <p:spPr bwMode="auto">
            <a:xfrm>
              <a:off x="2306638" y="4005263"/>
              <a:ext cx="2501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3" name="Rectangle 14"/>
            <p:cNvSpPr>
              <a:spLocks noChangeArrowheads="1"/>
            </p:cNvSpPr>
            <p:nvPr/>
          </p:nvSpPr>
          <p:spPr bwMode="auto">
            <a:xfrm>
              <a:off x="1938338" y="2957513"/>
              <a:ext cx="3327400" cy="876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Helvetica" charset="0"/>
              </a:endParaRPr>
            </a:p>
          </p:txBody>
        </p:sp>
        <p:sp>
          <p:nvSpPr>
            <p:cNvPr id="46114" name="Rectangle 15"/>
            <p:cNvSpPr>
              <a:spLocks noChangeArrowheads="1"/>
            </p:cNvSpPr>
            <p:nvPr/>
          </p:nvSpPr>
          <p:spPr bwMode="auto">
            <a:xfrm>
              <a:off x="2878138" y="3182938"/>
              <a:ext cx="1154574" cy="305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493" tIns="25397" rIns="63493" bIns="25397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L2 Cache</a:t>
              </a:r>
            </a:p>
          </p:txBody>
        </p:sp>
        <p:sp>
          <p:nvSpPr>
            <p:cNvPr id="46115" name="Rectangle 20"/>
            <p:cNvSpPr>
              <a:spLocks noChangeArrowheads="1"/>
            </p:cNvSpPr>
            <p:nvPr/>
          </p:nvSpPr>
          <p:spPr bwMode="auto">
            <a:xfrm>
              <a:off x="5380038" y="2967038"/>
              <a:ext cx="1385406" cy="803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493" tIns="25397" rIns="63493" bIns="25397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Coherence,</a:t>
              </a:r>
            </a:p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Bandwidth,</a:t>
              </a:r>
            </a:p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Latency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392238" y="2411413"/>
            <a:ext cx="7151687" cy="825500"/>
            <a:chOff x="1392238" y="1966913"/>
            <a:chExt cx="7151103" cy="826029"/>
          </a:xfrm>
        </p:grpSpPr>
        <p:sp>
          <p:nvSpPr>
            <p:cNvPr id="46109" name="Rectangle 16"/>
            <p:cNvSpPr>
              <a:spLocks noChangeArrowheads="1"/>
            </p:cNvSpPr>
            <p:nvPr/>
          </p:nvSpPr>
          <p:spPr bwMode="auto">
            <a:xfrm>
              <a:off x="1392238" y="1966913"/>
              <a:ext cx="4406900" cy="825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Helvetica" charset="0"/>
              </a:endParaRPr>
            </a:p>
          </p:txBody>
        </p:sp>
        <p:sp>
          <p:nvSpPr>
            <p:cNvPr id="46110" name="Rectangle 17"/>
            <p:cNvSpPr>
              <a:spLocks noChangeArrowheads="1"/>
            </p:cNvSpPr>
            <p:nvPr/>
          </p:nvSpPr>
          <p:spPr bwMode="auto">
            <a:xfrm>
              <a:off x="3144838" y="2230438"/>
              <a:ext cx="820611" cy="305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493" tIns="25397" rIns="63493" bIns="25397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DRAM</a:t>
              </a:r>
            </a:p>
          </p:txBody>
        </p:sp>
        <p:sp>
          <p:nvSpPr>
            <p:cNvPr id="46111" name="Rectangle 21"/>
            <p:cNvSpPr>
              <a:spLocks noChangeArrowheads="1"/>
            </p:cNvSpPr>
            <p:nvPr/>
          </p:nvSpPr>
          <p:spPr bwMode="auto">
            <a:xfrm>
              <a:off x="5811838" y="1989138"/>
              <a:ext cx="2731503" cy="803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493" tIns="25397" rIns="63493" bIns="25397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Emerging Technologies</a:t>
              </a:r>
            </a:p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Interleaving</a:t>
              </a:r>
            </a:p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Bus protocols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947738" y="1801813"/>
            <a:ext cx="7245350" cy="419100"/>
            <a:chOff x="947738" y="1357313"/>
            <a:chExt cx="7245658" cy="419100"/>
          </a:xfrm>
        </p:grpSpPr>
        <p:sp>
          <p:nvSpPr>
            <p:cNvPr id="46106" name="Rectangle 18"/>
            <p:cNvSpPr>
              <a:spLocks noChangeArrowheads="1"/>
            </p:cNvSpPr>
            <p:nvPr/>
          </p:nvSpPr>
          <p:spPr bwMode="auto">
            <a:xfrm>
              <a:off x="947738" y="1357313"/>
              <a:ext cx="6502400" cy="419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Helvetica" charset="0"/>
              </a:endParaRPr>
            </a:p>
          </p:txBody>
        </p:sp>
        <p:sp>
          <p:nvSpPr>
            <p:cNvPr id="46107" name="Rectangle 19"/>
            <p:cNvSpPr>
              <a:spLocks noChangeArrowheads="1"/>
            </p:cNvSpPr>
            <p:nvPr/>
          </p:nvSpPr>
          <p:spPr bwMode="auto">
            <a:xfrm>
              <a:off x="3068638" y="1430338"/>
              <a:ext cx="2282662" cy="305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493" tIns="25397" rIns="63493" bIns="25397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Disks, WORM, Tape</a:t>
              </a:r>
            </a:p>
          </p:txBody>
        </p:sp>
        <p:sp>
          <p:nvSpPr>
            <p:cNvPr id="46108" name="Rectangle 22"/>
            <p:cNvSpPr>
              <a:spLocks noChangeArrowheads="1"/>
            </p:cNvSpPr>
            <p:nvPr/>
          </p:nvSpPr>
          <p:spPr bwMode="auto">
            <a:xfrm>
              <a:off x="7500938" y="1443038"/>
              <a:ext cx="692458" cy="305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493" tIns="25397" rIns="63493" bIns="25397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RAID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100138" y="4443413"/>
            <a:ext cx="4084637" cy="2332037"/>
            <a:chOff x="1100138" y="3998913"/>
            <a:chExt cx="4084936" cy="2332628"/>
          </a:xfrm>
        </p:grpSpPr>
        <p:sp>
          <p:nvSpPr>
            <p:cNvPr id="46096" name="Line 3"/>
            <p:cNvSpPr>
              <a:spLocks noChangeShapeType="1"/>
            </p:cNvSpPr>
            <p:nvPr/>
          </p:nvSpPr>
          <p:spPr bwMode="auto">
            <a:xfrm flipV="1">
              <a:off x="1785938" y="3998913"/>
              <a:ext cx="508000" cy="939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Line 5"/>
            <p:cNvSpPr>
              <a:spLocks noChangeShapeType="1"/>
            </p:cNvSpPr>
            <p:nvPr/>
          </p:nvSpPr>
          <p:spPr bwMode="auto">
            <a:xfrm flipH="1">
              <a:off x="4275138" y="4075113"/>
              <a:ext cx="558800" cy="901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8" name="Rectangle 6"/>
            <p:cNvSpPr>
              <a:spLocks noChangeArrowheads="1"/>
            </p:cNvSpPr>
            <p:nvPr/>
          </p:nvSpPr>
          <p:spPr bwMode="auto">
            <a:xfrm>
              <a:off x="1773238" y="4926013"/>
              <a:ext cx="25019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Helvetica" charset="0"/>
              </a:endParaRPr>
            </a:p>
          </p:txBody>
        </p:sp>
        <p:sp>
          <p:nvSpPr>
            <p:cNvPr id="46099" name="Line 7"/>
            <p:cNvSpPr>
              <a:spLocks noChangeShapeType="1"/>
            </p:cNvSpPr>
            <p:nvPr/>
          </p:nvSpPr>
          <p:spPr bwMode="auto">
            <a:xfrm>
              <a:off x="4814888" y="4049713"/>
              <a:ext cx="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0" name="Line 8"/>
            <p:cNvSpPr>
              <a:spLocks noChangeShapeType="1"/>
            </p:cNvSpPr>
            <p:nvPr/>
          </p:nvSpPr>
          <p:spPr bwMode="auto">
            <a:xfrm flipH="1">
              <a:off x="4287838" y="4379913"/>
              <a:ext cx="533400" cy="825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1" name="Rectangle 9"/>
            <p:cNvSpPr>
              <a:spLocks noChangeArrowheads="1"/>
            </p:cNvSpPr>
            <p:nvPr/>
          </p:nvSpPr>
          <p:spPr bwMode="auto">
            <a:xfrm>
              <a:off x="1747838" y="4951413"/>
              <a:ext cx="2487846" cy="2487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493" tIns="25397" rIns="63493" bIns="25397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400">
                  <a:latin typeface="Helvetica" charset="0"/>
                </a:rPr>
                <a:t>Instruction Set Architecture</a:t>
              </a:r>
            </a:p>
          </p:txBody>
        </p:sp>
        <p:sp>
          <p:nvSpPr>
            <p:cNvPr id="46102" name="Rectangle 10"/>
            <p:cNvSpPr>
              <a:spLocks noChangeArrowheads="1"/>
            </p:cNvSpPr>
            <p:nvPr/>
          </p:nvSpPr>
          <p:spPr bwMode="auto">
            <a:xfrm>
              <a:off x="1735138" y="5278438"/>
              <a:ext cx="3449936" cy="10531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493" tIns="25397" rIns="63493" bIns="25397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Pipelining, Hazard Resolution,</a:t>
              </a:r>
            </a:p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Superscalar, Reordering, </a:t>
              </a:r>
            </a:p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Prediction, Speculation,</a:t>
              </a:r>
            </a:p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Vector, Dynamic Compilation</a:t>
              </a:r>
            </a:p>
          </p:txBody>
        </p:sp>
        <p:sp>
          <p:nvSpPr>
            <p:cNvPr id="46103" name="Rectangle 12"/>
            <p:cNvSpPr>
              <a:spLocks noChangeArrowheads="1"/>
            </p:cNvSpPr>
            <p:nvPr/>
          </p:nvSpPr>
          <p:spPr bwMode="auto">
            <a:xfrm>
              <a:off x="2306638" y="4113213"/>
              <a:ext cx="2044700" cy="5207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Helvetica" charset="0"/>
              </a:endParaRPr>
            </a:p>
          </p:txBody>
        </p:sp>
        <p:sp>
          <p:nvSpPr>
            <p:cNvPr id="46104" name="Rectangle 13"/>
            <p:cNvSpPr>
              <a:spLocks noChangeArrowheads="1"/>
            </p:cNvSpPr>
            <p:nvPr/>
          </p:nvSpPr>
          <p:spPr bwMode="auto">
            <a:xfrm>
              <a:off x="2700338" y="4249738"/>
              <a:ext cx="1154574" cy="305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493" tIns="25397" rIns="63493" bIns="25397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L1 Cache</a:t>
              </a:r>
            </a:p>
          </p:txBody>
        </p:sp>
        <p:sp>
          <p:nvSpPr>
            <p:cNvPr id="46105" name="Rectangle 23"/>
            <p:cNvSpPr>
              <a:spLocks noChangeArrowheads="1"/>
            </p:cNvSpPr>
            <p:nvPr/>
          </p:nvSpPr>
          <p:spPr bwMode="auto">
            <a:xfrm>
              <a:off x="1100138" y="4465638"/>
              <a:ext cx="641287" cy="305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493" tIns="25397" rIns="63493" bIns="25397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VLSI</a:t>
              </a:r>
            </a:p>
          </p:txBody>
        </p:sp>
      </p:grpSp>
      <p:sp>
        <p:nvSpPr>
          <p:cNvPr id="46086" name="Rectangle 24"/>
          <p:cNvSpPr>
            <a:spLocks noChangeArrowheads="1"/>
          </p:cNvSpPr>
          <p:nvPr/>
        </p:nvSpPr>
        <p:spPr bwMode="auto">
          <a:xfrm>
            <a:off x="844550" y="1474788"/>
            <a:ext cx="2914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78" tIns="44445" rIns="90478" bIns="44445">
            <a:spAutoFit/>
          </a:bodyPr>
          <a:lstStyle/>
          <a:p>
            <a:r>
              <a:rPr lang="en-US" altLang="zh-CN" dirty="0" err="1">
                <a:solidFill>
                  <a:schemeClr val="hlink"/>
                </a:solidFill>
                <a:latin typeface="Helvetica" charset="0"/>
              </a:rPr>
              <a:t>Input/Output</a:t>
            </a:r>
            <a:r>
              <a:rPr lang="en-US" altLang="zh-CN" dirty="0">
                <a:solidFill>
                  <a:schemeClr val="hlink"/>
                </a:solidFill>
                <a:latin typeface="Helvetica" charset="0"/>
              </a:rPr>
              <a:t> and Storage</a:t>
            </a:r>
          </a:p>
        </p:txBody>
      </p:sp>
      <p:sp>
        <p:nvSpPr>
          <p:cNvPr id="46087" name="Rectangle 25"/>
          <p:cNvSpPr>
            <a:spLocks noChangeArrowheads="1"/>
          </p:cNvSpPr>
          <p:nvPr/>
        </p:nvSpPr>
        <p:spPr bwMode="auto">
          <a:xfrm>
            <a:off x="311150" y="3506788"/>
            <a:ext cx="1271588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8" tIns="44445" rIns="90478" bIns="44445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latin typeface="Helvetica" charset="0"/>
              </a:rPr>
              <a:t>Memory</a:t>
            </a:r>
          </a:p>
          <a:p>
            <a:r>
              <a:rPr lang="en-US" altLang="zh-CN">
                <a:solidFill>
                  <a:schemeClr val="hlink"/>
                </a:solidFill>
                <a:latin typeface="Helvetica" charset="0"/>
              </a:rPr>
              <a:t>Hierarchy</a:t>
            </a:r>
          </a:p>
        </p:txBody>
      </p:sp>
      <p:sp>
        <p:nvSpPr>
          <p:cNvPr id="46088" name="Line 26"/>
          <p:cNvSpPr>
            <a:spLocks noChangeShapeType="1"/>
          </p:cNvSpPr>
          <p:nvPr/>
        </p:nvSpPr>
        <p:spPr bwMode="auto">
          <a:xfrm flipV="1">
            <a:off x="712788" y="2233613"/>
            <a:ext cx="0" cy="1308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9" name="Line 27"/>
          <p:cNvSpPr>
            <a:spLocks noChangeShapeType="1"/>
          </p:cNvSpPr>
          <p:nvPr/>
        </p:nvSpPr>
        <p:spPr bwMode="auto">
          <a:xfrm>
            <a:off x="712788" y="4151313"/>
            <a:ext cx="0" cy="977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4859338" y="4770438"/>
            <a:ext cx="3619500" cy="1584325"/>
            <a:chOff x="4859338" y="4325938"/>
            <a:chExt cx="3619500" cy="1584325"/>
          </a:xfrm>
        </p:grpSpPr>
        <p:sp>
          <p:nvSpPr>
            <p:cNvPr id="46094" name="Rectangle 11"/>
            <p:cNvSpPr>
              <a:spLocks noChangeArrowheads="1"/>
            </p:cNvSpPr>
            <p:nvPr/>
          </p:nvSpPr>
          <p:spPr bwMode="auto">
            <a:xfrm>
              <a:off x="4859338" y="4325938"/>
              <a:ext cx="2282812" cy="803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493" tIns="25397" rIns="63493" bIns="25397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Addressing,</a:t>
              </a:r>
            </a:p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Protection,</a:t>
              </a:r>
            </a:p>
            <a:p>
              <a:pPr>
                <a:lnSpc>
                  <a:spcPct val="90000"/>
                </a:lnSpc>
              </a:pPr>
              <a:r>
                <a:rPr lang="en-US" altLang="zh-CN">
                  <a:latin typeface="Helvetica" charset="0"/>
                </a:rPr>
                <a:t>Exception Handling</a:t>
              </a:r>
            </a:p>
          </p:txBody>
        </p:sp>
        <p:sp>
          <p:nvSpPr>
            <p:cNvPr id="46095" name="Rectangle 28"/>
            <p:cNvSpPr>
              <a:spLocks noChangeArrowheads="1"/>
            </p:cNvSpPr>
            <p:nvPr/>
          </p:nvSpPr>
          <p:spPr bwMode="auto">
            <a:xfrm>
              <a:off x="5416550" y="5272088"/>
              <a:ext cx="3062288" cy="638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8" tIns="44445" rIns="90478" bIns="44445"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  <a:latin typeface="Helvetica" charset="0"/>
                </a:rPr>
                <a:t>Pipelining and Instruction </a:t>
              </a:r>
            </a:p>
            <a:p>
              <a:r>
                <a:rPr lang="en-US" altLang="zh-CN">
                  <a:solidFill>
                    <a:schemeClr val="hlink"/>
                  </a:solidFill>
                  <a:latin typeface="Helvetica" charset="0"/>
                </a:rPr>
                <a:t>Level Parallelism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6427788" y="3457575"/>
            <a:ext cx="2273300" cy="2214563"/>
            <a:chOff x="6427788" y="3013075"/>
            <a:chExt cx="2273300" cy="2214563"/>
          </a:xfrm>
        </p:grpSpPr>
        <p:sp>
          <p:nvSpPr>
            <p:cNvPr id="46092" name="AutoShape 29" descr="30%"/>
            <p:cNvSpPr>
              <a:spLocks noChangeArrowheads="1"/>
            </p:cNvSpPr>
            <p:nvPr/>
          </p:nvSpPr>
          <p:spPr bwMode="auto">
            <a:xfrm>
              <a:off x="6427788" y="3395663"/>
              <a:ext cx="1905000" cy="1371600"/>
            </a:xfrm>
            <a:prstGeom prst="leftRightArrow">
              <a:avLst>
                <a:gd name="adj1" fmla="val 50000"/>
                <a:gd name="adj2" fmla="val 27778"/>
              </a:avLst>
            </a:prstGeom>
            <a:pattFill prst="pct30">
              <a:fgClr>
                <a:schemeClr val="accent1"/>
              </a:fgClr>
              <a:bgClr>
                <a:srgbClr val="FFFFFF"/>
              </a:bgClr>
            </a:patt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altLang="zh-CN">
                  <a:solidFill>
                    <a:schemeClr val="hlink"/>
                  </a:solidFill>
                  <a:latin typeface="Helvetica" charset="0"/>
                </a:rPr>
                <a:t>Network</a:t>
              </a:r>
            </a:p>
            <a:p>
              <a:pPr algn="ctr"/>
              <a:r>
                <a:rPr lang="en-US" altLang="zh-CN">
                  <a:solidFill>
                    <a:schemeClr val="hlink"/>
                  </a:solidFill>
                  <a:latin typeface="Helvetica" charset="0"/>
                </a:rPr>
                <a:t>Communication</a:t>
              </a:r>
              <a:endParaRPr lang="en-US" altLang="zh-CN">
                <a:solidFill>
                  <a:schemeClr val="accent1"/>
                </a:solidFill>
                <a:latin typeface="Helvetica" charset="0"/>
              </a:endParaRPr>
            </a:p>
          </p:txBody>
        </p:sp>
        <p:sp>
          <p:nvSpPr>
            <p:cNvPr id="46093" name="Text Box 30"/>
            <p:cNvSpPr txBox="1">
              <a:spLocks noChangeArrowheads="1"/>
            </p:cNvSpPr>
            <p:nvPr/>
          </p:nvSpPr>
          <p:spPr bwMode="auto">
            <a:xfrm rot="-5400000">
              <a:off x="7410450" y="3937000"/>
              <a:ext cx="2214563" cy="36671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lIns="91429" tIns="45714" rIns="91429" bIns="45714">
              <a:spAutoFit/>
            </a:bodyPr>
            <a:lstStyle/>
            <a:p>
              <a:r>
                <a:rPr lang="en-US" altLang="zh-CN">
                  <a:latin typeface="Helvetica" charset="0"/>
                </a:rPr>
                <a:t>Other Processors</a:t>
              </a:r>
            </a:p>
          </p:txBody>
        </p:sp>
      </p:grpSp>
      <p:sp>
        <p:nvSpPr>
          <p:cNvPr id="40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</p:spPr>
        <p:txBody>
          <a:bodyPr/>
          <a:lstStyle/>
          <a:p>
            <a:pPr>
              <a:defRPr/>
            </a:pPr>
            <a:fld id="{8D23FF05-AD02-48A8-853F-9C527144CB85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Content Placeholder 6" descr="SW complexity - MIT.png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688" t="25856" r="18655" b="27786"/>
          <a:stretch>
            <a:fillRect/>
          </a:stretch>
        </p:blipFill>
        <p:spPr>
          <a:xfrm>
            <a:off x="0" y="1765300"/>
            <a:ext cx="8909050" cy="4648200"/>
          </a:xfrm>
          <a:noFill/>
        </p:spPr>
      </p:pic>
      <p:sp>
        <p:nvSpPr>
          <p:cNvPr id="47106" name="Title 4"/>
          <p:cNvSpPr>
            <a:spLocks noGrp="1"/>
          </p:cNvSpPr>
          <p:nvPr>
            <p:ph type="title" idx="4294967295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Helvetica" charset="0"/>
              </a:rPr>
              <a:t>Increasing Software Complexity</a:t>
            </a:r>
          </a:p>
        </p:txBody>
      </p:sp>
      <p:sp>
        <p:nvSpPr>
          <p:cNvPr id="47107" name="TextBox 7"/>
          <p:cNvSpPr txBox="1">
            <a:spLocks noChangeArrowheads="1"/>
          </p:cNvSpPr>
          <p:nvPr/>
        </p:nvSpPr>
        <p:spPr bwMode="auto">
          <a:xfrm>
            <a:off x="5715000" y="61087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Helvetica" charset="0"/>
              </a:rPr>
              <a:t>From MIT</a:t>
            </a:r>
            <a:r>
              <a:rPr lang="ja-JP" altLang="en-US" dirty="0">
                <a:latin typeface="Helvetica" charset="0"/>
              </a:rPr>
              <a:t>’</a:t>
            </a:r>
            <a:r>
              <a:rPr lang="en-US" altLang="ja-JP" dirty="0">
                <a:latin typeface="Helvetica" charset="0"/>
              </a:rPr>
              <a:t>s 6.033 course</a:t>
            </a:r>
            <a:endParaRPr lang="en-US" altLang="zh-CN" dirty="0">
              <a:latin typeface="Helvetica" charset="0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26200"/>
            <a:ext cx="2133600" cy="457200"/>
          </a:xfrm>
        </p:spPr>
        <p:txBody>
          <a:bodyPr/>
          <a:lstStyle>
            <a:lvl1pPr>
              <a:defRPr sz="1100" b="1"/>
            </a:lvl1pPr>
          </a:lstStyle>
          <a:p>
            <a:pPr>
              <a:defRPr/>
            </a:pPr>
            <a:fld id="{78997615-6873-405D-B80D-4D52F6DDA5E8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457200" y="6426200"/>
            <a:ext cx="4389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© </a:t>
            </a:r>
            <a:r>
              <a:rPr lang="en-US" dirty="0" err="1"/>
              <a:t>Zonghua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CMPT 300, Fall 2011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Helvetica" charset="0"/>
              </a:rPr>
              <a:t>How do we tame complexity?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600200"/>
            <a:ext cx="8763000" cy="48387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Every piece of computer hardware different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Different CPU</a:t>
            </a:r>
          </a:p>
          <a:p>
            <a:pPr lvl="2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Pentium, PowerPC, </a:t>
            </a:r>
            <a:r>
              <a:rPr lang="en-US" altLang="zh-CN" dirty="0" err="1" smtClean="0">
                <a:latin typeface="Helvetica" charset="0"/>
              </a:rPr>
              <a:t>ColdFire</a:t>
            </a:r>
            <a:r>
              <a:rPr lang="en-US" altLang="zh-CN" dirty="0" smtClean="0">
                <a:latin typeface="Helvetica" charset="0"/>
              </a:rPr>
              <a:t>, ARM, MIPS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Different amounts of memory, disk, …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Different types of devices</a:t>
            </a:r>
          </a:p>
          <a:p>
            <a:pPr lvl="2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Mice, Keyboards, Sensors, Cameras, Fingerprint readers, touch screen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Different networking environment</a:t>
            </a:r>
          </a:p>
          <a:p>
            <a:pPr lvl="2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Cable, DSL, Wireless, Firewalls,…</a:t>
            </a:r>
          </a:p>
          <a:p>
            <a:pPr>
              <a:lnSpc>
                <a:spcPct val="80000"/>
              </a:lnSpc>
            </a:pPr>
            <a:r>
              <a:rPr lang="en-US" altLang="zh-CN" dirty="0" smtClean="0">
                <a:solidFill>
                  <a:schemeClr val="hlink"/>
                </a:solidFill>
                <a:latin typeface="Helvetica" charset="0"/>
              </a:rPr>
              <a:t>Questions: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solidFill>
                  <a:schemeClr val="hlink"/>
                </a:solidFill>
                <a:latin typeface="Helvetica" charset="0"/>
              </a:rPr>
              <a:t>Does the programmer need to write a single program that performs many independent activities?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solidFill>
                  <a:schemeClr val="hlink"/>
                </a:solidFill>
                <a:latin typeface="Helvetica" charset="0"/>
              </a:rPr>
              <a:t>Does every program have to be altered for every piece of hardware?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solidFill>
                  <a:schemeClr val="hlink"/>
                </a:solidFill>
                <a:latin typeface="Helvetica" charset="0"/>
              </a:rPr>
              <a:t>Does a faulty program crash everything?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solidFill>
                  <a:schemeClr val="hlink"/>
                </a:solidFill>
                <a:latin typeface="Helvetica" charset="0"/>
              </a:rPr>
              <a:t>Does every program have access to all hardware?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643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457200" y="6464300"/>
            <a:ext cx="4389438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 smtClean="0"/>
              <a:t> © </a:t>
            </a:r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r>
              <a:rPr lang="en-US" dirty="0" smtClean="0"/>
              <a:t>, CMPT 300, Fall 2011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9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9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Helvetica" charset="0"/>
              </a:rPr>
              <a:t>Virtual Machine Abstraction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3721100"/>
            <a:ext cx="8534400" cy="2844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Software Engineering Problem: 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Turn hardware/software quirks </a:t>
            </a:r>
            <a:r>
              <a:rPr lang="en-US" altLang="zh-CN" dirty="0" smtClean="0">
                <a:latin typeface="Helvetica" charset="0"/>
                <a:sym typeface="Symbol" pitchFamily="18" charset="2"/>
              </a:rPr>
              <a:t> </a:t>
            </a:r>
            <a:r>
              <a:rPr lang="en-US" altLang="zh-CN" dirty="0" smtClean="0">
                <a:latin typeface="Helvetica" charset="0"/>
              </a:rPr>
              <a:t>what programmers want/need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Optimize for convenience, utilization, security, reliability, etc…</a:t>
            </a: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For any OS area (e.g. file systems, virtual memory, networking, scheduling):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What</a:t>
            </a:r>
            <a:r>
              <a:rPr lang="ja-JP" altLang="en-US" dirty="0" smtClean="0">
                <a:latin typeface="Helvetica" charset="0"/>
              </a:rPr>
              <a:t>’</a:t>
            </a:r>
            <a:r>
              <a:rPr lang="en-US" altLang="ja-JP" dirty="0" smtClean="0">
                <a:latin typeface="Helvetica" charset="0"/>
              </a:rPr>
              <a:t>s the hardware interface? (physical reality)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What</a:t>
            </a:r>
            <a:r>
              <a:rPr lang="ja-JP" altLang="en-US" dirty="0" smtClean="0">
                <a:latin typeface="Helvetica" charset="0"/>
              </a:rPr>
              <a:t>’</a:t>
            </a:r>
            <a:r>
              <a:rPr lang="en-US" altLang="ja-JP" dirty="0" smtClean="0">
                <a:latin typeface="Helvetica" charset="0"/>
              </a:rPr>
              <a:t>s the application interface? (nicer abstraction)</a:t>
            </a:r>
            <a:endParaRPr lang="en-US" altLang="zh-CN" dirty="0" smtClean="0">
              <a:latin typeface="Helvetica" charset="0"/>
            </a:endParaRP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241300" y="1511300"/>
            <a:ext cx="4648200" cy="206216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Helvetica" charset="0"/>
              </a:rPr>
              <a:t>Application</a:t>
            </a:r>
          </a:p>
          <a:p>
            <a:pPr algn="ctr"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Helvetica" charset="0"/>
              </a:rPr>
              <a:t>Operating System</a:t>
            </a:r>
          </a:p>
          <a:p>
            <a:pPr algn="ctr"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Helvetica" charset="0"/>
              </a:rPr>
              <a:t>Hardware</a:t>
            </a:r>
          </a:p>
        </p:txBody>
      </p:sp>
      <p:sp>
        <p:nvSpPr>
          <p:cNvPr id="53252" name="Line 5"/>
          <p:cNvSpPr>
            <a:spLocks noChangeShapeType="1"/>
          </p:cNvSpPr>
          <p:nvPr/>
        </p:nvSpPr>
        <p:spPr bwMode="auto">
          <a:xfrm>
            <a:off x="546100" y="2959100"/>
            <a:ext cx="4038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53" name="Line 6"/>
          <p:cNvSpPr>
            <a:spLocks noChangeShapeType="1"/>
          </p:cNvSpPr>
          <p:nvPr/>
        </p:nvSpPr>
        <p:spPr bwMode="auto">
          <a:xfrm>
            <a:off x="546100" y="2120900"/>
            <a:ext cx="4038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54" name="Text Box 8"/>
          <p:cNvSpPr txBox="1">
            <a:spLocks noChangeArrowheads="1"/>
          </p:cNvSpPr>
          <p:nvPr/>
        </p:nvSpPr>
        <p:spPr bwMode="auto">
          <a:xfrm>
            <a:off x="4610100" y="2743200"/>
            <a:ext cx="4225925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r>
              <a:rPr lang="en-US" altLang="zh-CN" sz="2400">
                <a:latin typeface="Helvetica" charset="0"/>
              </a:rPr>
              <a:t>Physical Machine Interface</a:t>
            </a:r>
          </a:p>
        </p:txBody>
      </p:sp>
      <p:sp>
        <p:nvSpPr>
          <p:cNvPr id="53255" name="Text Box 9"/>
          <p:cNvSpPr txBox="1">
            <a:spLocks noChangeArrowheads="1"/>
          </p:cNvSpPr>
          <p:nvPr/>
        </p:nvSpPr>
        <p:spPr bwMode="auto">
          <a:xfrm>
            <a:off x="4610100" y="1828800"/>
            <a:ext cx="3822700" cy="46196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r>
              <a:rPr lang="en-US" altLang="zh-CN" sz="2400">
                <a:latin typeface="Helvetica" charset="0"/>
              </a:rPr>
              <a:t>Virtual Machine Interface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643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457200" y="6464300"/>
            <a:ext cx="4389438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 smtClean="0"/>
              <a:t> © </a:t>
            </a:r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r>
              <a:rPr lang="en-US" dirty="0" smtClean="0"/>
              <a:t>, CMPT 300, Fall 2011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Helvetica" charset="0"/>
              </a:rPr>
              <a:t>Virtual Machines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65100" y="1625600"/>
            <a:ext cx="9029700" cy="2844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Software emulation of an abstract machine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Make it look like hardware has features you want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Programs from one hardware &amp; OS on another one</a:t>
            </a: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Programming simplicity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Each process thinks it has all memory/CPU time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Different Devices appear to have same interface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Device Interfaces more powerful than raw hardware</a:t>
            </a:r>
          </a:p>
          <a:p>
            <a:pPr lvl="2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Bitmapped display </a:t>
            </a:r>
            <a:r>
              <a:rPr lang="en-US" altLang="zh-CN" dirty="0" smtClean="0">
                <a:latin typeface="Helvetica" charset="0"/>
                <a:sym typeface="Symbol" pitchFamily="18" charset="2"/>
              </a:rPr>
              <a:t> windowing system</a:t>
            </a:r>
          </a:p>
          <a:p>
            <a:pPr lvl="2">
              <a:lnSpc>
                <a:spcPct val="80000"/>
              </a:lnSpc>
            </a:pPr>
            <a:r>
              <a:rPr lang="en-US" altLang="zh-CN" dirty="0" smtClean="0">
                <a:latin typeface="Helvetica" charset="0"/>
                <a:sym typeface="Symbol" pitchFamily="18" charset="2"/>
              </a:rPr>
              <a:t>Ethernet card  reliable, ordered, networking (TCP/IP)</a:t>
            </a: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Fault Isolation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Processes unable to directly impact other processes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Bugs cannot crash whole machine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643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457200" y="6464300"/>
            <a:ext cx="4389438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 smtClean="0"/>
              <a:t> © </a:t>
            </a:r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r>
              <a:rPr lang="en-US" dirty="0" smtClean="0"/>
              <a:t>, CMPT 300, Fall 2011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56075" y="4230688"/>
            <a:ext cx="3844925" cy="233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4"/>
          <p:cNvSpPr>
            <a:spLocks noGrp="1" noChangeArrowheads="1"/>
          </p:cNvSpPr>
          <p:nvPr>
            <p:ph type="title"/>
          </p:nvPr>
        </p:nvSpPr>
        <p:spPr>
          <a:xfrm>
            <a:off x="635000" y="736600"/>
            <a:ext cx="7772400" cy="533400"/>
          </a:xfrm>
        </p:spPr>
        <p:txBody>
          <a:bodyPr/>
          <a:lstStyle/>
          <a:p>
            <a:r>
              <a:rPr lang="en-US" altLang="zh-CN" dirty="0" smtClean="0">
                <a:latin typeface="Helvetica" charset="0"/>
              </a:rPr>
              <a:t>What does an OS do?</a:t>
            </a:r>
          </a:p>
        </p:txBody>
      </p:sp>
      <p:sp>
        <p:nvSpPr>
          <p:cNvPr id="6451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473200"/>
            <a:ext cx="8915400" cy="51181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000" dirty="0" err="1" smtClean="0">
                <a:latin typeface="Helvetica" charset="0"/>
              </a:rPr>
              <a:t>Silberschatz</a:t>
            </a:r>
            <a:r>
              <a:rPr lang="en-US" altLang="zh-CN" sz="2000" dirty="0" smtClean="0">
                <a:latin typeface="Helvetica" charset="0"/>
              </a:rPr>
              <a:t> and Gavin: </a:t>
            </a:r>
            <a:r>
              <a:rPr lang="en-US" altLang="en-US" sz="2000" dirty="0" smtClean="0">
                <a:latin typeface="Helvetica" charset="0"/>
              </a:rPr>
              <a:t>“</a:t>
            </a:r>
            <a:r>
              <a:rPr lang="en-US" altLang="zh-CN" sz="2000" dirty="0" smtClean="0">
                <a:latin typeface="Helvetica" charset="0"/>
              </a:rPr>
              <a:t>An OS is Similar to a government</a:t>
            </a:r>
            <a:r>
              <a:rPr lang="en-US" altLang="en-US" sz="2000" dirty="0" smtClean="0">
                <a:latin typeface="Helvetica" charset="0"/>
              </a:rPr>
              <a:t>”</a:t>
            </a:r>
            <a:endParaRPr lang="en-US" altLang="ja-JP" sz="2000" dirty="0" smtClean="0">
              <a:latin typeface="Helvetica" charset="0"/>
            </a:endParaRPr>
          </a:p>
          <a:p>
            <a:pPr lvl="1"/>
            <a:r>
              <a:rPr lang="en-US" altLang="zh-CN" sz="2000" dirty="0" smtClean="0">
                <a:latin typeface="Helvetica" charset="0"/>
              </a:rPr>
              <a:t>Begs the question: does a government do anything useful by itself?</a:t>
            </a:r>
          </a:p>
          <a:p>
            <a:endParaRPr lang="en-US" altLang="zh-CN" sz="2000" dirty="0" smtClean="0">
              <a:latin typeface="Helvetica" charset="0"/>
            </a:endParaRPr>
          </a:p>
          <a:p>
            <a:r>
              <a:rPr lang="en-US" altLang="zh-CN" sz="2000" dirty="0" smtClean="0">
                <a:latin typeface="Helvetica" charset="0"/>
              </a:rPr>
              <a:t>Coordinator and Traffic Cop:</a:t>
            </a:r>
          </a:p>
          <a:p>
            <a:pPr lvl="1"/>
            <a:r>
              <a:rPr lang="en-US" altLang="zh-CN" sz="2000" dirty="0" smtClean="0">
                <a:latin typeface="Helvetica" charset="0"/>
              </a:rPr>
              <a:t>Manages all resources</a:t>
            </a:r>
          </a:p>
          <a:p>
            <a:pPr lvl="1"/>
            <a:r>
              <a:rPr lang="en-US" altLang="zh-CN" sz="2000" dirty="0" smtClean="0">
                <a:latin typeface="Helvetica" charset="0"/>
              </a:rPr>
              <a:t>Settles conflicting requests for resources</a:t>
            </a:r>
          </a:p>
          <a:p>
            <a:pPr lvl="1"/>
            <a:r>
              <a:rPr lang="en-US" altLang="zh-CN" sz="2000" dirty="0" smtClean="0">
                <a:latin typeface="Helvetica" charset="0"/>
              </a:rPr>
              <a:t>Prevents errors and improper use of the computer</a:t>
            </a:r>
          </a:p>
          <a:p>
            <a:endParaRPr lang="en-US" altLang="zh-CN" sz="2000" dirty="0" smtClean="0">
              <a:latin typeface="Helvetica" charset="0"/>
            </a:endParaRPr>
          </a:p>
          <a:p>
            <a:r>
              <a:rPr lang="en-US" altLang="zh-CN" sz="2000" dirty="0" smtClean="0">
                <a:latin typeface="Helvetica" charset="0"/>
              </a:rPr>
              <a:t>Facilitator (</a:t>
            </a:r>
            <a:r>
              <a:rPr lang="en-US" altLang="en-US" sz="2000" dirty="0" smtClean="0">
                <a:latin typeface="Helvetica" charset="0"/>
              </a:rPr>
              <a:t>“</a:t>
            </a:r>
            <a:r>
              <a:rPr lang="en-US" altLang="zh-CN" sz="2000" dirty="0" smtClean="0">
                <a:latin typeface="Helvetica" charset="0"/>
              </a:rPr>
              <a:t>useful</a:t>
            </a:r>
            <a:r>
              <a:rPr lang="en-US" altLang="en-US" sz="2000" dirty="0" smtClean="0">
                <a:latin typeface="Helvetica" charset="0"/>
              </a:rPr>
              <a:t>”</a:t>
            </a:r>
            <a:r>
              <a:rPr lang="en-US" altLang="zh-CN" sz="2000" dirty="0" smtClean="0">
                <a:latin typeface="Helvetica" charset="0"/>
              </a:rPr>
              <a:t> abstractions):</a:t>
            </a:r>
          </a:p>
          <a:p>
            <a:pPr lvl="1"/>
            <a:r>
              <a:rPr lang="en-US" altLang="zh-CN" sz="2000" dirty="0" smtClean="0">
                <a:latin typeface="Helvetica" charset="0"/>
              </a:rPr>
              <a:t>Provides facilities/services that everyone needs</a:t>
            </a:r>
          </a:p>
          <a:p>
            <a:pPr lvl="1"/>
            <a:r>
              <a:rPr lang="en-US" altLang="zh-CN" sz="2000" dirty="0" smtClean="0">
                <a:latin typeface="Helvetica" charset="0"/>
              </a:rPr>
              <a:t>Standard Libraries like Windowing systems</a:t>
            </a:r>
          </a:p>
          <a:p>
            <a:pPr lvl="1"/>
            <a:r>
              <a:rPr lang="en-US" altLang="zh-CN" sz="2000" dirty="0" smtClean="0">
                <a:latin typeface="Helvetica" charset="0"/>
              </a:rPr>
              <a:t>Make application programming easier, faster, less error-prone</a:t>
            </a:r>
          </a:p>
          <a:p>
            <a:endParaRPr lang="en-US" altLang="zh-CN" sz="2000" dirty="0" smtClean="0">
              <a:latin typeface="Helvetica" charset="0"/>
            </a:endParaRPr>
          </a:p>
          <a:p>
            <a:r>
              <a:rPr lang="en-US" altLang="zh-CN" sz="2000" dirty="0" smtClean="0">
                <a:latin typeface="Helvetica" charset="0"/>
              </a:rPr>
              <a:t>Some features reflect both tasks:</a:t>
            </a:r>
          </a:p>
          <a:p>
            <a:pPr lvl="1"/>
            <a:r>
              <a:rPr lang="en-US" altLang="zh-CN" sz="2000" dirty="0" smtClean="0">
                <a:latin typeface="Helvetica" charset="0"/>
              </a:rPr>
              <a:t>File system is needed by everyone (Facilitator) …</a:t>
            </a:r>
          </a:p>
          <a:p>
            <a:pPr lvl="1"/>
            <a:r>
              <a:rPr lang="en-US" altLang="zh-CN" sz="2000" dirty="0" smtClean="0">
                <a:latin typeface="Helvetica" charset="0"/>
              </a:rPr>
              <a:t>… but File system must be protected (Traffic Cop)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643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457200" y="6464300"/>
            <a:ext cx="4389438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 smtClean="0"/>
              <a:t> © </a:t>
            </a:r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r>
              <a:rPr lang="en-US" dirty="0" smtClean="0"/>
              <a:t>, CMPT 300, Fall 2011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812800"/>
            <a:ext cx="8229600" cy="533400"/>
          </a:xfrm>
        </p:spPr>
        <p:txBody>
          <a:bodyPr/>
          <a:lstStyle/>
          <a:p>
            <a:r>
              <a:rPr lang="en-US" altLang="zh-CN" dirty="0" smtClean="0">
                <a:latin typeface="Helvetica" charset="0"/>
              </a:rPr>
              <a:t>What is an Operating System,… Really?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76400"/>
            <a:ext cx="7924800" cy="5486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 smtClean="0">
                <a:latin typeface="Helvetica" charset="0"/>
              </a:rPr>
              <a:t>Most Likely: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latin typeface="Helvetica" charset="0"/>
              </a:rPr>
              <a:t>Memory Management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latin typeface="Helvetica" charset="0"/>
              </a:rPr>
              <a:t>I/O Management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latin typeface="Helvetica" charset="0"/>
              </a:rPr>
              <a:t>CPU Scheduling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latin typeface="Helvetica" charset="0"/>
              </a:rPr>
              <a:t>Synchronization / Mutual exclusion primitives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latin typeface="Helvetica" charset="0"/>
              </a:rPr>
              <a:t>Communications? (Does Email belong in OS?)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latin typeface="Helvetica" charset="0"/>
              </a:rPr>
              <a:t>Multitasking/multiprogramming?</a:t>
            </a:r>
          </a:p>
          <a:p>
            <a:pPr>
              <a:lnSpc>
                <a:spcPct val="80000"/>
              </a:lnSpc>
            </a:pPr>
            <a:endParaRPr lang="en-US" altLang="zh-CN" sz="2400" dirty="0" smtClean="0">
              <a:latin typeface="Helvetica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latin typeface="Helvetica" charset="0"/>
              </a:rPr>
              <a:t>What about?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latin typeface="Helvetica" charset="0"/>
              </a:rPr>
              <a:t>File System?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latin typeface="Helvetica" charset="0"/>
              </a:rPr>
              <a:t>Multimedia Support?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latin typeface="Helvetica" charset="0"/>
              </a:rPr>
              <a:t>User Interface?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latin typeface="Helvetica" charset="0"/>
              </a:rPr>
              <a:t>Internet Browser? </a:t>
            </a:r>
            <a:r>
              <a:rPr lang="en-US" altLang="zh-CN" sz="2400" dirty="0" smtClean="0">
                <a:latin typeface="Helvetica" charset="0"/>
                <a:sym typeface="Wingdings" pitchFamily="2" charset="2"/>
              </a:rPr>
              <a:t></a:t>
            </a:r>
          </a:p>
          <a:p>
            <a:pPr>
              <a:lnSpc>
                <a:spcPct val="80000"/>
              </a:lnSpc>
            </a:pPr>
            <a:endParaRPr lang="en-US" altLang="zh-CN" sz="2400" dirty="0" smtClean="0">
              <a:latin typeface="Helvetica" charset="0"/>
              <a:sym typeface="Wingdings" pitchFamily="2" charset="2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643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457200" y="6464300"/>
            <a:ext cx="4389438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 smtClean="0"/>
              <a:t> © </a:t>
            </a:r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r>
              <a:rPr lang="en-US" dirty="0" smtClean="0"/>
              <a:t>, CMPT 300, Fall 2011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596900" y="889000"/>
            <a:ext cx="7924800" cy="533400"/>
          </a:xfrm>
        </p:spPr>
        <p:txBody>
          <a:bodyPr/>
          <a:lstStyle/>
          <a:p>
            <a:r>
              <a:rPr lang="en-US" altLang="zh-CN" dirty="0" smtClean="0">
                <a:latin typeface="Helvetica" charset="0"/>
              </a:rPr>
              <a:t>Operating System Definition (Cont</a:t>
            </a:r>
            <a:r>
              <a:rPr lang="en-US" altLang="en-US" dirty="0" smtClean="0">
                <a:latin typeface="Helvetica" charset="0"/>
              </a:rPr>
              <a:t>’</a:t>
            </a:r>
            <a:r>
              <a:rPr lang="en-US" altLang="zh-CN" dirty="0" smtClean="0">
                <a:latin typeface="Helvetica" charset="0"/>
              </a:rPr>
              <a:t>d)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755775"/>
            <a:ext cx="7750175" cy="4759325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>
                <a:latin typeface="Helvetica" charset="0"/>
              </a:rPr>
              <a:t>No universally accepted definition</a:t>
            </a:r>
          </a:p>
          <a:p>
            <a:endParaRPr lang="en-US" altLang="zh-CN" dirty="0" smtClean="0">
              <a:latin typeface="Helvetica" charset="0"/>
            </a:endParaRPr>
          </a:p>
          <a:p>
            <a:r>
              <a:rPr lang="en-US" altLang="en-US" dirty="0" smtClean="0">
                <a:latin typeface="Helvetica" charset="0"/>
              </a:rPr>
              <a:t>“</a:t>
            </a:r>
            <a:r>
              <a:rPr lang="en-US" altLang="ja-JP" i="1" dirty="0" smtClean="0">
                <a:latin typeface="Helvetica" charset="0"/>
              </a:rPr>
              <a:t>Everything a vendor ships when you order an operating system</a:t>
            </a:r>
            <a:r>
              <a:rPr lang="en-US" altLang="en-US" dirty="0" smtClean="0">
                <a:latin typeface="Helvetica" charset="0"/>
              </a:rPr>
              <a:t>”</a:t>
            </a:r>
            <a:r>
              <a:rPr lang="en-US" altLang="ja-JP" dirty="0" smtClean="0">
                <a:latin typeface="Helvetica" charset="0"/>
              </a:rPr>
              <a:t> is good approximation</a:t>
            </a:r>
          </a:p>
          <a:p>
            <a:pPr lvl="1"/>
            <a:r>
              <a:rPr lang="en-US" altLang="zh-CN" dirty="0" smtClean="0">
                <a:latin typeface="Helvetica" charset="0"/>
              </a:rPr>
              <a:t>But varies wildly</a:t>
            </a:r>
          </a:p>
          <a:p>
            <a:endParaRPr lang="en-US" altLang="zh-CN" dirty="0" smtClean="0">
              <a:latin typeface="Helvetica" charset="0"/>
            </a:endParaRPr>
          </a:p>
          <a:p>
            <a:r>
              <a:rPr lang="en-US" altLang="en-US" dirty="0" smtClean="0">
                <a:latin typeface="Helvetica" charset="0"/>
              </a:rPr>
              <a:t>“</a:t>
            </a:r>
            <a:r>
              <a:rPr lang="en-US" altLang="ja-JP" i="1" dirty="0" smtClean="0">
                <a:latin typeface="Helvetica" charset="0"/>
              </a:rPr>
              <a:t>The one program running at all times on the computer</a:t>
            </a:r>
            <a:r>
              <a:rPr lang="en-US" altLang="en-US" dirty="0" smtClean="0">
                <a:latin typeface="Helvetica" charset="0"/>
              </a:rPr>
              <a:t>”</a:t>
            </a:r>
            <a:r>
              <a:rPr lang="en-US" altLang="ja-JP" dirty="0" smtClean="0">
                <a:latin typeface="Helvetica" charset="0"/>
              </a:rPr>
              <a:t> is the OS kernel  </a:t>
            </a:r>
          </a:p>
          <a:p>
            <a:pPr lvl="1"/>
            <a:r>
              <a:rPr lang="en-US" altLang="zh-CN" dirty="0" smtClean="0">
                <a:latin typeface="Helvetica" charset="0"/>
              </a:rPr>
              <a:t>Everything else is either a system program (ships with the operating system) or an application program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643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457200" y="6464300"/>
            <a:ext cx="4389438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 smtClean="0"/>
              <a:t> © </a:t>
            </a:r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r>
              <a:rPr lang="en-US" dirty="0" smtClean="0"/>
              <a:t>, CMPT 300, Fall 2011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Helvetica" charset="0"/>
              </a:rPr>
              <a:t>Summary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Operating systems provide a virtual machine abstraction to handle diverse hardware</a:t>
            </a:r>
          </a:p>
          <a:p>
            <a:pPr>
              <a:lnSpc>
                <a:spcPct val="80000"/>
              </a:lnSpc>
            </a:pPr>
            <a:endParaRPr lang="en-US" altLang="zh-CN" dirty="0" smtClean="0">
              <a:latin typeface="Helvetica" charset="0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Operating systems coordinate resources and protect users from each other</a:t>
            </a:r>
          </a:p>
          <a:p>
            <a:pPr>
              <a:lnSpc>
                <a:spcPct val="80000"/>
              </a:lnSpc>
            </a:pPr>
            <a:endParaRPr lang="en-US" altLang="zh-CN" dirty="0" smtClean="0">
              <a:latin typeface="Helvetica" charset="0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Operating systems simplify application development by providing standard services and abstractions</a:t>
            </a:r>
          </a:p>
          <a:p>
            <a:pPr>
              <a:lnSpc>
                <a:spcPct val="80000"/>
              </a:lnSpc>
            </a:pPr>
            <a:endParaRPr lang="en-US" altLang="zh-CN" dirty="0" smtClean="0">
              <a:latin typeface="Helvetica" charset="0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Helvetica" charset="0"/>
              </a:rPr>
              <a:t>Operating systems can provide an array of fault containment, fault tolerance, and fault recovery</a:t>
            </a:r>
          </a:p>
          <a:p>
            <a:pPr>
              <a:lnSpc>
                <a:spcPct val="80000"/>
              </a:lnSpc>
            </a:pPr>
            <a:endParaRPr lang="en-US" altLang="zh-CN" dirty="0" smtClean="0">
              <a:latin typeface="Helvetica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643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457200" y="6464300"/>
            <a:ext cx="4389438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 smtClean="0"/>
              <a:t> © </a:t>
            </a:r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r>
              <a:rPr lang="en-US" dirty="0" smtClean="0"/>
              <a:t>, CMPT 300, Fall 2011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77647457-C4DF-4242-829A-16AF18FFA8EE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 smtClean="0">
                <a:ea typeface="宋体" charset="-122"/>
              </a:rPr>
              <a:t>CMPT 300: Operating Systems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01801"/>
            <a:ext cx="5816600" cy="4724400"/>
          </a:xfrm>
        </p:spPr>
        <p:txBody>
          <a:bodyPr>
            <a:normAutofit/>
          </a:bodyPr>
          <a:lstStyle/>
          <a:p>
            <a:pPr marL="533400" indent="-533400" eaLnBrk="1" hangingPunct="1"/>
            <a:r>
              <a:rPr lang="en-US" altLang="zh-CN" sz="3600" dirty="0" smtClean="0">
                <a:ea typeface="宋体" charset="-122"/>
              </a:rPr>
              <a:t>Time: Wed 5:30-8:20pm </a:t>
            </a:r>
          </a:p>
          <a:p>
            <a:pPr marL="533400" indent="-533400" eaLnBrk="1" hangingPunct="1"/>
            <a:r>
              <a:rPr lang="en-US" altLang="zh-CN" sz="3600" dirty="0" smtClean="0">
                <a:ea typeface="宋体" charset="-122"/>
              </a:rPr>
              <a:t>Location: RCB 8100</a:t>
            </a:r>
          </a:p>
          <a:p>
            <a:pPr marL="533400" indent="-533400" eaLnBrk="1" hangingPunct="1"/>
            <a:r>
              <a:rPr lang="en-US" altLang="zh-CN" sz="3600" dirty="0" smtClean="0">
                <a:ea typeface="宋体" charset="-122"/>
              </a:rPr>
              <a:t>Textbook:</a:t>
            </a:r>
          </a:p>
          <a:p>
            <a:pPr marL="914400" lvl="1" indent="-457200" eaLnBrk="1" hangingPunct="1"/>
            <a:r>
              <a:rPr lang="en-US" altLang="zh-CN" dirty="0" smtClean="0">
                <a:ea typeface="宋体" charset="-122"/>
              </a:rPr>
              <a:t>Modern Operating Systems, </a:t>
            </a:r>
            <a:r>
              <a:rPr lang="en-US" altLang="zh-CN" b="1" dirty="0" smtClean="0">
                <a:ea typeface="宋体" charset="-122"/>
              </a:rPr>
              <a:t>Third edition</a:t>
            </a:r>
            <a:r>
              <a:rPr lang="en-US" altLang="zh-CN" dirty="0" smtClean="0">
                <a:ea typeface="宋体" charset="-122"/>
              </a:rPr>
              <a:t>, </a:t>
            </a:r>
            <a:r>
              <a:rPr lang="en-US" altLang="zh-CN" sz="2400" dirty="0" smtClean="0">
                <a:ea typeface="宋体" charset="-122"/>
              </a:rPr>
              <a:t>Andrew S. </a:t>
            </a:r>
            <a:r>
              <a:rPr lang="en-US" altLang="zh-CN" sz="2400" dirty="0" err="1" smtClean="0">
                <a:ea typeface="宋体" charset="-122"/>
              </a:rPr>
              <a:t>Tanenbaum</a:t>
            </a:r>
            <a:r>
              <a:rPr lang="en-US" altLang="zh-CN" sz="2400" dirty="0" smtClean="0">
                <a:ea typeface="宋体" charset="-122"/>
              </a:rPr>
              <a:t>, Prentice Hall 2008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quarter" idx="11"/>
          </p:nvPr>
        </p:nvSpPr>
        <p:spPr bwMode="auto">
          <a:xfrm>
            <a:off x="457200" y="62484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Zonghua Gu, CMPT 300, Fall 2011 </a:t>
            </a:r>
            <a:endParaRPr lang="en-US" altLang="zh-CN" dirty="0" smtClean="0">
              <a:ea typeface="宋体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4650" y="2616200"/>
            <a:ext cx="3689350" cy="368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charset="-122"/>
              </a:rPr>
              <a:t> © Janice Regan, CMPT 300, May 2010 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254A18EC-3D8F-4552-B132-32DA5E529E24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Machine language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>
                <a:ea typeface="宋体" charset="-122"/>
              </a:rPr>
              <a:t>Each type of processor (like Pentium 4, </a:t>
            </a:r>
            <a:r>
              <a:rPr lang="en-US" altLang="zh-CN" sz="2800" dirty="0" err="1" smtClean="0">
                <a:ea typeface="宋体" charset="-122"/>
              </a:rPr>
              <a:t>Athalon</a:t>
            </a:r>
            <a:r>
              <a:rPr lang="en-US" altLang="zh-CN" sz="2800" dirty="0" smtClean="0">
                <a:ea typeface="宋体" charset="-122"/>
              </a:rPr>
              <a:t>, Z80, …) has its own instruction set</a:t>
            </a:r>
          </a:p>
          <a:p>
            <a:r>
              <a:rPr lang="en-US" altLang="zh-CN" sz="2800" dirty="0" smtClean="0">
                <a:ea typeface="宋体" charset="-122"/>
              </a:rPr>
              <a:t>Each instruction in an instruction set does a single thing like access a piece of data, add two pieces of data, compare two pieces of data …</a:t>
            </a:r>
          </a:p>
          <a:p>
            <a:r>
              <a:rPr lang="en-US" altLang="zh-CN" sz="2800" dirty="0" smtClean="0">
                <a:ea typeface="宋体" charset="-122"/>
              </a:rPr>
              <a:t>Each instruction is represented by a unique number .This # may be different for different instruction sets, but no two instructions in the same instruction set should have the same #</a:t>
            </a:r>
          </a:p>
          <a:p>
            <a:endParaRPr lang="en-US" altLang="zh-CN" sz="2800" dirty="0" smtClean="0">
              <a:ea typeface="宋体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553200" y="64643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997615-6873-405D-B80D-4D52F6DDA5E8}" type="slidenum">
              <a:rPr kumimoji="0" lang="en-US" altLang="zh-CN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Janice Regan, CMPT 300, May 2010 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D8ED9381-C067-4DE3-91FE-7AE6D0A88671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ea typeface="宋体" charset="-122"/>
              </a:rPr>
              <a:t>Machine Language programs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A machine language program is a list of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Each instruction is represented by a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Inside the memory of the computer, each number is represented in binary (as a string of 1’s and 0’s)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The long string of 0’s and 1’s is easy for the computer to understand, but difficult for a human to read or write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Janice Regan, CMPT 300, May 2010 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FAF603A6-BC7A-4070-815B-2E18DE517C93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Assembly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Assembly languages make it easier for the programmer. </a:t>
            </a:r>
          </a:p>
          <a:p>
            <a:pPr lvl="1"/>
            <a:r>
              <a:rPr lang="en-US" altLang="zh-CN" dirty="0" smtClean="0">
                <a:ea typeface="宋体" charset="-122"/>
              </a:rPr>
              <a:t>Assembly is easier for humans to read/write </a:t>
            </a:r>
          </a:p>
          <a:p>
            <a:pPr lvl="1"/>
            <a:r>
              <a:rPr lang="en-US" altLang="zh-CN" dirty="0" smtClean="0">
                <a:ea typeface="宋体" charset="-122"/>
              </a:rPr>
              <a:t>Use mnemonics like ADD, CMP, …  to replace the numbers that identify each of the instructions in the instruction set</a:t>
            </a:r>
          </a:p>
          <a:p>
            <a:pPr lvl="1"/>
            <a:r>
              <a:rPr lang="en-US" altLang="zh-CN" dirty="0" smtClean="0">
                <a:ea typeface="宋体" charset="-122"/>
              </a:rPr>
              <a:t>The code for an Assembly program is written into a text file, which is translated into machine language program and executed.</a:t>
            </a: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charset="-122"/>
              </a:rPr>
              <a:t> © Janice Regan, CMPT 300, May 2010 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80E59194-1236-4787-86BF-242B2AC3152E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469900"/>
            <a:ext cx="8482012" cy="1143000"/>
          </a:xfrm>
        </p:spPr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Computer Software: Languages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808163"/>
            <a:ext cx="8453438" cy="39766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Some Computer Languages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Machine language (machine instruction set)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assembly language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high level languages (Compilers/Interpreters)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ea typeface="宋体" charset="-122"/>
              </a:rPr>
              <a:t>C, C++, </a:t>
            </a:r>
            <a:r>
              <a:rPr lang="en-US" altLang="zh-CN" sz="2000" dirty="0" err="1" smtClean="0">
                <a:ea typeface="宋体" charset="-122"/>
              </a:rPr>
              <a:t>Ada</a:t>
            </a:r>
            <a:r>
              <a:rPr lang="en-US" altLang="zh-CN" sz="2000" dirty="0" smtClean="0">
                <a:ea typeface="宋体" charset="-122"/>
              </a:rPr>
              <a:t>, Fortran, Basic, Java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ea typeface="宋体" charset="-122"/>
              </a:rPr>
              <a:t>Do YOU know of any others?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ea typeface="宋体" charset="-122"/>
              </a:rPr>
              <a:t>mathematical computation tools (MATLAB, </a:t>
            </a:r>
            <a:r>
              <a:rPr lang="en-US" altLang="zh-CN" sz="2000" dirty="0" err="1" smtClean="0">
                <a:ea typeface="宋体" charset="-122"/>
              </a:rPr>
              <a:t>Mathematica</a:t>
            </a:r>
            <a:r>
              <a:rPr lang="en-US" altLang="zh-CN" sz="2000" dirty="0" smtClean="0">
                <a:ea typeface="宋体" charset="-122"/>
              </a:rPr>
              <a:t>, ...)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Application software is written using computer languages.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Operating systems are also written using computer languages (often C, some assembly)</a:t>
            </a:r>
          </a:p>
          <a:p>
            <a:pPr lvl="1">
              <a:lnSpc>
                <a:spcPct val="90000"/>
              </a:lnSpc>
            </a:pPr>
            <a:endParaRPr lang="en-US" altLang="zh-CN" sz="2400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Janice Regan, CMPT 300, May 2010 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3D978C06-32B1-4639-9A88-C54F2C95C6FE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355600"/>
            <a:ext cx="8482012" cy="1143000"/>
          </a:xfrm>
        </p:spPr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Computer Software: Applications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2128838"/>
            <a:ext cx="8305800" cy="3976687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Application Software (Software Tools)</a:t>
            </a:r>
            <a:r>
              <a:rPr lang="en-US" altLang="zh-CN" sz="2800" dirty="0" smtClean="0">
                <a:ea typeface="宋体" charset="-122"/>
              </a:rPr>
              <a:t> </a:t>
            </a:r>
            <a:endParaRPr lang="en-US" altLang="zh-CN" sz="2400" dirty="0" smtClean="0">
              <a:ea typeface="宋体" charset="-122"/>
            </a:endParaRPr>
          </a:p>
          <a:p>
            <a:pPr lvl="1"/>
            <a:r>
              <a:rPr lang="en-US" altLang="zh-CN" sz="2400" dirty="0" smtClean="0">
                <a:ea typeface="宋体" charset="-122"/>
              </a:rPr>
              <a:t>Word processors (Microsoft Word, WordPerfect, ...)</a:t>
            </a:r>
          </a:p>
          <a:p>
            <a:pPr lvl="1"/>
            <a:r>
              <a:rPr lang="en-US" altLang="zh-CN" sz="2400" dirty="0" smtClean="0">
                <a:ea typeface="宋体" charset="-122"/>
              </a:rPr>
              <a:t>Spreadsheet programs (Excel, Lotus1-2-3, ...)</a:t>
            </a:r>
          </a:p>
          <a:p>
            <a:pPr lvl="1"/>
            <a:r>
              <a:rPr lang="en-US" altLang="zh-CN" sz="2400" dirty="0" smtClean="0">
                <a:ea typeface="宋体" charset="-122"/>
              </a:rPr>
              <a:t>Computer games</a:t>
            </a:r>
          </a:p>
          <a:p>
            <a:pPr lvl="1"/>
            <a:r>
              <a:rPr lang="en-US" altLang="zh-CN" sz="2400" dirty="0" smtClean="0">
                <a:ea typeface="宋体" charset="-122"/>
              </a:rPr>
              <a:t>Communication software (email, chat, web browser…)</a:t>
            </a:r>
          </a:p>
          <a:p>
            <a:pPr lvl="1"/>
            <a:r>
              <a:rPr lang="en-US" altLang="zh-CN" sz="2400" dirty="0" smtClean="0">
                <a:ea typeface="宋体" charset="-122"/>
              </a:rPr>
              <a:t>Telecommunication software (VOIP, …)</a:t>
            </a:r>
          </a:p>
          <a:p>
            <a:pPr lvl="1"/>
            <a:r>
              <a:rPr lang="en-US" altLang="zh-CN" sz="2400" dirty="0" smtClean="0">
                <a:ea typeface="宋体" charset="-122"/>
              </a:rPr>
              <a:t>Integrated programming environments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User mode / kernel mode</a:t>
            </a:r>
            <a:endParaRPr lang="en-CA" altLang="zh-CN" smtClean="0">
              <a:ea typeface="宋体" charset="-122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smtClean="0">
                <a:ea typeface="宋体" charset="-122"/>
              </a:rPr>
              <a:t>Most application software runs in user mode. Applications have access to a subset of the instruction set that does not include most direct hardware access</a:t>
            </a:r>
          </a:p>
          <a:p>
            <a:r>
              <a:rPr lang="en-US" altLang="zh-CN" sz="2400" smtClean="0">
                <a:ea typeface="宋体" charset="-122"/>
              </a:rPr>
              <a:t>Operating systems run in kernel mode (supervisor mode) and have access to the complete instruction set, including the instructions used to directly manage the hardware</a:t>
            </a:r>
          </a:p>
          <a:p>
            <a:r>
              <a:rPr lang="en-US" altLang="zh-CN" sz="2400" smtClean="0">
                <a:ea typeface="宋体" charset="-122"/>
              </a:rPr>
              <a:t>Application software running in user mode can used system calls to access hardware managed by the Operating System</a:t>
            </a:r>
          </a:p>
          <a:p>
            <a:r>
              <a:rPr lang="en-US" altLang="zh-CN" sz="2400" smtClean="0">
                <a:ea typeface="宋体" charset="-122"/>
              </a:rPr>
              <a:t>User mode programs may perform duties for the OS</a:t>
            </a:r>
            <a:endParaRPr lang="en-CA" altLang="zh-CN" sz="2400" smtClean="0">
              <a:ea typeface="宋体" charset="-122"/>
            </a:endParaRPr>
          </a:p>
        </p:txBody>
      </p:sp>
      <p:sp>
        <p:nvSpPr>
          <p:cNvPr id="43012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Janice Regan, CMPT 300, May 2010 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599FF9AA-8E67-4627-BE4B-0E548592F7DC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Modes</a:t>
            </a:r>
            <a:endParaRPr lang="en-CA" altLang="zh-CN" smtClean="0">
              <a:ea typeface="宋体" charset="-122"/>
            </a:endParaRPr>
          </a:p>
        </p:txBody>
      </p:sp>
      <p:sp>
        <p:nvSpPr>
          <p:cNvPr id="44035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355600" y="62484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Janice Regan, CMPT 300, May 2010 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680200" y="6248400"/>
            <a:ext cx="1905000" cy="457200"/>
          </a:xfrm>
          <a:noFill/>
        </p:spPr>
        <p:txBody>
          <a:bodyPr/>
          <a:lstStyle/>
          <a:p>
            <a:fld id="{4A2CD478-E1F7-4550-9C0C-EAEA4F66ECB4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2293938" y="2786063"/>
            <a:ext cx="4078287" cy="508000"/>
          </a:xfrm>
          <a:prstGeom prst="rect">
            <a:avLst/>
          </a:prstGeom>
          <a:solidFill>
            <a:srgbClr val="92D050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Applications</a:t>
            </a:r>
            <a:endParaRPr lang="en-CA" altLang="zh-CN">
              <a:ea typeface="宋体" charset="-122"/>
            </a:endParaRPr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2300288" y="3287713"/>
            <a:ext cx="4078287" cy="508000"/>
          </a:xfrm>
          <a:prstGeom prst="rect">
            <a:avLst/>
          </a:prstGeom>
          <a:solidFill>
            <a:srgbClr val="92D050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Application interface (system libraries)</a:t>
            </a:r>
            <a:endParaRPr lang="en-CA" altLang="zh-CN">
              <a:ea typeface="宋体" charset="-122"/>
            </a:endParaRPr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2293938" y="3787775"/>
            <a:ext cx="4078287" cy="508000"/>
          </a:xfrm>
          <a:prstGeom prst="rect">
            <a:avLst/>
          </a:prstGeom>
          <a:solidFill>
            <a:srgbClr val="00B050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Operating System</a:t>
            </a:r>
            <a:endParaRPr lang="en-CA" altLang="zh-CN">
              <a:ea typeface="宋体" charset="-122"/>
            </a:endParaRPr>
          </a:p>
        </p:txBody>
      </p:sp>
      <p:sp>
        <p:nvSpPr>
          <p:cNvPr id="44040" name="Rectangle 9"/>
          <p:cNvSpPr>
            <a:spLocks noChangeArrowheads="1"/>
          </p:cNvSpPr>
          <p:nvPr/>
        </p:nvSpPr>
        <p:spPr bwMode="auto">
          <a:xfrm>
            <a:off x="2300288" y="4289425"/>
            <a:ext cx="4078287" cy="508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Hardware</a:t>
            </a:r>
            <a:endParaRPr lang="en-CA" altLang="zh-CN">
              <a:ea typeface="宋体" charset="-122"/>
            </a:endParaRPr>
          </a:p>
        </p:txBody>
      </p:sp>
      <p:sp>
        <p:nvSpPr>
          <p:cNvPr id="44041" name="TextBox 10"/>
          <p:cNvSpPr txBox="1">
            <a:spLocks noChangeArrowheads="1"/>
          </p:cNvSpPr>
          <p:nvPr/>
        </p:nvSpPr>
        <p:spPr bwMode="auto">
          <a:xfrm>
            <a:off x="6764338" y="3090863"/>
            <a:ext cx="1682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USER MODE</a:t>
            </a:r>
            <a:endParaRPr lang="en-CA" altLang="zh-CN">
              <a:ea typeface="宋体" charset="-122"/>
            </a:endParaRPr>
          </a:p>
        </p:txBody>
      </p:sp>
      <p:sp>
        <p:nvSpPr>
          <p:cNvPr id="44042" name="TextBox 11"/>
          <p:cNvSpPr txBox="1">
            <a:spLocks noChangeArrowheads="1"/>
          </p:cNvSpPr>
          <p:nvPr/>
        </p:nvSpPr>
        <p:spPr bwMode="auto">
          <a:xfrm>
            <a:off x="6748463" y="3875088"/>
            <a:ext cx="2047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KERNEL MODE</a:t>
            </a:r>
            <a:endParaRPr lang="en-CA" altLang="zh-CN">
              <a:ea typeface="宋体" charset="-122"/>
            </a:endParaRPr>
          </a:p>
        </p:txBody>
      </p:sp>
      <p:sp>
        <p:nvSpPr>
          <p:cNvPr id="44043" name="Right Brace 12"/>
          <p:cNvSpPr>
            <a:spLocks/>
          </p:cNvSpPr>
          <p:nvPr/>
        </p:nvSpPr>
        <p:spPr bwMode="auto">
          <a:xfrm>
            <a:off x="6545263" y="3832225"/>
            <a:ext cx="261937" cy="434975"/>
          </a:xfrm>
          <a:prstGeom prst="rightBrace">
            <a:avLst>
              <a:gd name="adj1" fmla="val 8303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44044" name="Right Brace 13"/>
          <p:cNvSpPr>
            <a:spLocks/>
          </p:cNvSpPr>
          <p:nvPr/>
        </p:nvSpPr>
        <p:spPr bwMode="auto">
          <a:xfrm>
            <a:off x="6516688" y="2844800"/>
            <a:ext cx="276225" cy="914400"/>
          </a:xfrm>
          <a:prstGeom prst="rightBrace">
            <a:avLst>
              <a:gd name="adj1" fmla="val 8322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44045" name="Left Brace 15"/>
          <p:cNvSpPr>
            <a:spLocks/>
          </p:cNvSpPr>
          <p:nvPr/>
        </p:nvSpPr>
        <p:spPr bwMode="auto">
          <a:xfrm>
            <a:off x="1871663" y="3208338"/>
            <a:ext cx="377825" cy="1117600"/>
          </a:xfrm>
          <a:prstGeom prst="leftBrace">
            <a:avLst>
              <a:gd name="adj1" fmla="val 0"/>
              <a:gd name="adj2" fmla="val 50000"/>
            </a:avLst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44046" name="TextBox 16"/>
          <p:cNvSpPr txBox="1">
            <a:spLocks noChangeArrowheads="1"/>
          </p:cNvSpPr>
          <p:nvPr/>
        </p:nvSpPr>
        <p:spPr bwMode="auto">
          <a:xfrm>
            <a:off x="304800" y="3273425"/>
            <a:ext cx="1684338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KERNEL (OS) SERVICE PROCESSES</a:t>
            </a:r>
            <a:endParaRPr lang="en-CA" altLang="zh-CN">
              <a:ea typeface="宋体" charset="-122"/>
            </a:endParaRPr>
          </a:p>
        </p:txBody>
      </p:sp>
      <p:sp>
        <p:nvSpPr>
          <p:cNvPr id="44047" name="TextBox 17"/>
          <p:cNvSpPr txBox="1">
            <a:spLocks noChangeArrowheads="1"/>
          </p:cNvSpPr>
          <p:nvPr/>
        </p:nvSpPr>
        <p:spPr bwMode="auto">
          <a:xfrm>
            <a:off x="536575" y="5311775"/>
            <a:ext cx="78533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charset="-122"/>
              </a:rPr>
              <a:t>For some operating systems </a:t>
            </a:r>
            <a:r>
              <a:rPr lang="en-US" altLang="zh-CN" dirty="0" smtClean="0">
                <a:ea typeface="宋体" charset="-122"/>
              </a:rPr>
              <a:t>there may not be a separation between </a:t>
            </a:r>
            <a:r>
              <a:rPr lang="en-US" altLang="zh-CN" dirty="0">
                <a:ea typeface="宋体" charset="-122"/>
              </a:rPr>
              <a:t>kernel mode and user mode 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dirty="0">
                <a:ea typeface="宋体" charset="-122"/>
              </a:rPr>
              <a:t>embedded systems, interpreted systems)</a:t>
            </a:r>
            <a:endParaRPr lang="en-CA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Janice Regan, CMPT 300, May 2010 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9025B77A-1C32-4006-8ADA-866A2148C416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>
                <a:ea typeface="宋体" charset="-122"/>
              </a:rPr>
              <a:t>Basic computer configuration 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1296988" y="2163763"/>
            <a:ext cx="2452687" cy="277812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CPU</a:t>
            </a: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1354138" y="5219700"/>
            <a:ext cx="6249987" cy="27781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BUS</a:t>
            </a:r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4051300" y="3070225"/>
            <a:ext cx="1065213" cy="71755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Memory</a:t>
            </a:r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5591175" y="3021013"/>
            <a:ext cx="982663" cy="7413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DISK</a:t>
            </a:r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6853238" y="2093913"/>
            <a:ext cx="1181100" cy="7874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I/O devices</a:t>
            </a:r>
          </a:p>
        </p:txBody>
      </p:sp>
      <p:sp>
        <p:nvSpPr>
          <p:cNvPr id="46090" name="Line 9"/>
          <p:cNvSpPr>
            <a:spLocks noChangeShapeType="1"/>
          </p:cNvSpPr>
          <p:nvPr/>
        </p:nvSpPr>
        <p:spPr bwMode="auto">
          <a:xfrm>
            <a:off x="4595813" y="3784600"/>
            <a:ext cx="0" cy="1435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1" name="Line 10"/>
          <p:cNvSpPr>
            <a:spLocks noChangeShapeType="1"/>
          </p:cNvSpPr>
          <p:nvPr/>
        </p:nvSpPr>
        <p:spPr bwMode="auto">
          <a:xfrm>
            <a:off x="6111875" y="3773488"/>
            <a:ext cx="11113" cy="1423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2" name="Line 11"/>
          <p:cNvSpPr>
            <a:spLocks noChangeShapeType="1"/>
          </p:cNvSpPr>
          <p:nvPr/>
        </p:nvSpPr>
        <p:spPr bwMode="auto">
          <a:xfrm>
            <a:off x="7339013" y="4446588"/>
            <a:ext cx="0" cy="750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6093" name="Rectangle 12"/>
          <p:cNvSpPr>
            <a:spLocks noChangeArrowheads="1"/>
          </p:cNvSpPr>
          <p:nvPr/>
        </p:nvSpPr>
        <p:spPr bwMode="auto">
          <a:xfrm>
            <a:off x="1597025" y="2881313"/>
            <a:ext cx="1898650" cy="371475"/>
          </a:xfrm>
          <a:prstGeom prst="rect">
            <a:avLst/>
          </a:prstGeom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Registers</a:t>
            </a:r>
          </a:p>
        </p:txBody>
      </p:sp>
      <p:sp>
        <p:nvSpPr>
          <p:cNvPr id="46094" name="Line 13"/>
          <p:cNvSpPr>
            <a:spLocks noChangeShapeType="1"/>
          </p:cNvSpPr>
          <p:nvPr/>
        </p:nvSpPr>
        <p:spPr bwMode="auto">
          <a:xfrm>
            <a:off x="3484563" y="3021013"/>
            <a:ext cx="1381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6095" name="Rectangle 14"/>
          <p:cNvSpPr>
            <a:spLocks noChangeArrowheads="1"/>
          </p:cNvSpPr>
          <p:nvPr/>
        </p:nvSpPr>
        <p:spPr bwMode="auto">
          <a:xfrm>
            <a:off x="1598613" y="3429000"/>
            <a:ext cx="1898650" cy="371475"/>
          </a:xfrm>
          <a:prstGeom prst="rect">
            <a:avLst/>
          </a:prstGeom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Arithmetic Unit</a:t>
            </a:r>
          </a:p>
        </p:txBody>
      </p:sp>
      <p:sp>
        <p:nvSpPr>
          <p:cNvPr id="46096" name="Line 15"/>
          <p:cNvSpPr>
            <a:spLocks noChangeShapeType="1"/>
          </p:cNvSpPr>
          <p:nvPr/>
        </p:nvSpPr>
        <p:spPr bwMode="auto">
          <a:xfrm>
            <a:off x="3475038" y="3638550"/>
            <a:ext cx="1381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6097" name="Rectangle 16"/>
          <p:cNvSpPr>
            <a:spLocks noChangeArrowheads="1"/>
          </p:cNvSpPr>
          <p:nvPr/>
        </p:nvSpPr>
        <p:spPr bwMode="auto">
          <a:xfrm>
            <a:off x="1592263" y="3963988"/>
            <a:ext cx="1898650" cy="371475"/>
          </a:xfrm>
          <a:prstGeom prst="rect">
            <a:avLst/>
          </a:prstGeom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Controller</a:t>
            </a:r>
          </a:p>
        </p:txBody>
      </p:sp>
      <p:sp>
        <p:nvSpPr>
          <p:cNvPr id="46098" name="Line 17"/>
          <p:cNvSpPr>
            <a:spLocks noChangeShapeType="1"/>
          </p:cNvSpPr>
          <p:nvPr/>
        </p:nvSpPr>
        <p:spPr bwMode="auto">
          <a:xfrm>
            <a:off x="3467100" y="4127500"/>
            <a:ext cx="1381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9" name="Line 18"/>
          <p:cNvSpPr>
            <a:spLocks noChangeShapeType="1"/>
          </p:cNvSpPr>
          <p:nvPr/>
        </p:nvSpPr>
        <p:spPr bwMode="auto">
          <a:xfrm>
            <a:off x="3600450" y="3021013"/>
            <a:ext cx="11113" cy="2257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6100" name="Rectangle 19"/>
          <p:cNvSpPr>
            <a:spLocks noChangeArrowheads="1"/>
          </p:cNvSpPr>
          <p:nvPr/>
        </p:nvSpPr>
        <p:spPr bwMode="auto">
          <a:xfrm>
            <a:off x="1589088" y="4435475"/>
            <a:ext cx="1898650" cy="371475"/>
          </a:xfrm>
          <a:prstGeom prst="rect">
            <a:avLst/>
          </a:prstGeom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Cache</a:t>
            </a:r>
          </a:p>
        </p:txBody>
      </p:sp>
      <p:sp>
        <p:nvSpPr>
          <p:cNvPr id="46101" name="Line 20"/>
          <p:cNvSpPr>
            <a:spLocks noChangeShapeType="1"/>
          </p:cNvSpPr>
          <p:nvPr/>
        </p:nvSpPr>
        <p:spPr bwMode="auto">
          <a:xfrm>
            <a:off x="3476625" y="4575175"/>
            <a:ext cx="1381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2" name="Rectangle 21"/>
          <p:cNvSpPr>
            <a:spLocks noChangeArrowheads="1"/>
          </p:cNvSpPr>
          <p:nvPr/>
        </p:nvSpPr>
        <p:spPr bwMode="auto">
          <a:xfrm>
            <a:off x="6788150" y="3648075"/>
            <a:ext cx="1181100" cy="7874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I/O buffers</a:t>
            </a:r>
          </a:p>
        </p:txBody>
      </p:sp>
      <p:sp>
        <p:nvSpPr>
          <p:cNvPr id="46103" name="Line 22"/>
          <p:cNvSpPr>
            <a:spLocks noChangeShapeType="1"/>
          </p:cNvSpPr>
          <p:nvPr/>
        </p:nvSpPr>
        <p:spPr bwMode="auto">
          <a:xfrm>
            <a:off x="7361238" y="2870200"/>
            <a:ext cx="0" cy="78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Janice Regan, CMPT 300, May 2010 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C2C3C090-E32A-4C9B-A907-94A36EE24F51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Registers in CPU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>
                <a:ea typeface="宋体" charset="-122"/>
              </a:rPr>
              <a:t>Data registers</a:t>
            </a:r>
          </a:p>
          <a:p>
            <a:r>
              <a:rPr lang="en-US" altLang="zh-CN" sz="2800" dirty="0" smtClean="0">
                <a:ea typeface="宋体" charset="-122"/>
              </a:rPr>
              <a:t>Accumulator</a:t>
            </a:r>
          </a:p>
          <a:p>
            <a:r>
              <a:rPr lang="en-US" altLang="zh-CN" sz="2800" dirty="0" smtClean="0">
                <a:ea typeface="宋体" charset="-122"/>
              </a:rPr>
              <a:t>Address registers</a:t>
            </a:r>
          </a:p>
          <a:p>
            <a:r>
              <a:rPr lang="en-US" altLang="zh-CN" sz="2800" dirty="0" smtClean="0">
                <a:ea typeface="宋体" charset="-122"/>
              </a:rPr>
              <a:t>Control/Status registers</a:t>
            </a:r>
          </a:p>
          <a:p>
            <a:pPr lvl="1"/>
            <a:r>
              <a:rPr lang="en-US" altLang="zh-CN" sz="2400" dirty="0" smtClean="0">
                <a:ea typeface="宋体" charset="-122"/>
              </a:rPr>
              <a:t>Program counter</a:t>
            </a:r>
          </a:p>
          <a:p>
            <a:pPr lvl="1"/>
            <a:r>
              <a:rPr lang="en-US" altLang="zh-CN" sz="2400" dirty="0" smtClean="0">
                <a:ea typeface="宋体" charset="-122"/>
              </a:rPr>
              <a:t>Stack pointer</a:t>
            </a:r>
          </a:p>
          <a:p>
            <a:pPr lvl="1"/>
            <a:r>
              <a:rPr lang="en-US" altLang="zh-CN" sz="2400" dirty="0" smtClean="0">
                <a:ea typeface="宋体" charset="-122"/>
              </a:rPr>
              <a:t>Instruction register</a:t>
            </a:r>
          </a:p>
          <a:p>
            <a:pPr lvl="1"/>
            <a:r>
              <a:rPr lang="en-US" altLang="zh-CN" sz="2400" dirty="0" smtClean="0">
                <a:ea typeface="宋体" charset="-122"/>
              </a:rPr>
              <a:t>Status </a:t>
            </a:r>
            <a:r>
              <a:rPr lang="en-US" altLang="zh-CN" sz="2400" dirty="0" smtClean="0">
                <a:ea typeface="宋体" charset="-122"/>
              </a:rPr>
              <a:t>registers</a:t>
            </a:r>
            <a:endParaRPr lang="en-US" altLang="zh-CN" sz="2400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Janice Regan, CMPT 300, May 2010 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2BC9D2B1-FC6F-4A09-9862-0C11E5DC8D28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Controller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Fetch, Decode, Execute cycle (each instruction)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Fetch next instruction: Instruction contains op-code and possibly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Decode op-code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Execute op-code (using data if necessary)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Instructions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access data, moving it from memory (or disk or cache) to/from registers, and between 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Complete arithmetic and logical manipulations of data in registers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Contact Information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Instructor: </a:t>
            </a:r>
            <a:r>
              <a:rPr lang="en-US" altLang="zh-CN" dirty="0" err="1" smtClean="0"/>
              <a:t>Zonghua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Gu</a:t>
            </a:r>
            <a:endParaRPr lang="zh-CN" altLang="zh-CN" dirty="0" smtClean="0"/>
          </a:p>
          <a:p>
            <a:r>
              <a:rPr lang="en-US" altLang="zh-CN" dirty="0" smtClean="0"/>
              <a:t>Office: TASC 1, Room 9215</a:t>
            </a:r>
            <a:endParaRPr lang="zh-CN" altLang="zh-CN" dirty="0" smtClean="0"/>
          </a:p>
          <a:p>
            <a:r>
              <a:rPr lang="en-US" altLang="zh-CN" dirty="0" smtClean="0"/>
              <a:t>Office Hours: Wed 3:00-5:30 pm or by appointment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Email/MSN: </a:t>
            </a:r>
            <a:r>
              <a:rPr lang="en-US" altLang="zh-CN" dirty="0" err="1" smtClean="0"/>
              <a:t>zonghua</a:t>
            </a:r>
            <a:r>
              <a:rPr lang="en-US" altLang="zh-CN" dirty="0" smtClean="0"/>
              <a:t>(at)gmail.com</a:t>
            </a:r>
            <a:endParaRPr lang="zh-CN" altLang="zh-CN" dirty="0" smtClean="0"/>
          </a:p>
          <a:p>
            <a:r>
              <a:rPr lang="en-US" altLang="zh-CN" dirty="0" smtClean="0"/>
              <a:t>QQ: 59331972</a:t>
            </a:r>
          </a:p>
          <a:p>
            <a:endParaRPr lang="zh-CN" altLang="zh-CN" dirty="0"/>
          </a:p>
        </p:txBody>
      </p:sp>
      <p:sp>
        <p:nvSpPr>
          <p:cNvPr id="21508" name="日期占位符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charset="-122"/>
              </a:rPr>
              <a:t> © </a:t>
            </a:r>
            <a:r>
              <a:rPr lang="en-US" altLang="zh-CN" dirty="0" err="1" smtClean="0">
                <a:ea typeface="宋体" charset="-122"/>
              </a:rPr>
              <a:t>Zonghua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err="1" smtClean="0">
                <a:ea typeface="宋体" charset="-122"/>
              </a:rPr>
              <a:t>Gu</a:t>
            </a:r>
            <a:r>
              <a:rPr lang="en-US" altLang="zh-CN" dirty="0" smtClean="0">
                <a:ea typeface="宋体" charset="-122"/>
              </a:rPr>
              <a:t>, CMPT 300, Fall 2011 </a:t>
            </a:r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0F757EC3-134B-42B0-9772-6A0567CD0A5C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Janice Regan, CMPT 300, May 2010 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E7DA1E0F-0322-42EB-8C85-9F8D4B5004A9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Executing an instruction (1)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>
                <a:ea typeface="宋体" charset="-122"/>
              </a:rPr>
              <a:t>Examine program counter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</a:rPr>
              <a:t>Fetch</a:t>
            </a:r>
            <a:r>
              <a:rPr lang="en-US" altLang="zh-CN" sz="2800" dirty="0" smtClean="0">
                <a:ea typeface="宋体" charset="-122"/>
              </a:rPr>
              <a:t> instruction indicated by program counter</a:t>
            </a:r>
          </a:p>
          <a:p>
            <a:endParaRPr lang="en-US" altLang="zh-CN" sz="2800" dirty="0" smtClean="0">
              <a:ea typeface="宋体" charset="-122"/>
            </a:endParaRPr>
          </a:p>
          <a:p>
            <a:endParaRPr lang="en-US" altLang="zh-CN" sz="2800" dirty="0" smtClean="0">
              <a:ea typeface="宋体" charset="-122"/>
            </a:endParaRPr>
          </a:p>
          <a:p>
            <a:r>
              <a:rPr lang="en-US" altLang="zh-CN" sz="2800" dirty="0" smtClean="0">
                <a:ea typeface="宋体" charset="-122"/>
              </a:rPr>
              <a:t>Increment program counter to point at next instruction to be executed</a:t>
            </a:r>
          </a:p>
          <a:p>
            <a:r>
              <a:rPr lang="en-US" altLang="zh-CN" sz="2800" dirty="0" smtClean="0">
                <a:ea typeface="宋体" charset="-122"/>
              </a:rPr>
              <a:t>Place fetched instruction in instruction register</a:t>
            </a:r>
          </a:p>
          <a:p>
            <a:endParaRPr lang="en-US" altLang="zh-CN" sz="2800" dirty="0" smtClean="0">
              <a:ea typeface="宋体" charset="-122"/>
            </a:endParaRPr>
          </a:p>
          <a:p>
            <a:endParaRPr lang="en-US" altLang="zh-CN" sz="2800" dirty="0" smtClean="0">
              <a:ea typeface="宋体" charset="-122"/>
            </a:endParaRPr>
          </a:p>
        </p:txBody>
      </p:sp>
      <p:sp>
        <p:nvSpPr>
          <p:cNvPr id="49158" name="Rectangle 4"/>
          <p:cNvSpPr>
            <a:spLocks noChangeArrowheads="1"/>
          </p:cNvSpPr>
          <p:nvPr/>
        </p:nvSpPr>
        <p:spPr bwMode="auto">
          <a:xfrm>
            <a:off x="1143000" y="2794000"/>
            <a:ext cx="5035550" cy="2286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 N binary digits</a:t>
            </a:r>
          </a:p>
        </p:txBody>
      </p:sp>
      <p:sp>
        <p:nvSpPr>
          <p:cNvPr id="49159" name="Rectangle 5"/>
          <p:cNvSpPr>
            <a:spLocks noChangeArrowheads="1"/>
          </p:cNvSpPr>
          <p:nvPr/>
        </p:nvSpPr>
        <p:spPr bwMode="auto">
          <a:xfrm>
            <a:off x="1177925" y="3216275"/>
            <a:ext cx="5057775" cy="347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Address(es) of data</a:t>
            </a:r>
          </a:p>
        </p:txBody>
      </p:sp>
      <p:sp>
        <p:nvSpPr>
          <p:cNvPr id="49160" name="Text Box 6"/>
          <p:cNvSpPr txBox="1">
            <a:spLocks noChangeArrowheads="1"/>
          </p:cNvSpPr>
          <p:nvPr/>
        </p:nvSpPr>
        <p:spPr bwMode="auto">
          <a:xfrm>
            <a:off x="6688138" y="2700338"/>
            <a:ext cx="1076325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integer</a:t>
            </a:r>
          </a:p>
        </p:txBody>
      </p:sp>
      <p:sp>
        <p:nvSpPr>
          <p:cNvPr id="49161" name="Text Box 7"/>
          <p:cNvSpPr txBox="1">
            <a:spLocks noChangeArrowheads="1"/>
          </p:cNvSpPr>
          <p:nvPr/>
        </p:nvSpPr>
        <p:spPr bwMode="auto">
          <a:xfrm>
            <a:off x="6618288" y="3181350"/>
            <a:ext cx="116840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instruction</a:t>
            </a:r>
          </a:p>
        </p:txBody>
      </p:sp>
      <p:sp>
        <p:nvSpPr>
          <p:cNvPr id="49162" name="Rectangle 8"/>
          <p:cNvSpPr>
            <a:spLocks noChangeArrowheads="1"/>
          </p:cNvSpPr>
          <p:nvPr/>
        </p:nvSpPr>
        <p:spPr bwMode="auto">
          <a:xfrm>
            <a:off x="1154113" y="3216275"/>
            <a:ext cx="938212" cy="347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opcode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Janice Regan, CMPT 300, May 2010 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EA5AA6CC-7822-46FF-8D7A-F93FADBFD312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Executing an instruction (2)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Decode the instruction</a:t>
            </a: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Determine what is to be done</a:t>
            </a:r>
          </a:p>
          <a:p>
            <a:r>
              <a:rPr lang="en-US" altLang="zh-CN" dirty="0" smtClean="0">
                <a:ea typeface="宋体" charset="-122"/>
              </a:rPr>
              <a:t>If needed, load address into an address register</a:t>
            </a:r>
          </a:p>
          <a:p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1041400" y="2341563"/>
            <a:ext cx="5057775" cy="347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Address(es) of data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6481763" y="2306638"/>
            <a:ext cx="1168400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instruction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1017588" y="2341563"/>
            <a:ext cx="938212" cy="347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opcode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Janice Regan, CMPT 300, May 2010 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CF6CF447-EF5E-43DC-BDB4-071B5524E446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Executing an instruction (3)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68475"/>
            <a:ext cx="8305800" cy="4451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smtClean="0">
                <a:ea typeface="宋体" charset="-122"/>
              </a:rPr>
              <a:t>Execute the instruction in the instruction register, may result in one or more of the following 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>
                <a:ea typeface="宋体" charset="-122"/>
              </a:rPr>
              <a:t>Fetch any data from memory (locations given in instruction) and place into the appropriate data registers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>
                <a:ea typeface="宋体" charset="-122"/>
              </a:rPr>
              <a:t>Place results from a data register or the accumulator into a memory location indicated in the instruction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>
                <a:ea typeface="宋体" charset="-122"/>
              </a:rPr>
              <a:t>Operate (arithmetic or logical operation) on data in data registers and save the result in the indicated register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>
                <a:ea typeface="宋体" charset="-122"/>
              </a:rPr>
              <a:t>Control the flow of the program (for example change the value in the program counter register)</a:t>
            </a:r>
          </a:p>
          <a:p>
            <a:pPr>
              <a:lnSpc>
                <a:spcPct val="80000"/>
              </a:lnSpc>
            </a:pPr>
            <a:endParaRPr lang="en-US" altLang="zh-CN" sz="280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Janice Regan, CMPT 300, May 2010 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212712B2-7AA8-4921-B85A-A4D33C4EA9D9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Adding 2 numbers   (Z=X+Y)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Program counter points to instruction to load value at location X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Instruction is fetched into the instruction register, decoded and executed to load the first number into data register A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Program counter is incremented and now points to an instruction to load value at location Y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Instruction is fetched into the instruction register, decoded and executed to load the second number into data register B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Program counter is incremented and now points to an instruction to add the values in data register A and B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Instruction is fetched into the instruction register, decoded and executed to add the two numbers and place the result in the accumulator register.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Program counter is incremented and now points to an instruction to place the value in the accumulator register into memory location Z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Instruction is fetched, decoded and executed to place result in Z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(</a:t>
            </a:r>
            <a:r>
              <a:rPr lang="en-US" altLang="zh-CN" sz="2000" dirty="0" smtClean="0">
                <a:ea typeface="宋体" charset="-122"/>
                <a:hlinkClick r:id="rId2" action="ppaction://hlinkfile"/>
              </a:rPr>
              <a:t>See animation</a:t>
            </a:r>
            <a:r>
              <a:rPr lang="en-US" altLang="zh-CN" sz="2000" dirty="0" smtClean="0">
                <a:ea typeface="宋体" charset="-122"/>
              </a:rPr>
              <a:t>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Janice Regan, CMPT 300, May 2010 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0822D24A-1C9B-4221-8500-C1640D399746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Memory Hierarchy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smtClean="0">
                <a:ea typeface="宋体" charset="-122"/>
              </a:rPr>
              <a:t>Different types of memory have different access speeds and costs</a:t>
            </a:r>
          </a:p>
          <a:p>
            <a:pPr>
              <a:lnSpc>
                <a:spcPct val="80000"/>
              </a:lnSpc>
            </a:pPr>
            <a:r>
              <a:rPr lang="en-US" altLang="zh-CN" sz="2800" smtClean="0">
                <a:ea typeface="宋体" charset="-122"/>
              </a:rPr>
              <a:t>Faster access speed implies higher cost</a:t>
            </a:r>
          </a:p>
          <a:p>
            <a:pPr>
              <a:lnSpc>
                <a:spcPct val="80000"/>
              </a:lnSpc>
            </a:pPr>
            <a:r>
              <a:rPr lang="en-US" altLang="zh-CN" sz="2800" smtClean="0">
                <a:ea typeface="宋体" charset="-122"/>
              </a:rPr>
              <a:t>Greater capacity often implies lower access speed</a:t>
            </a:r>
          </a:p>
          <a:p>
            <a:pPr>
              <a:lnSpc>
                <a:spcPct val="80000"/>
              </a:lnSpc>
            </a:pPr>
            <a:r>
              <a:rPr lang="en-US" altLang="zh-CN" sz="2800" smtClean="0">
                <a:ea typeface="宋体" charset="-122"/>
              </a:rPr>
              <a:t>From fastest access to slowest access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>
                <a:ea typeface="宋体" charset="-122"/>
              </a:rPr>
              <a:t>Registers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>
                <a:ea typeface="宋体" charset="-122"/>
              </a:rPr>
              <a:t>Cache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>
                <a:ea typeface="宋体" charset="-122"/>
              </a:rPr>
              <a:t>Memory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>
                <a:ea typeface="宋体" charset="-122"/>
              </a:rPr>
              <a:t>Disk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>
                <a:ea typeface="宋体" charset="-122"/>
              </a:rPr>
              <a:t>Tapes </a:t>
            </a:r>
          </a:p>
          <a:p>
            <a:pPr lvl="1">
              <a:lnSpc>
                <a:spcPct val="80000"/>
              </a:lnSpc>
            </a:pPr>
            <a:endParaRPr lang="en-US" altLang="zh-CN" sz="240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5EFFB57B-2C7C-416B-8549-F3694AE470E9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Memory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Modern computers use several kinds of storage</a:t>
            </a:r>
          </a:p>
        </p:txBody>
      </p:sp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3951288" y="3082925"/>
            <a:ext cx="1401762" cy="4492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registers</a:t>
            </a:r>
          </a:p>
        </p:txBody>
      </p:sp>
      <p:sp>
        <p:nvSpPr>
          <p:cNvPr id="53255" name="Rectangle 5"/>
          <p:cNvSpPr>
            <a:spLocks noChangeArrowheads="1"/>
          </p:cNvSpPr>
          <p:nvPr/>
        </p:nvSpPr>
        <p:spPr bwMode="auto">
          <a:xfrm>
            <a:off x="1330325" y="3082925"/>
            <a:ext cx="1181100" cy="4492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1 nsec</a:t>
            </a:r>
          </a:p>
        </p:txBody>
      </p:sp>
      <p:sp>
        <p:nvSpPr>
          <p:cNvPr id="53256" name="Text Box 6"/>
          <p:cNvSpPr txBox="1">
            <a:spLocks noChangeArrowheads="1"/>
          </p:cNvSpPr>
          <p:nvPr/>
        </p:nvSpPr>
        <p:spPr bwMode="auto">
          <a:xfrm>
            <a:off x="6870700" y="3082925"/>
            <a:ext cx="1227138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&lt; 1KB</a:t>
            </a:r>
          </a:p>
        </p:txBody>
      </p:sp>
      <p:sp>
        <p:nvSpPr>
          <p:cNvPr id="53257" name="Rectangle 7"/>
          <p:cNvSpPr>
            <a:spLocks noChangeArrowheads="1"/>
          </p:cNvSpPr>
          <p:nvPr/>
        </p:nvSpPr>
        <p:spPr bwMode="auto">
          <a:xfrm>
            <a:off x="3471863" y="3532188"/>
            <a:ext cx="2378075" cy="40481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Cache</a:t>
            </a:r>
          </a:p>
        </p:txBody>
      </p:sp>
      <p:sp>
        <p:nvSpPr>
          <p:cNvPr id="53258" name="Rectangle 8"/>
          <p:cNvSpPr>
            <a:spLocks noChangeArrowheads="1"/>
          </p:cNvSpPr>
          <p:nvPr/>
        </p:nvSpPr>
        <p:spPr bwMode="auto">
          <a:xfrm>
            <a:off x="1330325" y="3494088"/>
            <a:ext cx="1181100" cy="44926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1.5 nsec</a:t>
            </a:r>
          </a:p>
        </p:txBody>
      </p:sp>
      <p:sp>
        <p:nvSpPr>
          <p:cNvPr id="53259" name="Rectangle 9"/>
          <p:cNvSpPr>
            <a:spLocks noChangeArrowheads="1"/>
          </p:cNvSpPr>
          <p:nvPr/>
        </p:nvSpPr>
        <p:spPr bwMode="auto">
          <a:xfrm>
            <a:off x="1330325" y="3943350"/>
            <a:ext cx="1181100" cy="4492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6 nsec</a:t>
            </a:r>
          </a:p>
        </p:txBody>
      </p:sp>
      <p:sp>
        <p:nvSpPr>
          <p:cNvPr id="53260" name="Rectangle 10"/>
          <p:cNvSpPr>
            <a:spLocks noChangeArrowheads="1"/>
          </p:cNvSpPr>
          <p:nvPr/>
        </p:nvSpPr>
        <p:spPr bwMode="auto">
          <a:xfrm>
            <a:off x="6907213" y="3460750"/>
            <a:ext cx="1181100" cy="4492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8 MByte</a:t>
            </a:r>
          </a:p>
        </p:txBody>
      </p:sp>
      <p:sp>
        <p:nvSpPr>
          <p:cNvPr id="53261" name="Rectangle 11"/>
          <p:cNvSpPr>
            <a:spLocks noChangeArrowheads="1"/>
          </p:cNvSpPr>
          <p:nvPr/>
        </p:nvSpPr>
        <p:spPr bwMode="auto">
          <a:xfrm>
            <a:off x="2979738" y="3943350"/>
            <a:ext cx="3425825" cy="6223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Main Memory </a:t>
            </a:r>
          </a:p>
          <a:p>
            <a:r>
              <a:rPr lang="en-US" altLang="zh-CN">
                <a:ea typeface="宋体" charset="-122"/>
              </a:rPr>
              <a:t>( RAM  volatile. ROM  non volatile)</a:t>
            </a:r>
          </a:p>
        </p:txBody>
      </p:sp>
      <p:sp>
        <p:nvSpPr>
          <p:cNvPr id="53262" name="Rectangle 12"/>
          <p:cNvSpPr>
            <a:spLocks noChangeArrowheads="1"/>
          </p:cNvSpPr>
          <p:nvPr/>
        </p:nvSpPr>
        <p:spPr bwMode="auto">
          <a:xfrm>
            <a:off x="6916738" y="3943350"/>
            <a:ext cx="1181100" cy="4492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10 GByte</a:t>
            </a:r>
          </a:p>
        </p:txBody>
      </p:sp>
      <p:sp>
        <p:nvSpPr>
          <p:cNvPr id="53263" name="Rectangle 13"/>
          <p:cNvSpPr>
            <a:spLocks noChangeArrowheads="1"/>
          </p:cNvSpPr>
          <p:nvPr/>
        </p:nvSpPr>
        <p:spPr bwMode="auto">
          <a:xfrm>
            <a:off x="2511425" y="5099050"/>
            <a:ext cx="4359275" cy="46037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DISK</a:t>
            </a:r>
          </a:p>
        </p:txBody>
      </p:sp>
      <p:sp>
        <p:nvSpPr>
          <p:cNvPr id="53264" name="Rectangle 14"/>
          <p:cNvSpPr>
            <a:spLocks noChangeArrowheads="1"/>
          </p:cNvSpPr>
          <p:nvPr/>
        </p:nvSpPr>
        <p:spPr bwMode="auto">
          <a:xfrm>
            <a:off x="6970713" y="5099050"/>
            <a:ext cx="1181100" cy="4492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3000 GByte</a:t>
            </a:r>
          </a:p>
        </p:txBody>
      </p:sp>
      <p:sp>
        <p:nvSpPr>
          <p:cNvPr id="53265" name="Rectangle 15"/>
          <p:cNvSpPr>
            <a:spLocks noChangeArrowheads="1"/>
          </p:cNvSpPr>
          <p:nvPr/>
        </p:nvSpPr>
        <p:spPr bwMode="auto">
          <a:xfrm>
            <a:off x="1184275" y="5099050"/>
            <a:ext cx="1181100" cy="4492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5 msec</a:t>
            </a:r>
          </a:p>
        </p:txBody>
      </p:sp>
      <p:sp>
        <p:nvSpPr>
          <p:cNvPr id="53266" name="Rectangle 7"/>
          <p:cNvSpPr>
            <a:spLocks noChangeArrowheads="1"/>
          </p:cNvSpPr>
          <p:nvPr/>
        </p:nvSpPr>
        <p:spPr bwMode="auto">
          <a:xfrm>
            <a:off x="2690813" y="4567238"/>
            <a:ext cx="3913187" cy="53181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Flash Memory (non volatile, rewritable)</a:t>
            </a:r>
          </a:p>
        </p:txBody>
      </p:sp>
      <p:sp>
        <p:nvSpPr>
          <p:cNvPr id="53267" name="Rectangle 13"/>
          <p:cNvSpPr>
            <a:spLocks noChangeArrowheads="1"/>
          </p:cNvSpPr>
          <p:nvPr/>
        </p:nvSpPr>
        <p:spPr bwMode="auto">
          <a:xfrm>
            <a:off x="2046288" y="5559425"/>
            <a:ext cx="5226050" cy="46037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CD, DVD, USB memory stick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0344407F-6AE7-4675-916D-7AA12C712921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Memory Hierarchy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917700"/>
            <a:ext cx="8502650" cy="4302125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As you go down the pyramid</a:t>
            </a:r>
          </a:p>
          <a:p>
            <a:pPr marL="1004888" lvl="1" indent="-533400" eaLnBrk="1" hangingPunct="1">
              <a:lnSpc>
                <a:spcPct val="80000"/>
              </a:lnSpc>
              <a:buFont typeface="Wingdings" pitchFamily="2" charset="2"/>
              <a:buAutoNum type="alphaLcParenR"/>
            </a:pPr>
            <a:r>
              <a:rPr lang="en-US" altLang="zh-CN" sz="2400" dirty="0" smtClean="0">
                <a:ea typeface="宋体" charset="-122"/>
              </a:rPr>
              <a:t>Decreasing cost per bit, Increasing capacity</a:t>
            </a:r>
          </a:p>
          <a:p>
            <a:pPr marL="1004888" lvl="1" indent="-533400" eaLnBrk="1" hangingPunct="1">
              <a:lnSpc>
                <a:spcPct val="80000"/>
              </a:lnSpc>
              <a:buFont typeface="Wingdings" pitchFamily="2" charset="2"/>
              <a:buAutoNum type="alphaLcParenR"/>
            </a:pPr>
            <a:r>
              <a:rPr lang="en-US" altLang="zh-CN" sz="2400" dirty="0" smtClean="0">
                <a:ea typeface="宋体" charset="-122"/>
              </a:rPr>
              <a:t>Increasing access time, Decreasing frequency of access</a:t>
            </a:r>
          </a:p>
          <a:p>
            <a:pPr marL="1004888" lvl="1" indent="-533400" eaLnBrk="1" hangingPunct="1">
              <a:lnSpc>
                <a:spcPct val="80000"/>
              </a:lnSpc>
            </a:pPr>
            <a:endParaRPr lang="en-US" altLang="zh-CN" sz="1100" dirty="0" smtClean="0">
              <a:ea typeface="宋体" charset="-122"/>
            </a:endParaRPr>
          </a:p>
          <a:p>
            <a:pPr marL="1004888" lvl="1" indent="-533400"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Note that the fastest memory, sometimes referred to as </a:t>
            </a:r>
            <a:r>
              <a:rPr lang="en-US" altLang="zh-CN" sz="2400" b="1" dirty="0" smtClean="0">
                <a:ea typeface="宋体" charset="-122"/>
              </a:rPr>
              <a:t>primary memory</a:t>
            </a:r>
            <a:r>
              <a:rPr lang="en-US" altLang="zh-CN" sz="2400" dirty="0" smtClean="0">
                <a:ea typeface="宋体" charset="-122"/>
              </a:rPr>
              <a:t>, is usually </a:t>
            </a:r>
            <a:r>
              <a:rPr lang="en-US" altLang="zh-CN" sz="2400" b="1" dirty="0" smtClean="0">
                <a:ea typeface="宋体" charset="-122"/>
              </a:rPr>
              <a:t>volatile</a:t>
            </a:r>
            <a:r>
              <a:rPr lang="en-US" altLang="zh-CN" sz="2400" dirty="0" smtClean="0">
                <a:ea typeface="宋体" charset="-122"/>
              </a:rPr>
              <a:t> (register, cache, main memory) </a:t>
            </a:r>
          </a:p>
          <a:p>
            <a:pPr marL="1004888" lvl="1" indent="-533400"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Non-volatile (continues to store information when the power is off) memory is usually slower. Referred to as </a:t>
            </a:r>
            <a:r>
              <a:rPr lang="en-US" altLang="zh-CN" sz="2400" b="1" dirty="0" smtClean="0">
                <a:ea typeface="宋体" charset="-122"/>
              </a:rPr>
              <a:t>secondary</a:t>
            </a:r>
            <a:r>
              <a:rPr lang="en-US" altLang="zh-CN" sz="2400" dirty="0" smtClean="0">
                <a:ea typeface="宋体" charset="-122"/>
              </a:rPr>
              <a:t> or </a:t>
            </a:r>
            <a:r>
              <a:rPr lang="en-US" altLang="zh-CN" sz="2400" b="1" dirty="0" smtClean="0">
                <a:ea typeface="宋体" charset="-122"/>
              </a:rPr>
              <a:t>auxiliary memory</a:t>
            </a:r>
            <a:r>
              <a:rPr lang="en-US" altLang="zh-CN" sz="2400" dirty="0" smtClean="0">
                <a:ea typeface="宋体" charset="-122"/>
              </a:rPr>
              <a:t>. Examples flash memory (flash that holds the BIOS, or removable flash), internal and external hard drives, CD, tape, …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zh-CN" sz="2800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3EFEE4DF-6595-4863-98FE-DE068C2059AC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Registers and cache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Parts of the CPU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Register access speed comparable to CPU clock speed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Cache memory may be as fast or as much as several times slower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Usually 64x64 for 64-bit machine,  32x32 for 32-bit machine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Usually &lt; 1 Kbyte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Cache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As much as 8Mbytes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94604D3E-E9BB-4405-8C41-B378CBBFD21F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Concept of Cache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Provide memory on the CPU that is slower that the registers, cheaper and larger than registers, but can be accessed much faster than main memory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The next few instructions, and data that will be needed will be loaded into cache in anticipation of faster access by the processor.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AE684DE5-2520-4DC6-9AAC-2CD8EC5FF1FA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Cache and main memory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1135063" y="2338388"/>
            <a:ext cx="2255837" cy="303212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CPU</a:t>
            </a: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1585913" y="3416300"/>
            <a:ext cx="1319212" cy="42703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Registers</a:t>
            </a:r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auto">
          <a:xfrm>
            <a:off x="1585913" y="4386263"/>
            <a:ext cx="1319212" cy="42862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Cache</a:t>
            </a:r>
          </a:p>
        </p:txBody>
      </p:sp>
      <p:sp>
        <p:nvSpPr>
          <p:cNvPr id="57352" name="Rectangle 7"/>
          <p:cNvSpPr>
            <a:spLocks noChangeArrowheads="1"/>
          </p:cNvSpPr>
          <p:nvPr/>
        </p:nvSpPr>
        <p:spPr bwMode="auto">
          <a:xfrm>
            <a:off x="4583113" y="3416300"/>
            <a:ext cx="2836862" cy="9699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Main memory</a:t>
            </a:r>
          </a:p>
        </p:txBody>
      </p:sp>
      <p:sp>
        <p:nvSpPr>
          <p:cNvPr id="57353" name="Line 8"/>
          <p:cNvSpPr>
            <a:spLocks noChangeShapeType="1"/>
          </p:cNvSpPr>
          <p:nvPr/>
        </p:nvSpPr>
        <p:spPr bwMode="auto">
          <a:xfrm>
            <a:off x="1933575" y="3843338"/>
            <a:ext cx="0" cy="542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4" name="Line 9"/>
          <p:cNvSpPr>
            <a:spLocks noChangeShapeType="1"/>
          </p:cNvSpPr>
          <p:nvPr/>
        </p:nvSpPr>
        <p:spPr bwMode="auto">
          <a:xfrm flipV="1">
            <a:off x="2522538" y="3843338"/>
            <a:ext cx="0" cy="542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5" name="Line 10"/>
          <p:cNvSpPr>
            <a:spLocks noChangeShapeType="1"/>
          </p:cNvSpPr>
          <p:nvPr/>
        </p:nvSpPr>
        <p:spPr bwMode="auto">
          <a:xfrm flipV="1">
            <a:off x="2905125" y="3668713"/>
            <a:ext cx="1677988" cy="868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6" name="Line 11"/>
          <p:cNvSpPr>
            <a:spLocks noChangeShapeType="1"/>
          </p:cNvSpPr>
          <p:nvPr/>
        </p:nvSpPr>
        <p:spPr bwMode="auto">
          <a:xfrm flipH="1">
            <a:off x="2905125" y="3843338"/>
            <a:ext cx="1677988" cy="971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45409A7E-002A-4280-8659-10E13BDDC24E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Web-site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000" dirty="0" smtClean="0">
                <a:ea typeface="宋体" charset="-122"/>
              </a:rPr>
              <a:t>All the information discussed today and more can always be found on the class web-site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000" dirty="0" smtClean="0">
                <a:ea typeface="宋体" charset="-122"/>
              </a:rPr>
              <a:t>To find the class web site go to </a:t>
            </a:r>
            <a:r>
              <a:rPr lang="en-US" altLang="zh-CN" sz="3000" dirty="0" smtClean="0">
                <a:solidFill>
                  <a:srgbClr val="0066FF"/>
                </a:solidFill>
                <a:ea typeface="宋体" charset="-122"/>
                <a:hlinkClick r:id="rId3"/>
              </a:rPr>
              <a:t>http://www.cs.sfu.ca/CourseCentral</a:t>
            </a:r>
            <a:endParaRPr lang="en-US" altLang="zh-CN" sz="3000" dirty="0" smtClean="0">
              <a:solidFill>
                <a:srgbClr val="0066FF"/>
              </a:solidFill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600" dirty="0" smtClean="0">
                <a:ea typeface="宋体" charset="-122"/>
              </a:rPr>
              <a:t>Select Course Home pages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600" dirty="0" smtClean="0">
                <a:ea typeface="宋体" charset="-122"/>
              </a:rPr>
              <a:t>Select the Homepage for CMPT 300 	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200" dirty="0" smtClean="0">
                <a:ea typeface="宋体" charset="-122"/>
              </a:rPr>
              <a:t>2 sections: Dr. Evans (300D) and Dr. </a:t>
            </a:r>
            <a:r>
              <a:rPr lang="en-US" altLang="zh-CN" sz="2200" dirty="0" err="1" smtClean="0">
                <a:ea typeface="宋体" charset="-122"/>
              </a:rPr>
              <a:t>Gu</a:t>
            </a:r>
            <a:r>
              <a:rPr lang="en-US" altLang="zh-CN" sz="2200" dirty="0" smtClean="0">
                <a:ea typeface="宋体" charset="-122"/>
              </a:rPr>
              <a:t> (300E)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200" dirty="0" smtClean="0">
                <a:ea typeface="宋体" charset="-122"/>
                <a:hlinkClick r:id="rId4"/>
              </a:rPr>
              <a:t>http://www.cs.sfu.ca/CourseCentral/300/csguestk</a:t>
            </a:r>
            <a:r>
              <a:rPr lang="en-US" altLang="zh-CN" sz="2200" dirty="0" smtClean="0">
                <a:ea typeface="宋体" charset="-122"/>
              </a:rPr>
              <a:t> is 300E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quarter" idx="11"/>
          </p:nvPr>
        </p:nvSpPr>
        <p:spPr bwMode="auto">
          <a:xfrm>
            <a:off x="457200" y="62484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charset="-122"/>
              </a:rPr>
              <a:t> © </a:t>
            </a:r>
            <a:r>
              <a:rPr lang="en-US" altLang="zh-CN" dirty="0" err="1" smtClean="0">
                <a:ea typeface="宋体" charset="-122"/>
              </a:rPr>
              <a:t>Zonghua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err="1" smtClean="0">
                <a:ea typeface="宋体" charset="-122"/>
              </a:rPr>
              <a:t>Gu</a:t>
            </a:r>
            <a:r>
              <a:rPr lang="en-US" altLang="zh-CN" dirty="0" smtClean="0">
                <a:ea typeface="宋体" charset="-122"/>
              </a:rPr>
              <a:t>, CMPT 300, Fall 2011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9EC86DC7-F948-4C14-92AC-61499E64CF5E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Using Cache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888" y="1917700"/>
            <a:ext cx="8483600" cy="4302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Instructions (and data) are generally moved from main memory to cache in blocks; one such block  (N bytes of memory) is called a cache 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Cache has a series of slots, each N byes long, and can hold a copy of one cache line.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The main memory can contain many more cache lines than there are slots in the cache.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Each time a copy of a new cache line is loaded into a cache slot, the original content of that slot is overwritten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0CC18BDC-225D-499C-96F2-5156389743D4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Cache design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 smtClean="0">
                <a:ea typeface="宋体" charset="-122"/>
              </a:rPr>
              <a:t>Cache size and Cache line size</a:t>
            </a:r>
          </a:p>
          <a:p>
            <a:pPr lvl="1" eaLnBrk="1" hangingPunct="1"/>
            <a:r>
              <a:rPr lang="en-US" altLang="zh-CN" sz="2400" dirty="0" smtClean="0">
                <a:ea typeface="宋体" charset="-122"/>
              </a:rPr>
              <a:t>Determined to optimize access time </a:t>
            </a:r>
          </a:p>
          <a:p>
            <a:pPr eaLnBrk="1" hangingPunct="1"/>
            <a:r>
              <a:rPr lang="en-US" altLang="zh-CN" sz="2800" dirty="0" smtClean="0">
                <a:ea typeface="宋体" charset="-122"/>
              </a:rPr>
              <a:t>Mapping function</a:t>
            </a:r>
          </a:p>
          <a:p>
            <a:pPr lvl="1" eaLnBrk="1" hangingPunct="1"/>
            <a:r>
              <a:rPr lang="en-US" altLang="zh-CN" sz="2400" dirty="0" smtClean="0">
                <a:ea typeface="宋体" charset="-122"/>
              </a:rPr>
              <a:t>Which cache lines may be loaded into which cache slots</a:t>
            </a:r>
          </a:p>
          <a:p>
            <a:pPr lvl="2" eaLnBrk="1" hangingPunct="1"/>
            <a:r>
              <a:rPr lang="en-US" altLang="zh-CN" sz="2000" dirty="0" smtClean="0">
                <a:ea typeface="宋体" charset="-122"/>
              </a:rPr>
              <a:t>can any line go in any slot, or is there a mapping function to define rules governing which line can be place in which slot</a:t>
            </a:r>
          </a:p>
          <a:p>
            <a:pPr eaLnBrk="1" hangingPunct="1"/>
            <a:r>
              <a:rPr lang="en-US" altLang="zh-CN" sz="2800" dirty="0" smtClean="0">
                <a:ea typeface="宋体" charset="-122"/>
              </a:rPr>
              <a:t>Replacement algorithm</a:t>
            </a:r>
          </a:p>
          <a:p>
            <a:pPr lvl="1" eaLnBrk="1" hangingPunct="1"/>
            <a:r>
              <a:rPr lang="en-US" altLang="zh-CN" sz="2400" dirty="0" smtClean="0">
                <a:ea typeface="宋体" charset="-122"/>
              </a:rPr>
              <a:t>When is a cache line in a cache slot replaced by another cache line</a:t>
            </a:r>
          </a:p>
          <a:p>
            <a:pPr lvl="1" eaLnBrk="1" hangingPunct="1"/>
            <a:endParaRPr lang="en-US" altLang="zh-CN" sz="2400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98386E2E-822A-4DE1-8A77-506BAA55BDBA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Hit ratio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A hit occurs when a memory access finds its information in the cache.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A miss occurs when it is necessary to access the slower main memory (or lower level cache) to find the information.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The proportion of accesses that are hits is called the hit ratio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Consider an example,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Assume that any access to the cache takes .01</a:t>
            </a:r>
            <a:r>
              <a:rPr lang="el-GR" altLang="zh-CN" sz="2000" dirty="0" smtClean="0"/>
              <a:t>μ</a:t>
            </a:r>
            <a:r>
              <a:rPr lang="en-US" altLang="zh-CN" sz="2000" dirty="0" smtClean="0">
                <a:ea typeface="宋体" charset="-122"/>
              </a:rPr>
              <a:t>s, any access to main memory takes 0.1</a:t>
            </a:r>
            <a:r>
              <a:rPr lang="el-GR" altLang="zh-CN" sz="2000" dirty="0" smtClean="0"/>
              <a:t>μ</a:t>
            </a:r>
            <a:r>
              <a:rPr lang="en-US" altLang="zh-CN" sz="2000" dirty="0" smtClean="0">
                <a:ea typeface="宋体" charset="-122"/>
              </a:rPr>
              <a:t>s (100 </a:t>
            </a:r>
            <a:r>
              <a:rPr lang="en-US" altLang="zh-CN" sz="2000" dirty="0" err="1" smtClean="0">
                <a:ea typeface="宋体" charset="-122"/>
              </a:rPr>
              <a:t>nsec</a:t>
            </a:r>
            <a:r>
              <a:rPr lang="en-US" altLang="zh-CN" sz="2000" dirty="0" smtClean="0">
                <a:ea typeface="宋体" charset="-122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Any instruction or piece of data not in cache will have to be accessed in main memory and moved to cache before being accessed (0.1+0.01)</a:t>
            </a:r>
            <a:r>
              <a:rPr lang="el-GR" altLang="zh-CN" sz="2000" dirty="0" smtClean="0"/>
              <a:t>μ</a:t>
            </a:r>
            <a:r>
              <a:rPr lang="en-US" altLang="zh-CN" sz="2000" dirty="0" smtClean="0">
                <a:ea typeface="宋体" charset="-122"/>
              </a:rPr>
              <a:t>s</a:t>
            </a:r>
            <a:endParaRPr lang="el-GR" altLang="zh-CN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For a hit ratio of x%, the average memory access time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600" dirty="0" smtClean="0">
                <a:ea typeface="宋体" charset="-122"/>
              </a:rPr>
              <a:t>0.01*x%+0.11*(1-x%)</a:t>
            </a:r>
            <a:endParaRPr lang="el-GR" altLang="zh-CN" sz="16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2400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Hit ratio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1562100" y="2039938"/>
          <a:ext cx="6096000" cy="405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53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457200" y="6364288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205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81800" y="6364288"/>
            <a:ext cx="1905000" cy="457200"/>
          </a:xfrm>
          <a:noFill/>
        </p:spPr>
        <p:txBody>
          <a:bodyPr/>
          <a:lstStyle/>
          <a:p>
            <a:fld id="{0078538F-8439-424F-9158-5DC94CE3FA44}" type="slidenum">
              <a:rPr lang="en-US" altLang="zh-CN"/>
              <a:pPr/>
              <a:t>42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87DD25E1-32AE-4FE4-A480-AD6DAE3B9234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Cache Line size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As cache line size increases from a single byte, the hit ratio will increase at first.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charset="-122"/>
              </a:rPr>
              <a:t>It is very likely that bytes near a needed byte will be accessed in the near future (principle of locality (spatial &amp; temporal))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But as cache line size increases, the number of lines decreases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charset="-122"/>
              </a:rPr>
              <a:t>As cache line size increases past it’s optimal value then the hit ratio will begin to decrease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charset="-122"/>
              </a:rPr>
              <a:t>This happens when it becomes more probable that the next access will involve the cache line that was just removed, i.e., the useful cache line was kicked out prematurely.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Performance heavily depends on the application workload, mapping function and replacement algorithm, hence difficult to generalize.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6DCF001C-6E57-4FF0-90E5-809E8FAFDA52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Effect of Line size (example)</a:t>
            </a:r>
          </a:p>
        </p:txBody>
      </p:sp>
      <p:pic>
        <p:nvPicPr>
          <p:cNvPr id="62469" name="Picture 6" descr="Nonam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82625" y="1920875"/>
            <a:ext cx="7789863" cy="4330700"/>
          </a:xfrm>
          <a:noFill/>
        </p:spPr>
      </p:pic>
      <p:sp>
        <p:nvSpPr>
          <p:cNvPr id="62470" name="Text Box 7"/>
          <p:cNvSpPr txBox="1">
            <a:spLocks noChangeArrowheads="1"/>
          </p:cNvSpPr>
          <p:nvPr/>
        </p:nvSpPr>
        <p:spPr bwMode="auto">
          <a:xfrm>
            <a:off x="5635625" y="6073775"/>
            <a:ext cx="2570163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ea typeface="宋体" charset="-122"/>
              </a:rPr>
              <a:t>NOTE: MB/s = 1/nsec  * 1000</a:t>
            </a:r>
            <a:r>
              <a:rPr lang="en-US" altLang="zh-CN">
                <a:ea typeface="宋体" charset="-122"/>
              </a:rPr>
              <a:t>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49DBFB47-4CF2-426C-81A8-E6691B0F7EFE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79400"/>
            <a:ext cx="8628063" cy="11430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宋体" charset="-122"/>
              </a:rPr>
              <a:t>Cache specifications on common systems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Most modern CPUs have an on-chip cache called an L1 cache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Many modern systems also have a 2</a:t>
            </a:r>
            <a:r>
              <a:rPr lang="en-US" altLang="zh-CN" sz="2800" baseline="30000" dirty="0" smtClean="0">
                <a:ea typeface="宋体" charset="-122"/>
              </a:rPr>
              <a:t>nd</a:t>
            </a:r>
            <a:r>
              <a:rPr lang="en-US" altLang="zh-CN" sz="2800" dirty="0" smtClean="0">
                <a:ea typeface="宋体" charset="-122"/>
              </a:rPr>
              <a:t> , and even 3</a:t>
            </a:r>
            <a:r>
              <a:rPr lang="en-US" altLang="zh-CN" sz="2800" baseline="30000" dirty="0" smtClean="0">
                <a:ea typeface="宋体" charset="-122"/>
              </a:rPr>
              <a:t>rd</a:t>
            </a:r>
            <a:r>
              <a:rPr lang="en-US" altLang="zh-CN" sz="2800" dirty="0" smtClean="0">
                <a:ea typeface="宋体" charset="-122"/>
              </a:rPr>
              <a:t> level of cache between the L1 cache and the main memory called the L2 (L3) cache.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L2 cache can be on-chip or off-chip (connected to the CPU via a bus)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L3 cache is typically off-chip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2B277FF5-7E2D-449C-B92B-395724053A4F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Multiple levels of cache:  L2</a:t>
            </a:r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1273175" y="2465388"/>
            <a:ext cx="3762375" cy="327501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CPU</a:t>
            </a: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5532438" y="2841625"/>
            <a:ext cx="2708275" cy="241935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Main memory</a:t>
            </a: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</p:txBody>
      </p:sp>
      <p:sp>
        <p:nvSpPr>
          <p:cNvPr id="64519" name="Rectangle 6"/>
          <p:cNvSpPr>
            <a:spLocks noChangeArrowheads="1"/>
          </p:cNvSpPr>
          <p:nvPr/>
        </p:nvSpPr>
        <p:spPr bwMode="auto">
          <a:xfrm>
            <a:off x="1701800" y="3263900"/>
            <a:ext cx="1470025" cy="40481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registers</a:t>
            </a:r>
          </a:p>
        </p:txBody>
      </p:sp>
      <p:sp>
        <p:nvSpPr>
          <p:cNvPr id="64520" name="Rectangle 7"/>
          <p:cNvSpPr>
            <a:spLocks noChangeArrowheads="1"/>
          </p:cNvSpPr>
          <p:nvPr/>
        </p:nvSpPr>
        <p:spPr bwMode="auto">
          <a:xfrm>
            <a:off x="1701800" y="4051300"/>
            <a:ext cx="1470025" cy="5095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L1 cache </a:t>
            </a:r>
          </a:p>
          <a:p>
            <a:r>
              <a:rPr lang="en-US" altLang="zh-CN">
                <a:ea typeface="宋体" charset="-122"/>
              </a:rPr>
              <a:t>(data)</a:t>
            </a:r>
          </a:p>
        </p:txBody>
      </p:sp>
      <p:sp>
        <p:nvSpPr>
          <p:cNvPr id="64521" name="Rectangle 8"/>
          <p:cNvSpPr>
            <a:spLocks noChangeArrowheads="1"/>
          </p:cNvSpPr>
          <p:nvPr/>
        </p:nvSpPr>
        <p:spPr bwMode="auto">
          <a:xfrm>
            <a:off x="3552825" y="3263900"/>
            <a:ext cx="1274763" cy="57943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L1 cache</a:t>
            </a:r>
          </a:p>
          <a:p>
            <a:r>
              <a:rPr lang="en-US" altLang="zh-CN">
                <a:ea typeface="宋体" charset="-122"/>
              </a:rPr>
              <a:t>(instructions)</a:t>
            </a:r>
          </a:p>
        </p:txBody>
      </p:sp>
      <p:sp>
        <p:nvSpPr>
          <p:cNvPr id="64522" name="Rectangle 9"/>
          <p:cNvSpPr>
            <a:spLocks noChangeArrowheads="1"/>
          </p:cNvSpPr>
          <p:nvPr/>
        </p:nvSpPr>
        <p:spPr bwMode="auto">
          <a:xfrm>
            <a:off x="2187575" y="4941888"/>
            <a:ext cx="2106613" cy="6365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L2 Cache</a:t>
            </a:r>
          </a:p>
        </p:txBody>
      </p:sp>
      <p:sp>
        <p:nvSpPr>
          <p:cNvPr id="64523" name="Line 10"/>
          <p:cNvSpPr>
            <a:spLocks noChangeShapeType="1"/>
          </p:cNvSpPr>
          <p:nvPr/>
        </p:nvSpPr>
        <p:spPr bwMode="auto">
          <a:xfrm flipV="1">
            <a:off x="2187575" y="3668713"/>
            <a:ext cx="0" cy="382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4" name="Line 11"/>
          <p:cNvSpPr>
            <a:spLocks noChangeShapeType="1"/>
          </p:cNvSpPr>
          <p:nvPr/>
        </p:nvSpPr>
        <p:spPr bwMode="auto">
          <a:xfrm>
            <a:off x="2454275" y="3668713"/>
            <a:ext cx="0" cy="382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5" name="Line 12"/>
          <p:cNvSpPr>
            <a:spLocks noChangeShapeType="1"/>
          </p:cNvSpPr>
          <p:nvPr/>
        </p:nvSpPr>
        <p:spPr bwMode="auto">
          <a:xfrm flipH="1">
            <a:off x="3171825" y="34163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6" name="Line 13"/>
          <p:cNvSpPr>
            <a:spLocks noChangeShapeType="1"/>
          </p:cNvSpPr>
          <p:nvPr/>
        </p:nvSpPr>
        <p:spPr bwMode="auto">
          <a:xfrm>
            <a:off x="3182938" y="358298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7" name="Line 14"/>
          <p:cNvSpPr>
            <a:spLocks noChangeShapeType="1"/>
          </p:cNvSpPr>
          <p:nvPr/>
        </p:nvSpPr>
        <p:spPr bwMode="auto">
          <a:xfrm flipV="1">
            <a:off x="2454275" y="456088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Line 15"/>
          <p:cNvSpPr>
            <a:spLocks noChangeShapeType="1"/>
          </p:cNvSpPr>
          <p:nvPr/>
        </p:nvSpPr>
        <p:spPr bwMode="auto">
          <a:xfrm>
            <a:off x="2592388" y="456088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9" name="Line 16"/>
          <p:cNvSpPr>
            <a:spLocks noChangeShapeType="1"/>
          </p:cNvSpPr>
          <p:nvPr/>
        </p:nvSpPr>
        <p:spPr bwMode="auto">
          <a:xfrm flipV="1">
            <a:off x="3714750" y="3843338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0" name="Line 17"/>
          <p:cNvSpPr>
            <a:spLocks noChangeShapeType="1"/>
          </p:cNvSpPr>
          <p:nvPr/>
        </p:nvSpPr>
        <p:spPr bwMode="auto">
          <a:xfrm>
            <a:off x="3854450" y="3843338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1" name="Line 18"/>
          <p:cNvSpPr>
            <a:spLocks noChangeShapeType="1"/>
          </p:cNvSpPr>
          <p:nvPr/>
        </p:nvSpPr>
        <p:spPr bwMode="auto">
          <a:xfrm>
            <a:off x="4294188" y="4941888"/>
            <a:ext cx="1238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2" name="Line 19"/>
          <p:cNvSpPr>
            <a:spLocks noChangeShapeType="1"/>
          </p:cNvSpPr>
          <p:nvPr/>
        </p:nvSpPr>
        <p:spPr bwMode="auto">
          <a:xfrm flipH="1">
            <a:off x="4294188" y="5260975"/>
            <a:ext cx="1238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ChangeArrowheads="1"/>
          </p:cNvSpPr>
          <p:nvPr/>
        </p:nvSpPr>
        <p:spPr bwMode="auto">
          <a:xfrm>
            <a:off x="642938" y="2465388"/>
            <a:ext cx="3651250" cy="307975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L</a:t>
            </a:r>
          </a:p>
          <a:p>
            <a:endParaRPr lang="en-US" altLang="zh-CN">
              <a:ea typeface="宋体" charset="-122"/>
            </a:endParaRPr>
          </a:p>
        </p:txBody>
      </p:sp>
      <p:sp>
        <p:nvSpPr>
          <p:cNvPr id="65539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6554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B48AF727-06AF-42A3-8058-81D77BCDC152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Multiple levels of cache: L3</a:t>
            </a:r>
          </a:p>
        </p:txBody>
      </p:sp>
      <p:sp>
        <p:nvSpPr>
          <p:cNvPr id="65542" name="Rectangle 5"/>
          <p:cNvSpPr>
            <a:spLocks noChangeArrowheads="1"/>
          </p:cNvSpPr>
          <p:nvPr/>
        </p:nvSpPr>
        <p:spPr bwMode="auto">
          <a:xfrm>
            <a:off x="5532438" y="2841625"/>
            <a:ext cx="2708275" cy="241935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Main memory</a:t>
            </a: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 flipV="1">
            <a:off x="1381125" y="2909888"/>
            <a:ext cx="0" cy="160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544" name="Group 22"/>
          <p:cNvGrpSpPr>
            <a:grpSpLocks/>
          </p:cNvGrpSpPr>
          <p:nvPr/>
        </p:nvGrpSpPr>
        <p:grpSpPr bwMode="auto">
          <a:xfrm>
            <a:off x="788988" y="2684463"/>
            <a:ext cx="2036762" cy="1219200"/>
            <a:chOff x="1490743" y="2801359"/>
            <a:chExt cx="1586634" cy="973850"/>
          </a:xfrm>
        </p:grpSpPr>
        <p:sp>
          <p:nvSpPr>
            <p:cNvPr id="65569" name="Rectangle 6"/>
            <p:cNvSpPr>
              <a:spLocks noChangeArrowheads="1"/>
            </p:cNvSpPr>
            <p:nvPr/>
          </p:nvSpPr>
          <p:spPr bwMode="auto">
            <a:xfrm>
              <a:off x="1490743" y="2801359"/>
              <a:ext cx="746177" cy="170324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800">
                  <a:ea typeface="宋体" charset="-122"/>
                </a:rPr>
                <a:t>registers</a:t>
              </a:r>
            </a:p>
          </p:txBody>
        </p:sp>
        <p:sp>
          <p:nvSpPr>
            <p:cNvPr id="65570" name="Rectangle 7"/>
            <p:cNvSpPr>
              <a:spLocks noChangeArrowheads="1"/>
            </p:cNvSpPr>
            <p:nvPr/>
          </p:nvSpPr>
          <p:spPr bwMode="auto">
            <a:xfrm>
              <a:off x="1490743" y="3132655"/>
              <a:ext cx="746177" cy="214407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800">
                  <a:ea typeface="宋体" charset="-122"/>
                </a:rPr>
                <a:t>L1 cache </a:t>
              </a:r>
            </a:p>
            <a:p>
              <a:r>
                <a:rPr lang="en-US" altLang="zh-CN" sz="800">
                  <a:ea typeface="宋体" charset="-122"/>
                </a:rPr>
                <a:t>(data)</a:t>
              </a:r>
            </a:p>
          </p:txBody>
        </p:sp>
        <p:sp>
          <p:nvSpPr>
            <p:cNvPr id="65571" name="Rectangle 8"/>
            <p:cNvSpPr>
              <a:spLocks noChangeArrowheads="1"/>
            </p:cNvSpPr>
            <p:nvPr/>
          </p:nvSpPr>
          <p:spPr bwMode="auto">
            <a:xfrm>
              <a:off x="2430314" y="2801359"/>
              <a:ext cx="647063" cy="243797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800">
                  <a:ea typeface="宋体" charset="-122"/>
                </a:rPr>
                <a:t>L1 cache</a:t>
              </a:r>
            </a:p>
            <a:p>
              <a:r>
                <a:rPr lang="en-US" altLang="zh-CN" sz="800">
                  <a:ea typeface="宋体" charset="-122"/>
                </a:rPr>
                <a:t>(instructions)</a:t>
              </a:r>
            </a:p>
          </p:txBody>
        </p:sp>
        <p:sp>
          <p:nvSpPr>
            <p:cNvPr id="65572" name="Rectangle 9"/>
            <p:cNvSpPr>
              <a:spLocks noChangeArrowheads="1"/>
            </p:cNvSpPr>
            <p:nvPr/>
          </p:nvSpPr>
          <p:spPr bwMode="auto">
            <a:xfrm>
              <a:off x="1737320" y="3507367"/>
              <a:ext cx="1069306" cy="26784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800">
                  <a:ea typeface="宋体" charset="-122"/>
                </a:rPr>
                <a:t>L2 Cache</a:t>
              </a:r>
            </a:p>
          </p:txBody>
        </p:sp>
        <p:sp>
          <p:nvSpPr>
            <p:cNvPr id="65573" name="Line 11"/>
            <p:cNvSpPr>
              <a:spLocks noChangeShapeType="1"/>
            </p:cNvSpPr>
            <p:nvPr/>
          </p:nvSpPr>
          <p:spPr bwMode="auto">
            <a:xfrm>
              <a:off x="1872696" y="2971683"/>
              <a:ext cx="0" cy="1609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4" name="Line 12"/>
            <p:cNvSpPr>
              <a:spLocks noChangeShapeType="1"/>
            </p:cNvSpPr>
            <p:nvPr/>
          </p:nvSpPr>
          <p:spPr bwMode="auto">
            <a:xfrm flipH="1">
              <a:off x="2236920" y="2865481"/>
              <a:ext cx="1933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5" name="Line 13"/>
            <p:cNvSpPr>
              <a:spLocks noChangeShapeType="1"/>
            </p:cNvSpPr>
            <p:nvPr/>
          </p:nvSpPr>
          <p:spPr bwMode="auto">
            <a:xfrm>
              <a:off x="2242561" y="2935614"/>
              <a:ext cx="1933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6" name="Line 14"/>
            <p:cNvSpPr>
              <a:spLocks noChangeShapeType="1"/>
            </p:cNvSpPr>
            <p:nvPr/>
          </p:nvSpPr>
          <p:spPr bwMode="auto">
            <a:xfrm flipV="1">
              <a:off x="1872696" y="3347062"/>
              <a:ext cx="0" cy="160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7" name="Line 15"/>
            <p:cNvSpPr>
              <a:spLocks noChangeShapeType="1"/>
            </p:cNvSpPr>
            <p:nvPr/>
          </p:nvSpPr>
          <p:spPr bwMode="auto">
            <a:xfrm>
              <a:off x="1942801" y="3347062"/>
              <a:ext cx="0" cy="160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8" name="Line 16"/>
            <p:cNvSpPr>
              <a:spLocks noChangeShapeType="1"/>
            </p:cNvSpPr>
            <p:nvPr/>
          </p:nvSpPr>
          <p:spPr bwMode="auto">
            <a:xfrm flipV="1">
              <a:off x="2512506" y="3045156"/>
              <a:ext cx="0" cy="462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9" name="Line 17"/>
            <p:cNvSpPr>
              <a:spLocks noChangeShapeType="1"/>
            </p:cNvSpPr>
            <p:nvPr/>
          </p:nvSpPr>
          <p:spPr bwMode="auto">
            <a:xfrm>
              <a:off x="2583417" y="3045156"/>
              <a:ext cx="0" cy="462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545" name="Line 18"/>
          <p:cNvSpPr>
            <a:spLocks noChangeShapeType="1"/>
          </p:cNvSpPr>
          <p:nvPr/>
        </p:nvSpPr>
        <p:spPr bwMode="auto">
          <a:xfrm>
            <a:off x="4092575" y="4941888"/>
            <a:ext cx="14398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6" name="Line 19"/>
          <p:cNvSpPr>
            <a:spLocks noChangeShapeType="1"/>
          </p:cNvSpPr>
          <p:nvPr/>
        </p:nvSpPr>
        <p:spPr bwMode="auto">
          <a:xfrm flipH="1" flipV="1">
            <a:off x="4092575" y="5143500"/>
            <a:ext cx="1439863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547" name="Group 23"/>
          <p:cNvGrpSpPr>
            <a:grpSpLocks/>
          </p:cNvGrpSpPr>
          <p:nvPr/>
        </p:nvGrpSpPr>
        <p:grpSpPr bwMode="auto">
          <a:xfrm>
            <a:off x="881063" y="4146550"/>
            <a:ext cx="2046287" cy="1246188"/>
            <a:chOff x="1484171" y="2780319"/>
            <a:chExt cx="1593206" cy="994890"/>
          </a:xfrm>
        </p:grpSpPr>
        <p:sp>
          <p:nvSpPr>
            <p:cNvPr id="65558" name="Rectangle 6"/>
            <p:cNvSpPr>
              <a:spLocks noChangeArrowheads="1"/>
            </p:cNvSpPr>
            <p:nvPr/>
          </p:nvSpPr>
          <p:spPr bwMode="auto">
            <a:xfrm>
              <a:off x="1484171" y="2780319"/>
              <a:ext cx="746177" cy="170324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800">
                  <a:ea typeface="宋体" charset="-122"/>
                </a:rPr>
                <a:t>registers</a:t>
              </a:r>
            </a:p>
          </p:txBody>
        </p:sp>
        <p:sp>
          <p:nvSpPr>
            <p:cNvPr id="65559" name="Rectangle 7"/>
            <p:cNvSpPr>
              <a:spLocks noChangeArrowheads="1"/>
            </p:cNvSpPr>
            <p:nvPr/>
          </p:nvSpPr>
          <p:spPr bwMode="auto">
            <a:xfrm>
              <a:off x="1490743" y="3132655"/>
              <a:ext cx="746177" cy="214407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800">
                  <a:ea typeface="宋体" charset="-122"/>
                </a:rPr>
                <a:t>L1 cache </a:t>
              </a:r>
            </a:p>
            <a:p>
              <a:r>
                <a:rPr lang="en-US" altLang="zh-CN" sz="800">
                  <a:ea typeface="宋体" charset="-122"/>
                </a:rPr>
                <a:t>(data)</a:t>
              </a:r>
            </a:p>
          </p:txBody>
        </p:sp>
        <p:sp>
          <p:nvSpPr>
            <p:cNvPr id="65560" name="Rectangle 8"/>
            <p:cNvSpPr>
              <a:spLocks noChangeArrowheads="1"/>
            </p:cNvSpPr>
            <p:nvPr/>
          </p:nvSpPr>
          <p:spPr bwMode="auto">
            <a:xfrm>
              <a:off x="2430314" y="2801359"/>
              <a:ext cx="647063" cy="243797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800">
                  <a:ea typeface="宋体" charset="-122"/>
                </a:rPr>
                <a:t>L1 cache</a:t>
              </a:r>
            </a:p>
            <a:p>
              <a:r>
                <a:rPr lang="en-US" altLang="zh-CN" sz="800">
                  <a:ea typeface="宋体" charset="-122"/>
                </a:rPr>
                <a:t>(instructions)</a:t>
              </a:r>
            </a:p>
          </p:txBody>
        </p:sp>
        <p:sp>
          <p:nvSpPr>
            <p:cNvPr id="65561" name="Rectangle 9"/>
            <p:cNvSpPr>
              <a:spLocks noChangeArrowheads="1"/>
            </p:cNvSpPr>
            <p:nvPr/>
          </p:nvSpPr>
          <p:spPr bwMode="auto">
            <a:xfrm>
              <a:off x="1737320" y="3507367"/>
              <a:ext cx="1069306" cy="26784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800">
                  <a:ea typeface="宋体" charset="-122"/>
                </a:rPr>
                <a:t>L2 Cache</a:t>
              </a:r>
            </a:p>
          </p:txBody>
        </p:sp>
        <p:sp>
          <p:nvSpPr>
            <p:cNvPr id="65562" name="Line 11"/>
            <p:cNvSpPr>
              <a:spLocks noChangeShapeType="1"/>
            </p:cNvSpPr>
            <p:nvPr/>
          </p:nvSpPr>
          <p:spPr bwMode="auto">
            <a:xfrm>
              <a:off x="1872696" y="2971683"/>
              <a:ext cx="0" cy="1609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3" name="Line 12"/>
            <p:cNvSpPr>
              <a:spLocks noChangeShapeType="1"/>
            </p:cNvSpPr>
            <p:nvPr/>
          </p:nvSpPr>
          <p:spPr bwMode="auto">
            <a:xfrm flipH="1">
              <a:off x="2236920" y="2865481"/>
              <a:ext cx="1933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4" name="Line 13"/>
            <p:cNvSpPr>
              <a:spLocks noChangeShapeType="1"/>
            </p:cNvSpPr>
            <p:nvPr/>
          </p:nvSpPr>
          <p:spPr bwMode="auto">
            <a:xfrm>
              <a:off x="2242561" y="2935614"/>
              <a:ext cx="1933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5" name="Line 14"/>
            <p:cNvSpPr>
              <a:spLocks noChangeShapeType="1"/>
            </p:cNvSpPr>
            <p:nvPr/>
          </p:nvSpPr>
          <p:spPr bwMode="auto">
            <a:xfrm flipV="1">
              <a:off x="1872696" y="3347062"/>
              <a:ext cx="0" cy="160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6" name="Line 15"/>
            <p:cNvSpPr>
              <a:spLocks noChangeShapeType="1"/>
            </p:cNvSpPr>
            <p:nvPr/>
          </p:nvSpPr>
          <p:spPr bwMode="auto">
            <a:xfrm>
              <a:off x="1942801" y="3347062"/>
              <a:ext cx="0" cy="160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7" name="Line 16"/>
            <p:cNvSpPr>
              <a:spLocks noChangeShapeType="1"/>
            </p:cNvSpPr>
            <p:nvPr/>
          </p:nvSpPr>
          <p:spPr bwMode="auto">
            <a:xfrm flipV="1">
              <a:off x="2512506" y="3045154"/>
              <a:ext cx="0" cy="462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8" name="Line 17"/>
            <p:cNvSpPr>
              <a:spLocks noChangeShapeType="1"/>
            </p:cNvSpPr>
            <p:nvPr/>
          </p:nvSpPr>
          <p:spPr bwMode="auto">
            <a:xfrm>
              <a:off x="2583417" y="3045156"/>
              <a:ext cx="0" cy="462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65548" name="Straight Connector 36"/>
          <p:cNvCxnSpPr>
            <a:cxnSpLocks noChangeShapeType="1"/>
          </p:cNvCxnSpPr>
          <p:nvPr/>
        </p:nvCxnSpPr>
        <p:spPr bwMode="auto">
          <a:xfrm rot="5400000">
            <a:off x="1711325" y="4070350"/>
            <a:ext cx="3079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5549" name="Line 10"/>
          <p:cNvSpPr>
            <a:spLocks noChangeShapeType="1"/>
          </p:cNvSpPr>
          <p:nvPr/>
        </p:nvSpPr>
        <p:spPr bwMode="auto">
          <a:xfrm flipV="1">
            <a:off x="1533525" y="4348163"/>
            <a:ext cx="0" cy="160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0" name="Rectangle 38"/>
          <p:cNvSpPr>
            <a:spLocks noChangeArrowheads="1"/>
          </p:cNvSpPr>
          <p:nvPr/>
        </p:nvSpPr>
        <p:spPr bwMode="auto">
          <a:xfrm>
            <a:off x="3454400" y="2765425"/>
            <a:ext cx="638175" cy="2627313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L3</a:t>
            </a:r>
          </a:p>
          <a:p>
            <a:r>
              <a:rPr lang="en-US" altLang="zh-CN">
                <a:ea typeface="宋体" charset="-122"/>
              </a:rPr>
              <a:t>cache</a:t>
            </a:r>
            <a:endParaRPr lang="en-CA" altLang="zh-CN">
              <a:ea typeface="宋体" charset="-122"/>
            </a:endParaRPr>
          </a:p>
        </p:txBody>
      </p:sp>
      <p:cxnSp>
        <p:nvCxnSpPr>
          <p:cNvPr id="65551" name="Straight Arrow Connector 40"/>
          <p:cNvCxnSpPr>
            <a:cxnSpLocks noChangeShapeType="1"/>
          </p:cNvCxnSpPr>
          <p:nvPr/>
        </p:nvCxnSpPr>
        <p:spPr bwMode="auto">
          <a:xfrm>
            <a:off x="2478088" y="3625850"/>
            <a:ext cx="976312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52" name="Straight Arrow Connector 42"/>
          <p:cNvCxnSpPr>
            <a:cxnSpLocks noChangeShapeType="1"/>
          </p:cNvCxnSpPr>
          <p:nvPr/>
        </p:nvCxnSpPr>
        <p:spPr bwMode="auto">
          <a:xfrm rot="10800000">
            <a:off x="2478088" y="3816350"/>
            <a:ext cx="976312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53" name="Straight Arrow Connector 44"/>
          <p:cNvCxnSpPr>
            <a:cxnSpLocks noChangeShapeType="1"/>
          </p:cNvCxnSpPr>
          <p:nvPr/>
        </p:nvCxnSpPr>
        <p:spPr bwMode="auto">
          <a:xfrm>
            <a:off x="2579688" y="5143500"/>
            <a:ext cx="874712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54" name="Straight Arrow Connector 46"/>
          <p:cNvCxnSpPr>
            <a:cxnSpLocks noChangeShapeType="1"/>
          </p:cNvCxnSpPr>
          <p:nvPr/>
        </p:nvCxnSpPr>
        <p:spPr bwMode="auto">
          <a:xfrm rot="10800000">
            <a:off x="2579688" y="5281613"/>
            <a:ext cx="874712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55" name="Straight Connector 49"/>
          <p:cNvCxnSpPr>
            <a:cxnSpLocks noChangeShapeType="1"/>
          </p:cNvCxnSpPr>
          <p:nvPr/>
        </p:nvCxnSpPr>
        <p:spPr bwMode="auto">
          <a:xfrm flipV="1">
            <a:off x="642938" y="4016375"/>
            <a:ext cx="26082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5556" name="TextBox 51"/>
          <p:cNvSpPr txBox="1">
            <a:spLocks noChangeArrowheads="1"/>
          </p:cNvSpPr>
          <p:nvPr/>
        </p:nvSpPr>
        <p:spPr bwMode="auto">
          <a:xfrm>
            <a:off x="2376488" y="3098800"/>
            <a:ext cx="874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core1</a:t>
            </a:r>
            <a:endParaRPr lang="en-CA" altLang="zh-CN">
              <a:ea typeface="宋体" charset="-122"/>
            </a:endParaRPr>
          </a:p>
        </p:txBody>
      </p:sp>
      <p:sp>
        <p:nvSpPr>
          <p:cNvPr id="65557" name="TextBox 52"/>
          <p:cNvSpPr txBox="1">
            <a:spLocks noChangeArrowheads="1"/>
          </p:cNvSpPr>
          <p:nvPr/>
        </p:nvSpPr>
        <p:spPr bwMode="auto">
          <a:xfrm>
            <a:off x="2389188" y="4572000"/>
            <a:ext cx="874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core2</a:t>
            </a:r>
            <a:endParaRPr lang="en-CA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Modern Cache Architectures</a:t>
            </a:r>
            <a:endParaRPr lang="en-CA" altLang="zh-CN" smtClean="0">
              <a:ea typeface="宋体" charset="-122"/>
            </a:endParaRPr>
          </a:p>
        </p:txBody>
      </p:sp>
      <p:sp>
        <p:nvSpPr>
          <p:cNvPr id="66563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6656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8FA76970-3CBB-460B-BE30-2F250D4FB53B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pic>
        <p:nvPicPr>
          <p:cNvPr id="66565" name="Content Placeholder 8" descr="No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62013" y="2225675"/>
            <a:ext cx="4476750" cy="1228725"/>
          </a:xfrm>
        </p:spPr>
      </p:pic>
      <p:sp>
        <p:nvSpPr>
          <p:cNvPr id="66566" name="TextBox 9"/>
          <p:cNvSpPr txBox="1">
            <a:spLocks noChangeArrowheads="1"/>
          </p:cNvSpPr>
          <p:nvPr/>
        </p:nvSpPr>
        <p:spPr bwMode="auto">
          <a:xfrm>
            <a:off x="862013" y="3454400"/>
            <a:ext cx="5248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Core 2 Duo    Core2 Quad   </a:t>
            </a:r>
          </a:p>
        </p:txBody>
      </p:sp>
      <p:pic>
        <p:nvPicPr>
          <p:cNvPr id="66567" name="Picture 10" descr="Nonam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5038" y="3886200"/>
            <a:ext cx="45148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8" name="TextBox 11"/>
          <p:cNvSpPr txBox="1">
            <a:spLocks noChangeArrowheads="1"/>
          </p:cNvSpPr>
          <p:nvPr/>
        </p:nvSpPr>
        <p:spPr bwMode="auto">
          <a:xfrm>
            <a:off x="935038" y="5181600"/>
            <a:ext cx="43100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Nehalem (i5, i7)      AMD K10 (Phenom 9)</a:t>
            </a:r>
            <a:endParaRPr lang="en-CA" altLang="zh-CN">
              <a:ea typeface="宋体" charset="-122"/>
            </a:endParaRPr>
          </a:p>
        </p:txBody>
      </p:sp>
      <p:sp>
        <p:nvSpPr>
          <p:cNvPr id="66569" name="TextBox 12"/>
          <p:cNvSpPr txBox="1">
            <a:spLocks noChangeArrowheads="1"/>
          </p:cNvSpPr>
          <p:nvPr/>
        </p:nvSpPr>
        <p:spPr bwMode="auto">
          <a:xfrm>
            <a:off x="5421313" y="2959100"/>
            <a:ext cx="334645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>
                <a:ea typeface="宋体" charset="-122"/>
              </a:rPr>
              <a:t>Shared cache requires more complicated cache controller</a:t>
            </a:r>
          </a:p>
          <a:p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Individual caches are more difficult to keep </a:t>
            </a:r>
            <a:r>
              <a:rPr lang="en-US" altLang="zh-CN" sz="2000" dirty="0" smtClean="0">
                <a:ea typeface="宋体" charset="-122"/>
              </a:rPr>
              <a:t>coherent (properly synchronized)</a:t>
            </a:r>
            <a:endParaRPr lang="en-CA" altLang="zh-CN" sz="2000" dirty="0">
              <a:ea typeface="宋体" charset="-122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1738313" y="5600700"/>
            <a:ext cx="33464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smtClean="0">
                <a:ea typeface="宋体" charset="-122"/>
              </a:rPr>
              <a:t>On-chip L1 caches are omitted from the figure</a:t>
            </a:r>
            <a:endParaRPr lang="en-CA" altLang="zh-CN" sz="20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Grading Scheme (Tentative)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Mid-term exam: 20%</a:t>
            </a:r>
          </a:p>
          <a:p>
            <a:r>
              <a:rPr lang="en-US" altLang="zh-CN" dirty="0" smtClean="0">
                <a:ea typeface="宋体" charset="-122"/>
              </a:rPr>
              <a:t>Final Exam: 50%</a:t>
            </a:r>
          </a:p>
          <a:p>
            <a:r>
              <a:rPr lang="en-US" altLang="zh-CN" dirty="0" smtClean="0">
                <a:ea typeface="宋体" charset="-122"/>
              </a:rPr>
              <a:t>2 Programming Assignments: 30%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22532" name="日期占位符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Zonghua Gu, CMPT 300, Fall 2011 </a:t>
            </a:r>
          </a:p>
        </p:txBody>
      </p:sp>
      <p:sp>
        <p:nvSpPr>
          <p:cNvPr id="22533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FAA0C875-5BFC-4FFE-A6D5-1FFB78DF1125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Memory</a:t>
            </a:r>
            <a:endParaRPr lang="en-CA" altLang="zh-CN" dirty="0" smtClean="0">
              <a:ea typeface="宋体" charset="-122"/>
            </a:endParaRP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Main memory is typically DRAM (Dynamic Random Access Memory)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Cache is typically SRAM (Static Random Access Memory)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Smaller and faster than DRAM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Both are volatile: contents lost when power is turned off</a:t>
            </a:r>
          </a:p>
          <a:p>
            <a:pPr eaLnBrk="1" hangingPunct="1"/>
            <a:endParaRPr lang="en-CA" altLang="zh-CN" dirty="0" smtClean="0">
              <a:ea typeface="宋体" charset="-122"/>
            </a:endParaRPr>
          </a:p>
        </p:txBody>
      </p:sp>
      <p:sp>
        <p:nvSpPr>
          <p:cNvPr id="67588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CD0C0CBA-B9AD-48DE-91DA-E7DE9FC7B4BC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Disk</a:t>
            </a:r>
            <a:endParaRPr lang="en-CA" altLang="zh-CN" smtClean="0">
              <a:ea typeface="宋体" charset="-122"/>
            </a:endParaRP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Hard disk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CD, DVD, </a:t>
            </a:r>
            <a:r>
              <a:rPr lang="en-US" altLang="zh-CN" dirty="0" err="1" smtClean="0">
                <a:ea typeface="宋体" charset="-122"/>
              </a:rPr>
              <a:t>Blu</a:t>
            </a:r>
            <a:r>
              <a:rPr lang="en-US" altLang="zh-CN" dirty="0" smtClean="0">
                <a:ea typeface="宋体" charset="-122"/>
              </a:rPr>
              <a:t>-Ray</a:t>
            </a:r>
          </a:p>
          <a:p>
            <a:pPr eaLnBrk="1" hangingPunct="1"/>
            <a:endParaRPr lang="en-US" altLang="zh-CN" sz="2000" dirty="0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Disk storage is much cheaper that memory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(3GB memory  or 2000GB disk about the same cost)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Access time for disk is at least one order of magnitude slower than for memory</a:t>
            </a:r>
            <a:endParaRPr lang="en-CA" altLang="zh-CN" dirty="0" smtClean="0">
              <a:ea typeface="宋体" charset="-122"/>
            </a:endParaRPr>
          </a:p>
        </p:txBody>
      </p:sp>
      <p:sp>
        <p:nvSpPr>
          <p:cNvPr id="68612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2385E6F6-D054-41CB-9CD9-79A9F796048F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Input / Output </a:t>
            </a:r>
            <a:endParaRPr lang="en-CA" altLang="zh-CN" smtClean="0">
              <a:ea typeface="宋体" charset="-122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ea typeface="宋体" charset="-122"/>
              </a:rPr>
              <a:t>Reading or writing data from a </a:t>
            </a:r>
            <a:r>
              <a:rPr lang="en-US" altLang="zh-CN" sz="2800" dirty="0" err="1" smtClean="0">
                <a:ea typeface="宋体" charset="-122"/>
              </a:rPr>
              <a:t>perepheral</a:t>
            </a:r>
            <a:r>
              <a:rPr lang="en-US" altLang="zh-CN" sz="2800" dirty="0" smtClean="0">
                <a:ea typeface="宋体" charset="-122"/>
              </a:rPr>
              <a:t> device is not simple</a:t>
            </a:r>
          </a:p>
          <a:p>
            <a:pPr lvl="1" eaLnBrk="1" hangingPunct="1"/>
            <a:r>
              <a:rPr lang="en-US" altLang="zh-CN" sz="2400" dirty="0" smtClean="0">
                <a:ea typeface="宋体" charset="-122"/>
              </a:rPr>
              <a:t>Each device has its own controller (hardware)</a:t>
            </a:r>
          </a:p>
          <a:p>
            <a:pPr lvl="1" eaLnBrk="1" hangingPunct="1"/>
            <a:r>
              <a:rPr lang="en-US" altLang="zh-CN" sz="2400" dirty="0" smtClean="0">
                <a:ea typeface="宋体" charset="-122"/>
              </a:rPr>
              <a:t>Each device is managed by a device driver (software to use the controller)</a:t>
            </a:r>
          </a:p>
          <a:p>
            <a:pPr lvl="2" eaLnBrk="1" hangingPunct="1"/>
            <a:r>
              <a:rPr lang="en-US" altLang="zh-CN" sz="2000" dirty="0" smtClean="0">
                <a:ea typeface="宋体" charset="-122"/>
              </a:rPr>
              <a:t>Device drivers are specific to hardware and to the operating system using the device</a:t>
            </a:r>
          </a:p>
          <a:p>
            <a:pPr lvl="1" eaLnBrk="1" hangingPunct="1"/>
            <a:r>
              <a:rPr lang="en-US" altLang="zh-CN" sz="2400" dirty="0" smtClean="0">
                <a:ea typeface="宋体" charset="-122"/>
              </a:rPr>
              <a:t>Input and output is SLOW in comparison to CPU operations.  </a:t>
            </a:r>
            <a:endParaRPr lang="en-CA" altLang="zh-CN" sz="2400" dirty="0" smtClean="0">
              <a:ea typeface="宋体" charset="-122"/>
            </a:endParaRPr>
          </a:p>
        </p:txBody>
      </p:sp>
      <p:sp>
        <p:nvSpPr>
          <p:cNvPr id="69636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6963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66405A4B-2BC2-4CE1-B03B-B39D3EDD23F0}" type="slidenum">
              <a:rPr lang="en-US" altLang="zh-CN" smtClean="0"/>
              <a:pPr/>
              <a:t>51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Busy Waiting</a:t>
            </a:r>
            <a:endParaRPr lang="en-CA" altLang="zh-CN" smtClean="0">
              <a:ea typeface="宋体" charset="-122"/>
            </a:endParaRP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319088" y="1844675"/>
            <a:ext cx="8502650" cy="4302125"/>
          </a:xfrm>
        </p:spPr>
        <p:txBody>
          <a:bodyPr/>
          <a:lstStyle/>
          <a:p>
            <a:pPr eaLnBrk="1" hangingPunct="1"/>
            <a:r>
              <a:rPr lang="en-US" altLang="zh-CN" sz="2200" dirty="0" smtClean="0">
                <a:ea typeface="宋体" charset="-122"/>
              </a:rPr>
              <a:t>Reading or writing data to a device is SLOW in comparison to the time it takes to complete one CPU operation</a:t>
            </a:r>
          </a:p>
          <a:p>
            <a:pPr eaLnBrk="1" hangingPunct="1"/>
            <a:r>
              <a:rPr lang="en-US" altLang="zh-CN" sz="2200" dirty="0" smtClean="0">
                <a:ea typeface="宋体" charset="-122"/>
              </a:rPr>
              <a:t>The CPU must send one or more instructions to the controller to make the I/O device begin to read or write. These instructions tell the controller where to find the data and/or where to store the data</a:t>
            </a:r>
          </a:p>
          <a:p>
            <a:pPr eaLnBrk="1" hangingPunct="1"/>
            <a:r>
              <a:rPr lang="en-US" altLang="zh-CN" sz="2200" dirty="0" smtClean="0">
                <a:ea typeface="宋体" charset="-122"/>
              </a:rPr>
              <a:t>The CPU can then wait until the I/O operation is finishes.  </a:t>
            </a:r>
          </a:p>
          <a:p>
            <a:pPr lvl="1" eaLnBrk="1" hangingPunct="1"/>
            <a:r>
              <a:rPr lang="en-US" altLang="zh-CN" sz="2000" dirty="0" smtClean="0">
                <a:ea typeface="宋体" charset="-122"/>
              </a:rPr>
              <a:t>While it waits the CPU will be in a loop</a:t>
            </a:r>
          </a:p>
          <a:p>
            <a:pPr lvl="1" eaLnBrk="1" hangingPunct="1"/>
            <a:r>
              <a:rPr lang="en-US" altLang="zh-CN" sz="2000" dirty="0" smtClean="0">
                <a:ea typeface="宋体" charset="-122"/>
              </a:rPr>
              <a:t>Each time through the loop the CPU will check a register in the controller to see if the I/O operation is complete</a:t>
            </a:r>
          </a:p>
          <a:p>
            <a:pPr lvl="1" eaLnBrk="1" hangingPunct="1"/>
            <a:r>
              <a:rPr lang="en-US" altLang="zh-CN" sz="2000" dirty="0" smtClean="0">
                <a:ea typeface="宋体" charset="-122"/>
              </a:rPr>
              <a:t>This is called </a:t>
            </a:r>
            <a:r>
              <a:rPr lang="en-US" altLang="zh-CN" sz="2000" b="1" dirty="0" smtClean="0">
                <a:ea typeface="宋体" charset="-122"/>
              </a:rPr>
              <a:t>busy waiting.</a:t>
            </a:r>
          </a:p>
        </p:txBody>
      </p:sp>
      <p:sp>
        <p:nvSpPr>
          <p:cNvPr id="70660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CF60EBAE-EFBE-4C85-BAF0-28017832E51F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Alternatives to Busy waiting</a:t>
            </a:r>
            <a:endParaRPr lang="en-CA" altLang="zh-CN" smtClean="0">
              <a:ea typeface="宋体" charset="-122"/>
            </a:endParaRP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773238"/>
            <a:ext cx="8305800" cy="43021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800" dirty="0" smtClean="0">
                <a:ea typeface="宋体" charset="-122"/>
              </a:rPr>
              <a:t>Busy waiting does not use CPU resources efficiently </a:t>
            </a:r>
          </a:p>
          <a:p>
            <a:pPr eaLnBrk="1" hangingPunct="1"/>
            <a:r>
              <a:rPr lang="en-US" altLang="zh-CN" sz="2800" dirty="0" smtClean="0">
                <a:ea typeface="宋体" charset="-122"/>
              </a:rPr>
              <a:t>Want to use the CPU to execute other instructions while the I/O operation is being completed by the I/O device (instead of executing the busy waiting loop)</a:t>
            </a:r>
          </a:p>
          <a:p>
            <a:pPr eaLnBrk="1" hangingPunct="1"/>
            <a:r>
              <a:rPr lang="en-US" altLang="zh-CN" sz="2800" dirty="0" smtClean="0">
                <a:ea typeface="宋体" charset="-122"/>
              </a:rPr>
              <a:t>To use the CPU for other calculations while to I/O device controller completes the I/0 operation, we need to use interrupts (a mechanism to tell the CPU when the controller completes the I/O)</a:t>
            </a:r>
            <a:endParaRPr lang="en-CA" altLang="zh-CN" sz="2800" dirty="0" smtClean="0">
              <a:ea typeface="宋体" charset="-122"/>
            </a:endParaRPr>
          </a:p>
        </p:txBody>
      </p:sp>
      <p:sp>
        <p:nvSpPr>
          <p:cNvPr id="71684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A8D21663-5746-4AF1-8CD5-695AEBD3808D}" type="slidenum">
              <a:rPr lang="en-US" altLang="zh-CN" smtClean="0"/>
              <a:pPr/>
              <a:t>53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C13E79C3-A881-477A-9F31-848BB87F2397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Interrupts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1917700"/>
            <a:ext cx="8486775" cy="43021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 smtClean="0">
                <a:ea typeface="宋体" charset="-122"/>
              </a:rPr>
              <a:t>Interrupts are a mechanism by which other modules (memory, I/0, timers …) may interrupt the normal sequence of instructions being executed by the processor </a:t>
            </a:r>
          </a:p>
          <a:p>
            <a:pPr eaLnBrk="1" hangingPunct="1"/>
            <a:r>
              <a:rPr lang="en-US" altLang="zh-CN" sz="2400" dirty="0" smtClean="0">
                <a:ea typeface="宋体" charset="-122"/>
              </a:rPr>
              <a:t>Interrupts are a critical component of the operation of spooling and multiprogramming (more later). </a:t>
            </a:r>
          </a:p>
          <a:p>
            <a:pPr eaLnBrk="1" hangingPunct="1"/>
            <a:r>
              <a:rPr lang="en-US" altLang="zh-CN" sz="2400" dirty="0" smtClean="0">
                <a:ea typeface="宋体" charset="-122"/>
              </a:rPr>
              <a:t>Interrupts allow the transfer of control between different programs (remember the OS is also a program)</a:t>
            </a:r>
          </a:p>
          <a:p>
            <a:pPr eaLnBrk="1" hangingPunct="1"/>
            <a:r>
              <a:rPr lang="en-US" altLang="zh-CN" sz="2400" dirty="0" smtClean="0">
                <a:ea typeface="宋体" charset="-122"/>
              </a:rPr>
              <a:t>Interrupts are generated by hardware (asynchronous) </a:t>
            </a:r>
          </a:p>
          <a:p>
            <a:pPr lvl="1" eaLnBrk="1" hangingPunct="1"/>
            <a:r>
              <a:rPr lang="en-US" altLang="zh-CN" sz="2000" dirty="0" smtClean="0">
                <a:ea typeface="宋体" charset="-122"/>
              </a:rPr>
              <a:t>Exceptions are generated by particular instructions in software (synchronous), e.g., divide by 0, overflow, illegal instruction or address…</a:t>
            </a:r>
          </a:p>
          <a:p>
            <a:pPr lvl="1" eaLnBrk="1" hangingPunct="1"/>
            <a:endParaRPr lang="en-US" altLang="zh-CN" sz="2000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9C1B0E51-5F02-4696-936E-D07004C1D63A}" type="slidenum">
              <a:rPr lang="en-US" altLang="zh-CN" smtClean="0"/>
              <a:pPr/>
              <a:t>55</a:t>
            </a:fld>
            <a:endParaRPr lang="en-US" altLang="zh-CN" smtClean="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Some types of interrupts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I/0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charset="-122"/>
              </a:rPr>
              <a:t>Signaling normal completion of an operation (read or write)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charset="-122"/>
              </a:rPr>
              <a:t>Signaling error during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Timer expiry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charset="-122"/>
              </a:rPr>
              <a:t>Begin regularly scheduled task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charset="-122"/>
              </a:rPr>
              <a:t>End task that has exceeded allocated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Hardware failure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3A003804-D544-4828-B3C3-400972CBCF7A}" type="slidenum">
              <a:rPr lang="en-US" altLang="zh-CN" smtClean="0"/>
              <a:pPr/>
              <a:t>56</a:t>
            </a:fld>
            <a:endParaRPr lang="en-US" altLang="zh-CN" smtClean="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Increase in efficiency</a:t>
            </a: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1238250" y="2338388"/>
            <a:ext cx="1574800" cy="3808412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4758" name="Rectangle 5"/>
          <p:cNvSpPr>
            <a:spLocks noChangeArrowheads="1"/>
          </p:cNvSpPr>
          <p:nvPr/>
        </p:nvSpPr>
        <p:spPr bwMode="auto">
          <a:xfrm>
            <a:off x="4214813" y="2338388"/>
            <a:ext cx="1574800" cy="2965450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4759" name="Text Box 6"/>
          <p:cNvSpPr txBox="1">
            <a:spLocks noChangeArrowheads="1"/>
          </p:cNvSpPr>
          <p:nvPr/>
        </p:nvSpPr>
        <p:spPr bwMode="auto">
          <a:xfrm>
            <a:off x="909638" y="1943100"/>
            <a:ext cx="218757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charset="-122"/>
              </a:rPr>
              <a:t>No interrupts</a:t>
            </a:r>
          </a:p>
        </p:txBody>
      </p:sp>
      <p:sp>
        <p:nvSpPr>
          <p:cNvPr id="74760" name="AutoShape 7"/>
          <p:cNvSpPr>
            <a:spLocks/>
          </p:cNvSpPr>
          <p:nvPr/>
        </p:nvSpPr>
        <p:spPr bwMode="auto">
          <a:xfrm>
            <a:off x="1041400" y="2338388"/>
            <a:ext cx="152400" cy="652462"/>
          </a:xfrm>
          <a:prstGeom prst="leftBrace">
            <a:avLst>
              <a:gd name="adj1" fmla="val 3567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4761" name="Text Box 8"/>
          <p:cNvSpPr txBox="1">
            <a:spLocks noChangeArrowheads="1"/>
          </p:cNvSpPr>
          <p:nvPr/>
        </p:nvSpPr>
        <p:spPr bwMode="auto">
          <a:xfrm>
            <a:off x="569913" y="2486025"/>
            <a:ext cx="460375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B1</a:t>
            </a:r>
          </a:p>
        </p:txBody>
      </p:sp>
      <p:sp>
        <p:nvSpPr>
          <p:cNvPr id="74762" name="AutoShape 9"/>
          <p:cNvSpPr>
            <a:spLocks/>
          </p:cNvSpPr>
          <p:nvPr/>
        </p:nvSpPr>
        <p:spPr bwMode="auto">
          <a:xfrm>
            <a:off x="4029075" y="2338388"/>
            <a:ext cx="152400" cy="652462"/>
          </a:xfrm>
          <a:prstGeom prst="leftBrace">
            <a:avLst>
              <a:gd name="adj1" fmla="val 3567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4763" name="Text Box 10"/>
          <p:cNvSpPr txBox="1">
            <a:spLocks noChangeArrowheads="1"/>
          </p:cNvSpPr>
          <p:nvPr/>
        </p:nvSpPr>
        <p:spPr bwMode="auto">
          <a:xfrm>
            <a:off x="3568700" y="2497138"/>
            <a:ext cx="460375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B1</a:t>
            </a:r>
          </a:p>
        </p:txBody>
      </p:sp>
      <p:sp>
        <p:nvSpPr>
          <p:cNvPr id="74764" name="Text Box 11"/>
          <p:cNvSpPr txBox="1">
            <a:spLocks noChangeArrowheads="1"/>
          </p:cNvSpPr>
          <p:nvPr/>
        </p:nvSpPr>
        <p:spPr bwMode="auto">
          <a:xfrm>
            <a:off x="3890963" y="1938338"/>
            <a:ext cx="218757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charset="-122"/>
              </a:rPr>
              <a:t>With interrupts</a:t>
            </a:r>
          </a:p>
        </p:txBody>
      </p:sp>
      <p:sp>
        <p:nvSpPr>
          <p:cNvPr id="74765" name="AutoShape 12"/>
          <p:cNvSpPr>
            <a:spLocks/>
          </p:cNvSpPr>
          <p:nvPr/>
        </p:nvSpPr>
        <p:spPr bwMode="auto">
          <a:xfrm>
            <a:off x="974725" y="4419600"/>
            <a:ext cx="252413" cy="863600"/>
          </a:xfrm>
          <a:prstGeom prst="leftBrace">
            <a:avLst>
              <a:gd name="adj1" fmla="val 2851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4766" name="Rectangle 13"/>
          <p:cNvSpPr>
            <a:spLocks noChangeArrowheads="1"/>
          </p:cNvSpPr>
          <p:nvPr/>
        </p:nvSpPr>
        <p:spPr bwMode="auto">
          <a:xfrm>
            <a:off x="1238250" y="2338388"/>
            <a:ext cx="1574800" cy="652462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4767" name="Rectangle 14"/>
          <p:cNvSpPr>
            <a:spLocks noChangeArrowheads="1"/>
          </p:cNvSpPr>
          <p:nvPr/>
        </p:nvSpPr>
        <p:spPr bwMode="auto">
          <a:xfrm>
            <a:off x="4214813" y="2338388"/>
            <a:ext cx="1574800" cy="652462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4768" name="Rectangle 15"/>
          <p:cNvSpPr>
            <a:spLocks noChangeArrowheads="1"/>
          </p:cNvSpPr>
          <p:nvPr/>
        </p:nvSpPr>
        <p:spPr bwMode="auto">
          <a:xfrm>
            <a:off x="1238250" y="2990850"/>
            <a:ext cx="1574800" cy="273050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Write Instruction</a:t>
            </a:r>
          </a:p>
        </p:txBody>
      </p:sp>
      <p:sp>
        <p:nvSpPr>
          <p:cNvPr id="74769" name="Rectangle 16"/>
          <p:cNvSpPr>
            <a:spLocks noChangeArrowheads="1"/>
          </p:cNvSpPr>
          <p:nvPr/>
        </p:nvSpPr>
        <p:spPr bwMode="auto">
          <a:xfrm>
            <a:off x="4214813" y="2990850"/>
            <a:ext cx="1574800" cy="273050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Write Instruction</a:t>
            </a:r>
          </a:p>
        </p:txBody>
      </p:sp>
      <p:sp>
        <p:nvSpPr>
          <p:cNvPr id="74770" name="AutoShape 19"/>
          <p:cNvSpPr>
            <a:spLocks/>
          </p:cNvSpPr>
          <p:nvPr/>
        </p:nvSpPr>
        <p:spPr bwMode="auto">
          <a:xfrm>
            <a:off x="3973513" y="3263900"/>
            <a:ext cx="252412" cy="863600"/>
          </a:xfrm>
          <a:prstGeom prst="leftBrace">
            <a:avLst>
              <a:gd name="adj1" fmla="val 2851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4771" name="Text Box 20"/>
          <p:cNvSpPr txBox="1">
            <a:spLocks noChangeArrowheads="1"/>
          </p:cNvSpPr>
          <p:nvPr/>
        </p:nvSpPr>
        <p:spPr bwMode="auto">
          <a:xfrm>
            <a:off x="3513138" y="3506788"/>
            <a:ext cx="460375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B2</a:t>
            </a:r>
          </a:p>
        </p:txBody>
      </p:sp>
      <p:sp>
        <p:nvSpPr>
          <p:cNvPr id="74772" name="Text Box 21"/>
          <p:cNvSpPr txBox="1">
            <a:spLocks noChangeArrowheads="1"/>
          </p:cNvSpPr>
          <p:nvPr/>
        </p:nvSpPr>
        <p:spPr bwMode="auto">
          <a:xfrm>
            <a:off x="547688" y="4718050"/>
            <a:ext cx="460375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B2</a:t>
            </a:r>
          </a:p>
        </p:txBody>
      </p:sp>
      <p:sp>
        <p:nvSpPr>
          <p:cNvPr id="74773" name="Rectangle 23"/>
          <p:cNvSpPr>
            <a:spLocks noChangeArrowheads="1"/>
          </p:cNvSpPr>
          <p:nvPr/>
        </p:nvSpPr>
        <p:spPr bwMode="auto">
          <a:xfrm>
            <a:off x="1238250" y="3263900"/>
            <a:ext cx="1574800" cy="863600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CPU (processor)</a:t>
            </a:r>
          </a:p>
          <a:p>
            <a:r>
              <a:rPr lang="en-US" altLang="zh-CN">
                <a:ea typeface="宋体" charset="-122"/>
              </a:rPr>
              <a:t>wait</a:t>
            </a:r>
          </a:p>
        </p:txBody>
      </p:sp>
      <p:sp>
        <p:nvSpPr>
          <p:cNvPr id="74774" name="Rectangle 24"/>
          <p:cNvSpPr>
            <a:spLocks noChangeArrowheads="1"/>
          </p:cNvSpPr>
          <p:nvPr/>
        </p:nvSpPr>
        <p:spPr bwMode="auto">
          <a:xfrm>
            <a:off x="4214813" y="4127500"/>
            <a:ext cx="1574800" cy="301625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ISR execution</a:t>
            </a:r>
          </a:p>
        </p:txBody>
      </p:sp>
      <p:sp>
        <p:nvSpPr>
          <p:cNvPr id="74775" name="AutoShape 26"/>
          <p:cNvSpPr>
            <a:spLocks/>
          </p:cNvSpPr>
          <p:nvPr/>
        </p:nvSpPr>
        <p:spPr bwMode="auto">
          <a:xfrm>
            <a:off x="963613" y="5283200"/>
            <a:ext cx="252412" cy="863600"/>
          </a:xfrm>
          <a:prstGeom prst="leftBrace">
            <a:avLst>
              <a:gd name="adj1" fmla="val 2851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4776" name="Text Box 27"/>
          <p:cNvSpPr txBox="1">
            <a:spLocks noChangeArrowheads="1"/>
          </p:cNvSpPr>
          <p:nvPr/>
        </p:nvSpPr>
        <p:spPr bwMode="auto">
          <a:xfrm>
            <a:off x="3573463" y="4748213"/>
            <a:ext cx="460375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B3</a:t>
            </a:r>
          </a:p>
        </p:txBody>
      </p:sp>
      <p:sp>
        <p:nvSpPr>
          <p:cNvPr id="74777" name="Text Box 28"/>
          <p:cNvSpPr txBox="1">
            <a:spLocks noChangeArrowheads="1"/>
          </p:cNvSpPr>
          <p:nvPr/>
        </p:nvSpPr>
        <p:spPr bwMode="auto">
          <a:xfrm>
            <a:off x="592138" y="5524500"/>
            <a:ext cx="460375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B3</a:t>
            </a:r>
          </a:p>
        </p:txBody>
      </p:sp>
      <p:sp>
        <p:nvSpPr>
          <p:cNvPr id="74778" name="AutoShape 29"/>
          <p:cNvSpPr>
            <a:spLocks/>
          </p:cNvSpPr>
          <p:nvPr/>
        </p:nvSpPr>
        <p:spPr bwMode="auto">
          <a:xfrm>
            <a:off x="3940175" y="4440238"/>
            <a:ext cx="252413" cy="863600"/>
          </a:xfrm>
          <a:prstGeom prst="leftBrace">
            <a:avLst>
              <a:gd name="adj1" fmla="val 2851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4779" name="Rectangle 32"/>
          <p:cNvSpPr>
            <a:spLocks noChangeArrowheads="1"/>
          </p:cNvSpPr>
          <p:nvPr/>
        </p:nvSpPr>
        <p:spPr bwMode="auto">
          <a:xfrm>
            <a:off x="1238250" y="4156075"/>
            <a:ext cx="1574800" cy="273050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Complete Write</a:t>
            </a:r>
          </a:p>
        </p:txBody>
      </p:sp>
      <p:sp>
        <p:nvSpPr>
          <p:cNvPr id="74780" name="Line 33"/>
          <p:cNvSpPr>
            <a:spLocks noChangeShapeType="1"/>
          </p:cNvSpPr>
          <p:nvPr/>
        </p:nvSpPr>
        <p:spPr bwMode="auto">
          <a:xfrm>
            <a:off x="7494588" y="2141538"/>
            <a:ext cx="0" cy="2943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81" name="Text Box 34"/>
          <p:cNvSpPr txBox="1">
            <a:spLocks noChangeArrowheads="1"/>
          </p:cNvSpPr>
          <p:nvPr/>
        </p:nvSpPr>
        <p:spPr bwMode="auto">
          <a:xfrm>
            <a:off x="7113588" y="1938338"/>
            <a:ext cx="862012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90480" y="5651500"/>
            <a:ext cx="355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busy waiting time is eliminated.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7577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3A5088A9-E268-4187-BA23-D121A8782F77}" type="slidenum">
              <a:rPr lang="en-US" altLang="zh-CN" smtClean="0"/>
              <a:pPr/>
              <a:t>57</a:t>
            </a:fld>
            <a:endParaRPr lang="en-US" altLang="zh-CN" smtClean="0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Interrupt example: Output  (1)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809750"/>
            <a:ext cx="8466137" cy="4543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Program executes until it reaches a write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The write instruction sets up the hardware output device operation then leaves the output device controller (not the CPU) processing the output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The program continues execution of additional instructions (N+3 to N+7 next slide)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When the hardware device completes the output operation, it generates and sends an interrupt  </a:t>
            </a:r>
            <a:r>
              <a:rPr lang="en-US" altLang="zh-CN" sz="2800" dirty="0" smtClean="0">
                <a:ea typeface="宋体" charset="-122"/>
              </a:rPr>
              <a:t>to </a:t>
            </a:r>
            <a:r>
              <a:rPr lang="en-US" altLang="zh-CN" sz="2800" dirty="0" smtClean="0">
                <a:ea typeface="宋体" charset="-122"/>
              </a:rPr>
              <a:t>the CPU, signaling normal completion of output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7437D8E3-3CB4-441A-8615-2117274A3B00}" type="slidenum">
              <a:rPr lang="en-US" altLang="zh-CN" smtClean="0"/>
              <a:pPr/>
              <a:t>58</a:t>
            </a:fld>
            <a:endParaRPr lang="en-US" altLang="zh-CN" smtClean="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Interrupt example Output (2)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809750"/>
            <a:ext cx="8466137" cy="4543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ea typeface="宋体" charset="-122"/>
              </a:rPr>
              <a:t>When the currently executing instruction completes, the program is interrupted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ea typeface="宋体" charset="-122"/>
              </a:rPr>
              <a:t>The program’s registers and state are saved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ea typeface="宋体" charset="-122"/>
              </a:rPr>
              <a:t>An ISR (interrupt service routine) completes the output operation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 err="1" smtClean="0">
                <a:ea typeface="宋体" charset="-122"/>
              </a:rPr>
              <a:t>Rgisters</a:t>
            </a:r>
            <a:r>
              <a:rPr lang="en-US" altLang="zh-CN" dirty="0" smtClean="0">
                <a:ea typeface="宋体" charset="-122"/>
              </a:rPr>
              <a:t> and state are restored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ea typeface="宋体" charset="-122"/>
              </a:rPr>
              <a:t>The original program continues executing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20688" y="342900"/>
            <a:ext cx="8353425" cy="11430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Collaboration on assignments</a:t>
            </a:r>
            <a:endParaRPr lang="en-CA" altLang="zh-CN" dirty="0" smtClean="0">
              <a:ea typeface="宋体" charset="-122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254000" y="1917700"/>
            <a:ext cx="8497888" cy="4302125"/>
          </a:xfrm>
        </p:spPr>
        <p:txBody>
          <a:bodyPr/>
          <a:lstStyle/>
          <a:p>
            <a:r>
              <a:rPr lang="en-CA" altLang="zh-CN" sz="2800" smtClean="0">
                <a:ea typeface="宋体" charset="-122"/>
              </a:rPr>
              <a:t>Assignments will be completed individually OR in pairs You may choose to work with a partner or by yourself</a:t>
            </a:r>
          </a:p>
          <a:p>
            <a:pPr lvl="1"/>
            <a:r>
              <a:rPr lang="en-CA" altLang="zh-CN" sz="2400" smtClean="0">
                <a:ea typeface="宋体" charset="-122"/>
              </a:rPr>
              <a:t>You may not work with the same partner on more than one assignment</a:t>
            </a:r>
          </a:p>
          <a:p>
            <a:pPr lvl="1"/>
            <a:r>
              <a:rPr lang="en-CA" altLang="zh-CN" sz="2400" smtClean="0">
                <a:ea typeface="宋体" charset="-122"/>
              </a:rPr>
              <a:t>Each individual or pair will submit a single assignment</a:t>
            </a:r>
          </a:p>
          <a:p>
            <a:pPr lvl="1"/>
            <a:r>
              <a:rPr lang="en-US" altLang="zh-CN" sz="2400" smtClean="0">
                <a:ea typeface="宋体" charset="-122"/>
              </a:rPr>
              <a:t>Each individual or pair must set up a group on the course information system in order to submit </a:t>
            </a:r>
            <a:endParaRPr lang="en-CA" altLang="zh-CN" sz="2400" smtClean="0">
              <a:ea typeface="宋体" charset="-122"/>
            </a:endParaRPr>
          </a:p>
          <a:p>
            <a:pPr lvl="1"/>
            <a:r>
              <a:rPr lang="en-CA" altLang="zh-CN" sz="2400" smtClean="0">
                <a:ea typeface="宋体" charset="-122"/>
              </a:rPr>
              <a:t>Partners will each receive the same grade on the assignment</a:t>
            </a:r>
          </a:p>
          <a:p>
            <a:endParaRPr lang="en-CA" altLang="zh-CN" smtClean="0">
              <a:ea typeface="宋体" charset="-122"/>
            </a:endParaRP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D8EFDC2D-0FAE-4576-B03F-C9012C1A03EC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6" name="日期占位符 3"/>
          <p:cNvSpPr>
            <a:spLocks noGrp="1"/>
          </p:cNvSpPr>
          <p:nvPr>
            <p:ph type="dt" sz="quarter" idx="11"/>
          </p:nvPr>
        </p:nvSpPr>
        <p:spPr bwMode="auto">
          <a:xfrm>
            <a:off x="457200" y="62484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charset="-122"/>
              </a:rPr>
              <a:t> © </a:t>
            </a:r>
            <a:r>
              <a:rPr lang="en-US" altLang="zh-CN" dirty="0" err="1" smtClean="0">
                <a:ea typeface="宋体" charset="-122"/>
              </a:rPr>
              <a:t>Zonghua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err="1" smtClean="0">
                <a:ea typeface="宋体" charset="-122"/>
              </a:rPr>
              <a:t>Gu</a:t>
            </a:r>
            <a:r>
              <a:rPr lang="en-US" altLang="zh-CN" dirty="0" smtClean="0">
                <a:ea typeface="宋体" charset="-122"/>
              </a:rPr>
              <a:t>, CMPT 300, Fall 2011 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7782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4FD7A925-8FD8-4605-B3A1-E4C3AED7ECEF}" type="slidenum">
              <a:rPr lang="en-US" altLang="zh-CN" smtClean="0"/>
              <a:pPr/>
              <a:t>59</a:t>
            </a:fld>
            <a:endParaRPr lang="en-US" altLang="zh-CN" smtClean="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Interrupt operation</a:t>
            </a:r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4159250" y="2235200"/>
            <a:ext cx="1608138" cy="220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Instruction N</a:t>
            </a:r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auto">
          <a:xfrm>
            <a:off x="4159250" y="2455863"/>
            <a:ext cx="1608138" cy="220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Instruction N+1</a:t>
            </a:r>
          </a:p>
        </p:txBody>
      </p:sp>
      <p:sp>
        <p:nvSpPr>
          <p:cNvPr id="77831" name="Rectangle 6"/>
          <p:cNvSpPr>
            <a:spLocks noChangeArrowheads="1"/>
          </p:cNvSpPr>
          <p:nvPr/>
        </p:nvSpPr>
        <p:spPr bwMode="auto">
          <a:xfrm>
            <a:off x="4159250" y="2676525"/>
            <a:ext cx="1608138" cy="220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Write instruction</a:t>
            </a:r>
          </a:p>
        </p:txBody>
      </p:sp>
      <p:sp>
        <p:nvSpPr>
          <p:cNvPr id="77832" name="Rectangle 7"/>
          <p:cNvSpPr>
            <a:spLocks noChangeArrowheads="1"/>
          </p:cNvSpPr>
          <p:nvPr/>
        </p:nvSpPr>
        <p:spPr bwMode="auto">
          <a:xfrm>
            <a:off x="4159250" y="2897188"/>
            <a:ext cx="1608138" cy="220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Instruction N+3</a:t>
            </a:r>
          </a:p>
        </p:txBody>
      </p:sp>
      <p:sp>
        <p:nvSpPr>
          <p:cNvPr id="77833" name="Rectangle 8"/>
          <p:cNvSpPr>
            <a:spLocks noChangeArrowheads="1"/>
          </p:cNvSpPr>
          <p:nvPr/>
        </p:nvSpPr>
        <p:spPr bwMode="auto">
          <a:xfrm>
            <a:off x="4159250" y="3117850"/>
            <a:ext cx="1608138" cy="220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7834" name="Rectangle 9"/>
          <p:cNvSpPr>
            <a:spLocks noChangeArrowheads="1"/>
          </p:cNvSpPr>
          <p:nvPr/>
        </p:nvSpPr>
        <p:spPr bwMode="auto">
          <a:xfrm>
            <a:off x="4159250" y="3338513"/>
            <a:ext cx="1608138" cy="220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Instruction N+5</a:t>
            </a:r>
          </a:p>
        </p:txBody>
      </p:sp>
      <p:sp>
        <p:nvSpPr>
          <p:cNvPr id="77835" name="Rectangle 10"/>
          <p:cNvSpPr>
            <a:spLocks noChangeArrowheads="1"/>
          </p:cNvSpPr>
          <p:nvPr/>
        </p:nvSpPr>
        <p:spPr bwMode="auto">
          <a:xfrm>
            <a:off x="4159250" y="3559175"/>
            <a:ext cx="1608138" cy="220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7836" name="Rectangle 11"/>
          <p:cNvSpPr>
            <a:spLocks noChangeArrowheads="1"/>
          </p:cNvSpPr>
          <p:nvPr/>
        </p:nvSpPr>
        <p:spPr bwMode="auto">
          <a:xfrm>
            <a:off x="4159250" y="3779838"/>
            <a:ext cx="1608138" cy="220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Instruction N+7</a:t>
            </a:r>
          </a:p>
        </p:txBody>
      </p:sp>
      <p:sp>
        <p:nvSpPr>
          <p:cNvPr id="77837" name="Rectangle 12"/>
          <p:cNvSpPr>
            <a:spLocks noChangeArrowheads="1"/>
          </p:cNvSpPr>
          <p:nvPr/>
        </p:nvSpPr>
        <p:spPr bwMode="auto">
          <a:xfrm>
            <a:off x="4159250" y="4000500"/>
            <a:ext cx="1608138" cy="220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Instruction N+8</a:t>
            </a:r>
          </a:p>
        </p:txBody>
      </p:sp>
      <p:sp>
        <p:nvSpPr>
          <p:cNvPr id="77838" name="Rectangle 13"/>
          <p:cNvSpPr>
            <a:spLocks noChangeArrowheads="1"/>
          </p:cNvSpPr>
          <p:nvPr/>
        </p:nvSpPr>
        <p:spPr bwMode="auto">
          <a:xfrm>
            <a:off x="4159250" y="4221163"/>
            <a:ext cx="1608138" cy="220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Instruction N+9</a:t>
            </a:r>
          </a:p>
        </p:txBody>
      </p:sp>
      <p:sp>
        <p:nvSpPr>
          <p:cNvPr id="77839" name="Rectangle 14"/>
          <p:cNvSpPr>
            <a:spLocks noChangeArrowheads="1"/>
          </p:cNvSpPr>
          <p:nvPr/>
        </p:nvSpPr>
        <p:spPr bwMode="auto">
          <a:xfrm>
            <a:off x="4159250" y="4441825"/>
            <a:ext cx="1608138" cy="140017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.</a:t>
            </a:r>
          </a:p>
          <a:p>
            <a:r>
              <a:rPr lang="en-US" altLang="zh-CN">
                <a:ea typeface="宋体" charset="-122"/>
              </a:rPr>
              <a:t>:</a:t>
            </a:r>
          </a:p>
        </p:txBody>
      </p:sp>
      <p:sp>
        <p:nvSpPr>
          <p:cNvPr id="77840" name="Rectangle 15"/>
          <p:cNvSpPr>
            <a:spLocks noChangeArrowheads="1"/>
          </p:cNvSpPr>
          <p:nvPr/>
        </p:nvSpPr>
        <p:spPr bwMode="auto">
          <a:xfrm>
            <a:off x="596900" y="2257425"/>
            <a:ext cx="1098550" cy="220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7841" name="Rectangle 16"/>
          <p:cNvSpPr>
            <a:spLocks noChangeArrowheads="1"/>
          </p:cNvSpPr>
          <p:nvPr/>
        </p:nvSpPr>
        <p:spPr bwMode="auto">
          <a:xfrm>
            <a:off x="596900" y="2478088"/>
            <a:ext cx="1098550" cy="220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7842" name="Rectangle 17"/>
          <p:cNvSpPr>
            <a:spLocks noChangeArrowheads="1"/>
          </p:cNvSpPr>
          <p:nvPr/>
        </p:nvSpPr>
        <p:spPr bwMode="auto">
          <a:xfrm>
            <a:off x="596900" y="2698750"/>
            <a:ext cx="1098550" cy="220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7843" name="Rectangle 18"/>
          <p:cNvSpPr>
            <a:spLocks noChangeArrowheads="1"/>
          </p:cNvSpPr>
          <p:nvPr/>
        </p:nvSpPr>
        <p:spPr bwMode="auto">
          <a:xfrm>
            <a:off x="596900" y="2919413"/>
            <a:ext cx="1098550" cy="220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7844" name="Rectangle 19"/>
          <p:cNvSpPr>
            <a:spLocks noChangeArrowheads="1"/>
          </p:cNvSpPr>
          <p:nvPr/>
        </p:nvSpPr>
        <p:spPr bwMode="auto">
          <a:xfrm>
            <a:off x="596900" y="3140075"/>
            <a:ext cx="1098550" cy="220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7845" name="Rectangle 20"/>
          <p:cNvSpPr>
            <a:spLocks noChangeArrowheads="1"/>
          </p:cNvSpPr>
          <p:nvPr/>
        </p:nvSpPr>
        <p:spPr bwMode="auto">
          <a:xfrm>
            <a:off x="596900" y="3360738"/>
            <a:ext cx="1098550" cy="220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7846" name="Rectangle 21"/>
          <p:cNvSpPr>
            <a:spLocks noChangeArrowheads="1"/>
          </p:cNvSpPr>
          <p:nvPr/>
        </p:nvSpPr>
        <p:spPr bwMode="auto">
          <a:xfrm>
            <a:off x="596900" y="3581400"/>
            <a:ext cx="1098550" cy="220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7847" name="Rectangle 22"/>
          <p:cNvSpPr>
            <a:spLocks noChangeArrowheads="1"/>
          </p:cNvSpPr>
          <p:nvPr/>
        </p:nvSpPr>
        <p:spPr bwMode="auto">
          <a:xfrm>
            <a:off x="596900" y="3802063"/>
            <a:ext cx="1098550" cy="220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7848" name="Rectangle 23"/>
          <p:cNvSpPr>
            <a:spLocks noChangeArrowheads="1"/>
          </p:cNvSpPr>
          <p:nvPr/>
        </p:nvSpPr>
        <p:spPr bwMode="auto">
          <a:xfrm>
            <a:off x="596900" y="4022725"/>
            <a:ext cx="1098550" cy="220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7849" name="Rectangle 24"/>
          <p:cNvSpPr>
            <a:spLocks noChangeArrowheads="1"/>
          </p:cNvSpPr>
          <p:nvPr/>
        </p:nvSpPr>
        <p:spPr bwMode="auto">
          <a:xfrm>
            <a:off x="596900" y="4243388"/>
            <a:ext cx="1098550" cy="220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7850" name="Rectangle 25"/>
          <p:cNvSpPr>
            <a:spLocks noChangeArrowheads="1"/>
          </p:cNvSpPr>
          <p:nvPr/>
        </p:nvSpPr>
        <p:spPr bwMode="auto">
          <a:xfrm>
            <a:off x="596900" y="4464050"/>
            <a:ext cx="1098550" cy="140017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7851" name="Text Box 26"/>
          <p:cNvSpPr txBox="1">
            <a:spLocks noChangeArrowheads="1"/>
          </p:cNvSpPr>
          <p:nvPr/>
        </p:nvSpPr>
        <p:spPr bwMode="auto">
          <a:xfrm>
            <a:off x="107950" y="1890713"/>
            <a:ext cx="3390900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ISR (interrupt service routine)</a:t>
            </a:r>
          </a:p>
        </p:txBody>
      </p:sp>
      <p:sp>
        <p:nvSpPr>
          <p:cNvPr id="77852" name="Text Box 27"/>
          <p:cNvSpPr txBox="1">
            <a:spLocks noChangeArrowheads="1"/>
          </p:cNvSpPr>
          <p:nvPr/>
        </p:nvSpPr>
        <p:spPr bwMode="auto">
          <a:xfrm>
            <a:off x="3959225" y="1868488"/>
            <a:ext cx="2141538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program</a:t>
            </a:r>
          </a:p>
        </p:txBody>
      </p:sp>
      <p:sp>
        <p:nvSpPr>
          <p:cNvPr id="77853" name="Rectangle 28"/>
          <p:cNvSpPr>
            <a:spLocks noChangeArrowheads="1"/>
          </p:cNvSpPr>
          <p:nvPr/>
        </p:nvSpPr>
        <p:spPr bwMode="auto">
          <a:xfrm>
            <a:off x="6502400" y="5113338"/>
            <a:ext cx="2003425" cy="111125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Print hardware</a:t>
            </a:r>
          </a:p>
        </p:txBody>
      </p:sp>
      <p:sp>
        <p:nvSpPr>
          <p:cNvPr id="77854" name="Freeform 30"/>
          <p:cNvSpPr>
            <a:spLocks/>
          </p:cNvSpPr>
          <p:nvPr/>
        </p:nvSpPr>
        <p:spPr bwMode="auto">
          <a:xfrm>
            <a:off x="5767388" y="2894013"/>
            <a:ext cx="2270125" cy="2219325"/>
          </a:xfrm>
          <a:custGeom>
            <a:avLst/>
            <a:gdLst>
              <a:gd name="T0" fmla="*/ 0 w 1218"/>
              <a:gd name="T1" fmla="*/ 0 h 1398"/>
              <a:gd name="T2" fmla="*/ 2147483647 w 1218"/>
              <a:gd name="T3" fmla="*/ 12601574 h 1398"/>
              <a:gd name="T4" fmla="*/ 2147483647 w 1218"/>
              <a:gd name="T5" fmla="*/ 2147483647 h 1398"/>
              <a:gd name="T6" fmla="*/ 0 60000 65536"/>
              <a:gd name="T7" fmla="*/ 0 60000 65536"/>
              <a:gd name="T8" fmla="*/ 0 60000 65536"/>
              <a:gd name="T9" fmla="*/ 0 w 1218"/>
              <a:gd name="T10" fmla="*/ 0 h 1398"/>
              <a:gd name="T11" fmla="*/ 1218 w 1218"/>
              <a:gd name="T12" fmla="*/ 1398 h 13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8" h="1398">
                <a:moveTo>
                  <a:pt x="0" y="0"/>
                </a:moveTo>
                <a:lnTo>
                  <a:pt x="1203" y="5"/>
                </a:lnTo>
                <a:lnTo>
                  <a:pt x="1218" y="1398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55" name="Text Box 31"/>
          <p:cNvSpPr txBox="1">
            <a:spLocks noChangeArrowheads="1"/>
          </p:cNvSpPr>
          <p:nvPr/>
        </p:nvSpPr>
        <p:spPr bwMode="auto">
          <a:xfrm>
            <a:off x="6034088" y="2455863"/>
            <a:ext cx="2003425" cy="77946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Initialize hardware,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Begin print</a:t>
            </a:r>
          </a:p>
        </p:txBody>
      </p:sp>
      <p:sp>
        <p:nvSpPr>
          <p:cNvPr id="77856" name="Freeform 32"/>
          <p:cNvSpPr>
            <a:spLocks/>
          </p:cNvSpPr>
          <p:nvPr/>
        </p:nvSpPr>
        <p:spPr bwMode="auto">
          <a:xfrm>
            <a:off x="5768975" y="4002088"/>
            <a:ext cx="1503363" cy="1112837"/>
          </a:xfrm>
          <a:custGeom>
            <a:avLst/>
            <a:gdLst>
              <a:gd name="T0" fmla="*/ 2147483647 w 759"/>
              <a:gd name="T1" fmla="*/ 1766628122 h 701"/>
              <a:gd name="T2" fmla="*/ 2147483647 w 759"/>
              <a:gd name="T3" fmla="*/ 0 h 701"/>
              <a:gd name="T4" fmla="*/ 0 w 759"/>
              <a:gd name="T5" fmla="*/ 0 h 701"/>
              <a:gd name="T6" fmla="*/ 0 60000 65536"/>
              <a:gd name="T7" fmla="*/ 0 60000 65536"/>
              <a:gd name="T8" fmla="*/ 0 60000 65536"/>
              <a:gd name="T9" fmla="*/ 0 w 759"/>
              <a:gd name="T10" fmla="*/ 0 h 701"/>
              <a:gd name="T11" fmla="*/ 759 w 759"/>
              <a:gd name="T12" fmla="*/ 701 h 7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9" h="701">
                <a:moveTo>
                  <a:pt x="759" y="701"/>
                </a:moveTo>
                <a:lnTo>
                  <a:pt x="743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57" name="Text Box 33"/>
          <p:cNvSpPr txBox="1">
            <a:spLocks noChangeArrowheads="1"/>
          </p:cNvSpPr>
          <p:nvPr/>
        </p:nvSpPr>
        <p:spPr bwMode="auto">
          <a:xfrm>
            <a:off x="5435600" y="3611563"/>
            <a:ext cx="2054225" cy="77946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Print complete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Send interrupt</a:t>
            </a:r>
          </a:p>
        </p:txBody>
      </p:sp>
      <p:sp>
        <p:nvSpPr>
          <p:cNvPr id="77858" name="Line 34"/>
          <p:cNvSpPr>
            <a:spLocks noChangeShapeType="1"/>
          </p:cNvSpPr>
          <p:nvPr/>
        </p:nvSpPr>
        <p:spPr bwMode="auto">
          <a:xfrm flipH="1" flipV="1">
            <a:off x="3498850" y="4000500"/>
            <a:ext cx="6604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59" name="Text Box 35"/>
          <p:cNvSpPr txBox="1">
            <a:spLocks noChangeArrowheads="1"/>
          </p:cNvSpPr>
          <p:nvPr/>
        </p:nvSpPr>
        <p:spPr bwMode="auto">
          <a:xfrm>
            <a:off x="2500313" y="3235325"/>
            <a:ext cx="998537" cy="91598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Save registers and state</a:t>
            </a:r>
          </a:p>
        </p:txBody>
      </p:sp>
      <p:sp>
        <p:nvSpPr>
          <p:cNvPr id="77860" name="Line 36"/>
          <p:cNvSpPr>
            <a:spLocks noChangeShapeType="1"/>
          </p:cNvSpPr>
          <p:nvPr/>
        </p:nvSpPr>
        <p:spPr bwMode="auto">
          <a:xfrm flipH="1" flipV="1">
            <a:off x="1695450" y="2235200"/>
            <a:ext cx="804863" cy="11033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1" name="Line 37"/>
          <p:cNvSpPr>
            <a:spLocks noChangeShapeType="1"/>
          </p:cNvSpPr>
          <p:nvPr/>
        </p:nvSpPr>
        <p:spPr bwMode="auto">
          <a:xfrm flipV="1">
            <a:off x="3498850" y="4022725"/>
            <a:ext cx="660400" cy="5953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2" name="Text Box 38"/>
          <p:cNvSpPr txBox="1">
            <a:spLocks noChangeArrowheads="1"/>
          </p:cNvSpPr>
          <p:nvPr/>
        </p:nvSpPr>
        <p:spPr bwMode="auto">
          <a:xfrm>
            <a:off x="2500313" y="4441825"/>
            <a:ext cx="998537" cy="91598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Restore registers and state</a:t>
            </a:r>
          </a:p>
        </p:txBody>
      </p:sp>
      <p:sp>
        <p:nvSpPr>
          <p:cNvPr id="77863" name="Line 39"/>
          <p:cNvSpPr>
            <a:spLocks noChangeShapeType="1"/>
          </p:cNvSpPr>
          <p:nvPr/>
        </p:nvSpPr>
        <p:spPr bwMode="auto">
          <a:xfrm flipV="1">
            <a:off x="1695450" y="5114925"/>
            <a:ext cx="804863" cy="749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4" name="AutoShape 40"/>
          <p:cNvSpPr>
            <a:spLocks/>
          </p:cNvSpPr>
          <p:nvPr/>
        </p:nvSpPr>
        <p:spPr bwMode="auto">
          <a:xfrm>
            <a:off x="3959225" y="2241550"/>
            <a:ext cx="152400" cy="434975"/>
          </a:xfrm>
          <a:prstGeom prst="leftBrace">
            <a:avLst>
              <a:gd name="adj1" fmla="val 2378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7865" name="Text Box 41"/>
          <p:cNvSpPr txBox="1">
            <a:spLocks noChangeArrowheads="1"/>
          </p:cNvSpPr>
          <p:nvPr/>
        </p:nvSpPr>
        <p:spPr bwMode="auto">
          <a:xfrm>
            <a:off x="3498850" y="2400300"/>
            <a:ext cx="460375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B1</a:t>
            </a:r>
          </a:p>
        </p:txBody>
      </p:sp>
      <p:sp>
        <p:nvSpPr>
          <p:cNvPr id="77866" name="AutoShape 42"/>
          <p:cNvSpPr>
            <a:spLocks/>
          </p:cNvSpPr>
          <p:nvPr/>
        </p:nvSpPr>
        <p:spPr bwMode="auto">
          <a:xfrm>
            <a:off x="3960813" y="2928938"/>
            <a:ext cx="198437" cy="1071562"/>
          </a:xfrm>
          <a:prstGeom prst="leftBrace">
            <a:avLst>
              <a:gd name="adj1" fmla="val 4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7867" name="Text Box 43"/>
          <p:cNvSpPr txBox="1">
            <a:spLocks noChangeArrowheads="1"/>
          </p:cNvSpPr>
          <p:nvPr/>
        </p:nvSpPr>
        <p:spPr bwMode="auto">
          <a:xfrm>
            <a:off x="3556000" y="3257550"/>
            <a:ext cx="460375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B2</a:t>
            </a:r>
          </a:p>
        </p:txBody>
      </p:sp>
      <p:sp>
        <p:nvSpPr>
          <p:cNvPr id="77868" name="AutoShape 44"/>
          <p:cNvSpPr>
            <a:spLocks/>
          </p:cNvSpPr>
          <p:nvPr/>
        </p:nvSpPr>
        <p:spPr bwMode="auto">
          <a:xfrm>
            <a:off x="3959225" y="4022725"/>
            <a:ext cx="152400" cy="1819275"/>
          </a:xfrm>
          <a:prstGeom prst="leftBrace">
            <a:avLst>
              <a:gd name="adj1" fmla="val 9947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77869" name="Text Box 45"/>
          <p:cNvSpPr txBox="1">
            <a:spLocks noChangeArrowheads="1"/>
          </p:cNvSpPr>
          <p:nvPr/>
        </p:nvSpPr>
        <p:spPr bwMode="auto">
          <a:xfrm>
            <a:off x="3573463" y="4748213"/>
            <a:ext cx="460375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B3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7885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A7565CE9-31FC-495A-A15F-A7B31B575E5E}" type="slidenum">
              <a:rPr lang="en-US" altLang="zh-CN" smtClean="0"/>
              <a:pPr/>
              <a:t>60</a:t>
            </a:fld>
            <a:endParaRPr lang="en-US" altLang="zh-CN" smtClean="0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Instruction cycle with interrupts</a:t>
            </a:r>
          </a:p>
        </p:txBody>
      </p:sp>
      <p:sp>
        <p:nvSpPr>
          <p:cNvPr id="78853" name="Oval 4"/>
          <p:cNvSpPr>
            <a:spLocks noChangeArrowheads="1"/>
          </p:cNvSpPr>
          <p:nvPr/>
        </p:nvSpPr>
        <p:spPr bwMode="auto">
          <a:xfrm>
            <a:off x="1944688" y="2325688"/>
            <a:ext cx="1455737" cy="452437"/>
          </a:xfrm>
          <a:prstGeom prst="ellipse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START</a:t>
            </a:r>
          </a:p>
        </p:txBody>
      </p:sp>
      <p:sp>
        <p:nvSpPr>
          <p:cNvPr id="78854" name="Text Box 5"/>
          <p:cNvSpPr txBox="1">
            <a:spLocks noChangeArrowheads="1"/>
          </p:cNvSpPr>
          <p:nvPr/>
        </p:nvSpPr>
        <p:spPr bwMode="auto">
          <a:xfrm>
            <a:off x="2084388" y="3460750"/>
            <a:ext cx="938212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a typeface="宋体" charset="-122"/>
            </a:endParaRPr>
          </a:p>
        </p:txBody>
      </p:sp>
      <p:sp>
        <p:nvSpPr>
          <p:cNvPr id="78855" name="Rectangle 6"/>
          <p:cNvSpPr>
            <a:spLocks noChangeArrowheads="1"/>
          </p:cNvSpPr>
          <p:nvPr/>
        </p:nvSpPr>
        <p:spPr bwMode="auto">
          <a:xfrm>
            <a:off x="2084388" y="3717925"/>
            <a:ext cx="1262062" cy="577850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Fetch</a:t>
            </a:r>
          </a:p>
        </p:txBody>
      </p:sp>
      <p:sp>
        <p:nvSpPr>
          <p:cNvPr id="78856" name="Rectangle 7"/>
          <p:cNvSpPr>
            <a:spLocks noChangeArrowheads="1"/>
          </p:cNvSpPr>
          <p:nvPr/>
        </p:nvSpPr>
        <p:spPr bwMode="auto">
          <a:xfrm>
            <a:off x="2133600" y="5207000"/>
            <a:ext cx="1270000" cy="631825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Decode</a:t>
            </a:r>
          </a:p>
        </p:txBody>
      </p:sp>
      <p:sp>
        <p:nvSpPr>
          <p:cNvPr id="78857" name="Rectangle 8"/>
          <p:cNvSpPr>
            <a:spLocks noChangeArrowheads="1"/>
          </p:cNvSpPr>
          <p:nvPr/>
        </p:nvSpPr>
        <p:spPr bwMode="auto">
          <a:xfrm>
            <a:off x="5486400" y="3425825"/>
            <a:ext cx="1279525" cy="577850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execute</a:t>
            </a:r>
          </a:p>
        </p:txBody>
      </p:sp>
      <p:sp>
        <p:nvSpPr>
          <p:cNvPr id="78858" name="Rectangle 9"/>
          <p:cNvSpPr>
            <a:spLocks noChangeArrowheads="1"/>
          </p:cNvSpPr>
          <p:nvPr/>
        </p:nvSpPr>
        <p:spPr bwMode="auto">
          <a:xfrm>
            <a:off x="5486400" y="5207000"/>
            <a:ext cx="1228725" cy="631825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Check for</a:t>
            </a:r>
          </a:p>
          <a:p>
            <a:r>
              <a:rPr lang="en-US" altLang="zh-CN">
                <a:ea typeface="宋体" charset="-122"/>
              </a:rPr>
              <a:t>interrupt</a:t>
            </a:r>
          </a:p>
        </p:txBody>
      </p:sp>
      <p:sp>
        <p:nvSpPr>
          <p:cNvPr id="78859" name="Line 10"/>
          <p:cNvSpPr>
            <a:spLocks noChangeShapeType="1"/>
          </p:cNvSpPr>
          <p:nvPr/>
        </p:nvSpPr>
        <p:spPr bwMode="auto">
          <a:xfrm>
            <a:off x="2652713" y="2778125"/>
            <a:ext cx="0" cy="93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0" name="Line 11"/>
          <p:cNvSpPr>
            <a:spLocks noChangeShapeType="1"/>
          </p:cNvSpPr>
          <p:nvPr/>
        </p:nvSpPr>
        <p:spPr bwMode="auto">
          <a:xfrm>
            <a:off x="2652713" y="4295775"/>
            <a:ext cx="0" cy="911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1" name="Freeform 12"/>
          <p:cNvSpPr>
            <a:spLocks/>
          </p:cNvSpPr>
          <p:nvPr/>
        </p:nvSpPr>
        <p:spPr bwMode="auto">
          <a:xfrm>
            <a:off x="3403600" y="3714750"/>
            <a:ext cx="2032000" cy="1854200"/>
          </a:xfrm>
          <a:custGeom>
            <a:avLst/>
            <a:gdLst>
              <a:gd name="T0" fmla="*/ 0 w 1280"/>
              <a:gd name="T1" fmla="*/ 2147483647 h 1168"/>
              <a:gd name="T2" fmla="*/ 1214715246 w 1280"/>
              <a:gd name="T3" fmla="*/ 2147483647 h 1168"/>
              <a:gd name="T4" fmla="*/ 1249997420 w 1280"/>
              <a:gd name="T5" fmla="*/ 0 h 1168"/>
              <a:gd name="T6" fmla="*/ 2147483647 w 1280"/>
              <a:gd name="T7" fmla="*/ 7559675 h 1168"/>
              <a:gd name="T8" fmla="*/ 0 60000 65536"/>
              <a:gd name="T9" fmla="*/ 0 60000 65536"/>
              <a:gd name="T10" fmla="*/ 0 60000 65536"/>
              <a:gd name="T11" fmla="*/ 0 60000 65536"/>
              <a:gd name="T12" fmla="*/ 0 w 1280"/>
              <a:gd name="T13" fmla="*/ 0 h 1168"/>
              <a:gd name="T14" fmla="*/ 1280 w 1280"/>
              <a:gd name="T15" fmla="*/ 1168 h 1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0" h="1168">
                <a:moveTo>
                  <a:pt x="0" y="1168"/>
                </a:moveTo>
                <a:lnTo>
                  <a:pt x="482" y="1167"/>
                </a:lnTo>
                <a:lnTo>
                  <a:pt x="496" y="0"/>
                </a:lnTo>
                <a:lnTo>
                  <a:pt x="1280" y="3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2" name="Line 13"/>
          <p:cNvSpPr>
            <a:spLocks noChangeShapeType="1"/>
          </p:cNvSpPr>
          <p:nvPr/>
        </p:nvSpPr>
        <p:spPr bwMode="auto">
          <a:xfrm>
            <a:off x="6124575" y="4003675"/>
            <a:ext cx="0" cy="1203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3" name="Text Box 14"/>
          <p:cNvSpPr txBox="1">
            <a:spLocks noChangeArrowheads="1"/>
          </p:cNvSpPr>
          <p:nvPr/>
        </p:nvSpPr>
        <p:spPr bwMode="auto">
          <a:xfrm>
            <a:off x="5884863" y="4295775"/>
            <a:ext cx="1458912" cy="6413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Interrupts enabled</a:t>
            </a:r>
          </a:p>
        </p:txBody>
      </p:sp>
      <p:sp>
        <p:nvSpPr>
          <p:cNvPr id="78864" name="Freeform 15"/>
          <p:cNvSpPr>
            <a:spLocks/>
          </p:cNvSpPr>
          <p:nvPr/>
        </p:nvSpPr>
        <p:spPr bwMode="auto">
          <a:xfrm>
            <a:off x="2652713" y="2963863"/>
            <a:ext cx="5541962" cy="2603500"/>
          </a:xfrm>
          <a:custGeom>
            <a:avLst/>
            <a:gdLst>
              <a:gd name="T0" fmla="*/ 2147483647 w 3491"/>
              <a:gd name="T1" fmla="*/ 2147483647 h 1640"/>
              <a:gd name="T2" fmla="*/ 2147483647 w 3491"/>
              <a:gd name="T3" fmla="*/ 2147483647 h 1640"/>
              <a:gd name="T4" fmla="*/ 2147483647 w 3491"/>
              <a:gd name="T5" fmla="*/ 0 h 1640"/>
              <a:gd name="T6" fmla="*/ 0 w 3491"/>
              <a:gd name="T7" fmla="*/ 2520950 h 1640"/>
              <a:gd name="T8" fmla="*/ 0 60000 65536"/>
              <a:gd name="T9" fmla="*/ 0 60000 65536"/>
              <a:gd name="T10" fmla="*/ 0 60000 65536"/>
              <a:gd name="T11" fmla="*/ 0 60000 65536"/>
              <a:gd name="T12" fmla="*/ 0 w 3491"/>
              <a:gd name="T13" fmla="*/ 0 h 1640"/>
              <a:gd name="T14" fmla="*/ 3491 w 3491"/>
              <a:gd name="T15" fmla="*/ 1640 h 16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91" h="1640">
                <a:moveTo>
                  <a:pt x="2565" y="1640"/>
                </a:moveTo>
                <a:lnTo>
                  <a:pt x="3491" y="1640"/>
                </a:lnTo>
                <a:lnTo>
                  <a:pt x="3491" y="0"/>
                </a:lnTo>
                <a:lnTo>
                  <a:pt x="0" y="1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5" name="Line 16"/>
          <p:cNvSpPr>
            <a:spLocks noChangeShapeType="1"/>
          </p:cNvSpPr>
          <p:nvPr/>
        </p:nvSpPr>
        <p:spPr bwMode="auto">
          <a:xfrm flipV="1">
            <a:off x="6765925" y="3714750"/>
            <a:ext cx="142875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6" name="Text Box 17"/>
          <p:cNvSpPr txBox="1">
            <a:spLocks noChangeArrowheads="1"/>
          </p:cNvSpPr>
          <p:nvPr/>
        </p:nvSpPr>
        <p:spPr bwMode="auto">
          <a:xfrm>
            <a:off x="6715125" y="3403600"/>
            <a:ext cx="1458913" cy="6413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Interrupts disabled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7987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1B86E8BC-008A-4356-911C-BB3A97C5F365}" type="slidenum">
              <a:rPr lang="en-US" altLang="zh-CN" smtClean="0"/>
              <a:pPr/>
              <a:t>61</a:t>
            </a:fld>
            <a:endParaRPr lang="en-US" altLang="zh-CN" smtClean="0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Interrupt processing (1)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A device issues an interrupt request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The CPU (processor) finishes execution of the present instruction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The CPU tests to see if there is a pending interrupt, determines there is, and sends a acknowledgement to the device requesting the interrupt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The CPU saves registers and state to the stack (including the program counter register value)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The CPU loads the address of the appropriate ISR into the address register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B47692DE-FD7C-4CE8-80A5-EE45E77859C2}" type="slidenum">
              <a:rPr lang="en-US" altLang="zh-CN" smtClean="0"/>
              <a:pPr/>
              <a:t>62</a:t>
            </a:fld>
            <a:endParaRPr lang="en-US" altLang="zh-CN" smtClean="0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Interrupt processing (2)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The CPU executes the ISR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When the ISR finishes, the saved register and state information is restored to the CPU registers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The program counter is reset to point to the next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The original program continues execution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>
                <a:ea typeface="宋体" charset="-122"/>
              </a:rPr>
              <a:t>REMEMBER: the time when an interrupt occurs is not known in advance!!   Interrupts are asynchronous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38FCFC2-7186-4A38-8E20-0E223B319144}" type="slidenum">
              <a:rPr lang="en-US" altLang="zh-CN" smtClean="0"/>
              <a:pPr/>
              <a:t>63</a:t>
            </a:fld>
            <a:endParaRPr lang="en-US" altLang="zh-CN" smtClean="0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800" smtClean="0">
                <a:ea typeface="宋体" charset="-122"/>
              </a:rPr>
              <a:t>CMPT 300</a:t>
            </a:r>
            <a:br>
              <a:rPr lang="en-US" altLang="zh-CN" sz="4800" smtClean="0">
                <a:ea typeface="宋体" charset="-122"/>
              </a:rPr>
            </a:br>
            <a:r>
              <a:rPr lang="en-US" altLang="zh-CN" sz="3600" smtClean="0">
                <a:ea typeface="宋体" charset="-122"/>
              </a:rPr>
              <a:t>Introduction to Operating Systems</a:t>
            </a:r>
            <a:r>
              <a:rPr lang="en-US" altLang="zh-CN" smtClean="0">
                <a:ea typeface="宋体" charset="-122"/>
              </a:rPr>
              <a:t> 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  <a:p>
            <a:pPr algn="ctr" eaLnBrk="1" hangingPunct="1"/>
            <a:r>
              <a:rPr lang="en-US" altLang="zh-CN" sz="3200" smtClean="0">
                <a:ea typeface="宋体" charset="-122"/>
              </a:rPr>
              <a:t>Operating Systems</a:t>
            </a:r>
          </a:p>
          <a:p>
            <a:pPr algn="ctr" eaLnBrk="1" hangingPunct="1"/>
            <a:r>
              <a:rPr lang="en-US" altLang="zh-CN" sz="3200" smtClean="0">
                <a:ea typeface="宋体" charset="-122"/>
              </a:rPr>
              <a:t>Overview Part 2: History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History of Operating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First generation 1945 - 1955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vacuum tubes, plug boards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Second generation 1955 - 1965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transistors, batch systems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Third generation  1965 – 1980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ICs and multiprogramming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Fourth generation 1980 – present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personal computers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© Zonghua Gu, CMPT 300, Fall 2011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289726-E653-4F3B-BC2C-66257D9F470C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9113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CB796850-6944-494C-83ED-2775F9363BBF}" type="slidenum">
              <a:rPr lang="en-US" altLang="zh-CN" smtClean="0"/>
              <a:pPr/>
              <a:t>65</a:t>
            </a:fld>
            <a:endParaRPr lang="en-US" altLang="zh-CN" smtClean="0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ea typeface="宋体" charset="-122"/>
              </a:rPr>
              <a:t>The earliest computers (1945-55)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30388"/>
            <a:ext cx="8305800" cy="4302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Built of relays, vacuum tubes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Very large, Very slow by today’s standards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Built, programmed and maintained by the same people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Programmed by using switches, paper tape, </a:t>
            </a:r>
            <a:r>
              <a:rPr lang="en-US" altLang="zh-CN" sz="2800" dirty="0" smtClean="0">
                <a:ea typeface="宋体" charset="-122"/>
              </a:rPr>
              <a:t>etc </a:t>
            </a:r>
            <a:endParaRPr lang="en-US" altLang="zh-CN" sz="2800" dirty="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No operating system, single operation, single problem, sequential access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9216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61CE6CD1-4FA9-4592-A0D6-A9C4181025AC}" type="slidenum">
              <a:rPr lang="en-US" altLang="zh-CN" smtClean="0"/>
              <a:pPr/>
              <a:t>66</a:t>
            </a:fld>
            <a:endParaRPr lang="en-US" altLang="zh-CN" smtClean="0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The next generation (1955-65)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ea typeface="宋体" charset="-122"/>
              </a:rPr>
              <a:t>Transistor-based</a:t>
            </a:r>
            <a:r>
              <a:rPr lang="en-US" altLang="zh-CN" sz="2800" dirty="0" smtClean="0">
                <a:ea typeface="宋体" charset="-122"/>
              </a:rPr>
              <a:t>, increased reliability</a:t>
            </a:r>
          </a:p>
          <a:p>
            <a:pPr eaLnBrk="1" hangingPunct="1"/>
            <a:r>
              <a:rPr lang="en-US" altLang="zh-CN" sz="2800" dirty="0" smtClean="0">
                <a:ea typeface="宋体" charset="-122"/>
              </a:rPr>
              <a:t>The first commercial mainframes, still very large and very expensive </a:t>
            </a:r>
          </a:p>
          <a:p>
            <a:pPr eaLnBrk="1" hangingPunct="1"/>
            <a:r>
              <a:rPr lang="en-US" altLang="zh-CN" sz="2800" dirty="0" smtClean="0">
                <a:ea typeface="宋体" charset="-122"/>
              </a:rPr>
              <a:t>Used </a:t>
            </a:r>
            <a:r>
              <a:rPr lang="en-US" altLang="zh-CN" sz="2800" dirty="0" smtClean="0">
                <a:ea typeface="宋体" charset="-122"/>
              </a:rPr>
              <a:t>assembly </a:t>
            </a:r>
            <a:r>
              <a:rPr lang="en-US" altLang="zh-CN" sz="2800" dirty="0" smtClean="0">
                <a:ea typeface="宋体" charset="-122"/>
              </a:rPr>
              <a:t>or even early high level languages like Fortran or ALGOL</a:t>
            </a:r>
          </a:p>
          <a:p>
            <a:pPr eaLnBrk="1" hangingPunct="1"/>
            <a:r>
              <a:rPr lang="en-US" altLang="zh-CN" sz="2800" dirty="0" smtClean="0">
                <a:ea typeface="宋体" charset="-122"/>
              </a:rPr>
              <a:t>Rudimentary operating system, one program at a time, with control commands to compile, load, execute, terminate, basic compilers</a:t>
            </a:r>
          </a:p>
          <a:p>
            <a:pPr eaLnBrk="1" hangingPunct="1"/>
            <a:r>
              <a:rPr lang="en-US" altLang="zh-CN" sz="2800" dirty="0" smtClean="0">
                <a:ea typeface="宋体" charset="-122"/>
              </a:rPr>
              <a:t>Input using cards, paper tape, magnetic tape …</a:t>
            </a:r>
          </a:p>
          <a:p>
            <a:pPr eaLnBrk="1" hangingPunct="1"/>
            <a:endParaRPr lang="en-US" altLang="zh-CN" sz="2800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Single Job to Batch</a:t>
            </a:r>
            <a:endParaRPr lang="en-CA" altLang="zh-CN" dirty="0" smtClean="0">
              <a:ea typeface="宋体" charset="-122"/>
            </a:endParaRP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Earliest machines had very rudimentary OS.  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To run a job, needed to load the compiler as well as the code for the job. 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Required a great deal of operator intervention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CPU not efficiently used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Batch processing evolved to reduce the amount of time wasted setting up single jobs</a:t>
            </a:r>
            <a:endParaRPr lang="en-CA" altLang="zh-CN" dirty="0" smtClean="0">
              <a:ea typeface="宋体" charset="-122"/>
            </a:endParaRPr>
          </a:p>
        </p:txBody>
      </p:sp>
      <p:sp>
        <p:nvSpPr>
          <p:cNvPr id="93188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45A74CB5-D720-403C-859F-A6F4FA29D012}" type="slidenum">
              <a:rPr lang="en-US" altLang="zh-CN" smtClean="0"/>
              <a:pPr/>
              <a:t>67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23656" t="39720" r="13995" b="33592"/>
          <a:stretch>
            <a:fillRect/>
          </a:stretch>
        </p:blipFill>
        <p:spPr bwMode="auto">
          <a:xfrm>
            <a:off x="5325261" y="1612900"/>
            <a:ext cx="3628239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0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942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E9CB24F1-1860-4F88-8822-EB5E6AFB4F00}" type="slidenum">
              <a:rPr lang="en-US" altLang="zh-CN" smtClean="0"/>
              <a:pPr/>
              <a:t>68</a:t>
            </a:fld>
            <a:endParaRPr lang="en-US" altLang="zh-CN" smtClean="0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Early Batch processing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87500"/>
            <a:ext cx="6121400" cy="469741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Collect a group of jobs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Each job was submitted as a stack of punched cards.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Job card, language definition card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One card per line of code in program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Cards for load and run instructions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Cards containing data for program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End card indicating end of job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A group of jobs was submitted as a batch to the card reader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Each job was read in, executed, produced it output, terminated, then the next job took over the machine  </a:t>
            </a:r>
          </a:p>
          <a:p>
            <a:pPr lvl="2" eaLnBrk="1" hangingPunct="1">
              <a:lnSpc>
                <a:spcPct val="80000"/>
              </a:lnSpc>
            </a:pPr>
            <a:endParaRPr lang="en-US" altLang="zh-CN" sz="2000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History, Evolution, and Philosophies</a:t>
            </a:r>
          </a:p>
          <a:p>
            <a:r>
              <a:rPr lang="en-US" altLang="zh-CN" dirty="0" smtClean="0"/>
              <a:t>The User's View of Operating System Services</a:t>
            </a:r>
          </a:p>
          <a:p>
            <a:r>
              <a:rPr lang="en-US" altLang="zh-CN" dirty="0" smtClean="0"/>
              <a:t>Tasking and Processes</a:t>
            </a:r>
          </a:p>
          <a:p>
            <a:r>
              <a:rPr lang="en-US" altLang="zh-CN" dirty="0" smtClean="0"/>
              <a:t>Inter-process Communication, Concurrency Control and Resource Allocation</a:t>
            </a:r>
          </a:p>
          <a:p>
            <a:r>
              <a:rPr lang="en-US" altLang="zh-CN" dirty="0" smtClean="0"/>
              <a:t>Scheduling and Dispatch</a:t>
            </a:r>
          </a:p>
          <a:p>
            <a:r>
              <a:rPr lang="en-US" altLang="zh-CN" dirty="0" smtClean="0"/>
              <a:t>Physical and Virtual Memory Organization</a:t>
            </a:r>
          </a:p>
          <a:p>
            <a:r>
              <a:rPr lang="en-US" altLang="zh-CN" dirty="0" smtClean="0"/>
              <a:t>File Systems</a:t>
            </a:r>
          </a:p>
          <a:p>
            <a:r>
              <a:rPr lang="en-US" altLang="zh-CN" dirty="0" smtClean="0"/>
              <a:t>Security and Protection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>
          <a:xfrm>
            <a:off x="254000" y="6400800"/>
            <a:ext cx="4389438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© </a:t>
            </a:r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r>
              <a:rPr lang="en-US" dirty="0" smtClean="0"/>
              <a:t>, CMPT 300, Fall 2011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</p:spPr>
        <p:txBody>
          <a:bodyPr/>
          <a:lstStyle/>
          <a:p>
            <a:pPr>
              <a:defRPr/>
            </a:pPr>
            <a:fld id="{8D23FF05-AD02-48A8-853F-9C527144CB85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9625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4D6CA412-0971-4395-9B08-60C16FF5F008}" type="slidenum">
              <a:rPr lang="en-US" altLang="zh-CN" smtClean="0"/>
              <a:pPr/>
              <a:t>69</a:t>
            </a:fld>
            <a:endParaRPr lang="en-US" altLang="zh-CN" smtClean="0"/>
          </a:p>
        </p:txBody>
      </p:sp>
      <p:sp>
        <p:nvSpPr>
          <p:cNvPr id="96260" name="Rectangle 9"/>
          <p:cNvSpPr>
            <a:spLocks noChangeArrowheads="1"/>
          </p:cNvSpPr>
          <p:nvPr/>
        </p:nvSpPr>
        <p:spPr bwMode="auto">
          <a:xfrm>
            <a:off x="6308725" y="3101975"/>
            <a:ext cx="1689100" cy="6477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962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Early Batch Processing</a:t>
            </a:r>
          </a:p>
        </p:txBody>
      </p:sp>
      <p:sp>
        <p:nvSpPr>
          <p:cNvPr id="96262" name="Rectangle 4"/>
          <p:cNvSpPr>
            <a:spLocks noChangeArrowheads="1"/>
          </p:cNvSpPr>
          <p:nvPr/>
        </p:nvSpPr>
        <p:spPr bwMode="auto">
          <a:xfrm>
            <a:off x="3309938" y="2581275"/>
            <a:ext cx="2233612" cy="23256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CPU</a:t>
            </a:r>
          </a:p>
        </p:txBody>
      </p:sp>
      <p:sp>
        <p:nvSpPr>
          <p:cNvPr id="96263" name="Rectangle 5"/>
          <p:cNvSpPr>
            <a:spLocks noChangeArrowheads="1"/>
          </p:cNvSpPr>
          <p:nvPr/>
        </p:nvSpPr>
        <p:spPr bwMode="auto">
          <a:xfrm>
            <a:off x="1019175" y="3217863"/>
            <a:ext cx="1481138" cy="6477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Card reader</a:t>
            </a:r>
          </a:p>
        </p:txBody>
      </p:sp>
      <p:sp>
        <p:nvSpPr>
          <p:cNvPr id="96264" name="Line 6"/>
          <p:cNvSpPr>
            <a:spLocks noChangeShapeType="1"/>
          </p:cNvSpPr>
          <p:nvPr/>
        </p:nvSpPr>
        <p:spPr bwMode="auto">
          <a:xfrm>
            <a:off x="2511425" y="3429000"/>
            <a:ext cx="78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5" name="Line 7"/>
          <p:cNvSpPr>
            <a:spLocks noChangeShapeType="1"/>
          </p:cNvSpPr>
          <p:nvPr/>
        </p:nvSpPr>
        <p:spPr bwMode="auto">
          <a:xfrm>
            <a:off x="5556250" y="3429000"/>
            <a:ext cx="739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6" name="Text Box 8"/>
          <p:cNvSpPr txBox="1">
            <a:spLocks noChangeArrowheads="1"/>
          </p:cNvSpPr>
          <p:nvPr/>
        </p:nvSpPr>
        <p:spPr bwMode="auto">
          <a:xfrm>
            <a:off x="6343650" y="3244850"/>
            <a:ext cx="1400175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Line printer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9728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30E57446-2D8E-479D-8041-30625D80D15A}" type="slidenum">
              <a:rPr lang="en-US" altLang="zh-CN" smtClean="0"/>
              <a:pPr/>
              <a:t>70</a:t>
            </a:fld>
            <a:endParaRPr lang="en-US" altLang="zh-CN" smtClean="0"/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Operating System</a:t>
            </a:r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Commands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Read a single card to memory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Compile to machine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Place machine language code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Start execution (load address of first instruction in program in Program counter then begin execution)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Write output to the line printer (or other output device)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Trap condition switches control from program to OS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END card being executed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Illegal opcode,  divide by zero, …</a:t>
            </a:r>
          </a:p>
          <a:p>
            <a:pPr lvl="2" eaLnBrk="1" hangingPunct="1">
              <a:lnSpc>
                <a:spcPct val="90000"/>
              </a:lnSpc>
            </a:pPr>
            <a:endParaRPr lang="en-US" altLang="zh-CN" sz="200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9830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29F451E6-B010-4DBF-ADAE-47253397C7CF}" type="slidenum">
              <a:rPr lang="en-US" altLang="zh-CN" smtClean="0"/>
              <a:pPr/>
              <a:t>71</a:t>
            </a:fld>
            <a:endParaRPr lang="en-US" altLang="zh-CN" smtClean="0"/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431800"/>
            <a:ext cx="8658225" cy="11430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ea typeface="宋体" charset="-122"/>
              </a:rPr>
              <a:t>Problems with early batch processing</a:t>
            </a:r>
          </a:p>
        </p:txBody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Input and output, particularly from peripheral I/0 devices (card reader, line printer), are very slow when compared to the execution of other instructions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When input and output is happening the CPU is mostly idle. An expensive resource is being wasted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A program trapped in a infinite loop would never terminate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9933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7891F9AC-3956-4C1D-94B5-42284D3E23F4}" type="slidenum">
              <a:rPr lang="en-US" altLang="zh-CN" smtClean="0"/>
              <a:pPr/>
              <a:t>72</a:t>
            </a:fld>
            <a:endParaRPr lang="en-US" altLang="zh-CN" smtClean="0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Improving batch processing</a:t>
            </a:r>
          </a:p>
        </p:txBody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Offload the slow </a:t>
            </a:r>
            <a:r>
              <a:rPr lang="en-US" altLang="zh-CN" dirty="0" smtClean="0">
                <a:ea typeface="宋体" charset="-122"/>
              </a:rPr>
              <a:t>I/O </a:t>
            </a:r>
            <a:r>
              <a:rPr lang="en-US" altLang="zh-CN" dirty="0" smtClean="0">
                <a:ea typeface="宋体" charset="-122"/>
              </a:rPr>
              <a:t>tasks to less costly and powerful computers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Use faster I/O media (like tapes) for input to fast powerful machine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Add timers, if your time runs out an interrupt is generated which terminates your program (deals with infinite loops)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Adds complexity, improves efficiency</a:t>
            </a:r>
          </a:p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10035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58335E05-F51D-4307-9927-9214DDE7707C}" type="slidenum">
              <a:rPr lang="en-US" altLang="zh-CN" smtClean="0"/>
              <a:pPr/>
              <a:t>73</a:t>
            </a:fld>
            <a:endParaRPr lang="en-US" altLang="zh-CN" smtClean="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Improving batch processing</a:t>
            </a:r>
          </a:p>
        </p:txBody>
      </p:sp>
      <p:sp>
        <p:nvSpPr>
          <p:cNvPr id="100357" name="Rectangle 4"/>
          <p:cNvSpPr>
            <a:spLocks noChangeArrowheads="1"/>
          </p:cNvSpPr>
          <p:nvPr/>
        </p:nvSpPr>
        <p:spPr bwMode="auto">
          <a:xfrm>
            <a:off x="7199313" y="2606675"/>
            <a:ext cx="1689100" cy="6477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Line printer</a:t>
            </a:r>
          </a:p>
        </p:txBody>
      </p:sp>
      <p:sp>
        <p:nvSpPr>
          <p:cNvPr id="100358" name="Rectangle 5"/>
          <p:cNvSpPr>
            <a:spLocks noChangeArrowheads="1"/>
          </p:cNvSpPr>
          <p:nvPr/>
        </p:nvSpPr>
        <p:spPr bwMode="auto">
          <a:xfrm>
            <a:off x="3390900" y="3429000"/>
            <a:ext cx="2233613" cy="23256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Fast</a:t>
            </a:r>
          </a:p>
          <a:p>
            <a:r>
              <a:rPr lang="en-US" altLang="zh-CN">
                <a:ea typeface="宋体" charset="-122"/>
              </a:rPr>
              <a:t>CPU</a:t>
            </a:r>
          </a:p>
        </p:txBody>
      </p:sp>
      <p:sp>
        <p:nvSpPr>
          <p:cNvPr id="100359" name="Rectangle 6"/>
          <p:cNvSpPr>
            <a:spLocks noChangeArrowheads="1"/>
          </p:cNvSpPr>
          <p:nvPr/>
        </p:nvSpPr>
        <p:spPr bwMode="auto">
          <a:xfrm>
            <a:off x="242888" y="2781300"/>
            <a:ext cx="1481137" cy="6477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Card reader</a:t>
            </a:r>
          </a:p>
        </p:txBody>
      </p:sp>
      <p:sp>
        <p:nvSpPr>
          <p:cNvPr id="100360" name="Text Box 9"/>
          <p:cNvSpPr txBox="1">
            <a:spLocks noChangeArrowheads="1"/>
          </p:cNvSpPr>
          <p:nvPr/>
        </p:nvSpPr>
        <p:spPr bwMode="auto">
          <a:xfrm>
            <a:off x="6424613" y="4092575"/>
            <a:ext cx="1400175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Line printer</a:t>
            </a:r>
          </a:p>
        </p:txBody>
      </p:sp>
      <p:sp>
        <p:nvSpPr>
          <p:cNvPr id="100361" name="AutoShape 11"/>
          <p:cNvSpPr>
            <a:spLocks noChangeArrowheads="1"/>
          </p:cNvSpPr>
          <p:nvPr/>
        </p:nvSpPr>
        <p:spPr bwMode="auto">
          <a:xfrm>
            <a:off x="2003425" y="2819400"/>
            <a:ext cx="609600" cy="609600"/>
          </a:xfrm>
          <a:prstGeom prst="flowChartMagneticTape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input</a:t>
            </a:r>
          </a:p>
        </p:txBody>
      </p:sp>
      <p:sp>
        <p:nvSpPr>
          <p:cNvPr id="100362" name="AutoShape 12"/>
          <p:cNvSpPr>
            <a:spLocks noChangeArrowheads="1"/>
          </p:cNvSpPr>
          <p:nvPr/>
        </p:nvSpPr>
        <p:spPr bwMode="auto">
          <a:xfrm>
            <a:off x="4827588" y="2039938"/>
            <a:ext cx="609600" cy="609600"/>
          </a:xfrm>
          <a:prstGeom prst="flowChartMagneticTape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output</a:t>
            </a:r>
          </a:p>
        </p:txBody>
      </p:sp>
      <p:sp>
        <p:nvSpPr>
          <p:cNvPr id="100363" name="AutoShape 13"/>
          <p:cNvSpPr>
            <a:spLocks noChangeArrowheads="1"/>
          </p:cNvSpPr>
          <p:nvPr/>
        </p:nvSpPr>
        <p:spPr bwMode="auto">
          <a:xfrm>
            <a:off x="3365500" y="2054225"/>
            <a:ext cx="609600" cy="609600"/>
          </a:xfrm>
          <a:prstGeom prst="flowChartMagneticTape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input</a:t>
            </a:r>
          </a:p>
        </p:txBody>
      </p:sp>
      <p:sp>
        <p:nvSpPr>
          <p:cNvPr id="100364" name="AutoShape 14"/>
          <p:cNvSpPr>
            <a:spLocks noChangeArrowheads="1"/>
          </p:cNvSpPr>
          <p:nvPr/>
        </p:nvSpPr>
        <p:spPr bwMode="auto">
          <a:xfrm>
            <a:off x="6208713" y="2584450"/>
            <a:ext cx="609600" cy="609600"/>
          </a:xfrm>
          <a:prstGeom prst="flowChartMagneticTape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output</a:t>
            </a:r>
          </a:p>
        </p:txBody>
      </p:sp>
      <p:sp>
        <p:nvSpPr>
          <p:cNvPr id="100365" name="Line 15"/>
          <p:cNvSpPr>
            <a:spLocks noChangeShapeType="1"/>
          </p:cNvSpPr>
          <p:nvPr/>
        </p:nvSpPr>
        <p:spPr bwMode="auto">
          <a:xfrm flipV="1">
            <a:off x="2303463" y="3429000"/>
            <a:ext cx="0" cy="809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6" name="Line 16"/>
          <p:cNvSpPr>
            <a:spLocks noChangeShapeType="1"/>
          </p:cNvSpPr>
          <p:nvPr/>
        </p:nvSpPr>
        <p:spPr bwMode="auto">
          <a:xfrm>
            <a:off x="3692525" y="2662238"/>
            <a:ext cx="22225" cy="766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7" name="Line 17"/>
          <p:cNvSpPr>
            <a:spLocks noChangeShapeType="1"/>
          </p:cNvSpPr>
          <p:nvPr/>
        </p:nvSpPr>
        <p:spPr bwMode="auto">
          <a:xfrm>
            <a:off x="5081588" y="2616200"/>
            <a:ext cx="0" cy="81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8" name="Line 18"/>
          <p:cNvSpPr>
            <a:spLocks noChangeShapeType="1"/>
          </p:cNvSpPr>
          <p:nvPr/>
        </p:nvSpPr>
        <p:spPr bwMode="auto">
          <a:xfrm>
            <a:off x="6573838" y="321786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9" name="Line 19"/>
          <p:cNvSpPr>
            <a:spLocks noChangeShapeType="1"/>
          </p:cNvSpPr>
          <p:nvPr/>
        </p:nvSpPr>
        <p:spPr bwMode="auto">
          <a:xfrm>
            <a:off x="984250" y="3429000"/>
            <a:ext cx="0" cy="830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0" name="Rectangle 20"/>
          <p:cNvSpPr>
            <a:spLocks noChangeArrowheads="1"/>
          </p:cNvSpPr>
          <p:nvPr/>
        </p:nvSpPr>
        <p:spPr bwMode="auto">
          <a:xfrm>
            <a:off x="428625" y="4156075"/>
            <a:ext cx="2257425" cy="131921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Less powerful</a:t>
            </a:r>
          </a:p>
          <a:p>
            <a:r>
              <a:rPr lang="en-US" altLang="zh-CN">
                <a:ea typeface="宋体" charset="-122"/>
              </a:rPr>
              <a:t>CPU</a:t>
            </a:r>
          </a:p>
        </p:txBody>
      </p:sp>
      <p:sp>
        <p:nvSpPr>
          <p:cNvPr id="100371" name="Rectangle 21"/>
          <p:cNvSpPr>
            <a:spLocks noChangeArrowheads="1"/>
          </p:cNvSpPr>
          <p:nvPr/>
        </p:nvSpPr>
        <p:spPr bwMode="auto">
          <a:xfrm>
            <a:off x="6313488" y="4137025"/>
            <a:ext cx="2257425" cy="131921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Less powerful</a:t>
            </a:r>
          </a:p>
          <a:p>
            <a:r>
              <a:rPr lang="en-US" altLang="zh-CN">
                <a:ea typeface="宋体" charset="-122"/>
              </a:rPr>
              <a:t>CPU</a:t>
            </a:r>
          </a:p>
        </p:txBody>
      </p:sp>
      <p:sp>
        <p:nvSpPr>
          <p:cNvPr id="100372" name="Line 22"/>
          <p:cNvSpPr>
            <a:spLocks noChangeShapeType="1"/>
          </p:cNvSpPr>
          <p:nvPr/>
        </p:nvSpPr>
        <p:spPr bwMode="auto">
          <a:xfrm>
            <a:off x="7997825" y="3228975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10240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EDCE90AE-64B4-46CC-A4C4-1897D9F64360}" type="slidenum">
              <a:rPr lang="en-US" altLang="zh-CN" smtClean="0"/>
              <a:pPr/>
              <a:t>74</a:t>
            </a:fld>
            <a:endParaRPr lang="en-US" altLang="zh-CN" smtClean="0"/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More complicated OS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Deal both with </a:t>
            </a:r>
            <a:r>
              <a:rPr lang="en-US" altLang="zh-CN" sz="2400" dirty="0" smtClean="0">
                <a:ea typeface="宋体" charset="-122"/>
              </a:rPr>
              <a:t>I/O </a:t>
            </a:r>
            <a:r>
              <a:rPr lang="en-US" altLang="zh-CN" sz="2400" dirty="0" smtClean="0">
                <a:ea typeface="宋体" charset="-122"/>
              </a:rPr>
              <a:t>intensive and CPU intensive jobs efficiently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Multi-programming (with partitioned memory)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Switches between tasks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Load and run jobs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Read cards to job queue on disk (whenever card reader is ready)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Print results to printer from printer queue on disk (only when printer is available and job is complete)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Changes enabled by going from tape to disk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Tape is sequential-access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Disk is random-access, hence faster for general workload</a:t>
            </a:r>
          </a:p>
        </p:txBody>
      </p:sp>
      <p:sp>
        <p:nvSpPr>
          <p:cNvPr id="10240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The next generation (1965-1980)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10342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F0DC2C3C-DA49-49B8-8ABF-7B6CEA77EC37}" type="slidenum">
              <a:rPr lang="en-US" altLang="zh-CN" smtClean="0"/>
              <a:pPr/>
              <a:t>75</a:t>
            </a:fld>
            <a:endParaRPr lang="en-US" altLang="zh-CN" smtClean="0"/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The next generation (1965-1980)</a:t>
            </a:r>
          </a:p>
        </p:txBody>
      </p:sp>
      <p:sp>
        <p:nvSpPr>
          <p:cNvPr id="103429" name="Rectangle 3"/>
          <p:cNvSpPr>
            <a:spLocks noChangeArrowheads="1"/>
          </p:cNvSpPr>
          <p:nvPr/>
        </p:nvSpPr>
        <p:spPr bwMode="auto">
          <a:xfrm>
            <a:off x="625475" y="3105150"/>
            <a:ext cx="1481138" cy="6477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Card reader</a:t>
            </a:r>
          </a:p>
        </p:txBody>
      </p:sp>
      <p:sp>
        <p:nvSpPr>
          <p:cNvPr id="103430" name="Line 4"/>
          <p:cNvSpPr>
            <a:spLocks noChangeShapeType="1"/>
          </p:cNvSpPr>
          <p:nvPr/>
        </p:nvSpPr>
        <p:spPr bwMode="auto">
          <a:xfrm flipH="1">
            <a:off x="2143125" y="3429000"/>
            <a:ext cx="717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1" name="Rectangle 5"/>
          <p:cNvSpPr>
            <a:spLocks noChangeArrowheads="1"/>
          </p:cNvSpPr>
          <p:nvPr/>
        </p:nvSpPr>
        <p:spPr bwMode="auto">
          <a:xfrm>
            <a:off x="2894013" y="2952750"/>
            <a:ext cx="2257425" cy="250031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DISK</a:t>
            </a:r>
          </a:p>
        </p:txBody>
      </p:sp>
      <p:sp>
        <p:nvSpPr>
          <p:cNvPr id="103432" name="Rectangle 6"/>
          <p:cNvSpPr>
            <a:spLocks noChangeArrowheads="1"/>
          </p:cNvSpPr>
          <p:nvPr/>
        </p:nvSpPr>
        <p:spPr bwMode="auto">
          <a:xfrm>
            <a:off x="652463" y="4484688"/>
            <a:ext cx="1481137" cy="6477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Line printer</a:t>
            </a:r>
          </a:p>
        </p:txBody>
      </p:sp>
      <p:sp>
        <p:nvSpPr>
          <p:cNvPr id="103433" name="Line 7"/>
          <p:cNvSpPr>
            <a:spLocks noChangeShapeType="1"/>
          </p:cNvSpPr>
          <p:nvPr/>
        </p:nvSpPr>
        <p:spPr bwMode="auto">
          <a:xfrm flipH="1">
            <a:off x="2152650" y="4792663"/>
            <a:ext cx="7635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4" name="Rectangle 8"/>
          <p:cNvSpPr>
            <a:spLocks noChangeArrowheads="1"/>
          </p:cNvSpPr>
          <p:nvPr/>
        </p:nvSpPr>
        <p:spPr bwMode="auto">
          <a:xfrm>
            <a:off x="3171825" y="3125788"/>
            <a:ext cx="1655763" cy="66992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Program queue</a:t>
            </a:r>
          </a:p>
        </p:txBody>
      </p:sp>
      <p:sp>
        <p:nvSpPr>
          <p:cNvPr id="103435" name="Line 9"/>
          <p:cNvSpPr>
            <a:spLocks noChangeShapeType="1"/>
          </p:cNvSpPr>
          <p:nvPr/>
        </p:nvSpPr>
        <p:spPr bwMode="auto">
          <a:xfrm>
            <a:off x="4827588" y="3429000"/>
            <a:ext cx="1122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6" name="Rectangle 10"/>
          <p:cNvSpPr>
            <a:spLocks noChangeArrowheads="1"/>
          </p:cNvSpPr>
          <p:nvPr/>
        </p:nvSpPr>
        <p:spPr bwMode="auto">
          <a:xfrm>
            <a:off x="5764213" y="2781300"/>
            <a:ext cx="2233612" cy="23256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Fast</a:t>
            </a:r>
          </a:p>
          <a:p>
            <a:r>
              <a:rPr lang="en-US" altLang="zh-CN">
                <a:ea typeface="宋体" charset="-122"/>
              </a:rPr>
              <a:t>CPU</a:t>
            </a:r>
          </a:p>
        </p:txBody>
      </p:sp>
      <p:sp>
        <p:nvSpPr>
          <p:cNvPr id="103437" name="Rectangle 11"/>
          <p:cNvSpPr>
            <a:spLocks noChangeArrowheads="1"/>
          </p:cNvSpPr>
          <p:nvPr/>
        </p:nvSpPr>
        <p:spPr bwMode="auto">
          <a:xfrm>
            <a:off x="3171825" y="4471988"/>
            <a:ext cx="1655763" cy="66992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Printer queue</a:t>
            </a:r>
          </a:p>
        </p:txBody>
      </p:sp>
      <p:sp>
        <p:nvSpPr>
          <p:cNvPr id="103438" name="Line 12"/>
          <p:cNvSpPr>
            <a:spLocks noChangeShapeType="1"/>
          </p:cNvSpPr>
          <p:nvPr/>
        </p:nvSpPr>
        <p:spPr bwMode="auto">
          <a:xfrm flipH="1">
            <a:off x="4827588" y="4745038"/>
            <a:ext cx="971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10445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FF48391D-93A7-4BD0-ACB2-C8F8F2774D56}" type="slidenum">
              <a:rPr lang="en-US" altLang="zh-CN" smtClean="0"/>
              <a:pPr/>
              <a:t>76</a:t>
            </a:fld>
            <a:endParaRPr lang="en-US" altLang="zh-CN" smtClean="0"/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ea typeface="宋体" charset="-122"/>
              </a:rPr>
              <a:t>Simultaneous Peripheral Operation On Line (Spooling)</a:t>
            </a:r>
          </a:p>
        </p:txBody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b="1" dirty="0" smtClean="0"/>
              <a:t>Spooling</a:t>
            </a:r>
            <a:r>
              <a:rPr lang="en-US" dirty="0" smtClean="0"/>
              <a:t> refers to the process of placing data in a temporary working area for another program to process.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Send jobs from card reader to program queue on disk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Send job outputs into printer queue on disk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When card reader or printer are available, it can add to/print from queue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When a job is finished, the next job is loaded from the queue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10547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DB5122E5-B503-4A6D-8F12-7455859E2188}" type="slidenum">
              <a:rPr lang="en-US" altLang="zh-CN" smtClean="0"/>
              <a:pPr/>
              <a:t>77</a:t>
            </a:fld>
            <a:endParaRPr lang="en-US" altLang="zh-CN" smtClean="0"/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Multiprogramming</a:t>
            </a:r>
          </a:p>
        </p:txBody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87500"/>
            <a:ext cx="4737100" cy="4697413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Partition memory into pieces (often of different sizes)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Load one job into each partition (choose partition according to needs of job)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Have multiple jobs executing simultaneously, one in each partition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When one job </a:t>
            </a:r>
            <a:r>
              <a:rPr lang="en-US" altLang="zh-CN" dirty="0" smtClean="0">
                <a:ea typeface="宋体" charset="-122"/>
              </a:rPr>
              <a:t>is doing I/O, </a:t>
            </a:r>
            <a:r>
              <a:rPr lang="en-US" altLang="zh-CN" dirty="0" smtClean="0">
                <a:ea typeface="宋体" charset="-122"/>
              </a:rPr>
              <a:t>another can be using the CPU</a:t>
            </a:r>
          </a:p>
        </p:txBody>
      </p:sp>
      <p:pic>
        <p:nvPicPr>
          <p:cNvPr id="6" name="Picture 5" descr="C:\B\b4\JPG\foo\1-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9800" y="2027238"/>
            <a:ext cx="4394200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10649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F280F6E9-0B6D-4E39-A0C9-42778C82F14D}" type="slidenum">
              <a:rPr lang="en-US" altLang="zh-CN" smtClean="0"/>
              <a:pPr/>
              <a:t>78</a:t>
            </a:fld>
            <a:endParaRPr lang="en-US" altLang="zh-CN" smtClean="0"/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Recall: Interrupt operation</a:t>
            </a:r>
          </a:p>
        </p:txBody>
      </p:sp>
      <p:sp>
        <p:nvSpPr>
          <p:cNvPr id="106501" name="Rectangle 4"/>
          <p:cNvSpPr>
            <a:spLocks noChangeArrowheads="1"/>
          </p:cNvSpPr>
          <p:nvPr/>
        </p:nvSpPr>
        <p:spPr bwMode="auto">
          <a:xfrm>
            <a:off x="4159250" y="2235200"/>
            <a:ext cx="1608138" cy="220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Instruction N</a:t>
            </a:r>
          </a:p>
        </p:txBody>
      </p:sp>
      <p:sp>
        <p:nvSpPr>
          <p:cNvPr id="106502" name="Rectangle 5"/>
          <p:cNvSpPr>
            <a:spLocks noChangeArrowheads="1"/>
          </p:cNvSpPr>
          <p:nvPr/>
        </p:nvSpPr>
        <p:spPr bwMode="auto">
          <a:xfrm>
            <a:off x="4159250" y="2455863"/>
            <a:ext cx="1608138" cy="220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Instruction N+1</a:t>
            </a:r>
          </a:p>
        </p:txBody>
      </p:sp>
      <p:sp>
        <p:nvSpPr>
          <p:cNvPr id="106503" name="Rectangle 6"/>
          <p:cNvSpPr>
            <a:spLocks noChangeArrowheads="1"/>
          </p:cNvSpPr>
          <p:nvPr/>
        </p:nvSpPr>
        <p:spPr bwMode="auto">
          <a:xfrm>
            <a:off x="4159250" y="2676525"/>
            <a:ext cx="1608138" cy="220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Write instruction</a:t>
            </a:r>
          </a:p>
        </p:txBody>
      </p:sp>
      <p:sp>
        <p:nvSpPr>
          <p:cNvPr id="106504" name="Rectangle 7"/>
          <p:cNvSpPr>
            <a:spLocks noChangeArrowheads="1"/>
          </p:cNvSpPr>
          <p:nvPr/>
        </p:nvSpPr>
        <p:spPr bwMode="auto">
          <a:xfrm>
            <a:off x="4159250" y="2897188"/>
            <a:ext cx="1608138" cy="220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Instruction N+3</a:t>
            </a:r>
          </a:p>
        </p:txBody>
      </p:sp>
      <p:sp>
        <p:nvSpPr>
          <p:cNvPr id="106505" name="Rectangle 8"/>
          <p:cNvSpPr>
            <a:spLocks noChangeArrowheads="1"/>
          </p:cNvSpPr>
          <p:nvPr/>
        </p:nvSpPr>
        <p:spPr bwMode="auto">
          <a:xfrm>
            <a:off x="4159250" y="3117850"/>
            <a:ext cx="1608138" cy="220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06506" name="Rectangle 9"/>
          <p:cNvSpPr>
            <a:spLocks noChangeArrowheads="1"/>
          </p:cNvSpPr>
          <p:nvPr/>
        </p:nvSpPr>
        <p:spPr bwMode="auto">
          <a:xfrm>
            <a:off x="4159250" y="3338513"/>
            <a:ext cx="1608138" cy="220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Instruction N+5</a:t>
            </a:r>
          </a:p>
        </p:txBody>
      </p:sp>
      <p:sp>
        <p:nvSpPr>
          <p:cNvPr id="106507" name="Rectangle 10"/>
          <p:cNvSpPr>
            <a:spLocks noChangeArrowheads="1"/>
          </p:cNvSpPr>
          <p:nvPr/>
        </p:nvSpPr>
        <p:spPr bwMode="auto">
          <a:xfrm>
            <a:off x="4159250" y="3559175"/>
            <a:ext cx="1608138" cy="220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06508" name="Rectangle 11"/>
          <p:cNvSpPr>
            <a:spLocks noChangeArrowheads="1"/>
          </p:cNvSpPr>
          <p:nvPr/>
        </p:nvSpPr>
        <p:spPr bwMode="auto">
          <a:xfrm>
            <a:off x="4159250" y="3779838"/>
            <a:ext cx="1608138" cy="220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Instruction N+7</a:t>
            </a:r>
          </a:p>
        </p:txBody>
      </p:sp>
      <p:sp>
        <p:nvSpPr>
          <p:cNvPr id="106509" name="Rectangle 12"/>
          <p:cNvSpPr>
            <a:spLocks noChangeArrowheads="1"/>
          </p:cNvSpPr>
          <p:nvPr/>
        </p:nvSpPr>
        <p:spPr bwMode="auto">
          <a:xfrm>
            <a:off x="4159250" y="4000500"/>
            <a:ext cx="1608138" cy="220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Instruction N+8</a:t>
            </a:r>
          </a:p>
        </p:txBody>
      </p:sp>
      <p:sp>
        <p:nvSpPr>
          <p:cNvPr id="106510" name="Rectangle 13"/>
          <p:cNvSpPr>
            <a:spLocks noChangeArrowheads="1"/>
          </p:cNvSpPr>
          <p:nvPr/>
        </p:nvSpPr>
        <p:spPr bwMode="auto">
          <a:xfrm>
            <a:off x="4159250" y="4221163"/>
            <a:ext cx="1608138" cy="220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Instruction N+9</a:t>
            </a:r>
          </a:p>
        </p:txBody>
      </p:sp>
      <p:sp>
        <p:nvSpPr>
          <p:cNvPr id="106511" name="Rectangle 14"/>
          <p:cNvSpPr>
            <a:spLocks noChangeArrowheads="1"/>
          </p:cNvSpPr>
          <p:nvPr/>
        </p:nvSpPr>
        <p:spPr bwMode="auto">
          <a:xfrm>
            <a:off x="4159250" y="4441825"/>
            <a:ext cx="1608138" cy="140017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.</a:t>
            </a:r>
          </a:p>
          <a:p>
            <a:r>
              <a:rPr lang="en-US" altLang="zh-CN">
                <a:ea typeface="宋体" charset="-122"/>
              </a:rPr>
              <a:t>:</a:t>
            </a:r>
          </a:p>
        </p:txBody>
      </p:sp>
      <p:sp>
        <p:nvSpPr>
          <p:cNvPr id="106512" name="Rectangle 15"/>
          <p:cNvSpPr>
            <a:spLocks noChangeArrowheads="1"/>
          </p:cNvSpPr>
          <p:nvPr/>
        </p:nvSpPr>
        <p:spPr bwMode="auto">
          <a:xfrm>
            <a:off x="596900" y="2257425"/>
            <a:ext cx="1098550" cy="220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06513" name="Rectangle 16"/>
          <p:cNvSpPr>
            <a:spLocks noChangeArrowheads="1"/>
          </p:cNvSpPr>
          <p:nvPr/>
        </p:nvSpPr>
        <p:spPr bwMode="auto">
          <a:xfrm>
            <a:off x="596900" y="2478088"/>
            <a:ext cx="1098550" cy="220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06514" name="Rectangle 17"/>
          <p:cNvSpPr>
            <a:spLocks noChangeArrowheads="1"/>
          </p:cNvSpPr>
          <p:nvPr/>
        </p:nvSpPr>
        <p:spPr bwMode="auto">
          <a:xfrm>
            <a:off x="596900" y="2698750"/>
            <a:ext cx="1098550" cy="220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06515" name="Rectangle 18"/>
          <p:cNvSpPr>
            <a:spLocks noChangeArrowheads="1"/>
          </p:cNvSpPr>
          <p:nvPr/>
        </p:nvSpPr>
        <p:spPr bwMode="auto">
          <a:xfrm>
            <a:off x="596900" y="2919413"/>
            <a:ext cx="1098550" cy="220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06516" name="Rectangle 19"/>
          <p:cNvSpPr>
            <a:spLocks noChangeArrowheads="1"/>
          </p:cNvSpPr>
          <p:nvPr/>
        </p:nvSpPr>
        <p:spPr bwMode="auto">
          <a:xfrm>
            <a:off x="596900" y="3140075"/>
            <a:ext cx="1098550" cy="220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06517" name="Rectangle 20"/>
          <p:cNvSpPr>
            <a:spLocks noChangeArrowheads="1"/>
          </p:cNvSpPr>
          <p:nvPr/>
        </p:nvSpPr>
        <p:spPr bwMode="auto">
          <a:xfrm>
            <a:off x="596900" y="3360738"/>
            <a:ext cx="1098550" cy="220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06518" name="Rectangle 21"/>
          <p:cNvSpPr>
            <a:spLocks noChangeArrowheads="1"/>
          </p:cNvSpPr>
          <p:nvPr/>
        </p:nvSpPr>
        <p:spPr bwMode="auto">
          <a:xfrm>
            <a:off x="596900" y="3581400"/>
            <a:ext cx="1098550" cy="220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06519" name="Rectangle 22"/>
          <p:cNvSpPr>
            <a:spLocks noChangeArrowheads="1"/>
          </p:cNvSpPr>
          <p:nvPr/>
        </p:nvSpPr>
        <p:spPr bwMode="auto">
          <a:xfrm>
            <a:off x="596900" y="3802063"/>
            <a:ext cx="1098550" cy="220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06520" name="Rectangle 23"/>
          <p:cNvSpPr>
            <a:spLocks noChangeArrowheads="1"/>
          </p:cNvSpPr>
          <p:nvPr/>
        </p:nvSpPr>
        <p:spPr bwMode="auto">
          <a:xfrm>
            <a:off x="596900" y="4022725"/>
            <a:ext cx="1098550" cy="2206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06521" name="Rectangle 24"/>
          <p:cNvSpPr>
            <a:spLocks noChangeArrowheads="1"/>
          </p:cNvSpPr>
          <p:nvPr/>
        </p:nvSpPr>
        <p:spPr bwMode="auto">
          <a:xfrm>
            <a:off x="596900" y="4243388"/>
            <a:ext cx="1098550" cy="2206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06522" name="Rectangle 25"/>
          <p:cNvSpPr>
            <a:spLocks noChangeArrowheads="1"/>
          </p:cNvSpPr>
          <p:nvPr/>
        </p:nvSpPr>
        <p:spPr bwMode="auto">
          <a:xfrm>
            <a:off x="596900" y="4464050"/>
            <a:ext cx="1098550" cy="140017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06523" name="Text Box 26"/>
          <p:cNvSpPr txBox="1">
            <a:spLocks noChangeArrowheads="1"/>
          </p:cNvSpPr>
          <p:nvPr/>
        </p:nvSpPr>
        <p:spPr bwMode="auto">
          <a:xfrm>
            <a:off x="107950" y="1890713"/>
            <a:ext cx="3390900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ISR (interrupt service routine)</a:t>
            </a:r>
          </a:p>
        </p:txBody>
      </p:sp>
      <p:sp>
        <p:nvSpPr>
          <p:cNvPr id="106524" name="Text Box 27"/>
          <p:cNvSpPr txBox="1">
            <a:spLocks noChangeArrowheads="1"/>
          </p:cNvSpPr>
          <p:nvPr/>
        </p:nvSpPr>
        <p:spPr bwMode="auto">
          <a:xfrm>
            <a:off x="3959225" y="1868488"/>
            <a:ext cx="2141538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program</a:t>
            </a:r>
          </a:p>
        </p:txBody>
      </p:sp>
      <p:sp>
        <p:nvSpPr>
          <p:cNvPr id="106525" name="Rectangle 28"/>
          <p:cNvSpPr>
            <a:spLocks noChangeArrowheads="1"/>
          </p:cNvSpPr>
          <p:nvPr/>
        </p:nvSpPr>
        <p:spPr bwMode="auto">
          <a:xfrm>
            <a:off x="6502400" y="5113338"/>
            <a:ext cx="2003425" cy="111125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Print hardware</a:t>
            </a:r>
          </a:p>
        </p:txBody>
      </p:sp>
      <p:sp>
        <p:nvSpPr>
          <p:cNvPr id="106526" name="Freeform 30"/>
          <p:cNvSpPr>
            <a:spLocks/>
          </p:cNvSpPr>
          <p:nvPr/>
        </p:nvSpPr>
        <p:spPr bwMode="auto">
          <a:xfrm>
            <a:off x="5767388" y="2894013"/>
            <a:ext cx="2270125" cy="2219325"/>
          </a:xfrm>
          <a:custGeom>
            <a:avLst/>
            <a:gdLst>
              <a:gd name="T0" fmla="*/ 0 w 1218"/>
              <a:gd name="T1" fmla="*/ 0 h 1398"/>
              <a:gd name="T2" fmla="*/ 2242168 w 1218"/>
              <a:gd name="T3" fmla="*/ 7938 h 1398"/>
              <a:gd name="T4" fmla="*/ 2270125 w 1218"/>
              <a:gd name="T5" fmla="*/ 2219325 h 1398"/>
              <a:gd name="T6" fmla="*/ 0 60000 65536"/>
              <a:gd name="T7" fmla="*/ 0 60000 65536"/>
              <a:gd name="T8" fmla="*/ 0 60000 65536"/>
              <a:gd name="T9" fmla="*/ 0 w 1218"/>
              <a:gd name="T10" fmla="*/ 0 h 1398"/>
              <a:gd name="T11" fmla="*/ 1218 w 1218"/>
              <a:gd name="T12" fmla="*/ 1398 h 13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8" h="1398">
                <a:moveTo>
                  <a:pt x="0" y="0"/>
                </a:moveTo>
                <a:lnTo>
                  <a:pt x="1203" y="5"/>
                </a:lnTo>
                <a:lnTo>
                  <a:pt x="1218" y="1398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27" name="Text Box 31"/>
          <p:cNvSpPr txBox="1">
            <a:spLocks noChangeArrowheads="1"/>
          </p:cNvSpPr>
          <p:nvPr/>
        </p:nvSpPr>
        <p:spPr bwMode="auto">
          <a:xfrm>
            <a:off x="6034088" y="2455863"/>
            <a:ext cx="2003425" cy="77946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Initialize hardware,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Begin print</a:t>
            </a:r>
          </a:p>
        </p:txBody>
      </p:sp>
      <p:sp>
        <p:nvSpPr>
          <p:cNvPr id="106528" name="Freeform 32"/>
          <p:cNvSpPr>
            <a:spLocks/>
          </p:cNvSpPr>
          <p:nvPr/>
        </p:nvSpPr>
        <p:spPr bwMode="auto">
          <a:xfrm>
            <a:off x="5768975" y="4002088"/>
            <a:ext cx="1503363" cy="1112837"/>
          </a:xfrm>
          <a:custGeom>
            <a:avLst/>
            <a:gdLst>
              <a:gd name="T0" fmla="*/ 1503363 w 759"/>
              <a:gd name="T1" fmla="*/ 1112837 h 701"/>
              <a:gd name="T2" fmla="*/ 1471672 w 759"/>
              <a:gd name="T3" fmla="*/ 0 h 701"/>
              <a:gd name="T4" fmla="*/ 0 w 759"/>
              <a:gd name="T5" fmla="*/ 0 h 701"/>
              <a:gd name="T6" fmla="*/ 0 60000 65536"/>
              <a:gd name="T7" fmla="*/ 0 60000 65536"/>
              <a:gd name="T8" fmla="*/ 0 60000 65536"/>
              <a:gd name="T9" fmla="*/ 0 w 759"/>
              <a:gd name="T10" fmla="*/ 0 h 701"/>
              <a:gd name="T11" fmla="*/ 759 w 759"/>
              <a:gd name="T12" fmla="*/ 701 h 7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9" h="701">
                <a:moveTo>
                  <a:pt x="759" y="701"/>
                </a:moveTo>
                <a:lnTo>
                  <a:pt x="743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29" name="Text Box 33"/>
          <p:cNvSpPr txBox="1">
            <a:spLocks noChangeArrowheads="1"/>
          </p:cNvSpPr>
          <p:nvPr/>
        </p:nvSpPr>
        <p:spPr bwMode="auto">
          <a:xfrm>
            <a:off x="5435600" y="3611563"/>
            <a:ext cx="2054225" cy="77946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Print complete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Send interrupt</a:t>
            </a:r>
          </a:p>
        </p:txBody>
      </p:sp>
      <p:sp>
        <p:nvSpPr>
          <p:cNvPr id="106530" name="Line 34"/>
          <p:cNvSpPr>
            <a:spLocks noChangeShapeType="1"/>
          </p:cNvSpPr>
          <p:nvPr/>
        </p:nvSpPr>
        <p:spPr bwMode="auto">
          <a:xfrm flipH="1" flipV="1">
            <a:off x="3498850" y="4000500"/>
            <a:ext cx="6604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31" name="Text Box 35"/>
          <p:cNvSpPr txBox="1">
            <a:spLocks noChangeArrowheads="1"/>
          </p:cNvSpPr>
          <p:nvPr/>
        </p:nvSpPr>
        <p:spPr bwMode="auto">
          <a:xfrm>
            <a:off x="2500313" y="3235325"/>
            <a:ext cx="998537" cy="91598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Save registers and state</a:t>
            </a:r>
          </a:p>
        </p:txBody>
      </p:sp>
      <p:sp>
        <p:nvSpPr>
          <p:cNvPr id="106532" name="Line 36"/>
          <p:cNvSpPr>
            <a:spLocks noChangeShapeType="1"/>
          </p:cNvSpPr>
          <p:nvPr/>
        </p:nvSpPr>
        <p:spPr bwMode="auto">
          <a:xfrm flipH="1" flipV="1">
            <a:off x="1695450" y="2235200"/>
            <a:ext cx="804863" cy="11033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33" name="Line 37"/>
          <p:cNvSpPr>
            <a:spLocks noChangeShapeType="1"/>
          </p:cNvSpPr>
          <p:nvPr/>
        </p:nvSpPr>
        <p:spPr bwMode="auto">
          <a:xfrm flipV="1">
            <a:off x="3498850" y="4022725"/>
            <a:ext cx="660400" cy="5953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34" name="Text Box 38"/>
          <p:cNvSpPr txBox="1">
            <a:spLocks noChangeArrowheads="1"/>
          </p:cNvSpPr>
          <p:nvPr/>
        </p:nvSpPr>
        <p:spPr bwMode="auto">
          <a:xfrm>
            <a:off x="2500313" y="4441825"/>
            <a:ext cx="998537" cy="91598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Restore registers and state</a:t>
            </a:r>
          </a:p>
        </p:txBody>
      </p:sp>
      <p:sp>
        <p:nvSpPr>
          <p:cNvPr id="106535" name="Line 39"/>
          <p:cNvSpPr>
            <a:spLocks noChangeShapeType="1"/>
          </p:cNvSpPr>
          <p:nvPr/>
        </p:nvSpPr>
        <p:spPr bwMode="auto">
          <a:xfrm flipV="1">
            <a:off x="1695450" y="5114925"/>
            <a:ext cx="804863" cy="749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36" name="AutoShape 40"/>
          <p:cNvSpPr>
            <a:spLocks/>
          </p:cNvSpPr>
          <p:nvPr/>
        </p:nvSpPr>
        <p:spPr bwMode="auto">
          <a:xfrm>
            <a:off x="3959225" y="2241550"/>
            <a:ext cx="152400" cy="434975"/>
          </a:xfrm>
          <a:prstGeom prst="leftBrace">
            <a:avLst>
              <a:gd name="adj1" fmla="val 2378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06537" name="Text Box 41"/>
          <p:cNvSpPr txBox="1">
            <a:spLocks noChangeArrowheads="1"/>
          </p:cNvSpPr>
          <p:nvPr/>
        </p:nvSpPr>
        <p:spPr bwMode="auto">
          <a:xfrm>
            <a:off x="3498850" y="2400300"/>
            <a:ext cx="460375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B1</a:t>
            </a:r>
          </a:p>
        </p:txBody>
      </p:sp>
      <p:sp>
        <p:nvSpPr>
          <p:cNvPr id="106538" name="AutoShape 42"/>
          <p:cNvSpPr>
            <a:spLocks/>
          </p:cNvSpPr>
          <p:nvPr/>
        </p:nvSpPr>
        <p:spPr bwMode="auto">
          <a:xfrm>
            <a:off x="3960813" y="2928938"/>
            <a:ext cx="198437" cy="1071562"/>
          </a:xfrm>
          <a:prstGeom prst="leftBrace">
            <a:avLst>
              <a:gd name="adj1" fmla="val 4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06539" name="Text Box 43"/>
          <p:cNvSpPr txBox="1">
            <a:spLocks noChangeArrowheads="1"/>
          </p:cNvSpPr>
          <p:nvPr/>
        </p:nvSpPr>
        <p:spPr bwMode="auto">
          <a:xfrm>
            <a:off x="3556000" y="3257550"/>
            <a:ext cx="460375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B2</a:t>
            </a:r>
          </a:p>
        </p:txBody>
      </p:sp>
      <p:sp>
        <p:nvSpPr>
          <p:cNvPr id="106540" name="AutoShape 44"/>
          <p:cNvSpPr>
            <a:spLocks/>
          </p:cNvSpPr>
          <p:nvPr/>
        </p:nvSpPr>
        <p:spPr bwMode="auto">
          <a:xfrm>
            <a:off x="3959225" y="4022725"/>
            <a:ext cx="152400" cy="1819275"/>
          </a:xfrm>
          <a:prstGeom prst="leftBrace">
            <a:avLst>
              <a:gd name="adj1" fmla="val 9947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06541" name="Text Box 45"/>
          <p:cNvSpPr txBox="1">
            <a:spLocks noChangeArrowheads="1"/>
          </p:cNvSpPr>
          <p:nvPr/>
        </p:nvSpPr>
        <p:spPr bwMode="auto">
          <a:xfrm>
            <a:off x="3573463" y="4748213"/>
            <a:ext cx="460375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B3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6D2B3E0-83CE-4B47-B39C-13D35599428D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800" smtClean="0">
                <a:ea typeface="宋体" charset="-122"/>
              </a:rPr>
              <a:t>CMPT 300</a:t>
            </a:r>
            <a:br>
              <a:rPr lang="en-US" altLang="zh-CN" sz="4800" smtClean="0">
                <a:ea typeface="宋体" charset="-122"/>
              </a:rPr>
            </a:br>
            <a:r>
              <a:rPr lang="en-US" altLang="zh-CN" sz="3600" smtClean="0">
                <a:ea typeface="宋体" charset="-122"/>
              </a:rPr>
              <a:t>Introduction to Operating Systems</a:t>
            </a:r>
            <a:r>
              <a:rPr lang="en-US" altLang="zh-CN" smtClean="0">
                <a:ea typeface="宋体" charset="-122"/>
              </a:rPr>
              <a:t>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  <a:p>
            <a:pPr algn="ctr" eaLnBrk="1" hangingPunct="1"/>
            <a:r>
              <a:rPr lang="en-US" altLang="zh-CN" sz="3200" smtClean="0">
                <a:ea typeface="宋体" charset="-122"/>
              </a:rPr>
              <a:t>Introduction / Review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10752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9AD0DD4C-0E3D-41D4-B406-C86FD44B2542}" type="slidenum">
              <a:rPr lang="en-US" altLang="zh-CN" smtClean="0"/>
              <a:pPr/>
              <a:t>79</a:t>
            </a:fld>
            <a:endParaRPr lang="en-US" altLang="zh-CN" smtClean="0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Interrupts for input</a:t>
            </a:r>
          </a:p>
        </p:txBody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We have seen an </a:t>
            </a:r>
            <a:r>
              <a:rPr lang="en-US" altLang="zh-CN" sz="2400" dirty="0" smtClean="0">
                <a:ea typeface="宋体" charset="-122"/>
              </a:rPr>
              <a:t>example of using an interrupt </a:t>
            </a:r>
            <a:r>
              <a:rPr lang="en-US" altLang="zh-CN" sz="2400" dirty="0" smtClean="0">
                <a:ea typeface="宋体" charset="-122"/>
              </a:rPr>
              <a:t>to facilitate output</a:t>
            </a:r>
            <a:endParaRPr lang="en-US" altLang="zh-CN" sz="24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What about input? Can we do the same?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If we do the same we have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If we execute the code following the read, the value being read may be used in that code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If the value being read has not yet been placed in the variable, results will not be correct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How to solve the problem?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Instead of executing the next block of code in the same program we let a different program run until the I/O has completed.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10854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4C4510AD-7AA1-4DA9-90C0-3A57CAE991DA}" type="slidenum">
              <a:rPr lang="en-US" altLang="zh-CN" smtClean="0"/>
              <a:pPr/>
              <a:t>80</a:t>
            </a:fld>
            <a:endParaRPr lang="en-US" altLang="zh-CN" smtClean="0"/>
          </a:p>
        </p:txBody>
      </p:sp>
      <p:sp>
        <p:nvSpPr>
          <p:cNvPr id="1085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Multiprogramming:</a:t>
            </a:r>
            <a:br>
              <a:rPr lang="en-US" altLang="zh-CN" sz="4000" smtClean="0">
                <a:ea typeface="宋体" charset="-122"/>
              </a:rPr>
            </a:br>
            <a:r>
              <a:rPr lang="en-US" altLang="zh-CN" sz="4000" smtClean="0">
                <a:ea typeface="宋体" charset="-122"/>
              </a:rPr>
              <a:t>Interrupt example (1)</a:t>
            </a:r>
          </a:p>
        </p:txBody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809750"/>
            <a:ext cx="8466137" cy="4543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600" dirty="0" smtClean="0">
                <a:ea typeface="宋体" charset="-122"/>
              </a:rPr>
              <a:t>Program executes until it reaches a read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600" dirty="0" smtClean="0">
                <a:ea typeface="宋体" charset="-122"/>
              </a:rPr>
              <a:t>The read routine sets up the input operation, then returns leaving the input hardware device (not the CPU) processing the input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600" dirty="0" smtClean="0">
                <a:ea typeface="宋体" charset="-122"/>
              </a:rPr>
              <a:t>Because successive instructions in the program may use the input value, the program itself cannot continue until the read is complete.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600" dirty="0" smtClean="0">
                <a:ea typeface="宋体" charset="-122"/>
              </a:rPr>
              <a:t>The read routine then interrupts program 1, saving its registers and state. Then the ISR loads the registers and state for program 2 and continues execution of its instructions (P to P+7 next slide)</a:t>
            </a:r>
          </a:p>
          <a:p>
            <a:pPr eaLnBrk="1" hangingPunct="1">
              <a:lnSpc>
                <a:spcPct val="80000"/>
              </a:lnSpc>
            </a:pPr>
            <a:endParaRPr lang="en-US" altLang="zh-CN" sz="2600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10957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19002654-C5D6-4830-A719-53E499AE9081}" type="slidenum">
              <a:rPr lang="en-US" altLang="zh-CN" smtClean="0"/>
              <a:pPr/>
              <a:t>81</a:t>
            </a:fld>
            <a:endParaRPr lang="en-US" altLang="zh-CN" smtClean="0"/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Multiprogramming:</a:t>
            </a:r>
            <a:br>
              <a:rPr lang="en-US" altLang="zh-CN" sz="4000" smtClean="0">
                <a:ea typeface="宋体" charset="-122"/>
              </a:rPr>
            </a:br>
            <a:r>
              <a:rPr lang="en-US" altLang="zh-CN" sz="4000" smtClean="0">
                <a:ea typeface="宋体" charset="-122"/>
              </a:rPr>
              <a:t>Interrupt example (2)</a:t>
            </a:r>
          </a:p>
        </p:txBody>
      </p:sp>
      <p:sp>
        <p:nvSpPr>
          <p:cNvPr id="1095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809750"/>
            <a:ext cx="8466137" cy="45434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When the input hardware device completes operation, it generates and sends an interrupt to the system (signaling normal completion)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When the currently-executing instruction in program 2 completes, program 2 is interrupted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The registers and state of program 2 are saved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An interrupt service routine completes the input operation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The registers and state of program 1 are restored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The original program continues executing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11059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21C479A7-345A-40C6-8957-C32AC6A5F413}" type="slidenum">
              <a:rPr lang="en-US" altLang="zh-CN" smtClean="0"/>
              <a:pPr/>
              <a:t>82</a:t>
            </a:fld>
            <a:endParaRPr lang="en-US" altLang="zh-CN" smtClean="0"/>
          </a:p>
        </p:txBody>
      </p:sp>
      <p:sp>
        <p:nvSpPr>
          <p:cNvPr id="110596" name="Text Box 26"/>
          <p:cNvSpPr txBox="1">
            <a:spLocks noChangeArrowheads="1"/>
          </p:cNvSpPr>
          <p:nvPr/>
        </p:nvSpPr>
        <p:spPr bwMode="auto">
          <a:xfrm>
            <a:off x="5362575" y="1873250"/>
            <a:ext cx="1631950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Program 2</a:t>
            </a:r>
          </a:p>
        </p:txBody>
      </p:sp>
      <p:sp>
        <p:nvSpPr>
          <p:cNvPr id="110597" name="Rectangle 4"/>
          <p:cNvSpPr>
            <a:spLocks noChangeArrowheads="1"/>
          </p:cNvSpPr>
          <p:nvPr/>
        </p:nvSpPr>
        <p:spPr bwMode="auto">
          <a:xfrm>
            <a:off x="5513388" y="2309813"/>
            <a:ext cx="1225550" cy="177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P+1</a:t>
            </a:r>
          </a:p>
        </p:txBody>
      </p:sp>
      <p:sp>
        <p:nvSpPr>
          <p:cNvPr id="1105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Multiprogramming operation</a:t>
            </a:r>
          </a:p>
        </p:txBody>
      </p:sp>
      <p:sp>
        <p:nvSpPr>
          <p:cNvPr id="110599" name="Rectangle 3"/>
          <p:cNvSpPr>
            <a:spLocks noChangeArrowheads="1"/>
          </p:cNvSpPr>
          <p:nvPr/>
        </p:nvSpPr>
        <p:spPr bwMode="auto">
          <a:xfrm>
            <a:off x="5513388" y="2130425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P</a:t>
            </a:r>
          </a:p>
        </p:txBody>
      </p:sp>
      <p:sp>
        <p:nvSpPr>
          <p:cNvPr id="110600" name="Rectangle 5"/>
          <p:cNvSpPr>
            <a:spLocks noChangeArrowheads="1"/>
          </p:cNvSpPr>
          <p:nvPr/>
        </p:nvSpPr>
        <p:spPr bwMode="auto">
          <a:xfrm>
            <a:off x="5513388" y="2487613"/>
            <a:ext cx="1225550" cy="1793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P+2</a:t>
            </a:r>
          </a:p>
        </p:txBody>
      </p:sp>
      <p:sp>
        <p:nvSpPr>
          <p:cNvPr id="110601" name="Rectangle 6"/>
          <p:cNvSpPr>
            <a:spLocks noChangeArrowheads="1"/>
          </p:cNvSpPr>
          <p:nvPr/>
        </p:nvSpPr>
        <p:spPr bwMode="auto">
          <a:xfrm>
            <a:off x="5513388" y="2667000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InstructionP+3</a:t>
            </a:r>
          </a:p>
        </p:txBody>
      </p:sp>
      <p:sp>
        <p:nvSpPr>
          <p:cNvPr id="110602" name="Rectangle 7"/>
          <p:cNvSpPr>
            <a:spLocks noChangeArrowheads="1"/>
          </p:cNvSpPr>
          <p:nvPr/>
        </p:nvSpPr>
        <p:spPr bwMode="auto">
          <a:xfrm>
            <a:off x="5513388" y="2846388"/>
            <a:ext cx="1225550" cy="1793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0603" name="Rectangle 8"/>
          <p:cNvSpPr>
            <a:spLocks noChangeArrowheads="1"/>
          </p:cNvSpPr>
          <p:nvPr/>
        </p:nvSpPr>
        <p:spPr bwMode="auto">
          <a:xfrm>
            <a:off x="5513388" y="3025775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P+5</a:t>
            </a:r>
          </a:p>
        </p:txBody>
      </p:sp>
      <p:sp>
        <p:nvSpPr>
          <p:cNvPr id="110604" name="Rectangle 9"/>
          <p:cNvSpPr>
            <a:spLocks noChangeArrowheads="1"/>
          </p:cNvSpPr>
          <p:nvPr/>
        </p:nvSpPr>
        <p:spPr bwMode="auto">
          <a:xfrm>
            <a:off x="5513388" y="3205163"/>
            <a:ext cx="1225550" cy="1793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0605" name="Rectangle 10"/>
          <p:cNvSpPr>
            <a:spLocks noChangeArrowheads="1"/>
          </p:cNvSpPr>
          <p:nvPr/>
        </p:nvSpPr>
        <p:spPr bwMode="auto">
          <a:xfrm>
            <a:off x="5513388" y="3384550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P+7</a:t>
            </a:r>
          </a:p>
        </p:txBody>
      </p:sp>
      <p:sp>
        <p:nvSpPr>
          <p:cNvPr id="110606" name="Rectangle 11"/>
          <p:cNvSpPr>
            <a:spLocks noChangeArrowheads="1"/>
          </p:cNvSpPr>
          <p:nvPr/>
        </p:nvSpPr>
        <p:spPr bwMode="auto">
          <a:xfrm>
            <a:off x="5513388" y="3563938"/>
            <a:ext cx="1225550" cy="1793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P+8</a:t>
            </a:r>
          </a:p>
        </p:txBody>
      </p:sp>
      <p:sp>
        <p:nvSpPr>
          <p:cNvPr id="110607" name="Rectangle 12"/>
          <p:cNvSpPr>
            <a:spLocks noChangeArrowheads="1"/>
          </p:cNvSpPr>
          <p:nvPr/>
        </p:nvSpPr>
        <p:spPr bwMode="auto">
          <a:xfrm>
            <a:off x="5513388" y="3743325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P+9</a:t>
            </a:r>
          </a:p>
        </p:txBody>
      </p:sp>
      <p:sp>
        <p:nvSpPr>
          <p:cNvPr id="110608" name="Rectangle 13"/>
          <p:cNvSpPr>
            <a:spLocks noChangeArrowheads="1"/>
          </p:cNvSpPr>
          <p:nvPr/>
        </p:nvSpPr>
        <p:spPr bwMode="auto">
          <a:xfrm>
            <a:off x="5513388" y="3922713"/>
            <a:ext cx="1225550" cy="113665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.</a:t>
            </a:r>
          </a:p>
          <a:p>
            <a:r>
              <a:rPr lang="en-US" altLang="zh-CN" sz="1200">
                <a:ea typeface="宋体" charset="-122"/>
              </a:rPr>
              <a:t>:</a:t>
            </a:r>
          </a:p>
        </p:txBody>
      </p:sp>
      <p:sp>
        <p:nvSpPr>
          <p:cNvPr id="110609" name="Rectangle 14"/>
          <p:cNvSpPr>
            <a:spLocks noChangeArrowheads="1"/>
          </p:cNvSpPr>
          <p:nvPr/>
        </p:nvSpPr>
        <p:spPr bwMode="auto">
          <a:xfrm>
            <a:off x="3436938" y="2147888"/>
            <a:ext cx="836612" cy="8731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0610" name="Rectangle 15"/>
          <p:cNvSpPr>
            <a:spLocks noChangeArrowheads="1"/>
          </p:cNvSpPr>
          <p:nvPr/>
        </p:nvSpPr>
        <p:spPr bwMode="auto">
          <a:xfrm>
            <a:off x="3436938" y="2235200"/>
            <a:ext cx="836612" cy="8572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0611" name="Rectangle 16"/>
          <p:cNvSpPr>
            <a:spLocks noChangeArrowheads="1"/>
          </p:cNvSpPr>
          <p:nvPr/>
        </p:nvSpPr>
        <p:spPr bwMode="auto">
          <a:xfrm>
            <a:off x="3436938" y="2320925"/>
            <a:ext cx="836612" cy="8731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0612" name="Rectangle 17"/>
          <p:cNvSpPr>
            <a:spLocks noChangeArrowheads="1"/>
          </p:cNvSpPr>
          <p:nvPr/>
        </p:nvSpPr>
        <p:spPr bwMode="auto">
          <a:xfrm>
            <a:off x="3436938" y="2408238"/>
            <a:ext cx="836612" cy="8572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0613" name="Rectangle 18"/>
          <p:cNvSpPr>
            <a:spLocks noChangeArrowheads="1"/>
          </p:cNvSpPr>
          <p:nvPr/>
        </p:nvSpPr>
        <p:spPr bwMode="auto">
          <a:xfrm>
            <a:off x="3436938" y="2493963"/>
            <a:ext cx="836612" cy="8731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0614" name="Rectangle 19"/>
          <p:cNvSpPr>
            <a:spLocks noChangeArrowheads="1"/>
          </p:cNvSpPr>
          <p:nvPr/>
        </p:nvSpPr>
        <p:spPr bwMode="auto">
          <a:xfrm>
            <a:off x="3436938" y="2581275"/>
            <a:ext cx="836612" cy="8572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0615" name="Rectangle 20"/>
          <p:cNvSpPr>
            <a:spLocks noChangeArrowheads="1"/>
          </p:cNvSpPr>
          <p:nvPr/>
        </p:nvSpPr>
        <p:spPr bwMode="auto">
          <a:xfrm>
            <a:off x="3436938" y="2667000"/>
            <a:ext cx="836612" cy="8731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0616" name="Rectangle 21"/>
          <p:cNvSpPr>
            <a:spLocks noChangeArrowheads="1"/>
          </p:cNvSpPr>
          <p:nvPr/>
        </p:nvSpPr>
        <p:spPr bwMode="auto">
          <a:xfrm>
            <a:off x="3436938" y="2754313"/>
            <a:ext cx="836612" cy="8572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0617" name="Rectangle 22"/>
          <p:cNvSpPr>
            <a:spLocks noChangeArrowheads="1"/>
          </p:cNvSpPr>
          <p:nvPr/>
        </p:nvSpPr>
        <p:spPr bwMode="auto">
          <a:xfrm>
            <a:off x="3436938" y="2840038"/>
            <a:ext cx="836612" cy="8731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0618" name="Rectangle 23"/>
          <p:cNvSpPr>
            <a:spLocks noChangeArrowheads="1"/>
          </p:cNvSpPr>
          <p:nvPr/>
        </p:nvSpPr>
        <p:spPr bwMode="auto">
          <a:xfrm>
            <a:off x="3436938" y="2927350"/>
            <a:ext cx="836612" cy="8731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0619" name="Rectangle 24"/>
          <p:cNvSpPr>
            <a:spLocks noChangeArrowheads="1"/>
          </p:cNvSpPr>
          <p:nvPr/>
        </p:nvSpPr>
        <p:spPr bwMode="auto">
          <a:xfrm>
            <a:off x="3436938" y="3014663"/>
            <a:ext cx="836612" cy="1905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0620" name="Text Box 25"/>
          <p:cNvSpPr txBox="1">
            <a:spLocks noChangeArrowheads="1"/>
          </p:cNvSpPr>
          <p:nvPr/>
        </p:nvSpPr>
        <p:spPr bwMode="auto">
          <a:xfrm>
            <a:off x="3063875" y="1849438"/>
            <a:ext cx="2582863" cy="2746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ISR3 (interrupt service routine)</a:t>
            </a:r>
          </a:p>
        </p:txBody>
      </p:sp>
      <p:sp>
        <p:nvSpPr>
          <p:cNvPr id="110621" name="Rectangle 27"/>
          <p:cNvSpPr>
            <a:spLocks noChangeArrowheads="1"/>
          </p:cNvSpPr>
          <p:nvPr/>
        </p:nvSpPr>
        <p:spPr bwMode="auto">
          <a:xfrm>
            <a:off x="6359525" y="5473700"/>
            <a:ext cx="2327275" cy="9032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Read hardware</a:t>
            </a:r>
          </a:p>
        </p:txBody>
      </p:sp>
      <p:sp>
        <p:nvSpPr>
          <p:cNvPr id="110622" name="Freeform 28"/>
          <p:cNvSpPr>
            <a:spLocks/>
          </p:cNvSpPr>
          <p:nvPr/>
        </p:nvSpPr>
        <p:spPr bwMode="auto">
          <a:xfrm>
            <a:off x="682625" y="2667000"/>
            <a:ext cx="5648325" cy="3294063"/>
          </a:xfrm>
          <a:custGeom>
            <a:avLst/>
            <a:gdLst>
              <a:gd name="T0" fmla="*/ 1622425 w 3558"/>
              <a:gd name="T1" fmla="*/ 0 h 1962"/>
              <a:gd name="T2" fmla="*/ 0 w 3558"/>
              <a:gd name="T3" fmla="*/ 13431 h 1962"/>
              <a:gd name="T4" fmla="*/ 23812 w 3558"/>
              <a:gd name="T5" fmla="*/ 3294063 h 1962"/>
              <a:gd name="T6" fmla="*/ 2349500 w 3558"/>
              <a:gd name="T7" fmla="*/ 3282310 h 1962"/>
              <a:gd name="T8" fmla="*/ 5648325 w 3558"/>
              <a:gd name="T9" fmla="*/ 3282310 h 1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58"/>
              <a:gd name="T16" fmla="*/ 0 h 1962"/>
              <a:gd name="T17" fmla="*/ 3558 w 3558"/>
              <a:gd name="T18" fmla="*/ 1962 h 19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58" h="1962">
                <a:moveTo>
                  <a:pt x="1022" y="0"/>
                </a:moveTo>
                <a:lnTo>
                  <a:pt x="0" y="8"/>
                </a:lnTo>
                <a:lnTo>
                  <a:pt x="15" y="1962"/>
                </a:lnTo>
                <a:lnTo>
                  <a:pt x="1480" y="1955"/>
                </a:lnTo>
                <a:lnTo>
                  <a:pt x="3558" y="1955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23" name="Text Box 29"/>
          <p:cNvSpPr txBox="1">
            <a:spLocks noChangeArrowheads="1"/>
          </p:cNvSpPr>
          <p:nvPr/>
        </p:nvSpPr>
        <p:spPr bwMode="auto">
          <a:xfrm>
            <a:off x="4289425" y="5675313"/>
            <a:ext cx="1525588" cy="5492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Initialize hardware,</a:t>
            </a:r>
          </a:p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Begin read</a:t>
            </a:r>
          </a:p>
        </p:txBody>
      </p:sp>
      <p:sp>
        <p:nvSpPr>
          <p:cNvPr id="110624" name="Freeform 30"/>
          <p:cNvSpPr>
            <a:spLocks/>
          </p:cNvSpPr>
          <p:nvPr/>
        </p:nvSpPr>
        <p:spPr bwMode="auto">
          <a:xfrm>
            <a:off x="6740525" y="3565525"/>
            <a:ext cx="1144588" cy="1908175"/>
          </a:xfrm>
          <a:custGeom>
            <a:avLst/>
            <a:gdLst>
              <a:gd name="T0" fmla="*/ 1144588 w 759"/>
              <a:gd name="T1" fmla="*/ 1908175 h 701"/>
              <a:gd name="T2" fmla="*/ 1120460 w 759"/>
              <a:gd name="T3" fmla="*/ 0 h 701"/>
              <a:gd name="T4" fmla="*/ 0 w 759"/>
              <a:gd name="T5" fmla="*/ 0 h 701"/>
              <a:gd name="T6" fmla="*/ 0 60000 65536"/>
              <a:gd name="T7" fmla="*/ 0 60000 65536"/>
              <a:gd name="T8" fmla="*/ 0 60000 65536"/>
              <a:gd name="T9" fmla="*/ 0 w 759"/>
              <a:gd name="T10" fmla="*/ 0 h 701"/>
              <a:gd name="T11" fmla="*/ 759 w 759"/>
              <a:gd name="T12" fmla="*/ 701 h 7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9" h="701">
                <a:moveTo>
                  <a:pt x="759" y="701"/>
                </a:moveTo>
                <a:lnTo>
                  <a:pt x="743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25" name="Text Box 31"/>
          <p:cNvSpPr txBox="1">
            <a:spLocks noChangeArrowheads="1"/>
          </p:cNvSpPr>
          <p:nvPr/>
        </p:nvSpPr>
        <p:spPr bwMode="auto">
          <a:xfrm>
            <a:off x="6486525" y="3248025"/>
            <a:ext cx="1563688" cy="5492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Read complete</a:t>
            </a:r>
          </a:p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Send interrupt</a:t>
            </a:r>
          </a:p>
        </p:txBody>
      </p:sp>
      <p:sp>
        <p:nvSpPr>
          <p:cNvPr id="110626" name="Text Box 33"/>
          <p:cNvSpPr txBox="1">
            <a:spLocks noChangeArrowheads="1"/>
          </p:cNvSpPr>
          <p:nvPr/>
        </p:nvSpPr>
        <p:spPr bwMode="auto">
          <a:xfrm>
            <a:off x="2322513" y="2028825"/>
            <a:ext cx="1025525" cy="8223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Save registers and state program1</a:t>
            </a:r>
          </a:p>
        </p:txBody>
      </p:sp>
      <p:sp>
        <p:nvSpPr>
          <p:cNvPr id="110627" name="Line 34"/>
          <p:cNvSpPr>
            <a:spLocks noChangeShapeType="1"/>
          </p:cNvSpPr>
          <p:nvPr/>
        </p:nvSpPr>
        <p:spPr bwMode="auto">
          <a:xfrm flipV="1">
            <a:off x="2289175" y="2581275"/>
            <a:ext cx="255588" cy="373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28" name="Line 35"/>
          <p:cNvSpPr>
            <a:spLocks noChangeShapeType="1"/>
          </p:cNvSpPr>
          <p:nvPr/>
        </p:nvSpPr>
        <p:spPr bwMode="auto">
          <a:xfrm flipV="1">
            <a:off x="5048250" y="2130425"/>
            <a:ext cx="434975" cy="357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29" name="Text Box 36"/>
          <p:cNvSpPr txBox="1">
            <a:spLocks noChangeArrowheads="1"/>
          </p:cNvSpPr>
          <p:nvPr/>
        </p:nvSpPr>
        <p:spPr bwMode="auto">
          <a:xfrm>
            <a:off x="4448175" y="2260600"/>
            <a:ext cx="914400" cy="8223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Restore registers and state program2</a:t>
            </a:r>
          </a:p>
        </p:txBody>
      </p:sp>
      <p:sp>
        <p:nvSpPr>
          <p:cNvPr id="110630" name="Line 37"/>
          <p:cNvSpPr>
            <a:spLocks noChangeShapeType="1"/>
          </p:cNvSpPr>
          <p:nvPr/>
        </p:nvSpPr>
        <p:spPr bwMode="auto">
          <a:xfrm flipV="1">
            <a:off x="4273550" y="2846388"/>
            <a:ext cx="395288" cy="368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31" name="Rectangle 45"/>
          <p:cNvSpPr>
            <a:spLocks noChangeArrowheads="1"/>
          </p:cNvSpPr>
          <p:nvPr/>
        </p:nvSpPr>
        <p:spPr bwMode="auto">
          <a:xfrm>
            <a:off x="1063625" y="2060575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N</a:t>
            </a:r>
          </a:p>
        </p:txBody>
      </p:sp>
      <p:sp>
        <p:nvSpPr>
          <p:cNvPr id="110632" name="Rectangle 46"/>
          <p:cNvSpPr>
            <a:spLocks noChangeArrowheads="1"/>
          </p:cNvSpPr>
          <p:nvPr/>
        </p:nvSpPr>
        <p:spPr bwMode="auto">
          <a:xfrm>
            <a:off x="1063625" y="2239963"/>
            <a:ext cx="1225550" cy="177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N+1</a:t>
            </a:r>
          </a:p>
        </p:txBody>
      </p:sp>
      <p:sp>
        <p:nvSpPr>
          <p:cNvPr id="110633" name="Rectangle 47"/>
          <p:cNvSpPr>
            <a:spLocks noChangeArrowheads="1"/>
          </p:cNvSpPr>
          <p:nvPr/>
        </p:nvSpPr>
        <p:spPr bwMode="auto">
          <a:xfrm>
            <a:off x="1063625" y="2417763"/>
            <a:ext cx="1225550" cy="5969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Read instruction</a:t>
            </a:r>
          </a:p>
        </p:txBody>
      </p:sp>
      <p:sp>
        <p:nvSpPr>
          <p:cNvPr id="110634" name="Rectangle 48"/>
          <p:cNvSpPr>
            <a:spLocks noChangeArrowheads="1"/>
          </p:cNvSpPr>
          <p:nvPr/>
        </p:nvSpPr>
        <p:spPr bwMode="auto">
          <a:xfrm>
            <a:off x="1063625" y="3025775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N+3</a:t>
            </a:r>
          </a:p>
        </p:txBody>
      </p:sp>
      <p:sp>
        <p:nvSpPr>
          <p:cNvPr id="110635" name="Rectangle 49"/>
          <p:cNvSpPr>
            <a:spLocks noChangeArrowheads="1"/>
          </p:cNvSpPr>
          <p:nvPr/>
        </p:nvSpPr>
        <p:spPr bwMode="auto">
          <a:xfrm>
            <a:off x="1063625" y="3205163"/>
            <a:ext cx="1225550" cy="1793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0636" name="Rectangle 50"/>
          <p:cNvSpPr>
            <a:spLocks noChangeArrowheads="1"/>
          </p:cNvSpPr>
          <p:nvPr/>
        </p:nvSpPr>
        <p:spPr bwMode="auto">
          <a:xfrm>
            <a:off x="1063625" y="3384550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N+5</a:t>
            </a:r>
          </a:p>
        </p:txBody>
      </p:sp>
      <p:sp>
        <p:nvSpPr>
          <p:cNvPr id="110637" name="Rectangle 51"/>
          <p:cNvSpPr>
            <a:spLocks noChangeArrowheads="1"/>
          </p:cNvSpPr>
          <p:nvPr/>
        </p:nvSpPr>
        <p:spPr bwMode="auto">
          <a:xfrm>
            <a:off x="1063625" y="3563938"/>
            <a:ext cx="1225550" cy="1793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0638" name="Rectangle 52"/>
          <p:cNvSpPr>
            <a:spLocks noChangeArrowheads="1"/>
          </p:cNvSpPr>
          <p:nvPr/>
        </p:nvSpPr>
        <p:spPr bwMode="auto">
          <a:xfrm>
            <a:off x="1063625" y="3565525"/>
            <a:ext cx="1225550" cy="3571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N+6</a:t>
            </a:r>
          </a:p>
        </p:txBody>
      </p:sp>
      <p:sp>
        <p:nvSpPr>
          <p:cNvPr id="110639" name="Rectangle 53"/>
          <p:cNvSpPr>
            <a:spLocks noChangeArrowheads="1"/>
          </p:cNvSpPr>
          <p:nvPr/>
        </p:nvSpPr>
        <p:spPr bwMode="auto">
          <a:xfrm>
            <a:off x="1063625" y="3922713"/>
            <a:ext cx="1225550" cy="1793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N+8</a:t>
            </a:r>
          </a:p>
        </p:txBody>
      </p:sp>
      <p:sp>
        <p:nvSpPr>
          <p:cNvPr id="110640" name="Rectangle 54"/>
          <p:cNvSpPr>
            <a:spLocks noChangeArrowheads="1"/>
          </p:cNvSpPr>
          <p:nvPr/>
        </p:nvSpPr>
        <p:spPr bwMode="auto">
          <a:xfrm>
            <a:off x="1063625" y="4102100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N+9</a:t>
            </a:r>
          </a:p>
        </p:txBody>
      </p:sp>
      <p:sp>
        <p:nvSpPr>
          <p:cNvPr id="110641" name="Rectangle 55"/>
          <p:cNvSpPr>
            <a:spLocks noChangeArrowheads="1"/>
          </p:cNvSpPr>
          <p:nvPr/>
        </p:nvSpPr>
        <p:spPr bwMode="auto">
          <a:xfrm>
            <a:off x="1063625" y="3852863"/>
            <a:ext cx="1225550" cy="113665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.</a:t>
            </a:r>
          </a:p>
          <a:p>
            <a:r>
              <a:rPr lang="en-US" altLang="zh-CN" sz="1200">
                <a:ea typeface="宋体" charset="-122"/>
              </a:rPr>
              <a:t>:</a:t>
            </a:r>
          </a:p>
        </p:txBody>
      </p:sp>
      <p:sp>
        <p:nvSpPr>
          <p:cNvPr id="110642" name="Text Box 56"/>
          <p:cNvSpPr txBox="1">
            <a:spLocks noChangeArrowheads="1"/>
          </p:cNvSpPr>
          <p:nvPr/>
        </p:nvSpPr>
        <p:spPr bwMode="auto">
          <a:xfrm>
            <a:off x="912813" y="1803400"/>
            <a:ext cx="1631950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Program 1</a:t>
            </a:r>
          </a:p>
        </p:txBody>
      </p:sp>
      <p:sp>
        <p:nvSpPr>
          <p:cNvPr id="110643" name="Line 60"/>
          <p:cNvSpPr>
            <a:spLocks noChangeShapeType="1"/>
          </p:cNvSpPr>
          <p:nvPr/>
        </p:nvSpPr>
        <p:spPr bwMode="auto">
          <a:xfrm flipV="1">
            <a:off x="3063875" y="2130425"/>
            <a:ext cx="373063" cy="179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0644" name="Group 62"/>
          <p:cNvGrpSpPr>
            <a:grpSpLocks/>
          </p:cNvGrpSpPr>
          <p:nvPr/>
        </p:nvGrpSpPr>
        <p:grpSpPr bwMode="auto">
          <a:xfrm>
            <a:off x="3452813" y="3922713"/>
            <a:ext cx="836612" cy="1416050"/>
            <a:chOff x="2165" y="1353"/>
            <a:chExt cx="527" cy="1846"/>
          </a:xfrm>
        </p:grpSpPr>
        <p:sp>
          <p:nvSpPr>
            <p:cNvPr id="110652" name="Rectangle 63"/>
            <p:cNvSpPr>
              <a:spLocks noChangeArrowheads="1"/>
            </p:cNvSpPr>
            <p:nvPr/>
          </p:nvSpPr>
          <p:spPr bwMode="auto">
            <a:xfrm>
              <a:off x="2165" y="1353"/>
              <a:ext cx="527" cy="11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 altLang="zh-CN">
                <a:ea typeface="宋体" charset="-122"/>
              </a:endParaRPr>
            </a:p>
          </p:txBody>
        </p:sp>
        <p:sp>
          <p:nvSpPr>
            <p:cNvPr id="110653" name="Rectangle 64"/>
            <p:cNvSpPr>
              <a:spLocks noChangeArrowheads="1"/>
            </p:cNvSpPr>
            <p:nvPr/>
          </p:nvSpPr>
          <p:spPr bwMode="auto">
            <a:xfrm>
              <a:off x="2165" y="1466"/>
              <a:ext cx="527" cy="11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 altLang="zh-CN">
                <a:ea typeface="宋体" charset="-122"/>
              </a:endParaRPr>
            </a:p>
          </p:txBody>
        </p:sp>
        <p:sp>
          <p:nvSpPr>
            <p:cNvPr id="110654" name="Rectangle 65"/>
            <p:cNvSpPr>
              <a:spLocks noChangeArrowheads="1"/>
            </p:cNvSpPr>
            <p:nvPr/>
          </p:nvSpPr>
          <p:spPr bwMode="auto">
            <a:xfrm>
              <a:off x="2165" y="1579"/>
              <a:ext cx="527" cy="11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 altLang="zh-CN">
                <a:ea typeface="宋体" charset="-122"/>
              </a:endParaRPr>
            </a:p>
          </p:txBody>
        </p:sp>
        <p:sp>
          <p:nvSpPr>
            <p:cNvPr id="110655" name="Rectangle 66"/>
            <p:cNvSpPr>
              <a:spLocks noChangeArrowheads="1"/>
            </p:cNvSpPr>
            <p:nvPr/>
          </p:nvSpPr>
          <p:spPr bwMode="auto">
            <a:xfrm>
              <a:off x="2165" y="1692"/>
              <a:ext cx="527" cy="11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 altLang="zh-CN">
                <a:ea typeface="宋体" charset="-122"/>
              </a:endParaRPr>
            </a:p>
          </p:txBody>
        </p:sp>
        <p:sp>
          <p:nvSpPr>
            <p:cNvPr id="110656" name="Rectangle 67"/>
            <p:cNvSpPr>
              <a:spLocks noChangeArrowheads="1"/>
            </p:cNvSpPr>
            <p:nvPr/>
          </p:nvSpPr>
          <p:spPr bwMode="auto">
            <a:xfrm>
              <a:off x="2165" y="1805"/>
              <a:ext cx="527" cy="11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 altLang="zh-CN">
                <a:ea typeface="宋体" charset="-122"/>
              </a:endParaRPr>
            </a:p>
          </p:txBody>
        </p:sp>
        <p:sp>
          <p:nvSpPr>
            <p:cNvPr id="110657" name="Rectangle 68"/>
            <p:cNvSpPr>
              <a:spLocks noChangeArrowheads="1"/>
            </p:cNvSpPr>
            <p:nvPr/>
          </p:nvSpPr>
          <p:spPr bwMode="auto">
            <a:xfrm>
              <a:off x="2165" y="1918"/>
              <a:ext cx="527" cy="11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 altLang="zh-CN">
                <a:ea typeface="宋体" charset="-122"/>
              </a:endParaRPr>
            </a:p>
          </p:txBody>
        </p:sp>
        <p:sp>
          <p:nvSpPr>
            <p:cNvPr id="110658" name="Rectangle 69"/>
            <p:cNvSpPr>
              <a:spLocks noChangeArrowheads="1"/>
            </p:cNvSpPr>
            <p:nvPr/>
          </p:nvSpPr>
          <p:spPr bwMode="auto">
            <a:xfrm>
              <a:off x="2165" y="2030"/>
              <a:ext cx="527" cy="11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 altLang="zh-CN">
                <a:ea typeface="宋体" charset="-122"/>
              </a:endParaRPr>
            </a:p>
          </p:txBody>
        </p:sp>
        <p:sp>
          <p:nvSpPr>
            <p:cNvPr id="110659" name="Rectangle 70"/>
            <p:cNvSpPr>
              <a:spLocks noChangeArrowheads="1"/>
            </p:cNvSpPr>
            <p:nvPr/>
          </p:nvSpPr>
          <p:spPr bwMode="auto">
            <a:xfrm>
              <a:off x="2165" y="2143"/>
              <a:ext cx="527" cy="11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 altLang="zh-CN">
                <a:ea typeface="宋体" charset="-122"/>
              </a:endParaRPr>
            </a:p>
          </p:txBody>
        </p:sp>
        <p:sp>
          <p:nvSpPr>
            <p:cNvPr id="110660" name="Rectangle 71"/>
            <p:cNvSpPr>
              <a:spLocks noChangeArrowheads="1"/>
            </p:cNvSpPr>
            <p:nvPr/>
          </p:nvSpPr>
          <p:spPr bwMode="auto">
            <a:xfrm>
              <a:off x="2165" y="2256"/>
              <a:ext cx="527" cy="11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 altLang="zh-CN">
                <a:ea typeface="宋体" charset="-122"/>
              </a:endParaRPr>
            </a:p>
          </p:txBody>
        </p:sp>
        <p:sp>
          <p:nvSpPr>
            <p:cNvPr id="110661" name="Rectangle 72"/>
            <p:cNvSpPr>
              <a:spLocks noChangeArrowheads="1"/>
            </p:cNvSpPr>
            <p:nvPr/>
          </p:nvSpPr>
          <p:spPr bwMode="auto">
            <a:xfrm>
              <a:off x="2165" y="2369"/>
              <a:ext cx="527" cy="11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 altLang="zh-CN">
                <a:ea typeface="宋体" charset="-122"/>
              </a:endParaRPr>
            </a:p>
          </p:txBody>
        </p:sp>
        <p:sp>
          <p:nvSpPr>
            <p:cNvPr id="110662" name="Rectangle 73"/>
            <p:cNvSpPr>
              <a:spLocks noChangeArrowheads="1"/>
            </p:cNvSpPr>
            <p:nvPr/>
          </p:nvSpPr>
          <p:spPr bwMode="auto">
            <a:xfrm>
              <a:off x="2165" y="2482"/>
              <a:ext cx="527" cy="717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 altLang="zh-CN">
                <a:ea typeface="宋体" charset="-122"/>
              </a:endParaRPr>
            </a:p>
          </p:txBody>
        </p:sp>
      </p:grpSp>
      <p:sp>
        <p:nvSpPr>
          <p:cNvPr id="110645" name="Line 74"/>
          <p:cNvSpPr>
            <a:spLocks noChangeShapeType="1"/>
          </p:cNvSpPr>
          <p:nvPr/>
        </p:nvSpPr>
        <p:spPr bwMode="auto">
          <a:xfrm flipH="1">
            <a:off x="5207000" y="3565525"/>
            <a:ext cx="276225" cy="17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46" name="Text Box 75"/>
          <p:cNvSpPr txBox="1">
            <a:spLocks noChangeArrowheads="1"/>
          </p:cNvSpPr>
          <p:nvPr/>
        </p:nvSpPr>
        <p:spPr bwMode="auto">
          <a:xfrm>
            <a:off x="4448175" y="3482975"/>
            <a:ext cx="1025525" cy="8223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Save registers and state program2</a:t>
            </a:r>
          </a:p>
        </p:txBody>
      </p:sp>
      <p:sp>
        <p:nvSpPr>
          <p:cNvPr id="110647" name="Line 76"/>
          <p:cNvSpPr>
            <a:spLocks noChangeShapeType="1"/>
          </p:cNvSpPr>
          <p:nvPr/>
        </p:nvSpPr>
        <p:spPr bwMode="auto">
          <a:xfrm flipH="1">
            <a:off x="4289425" y="3922713"/>
            <a:ext cx="379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48" name="Text Box 77"/>
          <p:cNvSpPr txBox="1">
            <a:spLocks noChangeArrowheads="1"/>
          </p:cNvSpPr>
          <p:nvPr/>
        </p:nvSpPr>
        <p:spPr bwMode="auto">
          <a:xfrm>
            <a:off x="2624138" y="3565525"/>
            <a:ext cx="2582862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ISR2</a:t>
            </a:r>
          </a:p>
        </p:txBody>
      </p:sp>
      <p:sp>
        <p:nvSpPr>
          <p:cNvPr id="110649" name="Line 78"/>
          <p:cNvSpPr>
            <a:spLocks noChangeShapeType="1"/>
          </p:cNvSpPr>
          <p:nvPr/>
        </p:nvSpPr>
        <p:spPr bwMode="auto">
          <a:xfrm flipH="1" flipV="1">
            <a:off x="3063875" y="4441825"/>
            <a:ext cx="373063" cy="896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50" name="Text Box 79"/>
          <p:cNvSpPr txBox="1">
            <a:spLocks noChangeArrowheads="1"/>
          </p:cNvSpPr>
          <p:nvPr/>
        </p:nvSpPr>
        <p:spPr bwMode="auto">
          <a:xfrm>
            <a:off x="2522538" y="3743325"/>
            <a:ext cx="914400" cy="8223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Restore registers and state program1</a:t>
            </a:r>
          </a:p>
        </p:txBody>
      </p:sp>
      <p:sp>
        <p:nvSpPr>
          <p:cNvPr id="110651" name="Line 80"/>
          <p:cNvSpPr>
            <a:spLocks noChangeShapeType="1"/>
          </p:cNvSpPr>
          <p:nvPr/>
        </p:nvSpPr>
        <p:spPr bwMode="auto">
          <a:xfrm flipH="1" flipV="1">
            <a:off x="2322513" y="3025775"/>
            <a:ext cx="525462" cy="771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11161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54DA2CE5-61EF-4946-87D6-D720BE702C5B}" type="slidenum">
              <a:rPr lang="en-US" altLang="zh-CN" smtClean="0"/>
              <a:pPr/>
              <a:t>83</a:t>
            </a:fld>
            <a:endParaRPr lang="en-US" altLang="zh-CN" smtClean="0"/>
          </a:p>
        </p:txBody>
      </p:sp>
      <p:sp>
        <p:nvSpPr>
          <p:cNvPr id="111620" name="Rectangle 24"/>
          <p:cNvSpPr>
            <a:spLocks noChangeArrowheads="1"/>
          </p:cNvSpPr>
          <p:nvPr/>
        </p:nvSpPr>
        <p:spPr bwMode="auto">
          <a:xfrm>
            <a:off x="1484313" y="4286250"/>
            <a:ext cx="1747837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               I/O wait</a:t>
            </a:r>
          </a:p>
        </p:txBody>
      </p:sp>
      <p:sp>
        <p:nvSpPr>
          <p:cNvPr id="1116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Multiprogramming example</a:t>
            </a:r>
          </a:p>
        </p:txBody>
      </p:sp>
      <p:sp>
        <p:nvSpPr>
          <p:cNvPr id="111622" name="Rectangle 4"/>
          <p:cNvSpPr>
            <a:spLocks noChangeArrowheads="1"/>
          </p:cNvSpPr>
          <p:nvPr/>
        </p:nvSpPr>
        <p:spPr bwMode="auto">
          <a:xfrm>
            <a:off x="1181100" y="2130425"/>
            <a:ext cx="6967538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1623" name="Rectangle 5"/>
          <p:cNvSpPr>
            <a:spLocks noChangeArrowheads="1"/>
          </p:cNvSpPr>
          <p:nvPr/>
        </p:nvSpPr>
        <p:spPr bwMode="auto">
          <a:xfrm>
            <a:off x="1181100" y="2130425"/>
            <a:ext cx="854075" cy="381000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1624" name="Rectangle 6"/>
          <p:cNvSpPr>
            <a:spLocks noChangeArrowheads="1"/>
          </p:cNvSpPr>
          <p:nvPr/>
        </p:nvSpPr>
        <p:spPr bwMode="auto">
          <a:xfrm>
            <a:off x="3783013" y="2127250"/>
            <a:ext cx="744537" cy="381000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1625" name="Rectangle 7"/>
          <p:cNvSpPr>
            <a:spLocks noChangeArrowheads="1"/>
          </p:cNvSpPr>
          <p:nvPr/>
        </p:nvSpPr>
        <p:spPr bwMode="auto">
          <a:xfrm>
            <a:off x="6089650" y="2130425"/>
            <a:ext cx="757238" cy="381000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1626" name="Rectangle 8"/>
          <p:cNvSpPr>
            <a:spLocks noChangeArrowheads="1"/>
          </p:cNvSpPr>
          <p:nvPr/>
        </p:nvSpPr>
        <p:spPr bwMode="auto">
          <a:xfrm>
            <a:off x="2035175" y="2138363"/>
            <a:ext cx="1747838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I/O wait</a:t>
            </a:r>
          </a:p>
        </p:txBody>
      </p:sp>
      <p:sp>
        <p:nvSpPr>
          <p:cNvPr id="111627" name="Rectangle 9"/>
          <p:cNvSpPr>
            <a:spLocks noChangeArrowheads="1"/>
          </p:cNvSpPr>
          <p:nvPr/>
        </p:nvSpPr>
        <p:spPr bwMode="auto">
          <a:xfrm>
            <a:off x="4527550" y="2135188"/>
            <a:ext cx="15621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I/O wait</a:t>
            </a:r>
          </a:p>
        </p:txBody>
      </p:sp>
      <p:sp>
        <p:nvSpPr>
          <p:cNvPr id="111628" name="Rectangle 10"/>
          <p:cNvSpPr>
            <a:spLocks noChangeArrowheads="1"/>
          </p:cNvSpPr>
          <p:nvPr/>
        </p:nvSpPr>
        <p:spPr bwMode="auto">
          <a:xfrm>
            <a:off x="6837363" y="2138363"/>
            <a:ext cx="1311275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I/O wait</a:t>
            </a:r>
          </a:p>
        </p:txBody>
      </p:sp>
      <p:sp>
        <p:nvSpPr>
          <p:cNvPr id="111629" name="Rectangle 11"/>
          <p:cNvSpPr>
            <a:spLocks noChangeArrowheads="1"/>
          </p:cNvSpPr>
          <p:nvPr/>
        </p:nvSpPr>
        <p:spPr bwMode="auto">
          <a:xfrm>
            <a:off x="1171575" y="2954338"/>
            <a:ext cx="6967538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1630" name="Rectangle 12"/>
          <p:cNvSpPr>
            <a:spLocks noChangeArrowheads="1"/>
          </p:cNvSpPr>
          <p:nvPr/>
        </p:nvSpPr>
        <p:spPr bwMode="auto">
          <a:xfrm>
            <a:off x="1171575" y="2954338"/>
            <a:ext cx="1017588" cy="381000"/>
          </a:xfrm>
          <a:prstGeom prst="rect">
            <a:avLst/>
          </a:prstGeom>
          <a:solidFill>
            <a:srgbClr val="00FF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1631" name="Rectangle 13"/>
          <p:cNvSpPr>
            <a:spLocks noChangeArrowheads="1"/>
          </p:cNvSpPr>
          <p:nvPr/>
        </p:nvSpPr>
        <p:spPr bwMode="auto">
          <a:xfrm>
            <a:off x="3500438" y="2951163"/>
            <a:ext cx="1017587" cy="381000"/>
          </a:xfrm>
          <a:prstGeom prst="rect">
            <a:avLst/>
          </a:prstGeom>
          <a:solidFill>
            <a:srgbClr val="00FF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1632" name="Rectangle 14"/>
          <p:cNvSpPr>
            <a:spLocks noChangeArrowheads="1"/>
          </p:cNvSpPr>
          <p:nvPr/>
        </p:nvSpPr>
        <p:spPr bwMode="auto">
          <a:xfrm>
            <a:off x="5819775" y="2954338"/>
            <a:ext cx="1017588" cy="381000"/>
          </a:xfrm>
          <a:prstGeom prst="rect">
            <a:avLst/>
          </a:prstGeom>
          <a:solidFill>
            <a:srgbClr val="00FF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1633" name="Rectangle 15"/>
          <p:cNvSpPr>
            <a:spLocks noChangeArrowheads="1"/>
          </p:cNvSpPr>
          <p:nvPr/>
        </p:nvSpPr>
        <p:spPr bwMode="auto">
          <a:xfrm>
            <a:off x="2035175" y="2951163"/>
            <a:ext cx="1747838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I/O wait</a:t>
            </a:r>
          </a:p>
        </p:txBody>
      </p:sp>
      <p:sp>
        <p:nvSpPr>
          <p:cNvPr id="111634" name="Rectangle 16"/>
          <p:cNvSpPr>
            <a:spLocks noChangeArrowheads="1"/>
          </p:cNvSpPr>
          <p:nvPr/>
        </p:nvSpPr>
        <p:spPr bwMode="auto">
          <a:xfrm>
            <a:off x="4518025" y="2959100"/>
            <a:ext cx="1571625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I/O wait</a:t>
            </a:r>
          </a:p>
        </p:txBody>
      </p:sp>
      <p:sp>
        <p:nvSpPr>
          <p:cNvPr id="111635" name="Rectangle 17"/>
          <p:cNvSpPr>
            <a:spLocks noChangeArrowheads="1"/>
          </p:cNvSpPr>
          <p:nvPr/>
        </p:nvSpPr>
        <p:spPr bwMode="auto">
          <a:xfrm>
            <a:off x="6827838" y="2962275"/>
            <a:ext cx="1311275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I/O wait</a:t>
            </a:r>
          </a:p>
        </p:txBody>
      </p:sp>
      <p:sp>
        <p:nvSpPr>
          <p:cNvPr id="111636" name="Text Box 18"/>
          <p:cNvSpPr txBox="1">
            <a:spLocks noChangeArrowheads="1"/>
          </p:cNvSpPr>
          <p:nvPr/>
        </p:nvSpPr>
        <p:spPr bwMode="auto">
          <a:xfrm>
            <a:off x="457200" y="1763713"/>
            <a:ext cx="2865438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Program A, uniprocessing</a:t>
            </a:r>
          </a:p>
        </p:txBody>
      </p:sp>
      <p:sp>
        <p:nvSpPr>
          <p:cNvPr id="111637" name="Text Box 19"/>
          <p:cNvSpPr txBox="1">
            <a:spLocks noChangeArrowheads="1"/>
          </p:cNvSpPr>
          <p:nvPr/>
        </p:nvSpPr>
        <p:spPr bwMode="auto">
          <a:xfrm>
            <a:off x="498475" y="2595563"/>
            <a:ext cx="4029075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Followed by Program B, uniprocessing</a:t>
            </a:r>
          </a:p>
        </p:txBody>
      </p:sp>
      <p:sp>
        <p:nvSpPr>
          <p:cNvPr id="111638" name="Rectangle 20"/>
          <p:cNvSpPr>
            <a:spLocks noChangeArrowheads="1"/>
          </p:cNvSpPr>
          <p:nvPr/>
        </p:nvSpPr>
        <p:spPr bwMode="auto">
          <a:xfrm>
            <a:off x="620713" y="4289425"/>
            <a:ext cx="6967537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1639" name="Rectangle 21"/>
          <p:cNvSpPr>
            <a:spLocks noChangeArrowheads="1"/>
          </p:cNvSpPr>
          <p:nvPr/>
        </p:nvSpPr>
        <p:spPr bwMode="auto">
          <a:xfrm>
            <a:off x="1484313" y="4297363"/>
            <a:ext cx="865187" cy="381000"/>
          </a:xfrm>
          <a:prstGeom prst="rect">
            <a:avLst/>
          </a:prstGeom>
          <a:solidFill>
            <a:srgbClr val="00FF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1640" name="Rectangle 25"/>
          <p:cNvSpPr>
            <a:spLocks noChangeArrowheads="1"/>
          </p:cNvSpPr>
          <p:nvPr/>
        </p:nvSpPr>
        <p:spPr bwMode="auto">
          <a:xfrm>
            <a:off x="3967163" y="4286250"/>
            <a:ext cx="169545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charset="-122"/>
              </a:rPr>
              <a:t>         </a:t>
            </a:r>
          </a:p>
        </p:txBody>
      </p:sp>
      <p:sp>
        <p:nvSpPr>
          <p:cNvPr id="111641" name="Rectangle 26"/>
          <p:cNvSpPr>
            <a:spLocks noChangeArrowheads="1"/>
          </p:cNvSpPr>
          <p:nvPr/>
        </p:nvSpPr>
        <p:spPr bwMode="auto">
          <a:xfrm>
            <a:off x="6651625" y="4286250"/>
            <a:ext cx="1871663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ea typeface="宋体" charset="-122"/>
            </a:endParaRPr>
          </a:p>
        </p:txBody>
      </p:sp>
      <p:sp>
        <p:nvSpPr>
          <p:cNvPr id="111642" name="Rectangle 27"/>
          <p:cNvSpPr>
            <a:spLocks noChangeArrowheads="1"/>
          </p:cNvSpPr>
          <p:nvPr/>
        </p:nvSpPr>
        <p:spPr bwMode="auto">
          <a:xfrm>
            <a:off x="620713" y="4286250"/>
            <a:ext cx="854075" cy="381000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1643" name="Rectangle 22"/>
          <p:cNvSpPr>
            <a:spLocks noChangeArrowheads="1"/>
          </p:cNvSpPr>
          <p:nvPr/>
        </p:nvSpPr>
        <p:spPr bwMode="auto">
          <a:xfrm>
            <a:off x="3767138" y="4286250"/>
            <a:ext cx="1017587" cy="381000"/>
          </a:xfrm>
          <a:prstGeom prst="rect">
            <a:avLst/>
          </a:prstGeom>
          <a:solidFill>
            <a:srgbClr val="00FF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1644" name="Rectangle 28"/>
          <p:cNvSpPr>
            <a:spLocks noChangeArrowheads="1"/>
          </p:cNvSpPr>
          <p:nvPr/>
        </p:nvSpPr>
        <p:spPr bwMode="auto">
          <a:xfrm>
            <a:off x="3162300" y="4286250"/>
            <a:ext cx="854075" cy="381000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1645" name="Rectangle 23"/>
          <p:cNvSpPr>
            <a:spLocks noChangeArrowheads="1"/>
          </p:cNvSpPr>
          <p:nvPr/>
        </p:nvSpPr>
        <p:spPr bwMode="auto">
          <a:xfrm>
            <a:off x="6337300" y="4286250"/>
            <a:ext cx="1017588" cy="381000"/>
          </a:xfrm>
          <a:prstGeom prst="rect">
            <a:avLst/>
          </a:prstGeom>
          <a:solidFill>
            <a:srgbClr val="00FF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1646" name="Rectangle 29"/>
          <p:cNvSpPr>
            <a:spLocks noChangeArrowheads="1"/>
          </p:cNvSpPr>
          <p:nvPr/>
        </p:nvSpPr>
        <p:spPr bwMode="auto">
          <a:xfrm>
            <a:off x="5662613" y="4286250"/>
            <a:ext cx="854075" cy="381000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1647" name="Text Box 30"/>
          <p:cNvSpPr txBox="1">
            <a:spLocks noChangeArrowheads="1"/>
          </p:cNvSpPr>
          <p:nvPr/>
        </p:nvSpPr>
        <p:spPr bwMode="auto">
          <a:xfrm>
            <a:off x="366713" y="3768725"/>
            <a:ext cx="2865437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multiprocessing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11366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427C1E44-9F9A-4842-B0CA-75AACCCBA106}" type="slidenum">
              <a:rPr lang="en-US" altLang="zh-CN" smtClean="0"/>
              <a:pPr/>
              <a:t>84</a:t>
            </a:fld>
            <a:endParaRPr lang="en-US" altLang="zh-CN" smtClean="0"/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3476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charset="-122"/>
              </a:rPr>
              <a:t>Time sharing: </a:t>
            </a:r>
            <a:br>
              <a:rPr lang="en-US" altLang="zh-CN" sz="4000" dirty="0" smtClean="0">
                <a:ea typeface="宋体" charset="-122"/>
              </a:rPr>
            </a:br>
            <a:r>
              <a:rPr lang="en-US" altLang="zh-CN" sz="4000" dirty="0" smtClean="0">
                <a:ea typeface="宋体" charset="-122"/>
              </a:rPr>
              <a:t>Scheduling, fair sharing </a:t>
            </a:r>
          </a:p>
        </p:txBody>
      </p:sp>
      <p:sp>
        <p:nvSpPr>
          <p:cNvPr id="1136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Once multiple jobs can share the CPU (sequentially, not at the same time) it becomes necessary to determine how time is shared between the processes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The simplest approach to time sharing(taken by CTSS (Compatible Time-Sharing System) and some later OS’s) is time-sliced round-robin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Each process is given N seconds of CPU, after N seconds the next processes takes its turn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There are many other variants of scheduling, some of which we will discuss later.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11469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25D564D5-814F-4F98-82F4-E4C027EA5306}" type="slidenum">
              <a:rPr lang="en-US" altLang="zh-CN" smtClean="0"/>
              <a:pPr/>
              <a:t>85</a:t>
            </a:fld>
            <a:endParaRPr lang="en-US" altLang="zh-CN" smtClean="0"/>
          </a:p>
        </p:txBody>
      </p:sp>
      <p:sp>
        <p:nvSpPr>
          <p:cNvPr id="114692" name="Text Box 2"/>
          <p:cNvSpPr txBox="1">
            <a:spLocks noChangeArrowheads="1"/>
          </p:cNvSpPr>
          <p:nvPr/>
        </p:nvSpPr>
        <p:spPr bwMode="auto">
          <a:xfrm>
            <a:off x="5362575" y="1873250"/>
            <a:ext cx="1631950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Program 2</a:t>
            </a:r>
          </a:p>
        </p:txBody>
      </p:sp>
      <p:sp>
        <p:nvSpPr>
          <p:cNvPr id="114693" name="Rectangle 3"/>
          <p:cNvSpPr>
            <a:spLocks noChangeArrowheads="1"/>
          </p:cNvSpPr>
          <p:nvPr/>
        </p:nvSpPr>
        <p:spPr bwMode="auto">
          <a:xfrm>
            <a:off x="5513388" y="2309813"/>
            <a:ext cx="1225550" cy="177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P+1</a:t>
            </a:r>
          </a:p>
        </p:txBody>
      </p:sp>
      <p:sp>
        <p:nvSpPr>
          <p:cNvPr id="1146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Simple time sharing operation</a:t>
            </a:r>
          </a:p>
        </p:txBody>
      </p:sp>
      <p:sp>
        <p:nvSpPr>
          <p:cNvPr id="114695" name="Rectangle 5"/>
          <p:cNvSpPr>
            <a:spLocks noChangeArrowheads="1"/>
          </p:cNvSpPr>
          <p:nvPr/>
        </p:nvSpPr>
        <p:spPr bwMode="auto">
          <a:xfrm>
            <a:off x="5513388" y="2130425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P</a:t>
            </a:r>
          </a:p>
        </p:txBody>
      </p:sp>
      <p:sp>
        <p:nvSpPr>
          <p:cNvPr id="114696" name="Rectangle 6"/>
          <p:cNvSpPr>
            <a:spLocks noChangeArrowheads="1"/>
          </p:cNvSpPr>
          <p:nvPr/>
        </p:nvSpPr>
        <p:spPr bwMode="auto">
          <a:xfrm>
            <a:off x="5513388" y="2487613"/>
            <a:ext cx="1225550" cy="1793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P+2</a:t>
            </a:r>
          </a:p>
        </p:txBody>
      </p:sp>
      <p:sp>
        <p:nvSpPr>
          <p:cNvPr id="114697" name="Rectangle 7"/>
          <p:cNvSpPr>
            <a:spLocks noChangeArrowheads="1"/>
          </p:cNvSpPr>
          <p:nvPr/>
        </p:nvSpPr>
        <p:spPr bwMode="auto">
          <a:xfrm>
            <a:off x="5513388" y="2667000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InstructionP+3</a:t>
            </a:r>
          </a:p>
        </p:txBody>
      </p:sp>
      <p:sp>
        <p:nvSpPr>
          <p:cNvPr id="114698" name="Rectangle 8"/>
          <p:cNvSpPr>
            <a:spLocks noChangeArrowheads="1"/>
          </p:cNvSpPr>
          <p:nvPr/>
        </p:nvSpPr>
        <p:spPr bwMode="auto">
          <a:xfrm>
            <a:off x="5513388" y="2846388"/>
            <a:ext cx="1225550" cy="1793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4699" name="Rectangle 9"/>
          <p:cNvSpPr>
            <a:spLocks noChangeArrowheads="1"/>
          </p:cNvSpPr>
          <p:nvPr/>
        </p:nvSpPr>
        <p:spPr bwMode="auto">
          <a:xfrm>
            <a:off x="5513388" y="3025775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P+5</a:t>
            </a:r>
          </a:p>
        </p:txBody>
      </p:sp>
      <p:sp>
        <p:nvSpPr>
          <p:cNvPr id="114700" name="Rectangle 10"/>
          <p:cNvSpPr>
            <a:spLocks noChangeArrowheads="1"/>
          </p:cNvSpPr>
          <p:nvPr/>
        </p:nvSpPr>
        <p:spPr bwMode="auto">
          <a:xfrm>
            <a:off x="5513388" y="3205163"/>
            <a:ext cx="1225550" cy="1793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4701" name="Rectangle 11"/>
          <p:cNvSpPr>
            <a:spLocks noChangeArrowheads="1"/>
          </p:cNvSpPr>
          <p:nvPr/>
        </p:nvSpPr>
        <p:spPr bwMode="auto">
          <a:xfrm>
            <a:off x="5513388" y="3384550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P+7</a:t>
            </a:r>
          </a:p>
        </p:txBody>
      </p:sp>
      <p:sp>
        <p:nvSpPr>
          <p:cNvPr id="114702" name="Rectangle 12"/>
          <p:cNvSpPr>
            <a:spLocks noChangeArrowheads="1"/>
          </p:cNvSpPr>
          <p:nvPr/>
        </p:nvSpPr>
        <p:spPr bwMode="auto">
          <a:xfrm>
            <a:off x="5513388" y="3563938"/>
            <a:ext cx="1225550" cy="1793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P+8</a:t>
            </a:r>
          </a:p>
        </p:txBody>
      </p:sp>
      <p:sp>
        <p:nvSpPr>
          <p:cNvPr id="114703" name="Rectangle 13"/>
          <p:cNvSpPr>
            <a:spLocks noChangeArrowheads="1"/>
          </p:cNvSpPr>
          <p:nvPr/>
        </p:nvSpPr>
        <p:spPr bwMode="auto">
          <a:xfrm>
            <a:off x="5513388" y="3743325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P+9</a:t>
            </a:r>
          </a:p>
        </p:txBody>
      </p:sp>
      <p:sp>
        <p:nvSpPr>
          <p:cNvPr id="114704" name="Rectangle 14"/>
          <p:cNvSpPr>
            <a:spLocks noChangeArrowheads="1"/>
          </p:cNvSpPr>
          <p:nvPr/>
        </p:nvSpPr>
        <p:spPr bwMode="auto">
          <a:xfrm>
            <a:off x="5513388" y="3922713"/>
            <a:ext cx="1225550" cy="113665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.</a:t>
            </a:r>
          </a:p>
          <a:p>
            <a:r>
              <a:rPr lang="en-US" altLang="zh-CN" sz="1200">
                <a:ea typeface="宋体" charset="-122"/>
              </a:rPr>
              <a:t>:</a:t>
            </a:r>
          </a:p>
        </p:txBody>
      </p:sp>
      <p:sp>
        <p:nvSpPr>
          <p:cNvPr id="114705" name="Rectangle 15"/>
          <p:cNvSpPr>
            <a:spLocks noChangeArrowheads="1"/>
          </p:cNvSpPr>
          <p:nvPr/>
        </p:nvSpPr>
        <p:spPr bwMode="auto">
          <a:xfrm>
            <a:off x="3436938" y="2147888"/>
            <a:ext cx="836612" cy="8731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4706" name="Rectangle 16"/>
          <p:cNvSpPr>
            <a:spLocks noChangeArrowheads="1"/>
          </p:cNvSpPr>
          <p:nvPr/>
        </p:nvSpPr>
        <p:spPr bwMode="auto">
          <a:xfrm>
            <a:off x="3436938" y="2235200"/>
            <a:ext cx="836612" cy="8572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4707" name="Rectangle 17"/>
          <p:cNvSpPr>
            <a:spLocks noChangeArrowheads="1"/>
          </p:cNvSpPr>
          <p:nvPr/>
        </p:nvSpPr>
        <p:spPr bwMode="auto">
          <a:xfrm>
            <a:off x="3436938" y="2320925"/>
            <a:ext cx="836612" cy="8731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4708" name="Rectangle 18"/>
          <p:cNvSpPr>
            <a:spLocks noChangeArrowheads="1"/>
          </p:cNvSpPr>
          <p:nvPr/>
        </p:nvSpPr>
        <p:spPr bwMode="auto">
          <a:xfrm>
            <a:off x="3436938" y="2408238"/>
            <a:ext cx="836612" cy="8572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4709" name="Rectangle 19"/>
          <p:cNvSpPr>
            <a:spLocks noChangeArrowheads="1"/>
          </p:cNvSpPr>
          <p:nvPr/>
        </p:nvSpPr>
        <p:spPr bwMode="auto">
          <a:xfrm>
            <a:off x="3436938" y="2493963"/>
            <a:ext cx="836612" cy="8731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4710" name="Rectangle 20"/>
          <p:cNvSpPr>
            <a:spLocks noChangeArrowheads="1"/>
          </p:cNvSpPr>
          <p:nvPr/>
        </p:nvSpPr>
        <p:spPr bwMode="auto">
          <a:xfrm>
            <a:off x="3436938" y="2581275"/>
            <a:ext cx="836612" cy="8572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4711" name="Rectangle 21"/>
          <p:cNvSpPr>
            <a:spLocks noChangeArrowheads="1"/>
          </p:cNvSpPr>
          <p:nvPr/>
        </p:nvSpPr>
        <p:spPr bwMode="auto">
          <a:xfrm>
            <a:off x="3436938" y="2667000"/>
            <a:ext cx="836612" cy="8731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4712" name="Rectangle 22"/>
          <p:cNvSpPr>
            <a:spLocks noChangeArrowheads="1"/>
          </p:cNvSpPr>
          <p:nvPr/>
        </p:nvSpPr>
        <p:spPr bwMode="auto">
          <a:xfrm>
            <a:off x="3436938" y="2754313"/>
            <a:ext cx="836612" cy="8572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4713" name="Rectangle 23"/>
          <p:cNvSpPr>
            <a:spLocks noChangeArrowheads="1"/>
          </p:cNvSpPr>
          <p:nvPr/>
        </p:nvSpPr>
        <p:spPr bwMode="auto">
          <a:xfrm>
            <a:off x="3436938" y="2840038"/>
            <a:ext cx="836612" cy="8731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4714" name="Rectangle 24"/>
          <p:cNvSpPr>
            <a:spLocks noChangeArrowheads="1"/>
          </p:cNvSpPr>
          <p:nvPr/>
        </p:nvSpPr>
        <p:spPr bwMode="auto">
          <a:xfrm>
            <a:off x="3436938" y="2927350"/>
            <a:ext cx="836612" cy="8731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4715" name="Rectangle 25"/>
          <p:cNvSpPr>
            <a:spLocks noChangeArrowheads="1"/>
          </p:cNvSpPr>
          <p:nvPr/>
        </p:nvSpPr>
        <p:spPr bwMode="auto">
          <a:xfrm>
            <a:off x="3436938" y="3014663"/>
            <a:ext cx="836612" cy="1905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4716" name="Text Box 26"/>
          <p:cNvSpPr txBox="1">
            <a:spLocks noChangeArrowheads="1"/>
          </p:cNvSpPr>
          <p:nvPr/>
        </p:nvSpPr>
        <p:spPr bwMode="auto">
          <a:xfrm>
            <a:off x="3021013" y="1849438"/>
            <a:ext cx="2582862" cy="2746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ISR4 (timer interrupt service routine)</a:t>
            </a:r>
          </a:p>
        </p:txBody>
      </p:sp>
      <p:sp>
        <p:nvSpPr>
          <p:cNvPr id="114717" name="Rectangle 27"/>
          <p:cNvSpPr>
            <a:spLocks noChangeArrowheads="1"/>
          </p:cNvSpPr>
          <p:nvPr/>
        </p:nvSpPr>
        <p:spPr bwMode="auto">
          <a:xfrm>
            <a:off x="6359525" y="5473700"/>
            <a:ext cx="2327275" cy="9032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Timer</a:t>
            </a:r>
          </a:p>
        </p:txBody>
      </p:sp>
      <p:sp>
        <p:nvSpPr>
          <p:cNvPr id="114718" name="Freeform 28"/>
          <p:cNvSpPr>
            <a:spLocks/>
          </p:cNvSpPr>
          <p:nvPr/>
        </p:nvSpPr>
        <p:spPr bwMode="auto">
          <a:xfrm>
            <a:off x="682625" y="2679700"/>
            <a:ext cx="5648325" cy="3281363"/>
          </a:xfrm>
          <a:custGeom>
            <a:avLst/>
            <a:gdLst>
              <a:gd name="T0" fmla="*/ 551915059 w 3558"/>
              <a:gd name="T1" fmla="*/ 27722516 h 2067"/>
              <a:gd name="T2" fmla="*/ 0 w 3558"/>
              <a:gd name="T3" fmla="*/ 0 h 2067"/>
              <a:gd name="T4" fmla="*/ 37801552 w 3558"/>
              <a:gd name="T5" fmla="*/ 2147483647 h 2067"/>
              <a:gd name="T6" fmla="*/ 2147483647 w 3558"/>
              <a:gd name="T7" fmla="*/ 2147483647 h 2067"/>
              <a:gd name="T8" fmla="*/ 2147483647 w 3558"/>
              <a:gd name="T9" fmla="*/ 2147483647 h 20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58"/>
              <a:gd name="T16" fmla="*/ 0 h 2067"/>
              <a:gd name="T17" fmla="*/ 3558 w 3558"/>
              <a:gd name="T18" fmla="*/ 2067 h 20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58" h="2067">
                <a:moveTo>
                  <a:pt x="219" y="11"/>
                </a:moveTo>
                <a:lnTo>
                  <a:pt x="0" y="0"/>
                </a:lnTo>
                <a:lnTo>
                  <a:pt x="15" y="2067"/>
                </a:lnTo>
                <a:lnTo>
                  <a:pt x="1480" y="2060"/>
                </a:lnTo>
                <a:lnTo>
                  <a:pt x="3558" y="206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triangle" w="lg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19" name="Text Box 29"/>
          <p:cNvSpPr txBox="1">
            <a:spLocks noChangeArrowheads="1"/>
          </p:cNvSpPr>
          <p:nvPr/>
        </p:nvSpPr>
        <p:spPr bwMode="auto">
          <a:xfrm>
            <a:off x="4289425" y="5726113"/>
            <a:ext cx="1525588" cy="9144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Timer for program 1’s allowed time expires</a:t>
            </a:r>
          </a:p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Send Interrupt</a:t>
            </a:r>
          </a:p>
        </p:txBody>
      </p:sp>
      <p:sp>
        <p:nvSpPr>
          <p:cNvPr id="114720" name="Freeform 30"/>
          <p:cNvSpPr>
            <a:spLocks/>
          </p:cNvSpPr>
          <p:nvPr/>
        </p:nvSpPr>
        <p:spPr bwMode="auto">
          <a:xfrm>
            <a:off x="6740525" y="3482975"/>
            <a:ext cx="1144588" cy="1990725"/>
          </a:xfrm>
          <a:custGeom>
            <a:avLst/>
            <a:gdLst>
              <a:gd name="T0" fmla="*/ 1726063031 w 759"/>
              <a:gd name="T1" fmla="*/ 2147483647 h 701"/>
              <a:gd name="T2" fmla="*/ 1689677510 w 759"/>
              <a:gd name="T3" fmla="*/ 0 h 701"/>
              <a:gd name="T4" fmla="*/ 0 w 759"/>
              <a:gd name="T5" fmla="*/ 0 h 701"/>
              <a:gd name="T6" fmla="*/ 0 60000 65536"/>
              <a:gd name="T7" fmla="*/ 0 60000 65536"/>
              <a:gd name="T8" fmla="*/ 0 60000 65536"/>
              <a:gd name="T9" fmla="*/ 0 w 759"/>
              <a:gd name="T10" fmla="*/ 0 h 701"/>
              <a:gd name="T11" fmla="*/ 759 w 759"/>
              <a:gd name="T12" fmla="*/ 701 h 7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9" h="701">
                <a:moveTo>
                  <a:pt x="759" y="701"/>
                </a:moveTo>
                <a:lnTo>
                  <a:pt x="743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21" name="Text Box 32"/>
          <p:cNvSpPr txBox="1">
            <a:spLocks noChangeArrowheads="1"/>
          </p:cNvSpPr>
          <p:nvPr/>
        </p:nvSpPr>
        <p:spPr bwMode="auto">
          <a:xfrm>
            <a:off x="2322513" y="2028825"/>
            <a:ext cx="1025525" cy="8223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Save registers and state program1</a:t>
            </a:r>
          </a:p>
        </p:txBody>
      </p:sp>
      <p:sp>
        <p:nvSpPr>
          <p:cNvPr id="114722" name="Line 33"/>
          <p:cNvSpPr>
            <a:spLocks noChangeShapeType="1"/>
          </p:cNvSpPr>
          <p:nvPr/>
        </p:nvSpPr>
        <p:spPr bwMode="auto">
          <a:xfrm flipV="1">
            <a:off x="2289175" y="2581275"/>
            <a:ext cx="255588" cy="373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23" name="Line 34"/>
          <p:cNvSpPr>
            <a:spLocks noChangeShapeType="1"/>
          </p:cNvSpPr>
          <p:nvPr/>
        </p:nvSpPr>
        <p:spPr bwMode="auto">
          <a:xfrm flipV="1">
            <a:off x="5048250" y="2130425"/>
            <a:ext cx="434975" cy="357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24" name="Text Box 35"/>
          <p:cNvSpPr txBox="1">
            <a:spLocks noChangeArrowheads="1"/>
          </p:cNvSpPr>
          <p:nvPr/>
        </p:nvSpPr>
        <p:spPr bwMode="auto">
          <a:xfrm>
            <a:off x="4448175" y="2260600"/>
            <a:ext cx="914400" cy="8223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Restore registers and state program2</a:t>
            </a:r>
          </a:p>
        </p:txBody>
      </p:sp>
      <p:sp>
        <p:nvSpPr>
          <p:cNvPr id="114725" name="Line 36"/>
          <p:cNvSpPr>
            <a:spLocks noChangeShapeType="1"/>
          </p:cNvSpPr>
          <p:nvPr/>
        </p:nvSpPr>
        <p:spPr bwMode="auto">
          <a:xfrm flipV="1">
            <a:off x="4273550" y="2846388"/>
            <a:ext cx="395288" cy="368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26" name="Rectangle 37"/>
          <p:cNvSpPr>
            <a:spLocks noChangeArrowheads="1"/>
          </p:cNvSpPr>
          <p:nvPr/>
        </p:nvSpPr>
        <p:spPr bwMode="auto">
          <a:xfrm>
            <a:off x="1063625" y="2060575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N</a:t>
            </a:r>
          </a:p>
        </p:txBody>
      </p:sp>
      <p:sp>
        <p:nvSpPr>
          <p:cNvPr id="114727" name="Rectangle 38"/>
          <p:cNvSpPr>
            <a:spLocks noChangeArrowheads="1"/>
          </p:cNvSpPr>
          <p:nvPr/>
        </p:nvSpPr>
        <p:spPr bwMode="auto">
          <a:xfrm>
            <a:off x="1063625" y="2239963"/>
            <a:ext cx="1225550" cy="177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N+1</a:t>
            </a:r>
          </a:p>
        </p:txBody>
      </p:sp>
      <p:sp>
        <p:nvSpPr>
          <p:cNvPr id="114728" name="Rectangle 39"/>
          <p:cNvSpPr>
            <a:spLocks noChangeArrowheads="1"/>
          </p:cNvSpPr>
          <p:nvPr/>
        </p:nvSpPr>
        <p:spPr bwMode="auto">
          <a:xfrm>
            <a:off x="1063625" y="2417763"/>
            <a:ext cx="1225550" cy="5969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N+2</a:t>
            </a:r>
          </a:p>
        </p:txBody>
      </p:sp>
      <p:sp>
        <p:nvSpPr>
          <p:cNvPr id="114729" name="Rectangle 40"/>
          <p:cNvSpPr>
            <a:spLocks noChangeArrowheads="1"/>
          </p:cNvSpPr>
          <p:nvPr/>
        </p:nvSpPr>
        <p:spPr bwMode="auto">
          <a:xfrm>
            <a:off x="1063625" y="3025775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N+3</a:t>
            </a:r>
          </a:p>
        </p:txBody>
      </p:sp>
      <p:sp>
        <p:nvSpPr>
          <p:cNvPr id="114730" name="Rectangle 41"/>
          <p:cNvSpPr>
            <a:spLocks noChangeArrowheads="1"/>
          </p:cNvSpPr>
          <p:nvPr/>
        </p:nvSpPr>
        <p:spPr bwMode="auto">
          <a:xfrm>
            <a:off x="1063625" y="3205163"/>
            <a:ext cx="1225550" cy="1793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4731" name="Rectangle 42"/>
          <p:cNvSpPr>
            <a:spLocks noChangeArrowheads="1"/>
          </p:cNvSpPr>
          <p:nvPr/>
        </p:nvSpPr>
        <p:spPr bwMode="auto">
          <a:xfrm>
            <a:off x="1063625" y="3384550"/>
            <a:ext cx="1225550" cy="1793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N+5</a:t>
            </a:r>
          </a:p>
        </p:txBody>
      </p:sp>
      <p:sp>
        <p:nvSpPr>
          <p:cNvPr id="114732" name="Rectangle 43"/>
          <p:cNvSpPr>
            <a:spLocks noChangeArrowheads="1"/>
          </p:cNvSpPr>
          <p:nvPr/>
        </p:nvSpPr>
        <p:spPr bwMode="auto">
          <a:xfrm>
            <a:off x="1063625" y="3563938"/>
            <a:ext cx="1225550" cy="1793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ea typeface="宋体" charset="-122"/>
            </a:endParaRPr>
          </a:p>
        </p:txBody>
      </p:sp>
      <p:sp>
        <p:nvSpPr>
          <p:cNvPr id="114733" name="Rectangle 44"/>
          <p:cNvSpPr>
            <a:spLocks noChangeArrowheads="1"/>
          </p:cNvSpPr>
          <p:nvPr/>
        </p:nvSpPr>
        <p:spPr bwMode="auto">
          <a:xfrm>
            <a:off x="1063625" y="3565525"/>
            <a:ext cx="1225550" cy="3571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N+6</a:t>
            </a:r>
          </a:p>
        </p:txBody>
      </p:sp>
      <p:sp>
        <p:nvSpPr>
          <p:cNvPr id="114734" name="Rectangle 45"/>
          <p:cNvSpPr>
            <a:spLocks noChangeArrowheads="1"/>
          </p:cNvSpPr>
          <p:nvPr/>
        </p:nvSpPr>
        <p:spPr bwMode="auto">
          <a:xfrm>
            <a:off x="1063625" y="3922713"/>
            <a:ext cx="1225550" cy="1793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N+8</a:t>
            </a:r>
          </a:p>
        </p:txBody>
      </p:sp>
      <p:sp>
        <p:nvSpPr>
          <p:cNvPr id="114735" name="Rectangle 46"/>
          <p:cNvSpPr>
            <a:spLocks noChangeArrowheads="1"/>
          </p:cNvSpPr>
          <p:nvPr/>
        </p:nvSpPr>
        <p:spPr bwMode="auto">
          <a:xfrm>
            <a:off x="1063625" y="3852863"/>
            <a:ext cx="1225550" cy="1793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Instruction N+7</a:t>
            </a:r>
          </a:p>
        </p:txBody>
      </p:sp>
      <p:sp>
        <p:nvSpPr>
          <p:cNvPr id="114736" name="Rectangle 47"/>
          <p:cNvSpPr>
            <a:spLocks noChangeArrowheads="1"/>
          </p:cNvSpPr>
          <p:nvPr/>
        </p:nvSpPr>
        <p:spPr bwMode="auto">
          <a:xfrm>
            <a:off x="1063625" y="4043363"/>
            <a:ext cx="1225550" cy="24923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>
                <a:ea typeface="宋体" charset="-122"/>
              </a:rPr>
              <a:t>.</a:t>
            </a:r>
          </a:p>
          <a:p>
            <a:r>
              <a:rPr lang="en-US" altLang="zh-CN" sz="1200">
                <a:ea typeface="宋体" charset="-122"/>
              </a:rPr>
              <a:t>:</a:t>
            </a:r>
          </a:p>
        </p:txBody>
      </p:sp>
      <p:sp>
        <p:nvSpPr>
          <p:cNvPr id="114737" name="Text Box 48"/>
          <p:cNvSpPr txBox="1">
            <a:spLocks noChangeArrowheads="1"/>
          </p:cNvSpPr>
          <p:nvPr/>
        </p:nvSpPr>
        <p:spPr bwMode="auto">
          <a:xfrm>
            <a:off x="912813" y="1803400"/>
            <a:ext cx="1631950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Program 1</a:t>
            </a:r>
          </a:p>
        </p:txBody>
      </p:sp>
      <p:sp>
        <p:nvSpPr>
          <p:cNvPr id="114738" name="Line 49"/>
          <p:cNvSpPr>
            <a:spLocks noChangeShapeType="1"/>
          </p:cNvSpPr>
          <p:nvPr/>
        </p:nvSpPr>
        <p:spPr bwMode="auto">
          <a:xfrm flipV="1">
            <a:off x="3063875" y="2130425"/>
            <a:ext cx="373063" cy="179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39" name="Line 62"/>
          <p:cNvSpPr>
            <a:spLocks noChangeShapeType="1"/>
          </p:cNvSpPr>
          <p:nvPr/>
        </p:nvSpPr>
        <p:spPr bwMode="auto">
          <a:xfrm flipH="1">
            <a:off x="5207000" y="3565525"/>
            <a:ext cx="276225" cy="177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40" name="Text Box 63"/>
          <p:cNvSpPr txBox="1">
            <a:spLocks noChangeArrowheads="1"/>
          </p:cNvSpPr>
          <p:nvPr/>
        </p:nvSpPr>
        <p:spPr bwMode="auto">
          <a:xfrm>
            <a:off x="4448175" y="3640138"/>
            <a:ext cx="1025525" cy="8223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Save registers and state program2</a:t>
            </a:r>
          </a:p>
        </p:txBody>
      </p:sp>
      <p:sp>
        <p:nvSpPr>
          <p:cNvPr id="114741" name="Line 64"/>
          <p:cNvSpPr>
            <a:spLocks noChangeShapeType="1"/>
          </p:cNvSpPr>
          <p:nvPr/>
        </p:nvSpPr>
        <p:spPr bwMode="auto">
          <a:xfrm flipH="1" flipV="1">
            <a:off x="4289425" y="2147888"/>
            <a:ext cx="379413" cy="17748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42" name="Line 66"/>
          <p:cNvSpPr>
            <a:spLocks noChangeShapeType="1"/>
          </p:cNvSpPr>
          <p:nvPr/>
        </p:nvSpPr>
        <p:spPr bwMode="auto">
          <a:xfrm flipH="1">
            <a:off x="3063875" y="3214688"/>
            <a:ext cx="373063" cy="52863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43" name="Text Box 67"/>
          <p:cNvSpPr txBox="1">
            <a:spLocks noChangeArrowheads="1"/>
          </p:cNvSpPr>
          <p:nvPr/>
        </p:nvSpPr>
        <p:spPr bwMode="auto">
          <a:xfrm>
            <a:off x="2522538" y="3743325"/>
            <a:ext cx="1570037" cy="12922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Restore registers and state program1</a:t>
            </a:r>
          </a:p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Note: program1 has been selected by the scheduler as the next program to run</a:t>
            </a:r>
          </a:p>
        </p:txBody>
      </p:sp>
      <p:sp>
        <p:nvSpPr>
          <p:cNvPr id="114744" name="Line 68"/>
          <p:cNvSpPr>
            <a:spLocks noChangeShapeType="1"/>
          </p:cNvSpPr>
          <p:nvPr/>
        </p:nvSpPr>
        <p:spPr bwMode="auto">
          <a:xfrm flipH="1" flipV="1">
            <a:off x="2322513" y="3025775"/>
            <a:ext cx="525462" cy="7715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45" name="Text Box 69"/>
          <p:cNvSpPr txBox="1">
            <a:spLocks noChangeArrowheads="1"/>
          </p:cNvSpPr>
          <p:nvPr/>
        </p:nvSpPr>
        <p:spPr bwMode="auto">
          <a:xfrm>
            <a:off x="7121525" y="4268788"/>
            <a:ext cx="1525588" cy="9144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Timer for program 1’s allowed time expires</a:t>
            </a:r>
          </a:p>
          <a:p>
            <a:pPr>
              <a:spcBef>
                <a:spcPct val="50000"/>
              </a:spcBef>
            </a:pPr>
            <a:r>
              <a:rPr lang="en-US" altLang="zh-CN" sz="1200">
                <a:ea typeface="宋体" charset="-122"/>
              </a:rPr>
              <a:t>Send interrupt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402854" y="1612900"/>
            <a:ext cx="274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interrupt source is a timer!</a:t>
            </a:r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Time sharing and scheduling</a:t>
            </a:r>
            <a:endParaRPr lang="en-CA" altLang="zh-CN" smtClean="0">
              <a:ea typeface="宋体" charset="-122"/>
            </a:endParaRPr>
          </a:p>
        </p:txBody>
      </p:sp>
      <p:sp>
        <p:nvSpPr>
          <p:cNvPr id="1157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In the previous example the simplest case (only two programs) was considered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In a real system there will be many programs running. 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Each time an ISR runs, at the end of the interrupt servicing, the OS scheduler must run to determine which program to give the CPU to next, and/or what to set the timer to</a:t>
            </a:r>
          </a:p>
          <a:p>
            <a:pPr lvl="1" eaLnBrk="1" hangingPunct="1">
              <a:buFont typeface="Wingdings" pitchFamily="2" charset="2"/>
              <a:buNone/>
            </a:pPr>
            <a:endParaRPr lang="en-CA" altLang="zh-CN" dirty="0" smtClean="0">
              <a:ea typeface="宋体" charset="-122"/>
            </a:endParaRPr>
          </a:p>
        </p:txBody>
      </p:sp>
      <p:sp>
        <p:nvSpPr>
          <p:cNvPr id="115716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Janice Regan, CMPT 300, May 2007</a:t>
            </a:r>
          </a:p>
          <a:p>
            <a:endParaRPr lang="en-US" altLang="zh-CN" smtClean="0">
              <a:ea typeface="宋体" charset="-122"/>
            </a:endParaRPr>
          </a:p>
        </p:txBody>
      </p:sp>
      <p:sp>
        <p:nvSpPr>
          <p:cNvPr id="11571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2C830C71-1B69-4D84-B92E-A6C4015AE15E}" type="slidenum">
              <a:rPr lang="en-US" altLang="zh-CN" smtClean="0"/>
              <a:pPr/>
              <a:t>86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11776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1A92104D-F43B-49BA-BCC7-3CB38FC769F3}" type="slidenum">
              <a:rPr lang="en-US" altLang="zh-CN" smtClean="0"/>
              <a:pPr/>
              <a:t>87</a:t>
            </a:fld>
            <a:endParaRPr lang="en-US" altLang="zh-CN" smtClean="0"/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Minicomputers</a:t>
            </a:r>
          </a:p>
        </p:txBody>
      </p:sp>
      <p:sp>
        <p:nvSpPr>
          <p:cNvPr id="1177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Near the end of this generation (1965-1980) small, less expensive machines came into common use (for example the DEC PDP and VAX series)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Costs were reduced from millions to 100’s of thousands (about a factor of 20).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Memory in </a:t>
            </a:r>
            <a:r>
              <a:rPr lang="en-US" altLang="zh-CN" sz="2400" dirty="0" smtClean="0">
                <a:ea typeface="宋体" charset="-122"/>
              </a:rPr>
              <a:t>Kbytes</a:t>
            </a:r>
            <a:endParaRPr lang="en-US" altLang="zh-CN" sz="24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Used to develop UNIX operating system (multi-user)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Problems as mini-computers proliferated: each vendor had their own flavor of UNIX (BSD, system 5, POSIX …) or their own proprietary OS (VMS … ), compatibility was an issue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Mainframes and supercomputers  were still necessary for computationally intensive applications.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© Janice Regan, CMPT 300, May 2010</a:t>
            </a:r>
          </a:p>
        </p:txBody>
      </p:sp>
      <p:sp>
        <p:nvSpPr>
          <p:cNvPr id="11878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6DEA9146-69F4-440C-8F3E-FE2F34C02EB9}" type="slidenum">
              <a:rPr lang="en-US" altLang="zh-CN" smtClean="0"/>
              <a:pPr/>
              <a:t>88</a:t>
            </a:fld>
            <a:endParaRPr lang="en-US" altLang="zh-CN" smtClean="0"/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The next generation(1980- now)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ea typeface="宋体" charset="-122"/>
              </a:rPr>
              <a:t>Use VLSI (very large scale integrated circuits) to build microcomputers</a:t>
            </a:r>
          </a:p>
          <a:p>
            <a:pPr eaLnBrk="1" hangingPunct="1"/>
            <a:r>
              <a:rPr lang="en-US" altLang="zh-CN" sz="2400" dirty="0" smtClean="0">
                <a:ea typeface="宋体" charset="-122"/>
              </a:rPr>
              <a:t>Reduced price (thousands not 100’s of thousands)</a:t>
            </a:r>
          </a:p>
          <a:p>
            <a:pPr eaLnBrk="1" hangingPunct="1"/>
            <a:r>
              <a:rPr lang="en-US" altLang="zh-CN" sz="2400" dirty="0" smtClean="0">
                <a:ea typeface="宋体" charset="-122"/>
              </a:rPr>
              <a:t>First used early operating systems like CP/M (control program for microcomputers) or DOS (disk operating system)</a:t>
            </a:r>
          </a:p>
          <a:p>
            <a:pPr eaLnBrk="1" hangingPunct="1"/>
            <a:r>
              <a:rPr lang="en-US" altLang="zh-CN" sz="2400" dirty="0" smtClean="0">
                <a:ea typeface="宋体" charset="-122"/>
              </a:rPr>
              <a:t>First uses of user friendly GUIs</a:t>
            </a:r>
          </a:p>
          <a:p>
            <a:pPr eaLnBrk="1" hangingPunct="1"/>
            <a:endParaRPr lang="en-US" altLang="zh-CN" sz="2000" dirty="0" smtClean="0">
              <a:ea typeface="宋体" charset="-122"/>
            </a:endParaRPr>
          </a:p>
          <a:p>
            <a:pPr eaLnBrk="1" hangingPunct="1"/>
            <a:endParaRPr lang="en-US" altLang="zh-CN" sz="2800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Janice Regan, CMPT 300, May 2010 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4C5C82E5-025F-4C47-8664-B25521FA3735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Hardware and Software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ea typeface="宋体" charset="-122"/>
              </a:rPr>
              <a:t>A </a:t>
            </a:r>
            <a:r>
              <a:rPr lang="en-US" altLang="zh-CN" sz="2800" b="1" smtClean="0">
                <a:ea typeface="宋体" charset="-122"/>
              </a:rPr>
              <a:t>computer</a:t>
            </a:r>
            <a:r>
              <a:rPr lang="en-US" altLang="zh-CN" sz="2800" smtClean="0">
                <a:ea typeface="宋体" charset="-122"/>
              </a:rPr>
              <a:t> is a machine designed to perform operations specified with a set of instructions called a </a:t>
            </a:r>
            <a:r>
              <a:rPr lang="en-US" altLang="zh-CN" sz="2800" b="1" smtClean="0">
                <a:ea typeface="宋体" charset="-122"/>
              </a:rPr>
              <a:t>program.</a:t>
            </a:r>
            <a:endParaRPr lang="en-US" altLang="zh-CN" sz="280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b="1" smtClean="0">
                <a:ea typeface="宋体" charset="-122"/>
              </a:rPr>
              <a:t>Hardware</a:t>
            </a:r>
            <a:r>
              <a:rPr lang="en-US" altLang="zh-CN" sz="2800" smtClean="0">
                <a:ea typeface="宋体" charset="-122"/>
              </a:rPr>
              <a:t> refers to the computer equipment.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ea typeface="宋体" charset="-122"/>
              </a:rPr>
              <a:t>keyboard, mouse, terminal, hard disk, printer, CPU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smtClean="0">
                <a:ea typeface="宋体" charset="-122"/>
              </a:rPr>
              <a:t>Software</a:t>
            </a:r>
            <a:r>
              <a:rPr lang="en-US" altLang="zh-CN" sz="2800" smtClean="0">
                <a:ea typeface="宋体" charset="-122"/>
              </a:rPr>
              <a:t> refers to the programs that describe the steps we want the computer to perform.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ea typeface="宋体" charset="-122"/>
              </a:rPr>
              <a:t>The software that manages the hardware and shares the hardware between different application programs is called the </a:t>
            </a:r>
            <a:r>
              <a:rPr lang="en-US" altLang="zh-CN" sz="2800" b="1" smtClean="0">
                <a:ea typeface="宋体" charset="-122"/>
              </a:rPr>
              <a:t>operating system.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autoUpdateAnimBg="0"/>
      <p:bldP spid="140291" grpId="0" build="p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Commonly used OSs</a:t>
            </a:r>
            <a:endParaRPr lang="en-CA" altLang="zh-CN" smtClean="0">
              <a:ea typeface="宋体" charset="-122"/>
            </a:endParaRPr>
          </a:p>
        </p:txBody>
      </p:sp>
      <p:sp>
        <p:nvSpPr>
          <p:cNvPr id="1198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Versions of commonly used OSs like Windows, Unix, Linux are available for different types of platforms (PCs, Handhelds, Embedded systems)</a:t>
            </a:r>
          </a:p>
          <a:p>
            <a:r>
              <a:rPr lang="en-US" altLang="zh-CN" dirty="0" smtClean="0">
                <a:ea typeface="宋体" charset="-122"/>
              </a:rPr>
              <a:t>Specialized OSs for purposes such as real time embedded systems or large servers </a:t>
            </a:r>
            <a:endParaRPr lang="en-CA" altLang="zh-CN" dirty="0" smtClean="0">
              <a:ea typeface="宋体" charset="-122"/>
            </a:endParaRPr>
          </a:p>
        </p:txBody>
      </p:sp>
      <p:sp>
        <p:nvSpPr>
          <p:cNvPr id="119812" name="Date Placeholder 3"/>
          <p:cNvSpPr>
            <a:spLocks noGrp="1"/>
          </p:cNvSpPr>
          <p:nvPr>
            <p:ph type="dt" sz="quarter" idx="11"/>
          </p:nvPr>
        </p:nvSpPr>
        <p:spPr bwMode="auto">
          <a:xfrm>
            <a:off x="254000" y="6400800"/>
            <a:ext cx="43894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 © Janice Regan, CMPT 300, May 2007</a:t>
            </a:r>
          </a:p>
          <a:p>
            <a:endParaRPr lang="en-US" altLang="zh-CN" smtClean="0">
              <a:ea typeface="宋体" charset="-122"/>
            </a:endParaRPr>
          </a:p>
        </p:txBody>
      </p:sp>
      <p:sp>
        <p:nvSpPr>
          <p:cNvPr id="11981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/>
          <a:p>
            <a:fld id="{DB9F4F8F-27D5-454B-9415-CD14E66CA003}" type="slidenum">
              <a:rPr lang="en-US" altLang="zh-CN" smtClean="0"/>
              <a:pPr/>
              <a:t>89</a:t>
            </a:fld>
            <a:endParaRPr lang="en-US" altLang="zh-CN" smtClean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133|17.8|16.7|9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8|4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19.7|105|29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22.9|17.9|39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2|4.9|3.8|1.9|38.3|28.2|2.3|42.7|31.5|45.2|54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3|11.3|10.9|11.8"/>
</p:tagLst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 Rounded MT Bold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Quadrant 2">
    <a:dk1>
      <a:srgbClr val="000000"/>
    </a:dk1>
    <a:lt1>
      <a:srgbClr val="FFFFFF"/>
    </a:lt1>
    <a:dk2>
      <a:srgbClr val="420000"/>
    </a:dk2>
    <a:lt2>
      <a:srgbClr val="660000"/>
    </a:lt2>
    <a:accent1>
      <a:srgbClr val="CCCC00"/>
    </a:accent1>
    <a:accent2>
      <a:srgbClr val="999966"/>
    </a:accent2>
    <a:accent3>
      <a:srgbClr val="FFFFFF"/>
    </a:accent3>
    <a:accent4>
      <a:srgbClr val="000000"/>
    </a:accent4>
    <a:accent5>
      <a:srgbClr val="E2E2AA"/>
    </a:accent5>
    <a:accent6>
      <a:srgbClr val="8A8A5C"/>
    </a:accent6>
    <a:hlink>
      <a:srgbClr val="996633"/>
    </a:hlink>
    <a:folHlink>
      <a:srgbClr val="9933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8593</TotalTime>
  <Words>6136</Words>
  <Application>Microsoft Office PowerPoint</Application>
  <PresentationFormat>On-screen Show (4:3)</PresentationFormat>
  <Paragraphs>998</Paragraphs>
  <Slides>90</Slides>
  <Notes>14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Quadrant</vt:lpstr>
      <vt:lpstr>CMPT 300 Introduction to Operating Systems </vt:lpstr>
      <vt:lpstr>CMPT 300: Operating Systems</vt:lpstr>
      <vt:lpstr>Contact Information</vt:lpstr>
      <vt:lpstr>Web-site</vt:lpstr>
      <vt:lpstr>Grading Scheme (Tentative)</vt:lpstr>
      <vt:lpstr>Collaboration on assignments</vt:lpstr>
      <vt:lpstr>Topics</vt:lpstr>
      <vt:lpstr>CMPT 300 Introduction to Operating Systems </vt:lpstr>
      <vt:lpstr>Hardware and Software</vt:lpstr>
      <vt:lpstr>Computer Hardware</vt:lpstr>
      <vt:lpstr>Sample of Computer Architecture </vt:lpstr>
      <vt:lpstr>Increasing Software Complexity</vt:lpstr>
      <vt:lpstr>How do we tame complexity?</vt:lpstr>
      <vt:lpstr>Virtual Machine Abstraction</vt:lpstr>
      <vt:lpstr>Virtual Machines</vt:lpstr>
      <vt:lpstr>What does an OS do?</vt:lpstr>
      <vt:lpstr>What is an Operating System,… Really?</vt:lpstr>
      <vt:lpstr>Operating System Definition (Cont’d)</vt:lpstr>
      <vt:lpstr>Summary</vt:lpstr>
      <vt:lpstr>Machine language</vt:lpstr>
      <vt:lpstr>Machine Language programs</vt:lpstr>
      <vt:lpstr>Assembly</vt:lpstr>
      <vt:lpstr>Computer Software: Languages</vt:lpstr>
      <vt:lpstr>Computer Software: Applications</vt:lpstr>
      <vt:lpstr>User mode / kernel mode</vt:lpstr>
      <vt:lpstr>Modes</vt:lpstr>
      <vt:lpstr>Basic computer configuration </vt:lpstr>
      <vt:lpstr>Registers in CPU</vt:lpstr>
      <vt:lpstr>Controller</vt:lpstr>
      <vt:lpstr>Executing an instruction (1)</vt:lpstr>
      <vt:lpstr>Executing an instruction (2)</vt:lpstr>
      <vt:lpstr>Executing an instruction (3)</vt:lpstr>
      <vt:lpstr>Adding 2 numbers   (Z=X+Y)</vt:lpstr>
      <vt:lpstr>Memory Hierarchy</vt:lpstr>
      <vt:lpstr>Memory</vt:lpstr>
      <vt:lpstr>Memory Hierarchy</vt:lpstr>
      <vt:lpstr>Registers and cache</vt:lpstr>
      <vt:lpstr>Concept of Cache</vt:lpstr>
      <vt:lpstr>Cache and main memory</vt:lpstr>
      <vt:lpstr>Using Cache</vt:lpstr>
      <vt:lpstr>Cache design</vt:lpstr>
      <vt:lpstr>Hit ratio</vt:lpstr>
      <vt:lpstr>Hit ratio</vt:lpstr>
      <vt:lpstr>Cache Line size</vt:lpstr>
      <vt:lpstr>Effect of Line size (example)</vt:lpstr>
      <vt:lpstr>Cache specifications on common systems</vt:lpstr>
      <vt:lpstr>Multiple levels of cache:  L2</vt:lpstr>
      <vt:lpstr>Multiple levels of cache: L3</vt:lpstr>
      <vt:lpstr>Modern Cache Architectures</vt:lpstr>
      <vt:lpstr>Memory</vt:lpstr>
      <vt:lpstr>Disk</vt:lpstr>
      <vt:lpstr>Input / Output </vt:lpstr>
      <vt:lpstr>Busy Waiting</vt:lpstr>
      <vt:lpstr>Alternatives to Busy waiting</vt:lpstr>
      <vt:lpstr>Interrupts</vt:lpstr>
      <vt:lpstr>Some types of interrupts</vt:lpstr>
      <vt:lpstr>Increase in efficiency</vt:lpstr>
      <vt:lpstr>Interrupt example: Output  (1)</vt:lpstr>
      <vt:lpstr>Interrupt example Output (2)</vt:lpstr>
      <vt:lpstr>Interrupt operation</vt:lpstr>
      <vt:lpstr>Instruction cycle with interrupts</vt:lpstr>
      <vt:lpstr>Interrupt processing (1)</vt:lpstr>
      <vt:lpstr>Interrupt processing (2)</vt:lpstr>
      <vt:lpstr>CMPT 300 Introduction to Operating Systems </vt:lpstr>
      <vt:lpstr>History of Operating Systems </vt:lpstr>
      <vt:lpstr>The earliest computers (1945-55)</vt:lpstr>
      <vt:lpstr>The next generation (1955-65)</vt:lpstr>
      <vt:lpstr>Single Job to Batch</vt:lpstr>
      <vt:lpstr>Early Batch processing</vt:lpstr>
      <vt:lpstr>Early Batch Processing</vt:lpstr>
      <vt:lpstr>Operating System</vt:lpstr>
      <vt:lpstr>Problems with early batch processing</vt:lpstr>
      <vt:lpstr>Improving batch processing</vt:lpstr>
      <vt:lpstr>Improving batch processing</vt:lpstr>
      <vt:lpstr>The next generation (1965-1980)</vt:lpstr>
      <vt:lpstr>The next generation (1965-1980)</vt:lpstr>
      <vt:lpstr>Simultaneous Peripheral Operation On Line (Spooling)</vt:lpstr>
      <vt:lpstr>Multiprogramming</vt:lpstr>
      <vt:lpstr>Recall: Interrupt operation</vt:lpstr>
      <vt:lpstr>Interrupts for input</vt:lpstr>
      <vt:lpstr>Multiprogramming: Interrupt example (1)</vt:lpstr>
      <vt:lpstr>Multiprogramming: Interrupt example (2)</vt:lpstr>
      <vt:lpstr>Multiprogramming operation</vt:lpstr>
      <vt:lpstr>Multiprogramming example</vt:lpstr>
      <vt:lpstr>Time sharing:  Scheduling, fair sharing </vt:lpstr>
      <vt:lpstr>Simple time sharing operation</vt:lpstr>
      <vt:lpstr>Time sharing and scheduling</vt:lpstr>
      <vt:lpstr>Minicomputers</vt:lpstr>
      <vt:lpstr>The next generation(1980- now)</vt:lpstr>
      <vt:lpstr>Commonly used OSs</vt:lpstr>
    </vt:vector>
  </TitlesOfParts>
  <Company>SFU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 regan</dc:creator>
  <cp:lastModifiedBy>Administrator</cp:lastModifiedBy>
  <cp:revision>100</cp:revision>
  <dcterms:created xsi:type="dcterms:W3CDTF">2006-05-03T14:35:23Z</dcterms:created>
  <dcterms:modified xsi:type="dcterms:W3CDTF">2011-09-08T21:36:34Z</dcterms:modified>
</cp:coreProperties>
</file>