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56" r:id="rId5"/>
    <p:sldId id="264" r:id="rId6"/>
    <p:sldId id="263" r:id="rId7"/>
    <p:sldId id="265" r:id="rId8"/>
    <p:sldId id="266" r:id="rId9"/>
    <p:sldId id="268" r:id="rId10"/>
    <p:sldId id="267"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6F9E3-5826-47A6-B1E2-5DD72EAECB3E}" v="18" dt="2022-11-11T20:07:07.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0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0BEB7-80B3-C96A-E6CF-CDF2A0D039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E62F5F-F219-61A0-18A2-4031A483D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0E5AB8-C0E2-ED84-0F79-E91E5C123520}"/>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60673391-23E0-8DE2-A8D8-2F05DDCF21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B5DA10-F3EC-C50A-1053-A9FAB07F4CE5}"/>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66529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6AA54-27E8-C6B7-1DDD-DA14D827E1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0EB245-2F86-2A7B-808D-78DEBA10C4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68A014-D8DC-FD3F-1022-0E4CBC1F5FAB}"/>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3D0FDE6C-F949-D2FB-C1B1-B5E202A13B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C0C1B-17F5-4731-6620-5C658BDE01BB}"/>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259908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FA2C92-5A95-3A9A-EC80-06A182BCBB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8B3D83-AD68-64A0-DA2C-C8C4BA45C10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4AE221-6E67-9684-C2B1-D164661A2C3C}"/>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2A7BC172-BAFB-8652-98D2-27AA20802D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A3586-0A56-5F43-AA48-F9BA3C677B59}"/>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227640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AA262-D8FE-012E-94C2-DDD9B14418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7D46BB-02AD-F0B3-0B24-F86AB3AED63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855DBD-AD61-2A88-B2EA-BE5701D98DDD}"/>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BA7DD06D-D778-70CB-BB9A-01A1F60325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458380-3636-D076-EB88-BD87B6AA6E05}"/>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349158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F4AC6-052D-BF08-F4AA-E7F3C53A4F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926572-6D87-98FF-0AF0-BF071F428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97717FE-0367-98B3-B862-330CB563DE51}"/>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72659D7A-3F7B-470C-C580-05C2EE4C66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5B2106-ECE8-8D57-3CD6-9E5DF9D5F3D2}"/>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36045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6E367-BCCC-9D43-5219-6BEC2B329E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4D85DF-25CB-44FA-D0B3-38527ED0948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039D06-AA29-83CB-20F2-F4B5C26D052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854EB9D-038E-FB59-CA82-99A7B52CBCD4}"/>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6" name="页脚占位符 5">
            <a:extLst>
              <a:ext uri="{FF2B5EF4-FFF2-40B4-BE49-F238E27FC236}">
                <a16:creationId xmlns:a16="http://schemas.microsoft.com/office/drawing/2014/main" id="{A4879E5D-6AD1-F255-7052-064CDE88E0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652DAA-190D-10FE-8E61-380E6455555C}"/>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258687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CE151-97E6-5BE7-D2F0-02D038EE33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BF2E8F-04DD-2072-9697-8696AFBD4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9BCBD36-B832-5274-3685-59CF47BEE4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797C26-ADFA-86B2-2EEE-C5C5008411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61F1B8-7A9D-291F-BBAB-5C4F905470A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06FB7A2-183B-5929-5917-92C4E9BA2CC1}"/>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8" name="页脚占位符 7">
            <a:extLst>
              <a:ext uri="{FF2B5EF4-FFF2-40B4-BE49-F238E27FC236}">
                <a16:creationId xmlns:a16="http://schemas.microsoft.com/office/drawing/2014/main" id="{04B61FD6-3B96-C751-CE21-D967445C2F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3F321DE-E469-DAA2-5BC1-D5BE46E104BE}"/>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204738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98D7E-A168-317C-6A7A-787850C00C5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E0C28A-D872-F2CB-4F28-A14F2BBB661F}"/>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4" name="页脚占位符 3">
            <a:extLst>
              <a:ext uri="{FF2B5EF4-FFF2-40B4-BE49-F238E27FC236}">
                <a16:creationId xmlns:a16="http://schemas.microsoft.com/office/drawing/2014/main" id="{19FB763D-8ED7-C83E-31D3-B607C015CF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1456EF-7932-2480-CA52-A78F2F9C7210}"/>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218031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447FBD-226B-35AB-2764-27CE1978BF58}"/>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3" name="页脚占位符 2">
            <a:extLst>
              <a:ext uri="{FF2B5EF4-FFF2-40B4-BE49-F238E27FC236}">
                <a16:creationId xmlns:a16="http://schemas.microsoft.com/office/drawing/2014/main" id="{24D19D19-61FC-9960-0374-5FAA9B26D9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69060A-D77C-F788-B3A9-EEDE65B0BD95}"/>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217048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B0497-0CB9-1A34-EB39-2302419F5D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AA560C-F656-E242-9621-3868C1DE1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956BF43-32B2-287A-F173-7E86EF30F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451291-574F-9637-32B5-AE0C23B712F0}"/>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6" name="页脚占位符 5">
            <a:extLst>
              <a:ext uri="{FF2B5EF4-FFF2-40B4-BE49-F238E27FC236}">
                <a16:creationId xmlns:a16="http://schemas.microsoft.com/office/drawing/2014/main" id="{4038B329-5824-17F8-4EB3-B80AC1C5C5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859CBF-4598-50F5-CC37-4652F5E4886E}"/>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401908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80493-0CC4-F81A-E7F2-B0BABADD22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4A48A6-9F10-2657-BE47-51214BC9D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A4AAB1F-2649-BD06-FD6B-C8307D879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81E803-5D4C-2468-9A8A-F1D186EB4ACA}"/>
              </a:ext>
            </a:extLst>
          </p:cNvPr>
          <p:cNvSpPr>
            <a:spLocks noGrp="1"/>
          </p:cNvSpPr>
          <p:nvPr>
            <p:ph type="dt" sz="half" idx="10"/>
          </p:nvPr>
        </p:nvSpPr>
        <p:spPr/>
        <p:txBody>
          <a:bodyPr/>
          <a:lstStyle/>
          <a:p>
            <a:fld id="{422C5E1F-960C-4EEA-B0FC-2E54DE5AE125}" type="datetimeFigureOut">
              <a:rPr lang="zh-CN" altLang="en-US" smtClean="0"/>
              <a:t>2022/12/16</a:t>
            </a:fld>
            <a:endParaRPr lang="zh-CN" altLang="en-US"/>
          </a:p>
        </p:txBody>
      </p:sp>
      <p:sp>
        <p:nvSpPr>
          <p:cNvPr id="6" name="页脚占位符 5">
            <a:extLst>
              <a:ext uri="{FF2B5EF4-FFF2-40B4-BE49-F238E27FC236}">
                <a16:creationId xmlns:a16="http://schemas.microsoft.com/office/drawing/2014/main" id="{D849242A-3068-B1DE-6E02-9C4817286B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9A3ECB-7CC6-BA70-F3B1-41B3A9B97FCB}"/>
              </a:ext>
            </a:extLst>
          </p:cNvPr>
          <p:cNvSpPr>
            <a:spLocks noGrp="1"/>
          </p:cNvSpPr>
          <p:nvPr>
            <p:ph type="sldNum" sz="quarter" idx="12"/>
          </p:nvPr>
        </p:nvSpPr>
        <p:spPr/>
        <p:txBody>
          <a:body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350304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3BC500-5A62-E209-B227-65B62BB4F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88E30A-D156-2C3F-8F83-0A0831D39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D0DC5E-4AE3-7D1F-2F42-30D50A3B4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C5E1F-960C-4EEA-B0FC-2E54DE5AE125}"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0411D5BC-55C5-A42F-5D7A-FFAD75D81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956F74-4634-5BCB-0769-2F11E37B0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A552-B26A-44E4-872F-22E78525D443}" type="slidenum">
              <a:rPr lang="zh-CN" altLang="en-US" smtClean="0"/>
              <a:t>‹#›</a:t>
            </a:fld>
            <a:endParaRPr lang="zh-CN" altLang="en-US"/>
          </a:p>
        </p:txBody>
      </p:sp>
    </p:spTree>
    <p:extLst>
      <p:ext uri="{BB962C8B-B14F-4D97-AF65-F5344CB8AC3E}">
        <p14:creationId xmlns:p14="http://schemas.microsoft.com/office/powerpoint/2010/main" val="2697848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2B8B8-CC9E-368D-F22C-368C6877FC5B}"/>
              </a:ext>
            </a:extLst>
          </p:cNvPr>
          <p:cNvSpPr>
            <a:spLocks noGrp="1"/>
          </p:cNvSpPr>
          <p:nvPr>
            <p:ph type="ctrTitle"/>
          </p:nvPr>
        </p:nvSpPr>
        <p:spPr>
          <a:xfrm>
            <a:off x="6873922" y="1011557"/>
            <a:ext cx="4719851" cy="2132628"/>
          </a:xfrm>
        </p:spPr>
        <p:txBody>
          <a:bodyPr>
            <a:normAutofit/>
          </a:bodyPr>
          <a:lstStyle/>
          <a:p>
            <a:r>
              <a:rPr lang="en-US" altLang="zh-CN" dirty="0">
                <a:latin typeface="Agency FB" panose="020B0503020202020204" pitchFamily="34" charset="0"/>
              </a:rPr>
              <a:t>House Safeguard System</a:t>
            </a:r>
            <a:endParaRPr lang="zh-CN" altLang="en-US" dirty="0">
              <a:latin typeface="Agency FB" panose="020B0503020202020204" pitchFamily="34" charset="0"/>
            </a:endParaRPr>
          </a:p>
        </p:txBody>
      </p:sp>
      <p:pic>
        <p:nvPicPr>
          <p:cNvPr id="5" name="图片 4">
            <a:extLst>
              <a:ext uri="{FF2B5EF4-FFF2-40B4-BE49-F238E27FC236}">
                <a16:creationId xmlns:a16="http://schemas.microsoft.com/office/drawing/2014/main" id="{BFF3740E-81A4-36A7-DB4D-95098C6E1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38" y="-334370"/>
            <a:ext cx="6858000" cy="6858000"/>
          </a:xfrm>
          <a:prstGeom prst="rect">
            <a:avLst/>
          </a:prstGeom>
        </p:spPr>
      </p:pic>
      <p:sp>
        <p:nvSpPr>
          <p:cNvPr id="6" name="标题 1">
            <a:extLst>
              <a:ext uri="{FF2B5EF4-FFF2-40B4-BE49-F238E27FC236}">
                <a16:creationId xmlns:a16="http://schemas.microsoft.com/office/drawing/2014/main" id="{627DD8E5-286F-D98C-2856-A6CF0DD394C2}"/>
              </a:ext>
            </a:extLst>
          </p:cNvPr>
          <p:cNvSpPr txBox="1">
            <a:spLocks/>
          </p:cNvSpPr>
          <p:nvPr/>
        </p:nvSpPr>
        <p:spPr>
          <a:xfrm>
            <a:off x="9489743" y="4387755"/>
            <a:ext cx="3025253" cy="1291668"/>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altLang="zh-CN" sz="2400" dirty="0" err="1">
                <a:latin typeface="+mn-lt"/>
              </a:rPr>
              <a:t>Chenwei</a:t>
            </a:r>
            <a:r>
              <a:rPr lang="en-US" altLang="zh-CN" sz="2400" dirty="0">
                <a:latin typeface="+mn-lt"/>
              </a:rPr>
              <a:t> Tang</a:t>
            </a:r>
          </a:p>
          <a:p>
            <a:pPr algn="l">
              <a:lnSpc>
                <a:spcPct val="150000"/>
              </a:lnSpc>
            </a:pPr>
            <a:r>
              <a:rPr lang="en-US" altLang="zh-CN" sz="2400" dirty="0" err="1">
                <a:latin typeface="+mn-lt"/>
              </a:rPr>
              <a:t>Shuhan</a:t>
            </a:r>
            <a:r>
              <a:rPr lang="en-US" altLang="zh-CN" sz="2400" dirty="0">
                <a:latin typeface="+mn-lt"/>
              </a:rPr>
              <a:t> Qian</a:t>
            </a:r>
          </a:p>
          <a:p>
            <a:pPr algn="l">
              <a:lnSpc>
                <a:spcPct val="150000"/>
              </a:lnSpc>
            </a:pPr>
            <a:r>
              <a:rPr lang="en-US" altLang="zh-CN" sz="2400" dirty="0" err="1">
                <a:latin typeface="+mn-lt"/>
              </a:rPr>
              <a:t>Zeyu</a:t>
            </a:r>
            <a:r>
              <a:rPr lang="en-US" altLang="zh-CN" sz="2400" dirty="0">
                <a:latin typeface="+mn-lt"/>
              </a:rPr>
              <a:t> Gu</a:t>
            </a:r>
            <a:endParaRPr lang="zh-CN" altLang="en-US" sz="2400" dirty="0">
              <a:latin typeface="+mn-lt"/>
            </a:endParaRPr>
          </a:p>
        </p:txBody>
      </p:sp>
    </p:spTree>
    <p:extLst>
      <p:ext uri="{BB962C8B-B14F-4D97-AF65-F5344CB8AC3E}">
        <p14:creationId xmlns:p14="http://schemas.microsoft.com/office/powerpoint/2010/main" val="1832144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59C44D0-1F80-52DE-519A-F2ECE27CD6BD}"/>
              </a:ext>
            </a:extLst>
          </p:cNvPr>
          <p:cNvSpPr txBox="1">
            <a:spLocks/>
          </p:cNvSpPr>
          <p:nvPr/>
        </p:nvSpPr>
        <p:spPr>
          <a:xfrm>
            <a:off x="660778" y="-4473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b="1" dirty="0"/>
              <a:t>Design: Code</a:t>
            </a:r>
            <a:endParaRPr lang="zh-CN" altLang="en-US" sz="4400" b="1" dirty="0"/>
          </a:p>
        </p:txBody>
      </p:sp>
      <p:cxnSp>
        <p:nvCxnSpPr>
          <p:cNvPr id="5" name="直接连接符 4">
            <a:extLst>
              <a:ext uri="{FF2B5EF4-FFF2-40B4-BE49-F238E27FC236}">
                <a16:creationId xmlns:a16="http://schemas.microsoft.com/office/drawing/2014/main" id="{1B2F0269-2109-E92D-2C0C-564D2FC01DD7}"/>
              </a:ext>
            </a:extLst>
          </p:cNvPr>
          <p:cNvCxnSpPr>
            <a:cxnSpLocks/>
          </p:cNvCxnSpPr>
          <p:nvPr/>
        </p:nvCxnSpPr>
        <p:spPr>
          <a:xfrm flipV="1">
            <a:off x="758872" y="1264202"/>
            <a:ext cx="7242413" cy="16631"/>
          </a:xfrm>
          <a:prstGeom prst="line">
            <a:avLst/>
          </a:prstGeom>
        </p:spPr>
        <p:style>
          <a:lnRef idx="3">
            <a:schemeClr val="dk1"/>
          </a:lnRef>
          <a:fillRef idx="0">
            <a:schemeClr val="dk1"/>
          </a:fillRef>
          <a:effectRef idx="2">
            <a:schemeClr val="dk1"/>
          </a:effectRef>
          <a:fontRef idx="minor">
            <a:schemeClr val="tx1"/>
          </a:fontRef>
        </p:style>
      </p:cxnSp>
      <p:sp>
        <p:nvSpPr>
          <p:cNvPr id="6" name="TextBox 3">
            <a:extLst>
              <a:ext uri="{FF2B5EF4-FFF2-40B4-BE49-F238E27FC236}">
                <a16:creationId xmlns:a16="http://schemas.microsoft.com/office/drawing/2014/main" id="{2FC4D64A-1843-346E-5548-2B59E7B32E1C}"/>
              </a:ext>
            </a:extLst>
          </p:cNvPr>
          <p:cNvSpPr txBox="1"/>
          <p:nvPr/>
        </p:nvSpPr>
        <p:spPr>
          <a:xfrm>
            <a:off x="758871" y="1732071"/>
            <a:ext cx="7368371" cy="923330"/>
          </a:xfrm>
          <a:prstGeom prst="rect">
            <a:avLst/>
          </a:prstGeom>
          <a:noFill/>
        </p:spPr>
        <p:txBody>
          <a:bodyPr wrap="square" rtlCol="0">
            <a:spAutoFit/>
          </a:bodyPr>
          <a:lstStyle/>
          <a:p>
            <a:r>
              <a:rPr lang="en-US" altLang="zh-CN" dirty="0"/>
              <a:t>At first, we could not use function “</a:t>
            </a:r>
            <a:r>
              <a:rPr lang="en-US" altLang="zh-CN" dirty="0" err="1"/>
              <a:t>gpio_get</a:t>
            </a:r>
            <a:r>
              <a:rPr lang="en-US" altLang="zh-CN" dirty="0"/>
              <a:t>()”. Then I tried to disable LCD code. The function could work correctly. I think there is not enough ROM or RAM to run the code since there are too many very large arrays.</a:t>
            </a:r>
            <a:endParaRPr lang="zh-CN" altLang="en-US" dirty="0"/>
          </a:p>
        </p:txBody>
      </p:sp>
    </p:spTree>
    <p:extLst>
      <p:ext uri="{BB962C8B-B14F-4D97-AF65-F5344CB8AC3E}">
        <p14:creationId xmlns:p14="http://schemas.microsoft.com/office/powerpoint/2010/main" val="362804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1998D-FEFC-883F-2D2E-9E585008524A}"/>
              </a:ext>
            </a:extLst>
          </p:cNvPr>
          <p:cNvSpPr>
            <a:spLocks noGrp="1"/>
          </p:cNvSpPr>
          <p:nvPr>
            <p:ph type="title"/>
          </p:nvPr>
        </p:nvSpPr>
        <p:spPr/>
        <p:txBody>
          <a:bodyPr/>
          <a:lstStyle/>
          <a:p>
            <a:r>
              <a:rPr lang="en-US" altLang="zh-CN" b="1" dirty="0"/>
              <a:t>Future</a:t>
            </a:r>
            <a:endParaRPr lang="zh-CN" altLang="en-US" b="1" dirty="0"/>
          </a:p>
        </p:txBody>
      </p:sp>
      <p:sp>
        <p:nvSpPr>
          <p:cNvPr id="3" name="内容占位符 2">
            <a:extLst>
              <a:ext uri="{FF2B5EF4-FFF2-40B4-BE49-F238E27FC236}">
                <a16:creationId xmlns:a16="http://schemas.microsoft.com/office/drawing/2014/main" id="{EFBCC6DE-E8ED-9B4E-759C-2AC2E9E925B3}"/>
              </a:ext>
            </a:extLst>
          </p:cNvPr>
          <p:cNvSpPr>
            <a:spLocks noGrp="1"/>
          </p:cNvSpPr>
          <p:nvPr>
            <p:ph idx="1"/>
          </p:nvPr>
        </p:nvSpPr>
        <p:spPr/>
        <p:txBody>
          <a:bodyPr/>
          <a:lstStyle/>
          <a:p>
            <a:pPr marL="0" indent="0">
              <a:buNone/>
            </a:pPr>
            <a:r>
              <a:rPr lang="en-US" altLang="zh-CN" dirty="0"/>
              <a:t>This safeguard system still has great potential. A high-performance microcontroller transmits the real-time video to the user’s phone. A high-quality camera captures high-pixel images so that key features of visitors can be extracted easily. An App developed on the mobile phone can perform face recognition to identify visitors automatically. </a:t>
            </a:r>
            <a:endParaRPr lang="zh-CN" altLang="en-US" dirty="0"/>
          </a:p>
        </p:txBody>
      </p:sp>
      <p:cxnSp>
        <p:nvCxnSpPr>
          <p:cNvPr id="4" name="直接连接符 3">
            <a:extLst>
              <a:ext uri="{FF2B5EF4-FFF2-40B4-BE49-F238E27FC236}">
                <a16:creationId xmlns:a16="http://schemas.microsoft.com/office/drawing/2014/main" id="{9F2511B5-7B3C-F78F-5655-C0FEF6C89FD9}"/>
              </a:ext>
            </a:extLst>
          </p:cNvPr>
          <p:cNvCxnSpPr>
            <a:cxnSpLocks/>
          </p:cNvCxnSpPr>
          <p:nvPr/>
        </p:nvCxnSpPr>
        <p:spPr>
          <a:xfrm>
            <a:off x="967740" y="1417320"/>
            <a:ext cx="71323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4631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B9E90-6CA3-D013-2CD8-236A2E993CB0}"/>
              </a:ext>
            </a:extLst>
          </p:cNvPr>
          <p:cNvSpPr>
            <a:spLocks noGrp="1"/>
          </p:cNvSpPr>
          <p:nvPr>
            <p:ph type="title"/>
          </p:nvPr>
        </p:nvSpPr>
        <p:spPr/>
        <p:txBody>
          <a:bodyPr/>
          <a:lstStyle/>
          <a:p>
            <a:r>
              <a:rPr lang="en-US" altLang="zh-CN" b="1" dirty="0"/>
              <a:t>Vision</a:t>
            </a:r>
            <a:endParaRPr lang="zh-CN" altLang="en-US" b="1" dirty="0"/>
          </a:p>
        </p:txBody>
      </p:sp>
      <p:sp>
        <p:nvSpPr>
          <p:cNvPr id="3" name="内容占位符 2">
            <a:extLst>
              <a:ext uri="{FF2B5EF4-FFF2-40B4-BE49-F238E27FC236}">
                <a16:creationId xmlns:a16="http://schemas.microsoft.com/office/drawing/2014/main" id="{B048435B-63CA-E658-CD7D-9CA5872D9336}"/>
              </a:ext>
            </a:extLst>
          </p:cNvPr>
          <p:cNvSpPr>
            <a:spLocks noGrp="1"/>
          </p:cNvSpPr>
          <p:nvPr>
            <p:ph idx="1"/>
          </p:nvPr>
        </p:nvSpPr>
        <p:spPr/>
        <p:txBody>
          <a:bodyPr/>
          <a:lstStyle/>
          <a:p>
            <a:pPr marL="0" indent="0">
              <a:buNone/>
            </a:pPr>
            <a:r>
              <a:rPr lang="en-US" altLang="zh-CN" dirty="0"/>
              <a:t>House safeguard system is an effective measure to solve the security management at the entrance and exit of important departments. Applicable to various confidential departments, such as banks, hotels, parking lot management, computer rooms, factories, etc.</a:t>
            </a:r>
          </a:p>
          <a:p>
            <a:pPr marL="0" indent="0">
              <a:buNone/>
            </a:pPr>
            <a:endParaRPr lang="en-US" altLang="zh-CN" dirty="0"/>
          </a:p>
          <a:p>
            <a:pPr marL="0" indent="0">
              <a:buNone/>
            </a:pPr>
            <a:r>
              <a:rPr lang="en-US" altLang="zh-CN" dirty="0"/>
              <a:t>This system equipped with a camera can capture the image of the visitor and remind the user the identification of the intruder coming in the building. </a:t>
            </a:r>
          </a:p>
        </p:txBody>
      </p:sp>
      <p:cxnSp>
        <p:nvCxnSpPr>
          <p:cNvPr id="7" name="直接连接符 6">
            <a:extLst>
              <a:ext uri="{FF2B5EF4-FFF2-40B4-BE49-F238E27FC236}">
                <a16:creationId xmlns:a16="http://schemas.microsoft.com/office/drawing/2014/main" id="{86F5F438-028D-BEF4-30AE-9DB8CD6D748F}"/>
              </a:ext>
            </a:extLst>
          </p:cNvPr>
          <p:cNvCxnSpPr>
            <a:cxnSpLocks/>
          </p:cNvCxnSpPr>
          <p:nvPr/>
        </p:nvCxnSpPr>
        <p:spPr>
          <a:xfrm>
            <a:off x="967740" y="1417320"/>
            <a:ext cx="72085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0876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6A38F-8DDA-0E28-BB08-4F6412C0A3EF}"/>
              </a:ext>
            </a:extLst>
          </p:cNvPr>
          <p:cNvSpPr>
            <a:spLocks noGrp="1"/>
          </p:cNvSpPr>
          <p:nvPr>
            <p:ph type="title"/>
          </p:nvPr>
        </p:nvSpPr>
        <p:spPr/>
        <p:txBody>
          <a:bodyPr/>
          <a:lstStyle/>
          <a:p>
            <a:r>
              <a:rPr lang="en-US" altLang="zh-CN" b="1" dirty="0"/>
              <a:t>Parts</a:t>
            </a:r>
            <a:r>
              <a:rPr lang="zh-CN" altLang="en-US" b="1" dirty="0"/>
              <a:t> </a:t>
            </a:r>
            <a:r>
              <a:rPr lang="en-US" altLang="zh-CN" b="1" dirty="0"/>
              <a:t>List</a:t>
            </a:r>
            <a:endParaRPr lang="zh-CN" altLang="en-US" b="1" dirty="0"/>
          </a:p>
        </p:txBody>
      </p:sp>
      <p:sp>
        <p:nvSpPr>
          <p:cNvPr id="3" name="内容占位符 2">
            <a:extLst>
              <a:ext uri="{FF2B5EF4-FFF2-40B4-BE49-F238E27FC236}">
                <a16:creationId xmlns:a16="http://schemas.microsoft.com/office/drawing/2014/main" id="{5CD6FE9D-9051-D1E0-D3C1-07D16366FC40}"/>
              </a:ext>
            </a:extLst>
          </p:cNvPr>
          <p:cNvSpPr>
            <a:spLocks noGrp="1"/>
          </p:cNvSpPr>
          <p:nvPr>
            <p:ph idx="1"/>
          </p:nvPr>
        </p:nvSpPr>
        <p:spPr/>
        <p:txBody>
          <a:bodyPr/>
          <a:lstStyle/>
          <a:p>
            <a:r>
              <a:rPr lang="en-US" altLang="zh-CN" dirty="0">
                <a:latin typeface="Amazon Ember"/>
              </a:rPr>
              <a:t>QT PY RP2040</a:t>
            </a:r>
          </a:p>
          <a:p>
            <a:r>
              <a:rPr lang="en-US" altLang="zh-CN" b="0" i="0" dirty="0">
                <a:solidFill>
                  <a:srgbClr val="0F1111"/>
                </a:solidFill>
                <a:effectLst/>
                <a:latin typeface="Amazon Ember"/>
              </a:rPr>
              <a:t>DSD TECH HC-05 Bluetooth Module</a:t>
            </a:r>
          </a:p>
          <a:p>
            <a:r>
              <a:rPr lang="en-US" altLang="zh-CN" dirty="0" err="1">
                <a:solidFill>
                  <a:srgbClr val="0F1111"/>
                </a:solidFill>
                <a:latin typeface="Amazon Ember"/>
              </a:rPr>
              <a:t>Arducam</a:t>
            </a:r>
            <a:r>
              <a:rPr lang="en-US" altLang="zh-CN" dirty="0">
                <a:solidFill>
                  <a:srgbClr val="0F1111"/>
                </a:solidFill>
                <a:latin typeface="Amazon Ember"/>
              </a:rPr>
              <a:t> Pico4ML</a:t>
            </a:r>
          </a:p>
          <a:p>
            <a:r>
              <a:rPr lang="en-US" altLang="zh-CN" dirty="0">
                <a:solidFill>
                  <a:srgbClr val="0F1111"/>
                </a:solidFill>
                <a:latin typeface="Amazon Ember"/>
              </a:rPr>
              <a:t>ADPS 9960</a:t>
            </a:r>
          </a:p>
          <a:p>
            <a:r>
              <a:rPr lang="en-US" altLang="zh-CN" dirty="0">
                <a:solidFill>
                  <a:srgbClr val="0F1111"/>
                </a:solidFill>
                <a:latin typeface="Amazon Ember"/>
              </a:rPr>
              <a:t>Buzzer</a:t>
            </a:r>
          </a:p>
          <a:p>
            <a:r>
              <a:rPr lang="en-US" altLang="zh-CN" dirty="0">
                <a:solidFill>
                  <a:srgbClr val="0F1111"/>
                </a:solidFill>
                <a:latin typeface="Amazon Ember"/>
              </a:rPr>
              <a:t>VGA Cable</a:t>
            </a:r>
          </a:p>
          <a:p>
            <a:endParaRPr lang="en-US" altLang="zh-CN" dirty="0">
              <a:solidFill>
                <a:srgbClr val="0F1111"/>
              </a:solidFill>
              <a:latin typeface="Amazon Ember"/>
            </a:endParaRPr>
          </a:p>
          <a:p>
            <a:endParaRPr lang="zh-CN" altLang="en-US" dirty="0"/>
          </a:p>
        </p:txBody>
      </p:sp>
      <p:cxnSp>
        <p:nvCxnSpPr>
          <p:cNvPr id="4" name="直接连接符 3">
            <a:extLst>
              <a:ext uri="{FF2B5EF4-FFF2-40B4-BE49-F238E27FC236}">
                <a16:creationId xmlns:a16="http://schemas.microsoft.com/office/drawing/2014/main" id="{6744DE45-CDFA-7A52-EF98-D137BE893460}"/>
              </a:ext>
            </a:extLst>
          </p:cNvPr>
          <p:cNvCxnSpPr>
            <a:cxnSpLocks/>
          </p:cNvCxnSpPr>
          <p:nvPr/>
        </p:nvCxnSpPr>
        <p:spPr>
          <a:xfrm>
            <a:off x="929640" y="1424940"/>
            <a:ext cx="71323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68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5C3DB6-F4A1-6680-8174-45B8E7EB5A1B}"/>
              </a:ext>
            </a:extLst>
          </p:cNvPr>
          <p:cNvSpPr/>
          <p:nvPr/>
        </p:nvSpPr>
        <p:spPr>
          <a:xfrm>
            <a:off x="5710736" y="3740850"/>
            <a:ext cx="1192882" cy="115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QT PY RP2040</a:t>
            </a:r>
            <a:endParaRPr lang="zh-CN" altLang="en-US" dirty="0"/>
          </a:p>
        </p:txBody>
      </p:sp>
      <p:sp>
        <p:nvSpPr>
          <p:cNvPr id="5" name="矩形 4">
            <a:extLst>
              <a:ext uri="{FF2B5EF4-FFF2-40B4-BE49-F238E27FC236}">
                <a16:creationId xmlns:a16="http://schemas.microsoft.com/office/drawing/2014/main" id="{CA556D71-0D38-0B8D-BB39-5336B9264DD1}"/>
              </a:ext>
            </a:extLst>
          </p:cNvPr>
          <p:cNvSpPr/>
          <p:nvPr/>
        </p:nvSpPr>
        <p:spPr>
          <a:xfrm>
            <a:off x="3242766" y="3740850"/>
            <a:ext cx="1150961" cy="115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0" i="0" dirty="0">
                <a:solidFill>
                  <a:srgbClr val="0F1111"/>
                </a:solidFill>
                <a:effectLst/>
              </a:rPr>
              <a:t>HC-05 Bluetooth</a:t>
            </a:r>
          </a:p>
          <a:p>
            <a:pPr algn="ctr"/>
            <a:r>
              <a:rPr lang="en-US" altLang="zh-CN" dirty="0"/>
              <a:t>Module</a:t>
            </a:r>
            <a:endParaRPr lang="zh-CN" altLang="en-US" dirty="0"/>
          </a:p>
        </p:txBody>
      </p:sp>
      <p:sp>
        <p:nvSpPr>
          <p:cNvPr id="6" name="矩形 5">
            <a:extLst>
              <a:ext uri="{FF2B5EF4-FFF2-40B4-BE49-F238E27FC236}">
                <a16:creationId xmlns:a16="http://schemas.microsoft.com/office/drawing/2014/main" id="{3C1035F1-5396-C081-8D61-67323D58AE58}"/>
              </a:ext>
            </a:extLst>
          </p:cNvPr>
          <p:cNvSpPr/>
          <p:nvPr/>
        </p:nvSpPr>
        <p:spPr>
          <a:xfrm>
            <a:off x="5742580" y="1667606"/>
            <a:ext cx="1105469" cy="115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Pico4ML</a:t>
            </a:r>
            <a:endParaRPr lang="zh-CN" altLang="en-US" dirty="0"/>
          </a:p>
        </p:txBody>
      </p:sp>
      <p:sp>
        <p:nvSpPr>
          <p:cNvPr id="7" name="矩形 6">
            <a:extLst>
              <a:ext uri="{FF2B5EF4-FFF2-40B4-BE49-F238E27FC236}">
                <a16:creationId xmlns:a16="http://schemas.microsoft.com/office/drawing/2014/main" id="{6765873D-6408-644B-E49F-BF19E7CB108F}"/>
              </a:ext>
            </a:extLst>
          </p:cNvPr>
          <p:cNvSpPr/>
          <p:nvPr/>
        </p:nvSpPr>
        <p:spPr>
          <a:xfrm>
            <a:off x="6556489" y="5549106"/>
            <a:ext cx="1105469" cy="115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APDS 9960</a:t>
            </a:r>
            <a:endParaRPr lang="zh-CN" altLang="en-US" dirty="0"/>
          </a:p>
        </p:txBody>
      </p:sp>
      <p:cxnSp>
        <p:nvCxnSpPr>
          <p:cNvPr id="12" name="直接箭头连接符 11">
            <a:extLst>
              <a:ext uri="{FF2B5EF4-FFF2-40B4-BE49-F238E27FC236}">
                <a16:creationId xmlns:a16="http://schemas.microsoft.com/office/drawing/2014/main" id="{5E0752E0-CBB2-165E-AAC1-E3A147D8CF2F}"/>
              </a:ext>
            </a:extLst>
          </p:cNvPr>
          <p:cNvCxnSpPr/>
          <p:nvPr/>
        </p:nvCxnSpPr>
        <p:spPr>
          <a:xfrm>
            <a:off x="4523381" y="4336796"/>
            <a:ext cx="10577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0DAC86AE-D709-8DD1-1D20-1D93C6B5B69A}"/>
              </a:ext>
            </a:extLst>
          </p:cNvPr>
          <p:cNvSpPr/>
          <p:nvPr/>
        </p:nvSpPr>
        <p:spPr>
          <a:xfrm>
            <a:off x="758872" y="3740849"/>
            <a:ext cx="1105469" cy="115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0" i="0" dirty="0">
                <a:solidFill>
                  <a:srgbClr val="0F1111"/>
                </a:solidFill>
                <a:effectLst/>
              </a:rPr>
              <a:t>Smart Phone</a:t>
            </a:r>
            <a:endParaRPr lang="zh-CN" altLang="en-US" dirty="0"/>
          </a:p>
        </p:txBody>
      </p:sp>
      <p:cxnSp>
        <p:nvCxnSpPr>
          <p:cNvPr id="14" name="直接箭头连接符 13">
            <a:extLst>
              <a:ext uri="{FF2B5EF4-FFF2-40B4-BE49-F238E27FC236}">
                <a16:creationId xmlns:a16="http://schemas.microsoft.com/office/drawing/2014/main" id="{76AD7C8C-BB3D-6E69-43B3-61C87AB7FF23}"/>
              </a:ext>
            </a:extLst>
          </p:cNvPr>
          <p:cNvCxnSpPr/>
          <p:nvPr/>
        </p:nvCxnSpPr>
        <p:spPr>
          <a:xfrm>
            <a:off x="2024703" y="4323150"/>
            <a:ext cx="10577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EF9756D-30FF-3B48-D69B-F9617CAD118F}"/>
              </a:ext>
            </a:extLst>
          </p:cNvPr>
          <p:cNvCxnSpPr>
            <a:cxnSpLocks/>
          </p:cNvCxnSpPr>
          <p:nvPr/>
        </p:nvCxnSpPr>
        <p:spPr>
          <a:xfrm>
            <a:off x="5870084" y="4904319"/>
            <a:ext cx="0" cy="602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022AF11-4A0A-067F-1A67-4B281CAE8F35}"/>
              </a:ext>
            </a:extLst>
          </p:cNvPr>
          <p:cNvCxnSpPr>
            <a:cxnSpLocks/>
          </p:cNvCxnSpPr>
          <p:nvPr/>
        </p:nvCxnSpPr>
        <p:spPr>
          <a:xfrm flipV="1">
            <a:off x="6295314" y="2908338"/>
            <a:ext cx="0" cy="7619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标题 1">
            <a:extLst>
              <a:ext uri="{FF2B5EF4-FFF2-40B4-BE49-F238E27FC236}">
                <a16:creationId xmlns:a16="http://schemas.microsoft.com/office/drawing/2014/main" id="{149D5AAF-98D6-664C-908D-C8B12D58D86C}"/>
              </a:ext>
            </a:extLst>
          </p:cNvPr>
          <p:cNvSpPr txBox="1">
            <a:spLocks/>
          </p:cNvSpPr>
          <p:nvPr/>
        </p:nvSpPr>
        <p:spPr>
          <a:xfrm>
            <a:off x="619836" y="-2365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b="1" dirty="0"/>
              <a:t>Block Diagram</a:t>
            </a:r>
            <a:endParaRPr lang="zh-CN" altLang="en-US" sz="4400" b="1" dirty="0"/>
          </a:p>
        </p:txBody>
      </p:sp>
      <p:sp>
        <p:nvSpPr>
          <p:cNvPr id="22" name="文本框 21">
            <a:extLst>
              <a:ext uri="{FF2B5EF4-FFF2-40B4-BE49-F238E27FC236}">
                <a16:creationId xmlns:a16="http://schemas.microsoft.com/office/drawing/2014/main" id="{E18F5A2C-2424-2C77-7927-7A94681586AC}"/>
              </a:ext>
            </a:extLst>
          </p:cNvPr>
          <p:cNvSpPr txBox="1"/>
          <p:nvPr/>
        </p:nvSpPr>
        <p:spPr>
          <a:xfrm>
            <a:off x="6943583" y="1717452"/>
            <a:ext cx="1057702" cy="1169551"/>
          </a:xfrm>
          <a:prstGeom prst="rect">
            <a:avLst/>
          </a:prstGeom>
          <a:noFill/>
          <a:ln>
            <a:noFill/>
          </a:ln>
        </p:spPr>
        <p:txBody>
          <a:bodyPr wrap="square" rtlCol="0">
            <a:spAutoFit/>
          </a:bodyPr>
          <a:lstStyle/>
          <a:p>
            <a:r>
              <a:rPr lang="en-US" altLang="zh-CN" sz="1400" dirty="0"/>
              <a:t>Camera module to capture the visitor’s image</a:t>
            </a:r>
            <a:endParaRPr lang="zh-CN" altLang="en-US" sz="1400" dirty="0"/>
          </a:p>
        </p:txBody>
      </p:sp>
      <p:sp>
        <p:nvSpPr>
          <p:cNvPr id="23" name="文本框 22">
            <a:extLst>
              <a:ext uri="{FF2B5EF4-FFF2-40B4-BE49-F238E27FC236}">
                <a16:creationId xmlns:a16="http://schemas.microsoft.com/office/drawing/2014/main" id="{D7D67AB1-D40D-9887-5E0A-ADE249B36629}"/>
              </a:ext>
            </a:extLst>
          </p:cNvPr>
          <p:cNvSpPr txBox="1"/>
          <p:nvPr/>
        </p:nvSpPr>
        <p:spPr>
          <a:xfrm>
            <a:off x="6848049" y="4182907"/>
            <a:ext cx="1484196" cy="307777"/>
          </a:xfrm>
          <a:prstGeom prst="rect">
            <a:avLst/>
          </a:prstGeom>
          <a:noFill/>
          <a:ln>
            <a:noFill/>
          </a:ln>
        </p:spPr>
        <p:txBody>
          <a:bodyPr wrap="square" rtlCol="0">
            <a:spAutoFit/>
          </a:bodyPr>
          <a:lstStyle/>
          <a:p>
            <a:r>
              <a:rPr lang="en-US" altLang="zh-CN" sz="1400" dirty="0"/>
              <a:t>Microcontroller</a:t>
            </a:r>
            <a:endParaRPr lang="zh-CN" altLang="en-US" sz="1400" dirty="0"/>
          </a:p>
        </p:txBody>
      </p:sp>
      <p:sp>
        <p:nvSpPr>
          <p:cNvPr id="24" name="文本框 23">
            <a:extLst>
              <a:ext uri="{FF2B5EF4-FFF2-40B4-BE49-F238E27FC236}">
                <a16:creationId xmlns:a16="http://schemas.microsoft.com/office/drawing/2014/main" id="{F2560F3D-50F6-961C-55FF-8D901935DFEF}"/>
              </a:ext>
            </a:extLst>
          </p:cNvPr>
          <p:cNvSpPr txBox="1"/>
          <p:nvPr/>
        </p:nvSpPr>
        <p:spPr>
          <a:xfrm>
            <a:off x="3233667" y="4921555"/>
            <a:ext cx="1481357" cy="1169551"/>
          </a:xfrm>
          <a:prstGeom prst="rect">
            <a:avLst/>
          </a:prstGeom>
          <a:noFill/>
          <a:ln>
            <a:noFill/>
          </a:ln>
        </p:spPr>
        <p:txBody>
          <a:bodyPr wrap="square" rtlCol="0">
            <a:spAutoFit/>
          </a:bodyPr>
          <a:lstStyle/>
          <a:p>
            <a:r>
              <a:rPr lang="en-US" altLang="zh-CN" sz="1400" dirty="0"/>
              <a:t>Bluetooth to connect the user’s phone and transmit data </a:t>
            </a:r>
            <a:endParaRPr lang="zh-CN" altLang="en-US" sz="1400" dirty="0"/>
          </a:p>
        </p:txBody>
      </p:sp>
      <p:sp>
        <p:nvSpPr>
          <p:cNvPr id="25" name="文本框 24">
            <a:extLst>
              <a:ext uri="{FF2B5EF4-FFF2-40B4-BE49-F238E27FC236}">
                <a16:creationId xmlns:a16="http://schemas.microsoft.com/office/drawing/2014/main" id="{678CC923-9EBC-D0FC-4552-B4A89D05F0A9}"/>
              </a:ext>
            </a:extLst>
          </p:cNvPr>
          <p:cNvSpPr txBox="1"/>
          <p:nvPr/>
        </p:nvSpPr>
        <p:spPr>
          <a:xfrm>
            <a:off x="619836" y="4889972"/>
            <a:ext cx="1484196" cy="738664"/>
          </a:xfrm>
          <a:prstGeom prst="rect">
            <a:avLst/>
          </a:prstGeom>
          <a:noFill/>
          <a:ln>
            <a:noFill/>
          </a:ln>
        </p:spPr>
        <p:txBody>
          <a:bodyPr wrap="square" rtlCol="0">
            <a:spAutoFit/>
          </a:bodyPr>
          <a:lstStyle/>
          <a:p>
            <a:r>
              <a:rPr lang="en-US" altLang="zh-CN" sz="1400" dirty="0"/>
              <a:t>Mobile phone to receive and send data </a:t>
            </a:r>
            <a:endParaRPr lang="zh-CN" altLang="en-US" sz="1400" dirty="0"/>
          </a:p>
        </p:txBody>
      </p:sp>
      <p:sp>
        <p:nvSpPr>
          <p:cNvPr id="26" name="文本框 25">
            <a:extLst>
              <a:ext uri="{FF2B5EF4-FFF2-40B4-BE49-F238E27FC236}">
                <a16:creationId xmlns:a16="http://schemas.microsoft.com/office/drawing/2014/main" id="{E8951C7C-CE66-0E13-EC13-EF7759875ECC}"/>
              </a:ext>
            </a:extLst>
          </p:cNvPr>
          <p:cNvSpPr txBox="1"/>
          <p:nvPr/>
        </p:nvSpPr>
        <p:spPr>
          <a:xfrm>
            <a:off x="7677034" y="5648671"/>
            <a:ext cx="1484196" cy="954107"/>
          </a:xfrm>
          <a:prstGeom prst="rect">
            <a:avLst/>
          </a:prstGeom>
          <a:noFill/>
          <a:ln>
            <a:noFill/>
          </a:ln>
        </p:spPr>
        <p:txBody>
          <a:bodyPr wrap="square" rtlCol="0">
            <a:spAutoFit/>
          </a:bodyPr>
          <a:lstStyle/>
          <a:p>
            <a:r>
              <a:rPr lang="en-US" altLang="zh-CN" sz="1400" dirty="0"/>
              <a:t>APDS9960 to measure the distance from the visitor</a:t>
            </a:r>
            <a:endParaRPr lang="zh-CN" altLang="en-US" sz="1400" dirty="0"/>
          </a:p>
        </p:txBody>
      </p:sp>
      <p:sp>
        <p:nvSpPr>
          <p:cNvPr id="35" name="文本框 34">
            <a:extLst>
              <a:ext uri="{FF2B5EF4-FFF2-40B4-BE49-F238E27FC236}">
                <a16:creationId xmlns:a16="http://schemas.microsoft.com/office/drawing/2014/main" id="{6F85BDBC-499C-C0E4-C8DE-89FA7C834242}"/>
              </a:ext>
            </a:extLst>
          </p:cNvPr>
          <p:cNvSpPr txBox="1"/>
          <p:nvPr/>
        </p:nvSpPr>
        <p:spPr>
          <a:xfrm>
            <a:off x="8709700" y="1036182"/>
            <a:ext cx="2990554" cy="4401205"/>
          </a:xfrm>
          <a:prstGeom prst="rect">
            <a:avLst/>
          </a:prstGeom>
          <a:noFill/>
          <a:ln>
            <a:noFill/>
          </a:ln>
        </p:spPr>
        <p:txBody>
          <a:bodyPr wrap="square" rtlCol="0">
            <a:spAutoFit/>
          </a:bodyPr>
          <a:lstStyle/>
          <a:p>
            <a:r>
              <a:rPr lang="en-US" altLang="zh-CN" sz="2000" dirty="0">
                <a:latin typeface="Amazon Ember"/>
              </a:rPr>
              <a:t>RP2040 controls modules in the system. APDS9960 measures distance from the visitor. When the visitor is close to a certain distance, the buzzer alerts, and the camera in Pico4ML captures the image and sends to the screen. After checking the identification of the visitor, the user can change the status of the system (alarm on or off) through the Bluetooth.</a:t>
            </a:r>
            <a:r>
              <a:rPr lang="en-US" altLang="zh-CN" sz="1400" dirty="0"/>
              <a:t> </a:t>
            </a:r>
            <a:endParaRPr lang="zh-CN" altLang="en-US" sz="1400" dirty="0"/>
          </a:p>
        </p:txBody>
      </p:sp>
      <p:sp>
        <p:nvSpPr>
          <p:cNvPr id="36" name="矩形 35">
            <a:extLst>
              <a:ext uri="{FF2B5EF4-FFF2-40B4-BE49-F238E27FC236}">
                <a16:creationId xmlns:a16="http://schemas.microsoft.com/office/drawing/2014/main" id="{6F34156F-8919-7E4D-AB04-96F27748C735}"/>
              </a:ext>
            </a:extLst>
          </p:cNvPr>
          <p:cNvSpPr/>
          <p:nvPr/>
        </p:nvSpPr>
        <p:spPr>
          <a:xfrm>
            <a:off x="3288258" y="1667606"/>
            <a:ext cx="1105469" cy="115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Screen</a:t>
            </a:r>
            <a:endParaRPr lang="zh-CN" altLang="en-US" dirty="0"/>
          </a:p>
        </p:txBody>
      </p:sp>
      <p:cxnSp>
        <p:nvCxnSpPr>
          <p:cNvPr id="37" name="直接箭头连接符 36">
            <a:extLst>
              <a:ext uri="{FF2B5EF4-FFF2-40B4-BE49-F238E27FC236}">
                <a16:creationId xmlns:a16="http://schemas.microsoft.com/office/drawing/2014/main" id="{F6CB7326-ED7E-D175-AA75-26CA39A0EEBC}"/>
              </a:ext>
            </a:extLst>
          </p:cNvPr>
          <p:cNvCxnSpPr>
            <a:cxnSpLocks/>
          </p:cNvCxnSpPr>
          <p:nvPr/>
        </p:nvCxnSpPr>
        <p:spPr>
          <a:xfrm flipH="1">
            <a:off x="4523381" y="2244225"/>
            <a:ext cx="1105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C04CDA5-F027-C9CF-0180-C030BF4F197D}"/>
              </a:ext>
            </a:extLst>
          </p:cNvPr>
          <p:cNvCxnSpPr>
            <a:cxnSpLocks/>
          </p:cNvCxnSpPr>
          <p:nvPr/>
        </p:nvCxnSpPr>
        <p:spPr>
          <a:xfrm flipV="1">
            <a:off x="758872" y="1264202"/>
            <a:ext cx="7242413" cy="16631"/>
          </a:xfrm>
          <a:prstGeom prst="line">
            <a:avLst/>
          </a:prstGeom>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C31104E1-6B17-4A5C-6F64-B12A1DC5FC29}"/>
              </a:ext>
            </a:extLst>
          </p:cNvPr>
          <p:cNvSpPr txBox="1"/>
          <p:nvPr/>
        </p:nvSpPr>
        <p:spPr>
          <a:xfrm>
            <a:off x="4775988" y="1936448"/>
            <a:ext cx="1057702" cy="307777"/>
          </a:xfrm>
          <a:prstGeom prst="rect">
            <a:avLst/>
          </a:prstGeom>
          <a:noFill/>
          <a:ln>
            <a:noFill/>
          </a:ln>
        </p:spPr>
        <p:txBody>
          <a:bodyPr wrap="square" rtlCol="0">
            <a:spAutoFit/>
          </a:bodyPr>
          <a:lstStyle/>
          <a:p>
            <a:r>
              <a:rPr lang="en-US" altLang="zh-CN" sz="1400" dirty="0"/>
              <a:t>VGA</a:t>
            </a:r>
            <a:endParaRPr lang="zh-CN" altLang="en-US" sz="1400" dirty="0"/>
          </a:p>
        </p:txBody>
      </p:sp>
      <p:sp>
        <p:nvSpPr>
          <p:cNvPr id="3" name="矩形 2">
            <a:extLst>
              <a:ext uri="{FF2B5EF4-FFF2-40B4-BE49-F238E27FC236}">
                <a16:creationId xmlns:a16="http://schemas.microsoft.com/office/drawing/2014/main" id="{24A6874C-63A5-8BB1-E32C-E21294A00F43}"/>
              </a:ext>
            </a:extLst>
          </p:cNvPr>
          <p:cNvSpPr/>
          <p:nvPr/>
        </p:nvSpPr>
        <p:spPr>
          <a:xfrm>
            <a:off x="4990531" y="5549106"/>
            <a:ext cx="1105469" cy="115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Buzzer</a:t>
            </a:r>
            <a:endParaRPr lang="zh-CN" altLang="en-US" dirty="0"/>
          </a:p>
        </p:txBody>
      </p:sp>
      <p:cxnSp>
        <p:nvCxnSpPr>
          <p:cNvPr id="8" name="直接箭头连接符 7">
            <a:extLst>
              <a:ext uri="{FF2B5EF4-FFF2-40B4-BE49-F238E27FC236}">
                <a16:creationId xmlns:a16="http://schemas.microsoft.com/office/drawing/2014/main" id="{1A933789-E6F7-E685-403E-474479993072}"/>
              </a:ext>
            </a:extLst>
          </p:cNvPr>
          <p:cNvCxnSpPr>
            <a:cxnSpLocks/>
          </p:cNvCxnSpPr>
          <p:nvPr/>
        </p:nvCxnSpPr>
        <p:spPr>
          <a:xfrm flipV="1">
            <a:off x="6712424" y="4938806"/>
            <a:ext cx="0" cy="56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63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BC5D36B-B080-11B8-8302-C633252236E7}"/>
              </a:ext>
            </a:extLst>
          </p:cNvPr>
          <p:cNvSpPr txBox="1">
            <a:spLocks/>
          </p:cNvSpPr>
          <p:nvPr/>
        </p:nvSpPr>
        <p:spPr>
          <a:xfrm>
            <a:off x="660778" y="-4473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b="1" dirty="0"/>
              <a:t>Design: Bluetooth</a:t>
            </a:r>
            <a:endParaRPr lang="zh-CN" altLang="en-US" sz="4400" b="1" dirty="0"/>
          </a:p>
        </p:txBody>
      </p:sp>
      <p:cxnSp>
        <p:nvCxnSpPr>
          <p:cNvPr id="5" name="直接连接符 4">
            <a:extLst>
              <a:ext uri="{FF2B5EF4-FFF2-40B4-BE49-F238E27FC236}">
                <a16:creationId xmlns:a16="http://schemas.microsoft.com/office/drawing/2014/main" id="{D2689E30-A9FE-CA85-92B0-4BF6F4FFFC4C}"/>
              </a:ext>
            </a:extLst>
          </p:cNvPr>
          <p:cNvCxnSpPr>
            <a:cxnSpLocks/>
          </p:cNvCxnSpPr>
          <p:nvPr/>
        </p:nvCxnSpPr>
        <p:spPr>
          <a:xfrm flipV="1">
            <a:off x="758872" y="1264202"/>
            <a:ext cx="7242413" cy="16631"/>
          </a:xfrm>
          <a:prstGeom prst="line">
            <a:avLst/>
          </a:prstGeom>
        </p:spPr>
        <p:style>
          <a:lnRef idx="3">
            <a:schemeClr val="dk1"/>
          </a:lnRef>
          <a:fillRef idx="0">
            <a:schemeClr val="dk1"/>
          </a:fillRef>
          <a:effectRef idx="2">
            <a:schemeClr val="dk1"/>
          </a:effectRef>
          <a:fontRef idx="minor">
            <a:schemeClr val="tx1"/>
          </a:fontRef>
        </p:style>
      </p:cxnSp>
      <p:pic>
        <p:nvPicPr>
          <p:cNvPr id="9" name="图片 8">
            <a:extLst>
              <a:ext uri="{FF2B5EF4-FFF2-40B4-BE49-F238E27FC236}">
                <a16:creationId xmlns:a16="http://schemas.microsoft.com/office/drawing/2014/main" id="{9C68DF7A-2584-4A37-45EB-6FEECE10A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2" y="1960740"/>
            <a:ext cx="6208310" cy="4133844"/>
          </a:xfrm>
          <a:prstGeom prst="rect">
            <a:avLst/>
          </a:prstGeom>
        </p:spPr>
      </p:pic>
      <p:sp>
        <p:nvSpPr>
          <p:cNvPr id="10" name="文本框 9">
            <a:extLst>
              <a:ext uri="{FF2B5EF4-FFF2-40B4-BE49-F238E27FC236}">
                <a16:creationId xmlns:a16="http://schemas.microsoft.com/office/drawing/2014/main" id="{D6A7C408-9FA7-E35D-48F8-86CEE133ED78}"/>
              </a:ext>
            </a:extLst>
          </p:cNvPr>
          <p:cNvSpPr txBox="1"/>
          <p:nvPr/>
        </p:nvSpPr>
        <p:spPr>
          <a:xfrm>
            <a:off x="8323995" y="2596501"/>
            <a:ext cx="2852383" cy="2862322"/>
          </a:xfrm>
          <a:prstGeom prst="rect">
            <a:avLst/>
          </a:prstGeom>
          <a:noFill/>
        </p:spPr>
        <p:txBody>
          <a:bodyPr wrap="square" rtlCol="0">
            <a:spAutoFit/>
          </a:bodyPr>
          <a:lstStyle/>
          <a:p>
            <a:r>
              <a:rPr lang="en-US" altLang="zh-CN" b="0" i="0" dirty="0">
                <a:effectLst/>
                <a:latin typeface="Amazon Ember"/>
              </a:rPr>
              <a:t>HC-05 </a:t>
            </a:r>
            <a:r>
              <a:rPr lang="en-US" altLang="zh-CN" b="0" i="0" dirty="0" err="1">
                <a:effectLst/>
                <a:latin typeface="Amazon Ember"/>
              </a:rPr>
              <a:t>bluetooth</a:t>
            </a:r>
            <a:r>
              <a:rPr lang="en-US" altLang="zh-CN" b="0" i="0" dirty="0">
                <a:effectLst/>
                <a:latin typeface="Amazon Ember"/>
              </a:rPr>
              <a:t> uses the 2.45GHz frequency band. The transfer rate of the data can vary up to 1Mbps and is in range of 10 meters. The HC-05 module can be operated within 4-6V of power supply. It supports baud rate of 9600, 19200, 38400, 57600, etc.</a:t>
            </a:r>
            <a:endParaRPr lang="zh-CN" altLang="en-US" dirty="0">
              <a:latin typeface="Amazon Ember"/>
            </a:endParaRPr>
          </a:p>
        </p:txBody>
      </p:sp>
    </p:spTree>
    <p:extLst>
      <p:ext uri="{BB962C8B-B14F-4D97-AF65-F5344CB8AC3E}">
        <p14:creationId xmlns:p14="http://schemas.microsoft.com/office/powerpoint/2010/main" val="110091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D744898-2125-D9C2-6E3D-4479B724FA0D}"/>
              </a:ext>
            </a:extLst>
          </p:cNvPr>
          <p:cNvSpPr txBox="1">
            <a:spLocks/>
          </p:cNvSpPr>
          <p:nvPr/>
        </p:nvSpPr>
        <p:spPr>
          <a:xfrm>
            <a:off x="660778" y="-4473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b="1" dirty="0"/>
              <a:t>Design: VGA</a:t>
            </a:r>
            <a:endParaRPr lang="zh-CN" altLang="en-US" sz="4400" b="1" dirty="0"/>
          </a:p>
        </p:txBody>
      </p:sp>
      <p:cxnSp>
        <p:nvCxnSpPr>
          <p:cNvPr id="5" name="直接连接符 4">
            <a:extLst>
              <a:ext uri="{FF2B5EF4-FFF2-40B4-BE49-F238E27FC236}">
                <a16:creationId xmlns:a16="http://schemas.microsoft.com/office/drawing/2014/main" id="{F1049460-C988-7422-30C1-00F5BE358C53}"/>
              </a:ext>
            </a:extLst>
          </p:cNvPr>
          <p:cNvCxnSpPr>
            <a:cxnSpLocks/>
          </p:cNvCxnSpPr>
          <p:nvPr/>
        </p:nvCxnSpPr>
        <p:spPr>
          <a:xfrm flipV="1">
            <a:off x="758872" y="1264202"/>
            <a:ext cx="7242413" cy="16631"/>
          </a:xfrm>
          <a:prstGeom prst="line">
            <a:avLst/>
          </a:prstGeom>
        </p:spPr>
        <p:style>
          <a:lnRef idx="3">
            <a:schemeClr val="dk1"/>
          </a:lnRef>
          <a:fillRef idx="0">
            <a:schemeClr val="dk1"/>
          </a:fillRef>
          <a:effectRef idx="2">
            <a:schemeClr val="dk1"/>
          </a:effectRef>
          <a:fontRef idx="minor">
            <a:schemeClr val="tx1"/>
          </a:fontRef>
        </p:style>
      </p:cxnSp>
      <p:pic>
        <p:nvPicPr>
          <p:cNvPr id="7" name="图片 6">
            <a:extLst>
              <a:ext uri="{FF2B5EF4-FFF2-40B4-BE49-F238E27FC236}">
                <a16:creationId xmlns:a16="http://schemas.microsoft.com/office/drawing/2014/main" id="{F6A9FA55-4A2B-1A31-AF09-FE2521D6A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616" y="1844279"/>
            <a:ext cx="5114962" cy="4438682"/>
          </a:xfrm>
          <a:prstGeom prst="rect">
            <a:avLst/>
          </a:prstGeom>
        </p:spPr>
      </p:pic>
      <p:sp>
        <p:nvSpPr>
          <p:cNvPr id="8" name="文本框 7">
            <a:extLst>
              <a:ext uri="{FF2B5EF4-FFF2-40B4-BE49-F238E27FC236}">
                <a16:creationId xmlns:a16="http://schemas.microsoft.com/office/drawing/2014/main" id="{7AC8E780-4031-74CF-A8F8-72EE79AFF161}"/>
              </a:ext>
            </a:extLst>
          </p:cNvPr>
          <p:cNvSpPr txBox="1"/>
          <p:nvPr/>
        </p:nvSpPr>
        <p:spPr>
          <a:xfrm>
            <a:off x="7008123" y="2454477"/>
            <a:ext cx="4080681" cy="2862322"/>
          </a:xfrm>
          <a:prstGeom prst="rect">
            <a:avLst/>
          </a:prstGeom>
          <a:noFill/>
        </p:spPr>
        <p:txBody>
          <a:bodyPr wrap="square" rtlCol="0">
            <a:spAutoFit/>
          </a:bodyPr>
          <a:lstStyle/>
          <a:p>
            <a:r>
              <a:rPr lang="en-US" altLang="zh-CN" b="0" i="0" dirty="0">
                <a:solidFill>
                  <a:srgbClr val="000000"/>
                </a:solidFill>
                <a:effectLst/>
                <a:latin typeface="Amazon Ember"/>
              </a:rPr>
              <a:t>Both of HSYNC and VSYNC are connected from the GPIO ports of the RP2040 to the appropriate pins on the VGA connector. The display expects a voltage in the range of 0-0.7V. The output from the RP2040 is 3.3V. So, putting resistors between the R/G/B color pins and the VGA connector creates a voltage divider that keeps the output voltage within a safe range for the display.</a:t>
            </a:r>
            <a:endParaRPr lang="zh-CN" altLang="en-US" dirty="0">
              <a:latin typeface="Amazon Ember"/>
            </a:endParaRPr>
          </a:p>
        </p:txBody>
      </p:sp>
    </p:spTree>
    <p:extLst>
      <p:ext uri="{BB962C8B-B14F-4D97-AF65-F5344CB8AC3E}">
        <p14:creationId xmlns:p14="http://schemas.microsoft.com/office/powerpoint/2010/main" val="109199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0DC813C-AEEC-89C0-91DD-851EE6C5573B}"/>
              </a:ext>
            </a:extLst>
          </p:cNvPr>
          <p:cNvSpPr txBox="1">
            <a:spLocks/>
          </p:cNvSpPr>
          <p:nvPr/>
        </p:nvSpPr>
        <p:spPr>
          <a:xfrm>
            <a:off x="660778" y="-4473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b="1" dirty="0"/>
              <a:t>Design: Screen</a:t>
            </a:r>
            <a:endParaRPr lang="zh-CN" altLang="en-US" sz="4400" b="1" dirty="0"/>
          </a:p>
        </p:txBody>
      </p:sp>
      <p:cxnSp>
        <p:nvCxnSpPr>
          <p:cNvPr id="5" name="直接连接符 4">
            <a:extLst>
              <a:ext uri="{FF2B5EF4-FFF2-40B4-BE49-F238E27FC236}">
                <a16:creationId xmlns:a16="http://schemas.microsoft.com/office/drawing/2014/main" id="{517A686D-45B6-57BC-F3CA-1AEF91CB9FAF}"/>
              </a:ext>
            </a:extLst>
          </p:cNvPr>
          <p:cNvCxnSpPr>
            <a:cxnSpLocks/>
          </p:cNvCxnSpPr>
          <p:nvPr/>
        </p:nvCxnSpPr>
        <p:spPr>
          <a:xfrm flipV="1">
            <a:off x="758872" y="1264202"/>
            <a:ext cx="7242413" cy="16631"/>
          </a:xfrm>
          <a:prstGeom prst="line">
            <a:avLst/>
          </a:prstGeom>
        </p:spPr>
        <p:style>
          <a:lnRef idx="3">
            <a:schemeClr val="dk1"/>
          </a:lnRef>
          <a:fillRef idx="0">
            <a:schemeClr val="dk1"/>
          </a:fillRef>
          <a:effectRef idx="2">
            <a:schemeClr val="dk1"/>
          </a:effectRef>
          <a:fontRef idx="minor">
            <a:schemeClr val="tx1"/>
          </a:fontRef>
        </p:style>
      </p:cxnSp>
      <p:sp>
        <p:nvSpPr>
          <p:cNvPr id="6" name="TextBox 6">
            <a:extLst>
              <a:ext uri="{FF2B5EF4-FFF2-40B4-BE49-F238E27FC236}">
                <a16:creationId xmlns:a16="http://schemas.microsoft.com/office/drawing/2014/main" id="{D1C13259-863D-D900-85E3-5280653E3844}"/>
              </a:ext>
            </a:extLst>
          </p:cNvPr>
          <p:cNvSpPr txBox="1"/>
          <p:nvPr/>
        </p:nvSpPr>
        <p:spPr>
          <a:xfrm>
            <a:off x="660778" y="1534848"/>
            <a:ext cx="6094428" cy="369332"/>
          </a:xfrm>
          <a:prstGeom prst="rect">
            <a:avLst/>
          </a:prstGeom>
          <a:noFill/>
        </p:spPr>
        <p:txBody>
          <a:bodyPr wrap="square">
            <a:spAutoFit/>
          </a:bodyPr>
          <a:lstStyle/>
          <a:p>
            <a:r>
              <a:rPr lang="de-DE" altLang="zh-CN" b="1" dirty="0">
                <a:solidFill>
                  <a:srgbClr val="FF0000"/>
                </a:solidFill>
                <a:effectLst/>
                <a:latin typeface="Consolas" panose="020B0609020204030204" pitchFamily="49" charset="0"/>
              </a:rPr>
              <a:t>pixel</a:t>
            </a:r>
            <a:r>
              <a:rPr lang="de-DE" altLang="zh-CN" b="1" dirty="0">
                <a:effectLst/>
                <a:latin typeface="Consolas" panose="020B0609020204030204" pitchFamily="49" charset="0"/>
              </a:rPr>
              <a:t>=</a:t>
            </a:r>
            <a:r>
              <a:rPr lang="de-DE" altLang="zh-CN" b="1" dirty="0">
                <a:solidFill>
                  <a:srgbClr val="FF0000"/>
                </a:solidFill>
                <a:effectLst/>
                <a:latin typeface="Consolas" panose="020B0609020204030204" pitchFamily="49" charset="0"/>
              </a:rPr>
              <a:t>image_buf</a:t>
            </a:r>
            <a:r>
              <a:rPr lang="de-DE" altLang="zh-CN" b="1" dirty="0">
                <a:effectLst/>
                <a:latin typeface="Consolas" panose="020B0609020204030204" pitchFamily="49" charset="0"/>
              </a:rPr>
              <a:t>[(</a:t>
            </a:r>
            <a:r>
              <a:rPr lang="de-DE" altLang="zh-CN" b="1" dirty="0">
                <a:solidFill>
                  <a:schemeClr val="accent1"/>
                </a:solidFill>
                <a:effectLst/>
                <a:latin typeface="Consolas" panose="020B0609020204030204" pitchFamily="49" charset="0"/>
              </a:rPr>
              <a:t>2</a:t>
            </a:r>
            <a:r>
              <a:rPr lang="de-DE" altLang="zh-CN" b="1" dirty="0">
                <a:effectLst/>
                <a:latin typeface="Consolas" panose="020B0609020204030204" pitchFamily="49" charset="0"/>
              </a:rPr>
              <a:t>+</a:t>
            </a:r>
            <a:r>
              <a:rPr lang="de-DE" altLang="zh-CN" b="1" dirty="0">
                <a:solidFill>
                  <a:schemeClr val="accent1"/>
                </a:solidFill>
                <a:effectLst/>
                <a:latin typeface="Consolas" panose="020B0609020204030204" pitchFamily="49" charset="0"/>
              </a:rPr>
              <a:t>320</a:t>
            </a:r>
            <a:r>
              <a:rPr lang="de-DE" altLang="zh-CN" b="1" dirty="0">
                <a:effectLst/>
                <a:latin typeface="Consolas" panose="020B0609020204030204" pitchFamily="49" charset="0"/>
              </a:rPr>
              <a:t>-</a:t>
            </a:r>
            <a:r>
              <a:rPr lang="de-DE" altLang="zh-CN" b="1" dirty="0">
                <a:solidFill>
                  <a:srgbClr val="FF0000"/>
                </a:solidFill>
                <a:effectLst/>
                <a:latin typeface="Consolas" panose="020B0609020204030204" pitchFamily="49" charset="0"/>
              </a:rPr>
              <a:t>i</a:t>
            </a:r>
            <a:r>
              <a:rPr lang="de-DE" altLang="zh-CN" b="1" dirty="0">
                <a:effectLst/>
                <a:latin typeface="Consolas" panose="020B0609020204030204" pitchFamily="49" charset="0"/>
              </a:rPr>
              <a:t>/</a:t>
            </a:r>
            <a:r>
              <a:rPr lang="de-DE" altLang="zh-CN" b="1" dirty="0">
                <a:solidFill>
                  <a:schemeClr val="accent1"/>
                </a:solidFill>
                <a:effectLst/>
                <a:latin typeface="Consolas" panose="020B0609020204030204" pitchFamily="49" charset="0"/>
              </a:rPr>
              <a:t>2</a:t>
            </a:r>
            <a:r>
              <a:rPr lang="de-DE" altLang="zh-CN" b="1" dirty="0">
                <a:effectLst/>
                <a:latin typeface="Consolas" panose="020B0609020204030204" pitchFamily="49" charset="0"/>
              </a:rPr>
              <a:t>)*</a:t>
            </a:r>
            <a:r>
              <a:rPr lang="de-DE" altLang="zh-CN" b="1" dirty="0">
                <a:solidFill>
                  <a:schemeClr val="accent1"/>
                </a:solidFill>
                <a:effectLst/>
                <a:latin typeface="Consolas" panose="020B0609020204030204" pitchFamily="49" charset="0"/>
              </a:rPr>
              <a:t>324</a:t>
            </a:r>
            <a:r>
              <a:rPr lang="de-DE" altLang="zh-CN" b="1" dirty="0">
                <a:effectLst/>
                <a:latin typeface="Consolas" panose="020B0609020204030204" pitchFamily="49" charset="0"/>
              </a:rPr>
              <a:t>+(</a:t>
            </a:r>
            <a:r>
              <a:rPr lang="de-DE" altLang="zh-CN" b="1" dirty="0">
                <a:solidFill>
                  <a:schemeClr val="accent1"/>
                </a:solidFill>
                <a:effectLst/>
                <a:latin typeface="Consolas" panose="020B0609020204030204" pitchFamily="49" charset="0"/>
              </a:rPr>
              <a:t>2</a:t>
            </a:r>
            <a:r>
              <a:rPr lang="de-DE" altLang="zh-CN" b="1" dirty="0">
                <a:effectLst/>
                <a:latin typeface="Consolas" panose="020B0609020204030204" pitchFamily="49" charset="0"/>
              </a:rPr>
              <a:t>+</a:t>
            </a:r>
            <a:r>
              <a:rPr lang="de-DE" altLang="zh-CN" b="1" dirty="0">
                <a:solidFill>
                  <a:schemeClr val="accent1"/>
                </a:solidFill>
                <a:effectLst/>
                <a:latin typeface="Consolas" panose="020B0609020204030204" pitchFamily="49" charset="0"/>
              </a:rPr>
              <a:t>40</a:t>
            </a:r>
            <a:r>
              <a:rPr lang="de-DE" altLang="zh-CN" b="1" dirty="0">
                <a:effectLst/>
                <a:latin typeface="Consolas" panose="020B0609020204030204" pitchFamily="49" charset="0"/>
              </a:rPr>
              <a:t>+</a:t>
            </a:r>
            <a:r>
              <a:rPr lang="de-DE" altLang="zh-CN" b="1" dirty="0">
                <a:solidFill>
                  <a:srgbClr val="FF0000"/>
                </a:solidFill>
                <a:effectLst/>
                <a:latin typeface="Consolas" panose="020B0609020204030204" pitchFamily="49" charset="0"/>
              </a:rPr>
              <a:t>j</a:t>
            </a:r>
            <a:r>
              <a:rPr lang="de-DE" altLang="zh-CN" b="1" dirty="0">
                <a:effectLst/>
                <a:latin typeface="Consolas" panose="020B0609020204030204" pitchFamily="49" charset="0"/>
              </a:rPr>
              <a:t>/</a:t>
            </a:r>
            <a:r>
              <a:rPr lang="de-DE" altLang="zh-CN" b="1" dirty="0">
                <a:solidFill>
                  <a:schemeClr val="accent1"/>
                </a:solidFill>
                <a:effectLst/>
                <a:latin typeface="Consolas" panose="020B0609020204030204" pitchFamily="49" charset="0"/>
              </a:rPr>
              <a:t>3</a:t>
            </a:r>
            <a:r>
              <a:rPr lang="de-DE" altLang="zh-CN" b="1" dirty="0">
                <a:effectLst/>
                <a:latin typeface="Consolas" panose="020B0609020204030204" pitchFamily="49" charset="0"/>
              </a:rPr>
              <a:t>)];</a:t>
            </a:r>
          </a:p>
        </p:txBody>
      </p:sp>
      <p:graphicFrame>
        <p:nvGraphicFramePr>
          <p:cNvPr id="7" name="Table 9">
            <a:extLst>
              <a:ext uri="{FF2B5EF4-FFF2-40B4-BE49-F238E27FC236}">
                <a16:creationId xmlns:a16="http://schemas.microsoft.com/office/drawing/2014/main" id="{7DEC5D80-12E0-2930-3FC9-FB4EF4346337}"/>
              </a:ext>
            </a:extLst>
          </p:cNvPr>
          <p:cNvGraphicFramePr>
            <a:graphicFrameLocks noGrp="1"/>
          </p:cNvGraphicFramePr>
          <p:nvPr>
            <p:extLst>
              <p:ext uri="{D42A27DB-BD31-4B8C-83A1-F6EECF244321}">
                <p14:modId xmlns:p14="http://schemas.microsoft.com/office/powerpoint/2010/main" val="2218721209"/>
              </p:ext>
            </p:extLst>
          </p:nvPr>
        </p:nvGraphicFramePr>
        <p:xfrm>
          <a:off x="1358867" y="2702951"/>
          <a:ext cx="2922309" cy="2724346"/>
        </p:xfrm>
        <a:graphic>
          <a:graphicData uri="http://schemas.openxmlformats.org/drawingml/2006/table">
            <a:tbl>
              <a:tblPr/>
              <a:tblGrid>
                <a:gridCol w="2922309">
                  <a:extLst>
                    <a:ext uri="{9D8B030D-6E8A-4147-A177-3AD203B41FA5}">
                      <a16:colId xmlns:a16="http://schemas.microsoft.com/office/drawing/2014/main" val="1697091291"/>
                    </a:ext>
                  </a:extLst>
                </a:gridCol>
              </a:tblGrid>
              <a:tr h="2724346">
                <a:tc>
                  <a:txBody>
                    <a:bodyPr/>
                    <a:lstStyle/>
                    <a:p>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76441204"/>
                  </a:ext>
                </a:extLst>
              </a:tr>
            </a:tbl>
          </a:graphicData>
        </a:graphic>
      </p:graphicFrame>
      <p:sp>
        <p:nvSpPr>
          <p:cNvPr id="8" name="TextBox 10">
            <a:extLst>
              <a:ext uri="{FF2B5EF4-FFF2-40B4-BE49-F238E27FC236}">
                <a16:creationId xmlns:a16="http://schemas.microsoft.com/office/drawing/2014/main" id="{69C4A6A6-6B74-DD9D-539A-F146F2B6F40A}"/>
              </a:ext>
            </a:extLst>
          </p:cNvPr>
          <p:cNvSpPr txBox="1"/>
          <p:nvPr/>
        </p:nvSpPr>
        <p:spPr>
          <a:xfrm>
            <a:off x="8195715" y="2282499"/>
            <a:ext cx="603316" cy="369332"/>
          </a:xfrm>
          <a:prstGeom prst="rect">
            <a:avLst/>
          </a:prstGeom>
          <a:noFill/>
        </p:spPr>
        <p:txBody>
          <a:bodyPr wrap="square" rtlCol="0">
            <a:spAutoFit/>
          </a:bodyPr>
          <a:lstStyle/>
          <a:p>
            <a:r>
              <a:rPr lang="en-US" altLang="zh-CN" dirty="0">
                <a:latin typeface="Consolas" panose="020B0609020204030204" pitchFamily="49" charset="0"/>
              </a:rPr>
              <a:t>640</a:t>
            </a:r>
            <a:endParaRPr lang="zh-CN" altLang="en-US" dirty="0">
              <a:latin typeface="Consolas" panose="020B0609020204030204" pitchFamily="49" charset="0"/>
            </a:endParaRPr>
          </a:p>
        </p:txBody>
      </p:sp>
      <p:sp>
        <p:nvSpPr>
          <p:cNvPr id="9" name="TextBox 11">
            <a:extLst>
              <a:ext uri="{FF2B5EF4-FFF2-40B4-BE49-F238E27FC236}">
                <a16:creationId xmlns:a16="http://schemas.microsoft.com/office/drawing/2014/main" id="{D05E2F7B-E111-4B0B-472E-B541E96C327F}"/>
              </a:ext>
            </a:extLst>
          </p:cNvPr>
          <p:cNvSpPr txBox="1"/>
          <p:nvPr/>
        </p:nvSpPr>
        <p:spPr>
          <a:xfrm rot="16200000">
            <a:off x="719414" y="3807400"/>
            <a:ext cx="603316" cy="369332"/>
          </a:xfrm>
          <a:prstGeom prst="rect">
            <a:avLst/>
          </a:prstGeom>
          <a:noFill/>
        </p:spPr>
        <p:txBody>
          <a:bodyPr wrap="square" rtlCol="0">
            <a:spAutoFit/>
          </a:bodyPr>
          <a:lstStyle/>
          <a:p>
            <a:r>
              <a:rPr lang="en-US" altLang="zh-CN" dirty="0">
                <a:latin typeface="Consolas" panose="020B0609020204030204" pitchFamily="49" charset="0"/>
              </a:rPr>
              <a:t>324</a:t>
            </a:r>
            <a:endParaRPr lang="zh-CN" altLang="en-US" dirty="0">
              <a:latin typeface="Consolas" panose="020B0609020204030204" pitchFamily="49" charset="0"/>
            </a:endParaRPr>
          </a:p>
        </p:txBody>
      </p:sp>
      <p:cxnSp>
        <p:nvCxnSpPr>
          <p:cNvPr id="10" name="Straight Arrow Connector 13">
            <a:extLst>
              <a:ext uri="{FF2B5EF4-FFF2-40B4-BE49-F238E27FC236}">
                <a16:creationId xmlns:a16="http://schemas.microsoft.com/office/drawing/2014/main" id="{0E4A8E29-AD9B-F798-1585-1DB82A769E03}"/>
              </a:ext>
            </a:extLst>
          </p:cNvPr>
          <p:cNvCxnSpPr>
            <a:cxnSpLocks/>
          </p:cNvCxnSpPr>
          <p:nvPr/>
        </p:nvCxnSpPr>
        <p:spPr>
          <a:xfrm>
            <a:off x="4353447" y="3992066"/>
            <a:ext cx="14423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1" name="Table 16">
            <a:extLst>
              <a:ext uri="{FF2B5EF4-FFF2-40B4-BE49-F238E27FC236}">
                <a16:creationId xmlns:a16="http://schemas.microsoft.com/office/drawing/2014/main" id="{F28EDDE1-3247-5160-FCA6-8DF1764913F6}"/>
              </a:ext>
            </a:extLst>
          </p:cNvPr>
          <p:cNvGraphicFramePr>
            <a:graphicFrameLocks noGrp="1"/>
          </p:cNvGraphicFramePr>
          <p:nvPr>
            <p:extLst>
              <p:ext uri="{D42A27DB-BD31-4B8C-83A1-F6EECF244321}">
                <p14:modId xmlns:p14="http://schemas.microsoft.com/office/powerpoint/2010/main" val="1707694344"/>
              </p:ext>
            </p:extLst>
          </p:nvPr>
        </p:nvGraphicFramePr>
        <p:xfrm>
          <a:off x="6239655" y="2702951"/>
          <a:ext cx="4515437" cy="2724347"/>
        </p:xfrm>
        <a:graphic>
          <a:graphicData uri="http://schemas.openxmlformats.org/drawingml/2006/table">
            <a:tbl>
              <a:tblPr/>
              <a:tblGrid>
                <a:gridCol w="4515437">
                  <a:extLst>
                    <a:ext uri="{9D8B030D-6E8A-4147-A177-3AD203B41FA5}">
                      <a16:colId xmlns:a16="http://schemas.microsoft.com/office/drawing/2014/main" val="1188641098"/>
                    </a:ext>
                  </a:extLst>
                </a:gridCol>
              </a:tblGrid>
              <a:tr h="2724347">
                <a:tc>
                  <a:txBody>
                    <a:bodyPr/>
                    <a:lstStyle/>
                    <a:p>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85266892"/>
                  </a:ext>
                </a:extLst>
              </a:tr>
            </a:tbl>
          </a:graphicData>
        </a:graphic>
      </p:graphicFrame>
      <p:sp>
        <p:nvSpPr>
          <p:cNvPr id="12" name="TextBox 17">
            <a:extLst>
              <a:ext uri="{FF2B5EF4-FFF2-40B4-BE49-F238E27FC236}">
                <a16:creationId xmlns:a16="http://schemas.microsoft.com/office/drawing/2014/main" id="{40191CF7-58D8-C213-0623-257AD05573B1}"/>
              </a:ext>
            </a:extLst>
          </p:cNvPr>
          <p:cNvSpPr txBox="1"/>
          <p:nvPr/>
        </p:nvSpPr>
        <p:spPr>
          <a:xfrm rot="16200000">
            <a:off x="5738881" y="3807400"/>
            <a:ext cx="603316" cy="369332"/>
          </a:xfrm>
          <a:prstGeom prst="rect">
            <a:avLst/>
          </a:prstGeom>
          <a:noFill/>
        </p:spPr>
        <p:txBody>
          <a:bodyPr wrap="square" rtlCol="0">
            <a:spAutoFit/>
          </a:bodyPr>
          <a:lstStyle/>
          <a:p>
            <a:r>
              <a:rPr lang="en-US" altLang="zh-CN" dirty="0">
                <a:latin typeface="Consolas" panose="020B0609020204030204" pitchFamily="49" charset="0"/>
              </a:rPr>
              <a:t>320</a:t>
            </a:r>
            <a:endParaRPr lang="zh-CN" altLang="en-US" dirty="0">
              <a:latin typeface="Consolas" panose="020B0609020204030204" pitchFamily="49" charset="0"/>
            </a:endParaRPr>
          </a:p>
        </p:txBody>
      </p:sp>
      <p:sp>
        <p:nvSpPr>
          <p:cNvPr id="13" name="TextBox 18">
            <a:extLst>
              <a:ext uri="{FF2B5EF4-FFF2-40B4-BE49-F238E27FC236}">
                <a16:creationId xmlns:a16="http://schemas.microsoft.com/office/drawing/2014/main" id="{397AC3A9-9BC3-E815-36C0-BB635F383248}"/>
              </a:ext>
            </a:extLst>
          </p:cNvPr>
          <p:cNvSpPr txBox="1"/>
          <p:nvPr/>
        </p:nvSpPr>
        <p:spPr>
          <a:xfrm>
            <a:off x="2595348" y="2282499"/>
            <a:ext cx="603316" cy="369332"/>
          </a:xfrm>
          <a:prstGeom prst="rect">
            <a:avLst/>
          </a:prstGeom>
          <a:noFill/>
        </p:spPr>
        <p:txBody>
          <a:bodyPr wrap="square" rtlCol="0">
            <a:spAutoFit/>
          </a:bodyPr>
          <a:lstStyle/>
          <a:p>
            <a:r>
              <a:rPr lang="en-US" altLang="zh-CN" dirty="0">
                <a:latin typeface="Consolas" panose="020B0609020204030204" pitchFamily="49" charset="0"/>
              </a:rPr>
              <a:t>324</a:t>
            </a:r>
            <a:endParaRPr lang="zh-CN" altLang="en-US" dirty="0">
              <a:latin typeface="Consolas" panose="020B0609020204030204" pitchFamily="49" charset="0"/>
            </a:endParaRPr>
          </a:p>
        </p:txBody>
      </p:sp>
      <p:sp>
        <p:nvSpPr>
          <p:cNvPr id="14" name="TextBox 19">
            <a:extLst>
              <a:ext uri="{FF2B5EF4-FFF2-40B4-BE49-F238E27FC236}">
                <a16:creationId xmlns:a16="http://schemas.microsoft.com/office/drawing/2014/main" id="{B57E72B6-A394-1786-52A2-05D9FE2D2C5A}"/>
              </a:ext>
            </a:extLst>
          </p:cNvPr>
          <p:cNvSpPr txBox="1"/>
          <p:nvPr/>
        </p:nvSpPr>
        <p:spPr>
          <a:xfrm>
            <a:off x="2127362" y="3811270"/>
            <a:ext cx="1960775" cy="369332"/>
          </a:xfrm>
          <a:prstGeom prst="rect">
            <a:avLst/>
          </a:prstGeom>
          <a:noFill/>
        </p:spPr>
        <p:txBody>
          <a:bodyPr wrap="square" rtlCol="0">
            <a:spAutoFit/>
          </a:bodyPr>
          <a:lstStyle/>
          <a:p>
            <a:r>
              <a:rPr lang="en-US" altLang="zh-CN" dirty="0" err="1">
                <a:latin typeface="Consolas" panose="020B0609020204030204" pitchFamily="49" charset="0"/>
              </a:rPr>
              <a:t>Image_buf</a:t>
            </a:r>
            <a:endParaRPr lang="zh-CN" altLang="en-US" dirty="0">
              <a:latin typeface="Consolas" panose="020B0609020204030204" pitchFamily="49" charset="0"/>
            </a:endParaRPr>
          </a:p>
        </p:txBody>
      </p:sp>
      <p:sp>
        <p:nvSpPr>
          <p:cNvPr id="15" name="TextBox 20">
            <a:extLst>
              <a:ext uri="{FF2B5EF4-FFF2-40B4-BE49-F238E27FC236}">
                <a16:creationId xmlns:a16="http://schemas.microsoft.com/office/drawing/2014/main" id="{B30E4334-1158-A65F-85C4-9C4BECBA3852}"/>
              </a:ext>
            </a:extLst>
          </p:cNvPr>
          <p:cNvSpPr txBox="1"/>
          <p:nvPr/>
        </p:nvSpPr>
        <p:spPr>
          <a:xfrm>
            <a:off x="8195715" y="3835680"/>
            <a:ext cx="1960775" cy="369332"/>
          </a:xfrm>
          <a:prstGeom prst="rect">
            <a:avLst/>
          </a:prstGeom>
          <a:noFill/>
        </p:spPr>
        <p:txBody>
          <a:bodyPr wrap="square" rtlCol="0">
            <a:spAutoFit/>
          </a:bodyPr>
          <a:lstStyle/>
          <a:p>
            <a:r>
              <a:rPr lang="en-US" altLang="zh-CN" dirty="0">
                <a:latin typeface="Consolas" panose="020B0609020204030204" pitchFamily="49" charset="0"/>
              </a:rPr>
              <a:t>VGA</a:t>
            </a:r>
            <a:endParaRPr lang="zh-CN" altLang="en-US" dirty="0">
              <a:latin typeface="Consolas" panose="020B0609020204030204" pitchFamily="49" charset="0"/>
            </a:endParaRPr>
          </a:p>
        </p:txBody>
      </p:sp>
    </p:spTree>
    <p:extLst>
      <p:ext uri="{BB962C8B-B14F-4D97-AF65-F5344CB8AC3E}">
        <p14:creationId xmlns:p14="http://schemas.microsoft.com/office/powerpoint/2010/main" val="51105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533D217-BDCD-E370-B85A-3FD08BC180DB}"/>
              </a:ext>
            </a:extLst>
          </p:cNvPr>
          <p:cNvSpPr txBox="1">
            <a:spLocks/>
          </p:cNvSpPr>
          <p:nvPr/>
        </p:nvSpPr>
        <p:spPr>
          <a:xfrm>
            <a:off x="660778" y="-4473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b="1" dirty="0"/>
              <a:t>Design: Screen</a:t>
            </a:r>
            <a:endParaRPr lang="zh-CN" altLang="en-US" sz="4400" b="1" dirty="0"/>
          </a:p>
        </p:txBody>
      </p:sp>
      <p:cxnSp>
        <p:nvCxnSpPr>
          <p:cNvPr id="5" name="直接连接符 4">
            <a:extLst>
              <a:ext uri="{FF2B5EF4-FFF2-40B4-BE49-F238E27FC236}">
                <a16:creationId xmlns:a16="http://schemas.microsoft.com/office/drawing/2014/main" id="{79CC6326-AEC5-DB59-5374-67E6342368CA}"/>
              </a:ext>
            </a:extLst>
          </p:cNvPr>
          <p:cNvCxnSpPr>
            <a:cxnSpLocks/>
          </p:cNvCxnSpPr>
          <p:nvPr/>
        </p:nvCxnSpPr>
        <p:spPr>
          <a:xfrm flipV="1">
            <a:off x="758872" y="1264202"/>
            <a:ext cx="7242413" cy="16631"/>
          </a:xfrm>
          <a:prstGeom prst="line">
            <a:avLst/>
          </a:prstGeom>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4B6A55EA-105B-43E2-BFC3-566536C8B524}"/>
              </a:ext>
            </a:extLst>
          </p:cNvPr>
          <p:cNvPicPr>
            <a:picLocks noChangeAspect="1"/>
          </p:cNvPicPr>
          <p:nvPr/>
        </p:nvPicPr>
        <p:blipFill>
          <a:blip r:embed="rId2"/>
          <a:stretch>
            <a:fillRect/>
          </a:stretch>
        </p:blipFill>
        <p:spPr>
          <a:xfrm>
            <a:off x="660778" y="1619388"/>
            <a:ext cx="3940420" cy="4665406"/>
          </a:xfrm>
          <a:prstGeom prst="rect">
            <a:avLst/>
          </a:prstGeom>
        </p:spPr>
      </p:pic>
      <p:sp>
        <p:nvSpPr>
          <p:cNvPr id="7" name="TextBox 13">
            <a:extLst>
              <a:ext uri="{FF2B5EF4-FFF2-40B4-BE49-F238E27FC236}">
                <a16:creationId xmlns:a16="http://schemas.microsoft.com/office/drawing/2014/main" id="{9F3EB7E4-BF59-D32B-EA56-AA726974D4DC}"/>
              </a:ext>
            </a:extLst>
          </p:cNvPr>
          <p:cNvSpPr txBox="1"/>
          <p:nvPr/>
        </p:nvSpPr>
        <p:spPr>
          <a:xfrm>
            <a:off x="5865833" y="4253469"/>
            <a:ext cx="5236621" cy="1754326"/>
          </a:xfrm>
          <a:prstGeom prst="rect">
            <a:avLst/>
          </a:prstGeom>
          <a:noFill/>
        </p:spPr>
        <p:txBody>
          <a:bodyPr wrap="square" rtlCol="0">
            <a:spAutoFit/>
          </a:bodyPr>
          <a:lstStyle/>
          <a:p>
            <a:r>
              <a:rPr lang="en-US" altLang="zh-CN" dirty="0"/>
              <a:t>The brightness of most pixels on face are concentrated in [32,96). We expand this interval by a coefficient of 2. Therefore, there are more colors shown on face. The image presents more clearly. We also use “</a:t>
            </a:r>
            <a:r>
              <a:rPr lang="de-DE" altLang="zh-CN" b="1" dirty="0">
                <a:solidFill>
                  <a:srgbClr val="FF0000"/>
                </a:solidFill>
                <a:effectLst/>
                <a:latin typeface="Consolas" panose="020B0609020204030204" pitchFamily="49" charset="0"/>
              </a:rPr>
              <a:t>pixel</a:t>
            </a:r>
            <a:r>
              <a:rPr lang="de-DE" altLang="zh-CN" b="1" dirty="0">
                <a:effectLst/>
                <a:latin typeface="Consolas" panose="020B0609020204030204" pitchFamily="49" charset="0"/>
              </a:rPr>
              <a:t>=</a:t>
            </a:r>
            <a:r>
              <a:rPr lang="de-DE" altLang="zh-CN" b="1" dirty="0">
                <a:solidFill>
                  <a:srgbClr val="FF0000"/>
                </a:solidFill>
                <a:effectLst/>
                <a:latin typeface="Consolas" panose="020B0609020204030204" pitchFamily="49" charset="0"/>
              </a:rPr>
              <a:t>pixel</a:t>
            </a:r>
            <a:r>
              <a:rPr lang="de-DE" altLang="zh-CN" b="1" dirty="0">
                <a:effectLst/>
                <a:latin typeface="Consolas" panose="020B0609020204030204" pitchFamily="49" charset="0"/>
              </a:rPr>
              <a:t>/</a:t>
            </a:r>
            <a:r>
              <a:rPr lang="de-DE" altLang="zh-CN" b="1" dirty="0">
                <a:solidFill>
                  <a:schemeClr val="accent1"/>
                </a:solidFill>
                <a:effectLst/>
                <a:latin typeface="Consolas" panose="020B0609020204030204" pitchFamily="49" charset="0"/>
              </a:rPr>
              <a:t>32</a:t>
            </a:r>
            <a:r>
              <a:rPr lang="en-US" altLang="zh-CN" dirty="0"/>
              <a:t>”</a:t>
            </a:r>
            <a:r>
              <a:rPr lang="zh-CN" altLang="en-US" dirty="0"/>
              <a:t> </a:t>
            </a:r>
            <a:r>
              <a:rPr lang="en-US" altLang="zh-CN" dirty="0"/>
              <a:t>to</a:t>
            </a:r>
            <a:r>
              <a:rPr lang="zh-CN" altLang="en-US" dirty="0"/>
              <a:t> </a:t>
            </a:r>
            <a:r>
              <a:rPr lang="en-US" altLang="zh-CN" dirty="0"/>
              <a:t>set</a:t>
            </a:r>
            <a:r>
              <a:rPr lang="zh-CN" altLang="en-US" dirty="0"/>
              <a:t> </a:t>
            </a:r>
            <a:r>
              <a:rPr lang="en-US" altLang="zh-CN" dirty="0"/>
              <a:t>pixels as 8 colors.</a:t>
            </a:r>
          </a:p>
        </p:txBody>
      </p:sp>
      <p:pic>
        <p:nvPicPr>
          <p:cNvPr id="8" name="Picture 15">
            <a:extLst>
              <a:ext uri="{FF2B5EF4-FFF2-40B4-BE49-F238E27FC236}">
                <a16:creationId xmlns:a16="http://schemas.microsoft.com/office/drawing/2014/main" id="{8EE7DBCB-22DD-8FDA-A81B-57C1CA47D451}"/>
              </a:ext>
            </a:extLst>
          </p:cNvPr>
          <p:cNvPicPr>
            <a:picLocks noChangeAspect="1"/>
          </p:cNvPicPr>
          <p:nvPr/>
        </p:nvPicPr>
        <p:blipFill>
          <a:blip r:embed="rId3"/>
          <a:stretch>
            <a:fillRect/>
          </a:stretch>
        </p:blipFill>
        <p:spPr>
          <a:xfrm>
            <a:off x="5865833" y="1536329"/>
            <a:ext cx="3790950" cy="1943100"/>
          </a:xfrm>
          <a:prstGeom prst="rect">
            <a:avLst/>
          </a:prstGeom>
        </p:spPr>
      </p:pic>
    </p:spTree>
    <p:extLst>
      <p:ext uri="{BB962C8B-B14F-4D97-AF65-F5344CB8AC3E}">
        <p14:creationId xmlns:p14="http://schemas.microsoft.com/office/powerpoint/2010/main" val="193650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A2FD108-A730-49C7-C42A-DB9FC31E3EB2}"/>
              </a:ext>
            </a:extLst>
          </p:cNvPr>
          <p:cNvSpPr txBox="1">
            <a:spLocks/>
          </p:cNvSpPr>
          <p:nvPr/>
        </p:nvSpPr>
        <p:spPr>
          <a:xfrm>
            <a:off x="660778" y="-4473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b="1" dirty="0"/>
              <a:t>Design: Screen</a:t>
            </a:r>
            <a:endParaRPr lang="zh-CN" altLang="en-US" sz="4400" b="1" dirty="0"/>
          </a:p>
        </p:txBody>
      </p:sp>
      <p:cxnSp>
        <p:nvCxnSpPr>
          <p:cNvPr id="5" name="直接连接符 4">
            <a:extLst>
              <a:ext uri="{FF2B5EF4-FFF2-40B4-BE49-F238E27FC236}">
                <a16:creationId xmlns:a16="http://schemas.microsoft.com/office/drawing/2014/main" id="{67232FAA-C4F3-291F-0E3F-118C2EAF4A28}"/>
              </a:ext>
            </a:extLst>
          </p:cNvPr>
          <p:cNvCxnSpPr>
            <a:cxnSpLocks/>
          </p:cNvCxnSpPr>
          <p:nvPr/>
        </p:nvCxnSpPr>
        <p:spPr>
          <a:xfrm flipV="1">
            <a:off x="758872" y="1264202"/>
            <a:ext cx="7242413" cy="16631"/>
          </a:xfrm>
          <a:prstGeom prst="line">
            <a:avLst/>
          </a:prstGeom>
        </p:spPr>
        <p:style>
          <a:lnRef idx="3">
            <a:schemeClr val="dk1"/>
          </a:lnRef>
          <a:fillRef idx="0">
            <a:schemeClr val="dk1"/>
          </a:fillRef>
          <a:effectRef idx="2">
            <a:schemeClr val="dk1"/>
          </a:effectRef>
          <a:fontRef idx="minor">
            <a:schemeClr val="tx1"/>
          </a:fontRef>
        </p:style>
      </p:cxnSp>
      <p:pic>
        <p:nvPicPr>
          <p:cNvPr id="7" name="图片 6">
            <a:extLst>
              <a:ext uri="{FF2B5EF4-FFF2-40B4-BE49-F238E27FC236}">
                <a16:creationId xmlns:a16="http://schemas.microsoft.com/office/drawing/2014/main" id="{9F75676F-D845-43EC-C725-46604D46B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67" y="1766800"/>
            <a:ext cx="5255527" cy="3943186"/>
          </a:xfrm>
          <a:prstGeom prst="rect">
            <a:avLst/>
          </a:prstGeom>
        </p:spPr>
      </p:pic>
      <p:pic>
        <p:nvPicPr>
          <p:cNvPr id="9" name="图片 8">
            <a:extLst>
              <a:ext uri="{FF2B5EF4-FFF2-40B4-BE49-F238E27FC236}">
                <a16:creationId xmlns:a16="http://schemas.microsoft.com/office/drawing/2014/main" id="{29395B8D-80FF-4990-884E-7EDD1FC20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307" y="1766800"/>
            <a:ext cx="5255527" cy="3943186"/>
          </a:xfrm>
          <a:prstGeom prst="rect">
            <a:avLst/>
          </a:prstGeom>
        </p:spPr>
      </p:pic>
    </p:spTree>
    <p:extLst>
      <p:ext uri="{BB962C8B-B14F-4D97-AF65-F5344CB8AC3E}">
        <p14:creationId xmlns:p14="http://schemas.microsoft.com/office/powerpoint/2010/main" val="1132692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548</Words>
  <Application>Microsoft Office PowerPoint</Application>
  <PresentationFormat>宽屏</PresentationFormat>
  <Paragraphs>50</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Amazon Ember</vt:lpstr>
      <vt:lpstr>等线</vt:lpstr>
      <vt:lpstr>等线 Light</vt:lpstr>
      <vt:lpstr>Agency FB</vt:lpstr>
      <vt:lpstr>Arial</vt:lpstr>
      <vt:lpstr>Consolas</vt:lpstr>
      <vt:lpstr>Office 主题​​</vt:lpstr>
      <vt:lpstr>House Safeguard System</vt:lpstr>
      <vt:lpstr>Vision</vt:lpstr>
      <vt:lpstr>Parts 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顾 泽宇</dc:creator>
  <cp:lastModifiedBy>顾 泽宇</cp:lastModifiedBy>
  <cp:revision>10</cp:revision>
  <dcterms:created xsi:type="dcterms:W3CDTF">2022-11-11T16:47:52Z</dcterms:created>
  <dcterms:modified xsi:type="dcterms:W3CDTF">2022-12-16T16:24:10Z</dcterms:modified>
</cp:coreProperties>
</file>