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31"/>
  </p:notesMasterIdLst>
  <p:sldIdLst>
    <p:sldId id="256" r:id="rId2"/>
    <p:sldId id="261" r:id="rId3"/>
    <p:sldId id="271" r:id="rId4"/>
    <p:sldId id="262" r:id="rId5"/>
    <p:sldId id="263" r:id="rId6"/>
    <p:sldId id="265" r:id="rId7"/>
    <p:sldId id="266" r:id="rId8"/>
    <p:sldId id="267" r:id="rId9"/>
    <p:sldId id="268" r:id="rId10"/>
    <p:sldId id="272" r:id="rId11"/>
    <p:sldId id="269" r:id="rId12"/>
    <p:sldId id="270" r:id="rId13"/>
    <p:sldId id="273" r:id="rId14"/>
    <p:sldId id="274" r:id="rId15"/>
    <p:sldId id="275" r:id="rId16"/>
    <p:sldId id="289" r:id="rId17"/>
    <p:sldId id="290" r:id="rId18"/>
    <p:sldId id="29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1BE52-D99F-406C-B9C1-CA8B2F74A9A1}" type="datetimeFigureOut">
              <a:rPr lang="ro-RO" smtClean="0"/>
              <a:t>26.08.2018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9024-6CD4-43AC-AFDA-B55B8F36D5C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87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86283F2-F5ED-4713-94D6-6BFD85758368}" type="slidenum">
              <a:rPr lang="en-US" altLang="ro-RO" sz="1300"/>
              <a:pPr eaLnBrk="1" hangingPunct="1"/>
              <a:t>6</a:t>
            </a:fld>
            <a:endParaRPr lang="en-US" altLang="ro-RO" sz="130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386261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E3BB87-A609-47ED-8FDB-4B2ACE60F840}" type="slidenum">
              <a:rPr lang="en-US" altLang="ro-RO" sz="1300"/>
              <a:pPr eaLnBrk="1" hangingPunct="1"/>
              <a:t>7</a:t>
            </a:fld>
            <a:endParaRPr lang="en-US" altLang="ro-RO" sz="130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369951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44CE3FD-4CD0-42C9-BA6D-AE3C47DC88EE}" type="slidenum">
              <a:rPr lang="en-US" altLang="ro-RO" sz="1300"/>
              <a:pPr eaLnBrk="1" hangingPunct="1"/>
              <a:t>8</a:t>
            </a:fld>
            <a:endParaRPr lang="en-US" altLang="ro-RO" sz="130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182652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E50A21F-A0BB-49E3-A1F0-A4963E483DC1}" type="slidenum">
              <a:rPr lang="en-US" altLang="ro-RO" sz="1300"/>
              <a:pPr eaLnBrk="1" hangingPunct="1"/>
              <a:t>9</a:t>
            </a:fld>
            <a:endParaRPr lang="en-US" altLang="ro-RO" sz="130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366771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54072E9-23EC-4AEB-8EA3-77EB5AB2877A}" type="slidenum">
              <a:rPr lang="en-US" altLang="ro-RO" sz="1300"/>
              <a:pPr eaLnBrk="1" hangingPunct="1"/>
              <a:t>11</a:t>
            </a:fld>
            <a:endParaRPr lang="en-US" altLang="ro-RO" sz="130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3367880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BB8947A-0D8C-40E2-8F9C-27DACC4A686E}" type="slidenum">
              <a:rPr lang="en-US" altLang="ro-RO" sz="1300"/>
              <a:pPr eaLnBrk="1" hangingPunct="1"/>
              <a:t>12</a:t>
            </a:fld>
            <a:endParaRPr lang="en-US" altLang="ro-RO" sz="13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ro-RO" smtClean="0"/>
          </a:p>
        </p:txBody>
      </p:sp>
    </p:spTree>
    <p:extLst>
      <p:ext uri="{BB962C8B-B14F-4D97-AF65-F5344CB8AC3E}">
        <p14:creationId xmlns:p14="http://schemas.microsoft.com/office/powerpoint/2010/main" val="245274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-76200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143001"/>
            <a:ext cx="56134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324600" y="1143001"/>
            <a:ext cx="5615517" cy="4837113"/>
          </a:xfrm>
        </p:spPr>
        <p:txBody>
          <a:bodyPr/>
          <a:lstStyle/>
          <a:p>
            <a:pPr lvl="0"/>
            <a:endParaRPr lang="en-CA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75B62-84C1-406A-8194-4BA5746F1AA8}" type="slidenum">
              <a:rPr lang="en-US" altLang="ro-RO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2046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CSC365 Data structures and algorithms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42906" y="5097922"/>
            <a:ext cx="9904505" cy="1140644"/>
          </a:xfrm>
        </p:spPr>
        <p:txBody>
          <a:bodyPr>
            <a:normAutofit fontScale="92500" lnSpcReduction="20000"/>
          </a:bodyPr>
          <a:lstStyle/>
          <a:p>
            <a:r>
              <a:rPr lang="en-US" altLang="ro-RO" dirty="0" smtClean="0"/>
              <a:t>Ioana </a:t>
            </a:r>
            <a:r>
              <a:rPr lang="en-US" altLang="ro-RO" dirty="0"/>
              <a:t>Coman, PhD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Department of Computer Science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Syllabus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9" y="1638301"/>
            <a:ext cx="10803467" cy="44942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ro-RO" sz="2800" dirty="0"/>
              <a:t>Introduction</a:t>
            </a:r>
            <a:r>
              <a:rPr lang="da-DK" altLang="ro-RO" sz="2800" dirty="0"/>
              <a:t> (1)</a:t>
            </a:r>
            <a:endParaRPr lang="en-US" altLang="ro-RO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Bitsets</a:t>
            </a:r>
            <a:r>
              <a:rPr lang="en-US" sz="2800" dirty="0"/>
              <a:t>: relation to discrete math structures, big-O </a:t>
            </a:r>
            <a:r>
              <a:rPr lang="en-US" sz="2800" dirty="0" smtClean="0"/>
              <a:t>analysis, c</a:t>
            </a:r>
            <a:r>
              <a:rPr lang="en-US" altLang="ro-RO" sz="2800" dirty="0" smtClean="0"/>
              <a:t>orrectness</a:t>
            </a:r>
            <a:r>
              <a:rPr lang="da-DK" altLang="ro-RO" sz="2800" dirty="0" smtClean="0"/>
              <a:t> </a:t>
            </a:r>
            <a:r>
              <a:rPr lang="da-DK" altLang="ro-RO" sz="2800" dirty="0"/>
              <a:t>(</a:t>
            </a:r>
            <a:r>
              <a:rPr lang="da-DK" altLang="ro-RO" sz="2800" dirty="0" smtClean="0"/>
              <a:t>2,3,4, 31)</a:t>
            </a:r>
          </a:p>
          <a:p>
            <a:pPr lvl="0"/>
            <a:r>
              <a:rPr lang="en-US" sz="2800" dirty="0"/>
              <a:t>Hashing: probabilistic analysis, chained </a:t>
            </a:r>
            <a:r>
              <a:rPr lang="en-US" sz="2800" dirty="0" smtClean="0"/>
              <a:t>tables; hash </a:t>
            </a:r>
            <a:r>
              <a:rPr lang="en-US" sz="2800" dirty="0"/>
              <a:t>functions, non-chained tables </a:t>
            </a:r>
            <a:r>
              <a:rPr lang="en-US" sz="2800" dirty="0" smtClean="0"/>
              <a:t>(5,11)</a:t>
            </a:r>
            <a:endParaRPr lang="en-US" altLang="ro-RO" sz="2800" dirty="0"/>
          </a:p>
          <a:p>
            <a:pPr>
              <a:lnSpc>
                <a:spcPct val="90000"/>
              </a:lnSpc>
            </a:pPr>
            <a:r>
              <a:rPr lang="en-US" altLang="ro-RO" sz="2800" dirty="0"/>
              <a:t>Sorting</a:t>
            </a:r>
            <a:r>
              <a:rPr lang="da-DK" altLang="ro-RO" sz="2800" dirty="0"/>
              <a:t> (1,6,7)</a:t>
            </a:r>
          </a:p>
          <a:p>
            <a:pPr>
              <a:lnSpc>
                <a:spcPct val="90000"/>
              </a:lnSpc>
            </a:pPr>
            <a:r>
              <a:rPr lang="en-US" altLang="ro-RO" sz="2800" dirty="0"/>
              <a:t>Elementary data structures, ADTs</a:t>
            </a:r>
            <a:r>
              <a:rPr lang="da-DK" altLang="ro-RO" sz="2800" dirty="0"/>
              <a:t> (10)</a:t>
            </a:r>
            <a:endParaRPr lang="en-US" altLang="ro-RO" sz="2800" dirty="0"/>
          </a:p>
          <a:p>
            <a:pPr lvl="0"/>
            <a:r>
              <a:rPr lang="en-US" altLang="ro-RO" sz="2800" dirty="0"/>
              <a:t>Searching, advanced data </a:t>
            </a:r>
            <a:r>
              <a:rPr lang="en-US" altLang="ro-RO" sz="2800" dirty="0" smtClean="0"/>
              <a:t>structures: </a:t>
            </a:r>
            <a:r>
              <a:rPr lang="en-US" dirty="0"/>
              <a:t>Balanced trees: average vs worst case analysis; 2-3-4 </a:t>
            </a:r>
            <a:r>
              <a:rPr lang="en-US" dirty="0" smtClean="0"/>
              <a:t>trees; Red-black </a:t>
            </a:r>
            <a:r>
              <a:rPr lang="en-US" dirty="0"/>
              <a:t>trees; as 2-3-4 emulation; graphical and code </a:t>
            </a:r>
            <a:r>
              <a:rPr lang="en-US" dirty="0" smtClean="0"/>
              <a:t>views; Traversal</a:t>
            </a:r>
            <a:r>
              <a:rPr lang="en-US" dirty="0"/>
              <a:t>, range queries, and deletion for (balanced) trees </a:t>
            </a:r>
            <a:r>
              <a:rPr lang="da-DK" altLang="ro-RO" sz="2800" dirty="0" smtClean="0"/>
              <a:t> (12,13,18</a:t>
            </a:r>
            <a:r>
              <a:rPr lang="da-DK" altLang="ro-RO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ro-RO" sz="2800" dirty="0"/>
              <a:t>Dynamic programming (15) </a:t>
            </a:r>
          </a:p>
          <a:p>
            <a:pPr>
              <a:lnSpc>
                <a:spcPct val="90000"/>
              </a:lnSpc>
            </a:pPr>
            <a:r>
              <a:rPr lang="en-US" altLang="ro-RO" sz="2800" dirty="0"/>
              <a:t>Graph algorithms</a:t>
            </a:r>
            <a:r>
              <a:rPr lang="da-DK" altLang="ro-RO" sz="2800" dirty="0"/>
              <a:t> (22,23,24)</a:t>
            </a:r>
            <a:endParaRPr lang="en-US" altLang="ro-RO" sz="2800" dirty="0"/>
          </a:p>
          <a:p>
            <a:pPr>
              <a:lnSpc>
                <a:spcPct val="90000"/>
              </a:lnSpc>
            </a:pPr>
            <a:r>
              <a:rPr lang="en-US" altLang="ro-RO" sz="2800" dirty="0"/>
              <a:t>Computational Geometry</a:t>
            </a:r>
            <a:r>
              <a:rPr lang="da-DK" altLang="ro-RO" sz="2800" dirty="0"/>
              <a:t> (33)</a:t>
            </a:r>
            <a:endParaRPr lang="en-US" altLang="ro-RO" sz="2800" dirty="0"/>
          </a:p>
          <a:p>
            <a:pPr>
              <a:lnSpc>
                <a:spcPct val="90000"/>
              </a:lnSpc>
            </a:pPr>
            <a:r>
              <a:rPr lang="en-US" altLang="ro-RO" sz="2800" dirty="0"/>
              <a:t>NP-Completeness</a:t>
            </a:r>
            <a:r>
              <a:rPr lang="da-DK" altLang="ro-RO" sz="2800" dirty="0"/>
              <a:t> (34)</a:t>
            </a:r>
            <a:endParaRPr lang="en-US" altLang="ro-RO" sz="2800" dirty="0"/>
          </a:p>
        </p:txBody>
      </p:sp>
    </p:spTree>
    <p:extLst>
      <p:ext uri="{BB962C8B-B14F-4D97-AF65-F5344CB8AC3E}">
        <p14:creationId xmlns:p14="http://schemas.microsoft.com/office/powerpoint/2010/main" val="397719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96851"/>
            <a:ext cx="7772400" cy="747713"/>
          </a:xfrm>
        </p:spPr>
        <p:txBody>
          <a:bodyPr/>
          <a:lstStyle/>
          <a:p>
            <a:pPr eaLnBrk="1" hangingPunct="1"/>
            <a:r>
              <a:rPr lang="en-US" altLang="ro-RO" dirty="0" smtClean="0"/>
              <a:t>Contact Info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371600"/>
            <a:ext cx="7924800" cy="4800600"/>
          </a:xfrm>
        </p:spPr>
        <p:txBody>
          <a:bodyPr/>
          <a:lstStyle/>
          <a:p>
            <a:pPr eaLnBrk="1" hangingPunct="1"/>
            <a:r>
              <a:rPr lang="en-US" altLang="ro-RO" sz="2800" dirty="0"/>
              <a:t>Instructor Information</a:t>
            </a:r>
          </a:p>
          <a:p>
            <a:pPr lvl="1" eaLnBrk="1" hangingPunct="1"/>
            <a:r>
              <a:rPr lang="en-US" altLang="ro-RO" sz="2400" dirty="0" smtClean="0"/>
              <a:t>Ioana Coman, PhD</a:t>
            </a:r>
            <a:endParaRPr lang="en-US" altLang="ro-RO" sz="2400" dirty="0"/>
          </a:p>
          <a:p>
            <a:pPr lvl="1" eaLnBrk="1" hangingPunct="1"/>
            <a:r>
              <a:rPr lang="en-US" altLang="ro-RO" sz="2400" dirty="0"/>
              <a:t>Lectures: </a:t>
            </a:r>
            <a:r>
              <a:rPr lang="en-US" altLang="ro-RO" sz="2400" dirty="0" smtClean="0"/>
              <a:t>MWF 1:50-2:45</a:t>
            </a:r>
            <a:endParaRPr lang="en-US" altLang="ro-RO" sz="2400" dirty="0"/>
          </a:p>
          <a:p>
            <a:pPr lvl="1" eaLnBrk="1" hangingPunct="1"/>
            <a:r>
              <a:rPr lang="en-US" altLang="ro-RO" sz="2400" dirty="0"/>
              <a:t>Office hours: </a:t>
            </a:r>
            <a:r>
              <a:rPr lang="en-US" altLang="ro-RO" sz="2400" dirty="0" smtClean="0"/>
              <a:t>MWF 10-11 /</a:t>
            </a:r>
            <a:r>
              <a:rPr lang="en-US" altLang="ro-RO" sz="2400" dirty="0" err="1" smtClean="0"/>
              <a:t>Shineman</a:t>
            </a:r>
            <a:r>
              <a:rPr lang="en-US" altLang="ro-RO" sz="2400" dirty="0" smtClean="0"/>
              <a:t> 435</a:t>
            </a:r>
            <a:endParaRPr lang="en-US" altLang="ro-RO" sz="2400" dirty="0"/>
          </a:p>
          <a:p>
            <a:pPr eaLnBrk="1" hangingPunct="1"/>
            <a:r>
              <a:rPr lang="en-US" altLang="ro-RO" sz="2800" dirty="0"/>
              <a:t>Lecture Notes</a:t>
            </a:r>
          </a:p>
          <a:p>
            <a:pPr lvl="1" eaLnBrk="1" hangingPunct="1"/>
            <a:r>
              <a:rPr lang="en-US" altLang="ro-RO" sz="2400" dirty="0"/>
              <a:t>Available on </a:t>
            </a:r>
            <a:r>
              <a:rPr lang="en-US" altLang="ro-RO" sz="2400" dirty="0" smtClean="0"/>
              <a:t>Blackboard</a:t>
            </a:r>
            <a:endParaRPr lang="en-US" altLang="ro-RO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ro-RO" sz="2400" dirty="0"/>
          </a:p>
        </p:txBody>
      </p:sp>
    </p:spTree>
    <p:extLst>
      <p:ext uri="{BB962C8B-B14F-4D97-AF65-F5344CB8AC3E}">
        <p14:creationId xmlns:p14="http://schemas.microsoft.com/office/powerpoint/2010/main" val="2028767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96851"/>
            <a:ext cx="7772400" cy="747713"/>
          </a:xfrm>
        </p:spPr>
        <p:txBody>
          <a:bodyPr/>
          <a:lstStyle/>
          <a:p>
            <a:pPr eaLnBrk="1" hangingPunct="1"/>
            <a:r>
              <a:rPr lang="en-US" altLang="ro-RO"/>
              <a:t>Class Attendance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23963"/>
            <a:ext cx="8382000" cy="4229100"/>
          </a:xfrm>
        </p:spPr>
        <p:txBody>
          <a:bodyPr/>
          <a:lstStyle/>
          <a:p>
            <a:pPr eaLnBrk="1" hangingPunct="1"/>
            <a:endParaRPr lang="en-US" altLang="ro-RO" dirty="0" smtClean="0"/>
          </a:p>
          <a:p>
            <a:pPr lvl="1" eaLnBrk="1" hangingPunct="1"/>
            <a:r>
              <a:rPr lang="en-US" altLang="ro-RO" dirty="0" smtClean="0"/>
              <a:t>Lecture notes </a:t>
            </a:r>
            <a:r>
              <a:rPr lang="en-US" altLang="ro-RO" dirty="0" smtClean="0"/>
              <a:t>are </a:t>
            </a:r>
            <a:r>
              <a:rPr lang="en-US" altLang="ro-RO" dirty="0" smtClean="0"/>
              <a:t>only a summary of things happening in class, will not contain many examples</a:t>
            </a:r>
          </a:p>
          <a:p>
            <a:pPr lvl="1" eaLnBrk="1" hangingPunct="1"/>
            <a:r>
              <a:rPr lang="en-US" altLang="ro-RO" dirty="0" smtClean="0"/>
              <a:t>Students who attend lectures tend to do better</a:t>
            </a:r>
          </a:p>
          <a:p>
            <a:pPr lvl="1" eaLnBrk="1" hangingPunct="1"/>
            <a:r>
              <a:rPr lang="en-US" altLang="ro-RO" dirty="0" smtClean="0"/>
              <a:t>Attending lecture is most efficient way to learn the required </a:t>
            </a:r>
            <a:r>
              <a:rPr lang="en-US" altLang="ro-RO" dirty="0" smtClean="0"/>
              <a:t>material</a:t>
            </a:r>
          </a:p>
          <a:p>
            <a:pPr lvl="1" eaLnBrk="1" hangingPunct="1"/>
            <a:endParaRPr lang="en-US" altLang="ro-RO" dirty="0" smtClean="0"/>
          </a:p>
          <a:p>
            <a:pPr lvl="1" eaLnBrk="1" hangingPunct="1"/>
            <a:endParaRPr lang="en-US" altLang="ro-RO" dirty="0" smtClean="0"/>
          </a:p>
        </p:txBody>
      </p:sp>
    </p:spTree>
    <p:extLst>
      <p:ext uri="{BB962C8B-B14F-4D97-AF65-F5344CB8AC3E}">
        <p14:creationId xmlns:p14="http://schemas.microsoft.com/office/powerpoint/2010/main" val="21699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101600"/>
            <a:ext cx="7993062" cy="1143000"/>
          </a:xfrm>
        </p:spPr>
        <p:txBody>
          <a:bodyPr/>
          <a:lstStyle/>
          <a:p>
            <a:r>
              <a:rPr lang="en-US" altLang="ro-RO"/>
              <a:t>Data Structures and Algorithms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altLang="ro-RO" sz="2800" dirty="0"/>
              <a:t>Algorithm</a:t>
            </a:r>
          </a:p>
          <a:p>
            <a:pPr lvl="1"/>
            <a:r>
              <a:rPr lang="en-GB" altLang="ro-RO" sz="2400" dirty="0"/>
              <a:t>Outline, the essence of a computational procedure, step-by-step instructions</a:t>
            </a:r>
          </a:p>
          <a:p>
            <a:r>
              <a:rPr lang="en-GB" altLang="ro-RO" sz="2800" dirty="0"/>
              <a:t>Program – an implementation of an algorithm in some programming language </a:t>
            </a:r>
          </a:p>
          <a:p>
            <a:r>
              <a:rPr lang="en-GB" altLang="ro-RO" sz="2800" dirty="0"/>
              <a:t>Data structure</a:t>
            </a:r>
          </a:p>
          <a:p>
            <a:pPr lvl="1"/>
            <a:r>
              <a:rPr lang="en-GB" altLang="ro-RO" sz="2400" b="1" dirty="0"/>
              <a:t>Organization</a:t>
            </a:r>
            <a:r>
              <a:rPr lang="en-GB" altLang="ro-RO" sz="2400" dirty="0"/>
              <a:t> of data needed to solve the problem</a:t>
            </a:r>
            <a:endParaRPr lang="en-GB" alt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243511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2" y="76201"/>
            <a:ext cx="9905998" cy="1478570"/>
          </a:xfrm>
        </p:spPr>
        <p:txBody>
          <a:bodyPr/>
          <a:lstStyle/>
          <a:p>
            <a:r>
              <a:rPr lang="en-US" altLang="ro-RO" dirty="0"/>
              <a:t>Overall Picture</a:t>
            </a:r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1677990" y="1447800"/>
            <a:ext cx="419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ro-RO" sz="2400" b="1" dirty="0">
                <a:latin typeface="Arial" panose="020B0604020202020204" pitchFamily="34" charset="0"/>
              </a:rPr>
              <a:t>Data Structure and Algorithm Design Goals</a:t>
            </a:r>
            <a:endParaRPr lang="en-GB" altLang="ro-RO" sz="2400" b="1" dirty="0">
              <a:latin typeface="Arial" panose="020B0604020202020204" pitchFamily="34" charset="0"/>
            </a:endParaRPr>
          </a:p>
        </p:txBody>
      </p:sp>
      <p:sp>
        <p:nvSpPr>
          <p:cNvPr id="200720" name="Text Box 16"/>
          <p:cNvSpPr txBox="1">
            <a:spLocks noChangeArrowheads="1"/>
          </p:cNvSpPr>
          <p:nvPr/>
        </p:nvSpPr>
        <p:spPr bwMode="auto">
          <a:xfrm>
            <a:off x="6781800" y="1447801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ro-RO" sz="2400" b="1">
                <a:latin typeface="Arial" panose="020B0604020202020204" pitchFamily="34" charset="0"/>
              </a:rPr>
              <a:t>Implementation Goals</a:t>
            </a:r>
            <a:endParaRPr lang="en-GB" altLang="ro-RO" sz="2400" b="1">
              <a:latin typeface="Arial" panose="020B0604020202020204" pitchFamily="34" charset="0"/>
            </a:endParaRPr>
          </a:p>
        </p:txBody>
      </p:sp>
      <p:grpSp>
        <p:nvGrpSpPr>
          <p:cNvPr id="200726" name="Group 22"/>
          <p:cNvGrpSpPr>
            <a:grpSpLocks/>
          </p:cNvGrpSpPr>
          <p:nvPr/>
        </p:nvGrpSpPr>
        <p:grpSpPr bwMode="auto">
          <a:xfrm>
            <a:off x="1809846" y="2446337"/>
            <a:ext cx="2133600" cy="2278063"/>
            <a:chOff x="720" y="1632"/>
            <a:chExt cx="1344" cy="1435"/>
          </a:xfrm>
        </p:grpSpPr>
        <p:pic>
          <p:nvPicPr>
            <p:cNvPr id="200717" name="Picture 13" descr="C:\WINNT\Profiles\pfoser\Application Data\Microsoft\Media Catalog\Downloaded Clips\cl4b\j0188237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920"/>
              <a:ext cx="718" cy="1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721" name="Text Box 17"/>
            <p:cNvSpPr txBox="1">
              <a:spLocks noChangeArrowheads="1"/>
            </p:cNvSpPr>
            <p:nvPr/>
          </p:nvSpPr>
          <p:spPr bwMode="auto">
            <a:xfrm>
              <a:off x="720" y="1632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ro-RO" sz="2400">
                  <a:solidFill>
                    <a:srgbClr val="3333CC"/>
                  </a:solidFill>
                  <a:latin typeface="Arial" panose="020B0604020202020204" pitchFamily="34" charset="0"/>
                </a:rPr>
                <a:t>Correctness</a:t>
              </a:r>
              <a:endParaRPr lang="en-GB" altLang="ro-RO" sz="2400">
                <a:solidFill>
                  <a:srgbClr val="3333C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0727" name="Group 23"/>
          <p:cNvGrpSpPr>
            <a:grpSpLocks/>
          </p:cNvGrpSpPr>
          <p:nvPr/>
        </p:nvGrpSpPr>
        <p:grpSpPr bwMode="auto">
          <a:xfrm>
            <a:off x="3791046" y="3132136"/>
            <a:ext cx="1676400" cy="2286000"/>
            <a:chOff x="2064" y="1920"/>
            <a:chExt cx="1056" cy="1440"/>
          </a:xfrm>
        </p:grpSpPr>
        <p:pic>
          <p:nvPicPr>
            <p:cNvPr id="200715" name="Picture 11" descr="C:\WINNT\Profiles\pfoser\Application Data\Microsoft\Media Catalog\Downloaded Clips\cl5c\j0230338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304"/>
              <a:ext cx="879" cy="1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2064" y="1920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ro-RO" sz="2400">
                  <a:solidFill>
                    <a:srgbClr val="3333CC"/>
                  </a:solidFill>
                  <a:latin typeface="Arial" panose="020B0604020202020204" pitchFamily="34" charset="0"/>
                </a:rPr>
                <a:t>Efficiency</a:t>
              </a:r>
              <a:endParaRPr lang="en-GB" altLang="ro-RO" sz="2400">
                <a:solidFill>
                  <a:srgbClr val="3333C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0728" name="Group 24"/>
          <p:cNvGrpSpPr>
            <a:grpSpLocks/>
          </p:cNvGrpSpPr>
          <p:nvPr/>
        </p:nvGrpSpPr>
        <p:grpSpPr bwMode="auto">
          <a:xfrm>
            <a:off x="6400800" y="2438400"/>
            <a:ext cx="1828800" cy="1828800"/>
            <a:chOff x="3312" y="1536"/>
            <a:chExt cx="1152" cy="1152"/>
          </a:xfrm>
        </p:grpSpPr>
        <p:pic>
          <p:nvPicPr>
            <p:cNvPr id="200713" name="Picture 9" descr="C:\WINNT\Profiles\pfoser\Application Data\Microsoft\Media Catalog\Downloaded Clips\cl0\na00810_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824"/>
              <a:ext cx="809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723" name="Text Box 19"/>
            <p:cNvSpPr txBox="1">
              <a:spLocks noChangeArrowheads="1"/>
            </p:cNvSpPr>
            <p:nvPr/>
          </p:nvSpPr>
          <p:spPr bwMode="auto">
            <a:xfrm>
              <a:off x="3312" y="153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ro-RO" sz="2400">
                  <a:solidFill>
                    <a:srgbClr val="3333CC"/>
                  </a:solidFill>
                  <a:latin typeface="Arial" panose="020B0604020202020204" pitchFamily="34" charset="0"/>
                </a:rPr>
                <a:t>Robustness</a:t>
              </a:r>
              <a:endParaRPr lang="en-GB" altLang="ro-RO" sz="2400">
                <a:solidFill>
                  <a:srgbClr val="3333C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0729" name="Group 25"/>
          <p:cNvGrpSpPr>
            <a:grpSpLocks/>
          </p:cNvGrpSpPr>
          <p:nvPr/>
        </p:nvGrpSpPr>
        <p:grpSpPr bwMode="auto">
          <a:xfrm>
            <a:off x="8305800" y="2819400"/>
            <a:ext cx="1828800" cy="1905000"/>
            <a:chOff x="4368" y="1584"/>
            <a:chExt cx="1152" cy="1200"/>
          </a:xfrm>
        </p:grpSpPr>
        <p:pic>
          <p:nvPicPr>
            <p:cNvPr id="200712" name="Picture 8" descr="C:\WINNT\Profiles\pfoser\Application Data\Microsoft\Media Catalog\Downloaded Clips\cl0\hh00513_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1920"/>
              <a:ext cx="675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4368" y="1584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ro-RO" sz="2400">
                  <a:solidFill>
                    <a:srgbClr val="3333CC"/>
                  </a:solidFill>
                  <a:latin typeface="Arial" panose="020B0604020202020204" pitchFamily="34" charset="0"/>
                </a:rPr>
                <a:t>Adaptability</a:t>
              </a:r>
              <a:endParaRPr lang="en-GB" altLang="ro-RO" sz="2400">
                <a:solidFill>
                  <a:srgbClr val="3333C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0730" name="Group 26"/>
          <p:cNvGrpSpPr>
            <a:grpSpLocks/>
          </p:cNvGrpSpPr>
          <p:nvPr/>
        </p:nvGrpSpPr>
        <p:grpSpPr bwMode="auto">
          <a:xfrm>
            <a:off x="7010400" y="4419601"/>
            <a:ext cx="1828800" cy="1814513"/>
            <a:chOff x="3840" y="2832"/>
            <a:chExt cx="1152" cy="1143"/>
          </a:xfrm>
        </p:grpSpPr>
        <p:pic>
          <p:nvPicPr>
            <p:cNvPr id="200716" name="Picture 12" descr="C:\WINNT\Profiles\pfoser\Application Data\Microsoft\Media Catalog\Downloaded Clips\cl64\j0250898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3120"/>
              <a:ext cx="864" cy="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725" name="Text Box 21"/>
            <p:cNvSpPr txBox="1">
              <a:spLocks noChangeArrowheads="1"/>
            </p:cNvSpPr>
            <p:nvPr/>
          </p:nvSpPr>
          <p:spPr bwMode="auto">
            <a:xfrm>
              <a:off x="3840" y="2832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ro-RO" sz="2400">
                  <a:solidFill>
                    <a:srgbClr val="3333CC"/>
                  </a:solidFill>
                  <a:latin typeface="Arial" panose="020B0604020202020204" pitchFamily="34" charset="0"/>
                </a:rPr>
                <a:t>Reusability</a:t>
              </a:r>
              <a:endParaRPr lang="en-GB" altLang="ro-RO" sz="2400">
                <a:solidFill>
                  <a:srgbClr val="3333CC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44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dirty="0"/>
              <a:t>Overall Picture (2)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ro-RO" sz="3200" dirty="0"/>
              <a:t>This course is </a:t>
            </a:r>
            <a:r>
              <a:rPr lang="en-GB" altLang="ro-RO" sz="3200" b="1" dirty="0"/>
              <a:t>not</a:t>
            </a:r>
            <a:r>
              <a:rPr lang="en-GB" altLang="ro-RO" sz="3200" dirty="0"/>
              <a:t> about:</a:t>
            </a:r>
          </a:p>
          <a:p>
            <a:pPr lvl="1">
              <a:lnSpc>
                <a:spcPct val="90000"/>
              </a:lnSpc>
            </a:pPr>
            <a:r>
              <a:rPr lang="en-GB" altLang="ro-RO" sz="2800" dirty="0"/>
              <a:t>Programming languages</a:t>
            </a:r>
          </a:p>
          <a:p>
            <a:pPr lvl="1">
              <a:lnSpc>
                <a:spcPct val="90000"/>
              </a:lnSpc>
            </a:pPr>
            <a:r>
              <a:rPr lang="en-GB" altLang="ro-RO" sz="2800" dirty="0"/>
              <a:t>Computer architecture</a:t>
            </a:r>
          </a:p>
          <a:p>
            <a:pPr lvl="1">
              <a:lnSpc>
                <a:spcPct val="90000"/>
              </a:lnSpc>
            </a:pPr>
            <a:r>
              <a:rPr lang="en-GB" altLang="ro-RO" sz="2800" dirty="0"/>
              <a:t>Software architecture</a:t>
            </a:r>
          </a:p>
          <a:p>
            <a:pPr lvl="1">
              <a:lnSpc>
                <a:spcPct val="90000"/>
              </a:lnSpc>
            </a:pPr>
            <a:r>
              <a:rPr lang="en-GB" altLang="ro-RO" sz="2800" dirty="0"/>
              <a:t>Software design and implementation principles</a:t>
            </a:r>
          </a:p>
          <a:p>
            <a:pPr lvl="2">
              <a:lnSpc>
                <a:spcPct val="90000"/>
              </a:lnSpc>
            </a:pPr>
            <a:r>
              <a:rPr lang="en-GB" altLang="ro-RO" sz="2400" dirty="0"/>
              <a:t>Issues concerning small and large scale programming</a:t>
            </a:r>
          </a:p>
          <a:p>
            <a:pPr>
              <a:lnSpc>
                <a:spcPct val="90000"/>
              </a:lnSpc>
            </a:pPr>
            <a:r>
              <a:rPr lang="en-GB" altLang="ro-RO" sz="3200" dirty="0"/>
              <a:t>We will only touch upon the theory of complexity and </a:t>
            </a:r>
            <a:r>
              <a:rPr lang="en-GB" altLang="ro-RO" sz="3200" dirty="0" smtClean="0"/>
              <a:t>computability</a:t>
            </a:r>
            <a:endParaRPr lang="en-GB" altLang="ro-RO" sz="3200" dirty="0"/>
          </a:p>
        </p:txBody>
      </p:sp>
    </p:spTree>
    <p:extLst>
      <p:ext uri="{BB962C8B-B14F-4D97-AF65-F5344CB8AC3E}">
        <p14:creationId xmlns:p14="http://schemas.microsoft.com/office/powerpoint/2010/main" val="256728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Algorithmic problem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0087" y="3689350"/>
            <a:ext cx="8553979" cy="2159000"/>
          </a:xfrm>
        </p:spPr>
        <p:txBody>
          <a:bodyPr/>
          <a:lstStyle/>
          <a:p>
            <a:pPr lvl="1"/>
            <a:r>
              <a:rPr lang="en-US" altLang="ro-RO" dirty="0"/>
              <a:t>Infinite number of input </a:t>
            </a:r>
            <a:r>
              <a:rPr lang="en-US" altLang="ro-RO" i="1" dirty="0"/>
              <a:t>instances</a:t>
            </a:r>
            <a:r>
              <a:rPr lang="en-US" altLang="ro-RO" dirty="0"/>
              <a:t> satisfying the specification. For example:</a:t>
            </a:r>
          </a:p>
          <a:p>
            <a:pPr lvl="2"/>
            <a:r>
              <a:rPr lang="en-US" altLang="ro-RO" dirty="0"/>
              <a:t>A sorted, non-decreasing sequence of natural numbers. The sequence is of non-zero, finite length:</a:t>
            </a:r>
          </a:p>
          <a:p>
            <a:pPr lvl="3"/>
            <a:r>
              <a:rPr lang="en-US" altLang="ro-RO" dirty="0"/>
              <a:t>1, 20, 908, 909, 100000, 1000000000.</a:t>
            </a:r>
          </a:p>
          <a:p>
            <a:pPr lvl="3"/>
            <a:r>
              <a:rPr lang="en-US" altLang="ro-RO" dirty="0"/>
              <a:t>3. 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2446338" y="1679575"/>
            <a:ext cx="2025650" cy="18303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541588" y="2274889"/>
            <a:ext cx="1943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o-RO" sz="2400" dirty="0">
                <a:latin typeface="Tahoma" panose="020B0604030504040204" pitchFamily="34" charset="0"/>
              </a:rPr>
              <a:t>Specification of input</a:t>
            </a:r>
          </a:p>
        </p:txBody>
      </p:sp>
      <p:sp>
        <p:nvSpPr>
          <p:cNvPr id="302086" name="AutoShape 6"/>
          <p:cNvSpPr>
            <a:spLocks noChangeArrowheads="1"/>
          </p:cNvSpPr>
          <p:nvPr/>
        </p:nvSpPr>
        <p:spPr bwMode="auto">
          <a:xfrm>
            <a:off x="4595814" y="2273301"/>
            <a:ext cx="496887" cy="461963"/>
          </a:xfrm>
          <a:prstGeom prst="rightArrow">
            <a:avLst>
              <a:gd name="adj1" fmla="val 50000"/>
              <a:gd name="adj2" fmla="val 2689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302088" name="Oval 8"/>
          <p:cNvSpPr>
            <a:spLocks noChangeArrowheads="1"/>
          </p:cNvSpPr>
          <p:nvPr/>
        </p:nvSpPr>
        <p:spPr bwMode="auto">
          <a:xfrm>
            <a:off x="5300664" y="2016125"/>
            <a:ext cx="1589087" cy="1022350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302089" name="Text Box 9"/>
          <p:cNvSpPr txBox="1">
            <a:spLocks noChangeArrowheads="1"/>
          </p:cNvSpPr>
          <p:nvPr/>
        </p:nvSpPr>
        <p:spPr bwMode="auto">
          <a:xfrm>
            <a:off x="5907089" y="2170114"/>
            <a:ext cx="414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3200" b="1"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302090" name="AutoShape 10"/>
          <p:cNvSpPr>
            <a:spLocks noChangeArrowheads="1"/>
          </p:cNvSpPr>
          <p:nvPr/>
        </p:nvSpPr>
        <p:spPr bwMode="auto">
          <a:xfrm>
            <a:off x="7083425" y="2239963"/>
            <a:ext cx="496888" cy="461962"/>
          </a:xfrm>
          <a:prstGeom prst="rightArrow">
            <a:avLst>
              <a:gd name="adj1" fmla="val 50000"/>
              <a:gd name="adj2" fmla="val 2689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302091" name="Rectangle 11"/>
          <p:cNvSpPr>
            <a:spLocks noChangeArrowheads="1"/>
          </p:cNvSpPr>
          <p:nvPr/>
        </p:nvSpPr>
        <p:spPr bwMode="auto">
          <a:xfrm>
            <a:off x="7824788" y="1679576"/>
            <a:ext cx="2025650" cy="186531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302092" name="Text Box 12"/>
          <p:cNvSpPr txBox="1">
            <a:spLocks noChangeArrowheads="1"/>
          </p:cNvSpPr>
          <p:nvPr/>
        </p:nvSpPr>
        <p:spPr bwMode="auto">
          <a:xfrm>
            <a:off x="7920038" y="1785938"/>
            <a:ext cx="19431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o-RO" sz="2400">
                <a:latin typeface="Tahoma" panose="020B0604030504040204" pitchFamily="34" charset="0"/>
              </a:rPr>
              <a:t>Specification of output as a function of input</a:t>
            </a:r>
          </a:p>
        </p:txBody>
      </p:sp>
    </p:spTree>
    <p:extLst>
      <p:ext uri="{BB962C8B-B14F-4D97-AF65-F5344CB8AC3E}">
        <p14:creationId xmlns:p14="http://schemas.microsoft.com/office/powerpoint/2010/main" val="296402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Algorithmic Solution</a:t>
            </a:r>
          </a:p>
        </p:txBody>
      </p:sp>
      <p:sp>
        <p:nvSpPr>
          <p:cNvPr id="303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20900" y="4406901"/>
            <a:ext cx="8358188" cy="172402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ro-RO"/>
              <a:t>Algorithm describes actions on the input instance</a:t>
            </a:r>
          </a:p>
          <a:p>
            <a:pPr lvl="1">
              <a:lnSpc>
                <a:spcPct val="90000"/>
              </a:lnSpc>
            </a:pPr>
            <a:r>
              <a:rPr lang="en-US" altLang="ro-RO"/>
              <a:t>Infinitely many correct algorithms for the same algorithmic problem </a:t>
            </a:r>
          </a:p>
        </p:txBody>
      </p:sp>
      <p:sp>
        <p:nvSpPr>
          <p:cNvPr id="303108" name="Rectangle 1028"/>
          <p:cNvSpPr>
            <a:spLocks noChangeArrowheads="1"/>
          </p:cNvSpPr>
          <p:nvPr/>
        </p:nvSpPr>
        <p:spPr bwMode="auto">
          <a:xfrm>
            <a:off x="2260601" y="1984376"/>
            <a:ext cx="2238375" cy="174942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303109" name="Text Box 1029"/>
          <p:cNvSpPr txBox="1">
            <a:spLocks noChangeArrowheads="1"/>
          </p:cNvSpPr>
          <p:nvPr/>
        </p:nvSpPr>
        <p:spPr bwMode="auto">
          <a:xfrm>
            <a:off x="2355850" y="2019300"/>
            <a:ext cx="22177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o-RO" sz="2400">
                <a:latin typeface="Tahoma" panose="020B0604030504040204" pitchFamily="34" charset="0"/>
              </a:rPr>
              <a:t>Input instance, adhering to the specification</a:t>
            </a:r>
          </a:p>
        </p:txBody>
      </p:sp>
      <p:sp>
        <p:nvSpPr>
          <p:cNvPr id="303110" name="AutoShape 1030"/>
          <p:cNvSpPr>
            <a:spLocks noChangeArrowheads="1"/>
          </p:cNvSpPr>
          <p:nvPr/>
        </p:nvSpPr>
        <p:spPr bwMode="auto">
          <a:xfrm>
            <a:off x="4595814" y="2578101"/>
            <a:ext cx="496887" cy="461963"/>
          </a:xfrm>
          <a:prstGeom prst="rightArrow">
            <a:avLst>
              <a:gd name="adj1" fmla="val 50000"/>
              <a:gd name="adj2" fmla="val 2689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303111" name="Oval 1031"/>
          <p:cNvSpPr>
            <a:spLocks noChangeArrowheads="1"/>
          </p:cNvSpPr>
          <p:nvPr/>
        </p:nvSpPr>
        <p:spPr bwMode="auto">
          <a:xfrm>
            <a:off x="5300664" y="1854200"/>
            <a:ext cx="1589087" cy="1022350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303112" name="Text Box 1032"/>
          <p:cNvSpPr txBox="1">
            <a:spLocks noChangeArrowheads="1"/>
          </p:cNvSpPr>
          <p:nvPr/>
        </p:nvSpPr>
        <p:spPr bwMode="auto">
          <a:xfrm>
            <a:off x="5357814" y="2082800"/>
            <a:ext cx="147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400">
                <a:latin typeface="Tahoma" panose="020B0604030504040204" pitchFamily="34" charset="0"/>
              </a:rPr>
              <a:t>Algorithm</a:t>
            </a:r>
          </a:p>
        </p:txBody>
      </p:sp>
      <p:sp>
        <p:nvSpPr>
          <p:cNvPr id="303113" name="AutoShape 1033"/>
          <p:cNvSpPr>
            <a:spLocks noChangeArrowheads="1"/>
          </p:cNvSpPr>
          <p:nvPr/>
        </p:nvSpPr>
        <p:spPr bwMode="auto">
          <a:xfrm>
            <a:off x="7083425" y="2544763"/>
            <a:ext cx="496888" cy="461962"/>
          </a:xfrm>
          <a:prstGeom prst="rightArrow">
            <a:avLst>
              <a:gd name="adj1" fmla="val 50000"/>
              <a:gd name="adj2" fmla="val 2689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303114" name="Rectangle 1034"/>
          <p:cNvSpPr>
            <a:spLocks noChangeArrowheads="1"/>
          </p:cNvSpPr>
          <p:nvPr/>
        </p:nvSpPr>
        <p:spPr bwMode="auto">
          <a:xfrm>
            <a:off x="7824788" y="1984376"/>
            <a:ext cx="2025650" cy="174942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303115" name="Text Box 1035"/>
          <p:cNvSpPr txBox="1">
            <a:spLocks noChangeArrowheads="1"/>
          </p:cNvSpPr>
          <p:nvPr/>
        </p:nvSpPr>
        <p:spPr bwMode="auto">
          <a:xfrm>
            <a:off x="7891463" y="2062163"/>
            <a:ext cx="19431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o-RO" sz="2400">
                <a:latin typeface="Tahoma" panose="020B0604030504040204" pitchFamily="34" charset="0"/>
              </a:rPr>
              <a:t>Output related to the input as required</a:t>
            </a:r>
          </a:p>
        </p:txBody>
      </p:sp>
      <p:pic>
        <p:nvPicPr>
          <p:cNvPr id="303116" name="Picture 1036" descr="C:\Program Files\Common Files\Microsoft Shared\Clipart\cagcat50\bs0058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1" y="2955925"/>
            <a:ext cx="1319213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8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31" name="Text Box 27"/>
          <p:cNvSpPr txBox="1">
            <a:spLocks noChangeArrowheads="1"/>
          </p:cNvSpPr>
          <p:nvPr/>
        </p:nvSpPr>
        <p:spPr bwMode="auto">
          <a:xfrm>
            <a:off x="5562600" y="2209801"/>
            <a:ext cx="1600200" cy="1604963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ro-RO" sz="3200" b="1">
                <a:latin typeface="Arial" panose="020B0604020202020204" pitchFamily="34" charset="0"/>
              </a:rPr>
              <a:t/>
            </a:r>
            <a:br>
              <a:rPr lang="en-US" altLang="ro-RO" sz="3200" b="1">
                <a:latin typeface="Arial" panose="020B0604020202020204" pitchFamily="34" charset="0"/>
              </a:rPr>
            </a:br>
            <a:r>
              <a:rPr lang="en-US" altLang="ro-RO" sz="3200" b="1">
                <a:latin typeface="Arial" panose="020B0604020202020204" pitchFamily="34" charset="0"/>
              </a:rPr>
              <a:t>Sort</a:t>
            </a:r>
            <a:br>
              <a:rPr lang="en-US" altLang="ro-RO" sz="3200" b="1">
                <a:latin typeface="Arial" panose="020B0604020202020204" pitchFamily="34" charset="0"/>
              </a:rPr>
            </a:br>
            <a:endParaRPr lang="en-GB" altLang="ro-RO" sz="3200" b="1">
              <a:latin typeface="Arial" panose="020B0604020202020204" pitchFamily="34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Example: Sorting</a:t>
            </a:r>
          </a:p>
        </p:txBody>
      </p:sp>
      <p:cxnSp>
        <p:nvCxnSpPr>
          <p:cNvPr id="251909" name="AutoShape 5"/>
          <p:cNvCxnSpPr>
            <a:cxnSpLocks noChangeShapeType="1"/>
          </p:cNvCxnSpPr>
          <p:nvPr/>
        </p:nvCxnSpPr>
        <p:spPr bwMode="auto">
          <a:xfrm>
            <a:off x="4029075" y="3048000"/>
            <a:ext cx="1066800" cy="0"/>
          </a:xfrm>
          <a:prstGeom prst="straightConnector1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910" name="AutoShape 6"/>
          <p:cNvCxnSpPr>
            <a:cxnSpLocks noChangeShapeType="1"/>
          </p:cNvCxnSpPr>
          <p:nvPr/>
        </p:nvCxnSpPr>
        <p:spPr bwMode="auto">
          <a:xfrm>
            <a:off x="7477125" y="3048000"/>
            <a:ext cx="1066800" cy="0"/>
          </a:xfrm>
          <a:prstGeom prst="straightConnector1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1914525" y="1604169"/>
            <a:ext cx="23812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 sz="2800" b="1" dirty="0">
                <a:solidFill>
                  <a:srgbClr val="3333CC"/>
                </a:solidFill>
                <a:latin typeface="Arial" panose="020B0604020202020204" pitchFamily="34" charset="0"/>
              </a:rPr>
              <a:t>INPUT</a:t>
            </a:r>
          </a:p>
          <a:p>
            <a:pPr eaLnBrk="0" hangingPunct="0"/>
            <a:r>
              <a:rPr lang="en-US" altLang="ro-RO" dirty="0">
                <a:solidFill>
                  <a:srgbClr val="3333CC"/>
                </a:solidFill>
                <a:latin typeface="Arial" panose="020B0604020202020204" pitchFamily="34" charset="0"/>
              </a:rPr>
              <a:t>sequence of numbers</a:t>
            </a:r>
            <a:endParaRPr lang="en-GB" altLang="ro-RO" sz="2800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2419351" y="2514600"/>
            <a:ext cx="220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 sz="2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GB" altLang="ro-RO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GB" altLang="ro-RO" sz="2400">
                <a:solidFill>
                  <a:srgbClr val="FF0000"/>
                </a:solidFill>
                <a:latin typeface="Arial" panose="020B0604020202020204" pitchFamily="34" charset="0"/>
              </a:rPr>
              <a:t>, a</a:t>
            </a:r>
            <a:r>
              <a:rPr lang="en-GB" altLang="ro-RO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GB" altLang="ro-RO" sz="2400">
                <a:solidFill>
                  <a:srgbClr val="FF0000"/>
                </a:solidFill>
                <a:latin typeface="Arial" panose="020B0604020202020204" pitchFamily="34" charset="0"/>
              </a:rPr>
              <a:t>, a</a:t>
            </a:r>
            <a:r>
              <a:rPr lang="en-GB" altLang="ro-RO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GB" altLang="ro-RO" sz="2400">
                <a:solidFill>
                  <a:srgbClr val="FF0000"/>
                </a:solidFill>
                <a:latin typeface="Arial" panose="020B0604020202020204" pitchFamily="34" charset="0"/>
              </a:rPr>
              <a:t>,….,a</a:t>
            </a:r>
            <a:r>
              <a:rPr lang="en-GB" altLang="ro-RO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endParaRPr lang="en-GB" altLang="ro-RO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8153400" y="2438400"/>
            <a:ext cx="203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 sz="240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GB" altLang="ro-RO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GB" altLang="ro-RO" sz="2400">
                <a:solidFill>
                  <a:srgbClr val="FF0000"/>
                </a:solidFill>
                <a:latin typeface="Arial" panose="020B0604020202020204" pitchFamily="34" charset="0"/>
              </a:rPr>
              <a:t>,b</a:t>
            </a:r>
            <a:r>
              <a:rPr lang="en-GB" altLang="ro-RO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GB" altLang="ro-RO" sz="2400">
                <a:solidFill>
                  <a:srgbClr val="FF0000"/>
                </a:solidFill>
                <a:latin typeface="Arial" panose="020B0604020202020204" pitchFamily="34" charset="0"/>
              </a:rPr>
              <a:t>,b</a:t>
            </a:r>
            <a:r>
              <a:rPr lang="en-GB" altLang="ro-RO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GB" altLang="ro-RO" sz="2400">
                <a:solidFill>
                  <a:srgbClr val="FF0000"/>
                </a:solidFill>
                <a:latin typeface="Arial" panose="020B0604020202020204" pitchFamily="34" charset="0"/>
              </a:rPr>
              <a:t>,….,b</a:t>
            </a:r>
            <a:r>
              <a:rPr lang="en-GB" altLang="ro-RO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endParaRPr lang="en-GB" altLang="ro-RO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7696200" y="1219200"/>
            <a:ext cx="238125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 sz="2800" b="1">
                <a:solidFill>
                  <a:srgbClr val="3333CC"/>
                </a:solidFill>
                <a:latin typeface="Arial" panose="020B0604020202020204" pitchFamily="34" charset="0"/>
              </a:rPr>
              <a:t>OUTPUT</a:t>
            </a:r>
          </a:p>
          <a:p>
            <a:pPr eaLnBrk="0" hangingPunct="0"/>
            <a:r>
              <a:rPr lang="en-US" altLang="ro-RO">
                <a:solidFill>
                  <a:srgbClr val="3333CC"/>
                </a:solidFill>
                <a:latin typeface="Arial" panose="020B0604020202020204" pitchFamily="34" charset="0"/>
              </a:rPr>
              <a:t>a permutation of the </a:t>
            </a:r>
            <a:br>
              <a:rPr lang="en-US" altLang="ro-RO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US" altLang="ro-RO">
                <a:solidFill>
                  <a:srgbClr val="3333CC"/>
                </a:solidFill>
                <a:latin typeface="Arial" panose="020B0604020202020204" pitchFamily="34" charset="0"/>
              </a:rPr>
              <a:t>sequence of numbers</a:t>
            </a:r>
            <a:endParaRPr lang="en-GB" altLang="ro-RO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2667000" y="3276601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altLang="ro-RO" dirty="0">
                <a:solidFill>
                  <a:srgbClr val="FF0000"/>
                </a:solidFill>
                <a:latin typeface="Arial" panose="020B0604020202020204" pitchFamily="34" charset="0"/>
              </a:rPr>
              <a:t>2    5    </a:t>
            </a:r>
            <a:r>
              <a:rPr lang="en-US" altLang="ro-RO" dirty="0">
                <a:solidFill>
                  <a:srgbClr val="FF0000"/>
                </a:solidFill>
                <a:latin typeface="Arial" panose="020B0604020202020204" pitchFamily="34" charset="0"/>
              </a:rPr>
              <a:t>4    10    7  </a:t>
            </a:r>
            <a:endParaRPr lang="en-GB" altLang="ro-RO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1926" name="Text Box 22"/>
          <p:cNvSpPr txBox="1">
            <a:spLocks noChangeArrowheads="1"/>
          </p:cNvSpPr>
          <p:nvPr/>
        </p:nvSpPr>
        <p:spPr bwMode="auto">
          <a:xfrm>
            <a:off x="8001000" y="3200401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altLang="ro-RO" dirty="0">
                <a:solidFill>
                  <a:srgbClr val="FF0000"/>
                </a:solidFill>
                <a:latin typeface="Arial" panose="020B0604020202020204" pitchFamily="34" charset="0"/>
              </a:rPr>
              <a:t>2    </a:t>
            </a:r>
            <a:r>
              <a:rPr lang="en-US" altLang="ro-RO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GB" altLang="ro-RO" dirty="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en-US" altLang="ro-RO" dirty="0">
                <a:solidFill>
                  <a:srgbClr val="FF0000"/>
                </a:solidFill>
                <a:latin typeface="Arial" panose="020B0604020202020204" pitchFamily="34" charset="0"/>
              </a:rPr>
              <a:t>5    7    10  </a:t>
            </a:r>
            <a:endParaRPr lang="en-GB" altLang="ro-RO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51927" name="Picture 23" descr="C:\WINNT\Profiles\pfoser\Application Data\Microsoft\Media Catalog\Downloaded Clips\cl1\pe03325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57400"/>
            <a:ext cx="181133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2286000" y="4191000"/>
            <a:ext cx="4419600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ro-RO" sz="2000" b="1">
                <a:solidFill>
                  <a:srgbClr val="009900"/>
                </a:solidFill>
                <a:latin typeface="Arial" panose="020B0604020202020204" pitchFamily="34" charset="0"/>
              </a:rPr>
              <a:t>Correctness</a:t>
            </a:r>
            <a:endParaRPr lang="en-GB" altLang="ro-RO" sz="200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ro-RO" sz="2000">
                <a:latin typeface="Arial" panose="020B0604020202020204" pitchFamily="34" charset="0"/>
              </a:rPr>
              <a:t>For any given input the algorithm halts with the output</a:t>
            </a:r>
            <a:r>
              <a:rPr lang="en-GB" altLang="ro-RO" sz="2000"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lang="en-GB" altLang="ro-RO" sz="2000">
                <a:latin typeface="Arial" panose="020B0604020202020204" pitchFamily="34" charset="0"/>
              </a:rPr>
              <a:t> 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GB" altLang="ro-RO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GB" altLang="ro-RO" sz="2000">
                <a:latin typeface="Arial" panose="020B0604020202020204" pitchFamily="34" charset="0"/>
              </a:rPr>
              <a:t> &lt; 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GB" altLang="ro-RO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GB" altLang="ro-RO" sz="2000">
                <a:latin typeface="Arial" panose="020B0604020202020204" pitchFamily="34" charset="0"/>
              </a:rPr>
              <a:t> &lt; 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GB" altLang="ro-RO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GB" altLang="ro-RO" sz="2000">
                <a:latin typeface="Arial" panose="020B0604020202020204" pitchFamily="34" charset="0"/>
              </a:rPr>
              <a:t> &lt; …. &lt;  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GB" altLang="ro-RO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endParaRPr lang="en-GB" altLang="ro-RO" sz="2000">
              <a:latin typeface="Arial" panose="020B0604020202020204" pitchFamily="34" charset="0"/>
            </a:endParaRPr>
          </a:p>
          <a:p>
            <a:pPr lvl="1" eaLnBrk="0" hangingPunct="0">
              <a:buFontTx/>
              <a:buChar char="•"/>
            </a:pPr>
            <a:r>
              <a:rPr lang="en-GB" altLang="ro-RO" sz="2000">
                <a:latin typeface="Arial" panose="020B0604020202020204" pitchFamily="34" charset="0"/>
              </a:rPr>
              <a:t> 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GB" altLang="ro-RO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, b</a:t>
            </a:r>
            <a:r>
              <a:rPr lang="en-GB" altLang="ro-RO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, b</a:t>
            </a:r>
            <a:r>
              <a:rPr lang="en-GB" altLang="ro-RO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, …., b</a:t>
            </a:r>
            <a:r>
              <a:rPr lang="en-GB" altLang="ro-RO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GB" altLang="ro-RO" sz="2000" baseline="-25000">
                <a:latin typeface="Arial" panose="020B0604020202020204" pitchFamily="34" charset="0"/>
              </a:rPr>
              <a:t>   </a:t>
            </a:r>
            <a:r>
              <a:rPr lang="en-US" altLang="ro-RO" sz="2000">
                <a:latin typeface="Arial" panose="020B0604020202020204" pitchFamily="34" charset="0"/>
              </a:rPr>
              <a:t>is a permutation of</a:t>
            </a:r>
            <a:r>
              <a:rPr lang="en-GB" altLang="ro-RO" sz="2000">
                <a:latin typeface="Arial" panose="020B0604020202020204" pitchFamily="34" charset="0"/>
              </a:rPr>
              <a:t> 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GB" altLang="ro-RO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, a</a:t>
            </a:r>
            <a:r>
              <a:rPr lang="en-GB" altLang="ro-RO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, a</a:t>
            </a:r>
            <a:r>
              <a:rPr lang="en-GB" altLang="ro-RO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,….,a</a:t>
            </a:r>
            <a:r>
              <a:rPr lang="en-GB" altLang="ro-RO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endParaRPr lang="en-GB" altLang="ro-RO" sz="2000">
              <a:latin typeface="Arial" panose="020B0604020202020204" pitchFamily="34" charset="0"/>
            </a:endParaRPr>
          </a:p>
        </p:txBody>
      </p:sp>
      <p:sp>
        <p:nvSpPr>
          <p:cNvPr id="251929" name="Text Box 25"/>
          <p:cNvSpPr txBox="1">
            <a:spLocks noChangeArrowheads="1"/>
          </p:cNvSpPr>
          <p:nvPr/>
        </p:nvSpPr>
        <p:spPr bwMode="auto">
          <a:xfrm>
            <a:off x="7067454" y="4227512"/>
            <a:ext cx="3505200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da-DK" altLang="ro-RO" sz="2000" b="1">
                <a:solidFill>
                  <a:srgbClr val="009900"/>
                </a:solidFill>
                <a:latin typeface="Arial" panose="020B0604020202020204" pitchFamily="34" charset="0"/>
              </a:rPr>
              <a:t>Running time</a:t>
            </a:r>
            <a:endParaRPr lang="en-GB" altLang="ro-RO" sz="2000" b="1">
              <a:latin typeface="Arial" panose="020B0604020202020204" pitchFamily="34" charset="0"/>
            </a:endParaRPr>
          </a:p>
          <a:p>
            <a:pPr eaLnBrk="0" hangingPunct="0"/>
            <a:r>
              <a:rPr lang="en-US" altLang="ro-RO" sz="2000">
                <a:latin typeface="Arial" panose="020B0604020202020204" pitchFamily="34" charset="0"/>
              </a:rPr>
              <a:t>Depends on</a:t>
            </a:r>
            <a:endParaRPr lang="en-GB" altLang="ro-RO" sz="2000">
              <a:latin typeface="Arial" panose="020B0604020202020204" pitchFamily="34" charset="0"/>
            </a:endParaRPr>
          </a:p>
          <a:p>
            <a:pPr lvl="1" eaLnBrk="0" hangingPunct="0">
              <a:buFontTx/>
              <a:buChar char="•"/>
            </a:pPr>
            <a:r>
              <a:rPr lang="en-GB" altLang="ro-RO" sz="2000">
                <a:latin typeface="Arial" panose="020B0604020202020204" pitchFamily="34" charset="0"/>
              </a:rPr>
              <a:t> </a:t>
            </a:r>
            <a:r>
              <a:rPr lang="en-US" altLang="ro-RO" sz="2000">
                <a:latin typeface="Arial" panose="020B0604020202020204" pitchFamily="34" charset="0"/>
              </a:rPr>
              <a:t>number of elements</a:t>
            </a:r>
            <a:r>
              <a:rPr lang="en-GB" altLang="ro-RO" sz="2000">
                <a:latin typeface="Arial" panose="020B0604020202020204" pitchFamily="34" charset="0"/>
              </a:rPr>
              <a:t> (</a:t>
            </a:r>
            <a:r>
              <a:rPr lang="en-GB" altLang="ro-RO" sz="20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GB" altLang="ro-RO" sz="2000">
                <a:latin typeface="Arial" panose="020B0604020202020204" pitchFamily="34" charset="0"/>
              </a:rPr>
              <a:t>)</a:t>
            </a:r>
          </a:p>
          <a:p>
            <a:pPr lvl="1" eaLnBrk="0" hangingPunct="0">
              <a:buFontTx/>
              <a:buChar char="•"/>
            </a:pPr>
            <a:r>
              <a:rPr lang="en-GB" altLang="ro-RO" sz="2000">
                <a:latin typeface="Arial" panose="020B0604020202020204" pitchFamily="34" charset="0"/>
              </a:rPr>
              <a:t> </a:t>
            </a:r>
            <a:r>
              <a:rPr lang="en-US" altLang="ro-RO" sz="2000">
                <a:latin typeface="Arial" panose="020B0604020202020204" pitchFamily="34" charset="0"/>
              </a:rPr>
              <a:t>how (partially) sorted</a:t>
            </a:r>
            <a:r>
              <a:rPr lang="da-DK" altLang="ro-RO" sz="2000">
                <a:latin typeface="Arial" panose="020B0604020202020204" pitchFamily="34" charset="0"/>
              </a:rPr>
              <a:t/>
            </a:r>
            <a:br>
              <a:rPr lang="da-DK" altLang="ro-RO" sz="2000">
                <a:latin typeface="Arial" panose="020B0604020202020204" pitchFamily="34" charset="0"/>
              </a:rPr>
            </a:br>
            <a:r>
              <a:rPr lang="da-DK" altLang="ro-RO" sz="2000">
                <a:latin typeface="Arial" panose="020B0604020202020204" pitchFamily="34" charset="0"/>
              </a:rPr>
              <a:t> </a:t>
            </a:r>
            <a:r>
              <a:rPr lang="en-US" altLang="ro-RO" sz="2000">
                <a:latin typeface="Arial" panose="020B0604020202020204" pitchFamily="34" charset="0"/>
              </a:rPr>
              <a:t> they are</a:t>
            </a:r>
            <a:endParaRPr lang="en-GB" altLang="ro-RO" sz="2000">
              <a:latin typeface="Arial" panose="020B0604020202020204" pitchFamily="34" charset="0"/>
            </a:endParaRPr>
          </a:p>
          <a:p>
            <a:pPr lvl="1" eaLnBrk="0" hangingPunct="0">
              <a:buFontTx/>
              <a:buChar char="•"/>
            </a:pPr>
            <a:r>
              <a:rPr lang="en-GB" altLang="ro-RO" sz="2000">
                <a:latin typeface="Arial" panose="020B0604020202020204" pitchFamily="34" charset="0"/>
              </a:rPr>
              <a:t> </a:t>
            </a:r>
            <a:r>
              <a:rPr lang="en-US" altLang="ro-RO" sz="2000">
                <a:latin typeface="Arial" panose="020B0604020202020204" pitchFamily="34" charset="0"/>
              </a:rPr>
              <a:t>algorithm</a:t>
            </a:r>
            <a:endParaRPr lang="en-GB" altLang="ro-RO" sz="20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8" grpId="0" animBg="1" autoUpdateAnimBg="0"/>
      <p:bldP spid="25192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Insertion Sort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4495800" y="1524000"/>
            <a:ext cx="19050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4495800" y="1524000"/>
            <a:ext cx="342900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ro-RO">
              <a:latin typeface="Arial" panose="020B0604020202020204" pitchFamily="34" charset="0"/>
            </a:endParaRPr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48768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>
            <a:off x="52578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56388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54985" name="Line 9"/>
          <p:cNvSpPr>
            <a:spLocks noChangeShapeType="1"/>
          </p:cNvSpPr>
          <p:nvPr/>
        </p:nvSpPr>
        <p:spPr bwMode="auto">
          <a:xfrm>
            <a:off x="60198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54986" name="Line 10"/>
          <p:cNvSpPr>
            <a:spLocks noChangeShapeType="1"/>
          </p:cNvSpPr>
          <p:nvPr/>
        </p:nvSpPr>
        <p:spPr bwMode="auto">
          <a:xfrm>
            <a:off x="64008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54987" name="Line 11"/>
          <p:cNvSpPr>
            <a:spLocks noChangeShapeType="1"/>
          </p:cNvSpPr>
          <p:nvPr/>
        </p:nvSpPr>
        <p:spPr bwMode="auto">
          <a:xfrm>
            <a:off x="67818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>
            <a:off x="71628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>
            <a:off x="75438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54990" name="Text Box 14"/>
          <p:cNvSpPr txBox="1">
            <a:spLocks noChangeArrowheads="1"/>
          </p:cNvSpPr>
          <p:nvPr/>
        </p:nvSpPr>
        <p:spPr bwMode="auto">
          <a:xfrm>
            <a:off x="3886200" y="15240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 sz="3200" b="1">
                <a:solidFill>
                  <a:srgbClr val="3333CC"/>
                </a:solidFill>
                <a:latin typeface="Arial" panose="020B0604020202020204" pitchFamily="34" charset="0"/>
              </a:rPr>
              <a:t>A</a:t>
            </a:r>
            <a:endParaRPr lang="en-GB" altLang="ro-RO" sz="3200" b="1" i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254991" name="Text Box 15"/>
          <p:cNvSpPr txBox="1">
            <a:spLocks noChangeArrowheads="1"/>
          </p:cNvSpPr>
          <p:nvPr/>
        </p:nvSpPr>
        <p:spPr bwMode="auto">
          <a:xfrm>
            <a:off x="4557713" y="201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>
                <a:solidFill>
                  <a:srgbClr val="3333CC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4992" name="Text Box 16"/>
          <p:cNvSpPr txBox="1">
            <a:spLocks noChangeArrowheads="1"/>
          </p:cNvSpPr>
          <p:nvPr/>
        </p:nvSpPr>
        <p:spPr bwMode="auto">
          <a:xfrm>
            <a:off x="7605713" y="201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>
                <a:solidFill>
                  <a:srgbClr val="3333CC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54993" name="Text Box 17"/>
          <p:cNvSpPr txBox="1">
            <a:spLocks noChangeArrowheads="1"/>
          </p:cNvSpPr>
          <p:nvPr/>
        </p:nvSpPr>
        <p:spPr bwMode="auto">
          <a:xfrm>
            <a:off x="6538913" y="20177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>
                <a:solidFill>
                  <a:srgbClr val="3333CC"/>
                </a:solidFill>
                <a:latin typeface="Arial" panose="020B0604020202020204" pitchFamily="34" charset="0"/>
              </a:rPr>
              <a:t>j</a:t>
            </a:r>
          </a:p>
        </p:txBody>
      </p:sp>
      <p:grpSp>
        <p:nvGrpSpPr>
          <p:cNvPr id="255006" name="Group 30"/>
          <p:cNvGrpSpPr>
            <a:grpSpLocks/>
          </p:cNvGrpSpPr>
          <p:nvPr/>
        </p:nvGrpSpPr>
        <p:grpSpPr bwMode="auto">
          <a:xfrm>
            <a:off x="4495800" y="1600201"/>
            <a:ext cx="1835150" cy="366713"/>
            <a:chOff x="1920" y="1392"/>
            <a:chExt cx="1156" cy="231"/>
          </a:xfrm>
        </p:grpSpPr>
        <p:sp>
          <p:nvSpPr>
            <p:cNvPr id="254994" name="Text Box 18"/>
            <p:cNvSpPr txBox="1">
              <a:spLocks noChangeArrowheads="1"/>
            </p:cNvSpPr>
            <p:nvPr/>
          </p:nvSpPr>
          <p:spPr bwMode="auto">
            <a:xfrm>
              <a:off x="1920" y="13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ro-RO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54995" name="Text Box 19"/>
            <p:cNvSpPr txBox="1">
              <a:spLocks noChangeArrowheads="1"/>
            </p:cNvSpPr>
            <p:nvPr/>
          </p:nvSpPr>
          <p:spPr bwMode="auto">
            <a:xfrm>
              <a:off x="2400" y="13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ro-RO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54996" name="Text Box 20"/>
            <p:cNvSpPr txBox="1">
              <a:spLocks noChangeArrowheads="1"/>
            </p:cNvSpPr>
            <p:nvPr/>
          </p:nvSpPr>
          <p:spPr bwMode="auto">
            <a:xfrm>
              <a:off x="2640" y="13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ro-RO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54997" name="Text Box 21"/>
            <p:cNvSpPr txBox="1">
              <a:spLocks noChangeArrowheads="1"/>
            </p:cNvSpPr>
            <p:nvPr/>
          </p:nvSpPr>
          <p:spPr bwMode="auto">
            <a:xfrm>
              <a:off x="2160" y="13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ro-RO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54998" name="Text Box 22"/>
            <p:cNvSpPr txBox="1">
              <a:spLocks noChangeArrowheads="1"/>
            </p:cNvSpPr>
            <p:nvPr/>
          </p:nvSpPr>
          <p:spPr bwMode="auto">
            <a:xfrm>
              <a:off x="2880" y="13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ro-RO">
                  <a:latin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254999" name="Text Box 23"/>
          <p:cNvSpPr txBox="1">
            <a:spLocks noChangeArrowheads="1"/>
          </p:cNvSpPr>
          <p:nvPr/>
        </p:nvSpPr>
        <p:spPr bwMode="auto">
          <a:xfrm>
            <a:off x="6400800" y="1600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55000" name="Text Box 24"/>
          <p:cNvSpPr txBox="1">
            <a:spLocks noChangeArrowheads="1"/>
          </p:cNvSpPr>
          <p:nvPr/>
        </p:nvSpPr>
        <p:spPr bwMode="auto">
          <a:xfrm>
            <a:off x="6781800" y="1600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5001" name="Text Box 25"/>
          <p:cNvSpPr txBox="1">
            <a:spLocks noChangeArrowheads="1"/>
          </p:cNvSpPr>
          <p:nvPr/>
        </p:nvSpPr>
        <p:spPr bwMode="auto">
          <a:xfrm>
            <a:off x="7239000" y="1600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5002" name="Text Box 26"/>
          <p:cNvSpPr txBox="1">
            <a:spLocks noChangeArrowheads="1"/>
          </p:cNvSpPr>
          <p:nvPr/>
        </p:nvSpPr>
        <p:spPr bwMode="auto">
          <a:xfrm>
            <a:off x="7543800" y="1600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5003" name="Text Box 27"/>
          <p:cNvSpPr txBox="1">
            <a:spLocks noChangeArrowheads="1"/>
          </p:cNvSpPr>
          <p:nvPr/>
        </p:nvSpPr>
        <p:spPr bwMode="auto">
          <a:xfrm>
            <a:off x="6081713" y="23225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ro-RO">
                <a:solidFill>
                  <a:srgbClr val="3333CC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255004" name="Line 28"/>
          <p:cNvSpPr>
            <a:spLocks noChangeShapeType="1"/>
          </p:cNvSpPr>
          <p:nvPr/>
        </p:nvSpPr>
        <p:spPr bwMode="auto">
          <a:xfrm>
            <a:off x="6705600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55005" name="Line 29"/>
          <p:cNvSpPr>
            <a:spLocks noChangeShapeType="1"/>
          </p:cNvSpPr>
          <p:nvPr/>
        </p:nvSpPr>
        <p:spPr bwMode="auto">
          <a:xfrm flipH="1">
            <a:off x="5791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55007" name="Text Box 31"/>
          <p:cNvSpPr txBox="1">
            <a:spLocks noChangeArrowheads="1"/>
          </p:cNvSpPr>
          <p:nvPr/>
        </p:nvSpPr>
        <p:spPr bwMode="auto">
          <a:xfrm>
            <a:off x="2362200" y="3048000"/>
            <a:ext cx="3352800" cy="229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GB" altLang="ro-RO">
                <a:latin typeface="Arial" panose="020B0604020202020204" pitchFamily="34" charset="0"/>
              </a:rPr>
              <a:t> </a:t>
            </a:r>
            <a:r>
              <a:rPr lang="en-US" altLang="ro-RO" b="1">
                <a:solidFill>
                  <a:srgbClr val="FF0000"/>
                </a:solidFill>
                <a:latin typeface="Arial" panose="020B0604020202020204" pitchFamily="34" charset="0"/>
              </a:rPr>
              <a:t>Strategy</a:t>
            </a:r>
            <a:endParaRPr lang="en-GB" altLang="ro-RO"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endParaRPr lang="en-GB" altLang="ro-RO"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r>
              <a:rPr lang="en-GB" altLang="ro-RO">
                <a:latin typeface="Arial" panose="020B0604020202020204" pitchFamily="34" charset="0"/>
              </a:rPr>
              <a:t> Start “</a:t>
            </a:r>
            <a:r>
              <a:rPr lang="en-US" altLang="ro-RO">
                <a:latin typeface="Arial" panose="020B0604020202020204" pitchFamily="34" charset="0"/>
              </a:rPr>
              <a:t>empty hand</a:t>
            </a:r>
            <a:r>
              <a:rPr lang="da-DK" altLang="ro-RO">
                <a:latin typeface="Arial" panose="020B0604020202020204" pitchFamily="34" charset="0"/>
              </a:rPr>
              <a:t>ed</a:t>
            </a:r>
            <a:r>
              <a:rPr lang="en-US" altLang="ro-RO">
                <a:latin typeface="Arial" panose="020B0604020202020204" pitchFamily="34" charset="0"/>
              </a:rPr>
              <a:t>”</a:t>
            </a:r>
            <a:endParaRPr lang="en-GB" altLang="ro-RO"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r>
              <a:rPr lang="en-GB" altLang="ro-RO">
                <a:latin typeface="Arial" panose="020B0604020202020204" pitchFamily="34" charset="0"/>
              </a:rPr>
              <a:t> </a:t>
            </a:r>
            <a:r>
              <a:rPr lang="en-US" altLang="ro-RO">
                <a:latin typeface="Arial" panose="020B0604020202020204" pitchFamily="34" charset="0"/>
              </a:rPr>
              <a:t>Insert a card in the right</a:t>
            </a:r>
            <a:br>
              <a:rPr lang="en-US" altLang="ro-RO">
                <a:latin typeface="Arial" panose="020B0604020202020204" pitchFamily="34" charset="0"/>
              </a:rPr>
            </a:br>
            <a:r>
              <a:rPr lang="en-US" altLang="ro-RO">
                <a:latin typeface="Arial" panose="020B0604020202020204" pitchFamily="34" charset="0"/>
              </a:rPr>
              <a:t>  position of the already sorted</a:t>
            </a:r>
            <a:br>
              <a:rPr lang="en-US" altLang="ro-RO">
                <a:latin typeface="Arial" panose="020B0604020202020204" pitchFamily="34" charset="0"/>
              </a:rPr>
            </a:br>
            <a:r>
              <a:rPr lang="en-US" altLang="ro-RO">
                <a:latin typeface="Arial" panose="020B0604020202020204" pitchFamily="34" charset="0"/>
              </a:rPr>
              <a:t>  hand</a:t>
            </a:r>
            <a:endParaRPr lang="en-GB" altLang="ro-RO"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r>
              <a:rPr lang="en-GB" altLang="ro-RO">
                <a:latin typeface="Arial" panose="020B0604020202020204" pitchFamily="34" charset="0"/>
              </a:rPr>
              <a:t> </a:t>
            </a:r>
            <a:r>
              <a:rPr lang="en-US" altLang="ro-RO">
                <a:latin typeface="Arial" panose="020B0604020202020204" pitchFamily="34" charset="0"/>
              </a:rPr>
              <a:t>Continue until all cards are</a:t>
            </a:r>
            <a:br>
              <a:rPr lang="en-US" altLang="ro-RO">
                <a:latin typeface="Arial" panose="020B0604020202020204" pitchFamily="34" charset="0"/>
              </a:rPr>
            </a:br>
            <a:r>
              <a:rPr lang="en-US" altLang="ro-RO">
                <a:latin typeface="Arial" panose="020B0604020202020204" pitchFamily="34" charset="0"/>
              </a:rPr>
              <a:t>  inserted/sorted</a:t>
            </a:r>
            <a:endParaRPr lang="en-GB" altLang="ro-RO">
              <a:latin typeface="Arial" panose="020B0604020202020204" pitchFamily="34" charset="0"/>
            </a:endParaRPr>
          </a:p>
        </p:txBody>
      </p:sp>
      <p:sp>
        <p:nvSpPr>
          <p:cNvPr id="255008" name="Text Box 32"/>
          <p:cNvSpPr txBox="1">
            <a:spLocks noChangeArrowheads="1"/>
          </p:cNvSpPr>
          <p:nvPr/>
        </p:nvSpPr>
        <p:spPr bwMode="auto">
          <a:xfrm>
            <a:off x="5943600" y="3048001"/>
            <a:ext cx="4343400" cy="2576513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ro-RO" b="1">
                <a:latin typeface="Courier New" panose="02070309020205020404" pitchFamily="49" charset="0"/>
              </a:rPr>
              <a:t>f</a:t>
            </a:r>
            <a:r>
              <a:rPr lang="en-GB" altLang="ro-RO" b="1">
                <a:latin typeface="Courier New" panose="02070309020205020404" pitchFamily="49" charset="0"/>
              </a:rPr>
              <a:t>or</a:t>
            </a:r>
            <a:r>
              <a:rPr lang="en-US" altLang="ro-RO" b="1">
                <a:latin typeface="Courier New" panose="02070309020205020404" pitchFamily="49" charset="0"/>
              </a:rPr>
              <a:t> </a:t>
            </a:r>
            <a:r>
              <a:rPr lang="en-GB" altLang="ro-RO">
                <a:latin typeface="Courier New" panose="02070309020205020404" pitchFamily="49" charset="0"/>
              </a:rPr>
              <a:t>j=2 </a:t>
            </a:r>
            <a:r>
              <a:rPr lang="en-GB" altLang="ro-RO" b="1">
                <a:latin typeface="Courier New" panose="02070309020205020404" pitchFamily="49" charset="0"/>
              </a:rPr>
              <a:t>to </a:t>
            </a:r>
            <a:r>
              <a:rPr lang="en-GB" altLang="ro-RO" i="1">
                <a:latin typeface="Courier New" panose="02070309020205020404" pitchFamily="49" charset="0"/>
              </a:rPr>
              <a:t>len</a:t>
            </a:r>
            <a:r>
              <a:rPr lang="en-US" altLang="ro-RO" i="1">
                <a:latin typeface="Courier New" panose="02070309020205020404" pitchFamily="49" charset="0"/>
              </a:rPr>
              <a:t>gth</a:t>
            </a:r>
            <a:r>
              <a:rPr lang="en-GB" altLang="ro-RO">
                <a:latin typeface="Courier New" panose="02070309020205020404" pitchFamily="49" charset="0"/>
              </a:rPr>
              <a:t>(A)</a:t>
            </a:r>
          </a:p>
          <a:p>
            <a:pPr eaLnBrk="0" hangingPunct="0"/>
            <a:r>
              <a:rPr lang="en-US" altLang="ro-RO" b="1">
                <a:latin typeface="Courier New" panose="02070309020205020404" pitchFamily="49" charset="0"/>
              </a:rPr>
              <a:t>   </a:t>
            </a:r>
            <a:r>
              <a:rPr lang="en-GB" altLang="ro-RO" b="1">
                <a:latin typeface="Courier New" panose="02070309020205020404" pitchFamily="49" charset="0"/>
              </a:rPr>
              <a:t>do</a:t>
            </a:r>
            <a:r>
              <a:rPr lang="en-US" altLang="ro-RO" b="1">
                <a:latin typeface="Courier New" panose="02070309020205020404" pitchFamily="49" charset="0"/>
              </a:rPr>
              <a:t> </a:t>
            </a:r>
            <a:r>
              <a:rPr lang="en-GB" altLang="ro-RO">
                <a:latin typeface="Courier New" panose="02070309020205020404" pitchFamily="49" charset="0"/>
              </a:rPr>
              <a:t>key=A[j]</a:t>
            </a:r>
          </a:p>
          <a:p>
            <a:pPr eaLnBrk="0" hangingPunct="0"/>
            <a:r>
              <a:rPr lang="en-GB" altLang="ro-RO">
                <a:latin typeface="Courier New" panose="02070309020205020404" pitchFamily="49" charset="0"/>
              </a:rPr>
              <a:t>   </a:t>
            </a:r>
            <a:r>
              <a:rPr lang="en-US" altLang="ro-RO">
                <a:latin typeface="Courier New" panose="02070309020205020404" pitchFamily="49" charset="0"/>
              </a:rPr>
              <a:t>“</a:t>
            </a:r>
            <a: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  <a:t>insert </a:t>
            </a:r>
            <a:r>
              <a:rPr lang="en-GB" altLang="ro-RO">
                <a:solidFill>
                  <a:srgbClr val="3333CC"/>
                </a:solidFill>
                <a:latin typeface="Courier New" panose="02070309020205020404" pitchFamily="49" charset="0"/>
              </a:rPr>
              <a:t>A[j]</a:t>
            </a:r>
            <a: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  <a:t> into the</a:t>
            </a:r>
            <a:b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</a:br>
            <a: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  <a:t>   sorted sequence </a:t>
            </a:r>
            <a:r>
              <a:rPr lang="en-GB" altLang="ro-RO">
                <a:solidFill>
                  <a:srgbClr val="3333CC"/>
                </a:solidFill>
                <a:latin typeface="Courier New" panose="02070309020205020404" pitchFamily="49" charset="0"/>
              </a:rPr>
              <a:t>A[</a:t>
            </a:r>
            <a: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  <a:t>1..</a:t>
            </a:r>
            <a:r>
              <a:rPr lang="en-GB" altLang="ro-RO">
                <a:solidFill>
                  <a:srgbClr val="3333CC"/>
                </a:solidFill>
                <a:latin typeface="Courier New" panose="02070309020205020404" pitchFamily="49" charset="0"/>
              </a:rPr>
              <a:t>j</a:t>
            </a:r>
            <a: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  <a:t>-1</a:t>
            </a:r>
            <a:r>
              <a:rPr lang="en-GB" altLang="ro-RO">
                <a:solidFill>
                  <a:srgbClr val="3333CC"/>
                </a:solidFill>
                <a:latin typeface="Courier New" panose="02070309020205020404" pitchFamily="49" charset="0"/>
              </a:rPr>
              <a:t>]</a:t>
            </a:r>
            <a: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  <a:t>”</a:t>
            </a:r>
            <a:endParaRPr lang="en-GB" altLang="ro-RO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GB" altLang="ro-RO">
                <a:latin typeface="Courier New" panose="02070309020205020404" pitchFamily="49" charset="0"/>
              </a:rPr>
              <a:t>     i</a:t>
            </a:r>
            <a:r>
              <a:rPr lang="en-US" altLang="ro-RO">
                <a:latin typeface="Courier New" panose="02070309020205020404" pitchFamily="49" charset="0"/>
              </a:rPr>
              <a:t>=j-1</a:t>
            </a:r>
            <a:endParaRPr lang="en-GB" altLang="ro-RO">
              <a:latin typeface="Courier New" panose="02070309020205020404" pitchFamily="49" charset="0"/>
            </a:endParaRPr>
          </a:p>
          <a:p>
            <a:pPr eaLnBrk="0" hangingPunct="0"/>
            <a:r>
              <a:rPr lang="en-GB" altLang="ro-RO">
                <a:latin typeface="Courier New" panose="02070309020205020404" pitchFamily="49" charset="0"/>
              </a:rPr>
              <a:t>     </a:t>
            </a:r>
            <a:r>
              <a:rPr lang="en-GB" altLang="ro-RO" b="1">
                <a:latin typeface="Courier New" panose="02070309020205020404" pitchFamily="49" charset="0"/>
              </a:rPr>
              <a:t>while </a:t>
            </a:r>
            <a:r>
              <a:rPr lang="en-GB" altLang="ro-RO">
                <a:latin typeface="Courier New" panose="02070309020205020404" pitchFamily="49" charset="0"/>
              </a:rPr>
              <a:t>i&gt;0 </a:t>
            </a:r>
            <a:r>
              <a:rPr lang="en-GB" altLang="ro-RO" b="1">
                <a:latin typeface="Courier New" panose="02070309020205020404" pitchFamily="49" charset="0"/>
              </a:rPr>
              <a:t>and </a:t>
            </a:r>
            <a:r>
              <a:rPr lang="en-GB" altLang="ro-RO">
                <a:latin typeface="Courier New" panose="02070309020205020404" pitchFamily="49" charset="0"/>
              </a:rPr>
              <a:t>A[i]&gt;key</a:t>
            </a:r>
          </a:p>
          <a:p>
            <a:pPr eaLnBrk="0" hangingPunct="0"/>
            <a:r>
              <a:rPr lang="en-GB" altLang="ro-RO">
                <a:latin typeface="Courier New" panose="02070309020205020404" pitchFamily="49" charset="0"/>
              </a:rPr>
              <a:t>     </a:t>
            </a:r>
            <a:r>
              <a:rPr lang="en-US" altLang="ro-RO">
                <a:latin typeface="Courier New" panose="02070309020205020404" pitchFamily="49" charset="0"/>
              </a:rPr>
              <a:t>   </a:t>
            </a:r>
            <a:r>
              <a:rPr lang="en-GB" altLang="ro-RO" b="1">
                <a:latin typeface="Courier New" panose="02070309020205020404" pitchFamily="49" charset="0"/>
              </a:rPr>
              <a:t>do </a:t>
            </a:r>
            <a:r>
              <a:rPr lang="en-GB" altLang="ro-RO">
                <a:latin typeface="Courier New" panose="02070309020205020404" pitchFamily="49" charset="0"/>
              </a:rPr>
              <a:t>A[i+1]=A[i]</a:t>
            </a:r>
          </a:p>
          <a:p>
            <a:pPr eaLnBrk="0" hangingPunct="0"/>
            <a:r>
              <a:rPr lang="en-GB" altLang="ro-RO">
                <a:latin typeface="Courier New" panose="02070309020205020404" pitchFamily="49" charset="0"/>
              </a:rPr>
              <a:t>        </a:t>
            </a:r>
            <a:r>
              <a:rPr lang="en-US" altLang="ro-RO">
                <a:latin typeface="Courier New" panose="02070309020205020404" pitchFamily="49" charset="0"/>
              </a:rPr>
              <a:t>   </a:t>
            </a:r>
            <a:r>
              <a:rPr lang="en-GB" altLang="ro-RO">
                <a:latin typeface="Courier New" panose="02070309020205020404" pitchFamily="49" charset="0"/>
              </a:rPr>
              <a:t>i--</a:t>
            </a:r>
          </a:p>
          <a:p>
            <a:pPr eaLnBrk="0" hangingPunct="0"/>
            <a:r>
              <a:rPr lang="en-GB" altLang="ro-RO">
                <a:latin typeface="Courier New" panose="02070309020205020404" pitchFamily="49" charset="0"/>
              </a:rPr>
              <a:t>     A[i+1]:=key</a:t>
            </a:r>
          </a:p>
        </p:txBody>
      </p:sp>
    </p:spTree>
    <p:extLst>
      <p:ext uri="{BB962C8B-B14F-4D97-AF65-F5344CB8AC3E}">
        <p14:creationId xmlns:p14="http://schemas.microsoft.com/office/powerpoint/2010/main" val="321416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ro-RO" sz="2800" dirty="0"/>
              <a:t>We will study moderately complex data structures and algorithms that are </a:t>
            </a:r>
            <a:r>
              <a:rPr lang="en-US" altLang="ro-RO" sz="2800" b="1" dirty="0"/>
              <a:t>essential</a:t>
            </a:r>
            <a:r>
              <a:rPr lang="en-US" altLang="ro-RO" sz="2800" dirty="0"/>
              <a:t> in core areas of computer science</a:t>
            </a:r>
          </a:p>
          <a:p>
            <a:pPr lvl="1"/>
            <a:r>
              <a:rPr lang="en-US" altLang="ro-RO" sz="2400" dirty="0"/>
              <a:t>Compilers</a:t>
            </a:r>
          </a:p>
          <a:p>
            <a:pPr lvl="1"/>
            <a:r>
              <a:rPr lang="en-US" altLang="ro-RO" sz="2400" dirty="0"/>
              <a:t>Operating Systems</a:t>
            </a:r>
          </a:p>
          <a:p>
            <a:pPr lvl="1"/>
            <a:r>
              <a:rPr lang="en-US" altLang="ro-RO" sz="2400" dirty="0"/>
              <a:t>Database Systems</a:t>
            </a:r>
          </a:p>
          <a:p>
            <a:pPr lvl="1"/>
            <a:r>
              <a:rPr lang="en-US" altLang="ro-RO" sz="2400" dirty="0"/>
              <a:t>Search Engines</a:t>
            </a:r>
          </a:p>
          <a:p>
            <a:pPr lvl="1"/>
            <a:r>
              <a:rPr lang="en-US" altLang="ro-RO" sz="2400" dirty="0"/>
              <a:t>etc.</a:t>
            </a:r>
          </a:p>
          <a:p>
            <a:r>
              <a:rPr lang="en-US" altLang="ro-RO" sz="2800" dirty="0"/>
              <a:t>This is one of the most important (and fun) courses you will take</a:t>
            </a:r>
          </a:p>
          <a:p>
            <a:pPr lvl="1"/>
            <a:r>
              <a:rPr lang="en-US" altLang="ro-RO" sz="2400" dirty="0"/>
              <a:t>Prerequisite for almost all other upper </a:t>
            </a:r>
            <a:r>
              <a:rPr lang="en-US" altLang="ro-RO" sz="2400" dirty="0" smtClean="0"/>
              <a:t>level </a:t>
            </a:r>
            <a:r>
              <a:rPr lang="en-US" altLang="ro-RO" sz="2400" dirty="0"/>
              <a:t>courses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152400"/>
            <a:ext cx="7772400" cy="747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ro-RO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dirty="0"/>
              <a:t>What is this course about</a:t>
            </a:r>
            <a:r>
              <a:rPr lang="en-US" altLang="ro-RO" dirty="0" smtClean="0"/>
              <a:t>?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Analysis of Algorithms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dirty="0"/>
              <a:t>Efficiency:	</a:t>
            </a:r>
          </a:p>
          <a:p>
            <a:pPr lvl="1"/>
            <a:r>
              <a:rPr lang="en-US" altLang="ro-RO" dirty="0"/>
              <a:t>Running time</a:t>
            </a:r>
          </a:p>
          <a:p>
            <a:pPr lvl="1"/>
            <a:r>
              <a:rPr lang="en-US" altLang="ro-RO" dirty="0"/>
              <a:t>Space used</a:t>
            </a:r>
          </a:p>
          <a:p>
            <a:r>
              <a:rPr lang="en-US" altLang="ro-RO" dirty="0"/>
              <a:t>Efficiency as a function of input size:</a:t>
            </a:r>
          </a:p>
          <a:p>
            <a:pPr lvl="1"/>
            <a:r>
              <a:rPr lang="en-US" altLang="ro-RO" dirty="0"/>
              <a:t>Number of data elements (numbers, points)</a:t>
            </a:r>
          </a:p>
          <a:p>
            <a:pPr lvl="1"/>
            <a:r>
              <a:rPr lang="en-US" altLang="ro-RO" dirty="0"/>
              <a:t>A number of bits in an input number </a:t>
            </a:r>
          </a:p>
        </p:txBody>
      </p:sp>
    </p:spTree>
    <p:extLst>
      <p:ext uri="{BB962C8B-B14F-4D97-AF65-F5344CB8AC3E}">
        <p14:creationId xmlns:p14="http://schemas.microsoft.com/office/powerpoint/2010/main" val="2884112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AE613FA1-4BFD-4113-8B2E-0A9D2570BE12}" type="slidenum">
              <a:rPr lang="en-US" altLang="ro-RO"/>
              <a:pPr/>
              <a:t>21</a:t>
            </a:fld>
            <a:endParaRPr lang="en-US" altLang="ro-RO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The RAM model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ro-RO" dirty="0"/>
              <a:t>Very important to choose the level of detail.</a:t>
            </a:r>
          </a:p>
          <a:p>
            <a:r>
              <a:rPr lang="en-US" altLang="ro-RO" dirty="0"/>
              <a:t>The RAM </a:t>
            </a:r>
            <a:r>
              <a:rPr lang="en-US" altLang="ro-RO" dirty="0" smtClean="0"/>
              <a:t>model of computation: instructions are executed one after another, with no concurrent operations.</a:t>
            </a:r>
            <a:endParaRPr lang="en-US" altLang="ro-RO" dirty="0"/>
          </a:p>
          <a:p>
            <a:pPr lvl="1"/>
            <a:r>
              <a:rPr lang="en-US" altLang="ro-RO" dirty="0"/>
              <a:t>Instructions (each taking constant time):	</a:t>
            </a:r>
          </a:p>
          <a:p>
            <a:pPr lvl="2"/>
            <a:r>
              <a:rPr lang="en-US" altLang="ro-RO" dirty="0"/>
              <a:t>Arithmetic (add, subtract, multiply, etc.)</a:t>
            </a:r>
          </a:p>
          <a:p>
            <a:pPr lvl="2"/>
            <a:r>
              <a:rPr lang="en-US" altLang="ro-RO" dirty="0"/>
              <a:t>Data movement (assign)</a:t>
            </a:r>
          </a:p>
          <a:p>
            <a:pPr lvl="2"/>
            <a:r>
              <a:rPr lang="en-US" altLang="ro-RO" dirty="0"/>
              <a:t>Control (branch, subroutine call, return)</a:t>
            </a:r>
          </a:p>
          <a:p>
            <a:pPr lvl="1"/>
            <a:r>
              <a:rPr lang="en-US" altLang="ro-RO" dirty="0"/>
              <a:t>Data types – integers and floats </a:t>
            </a:r>
          </a:p>
        </p:txBody>
      </p:sp>
    </p:spTree>
    <p:extLst>
      <p:ext uri="{BB962C8B-B14F-4D97-AF65-F5344CB8AC3E}">
        <p14:creationId xmlns:p14="http://schemas.microsoft.com/office/powerpoint/2010/main" val="1494764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2B43D38A-6C3C-446F-BC80-470712C8CCCA}" type="slidenum">
              <a:rPr lang="en-US" altLang="ro-RO"/>
              <a:pPr/>
              <a:t>22</a:t>
            </a:fld>
            <a:endParaRPr lang="en-US" altLang="ro-RO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Analysis of Insertion Sort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2667000" y="3124200"/>
            <a:ext cx="4191000" cy="2851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ro-RO" b="1">
                <a:latin typeface="Courier New" panose="02070309020205020404" pitchFamily="49" charset="0"/>
              </a:rPr>
              <a:t/>
            </a:r>
            <a:br>
              <a:rPr lang="en-US" altLang="ro-RO" b="1">
                <a:latin typeface="Courier New" panose="02070309020205020404" pitchFamily="49" charset="0"/>
              </a:rPr>
            </a:br>
            <a:r>
              <a:rPr lang="en-US" altLang="ro-RO" b="1">
                <a:latin typeface="Courier New" panose="02070309020205020404" pitchFamily="49" charset="0"/>
              </a:rPr>
              <a:t>f</a:t>
            </a:r>
            <a:r>
              <a:rPr lang="en-GB" altLang="ro-RO" b="1">
                <a:latin typeface="Courier New" panose="02070309020205020404" pitchFamily="49" charset="0"/>
              </a:rPr>
              <a:t>or</a:t>
            </a:r>
            <a:r>
              <a:rPr lang="en-US" altLang="ro-RO" b="1">
                <a:latin typeface="Courier New" panose="02070309020205020404" pitchFamily="49" charset="0"/>
              </a:rPr>
              <a:t> </a:t>
            </a:r>
            <a:r>
              <a:rPr lang="en-GB" altLang="ro-RO">
                <a:latin typeface="Courier New" panose="02070309020205020404" pitchFamily="49" charset="0"/>
              </a:rPr>
              <a:t>j=2 </a:t>
            </a:r>
            <a:r>
              <a:rPr lang="en-GB" altLang="ro-RO" b="1">
                <a:latin typeface="Courier New" panose="02070309020205020404" pitchFamily="49" charset="0"/>
              </a:rPr>
              <a:t>to </a:t>
            </a:r>
            <a:r>
              <a:rPr lang="en-GB" altLang="ro-RO" i="1">
                <a:latin typeface="Courier New" panose="02070309020205020404" pitchFamily="49" charset="0"/>
              </a:rPr>
              <a:t>len</a:t>
            </a:r>
            <a:r>
              <a:rPr lang="en-US" altLang="ro-RO" i="1">
                <a:latin typeface="Courier New" panose="02070309020205020404" pitchFamily="49" charset="0"/>
              </a:rPr>
              <a:t>gth</a:t>
            </a:r>
            <a:r>
              <a:rPr lang="en-GB" altLang="ro-RO">
                <a:latin typeface="Courier New" panose="02070309020205020404" pitchFamily="49" charset="0"/>
              </a:rPr>
              <a:t>(A)</a:t>
            </a:r>
          </a:p>
          <a:p>
            <a:pPr eaLnBrk="0" hangingPunct="0"/>
            <a:r>
              <a:rPr lang="en-US" altLang="ro-RO" b="1">
                <a:latin typeface="Courier New" panose="02070309020205020404" pitchFamily="49" charset="0"/>
              </a:rPr>
              <a:t>   </a:t>
            </a:r>
            <a:r>
              <a:rPr lang="en-GB" altLang="ro-RO" b="1">
                <a:latin typeface="Courier New" panose="02070309020205020404" pitchFamily="49" charset="0"/>
              </a:rPr>
              <a:t>do</a:t>
            </a:r>
            <a:r>
              <a:rPr lang="en-US" altLang="ro-RO" b="1">
                <a:latin typeface="Courier New" panose="02070309020205020404" pitchFamily="49" charset="0"/>
              </a:rPr>
              <a:t> </a:t>
            </a:r>
            <a:r>
              <a:rPr lang="en-GB" altLang="ro-RO">
                <a:latin typeface="Courier New" panose="02070309020205020404" pitchFamily="49" charset="0"/>
              </a:rPr>
              <a:t>key=A[j]</a:t>
            </a:r>
          </a:p>
          <a:p>
            <a:pPr eaLnBrk="0" hangingPunct="0"/>
            <a:r>
              <a:rPr lang="en-GB" altLang="ro-RO">
                <a:latin typeface="Courier New" panose="02070309020205020404" pitchFamily="49" charset="0"/>
              </a:rPr>
              <a:t>   </a:t>
            </a:r>
            <a:r>
              <a:rPr lang="en-US" altLang="ro-RO">
                <a:latin typeface="Courier New" panose="02070309020205020404" pitchFamily="49" charset="0"/>
              </a:rPr>
              <a:t>“</a:t>
            </a:r>
            <a: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  <a:t>insert </a:t>
            </a:r>
            <a:r>
              <a:rPr lang="en-GB" altLang="ro-RO">
                <a:solidFill>
                  <a:srgbClr val="3333CC"/>
                </a:solidFill>
                <a:latin typeface="Courier New" panose="02070309020205020404" pitchFamily="49" charset="0"/>
              </a:rPr>
              <a:t>A[j]</a:t>
            </a:r>
            <a: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  <a:t> into the</a:t>
            </a:r>
            <a:b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</a:br>
            <a: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  <a:t>   sorted sequence </a:t>
            </a:r>
            <a:r>
              <a:rPr lang="en-GB" altLang="ro-RO">
                <a:solidFill>
                  <a:srgbClr val="3333CC"/>
                </a:solidFill>
                <a:latin typeface="Courier New" panose="02070309020205020404" pitchFamily="49" charset="0"/>
              </a:rPr>
              <a:t>A[</a:t>
            </a:r>
            <a: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  <a:t>1..</a:t>
            </a:r>
            <a:r>
              <a:rPr lang="en-GB" altLang="ro-RO">
                <a:solidFill>
                  <a:srgbClr val="3333CC"/>
                </a:solidFill>
                <a:latin typeface="Courier New" panose="02070309020205020404" pitchFamily="49" charset="0"/>
              </a:rPr>
              <a:t>j</a:t>
            </a:r>
            <a: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  <a:t>-1</a:t>
            </a:r>
            <a:r>
              <a:rPr lang="en-GB" altLang="ro-RO">
                <a:solidFill>
                  <a:srgbClr val="3333CC"/>
                </a:solidFill>
                <a:latin typeface="Courier New" panose="02070309020205020404" pitchFamily="49" charset="0"/>
              </a:rPr>
              <a:t>]</a:t>
            </a:r>
            <a:r>
              <a:rPr lang="en-US" altLang="ro-RO">
                <a:solidFill>
                  <a:srgbClr val="3333CC"/>
                </a:solidFill>
                <a:latin typeface="Courier New" panose="02070309020205020404" pitchFamily="49" charset="0"/>
              </a:rPr>
              <a:t>”</a:t>
            </a:r>
            <a:endParaRPr lang="en-GB" altLang="ro-RO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GB" altLang="ro-RO">
                <a:latin typeface="Courier New" panose="02070309020205020404" pitchFamily="49" charset="0"/>
              </a:rPr>
              <a:t>     i</a:t>
            </a:r>
            <a:r>
              <a:rPr lang="en-US" altLang="ro-RO">
                <a:latin typeface="Courier New" panose="02070309020205020404" pitchFamily="49" charset="0"/>
              </a:rPr>
              <a:t>=j-1</a:t>
            </a:r>
            <a:endParaRPr lang="en-GB" altLang="ro-RO">
              <a:latin typeface="Courier New" panose="02070309020205020404" pitchFamily="49" charset="0"/>
            </a:endParaRPr>
          </a:p>
          <a:p>
            <a:pPr eaLnBrk="0" hangingPunct="0"/>
            <a:r>
              <a:rPr lang="en-GB" altLang="ro-RO">
                <a:latin typeface="Courier New" panose="02070309020205020404" pitchFamily="49" charset="0"/>
              </a:rPr>
              <a:t>     </a:t>
            </a:r>
            <a:r>
              <a:rPr lang="en-GB" altLang="ro-RO" b="1">
                <a:latin typeface="Courier New" panose="02070309020205020404" pitchFamily="49" charset="0"/>
              </a:rPr>
              <a:t>while </a:t>
            </a:r>
            <a:r>
              <a:rPr lang="en-GB" altLang="ro-RO">
                <a:latin typeface="Courier New" panose="02070309020205020404" pitchFamily="49" charset="0"/>
              </a:rPr>
              <a:t>i&gt;0 </a:t>
            </a:r>
            <a:r>
              <a:rPr lang="en-GB" altLang="ro-RO" b="1">
                <a:latin typeface="Courier New" panose="02070309020205020404" pitchFamily="49" charset="0"/>
              </a:rPr>
              <a:t>and </a:t>
            </a:r>
            <a:r>
              <a:rPr lang="en-GB" altLang="ro-RO">
                <a:latin typeface="Courier New" panose="02070309020205020404" pitchFamily="49" charset="0"/>
              </a:rPr>
              <a:t>A[i]&gt;key</a:t>
            </a:r>
          </a:p>
          <a:p>
            <a:pPr eaLnBrk="0" hangingPunct="0"/>
            <a:r>
              <a:rPr lang="en-GB" altLang="ro-RO">
                <a:latin typeface="Courier New" panose="02070309020205020404" pitchFamily="49" charset="0"/>
              </a:rPr>
              <a:t>     </a:t>
            </a:r>
            <a:r>
              <a:rPr lang="en-US" altLang="ro-RO">
                <a:latin typeface="Courier New" panose="02070309020205020404" pitchFamily="49" charset="0"/>
              </a:rPr>
              <a:t>   </a:t>
            </a:r>
            <a:r>
              <a:rPr lang="en-GB" altLang="ro-RO" b="1">
                <a:latin typeface="Courier New" panose="02070309020205020404" pitchFamily="49" charset="0"/>
              </a:rPr>
              <a:t>do </a:t>
            </a:r>
            <a:r>
              <a:rPr lang="en-GB" altLang="ro-RO">
                <a:latin typeface="Courier New" panose="02070309020205020404" pitchFamily="49" charset="0"/>
              </a:rPr>
              <a:t>A[i+1]=A[i]</a:t>
            </a:r>
          </a:p>
          <a:p>
            <a:pPr eaLnBrk="0" hangingPunct="0"/>
            <a:r>
              <a:rPr lang="en-GB" altLang="ro-RO">
                <a:latin typeface="Courier New" panose="02070309020205020404" pitchFamily="49" charset="0"/>
              </a:rPr>
              <a:t>        </a:t>
            </a:r>
            <a:r>
              <a:rPr lang="en-US" altLang="ro-RO">
                <a:latin typeface="Courier New" panose="02070309020205020404" pitchFamily="49" charset="0"/>
              </a:rPr>
              <a:t>   </a:t>
            </a:r>
            <a:r>
              <a:rPr lang="en-GB" altLang="ro-RO">
                <a:latin typeface="Courier New" panose="02070309020205020404" pitchFamily="49" charset="0"/>
              </a:rPr>
              <a:t>i--</a:t>
            </a:r>
          </a:p>
          <a:p>
            <a:pPr eaLnBrk="0" hangingPunct="0"/>
            <a:r>
              <a:rPr lang="en-GB" altLang="ro-RO">
                <a:latin typeface="Courier New" panose="02070309020205020404" pitchFamily="49" charset="0"/>
              </a:rPr>
              <a:t>     A[i+1]:=key</a:t>
            </a:r>
            <a:endParaRPr lang="en-GB" altLang="ro-RO" sz="2000">
              <a:latin typeface="Courier New" panose="02070309020205020404" pitchFamily="49" charset="0"/>
            </a:endParaRP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6858000" y="3124200"/>
            <a:ext cx="1447800" cy="2851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ro-RO" b="1">
                <a:latin typeface="Courier New" panose="02070309020205020404" pitchFamily="49" charset="0"/>
              </a:rPr>
              <a:t>cost</a:t>
            </a:r>
            <a:br>
              <a:rPr lang="en-US" altLang="ro-RO" b="1">
                <a:latin typeface="Courier New" panose="02070309020205020404" pitchFamily="49" charset="0"/>
              </a:rPr>
            </a:br>
            <a:r>
              <a:rPr lang="en-US" altLang="ro-RO">
                <a:latin typeface="Courier New" panose="02070309020205020404" pitchFamily="49" charset="0"/>
              </a:rPr>
              <a:t>c</a:t>
            </a:r>
            <a:r>
              <a:rPr lang="en-US" altLang="ro-RO" baseline="-25000">
                <a:latin typeface="Courier New" panose="02070309020205020404" pitchFamily="49" charset="0"/>
              </a:rPr>
              <a:t>1</a:t>
            </a:r>
          </a:p>
          <a:p>
            <a:pPr algn="ctr" eaLnBrk="0" hangingPunct="0"/>
            <a:r>
              <a:rPr lang="en-US" altLang="ro-RO">
                <a:latin typeface="Courier New" panose="02070309020205020404" pitchFamily="49" charset="0"/>
              </a:rPr>
              <a:t>c</a:t>
            </a:r>
            <a:r>
              <a:rPr lang="en-US" altLang="ro-RO" baseline="-25000">
                <a:latin typeface="Courier New" panose="02070309020205020404" pitchFamily="49" charset="0"/>
              </a:rPr>
              <a:t>2</a:t>
            </a:r>
          </a:p>
          <a:p>
            <a:pPr algn="ctr" eaLnBrk="0" hangingPunct="0"/>
            <a:r>
              <a:rPr lang="en-US" altLang="ro-RO">
                <a:latin typeface="Courier New" panose="02070309020205020404" pitchFamily="49" charset="0"/>
              </a:rPr>
              <a:t>0</a:t>
            </a:r>
            <a:endParaRPr lang="en-US" altLang="ro-RO" baseline="-25000">
              <a:latin typeface="Courier New" panose="02070309020205020404" pitchFamily="49" charset="0"/>
            </a:endParaRPr>
          </a:p>
          <a:p>
            <a:pPr algn="ctr" eaLnBrk="0" hangingPunct="0"/>
            <a:r>
              <a:rPr lang="en-US" altLang="ro-RO">
                <a:latin typeface="Courier New" panose="02070309020205020404" pitchFamily="49" charset="0"/>
              </a:rPr>
              <a:t> </a:t>
            </a:r>
            <a:endParaRPr lang="en-US" altLang="ro-RO" baseline="-25000">
              <a:latin typeface="Courier New" panose="02070309020205020404" pitchFamily="49" charset="0"/>
            </a:endParaRPr>
          </a:p>
          <a:p>
            <a:pPr algn="ctr" eaLnBrk="0" hangingPunct="0"/>
            <a:r>
              <a:rPr lang="en-US" altLang="ro-RO">
                <a:latin typeface="Courier New" panose="02070309020205020404" pitchFamily="49" charset="0"/>
              </a:rPr>
              <a:t>c</a:t>
            </a:r>
            <a:r>
              <a:rPr lang="en-US" altLang="ro-RO" baseline="-25000">
                <a:latin typeface="Courier New" panose="02070309020205020404" pitchFamily="49" charset="0"/>
              </a:rPr>
              <a:t>3</a:t>
            </a:r>
          </a:p>
          <a:p>
            <a:pPr algn="ctr" eaLnBrk="0" hangingPunct="0"/>
            <a:r>
              <a:rPr lang="en-US" altLang="ro-RO">
                <a:latin typeface="Courier New" panose="02070309020205020404" pitchFamily="49" charset="0"/>
              </a:rPr>
              <a:t>c</a:t>
            </a:r>
            <a:r>
              <a:rPr lang="en-US" altLang="ro-RO" baseline="-25000">
                <a:latin typeface="Courier New" panose="02070309020205020404" pitchFamily="49" charset="0"/>
              </a:rPr>
              <a:t>4</a:t>
            </a:r>
          </a:p>
          <a:p>
            <a:pPr algn="ctr" eaLnBrk="0" hangingPunct="0"/>
            <a:r>
              <a:rPr lang="en-US" altLang="ro-RO">
                <a:latin typeface="Courier New" panose="02070309020205020404" pitchFamily="49" charset="0"/>
              </a:rPr>
              <a:t>c</a:t>
            </a:r>
            <a:r>
              <a:rPr lang="en-US" altLang="ro-RO" baseline="-25000">
                <a:latin typeface="Courier New" panose="02070309020205020404" pitchFamily="49" charset="0"/>
              </a:rPr>
              <a:t>5</a:t>
            </a:r>
          </a:p>
          <a:p>
            <a:pPr algn="ctr" eaLnBrk="0" hangingPunct="0"/>
            <a:r>
              <a:rPr lang="en-US" altLang="ro-RO">
                <a:latin typeface="Courier New" panose="02070309020205020404" pitchFamily="49" charset="0"/>
              </a:rPr>
              <a:t>c</a:t>
            </a:r>
            <a:r>
              <a:rPr lang="en-US" altLang="ro-RO" baseline="-25000">
                <a:latin typeface="Courier New" panose="02070309020205020404" pitchFamily="49" charset="0"/>
              </a:rPr>
              <a:t>6</a:t>
            </a:r>
          </a:p>
          <a:p>
            <a:pPr algn="ctr" eaLnBrk="0" hangingPunct="0"/>
            <a:r>
              <a:rPr lang="en-US" altLang="ro-RO">
                <a:latin typeface="Courier New" panose="02070309020205020404" pitchFamily="49" charset="0"/>
              </a:rPr>
              <a:t>c</a:t>
            </a:r>
            <a:r>
              <a:rPr lang="en-US" altLang="ro-RO" baseline="-25000">
                <a:latin typeface="Courier New" panose="02070309020205020404" pitchFamily="49" charset="0"/>
              </a:rPr>
              <a:t>7</a:t>
            </a:r>
            <a:endParaRPr lang="en-GB" altLang="ro-RO" b="1">
              <a:latin typeface="Courier New" panose="02070309020205020404" pitchFamily="49" charset="0"/>
            </a:endParaRPr>
          </a:p>
        </p:txBody>
      </p:sp>
      <p:grpSp>
        <p:nvGrpSpPr>
          <p:cNvPr id="256013" name="Group 13"/>
          <p:cNvGrpSpPr>
            <a:grpSpLocks/>
          </p:cNvGrpSpPr>
          <p:nvPr/>
        </p:nvGrpSpPr>
        <p:grpSpPr bwMode="auto">
          <a:xfrm>
            <a:off x="8305800" y="3124200"/>
            <a:ext cx="1447800" cy="2851150"/>
            <a:chOff x="4128" y="1968"/>
            <a:chExt cx="912" cy="1796"/>
          </a:xfrm>
        </p:grpSpPr>
        <p:sp>
          <p:nvSpPr>
            <p:cNvPr id="256008" name="Rectangle 8"/>
            <p:cNvSpPr>
              <a:spLocks noChangeArrowheads="1"/>
            </p:cNvSpPr>
            <p:nvPr/>
          </p:nvSpPr>
          <p:spPr bwMode="auto">
            <a:xfrm>
              <a:off x="4128" y="1968"/>
              <a:ext cx="912" cy="17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ro-RO" b="1">
                  <a:latin typeface="Courier New" panose="02070309020205020404" pitchFamily="49" charset="0"/>
                </a:rPr>
                <a:t>times</a:t>
              </a:r>
              <a:br>
                <a:rPr lang="en-US" altLang="ro-RO" b="1">
                  <a:latin typeface="Courier New" panose="02070309020205020404" pitchFamily="49" charset="0"/>
                </a:rPr>
              </a:br>
              <a:r>
                <a:rPr lang="en-US" altLang="ro-RO">
                  <a:latin typeface="Courier New" panose="02070309020205020404" pitchFamily="49" charset="0"/>
                </a:rPr>
                <a:t>n</a:t>
              </a:r>
              <a:br>
                <a:rPr lang="en-US" altLang="ro-RO">
                  <a:latin typeface="Courier New" panose="02070309020205020404" pitchFamily="49" charset="0"/>
                </a:rPr>
              </a:br>
              <a:r>
                <a:rPr lang="en-US" altLang="ro-RO">
                  <a:latin typeface="Courier New" panose="02070309020205020404" pitchFamily="49" charset="0"/>
                </a:rPr>
                <a:t>n-1</a:t>
              </a:r>
              <a:br>
                <a:rPr lang="en-US" altLang="ro-RO">
                  <a:latin typeface="Courier New" panose="02070309020205020404" pitchFamily="49" charset="0"/>
                </a:rPr>
              </a:br>
              <a:r>
                <a:rPr lang="en-US" altLang="ro-RO">
                  <a:latin typeface="Courier New" panose="02070309020205020404" pitchFamily="49" charset="0"/>
                </a:rPr>
                <a:t>n-1</a:t>
              </a:r>
              <a:br>
                <a:rPr lang="en-US" altLang="ro-RO">
                  <a:latin typeface="Courier New" panose="02070309020205020404" pitchFamily="49" charset="0"/>
                </a:rPr>
              </a:br>
              <a:r>
                <a:rPr lang="en-US" altLang="ro-RO">
                  <a:latin typeface="Courier New" panose="02070309020205020404" pitchFamily="49" charset="0"/>
                </a:rPr>
                <a:t/>
              </a:r>
              <a:br>
                <a:rPr lang="en-US" altLang="ro-RO">
                  <a:latin typeface="Courier New" panose="02070309020205020404" pitchFamily="49" charset="0"/>
                </a:rPr>
              </a:br>
              <a:r>
                <a:rPr lang="en-US" altLang="ro-RO">
                  <a:latin typeface="Courier New" panose="02070309020205020404" pitchFamily="49" charset="0"/>
                </a:rPr>
                <a:t>n-1</a:t>
              </a:r>
              <a:br>
                <a:rPr lang="en-US" altLang="ro-RO">
                  <a:latin typeface="Courier New" panose="02070309020205020404" pitchFamily="49" charset="0"/>
                </a:rPr>
              </a:br>
              <a:r>
                <a:rPr lang="en-US" altLang="ro-RO">
                  <a:latin typeface="Courier New" panose="02070309020205020404" pitchFamily="49" charset="0"/>
                </a:rPr>
                <a:t/>
              </a:r>
              <a:br>
                <a:rPr lang="en-US" altLang="ro-RO">
                  <a:latin typeface="Courier New" panose="02070309020205020404" pitchFamily="49" charset="0"/>
                </a:rPr>
              </a:br>
              <a:r>
                <a:rPr lang="en-US" altLang="ro-RO">
                  <a:latin typeface="Courier New" panose="02070309020205020404" pitchFamily="49" charset="0"/>
                </a:rPr>
                <a:t/>
              </a:r>
              <a:br>
                <a:rPr lang="en-US" altLang="ro-RO">
                  <a:latin typeface="Courier New" panose="02070309020205020404" pitchFamily="49" charset="0"/>
                </a:rPr>
              </a:br>
              <a:r>
                <a:rPr lang="en-US" altLang="ro-RO">
                  <a:latin typeface="Courier New" panose="02070309020205020404" pitchFamily="49" charset="0"/>
                </a:rPr>
                <a:t/>
              </a:r>
              <a:br>
                <a:rPr lang="en-US" altLang="ro-RO">
                  <a:latin typeface="Courier New" panose="02070309020205020404" pitchFamily="49" charset="0"/>
                </a:rPr>
              </a:br>
              <a:r>
                <a:rPr lang="en-US" altLang="ro-RO">
                  <a:latin typeface="Courier New" panose="02070309020205020404" pitchFamily="49" charset="0"/>
                </a:rPr>
                <a:t>n-1</a:t>
              </a:r>
              <a:endParaRPr lang="en-GB" altLang="ro-RO" b="1">
                <a:latin typeface="Courier New" panose="02070309020205020404" pitchFamily="49" charset="0"/>
              </a:endParaRPr>
            </a:p>
          </p:txBody>
        </p:sp>
        <p:grpSp>
          <p:nvGrpSpPr>
            <p:cNvPr id="256012" name="Group 12"/>
            <p:cNvGrpSpPr>
              <a:grpSpLocks/>
            </p:cNvGrpSpPr>
            <p:nvPr/>
          </p:nvGrpSpPr>
          <p:grpSpPr bwMode="auto">
            <a:xfrm>
              <a:off x="4128" y="2928"/>
              <a:ext cx="760" cy="677"/>
              <a:chOff x="4128" y="2928"/>
              <a:chExt cx="760" cy="677"/>
            </a:xfrm>
          </p:grpSpPr>
          <p:graphicFrame>
            <p:nvGraphicFramePr>
              <p:cNvPr id="256009" name="Object 9"/>
              <p:cNvGraphicFramePr>
                <a:graphicFrameLocks noChangeAspect="1"/>
              </p:cNvGraphicFramePr>
              <p:nvPr/>
            </p:nvGraphicFramePr>
            <p:xfrm>
              <a:off x="4128" y="2928"/>
              <a:ext cx="480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" name="Equation" r:id="rId3" imgW="457200" imgH="279360" progId="Equation.DSMT4">
                      <p:embed/>
                    </p:oleObj>
                  </mc:Choice>
                  <mc:Fallback>
                    <p:oleObj name="Equation" r:id="rId3" imgW="45720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928"/>
                            <a:ext cx="480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10" name="Object 10"/>
              <p:cNvGraphicFramePr>
                <a:graphicFrameLocks noChangeAspect="1"/>
              </p:cNvGraphicFramePr>
              <p:nvPr/>
            </p:nvGraphicFramePr>
            <p:xfrm>
              <a:off x="4128" y="3120"/>
              <a:ext cx="760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" name="Equation" r:id="rId5" imgW="723600" imgH="279360" progId="Equation.DSMT4">
                      <p:embed/>
                    </p:oleObj>
                  </mc:Choice>
                  <mc:Fallback>
                    <p:oleObj name="Equation" r:id="rId5" imgW="72360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120"/>
                            <a:ext cx="760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11" name="Object 11"/>
              <p:cNvGraphicFramePr>
                <a:graphicFrameLocks noChangeAspect="1"/>
              </p:cNvGraphicFramePr>
              <p:nvPr/>
            </p:nvGraphicFramePr>
            <p:xfrm>
              <a:off x="4128" y="3312"/>
              <a:ext cx="760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" name="Equation" r:id="rId7" imgW="723600" imgH="279360" progId="Equation.DSMT4">
                      <p:embed/>
                    </p:oleObj>
                  </mc:Choice>
                  <mc:Fallback>
                    <p:oleObj name="Equation" r:id="rId7" imgW="72360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312"/>
                            <a:ext cx="760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601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/>
              <a:t>Time to compute the </a:t>
            </a:r>
            <a:r>
              <a:rPr lang="en-US" altLang="ro-RO" b="1"/>
              <a:t>running time</a:t>
            </a:r>
            <a:r>
              <a:rPr lang="en-US" altLang="ro-RO"/>
              <a:t> as a function of the </a:t>
            </a:r>
            <a:r>
              <a:rPr lang="en-US" altLang="ro-RO" b="1"/>
              <a:t>input size</a:t>
            </a:r>
          </a:p>
        </p:txBody>
      </p:sp>
    </p:spTree>
    <p:extLst>
      <p:ext uri="{BB962C8B-B14F-4D97-AF65-F5344CB8AC3E}">
        <p14:creationId xmlns:p14="http://schemas.microsoft.com/office/powerpoint/2010/main" val="2331432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D3B8B7C0-3B15-48DD-A695-8DF1E00E4FE4}" type="slidenum">
              <a:rPr lang="en-US" altLang="ro-RO"/>
              <a:pPr/>
              <a:t>23</a:t>
            </a:fld>
            <a:endParaRPr lang="en-US" altLang="ro-RO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Best/Worst/Average Case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b="1"/>
              <a:t>Best case</a:t>
            </a:r>
            <a:r>
              <a:rPr lang="en-US" altLang="ro-RO"/>
              <a:t>: elements already sorted </a:t>
            </a:r>
            <a:r>
              <a:rPr lang="en-US" altLang="ro-RO">
                <a:latin typeface="Symbol" panose="05050102010706020507" pitchFamily="18" charset="2"/>
              </a:rPr>
              <a:t>®</a:t>
            </a:r>
            <a:r>
              <a:rPr lang="en-US" altLang="ro-RO"/>
              <a:t> </a:t>
            </a:r>
            <a:r>
              <a:rPr lang="en-US" altLang="ro-RO" i="1"/>
              <a:t>t</a:t>
            </a:r>
            <a:r>
              <a:rPr lang="en-US" altLang="ro-RO" i="1" baseline="-25000"/>
              <a:t>j</a:t>
            </a:r>
            <a:r>
              <a:rPr lang="en-US" altLang="ro-RO" i="1"/>
              <a:t>=1, </a:t>
            </a:r>
            <a:r>
              <a:rPr lang="en-US" altLang="ro-RO"/>
              <a:t>running time = </a:t>
            </a:r>
            <a:r>
              <a:rPr lang="en-US" altLang="ro-RO" i="1"/>
              <a:t>f(n), </a:t>
            </a:r>
            <a:r>
              <a:rPr lang="en-US" altLang="ro-RO"/>
              <a:t>i.e., </a:t>
            </a:r>
            <a:r>
              <a:rPr lang="en-US" altLang="ro-RO" i="1"/>
              <a:t>linear</a:t>
            </a:r>
            <a:r>
              <a:rPr lang="en-US" altLang="ro-RO"/>
              <a:t> time. </a:t>
            </a:r>
            <a:endParaRPr lang="en-US" altLang="ro-RO" i="1"/>
          </a:p>
          <a:p>
            <a:r>
              <a:rPr lang="en-US" altLang="ro-RO" b="1"/>
              <a:t>Worst case</a:t>
            </a:r>
            <a:r>
              <a:rPr lang="en-US" altLang="ro-RO"/>
              <a:t>: elements are sorted in inverse order </a:t>
            </a:r>
            <a:r>
              <a:rPr lang="da-DK" altLang="ro-RO"/>
              <a:t/>
            </a:r>
            <a:br>
              <a:rPr lang="da-DK" altLang="ro-RO"/>
            </a:br>
            <a:r>
              <a:rPr lang="en-US" altLang="ro-RO">
                <a:latin typeface="Symbol" panose="05050102010706020507" pitchFamily="18" charset="2"/>
              </a:rPr>
              <a:t>®</a:t>
            </a:r>
            <a:r>
              <a:rPr lang="en-US" altLang="ro-RO"/>
              <a:t> </a:t>
            </a:r>
            <a:r>
              <a:rPr lang="en-US" altLang="ro-RO" i="1"/>
              <a:t>t</a:t>
            </a:r>
            <a:r>
              <a:rPr lang="en-US" altLang="ro-RO" i="1" baseline="-25000"/>
              <a:t>j</a:t>
            </a:r>
            <a:r>
              <a:rPr lang="en-US" altLang="ro-RO" i="1"/>
              <a:t>=j</a:t>
            </a:r>
            <a:r>
              <a:rPr lang="en-US" altLang="ro-RO"/>
              <a:t>, running time = </a:t>
            </a:r>
            <a:r>
              <a:rPr lang="en-US" altLang="ro-RO" i="1"/>
              <a:t>f(n</a:t>
            </a:r>
            <a:r>
              <a:rPr lang="en-US" altLang="ro-RO" i="1" baseline="30000"/>
              <a:t>2</a:t>
            </a:r>
            <a:r>
              <a:rPr lang="en-US" altLang="ro-RO" i="1"/>
              <a:t>), </a:t>
            </a:r>
            <a:r>
              <a:rPr lang="en-US" altLang="ro-RO"/>
              <a:t>i.e.,</a:t>
            </a:r>
            <a:r>
              <a:rPr lang="en-US" altLang="ro-RO" i="1"/>
              <a:t> quadratic</a:t>
            </a:r>
            <a:r>
              <a:rPr lang="en-US" altLang="ro-RO"/>
              <a:t> time</a:t>
            </a:r>
          </a:p>
          <a:p>
            <a:r>
              <a:rPr lang="en-US" altLang="ro-RO" b="1"/>
              <a:t>Average case</a:t>
            </a:r>
            <a:r>
              <a:rPr lang="en-US" altLang="ro-RO"/>
              <a:t>: </a:t>
            </a:r>
            <a:r>
              <a:rPr lang="en-US" altLang="ro-RO" i="1"/>
              <a:t>t</a:t>
            </a:r>
            <a:r>
              <a:rPr lang="en-US" altLang="ro-RO" i="1" baseline="-25000"/>
              <a:t>j</a:t>
            </a:r>
            <a:r>
              <a:rPr lang="en-US" altLang="ro-RO" i="1"/>
              <a:t>=j/2, </a:t>
            </a:r>
            <a:r>
              <a:rPr lang="en-US" altLang="ro-RO"/>
              <a:t>running time = </a:t>
            </a:r>
            <a:r>
              <a:rPr lang="en-US" altLang="ro-RO" i="1"/>
              <a:t>f(n</a:t>
            </a:r>
            <a:r>
              <a:rPr lang="en-US" altLang="ro-RO" i="1" baseline="30000"/>
              <a:t>2</a:t>
            </a:r>
            <a:r>
              <a:rPr lang="en-US" altLang="ro-RO" i="1"/>
              <a:t>), </a:t>
            </a:r>
            <a:r>
              <a:rPr lang="en-US" altLang="ro-RO"/>
              <a:t>i.e.,</a:t>
            </a:r>
            <a:r>
              <a:rPr lang="en-US" altLang="ro-RO" i="1"/>
              <a:t> quadratic</a:t>
            </a:r>
            <a:r>
              <a:rPr lang="en-US" altLang="ro-RO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0903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808BB57A-5C40-4562-90BC-33529C30CE1C}" type="slidenum">
              <a:rPr lang="en-US" altLang="ro-RO"/>
              <a:pPr/>
              <a:t>24</a:t>
            </a:fld>
            <a:endParaRPr lang="en-US" altLang="ro-RO"/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Best/Worst/Average Case (2)</a:t>
            </a: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20900" y="1638300"/>
            <a:ext cx="8358188" cy="8890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ro-RO"/>
              <a:t>For a specific size of input </a:t>
            </a:r>
            <a:r>
              <a:rPr lang="en-US" altLang="ro-RO" i="1"/>
              <a:t>n</a:t>
            </a:r>
            <a:r>
              <a:rPr lang="en-US" altLang="ro-RO"/>
              <a:t>, investigate running times for different input instances: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73" y="2527300"/>
            <a:ext cx="4946161" cy="31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3F838E42-1146-417F-A82A-2010C41BA28E}" type="slidenum">
              <a:rPr lang="en-US" altLang="ro-RO"/>
              <a:pPr/>
              <a:t>25</a:t>
            </a:fld>
            <a:endParaRPr lang="en-US" altLang="ro-RO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Best/Worst/Average Case (3)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0900" y="1638300"/>
            <a:ext cx="8358188" cy="889000"/>
          </a:xfrm>
        </p:spPr>
        <p:txBody>
          <a:bodyPr/>
          <a:lstStyle/>
          <a:p>
            <a:pPr lvl="1"/>
            <a:r>
              <a:rPr lang="en-US" altLang="ro-RO"/>
              <a:t>For inputs of all sizes:</a:t>
            </a:r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181350" y="527843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/>
              <a:t>1n</a:t>
            </a: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3181350" y="484505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o-RO" sz="1600"/>
              <a:t>2n</a:t>
            </a:r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3181350" y="441166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/>
              <a:t>3n</a:t>
            </a:r>
          </a:p>
        </p:txBody>
      </p:sp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3181350" y="397986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/>
              <a:t>4n</a:t>
            </a:r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3181350" y="354647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/>
              <a:t>5n</a:t>
            </a:r>
          </a:p>
        </p:txBody>
      </p:sp>
      <p:sp>
        <p:nvSpPr>
          <p:cNvPr id="307210" name="Text Box 10"/>
          <p:cNvSpPr txBox="1">
            <a:spLocks noChangeArrowheads="1"/>
          </p:cNvSpPr>
          <p:nvPr/>
        </p:nvSpPr>
        <p:spPr bwMode="auto">
          <a:xfrm>
            <a:off x="3181350" y="311467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/>
              <a:t>6n</a:t>
            </a:r>
          </a:p>
        </p:txBody>
      </p:sp>
      <p:sp>
        <p:nvSpPr>
          <p:cNvPr id="307211" name="Line 11"/>
          <p:cNvSpPr>
            <a:spLocks noChangeShapeType="1"/>
          </p:cNvSpPr>
          <p:nvPr/>
        </p:nvSpPr>
        <p:spPr bwMode="auto">
          <a:xfrm>
            <a:off x="3584575" y="2601913"/>
            <a:ext cx="0" cy="3205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307213" name="Line 13"/>
          <p:cNvSpPr>
            <a:spLocks noChangeShapeType="1"/>
          </p:cNvSpPr>
          <p:nvPr/>
        </p:nvSpPr>
        <p:spPr bwMode="auto">
          <a:xfrm>
            <a:off x="3584576" y="5815013"/>
            <a:ext cx="47228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307214" name="Text Box 14"/>
          <p:cNvSpPr txBox="1">
            <a:spLocks noChangeArrowheads="1"/>
          </p:cNvSpPr>
          <p:nvPr/>
        </p:nvSpPr>
        <p:spPr bwMode="auto">
          <a:xfrm>
            <a:off x="4948238" y="6134101"/>
            <a:ext cx="188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Input instance size</a:t>
            </a:r>
          </a:p>
        </p:txBody>
      </p:sp>
      <p:sp>
        <p:nvSpPr>
          <p:cNvPr id="307215" name="Text Box 15"/>
          <p:cNvSpPr txBox="1">
            <a:spLocks noChangeArrowheads="1"/>
          </p:cNvSpPr>
          <p:nvPr/>
        </p:nvSpPr>
        <p:spPr bwMode="auto">
          <a:xfrm rot="-5400000">
            <a:off x="2322277" y="3961884"/>
            <a:ext cx="13292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Running time</a:t>
            </a:r>
          </a:p>
        </p:txBody>
      </p:sp>
      <p:sp>
        <p:nvSpPr>
          <p:cNvPr id="307216" name="Text Box 16"/>
          <p:cNvSpPr txBox="1">
            <a:spLocks noChangeArrowheads="1"/>
          </p:cNvSpPr>
          <p:nvPr/>
        </p:nvSpPr>
        <p:spPr bwMode="auto">
          <a:xfrm>
            <a:off x="3644901" y="5803900"/>
            <a:ext cx="4475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ro-RO" sz="1600"/>
              <a:t>1    2    3    4    5     6    7    8     9   10   11   12  …..</a:t>
            </a:r>
          </a:p>
        </p:txBody>
      </p:sp>
      <p:sp>
        <p:nvSpPr>
          <p:cNvPr id="307218" name="Freeform 18"/>
          <p:cNvSpPr>
            <a:spLocks/>
          </p:cNvSpPr>
          <p:nvPr/>
        </p:nvSpPr>
        <p:spPr bwMode="auto">
          <a:xfrm>
            <a:off x="3582989" y="3970338"/>
            <a:ext cx="4910137" cy="1560512"/>
          </a:xfrm>
          <a:custGeom>
            <a:avLst/>
            <a:gdLst>
              <a:gd name="T0" fmla="*/ 0 w 3093"/>
              <a:gd name="T1" fmla="*/ 983 h 983"/>
              <a:gd name="T2" fmla="*/ 95 w 3093"/>
              <a:gd name="T3" fmla="*/ 961 h 983"/>
              <a:gd name="T4" fmla="*/ 118 w 3093"/>
              <a:gd name="T5" fmla="*/ 944 h 983"/>
              <a:gd name="T6" fmla="*/ 291 w 3093"/>
              <a:gd name="T7" fmla="*/ 905 h 983"/>
              <a:gd name="T8" fmla="*/ 448 w 3093"/>
              <a:gd name="T9" fmla="*/ 826 h 983"/>
              <a:gd name="T10" fmla="*/ 526 w 3093"/>
              <a:gd name="T11" fmla="*/ 787 h 983"/>
              <a:gd name="T12" fmla="*/ 604 w 3093"/>
              <a:gd name="T13" fmla="*/ 748 h 983"/>
              <a:gd name="T14" fmla="*/ 761 w 3093"/>
              <a:gd name="T15" fmla="*/ 670 h 983"/>
              <a:gd name="T16" fmla="*/ 996 w 3093"/>
              <a:gd name="T17" fmla="*/ 552 h 983"/>
              <a:gd name="T18" fmla="*/ 1192 w 3093"/>
              <a:gd name="T19" fmla="*/ 491 h 983"/>
              <a:gd name="T20" fmla="*/ 1348 w 3093"/>
              <a:gd name="T21" fmla="*/ 435 h 983"/>
              <a:gd name="T22" fmla="*/ 1700 w 3093"/>
              <a:gd name="T23" fmla="*/ 278 h 983"/>
              <a:gd name="T24" fmla="*/ 1779 w 3093"/>
              <a:gd name="T25" fmla="*/ 239 h 983"/>
              <a:gd name="T26" fmla="*/ 1997 w 3093"/>
              <a:gd name="T27" fmla="*/ 178 h 983"/>
              <a:gd name="T28" fmla="*/ 2819 w 3093"/>
              <a:gd name="T29" fmla="*/ 4 h 983"/>
              <a:gd name="T30" fmla="*/ 3093 w 3093"/>
              <a:gd name="T31" fmla="*/ 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93" h="983">
                <a:moveTo>
                  <a:pt x="0" y="983"/>
                </a:moveTo>
                <a:cubicBezTo>
                  <a:pt x="32" y="976"/>
                  <a:pt x="64" y="971"/>
                  <a:pt x="95" y="961"/>
                </a:cubicBezTo>
                <a:cubicBezTo>
                  <a:pt x="104" y="958"/>
                  <a:pt x="109" y="947"/>
                  <a:pt x="118" y="944"/>
                </a:cubicBezTo>
                <a:cubicBezTo>
                  <a:pt x="175" y="928"/>
                  <a:pt x="234" y="921"/>
                  <a:pt x="291" y="905"/>
                </a:cubicBezTo>
                <a:cubicBezTo>
                  <a:pt x="341" y="875"/>
                  <a:pt x="395" y="849"/>
                  <a:pt x="448" y="826"/>
                </a:cubicBezTo>
                <a:cubicBezTo>
                  <a:pt x="490" y="784"/>
                  <a:pt x="448" y="819"/>
                  <a:pt x="526" y="787"/>
                </a:cubicBezTo>
                <a:cubicBezTo>
                  <a:pt x="553" y="776"/>
                  <a:pt x="577" y="760"/>
                  <a:pt x="604" y="748"/>
                </a:cubicBezTo>
                <a:cubicBezTo>
                  <a:pt x="648" y="706"/>
                  <a:pt x="708" y="697"/>
                  <a:pt x="761" y="670"/>
                </a:cubicBezTo>
                <a:cubicBezTo>
                  <a:pt x="838" y="630"/>
                  <a:pt x="915" y="584"/>
                  <a:pt x="996" y="552"/>
                </a:cubicBezTo>
                <a:cubicBezTo>
                  <a:pt x="1060" y="527"/>
                  <a:pt x="1129" y="518"/>
                  <a:pt x="1192" y="491"/>
                </a:cubicBezTo>
                <a:cubicBezTo>
                  <a:pt x="1243" y="469"/>
                  <a:pt x="1295" y="451"/>
                  <a:pt x="1348" y="435"/>
                </a:cubicBezTo>
                <a:cubicBezTo>
                  <a:pt x="1441" y="342"/>
                  <a:pt x="1583" y="319"/>
                  <a:pt x="1700" y="278"/>
                </a:cubicBezTo>
                <a:cubicBezTo>
                  <a:pt x="1728" y="268"/>
                  <a:pt x="1751" y="249"/>
                  <a:pt x="1779" y="239"/>
                </a:cubicBezTo>
                <a:cubicBezTo>
                  <a:pt x="1850" y="214"/>
                  <a:pt x="1924" y="198"/>
                  <a:pt x="1997" y="178"/>
                </a:cubicBezTo>
                <a:cubicBezTo>
                  <a:pt x="2263" y="103"/>
                  <a:pt x="2540" y="15"/>
                  <a:pt x="2819" y="4"/>
                </a:cubicBezTo>
                <a:cubicBezTo>
                  <a:pt x="2910" y="0"/>
                  <a:pt x="3002" y="4"/>
                  <a:pt x="3093" y="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307220" name="Freeform 20"/>
          <p:cNvSpPr>
            <a:spLocks/>
          </p:cNvSpPr>
          <p:nvPr/>
        </p:nvSpPr>
        <p:spPr bwMode="auto">
          <a:xfrm>
            <a:off x="3575051" y="2722564"/>
            <a:ext cx="4784725" cy="2363787"/>
          </a:xfrm>
          <a:custGeom>
            <a:avLst/>
            <a:gdLst>
              <a:gd name="T0" fmla="*/ 0 w 3014"/>
              <a:gd name="T1" fmla="*/ 1489 h 1489"/>
              <a:gd name="T2" fmla="*/ 117 w 3014"/>
              <a:gd name="T3" fmla="*/ 1428 h 1489"/>
              <a:gd name="T4" fmla="*/ 235 w 3014"/>
              <a:gd name="T5" fmla="*/ 1310 h 1489"/>
              <a:gd name="T6" fmla="*/ 291 w 3014"/>
              <a:gd name="T7" fmla="*/ 1294 h 1489"/>
              <a:gd name="T8" fmla="*/ 352 w 3014"/>
              <a:gd name="T9" fmla="*/ 1254 h 1489"/>
              <a:gd name="T10" fmla="*/ 369 w 3014"/>
              <a:gd name="T11" fmla="*/ 1232 h 1489"/>
              <a:gd name="T12" fmla="*/ 486 w 3014"/>
              <a:gd name="T13" fmla="*/ 1193 h 1489"/>
              <a:gd name="T14" fmla="*/ 587 w 3014"/>
              <a:gd name="T15" fmla="*/ 1137 h 1489"/>
              <a:gd name="T16" fmla="*/ 643 w 3014"/>
              <a:gd name="T17" fmla="*/ 1098 h 1489"/>
              <a:gd name="T18" fmla="*/ 665 w 3014"/>
              <a:gd name="T19" fmla="*/ 1076 h 1489"/>
              <a:gd name="T20" fmla="*/ 704 w 3014"/>
              <a:gd name="T21" fmla="*/ 1059 h 1489"/>
              <a:gd name="T22" fmla="*/ 839 w 3014"/>
              <a:gd name="T23" fmla="*/ 980 h 1489"/>
              <a:gd name="T24" fmla="*/ 995 w 3014"/>
              <a:gd name="T25" fmla="*/ 902 h 1489"/>
              <a:gd name="T26" fmla="*/ 1113 w 3014"/>
              <a:gd name="T27" fmla="*/ 841 h 1489"/>
              <a:gd name="T28" fmla="*/ 1113 w 3014"/>
              <a:gd name="T29" fmla="*/ 841 h 1489"/>
              <a:gd name="T30" fmla="*/ 1292 w 3014"/>
              <a:gd name="T31" fmla="*/ 706 h 1489"/>
              <a:gd name="T32" fmla="*/ 1426 w 3014"/>
              <a:gd name="T33" fmla="*/ 606 h 1489"/>
              <a:gd name="T34" fmla="*/ 1465 w 3014"/>
              <a:gd name="T35" fmla="*/ 567 h 1489"/>
              <a:gd name="T36" fmla="*/ 1644 w 3014"/>
              <a:gd name="T37" fmla="*/ 472 h 1489"/>
              <a:gd name="T38" fmla="*/ 1700 w 3014"/>
              <a:gd name="T39" fmla="*/ 432 h 1489"/>
              <a:gd name="T40" fmla="*/ 1801 w 3014"/>
              <a:gd name="T41" fmla="*/ 393 h 1489"/>
              <a:gd name="T42" fmla="*/ 1935 w 3014"/>
              <a:gd name="T43" fmla="*/ 315 h 1489"/>
              <a:gd name="T44" fmla="*/ 2035 w 3014"/>
              <a:gd name="T45" fmla="*/ 253 h 1489"/>
              <a:gd name="T46" fmla="*/ 2170 w 3014"/>
              <a:gd name="T47" fmla="*/ 214 h 1489"/>
              <a:gd name="T48" fmla="*/ 2404 w 3014"/>
              <a:gd name="T49" fmla="*/ 119 h 1489"/>
              <a:gd name="T50" fmla="*/ 2522 w 3014"/>
              <a:gd name="T51" fmla="*/ 80 h 1489"/>
              <a:gd name="T52" fmla="*/ 2718 w 3014"/>
              <a:gd name="T53" fmla="*/ 19 h 1489"/>
              <a:gd name="T54" fmla="*/ 3014 w 3014"/>
              <a:gd name="T55" fmla="*/ 2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14" h="1489">
                <a:moveTo>
                  <a:pt x="0" y="1489"/>
                </a:moveTo>
                <a:cubicBezTo>
                  <a:pt x="40" y="1473"/>
                  <a:pt x="83" y="1455"/>
                  <a:pt x="117" y="1428"/>
                </a:cubicBezTo>
                <a:cubicBezTo>
                  <a:pt x="159" y="1395"/>
                  <a:pt x="198" y="1348"/>
                  <a:pt x="235" y="1310"/>
                </a:cubicBezTo>
                <a:cubicBezTo>
                  <a:pt x="249" y="1296"/>
                  <a:pt x="272" y="1299"/>
                  <a:pt x="291" y="1294"/>
                </a:cubicBezTo>
                <a:cubicBezTo>
                  <a:pt x="350" y="1232"/>
                  <a:pt x="267" y="1313"/>
                  <a:pt x="352" y="1254"/>
                </a:cubicBezTo>
                <a:cubicBezTo>
                  <a:pt x="360" y="1249"/>
                  <a:pt x="361" y="1236"/>
                  <a:pt x="369" y="1232"/>
                </a:cubicBezTo>
                <a:cubicBezTo>
                  <a:pt x="406" y="1214"/>
                  <a:pt x="449" y="1211"/>
                  <a:pt x="486" y="1193"/>
                </a:cubicBezTo>
                <a:cubicBezTo>
                  <a:pt x="520" y="1176"/>
                  <a:pt x="551" y="1153"/>
                  <a:pt x="587" y="1137"/>
                </a:cubicBezTo>
                <a:cubicBezTo>
                  <a:pt x="622" y="1091"/>
                  <a:pt x="581" y="1138"/>
                  <a:pt x="643" y="1098"/>
                </a:cubicBezTo>
                <a:cubicBezTo>
                  <a:pt x="652" y="1092"/>
                  <a:pt x="656" y="1082"/>
                  <a:pt x="665" y="1076"/>
                </a:cubicBezTo>
                <a:cubicBezTo>
                  <a:pt x="677" y="1068"/>
                  <a:pt x="691" y="1065"/>
                  <a:pt x="704" y="1059"/>
                </a:cubicBezTo>
                <a:cubicBezTo>
                  <a:pt x="738" y="1013"/>
                  <a:pt x="785" y="996"/>
                  <a:pt x="839" y="980"/>
                </a:cubicBezTo>
                <a:cubicBezTo>
                  <a:pt x="893" y="926"/>
                  <a:pt x="915" y="920"/>
                  <a:pt x="995" y="902"/>
                </a:cubicBezTo>
                <a:lnTo>
                  <a:pt x="1113" y="841"/>
                </a:lnTo>
                <a:cubicBezTo>
                  <a:pt x="1113" y="841"/>
                  <a:pt x="1113" y="841"/>
                  <a:pt x="1113" y="841"/>
                </a:cubicBezTo>
                <a:cubicBezTo>
                  <a:pt x="1179" y="790"/>
                  <a:pt x="1207" y="742"/>
                  <a:pt x="1292" y="706"/>
                </a:cubicBezTo>
                <a:cubicBezTo>
                  <a:pt x="1341" y="638"/>
                  <a:pt x="1370" y="649"/>
                  <a:pt x="1426" y="606"/>
                </a:cubicBezTo>
                <a:cubicBezTo>
                  <a:pt x="1440" y="595"/>
                  <a:pt x="1451" y="578"/>
                  <a:pt x="1465" y="567"/>
                </a:cubicBezTo>
                <a:cubicBezTo>
                  <a:pt x="1519" y="525"/>
                  <a:pt x="1584" y="502"/>
                  <a:pt x="1644" y="472"/>
                </a:cubicBezTo>
                <a:cubicBezTo>
                  <a:pt x="1665" y="462"/>
                  <a:pt x="1679" y="442"/>
                  <a:pt x="1700" y="432"/>
                </a:cubicBezTo>
                <a:cubicBezTo>
                  <a:pt x="1732" y="416"/>
                  <a:pt x="1768" y="407"/>
                  <a:pt x="1801" y="393"/>
                </a:cubicBezTo>
                <a:cubicBezTo>
                  <a:pt x="1849" y="345"/>
                  <a:pt x="1873" y="340"/>
                  <a:pt x="1935" y="315"/>
                </a:cubicBezTo>
                <a:cubicBezTo>
                  <a:pt x="1972" y="300"/>
                  <a:pt x="1998" y="266"/>
                  <a:pt x="2035" y="253"/>
                </a:cubicBezTo>
                <a:cubicBezTo>
                  <a:pt x="2079" y="237"/>
                  <a:pt x="2170" y="214"/>
                  <a:pt x="2170" y="214"/>
                </a:cubicBezTo>
                <a:cubicBezTo>
                  <a:pt x="2244" y="161"/>
                  <a:pt x="2315" y="135"/>
                  <a:pt x="2404" y="119"/>
                </a:cubicBezTo>
                <a:cubicBezTo>
                  <a:pt x="2480" y="77"/>
                  <a:pt x="2408" y="112"/>
                  <a:pt x="2522" y="80"/>
                </a:cubicBezTo>
                <a:cubicBezTo>
                  <a:pt x="2594" y="60"/>
                  <a:pt x="2634" y="26"/>
                  <a:pt x="2718" y="19"/>
                </a:cubicBezTo>
                <a:cubicBezTo>
                  <a:pt x="2962" y="0"/>
                  <a:pt x="2863" y="2"/>
                  <a:pt x="3014" y="2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307222" name="Freeform 22"/>
          <p:cNvSpPr>
            <a:spLocks/>
          </p:cNvSpPr>
          <p:nvPr/>
        </p:nvSpPr>
        <p:spPr bwMode="auto">
          <a:xfrm>
            <a:off x="3575050" y="3148013"/>
            <a:ext cx="4846638" cy="2000250"/>
          </a:xfrm>
          <a:custGeom>
            <a:avLst/>
            <a:gdLst>
              <a:gd name="T0" fmla="*/ 0 w 3053"/>
              <a:gd name="T1" fmla="*/ 1260 h 1260"/>
              <a:gd name="T2" fmla="*/ 156 w 3053"/>
              <a:gd name="T3" fmla="*/ 1182 h 1260"/>
              <a:gd name="T4" fmla="*/ 330 w 3053"/>
              <a:gd name="T5" fmla="*/ 1104 h 1260"/>
              <a:gd name="T6" fmla="*/ 565 w 3053"/>
              <a:gd name="T7" fmla="*/ 986 h 1260"/>
              <a:gd name="T8" fmla="*/ 643 w 3053"/>
              <a:gd name="T9" fmla="*/ 947 h 1260"/>
              <a:gd name="T10" fmla="*/ 665 w 3053"/>
              <a:gd name="T11" fmla="*/ 925 h 1260"/>
              <a:gd name="T12" fmla="*/ 721 w 3053"/>
              <a:gd name="T13" fmla="*/ 908 h 1260"/>
              <a:gd name="T14" fmla="*/ 939 w 3053"/>
              <a:gd name="T15" fmla="*/ 791 h 1260"/>
              <a:gd name="T16" fmla="*/ 1057 w 3053"/>
              <a:gd name="T17" fmla="*/ 729 h 1260"/>
              <a:gd name="T18" fmla="*/ 1174 w 3053"/>
              <a:gd name="T19" fmla="*/ 673 h 1260"/>
              <a:gd name="T20" fmla="*/ 1370 w 3053"/>
              <a:gd name="T21" fmla="*/ 595 h 1260"/>
              <a:gd name="T22" fmla="*/ 1661 w 3053"/>
              <a:gd name="T23" fmla="*/ 438 h 1260"/>
              <a:gd name="T24" fmla="*/ 1722 w 3053"/>
              <a:gd name="T25" fmla="*/ 399 h 1260"/>
              <a:gd name="T26" fmla="*/ 1840 w 3053"/>
              <a:gd name="T27" fmla="*/ 360 h 1260"/>
              <a:gd name="T28" fmla="*/ 1996 w 3053"/>
              <a:gd name="T29" fmla="*/ 259 h 1260"/>
              <a:gd name="T30" fmla="*/ 2075 w 3053"/>
              <a:gd name="T31" fmla="*/ 243 h 1260"/>
              <a:gd name="T32" fmla="*/ 2170 w 3053"/>
              <a:gd name="T33" fmla="*/ 181 h 1260"/>
              <a:gd name="T34" fmla="*/ 2287 w 3053"/>
              <a:gd name="T35" fmla="*/ 142 h 1260"/>
              <a:gd name="T36" fmla="*/ 2583 w 3053"/>
              <a:gd name="T37" fmla="*/ 25 h 1260"/>
              <a:gd name="T38" fmla="*/ 3053 w 3053"/>
              <a:gd name="T39" fmla="*/ 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53" h="1260">
                <a:moveTo>
                  <a:pt x="0" y="1260"/>
                </a:moveTo>
                <a:cubicBezTo>
                  <a:pt x="43" y="1204"/>
                  <a:pt x="89" y="1202"/>
                  <a:pt x="156" y="1182"/>
                </a:cubicBezTo>
                <a:cubicBezTo>
                  <a:pt x="217" y="1164"/>
                  <a:pt x="272" y="1129"/>
                  <a:pt x="330" y="1104"/>
                </a:cubicBezTo>
                <a:cubicBezTo>
                  <a:pt x="381" y="1053"/>
                  <a:pt x="496" y="1007"/>
                  <a:pt x="565" y="986"/>
                </a:cubicBezTo>
                <a:cubicBezTo>
                  <a:pt x="615" y="936"/>
                  <a:pt x="551" y="993"/>
                  <a:pt x="643" y="947"/>
                </a:cubicBezTo>
                <a:cubicBezTo>
                  <a:pt x="652" y="942"/>
                  <a:pt x="656" y="930"/>
                  <a:pt x="665" y="925"/>
                </a:cubicBezTo>
                <a:cubicBezTo>
                  <a:pt x="682" y="916"/>
                  <a:pt x="703" y="915"/>
                  <a:pt x="721" y="908"/>
                </a:cubicBezTo>
                <a:cubicBezTo>
                  <a:pt x="798" y="876"/>
                  <a:pt x="863" y="824"/>
                  <a:pt x="939" y="791"/>
                </a:cubicBezTo>
                <a:cubicBezTo>
                  <a:pt x="965" y="755"/>
                  <a:pt x="1057" y="729"/>
                  <a:pt x="1057" y="729"/>
                </a:cubicBezTo>
                <a:cubicBezTo>
                  <a:pt x="1115" y="671"/>
                  <a:pt x="1078" y="694"/>
                  <a:pt x="1174" y="673"/>
                </a:cubicBezTo>
                <a:cubicBezTo>
                  <a:pt x="1216" y="618"/>
                  <a:pt x="1306" y="609"/>
                  <a:pt x="1370" y="595"/>
                </a:cubicBezTo>
                <a:cubicBezTo>
                  <a:pt x="1453" y="512"/>
                  <a:pt x="1557" y="481"/>
                  <a:pt x="1661" y="438"/>
                </a:cubicBezTo>
                <a:cubicBezTo>
                  <a:pt x="1683" y="429"/>
                  <a:pt x="1699" y="408"/>
                  <a:pt x="1722" y="399"/>
                </a:cubicBezTo>
                <a:cubicBezTo>
                  <a:pt x="1833" y="356"/>
                  <a:pt x="1767" y="397"/>
                  <a:pt x="1840" y="360"/>
                </a:cubicBezTo>
                <a:cubicBezTo>
                  <a:pt x="1893" y="333"/>
                  <a:pt x="1939" y="278"/>
                  <a:pt x="1996" y="259"/>
                </a:cubicBezTo>
                <a:cubicBezTo>
                  <a:pt x="2022" y="251"/>
                  <a:pt x="2049" y="248"/>
                  <a:pt x="2075" y="243"/>
                </a:cubicBezTo>
                <a:cubicBezTo>
                  <a:pt x="2106" y="225"/>
                  <a:pt x="2136" y="194"/>
                  <a:pt x="2170" y="181"/>
                </a:cubicBezTo>
                <a:cubicBezTo>
                  <a:pt x="2296" y="131"/>
                  <a:pt x="2168" y="198"/>
                  <a:pt x="2287" y="142"/>
                </a:cubicBezTo>
                <a:cubicBezTo>
                  <a:pt x="2384" y="97"/>
                  <a:pt x="2476" y="41"/>
                  <a:pt x="2583" y="25"/>
                </a:cubicBezTo>
                <a:cubicBezTo>
                  <a:pt x="2747" y="0"/>
                  <a:pt x="2885" y="8"/>
                  <a:pt x="3053" y="8"/>
                </a:cubicBezTo>
              </a:path>
            </a:pathLst>
          </a:custGeom>
          <a:noFill/>
          <a:ln w="190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307223" name="Text Box 23"/>
          <p:cNvSpPr txBox="1">
            <a:spLocks noChangeArrowheads="1"/>
          </p:cNvSpPr>
          <p:nvPr/>
        </p:nvSpPr>
        <p:spPr bwMode="auto">
          <a:xfrm>
            <a:off x="8669338" y="3790950"/>
            <a:ext cx="1050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best-case</a:t>
            </a:r>
          </a:p>
        </p:txBody>
      </p:sp>
      <p:sp>
        <p:nvSpPr>
          <p:cNvPr id="307224" name="Text Box 24"/>
          <p:cNvSpPr txBox="1">
            <a:spLocks noChangeArrowheads="1"/>
          </p:cNvSpPr>
          <p:nvPr/>
        </p:nvSpPr>
        <p:spPr bwMode="auto">
          <a:xfrm>
            <a:off x="8688389" y="2997200"/>
            <a:ext cx="14459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solidFill>
                  <a:schemeClr val="tx2"/>
                </a:solidFill>
              </a:rPr>
              <a:t>average-case</a:t>
            </a:r>
          </a:p>
        </p:txBody>
      </p:sp>
      <p:sp>
        <p:nvSpPr>
          <p:cNvPr id="307225" name="Text Box 25"/>
          <p:cNvSpPr txBox="1">
            <a:spLocks noChangeArrowheads="1"/>
          </p:cNvSpPr>
          <p:nvPr/>
        </p:nvSpPr>
        <p:spPr bwMode="auto">
          <a:xfrm>
            <a:off x="8678863" y="2520951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solidFill>
                  <a:srgbClr val="FF0000"/>
                </a:solidFill>
              </a:rPr>
              <a:t>worst-case</a:t>
            </a:r>
          </a:p>
        </p:txBody>
      </p:sp>
    </p:spTree>
    <p:extLst>
      <p:ext uri="{BB962C8B-B14F-4D97-AF65-F5344CB8AC3E}">
        <p14:creationId xmlns:p14="http://schemas.microsoft.com/office/powerpoint/2010/main" val="18852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6671DD2-D22F-4508-B292-B461CFD1D133}" type="slidenum">
              <a:rPr lang="en-US" altLang="ro-RO"/>
              <a:pPr/>
              <a:t>26</a:t>
            </a:fld>
            <a:endParaRPr lang="en-US" altLang="ro-RO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dirty="0"/>
              <a:t>Best/Worst/Average Case (4)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ro-RO" sz="3200" b="1" dirty="0"/>
              <a:t>Worst case </a:t>
            </a:r>
            <a:r>
              <a:rPr lang="en-US" altLang="ro-RO" sz="3200" dirty="0"/>
              <a:t>is usually used:</a:t>
            </a:r>
          </a:p>
          <a:p>
            <a:pPr lvl="1">
              <a:lnSpc>
                <a:spcPct val="90000"/>
              </a:lnSpc>
            </a:pPr>
            <a:r>
              <a:rPr lang="en-US" altLang="ro-RO" sz="2800" dirty="0">
                <a:solidFill>
                  <a:srgbClr val="000000"/>
                </a:solidFill>
              </a:rPr>
              <a:t>It is an upper-bound and in certain application domains (e.g., air traffic control, surgery) knowing the </a:t>
            </a:r>
            <a:r>
              <a:rPr lang="en-US" altLang="ro-RO" sz="2800" b="1" dirty="0"/>
              <a:t>worst-case</a:t>
            </a:r>
            <a:r>
              <a:rPr lang="en-US" altLang="ro-RO" sz="2800" dirty="0">
                <a:solidFill>
                  <a:srgbClr val="FF0000"/>
                </a:solidFill>
              </a:rPr>
              <a:t> </a:t>
            </a:r>
            <a:r>
              <a:rPr lang="en-US" altLang="ro-RO" sz="2800" dirty="0">
                <a:solidFill>
                  <a:srgbClr val="000000"/>
                </a:solidFill>
              </a:rPr>
              <a:t>time complexity is of crucial importance</a:t>
            </a:r>
          </a:p>
          <a:p>
            <a:pPr lvl="1">
              <a:lnSpc>
                <a:spcPct val="90000"/>
              </a:lnSpc>
            </a:pPr>
            <a:r>
              <a:rPr lang="en-US" altLang="ro-RO" sz="2800" dirty="0">
                <a:solidFill>
                  <a:srgbClr val="000000"/>
                </a:solidFill>
              </a:rPr>
              <a:t>For some algorithms </a:t>
            </a:r>
            <a:r>
              <a:rPr lang="en-US" altLang="ro-RO" sz="2800" b="1" dirty="0">
                <a:solidFill>
                  <a:srgbClr val="000000"/>
                </a:solidFill>
              </a:rPr>
              <a:t>worst case</a:t>
            </a:r>
            <a:r>
              <a:rPr lang="en-US" altLang="ro-RO" sz="2800" dirty="0">
                <a:solidFill>
                  <a:srgbClr val="000000"/>
                </a:solidFill>
              </a:rPr>
              <a:t> occurs fairly often</a:t>
            </a:r>
          </a:p>
          <a:p>
            <a:pPr lvl="1">
              <a:lnSpc>
                <a:spcPct val="90000"/>
              </a:lnSpc>
            </a:pPr>
            <a:r>
              <a:rPr lang="en-US" altLang="ro-RO" sz="2800" dirty="0">
                <a:solidFill>
                  <a:srgbClr val="000000"/>
                </a:solidFill>
              </a:rPr>
              <a:t>The </a:t>
            </a:r>
            <a:r>
              <a:rPr lang="en-US" altLang="ro-RO" sz="2800" b="1" dirty="0"/>
              <a:t>average case</a:t>
            </a:r>
            <a:r>
              <a:rPr lang="en-US" altLang="ro-RO" sz="2800" dirty="0">
                <a:solidFill>
                  <a:srgbClr val="0000FF"/>
                </a:solidFill>
              </a:rPr>
              <a:t> </a:t>
            </a:r>
            <a:r>
              <a:rPr lang="en-US" altLang="ro-RO" sz="2800" dirty="0"/>
              <a:t>is often as bad as the </a:t>
            </a:r>
            <a:r>
              <a:rPr lang="en-US" altLang="ro-RO" sz="2800" b="1" dirty="0"/>
              <a:t>worst case</a:t>
            </a:r>
            <a:endParaRPr lang="en-US" altLang="ro-RO" sz="2800" dirty="0"/>
          </a:p>
          <a:p>
            <a:pPr lvl="1">
              <a:lnSpc>
                <a:spcPct val="90000"/>
              </a:lnSpc>
            </a:pPr>
            <a:r>
              <a:rPr lang="en-US" altLang="ro-RO" sz="2800" dirty="0"/>
              <a:t>Finding the </a:t>
            </a:r>
            <a:r>
              <a:rPr lang="en-US" altLang="ro-RO" sz="2800" b="1" dirty="0"/>
              <a:t>average case </a:t>
            </a:r>
            <a:r>
              <a:rPr lang="en-US" altLang="ro-RO" sz="2800" dirty="0">
                <a:solidFill>
                  <a:srgbClr val="000000"/>
                </a:solidFill>
              </a:rPr>
              <a:t>can be very difficult</a:t>
            </a:r>
          </a:p>
        </p:txBody>
      </p:sp>
    </p:spTree>
    <p:extLst>
      <p:ext uri="{BB962C8B-B14F-4D97-AF65-F5344CB8AC3E}">
        <p14:creationId xmlns:p14="http://schemas.microsoft.com/office/powerpoint/2010/main" val="2751494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C7059F73-81EB-49F7-A753-4EB675C2941B}" type="slidenum">
              <a:rPr lang="en-US" altLang="ro-RO"/>
              <a:pPr/>
              <a:t>27</a:t>
            </a:fld>
            <a:endParaRPr lang="en-US" altLang="ro-RO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Growth Functions </a:t>
            </a:r>
            <a:endParaRPr lang="en-GB" altLang="ro-RO"/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040010"/>
              </p:ext>
            </p:extLst>
          </p:nvPr>
        </p:nvGraphicFramePr>
        <p:xfrm>
          <a:off x="1253597" y="1559983"/>
          <a:ext cx="799147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Chart" r:id="rId3" imgW="8296466" imgH="5981891" progId="Excel.Chart.8">
                  <p:embed/>
                </p:oleObj>
              </mc:Choice>
              <mc:Fallback>
                <p:oleObj name="Chart" r:id="rId3" imgW="8296466" imgH="598189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597" y="1559983"/>
                        <a:ext cx="7991475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842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B83773B3-7868-4819-9CB1-30F44D834A21}" type="slidenum">
              <a:rPr lang="en-US" altLang="ro-RO"/>
              <a:pPr/>
              <a:t>28</a:t>
            </a:fld>
            <a:endParaRPr lang="en-US" altLang="ro-RO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2" y="169785"/>
            <a:ext cx="9905998" cy="1478570"/>
          </a:xfrm>
        </p:spPr>
        <p:txBody>
          <a:bodyPr/>
          <a:lstStyle/>
          <a:p>
            <a:r>
              <a:rPr lang="en-US" altLang="ro-RO" dirty="0"/>
              <a:t>Growth Functions (2)</a:t>
            </a:r>
            <a:endParaRPr lang="en-GB" altLang="ro-RO" dirty="0"/>
          </a:p>
        </p:txBody>
      </p:sp>
      <p:graphicFrame>
        <p:nvGraphicFramePr>
          <p:cNvPr id="2631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713719"/>
              </p:ext>
            </p:extLst>
          </p:nvPr>
        </p:nvGraphicFramePr>
        <p:xfrm>
          <a:off x="1507598" y="1485067"/>
          <a:ext cx="8296275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Chart" r:id="rId3" imgW="8296466" imgH="5981891" progId="Excel.Chart.8">
                  <p:embed/>
                </p:oleObj>
              </mc:Choice>
              <mc:Fallback>
                <p:oleObj name="Chart" r:id="rId3" imgW="8296466" imgH="598189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598" y="1485067"/>
                        <a:ext cx="8296275" cy="516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812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C59296C-0643-4097-8F22-AAC7EE876693}" type="slidenum">
              <a:rPr lang="en-US" altLang="ro-RO"/>
              <a:pPr/>
              <a:t>29</a:t>
            </a:fld>
            <a:endParaRPr lang="en-US" altLang="ro-RO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That’s it?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/>
              <a:t>Is </a:t>
            </a:r>
            <a:r>
              <a:rPr lang="en-US" altLang="ro-RO" b="1"/>
              <a:t>insertion sort</a:t>
            </a:r>
            <a:r>
              <a:rPr lang="en-US" altLang="ro-RO"/>
              <a:t> the best approach to sorting?</a:t>
            </a:r>
          </a:p>
          <a:p>
            <a:pPr>
              <a:lnSpc>
                <a:spcPct val="90000"/>
              </a:lnSpc>
            </a:pPr>
            <a:r>
              <a:rPr lang="en-US" altLang="ro-RO"/>
              <a:t>Alternative strategy based on divide and conquer</a:t>
            </a:r>
          </a:p>
          <a:p>
            <a:pPr>
              <a:lnSpc>
                <a:spcPct val="90000"/>
              </a:lnSpc>
            </a:pPr>
            <a:r>
              <a:rPr lang="en-US" altLang="ro-RO"/>
              <a:t>MergeSort</a:t>
            </a:r>
          </a:p>
          <a:p>
            <a:pPr lvl="1">
              <a:lnSpc>
                <a:spcPct val="90000"/>
              </a:lnSpc>
            </a:pPr>
            <a:r>
              <a:rPr lang="en-US" altLang="ro-RO"/>
              <a:t>sorting the numbers &lt;4, 1, 3, 9&gt; is split into</a:t>
            </a:r>
          </a:p>
          <a:p>
            <a:pPr lvl="1">
              <a:lnSpc>
                <a:spcPct val="90000"/>
              </a:lnSpc>
            </a:pPr>
            <a:r>
              <a:rPr lang="en-US" altLang="ro-RO"/>
              <a:t>sorting &lt;4, 1&gt; and &lt;3, 9&gt; and </a:t>
            </a:r>
          </a:p>
          <a:p>
            <a:pPr lvl="1">
              <a:lnSpc>
                <a:spcPct val="90000"/>
              </a:lnSpc>
            </a:pPr>
            <a:r>
              <a:rPr lang="en-US" altLang="ro-RO"/>
              <a:t>merging the results</a:t>
            </a:r>
          </a:p>
          <a:p>
            <a:pPr lvl="1">
              <a:lnSpc>
                <a:spcPct val="90000"/>
              </a:lnSpc>
            </a:pPr>
            <a:r>
              <a:rPr lang="en-US" altLang="ro-RO"/>
              <a:t>Running time </a:t>
            </a:r>
            <a:r>
              <a:rPr lang="en-US" altLang="ro-RO" i="1"/>
              <a:t>f(n log n)</a:t>
            </a:r>
          </a:p>
        </p:txBody>
      </p:sp>
    </p:spTree>
    <p:extLst>
      <p:ext uri="{BB962C8B-B14F-4D97-AF65-F5344CB8AC3E}">
        <p14:creationId xmlns:p14="http://schemas.microsoft.com/office/powerpoint/2010/main" val="326599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What is it all about?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ro-RO" sz="2800" dirty="0"/>
              <a:t>Solving problems</a:t>
            </a:r>
          </a:p>
          <a:p>
            <a:pPr lvl="1">
              <a:lnSpc>
                <a:spcPct val="90000"/>
              </a:lnSpc>
            </a:pPr>
            <a:r>
              <a:rPr lang="en-GB" altLang="ro-RO" sz="2400" dirty="0"/>
              <a:t>Get me from home to work</a:t>
            </a:r>
          </a:p>
          <a:p>
            <a:pPr lvl="1">
              <a:lnSpc>
                <a:spcPct val="90000"/>
              </a:lnSpc>
            </a:pPr>
            <a:r>
              <a:rPr lang="en-GB" altLang="ro-RO" sz="2400" dirty="0"/>
              <a:t>Balance my </a:t>
            </a:r>
            <a:r>
              <a:rPr lang="en-GB" altLang="ro-RO" sz="2400" dirty="0" err="1"/>
              <a:t>checkbook</a:t>
            </a:r>
            <a:endParaRPr lang="en-GB" altLang="ro-RO" sz="2400" dirty="0"/>
          </a:p>
          <a:p>
            <a:pPr lvl="1">
              <a:lnSpc>
                <a:spcPct val="90000"/>
              </a:lnSpc>
            </a:pPr>
            <a:r>
              <a:rPr lang="en-GB" altLang="ro-RO" sz="2400" dirty="0"/>
              <a:t>Simulate a jet engine</a:t>
            </a:r>
          </a:p>
          <a:p>
            <a:pPr lvl="1">
              <a:lnSpc>
                <a:spcPct val="90000"/>
              </a:lnSpc>
            </a:pPr>
            <a:r>
              <a:rPr lang="en-GB" altLang="ro-RO" sz="2400" dirty="0"/>
              <a:t>Graduate from </a:t>
            </a:r>
            <a:r>
              <a:rPr lang="en-GB" altLang="ro-RO" sz="2400" dirty="0" smtClean="0"/>
              <a:t>SUNY Oswego</a:t>
            </a:r>
            <a:endParaRPr lang="en-GB" altLang="ro-RO" sz="2400" dirty="0"/>
          </a:p>
          <a:p>
            <a:pPr>
              <a:lnSpc>
                <a:spcPct val="90000"/>
              </a:lnSpc>
            </a:pPr>
            <a:r>
              <a:rPr lang="en-GB" altLang="ro-RO" sz="2800" dirty="0"/>
              <a:t>Using a computer to help solve problems</a:t>
            </a:r>
          </a:p>
          <a:p>
            <a:pPr lvl="1">
              <a:lnSpc>
                <a:spcPct val="90000"/>
              </a:lnSpc>
            </a:pPr>
            <a:r>
              <a:rPr lang="en-GB" altLang="ro-RO" sz="2400" dirty="0"/>
              <a:t>Designing programs (architecture, algorithms)</a:t>
            </a:r>
          </a:p>
          <a:p>
            <a:pPr lvl="1">
              <a:lnSpc>
                <a:spcPct val="90000"/>
              </a:lnSpc>
            </a:pPr>
            <a:r>
              <a:rPr lang="en-GB" altLang="ro-RO" sz="2400" dirty="0"/>
              <a:t>Writing programs</a:t>
            </a:r>
          </a:p>
          <a:p>
            <a:pPr lvl="1">
              <a:lnSpc>
                <a:spcPct val="90000"/>
              </a:lnSpc>
            </a:pPr>
            <a:r>
              <a:rPr lang="en-GB" altLang="ro-RO" sz="2400" dirty="0"/>
              <a:t>Verifying programs</a:t>
            </a:r>
          </a:p>
          <a:p>
            <a:pPr lvl="1">
              <a:lnSpc>
                <a:spcPct val="90000"/>
              </a:lnSpc>
            </a:pPr>
            <a:r>
              <a:rPr lang="en-GB" altLang="ro-RO" sz="2400" dirty="0"/>
              <a:t>Documenting programs</a:t>
            </a:r>
          </a:p>
        </p:txBody>
      </p:sp>
    </p:spTree>
    <p:extLst>
      <p:ext uri="{BB962C8B-B14F-4D97-AF65-F5344CB8AC3E}">
        <p14:creationId xmlns:p14="http://schemas.microsoft.com/office/powerpoint/2010/main" val="2301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o-RO" sz="4400" dirty="0"/>
              <a:t>Simple data structures you have seen 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146" y="5435997"/>
            <a:ext cx="9905999" cy="1008857"/>
          </a:xfrm>
        </p:spPr>
        <p:txBody>
          <a:bodyPr>
            <a:normAutofit/>
          </a:bodyPr>
          <a:lstStyle/>
          <a:p>
            <a:pPr lvl="1"/>
            <a:r>
              <a:rPr lang="en-US" altLang="ro-RO" sz="2400" dirty="0"/>
              <a:t>Data structure = representation and operations associated with a data type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762000" y="1143000"/>
            <a:ext cx="8193088" cy="483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ro-RO" smtClean="0"/>
              <a:t>	</a:t>
            </a:r>
          </a:p>
          <a:p>
            <a:endParaRPr lang="en-US" altLang="ro-RO" dirty="0" smtClean="0"/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1371600" y="2514600"/>
            <a:ext cx="2057400" cy="2057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1828800" y="2743200"/>
            <a:ext cx="457200" cy="3810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1752600" y="3505200"/>
            <a:ext cx="457200" cy="45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514600" y="3048000"/>
            <a:ext cx="533400" cy="533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2286000" y="3733800"/>
            <a:ext cx="609600" cy="609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4191000" y="37338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4191000" y="3505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4191000" y="32766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4191000" y="30480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191000" y="28194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7239000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6705600" y="2819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7772400" y="2819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6248400" y="3352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7086600" y="3352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7467600" y="3962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ro-RO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H="1">
            <a:off x="7010400" y="2667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H="1">
            <a:off x="65532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>
            <a:off x="7010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7620000" y="2667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73914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1752600" y="4724400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o-RO" dirty="0" smtClean="0">
                <a:latin typeface="Arial" panose="020B0604020202020204" pitchFamily="34" charset="0"/>
              </a:rPr>
              <a:t>Set</a:t>
            </a:r>
            <a:endParaRPr lang="en-US" altLang="ro-RO" dirty="0">
              <a:latin typeface="Arial" panose="020B0604020202020204" pitchFamily="34" charset="0"/>
            </a:endParaRP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4344988" y="4722813"/>
            <a:ext cx="91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o-RO">
                <a:latin typeface="Arial" panose="020B0604020202020204" pitchFamily="34" charset="0"/>
              </a:rPr>
              <a:t>Array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7086600" y="4648200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o-RO">
                <a:latin typeface="Arial" panose="020B0604020202020204" pitchFamily="34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o-RO" sz="4400" dirty="0" smtClean="0"/>
              <a:t>Simple </a:t>
            </a:r>
            <a:r>
              <a:rPr lang="en-US" altLang="ro-RO" sz="4400" dirty="0"/>
              <a:t>algorithms you have seen 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ro-RO" dirty="0"/>
              <a:t>Binary search</a:t>
            </a:r>
          </a:p>
          <a:p>
            <a:r>
              <a:rPr lang="en-US" altLang="ro-RO" dirty="0"/>
              <a:t>Bubble sort</a:t>
            </a:r>
          </a:p>
          <a:p>
            <a:r>
              <a:rPr lang="en-US" altLang="ro-RO" dirty="0"/>
              <a:t>Quick sort</a:t>
            </a:r>
          </a:p>
          <a:p>
            <a:pPr marL="0" lv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0266" y="527051"/>
            <a:ext cx="7772400" cy="7477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ro-RO" sz="4400" dirty="0" smtClean="0"/>
              <a:t>Knowledge Assumed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447800"/>
            <a:ext cx="8534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ro-RO" sz="3200" dirty="0" smtClean="0"/>
              <a:t>We assume you know </a:t>
            </a:r>
            <a:endParaRPr lang="en-US" altLang="ro-RO" sz="3200" dirty="0" smtClean="0"/>
          </a:p>
          <a:p>
            <a:pPr lvl="1"/>
            <a:r>
              <a:rPr lang="en-US" altLang="ro-RO" sz="2800" dirty="0"/>
              <a:t>B</a:t>
            </a:r>
            <a:r>
              <a:rPr lang="en-US" altLang="ro-RO" sz="2800" dirty="0" smtClean="0"/>
              <a:t>asic </a:t>
            </a:r>
            <a:r>
              <a:rPr lang="en-US" altLang="ro-RO" sz="2800" dirty="0" smtClean="0"/>
              <a:t>data structures</a:t>
            </a:r>
          </a:p>
          <a:p>
            <a:pPr lvl="2" eaLnBrk="1" hangingPunct="1"/>
            <a:r>
              <a:rPr lang="en-US" altLang="ro-RO" sz="2400" dirty="0" smtClean="0"/>
              <a:t>Arrays, </a:t>
            </a:r>
            <a:r>
              <a:rPr lang="en-US" altLang="ro-RO" sz="2400" dirty="0" smtClean="0"/>
              <a:t>sets, </a:t>
            </a:r>
            <a:r>
              <a:rPr lang="en-US" altLang="ro-RO" sz="2400" dirty="0" smtClean="0"/>
              <a:t>lists, stacks, queues, linked lists</a:t>
            </a:r>
          </a:p>
          <a:p>
            <a:pPr lvl="1" eaLnBrk="1" hangingPunct="1"/>
            <a:r>
              <a:rPr lang="en-US" altLang="ro-RO" sz="2800" dirty="0" smtClean="0"/>
              <a:t>Functions, logarithms, exponents, sets, series, derivatives, limits</a:t>
            </a:r>
          </a:p>
          <a:p>
            <a:pPr lvl="1" eaLnBrk="1" hangingPunct="1"/>
            <a:r>
              <a:rPr lang="en-US" altLang="ro-RO" sz="2800" dirty="0" smtClean="0"/>
              <a:t>Abstract Data types</a:t>
            </a:r>
          </a:p>
          <a:p>
            <a:pPr lvl="1" eaLnBrk="1" hangingPunct="1"/>
            <a:r>
              <a:rPr lang="en-US" altLang="ro-RO" sz="2800" dirty="0" smtClean="0"/>
              <a:t>Basic object oriented design concepts</a:t>
            </a:r>
          </a:p>
          <a:p>
            <a:pPr lvl="2" eaLnBrk="1" hangingPunct="1"/>
            <a:r>
              <a:rPr lang="en-US" altLang="ro-RO" sz="2400" dirty="0" smtClean="0"/>
              <a:t>abstraction, encapsulation, modularity</a:t>
            </a:r>
          </a:p>
        </p:txBody>
      </p:sp>
    </p:spTree>
    <p:extLst>
      <p:ext uri="{BB962C8B-B14F-4D97-AF65-F5344CB8AC3E}">
        <p14:creationId xmlns:p14="http://schemas.microsoft.com/office/powerpoint/2010/main" val="738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96851"/>
            <a:ext cx="7772400" cy="747713"/>
          </a:xfrm>
        </p:spPr>
        <p:txBody>
          <a:bodyPr/>
          <a:lstStyle/>
          <a:p>
            <a:pPr eaLnBrk="1" hangingPunct="1"/>
            <a:r>
              <a:rPr lang="en-US" altLang="ro-RO" smtClean="0"/>
              <a:t>Skills Assumed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4999" y="1295400"/>
            <a:ext cx="9516533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ro-RO" sz="2800" b="1" dirty="0" smtClean="0">
                <a:solidFill>
                  <a:schemeClr val="hlink"/>
                </a:solidFill>
              </a:rPr>
              <a:t>We assume you know how to program in Java</a:t>
            </a:r>
            <a:endParaRPr lang="en-US" altLang="ro-RO" sz="28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ro-RO" sz="2800" dirty="0"/>
              <a:t>can design, implement, test, debug, read, understand and document relatively simple Java programs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ro-RO" sz="2400" dirty="0"/>
              <a:t>including simple recursive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3200" dirty="0"/>
              <a:t>This is </a:t>
            </a:r>
            <a:r>
              <a:rPr lang="en-US" altLang="ro-RO" sz="3200" b="1" dirty="0"/>
              <a:t>not</a:t>
            </a:r>
            <a:r>
              <a:rPr lang="en-US" altLang="ro-RO" sz="3200" dirty="0"/>
              <a:t> a course on Java. If you don’t know Java, start learning it now, before the programming assignments are due!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800" dirty="0"/>
              <a:t>Books, tutorials on the web, etc</a:t>
            </a:r>
            <a:r>
              <a:rPr lang="en-US" altLang="ro-RO" sz="2800" dirty="0" smtClean="0"/>
              <a:t>.</a:t>
            </a:r>
            <a:endParaRPr lang="en-US" altLang="ro-RO" sz="2800" dirty="0"/>
          </a:p>
        </p:txBody>
      </p:sp>
    </p:spTree>
    <p:extLst>
      <p:ext uri="{BB962C8B-B14F-4D97-AF65-F5344CB8AC3E}">
        <p14:creationId xmlns:p14="http://schemas.microsoft.com/office/powerpoint/2010/main" val="170072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96851"/>
            <a:ext cx="7772400" cy="747713"/>
          </a:xfrm>
        </p:spPr>
        <p:txBody>
          <a:bodyPr/>
          <a:lstStyle/>
          <a:p>
            <a:pPr eaLnBrk="1" hangingPunct="1"/>
            <a:r>
              <a:rPr lang="en-US" altLang="ro-RO" smtClean="0"/>
              <a:t>What will you learn?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2933" y="1295400"/>
            <a:ext cx="10151534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ro-RO" sz="2800" dirty="0" smtClean="0"/>
              <a:t>Analysis of moderately complex algorithms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ro-RO" sz="2400" dirty="0" smtClean="0"/>
              <a:t>How to predict algorithm’s performance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ro-RO" sz="2000" dirty="0" smtClean="0"/>
              <a:t>time and space complexity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ro-RO" sz="2400" dirty="0" smtClean="0"/>
              <a:t>Algorithm correctness</a:t>
            </a:r>
          </a:p>
          <a:p>
            <a:pPr eaLnBrk="1" hangingPunct="1"/>
            <a:r>
              <a:rPr lang="en-US" altLang="ro-RO" sz="2800" dirty="0" smtClean="0"/>
              <a:t>Moderately complex data structures that let us efficiently store, access, manage data </a:t>
            </a:r>
          </a:p>
          <a:p>
            <a:pPr eaLnBrk="1" hangingPunct="1"/>
            <a:r>
              <a:rPr lang="en-US" altLang="ro-RO" sz="2800" dirty="0" smtClean="0"/>
              <a:t>How to solve practical problems efficiently by choosing the appropriate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90862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96851"/>
            <a:ext cx="7772400" cy="747713"/>
          </a:xfrm>
        </p:spPr>
        <p:txBody>
          <a:bodyPr/>
          <a:lstStyle/>
          <a:p>
            <a:pPr eaLnBrk="1" hangingPunct="1"/>
            <a:r>
              <a:rPr lang="en-US" altLang="ro-RO" smtClean="0"/>
              <a:t>Topics Covered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43000"/>
            <a:ext cx="86868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ro-RO" sz="2800" dirty="0"/>
              <a:t>Analysis of algorithms</a:t>
            </a:r>
          </a:p>
          <a:p>
            <a:pPr lvl="1" eaLnBrk="1" hangingPunct="1"/>
            <a:r>
              <a:rPr lang="en-US" altLang="ro-RO" sz="2400" dirty="0"/>
              <a:t>Time and space complexity</a:t>
            </a:r>
          </a:p>
          <a:p>
            <a:pPr lvl="1" eaLnBrk="1" hangingPunct="1"/>
            <a:r>
              <a:rPr lang="en-US" altLang="ro-RO" sz="2400" dirty="0"/>
              <a:t>Correctness</a:t>
            </a:r>
          </a:p>
          <a:p>
            <a:pPr eaLnBrk="1" hangingPunct="1"/>
            <a:r>
              <a:rPr lang="en-US" altLang="ro-RO" sz="2800" dirty="0"/>
              <a:t>Data Structures</a:t>
            </a:r>
          </a:p>
          <a:p>
            <a:pPr lvl="1" eaLnBrk="1" hangingPunct="1"/>
            <a:r>
              <a:rPr lang="en-US" altLang="ro-RO" sz="2400" dirty="0"/>
              <a:t>Dictionaries, hash tables</a:t>
            </a:r>
          </a:p>
          <a:p>
            <a:pPr lvl="1" eaLnBrk="1" hangingPunct="1"/>
            <a:r>
              <a:rPr lang="en-US" altLang="ro-RO" sz="2400" dirty="0"/>
              <a:t>Priority queues and heaps</a:t>
            </a:r>
          </a:p>
          <a:p>
            <a:pPr lvl="1" eaLnBrk="1" hangingPunct="1"/>
            <a:r>
              <a:rPr lang="en-US" altLang="ro-RO" sz="2400" dirty="0"/>
              <a:t>Trees, binary search trees, multi-way search trees</a:t>
            </a:r>
          </a:p>
          <a:p>
            <a:pPr lvl="1" eaLnBrk="1" hangingPunct="1"/>
            <a:r>
              <a:rPr lang="en-US" altLang="ro-RO" sz="2400" dirty="0"/>
              <a:t>Graphs</a:t>
            </a:r>
          </a:p>
          <a:p>
            <a:pPr eaLnBrk="1" hangingPunct="1"/>
            <a:r>
              <a:rPr lang="en-US" altLang="ro-RO" sz="2800" dirty="0"/>
              <a:t>Algorithms</a:t>
            </a:r>
          </a:p>
          <a:p>
            <a:pPr lvl="1" eaLnBrk="1" hangingPunct="1"/>
            <a:r>
              <a:rPr lang="en-US" altLang="ro-RO" sz="2400" dirty="0"/>
              <a:t>Binary Search, sorting, algorithms on trees and graphs</a:t>
            </a:r>
          </a:p>
          <a:p>
            <a:pPr lvl="1" eaLnBrk="1" hangingPunct="1"/>
            <a:endParaRPr lang="en-US" altLang="ro-RO" dirty="0" smtClean="0"/>
          </a:p>
        </p:txBody>
      </p:sp>
    </p:spTree>
    <p:extLst>
      <p:ext uri="{BB962C8B-B14F-4D97-AF65-F5344CB8AC3E}">
        <p14:creationId xmlns:p14="http://schemas.microsoft.com/office/powerpoint/2010/main" val="21342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1149</Words>
  <Application>Microsoft Office PowerPoint</Application>
  <PresentationFormat>Widescreen</PresentationFormat>
  <Paragraphs>259</Paragraphs>
  <Slides>29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Courier New</vt:lpstr>
      <vt:lpstr>Rockwell</vt:lpstr>
      <vt:lpstr>Symbol</vt:lpstr>
      <vt:lpstr>Tahoma</vt:lpstr>
      <vt:lpstr>Times New Roman</vt:lpstr>
      <vt:lpstr>Trebuchet MS</vt:lpstr>
      <vt:lpstr>Tw Cen MT</vt:lpstr>
      <vt:lpstr>Wingdings</vt:lpstr>
      <vt:lpstr>Circuit</vt:lpstr>
      <vt:lpstr>MathType 4.0 Equation</vt:lpstr>
      <vt:lpstr>Microsoft Excel Chart</vt:lpstr>
      <vt:lpstr>CSC365 Data structures and algorithms</vt:lpstr>
      <vt:lpstr>What is this course about?</vt:lpstr>
      <vt:lpstr>What is it all about?</vt:lpstr>
      <vt:lpstr>Simple data structures you have seen </vt:lpstr>
      <vt:lpstr>Simple algorithms you have seen </vt:lpstr>
      <vt:lpstr>Knowledge Assumed</vt:lpstr>
      <vt:lpstr>Skills Assumed</vt:lpstr>
      <vt:lpstr>What will you learn?</vt:lpstr>
      <vt:lpstr>Topics Covered</vt:lpstr>
      <vt:lpstr>Syllabus</vt:lpstr>
      <vt:lpstr>Contact Info</vt:lpstr>
      <vt:lpstr>Class Attendance</vt:lpstr>
      <vt:lpstr>Data Structures and Algorithms</vt:lpstr>
      <vt:lpstr>Overall Picture</vt:lpstr>
      <vt:lpstr>Overall Picture (2)</vt:lpstr>
      <vt:lpstr>Algorithmic problem</vt:lpstr>
      <vt:lpstr>Algorithmic Solution</vt:lpstr>
      <vt:lpstr>Example: Sorting</vt:lpstr>
      <vt:lpstr>Insertion Sort</vt:lpstr>
      <vt:lpstr>Analysis of Algorithms</vt:lpstr>
      <vt:lpstr>The RAM model</vt:lpstr>
      <vt:lpstr>Analysis of Insertion Sort</vt:lpstr>
      <vt:lpstr>Best/Worst/Average Case</vt:lpstr>
      <vt:lpstr>Best/Worst/Average Case (2)</vt:lpstr>
      <vt:lpstr>Best/Worst/Average Case (3)</vt:lpstr>
      <vt:lpstr>Best/Worst/Average Case (4)</vt:lpstr>
      <vt:lpstr>Growth Functions </vt:lpstr>
      <vt:lpstr>Growth Functions (2)</vt:lpstr>
      <vt:lpstr>That’s it?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2018-08-26T21:49:52Z</dcterms:created>
  <dcterms:modified xsi:type="dcterms:W3CDTF">2018-08-26T23:15:18Z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