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4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689C1-F2C5-4982-A627-F13DEF2BC73C}" type="datetimeFigureOut">
              <a:rPr lang="ro-RO" smtClean="0"/>
              <a:t>29.08.2018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8E8D3-94AC-4E9D-A12C-C05DA8AD33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84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64A7E-05BF-4441-8A11-91CA5B2A96A4}" type="slidenum">
              <a:rPr lang="en-US" altLang="ro-RO"/>
              <a:pPr/>
              <a:t>2</a:t>
            </a:fld>
            <a:endParaRPr lang="en-US" altLang="ro-RO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2464946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B84D4-36EA-4D7A-92EA-039DA580B576}" type="slidenum">
              <a:rPr lang="en-US" altLang="ro-RO"/>
              <a:pPr/>
              <a:t>21</a:t>
            </a:fld>
            <a:endParaRPr lang="en-US" altLang="ro-RO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3621525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5D809-F4C7-4F2A-A346-71979E22A59C}" type="slidenum">
              <a:rPr lang="en-US" altLang="ro-RO"/>
              <a:pPr/>
              <a:t>22</a:t>
            </a:fld>
            <a:endParaRPr lang="en-US" altLang="ro-RO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1656557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1EC4B-2E17-46FB-A330-C5AFBAF6AC83}" type="slidenum">
              <a:rPr lang="en-US" altLang="ro-RO"/>
              <a:pPr/>
              <a:t>23</a:t>
            </a:fld>
            <a:endParaRPr lang="en-US" altLang="ro-RO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1842707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AC330-A1CD-4E02-AF9D-5BC93E9E7A88}" type="slidenum">
              <a:rPr lang="en-US" altLang="ro-RO"/>
              <a:pPr/>
              <a:t>24</a:t>
            </a:fld>
            <a:endParaRPr lang="en-US" altLang="ro-RO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261266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BF7FC5-CD50-4DEE-94AE-8C1C33EBC4B5}" type="slidenum">
              <a:rPr lang="en-US" altLang="ro-RO"/>
              <a:pPr/>
              <a:t>26</a:t>
            </a:fld>
            <a:endParaRPr lang="en-US" altLang="ro-RO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1629599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56AD0-C14E-4A8E-B22D-EE815A122186}" type="slidenum">
              <a:rPr lang="en-US" altLang="ro-RO"/>
              <a:pPr/>
              <a:t>27</a:t>
            </a:fld>
            <a:endParaRPr lang="en-US" altLang="ro-RO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1369457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77BC3-DC75-4823-8AA4-4CE0C7FEC5E3}" type="slidenum">
              <a:rPr lang="en-US" altLang="ro-RO"/>
              <a:pPr/>
              <a:t>35</a:t>
            </a:fld>
            <a:endParaRPr lang="en-US" altLang="ro-RO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211038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DEB02-D123-4B12-A4F0-86DBF9D8C242}" type="slidenum">
              <a:rPr lang="en-US" altLang="ro-RO"/>
              <a:pPr/>
              <a:t>36</a:t>
            </a:fld>
            <a:endParaRPr lang="en-US" altLang="ro-RO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781117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DDF3B-6436-4E54-85F5-8CAC4640D3F1}" type="slidenum">
              <a:rPr lang="en-US" altLang="ro-RO"/>
              <a:pPr/>
              <a:t>37</a:t>
            </a:fld>
            <a:endParaRPr lang="en-US" altLang="ro-RO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288888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4C3F85-D745-4D33-9F96-07204016BB99}" type="slidenum">
              <a:rPr lang="en-US" altLang="ro-RO"/>
              <a:pPr/>
              <a:t>10</a:t>
            </a:fld>
            <a:endParaRPr lang="en-US" altLang="ro-RO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109099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E3131-7895-431C-BBF1-8EAA00DAF20C}" type="slidenum">
              <a:rPr lang="en-US" altLang="ro-RO"/>
              <a:pPr/>
              <a:t>11</a:t>
            </a:fld>
            <a:endParaRPr lang="en-US" altLang="ro-RO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220119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DB946-672B-4E5E-8B00-EABC67D1101C}" type="slidenum">
              <a:rPr lang="en-US" altLang="ro-RO"/>
              <a:pPr/>
              <a:t>12</a:t>
            </a:fld>
            <a:endParaRPr lang="en-US" altLang="ro-RO"/>
          </a:p>
        </p:txBody>
      </p:sp>
      <p:sp>
        <p:nvSpPr>
          <p:cNvPr id="107522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0363" y="7223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338" y="4454525"/>
            <a:ext cx="5073650" cy="4214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423569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C8CD0-8744-4513-B07F-A20C92FF58BD}" type="slidenum">
              <a:rPr lang="en-US" altLang="ro-RO"/>
              <a:pPr/>
              <a:t>13</a:t>
            </a:fld>
            <a:endParaRPr lang="en-US" altLang="ro-RO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0363" y="7223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338" y="4454525"/>
            <a:ext cx="5073650" cy="4214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3266761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633DE-728A-44AC-8C9E-084F856A1D09}" type="slidenum">
              <a:rPr lang="en-US" altLang="ro-RO"/>
              <a:pPr/>
              <a:t>14</a:t>
            </a:fld>
            <a:endParaRPr lang="en-US" altLang="ro-RO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224965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84C17-26E2-4512-8874-03CCC365BCE7}" type="slidenum">
              <a:rPr lang="en-US" altLang="ro-RO"/>
              <a:pPr/>
              <a:t>15</a:t>
            </a:fld>
            <a:endParaRPr lang="en-US" altLang="ro-RO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148636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9EA8B-0BC6-4274-9CB3-8F2006B1B9C5}" type="slidenum">
              <a:rPr lang="en-US" altLang="ro-RO"/>
              <a:pPr/>
              <a:t>17</a:t>
            </a:fld>
            <a:endParaRPr lang="en-US" altLang="ro-RO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4198994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CC6480-E609-493E-BA98-7F7F0F92D502}" type="slidenum">
              <a:rPr lang="en-US" altLang="ro-RO"/>
              <a:pPr/>
              <a:t>19</a:t>
            </a:fld>
            <a:endParaRPr lang="en-US" altLang="ro-RO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183133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Big O notation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ro-RO" sz="2400" dirty="0"/>
              <a:t>Algorithm Cost</a:t>
            </a:r>
            <a:br>
              <a:rPr lang="en-US" altLang="ro-RO" sz="2400" dirty="0"/>
            </a:br>
            <a:r>
              <a:rPr lang="en-US" altLang="ro-RO" sz="2400" dirty="0"/>
              <a:t> Algorithm Complexity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Correctness is Not Enough</a:t>
            </a:r>
          </a:p>
        </p:txBody>
      </p:sp>
      <p:sp>
        <p:nvSpPr>
          <p:cNvPr id="86021" name="Rectangle 20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b="1"/>
              <a:t>It isn’t sufficient that our algorithms perform the required tasks.</a:t>
            </a:r>
          </a:p>
          <a:p>
            <a:endParaRPr lang="en-US" altLang="ro-RO" sz="2800" b="1"/>
          </a:p>
          <a:p>
            <a:r>
              <a:rPr lang="en-US" altLang="ro-RO" sz="2800" b="1"/>
              <a:t>We want them to do so efficiently, making the best use of</a:t>
            </a:r>
          </a:p>
          <a:p>
            <a:pPr lvl="1"/>
            <a:r>
              <a:rPr lang="en-US" altLang="ro-RO" sz="2800" b="1">
                <a:solidFill>
                  <a:srgbClr val="3333FF"/>
                </a:solidFill>
              </a:rPr>
              <a:t>Space</a:t>
            </a:r>
          </a:p>
          <a:p>
            <a:pPr lvl="1"/>
            <a:r>
              <a:rPr lang="en-US" altLang="ro-RO" sz="2800" b="1">
                <a:solidFill>
                  <a:srgbClr val="3333FF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686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Time and Space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 b="1"/>
              <a:t>Time</a:t>
            </a:r>
          </a:p>
          <a:p>
            <a:pPr lvl="1">
              <a:lnSpc>
                <a:spcPct val="90000"/>
              </a:lnSpc>
            </a:pPr>
            <a:r>
              <a:rPr lang="en-US" altLang="ro-RO" b="1"/>
              <a:t>Instructions take time.</a:t>
            </a:r>
          </a:p>
          <a:p>
            <a:pPr lvl="1">
              <a:lnSpc>
                <a:spcPct val="90000"/>
              </a:lnSpc>
            </a:pPr>
            <a:r>
              <a:rPr lang="en-US" altLang="ro-RO" b="1"/>
              <a:t>How fast does the algorithm perform?</a:t>
            </a:r>
          </a:p>
          <a:p>
            <a:pPr lvl="1">
              <a:lnSpc>
                <a:spcPct val="90000"/>
              </a:lnSpc>
            </a:pPr>
            <a:r>
              <a:rPr lang="en-US" altLang="ro-RO" b="1"/>
              <a:t>What affects its runtime?</a:t>
            </a:r>
          </a:p>
          <a:p>
            <a:pPr>
              <a:lnSpc>
                <a:spcPct val="90000"/>
              </a:lnSpc>
            </a:pPr>
            <a:endParaRPr lang="en-US" altLang="ro-RO" b="1"/>
          </a:p>
          <a:p>
            <a:pPr>
              <a:lnSpc>
                <a:spcPct val="90000"/>
              </a:lnSpc>
            </a:pPr>
            <a:r>
              <a:rPr lang="en-US" altLang="ro-RO" b="1"/>
              <a:t> Space</a:t>
            </a:r>
          </a:p>
          <a:p>
            <a:pPr lvl="1">
              <a:lnSpc>
                <a:spcPct val="90000"/>
              </a:lnSpc>
            </a:pPr>
            <a:r>
              <a:rPr lang="en-US" altLang="ro-RO" b="1"/>
              <a:t>Data structures take space.</a:t>
            </a:r>
          </a:p>
          <a:p>
            <a:pPr lvl="1">
              <a:lnSpc>
                <a:spcPct val="90000"/>
              </a:lnSpc>
            </a:pPr>
            <a:r>
              <a:rPr lang="en-US" altLang="ro-RO" b="1"/>
              <a:t>What kind of data structures can be used?</a:t>
            </a:r>
          </a:p>
          <a:p>
            <a:pPr lvl="1">
              <a:lnSpc>
                <a:spcPct val="90000"/>
              </a:lnSpc>
            </a:pPr>
            <a:r>
              <a:rPr lang="en-US" altLang="ro-RO" b="1"/>
              <a:t>How does the choice of data structure affect the runtime?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732089" y="1700213"/>
            <a:ext cx="7138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40518542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Time vs. Space</a:t>
            </a:r>
          </a:p>
        </p:txBody>
      </p:sp>
      <p:sp>
        <p:nvSpPr>
          <p:cNvPr id="1064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o-RO" b="1"/>
              <a:t>Very often, we can trade space for time:</a:t>
            </a:r>
          </a:p>
          <a:p>
            <a:pPr>
              <a:buFontTx/>
              <a:buNone/>
            </a:pPr>
            <a:endParaRPr lang="en-US" altLang="ro-RO" b="1"/>
          </a:p>
          <a:p>
            <a:pPr>
              <a:buFontTx/>
              <a:buNone/>
            </a:pPr>
            <a:r>
              <a:rPr lang="en-US" altLang="ro-RO" b="1"/>
              <a:t>For example: maintain a collection of students’ with SSN information.</a:t>
            </a:r>
          </a:p>
          <a:p>
            <a:pPr lvl="1"/>
            <a:r>
              <a:rPr lang="en-US" altLang="ro-RO" b="1"/>
              <a:t>Use an array of a billion elements and have </a:t>
            </a:r>
            <a:r>
              <a:rPr lang="en-US" altLang="ro-RO" b="1">
                <a:solidFill>
                  <a:srgbClr val="3333FF"/>
                </a:solidFill>
              </a:rPr>
              <a:t>immediate access</a:t>
            </a:r>
            <a:r>
              <a:rPr lang="en-US" altLang="ro-RO" b="1"/>
              <a:t> (better time)</a:t>
            </a:r>
          </a:p>
          <a:p>
            <a:pPr lvl="1"/>
            <a:r>
              <a:rPr lang="en-US" altLang="ro-RO" b="1"/>
              <a:t>Use an array of 35 elements and have to </a:t>
            </a:r>
            <a:r>
              <a:rPr lang="en-US" altLang="ro-RO" b="1">
                <a:solidFill>
                  <a:srgbClr val="3333FF"/>
                </a:solidFill>
              </a:rPr>
              <a:t>search</a:t>
            </a:r>
            <a:r>
              <a:rPr lang="en-US" altLang="ro-RO" b="1"/>
              <a:t> (better space)</a:t>
            </a:r>
          </a:p>
        </p:txBody>
      </p:sp>
    </p:spTree>
    <p:extLst>
      <p:ext uri="{BB962C8B-B14F-4D97-AF65-F5344CB8AC3E}">
        <p14:creationId xmlns:p14="http://schemas.microsoft.com/office/powerpoint/2010/main" val="80515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The Right Balance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ro-RO" b="1"/>
              <a:t>The best solution uses a reasonable mix of space and time.</a:t>
            </a:r>
          </a:p>
          <a:p>
            <a:pPr>
              <a:buFontTx/>
              <a:buNone/>
            </a:pPr>
            <a:endParaRPr lang="en-US" altLang="ro-RO" b="1"/>
          </a:p>
          <a:p>
            <a:pPr lvl="1"/>
            <a:r>
              <a:rPr lang="en-US" altLang="ro-RO" b="1"/>
              <a:t>Select </a:t>
            </a:r>
            <a:r>
              <a:rPr lang="en-US" altLang="ro-RO" b="1">
                <a:solidFill>
                  <a:srgbClr val="3333FF"/>
                </a:solidFill>
              </a:rPr>
              <a:t>effective data structures</a:t>
            </a:r>
            <a:r>
              <a:rPr lang="en-US" altLang="ro-RO" b="1"/>
              <a:t> to represent your data model.</a:t>
            </a:r>
          </a:p>
          <a:p>
            <a:pPr lvl="1"/>
            <a:endParaRPr lang="en-US" altLang="ro-RO" b="1"/>
          </a:p>
          <a:p>
            <a:pPr lvl="1"/>
            <a:r>
              <a:rPr lang="en-US" altLang="ro-RO" b="1"/>
              <a:t>Utilize </a:t>
            </a:r>
            <a:r>
              <a:rPr lang="en-US" altLang="ro-RO" b="1">
                <a:solidFill>
                  <a:srgbClr val="3333FF"/>
                </a:solidFill>
              </a:rPr>
              <a:t>efficient methods</a:t>
            </a:r>
            <a:r>
              <a:rPr lang="en-US" altLang="ro-RO" b="1"/>
              <a:t> on these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8741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r>
              <a:rPr lang="en-US" altLang="ro-RO" sz="3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8410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r>
              <a:rPr lang="en-US" altLang="ro-RO" sz="3200"/>
              <a:t>Algorithm Complexity</a:t>
            </a:r>
          </a:p>
        </p:txBody>
      </p:sp>
    </p:spTree>
    <p:extLst>
      <p:ext uri="{BB962C8B-B14F-4D97-AF65-F5344CB8AC3E}">
        <p14:creationId xmlns:p14="http://schemas.microsoft.com/office/powerpoint/2010/main" val="378633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r>
              <a:rPr lang="en-US" altLang="ro-RO"/>
              <a:t>Scenarios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 b="1"/>
              <a:t>I’ve got two algorithms that accomplish the same task</a:t>
            </a:r>
          </a:p>
          <a:p>
            <a:pPr lvl="1">
              <a:lnSpc>
                <a:spcPct val="90000"/>
              </a:lnSpc>
            </a:pPr>
            <a:r>
              <a:rPr lang="en-US" altLang="ro-RO" b="1">
                <a:solidFill>
                  <a:srgbClr val="3333FF"/>
                </a:solidFill>
              </a:rPr>
              <a:t>Which is better</a:t>
            </a:r>
            <a:r>
              <a:rPr lang="en-US" altLang="ro-RO" b="1"/>
              <a:t>?</a:t>
            </a:r>
          </a:p>
          <a:p>
            <a:pPr>
              <a:lnSpc>
                <a:spcPct val="90000"/>
              </a:lnSpc>
            </a:pPr>
            <a:endParaRPr lang="en-US" altLang="ro-RO" b="1"/>
          </a:p>
          <a:p>
            <a:pPr>
              <a:lnSpc>
                <a:spcPct val="90000"/>
              </a:lnSpc>
            </a:pPr>
            <a:r>
              <a:rPr lang="en-US" altLang="ro-RO" b="1"/>
              <a:t>Given an algorithm, can I determine </a:t>
            </a:r>
            <a:r>
              <a:rPr lang="en-US" altLang="ro-RO" b="1">
                <a:solidFill>
                  <a:srgbClr val="3333FF"/>
                </a:solidFill>
              </a:rPr>
              <a:t>how long it will take to run</a:t>
            </a:r>
            <a:r>
              <a:rPr lang="en-US" altLang="ro-RO" b="1"/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ro-RO" b="1"/>
              <a:t>Input is unknown</a:t>
            </a:r>
          </a:p>
          <a:p>
            <a:pPr lvl="1">
              <a:lnSpc>
                <a:spcPct val="90000"/>
              </a:lnSpc>
            </a:pPr>
            <a:r>
              <a:rPr lang="en-US" altLang="ro-RO" b="1"/>
              <a:t>Don’t want to trace all possible paths of execution</a:t>
            </a:r>
          </a:p>
          <a:p>
            <a:pPr>
              <a:lnSpc>
                <a:spcPct val="90000"/>
              </a:lnSpc>
            </a:pPr>
            <a:endParaRPr lang="en-US" altLang="ro-RO" b="1"/>
          </a:p>
          <a:p>
            <a:pPr>
              <a:lnSpc>
                <a:spcPct val="90000"/>
              </a:lnSpc>
            </a:pPr>
            <a:r>
              <a:rPr lang="en-US" altLang="ro-RO" b="1"/>
              <a:t>For different input, can I determine </a:t>
            </a:r>
            <a:r>
              <a:rPr lang="en-US" altLang="ro-RO" b="1">
                <a:solidFill>
                  <a:srgbClr val="3333FF"/>
                </a:solidFill>
              </a:rPr>
              <a:t>how an algorithm’s runtime changes</a:t>
            </a:r>
            <a:r>
              <a:rPr lang="en-US" altLang="ro-RO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352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Measuring the Growth of Work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7010400" cy="3733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b="1"/>
              <a:t>   While it is possible to measure the work done by an algorithm for a given set of input, we need a way to:</a:t>
            </a:r>
            <a:br>
              <a:rPr lang="en-US" altLang="ro-RO" b="1"/>
            </a:br>
            <a:endParaRPr lang="en-US" altLang="ro-RO" b="1"/>
          </a:p>
          <a:p>
            <a:pPr lvl="1"/>
            <a:r>
              <a:rPr lang="en-US" altLang="ro-RO" b="1"/>
              <a:t>Measure the </a:t>
            </a:r>
            <a:r>
              <a:rPr lang="en-US" altLang="ro-RO" b="1">
                <a:solidFill>
                  <a:srgbClr val="3333FF"/>
                </a:solidFill>
              </a:rPr>
              <a:t>rate of growth</a:t>
            </a:r>
            <a:r>
              <a:rPr lang="en-US" altLang="ro-RO" b="1"/>
              <a:t> of an algorithm </a:t>
            </a:r>
            <a:r>
              <a:rPr lang="en-US" altLang="ro-RO" b="1">
                <a:solidFill>
                  <a:srgbClr val="FF0033"/>
                </a:solidFill>
              </a:rPr>
              <a:t>based upon the size of the input</a:t>
            </a:r>
          </a:p>
          <a:p>
            <a:pPr lvl="1"/>
            <a:r>
              <a:rPr lang="en-US" altLang="ro-RO" b="1">
                <a:solidFill>
                  <a:srgbClr val="3333FF"/>
                </a:solidFill>
              </a:rPr>
              <a:t>Compare algorithms</a:t>
            </a:r>
            <a:r>
              <a:rPr lang="en-US" altLang="ro-RO" b="1"/>
              <a:t> to determine which is better for the situation</a:t>
            </a:r>
          </a:p>
        </p:txBody>
      </p:sp>
    </p:spTree>
    <p:extLst>
      <p:ext uri="{BB962C8B-B14F-4D97-AF65-F5344CB8AC3E}">
        <p14:creationId xmlns:p14="http://schemas.microsoft.com/office/powerpoint/2010/main" val="203794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Introducing Big O</a:t>
            </a:r>
          </a:p>
        </p:txBody>
      </p:sp>
      <p:sp>
        <p:nvSpPr>
          <p:cNvPr id="168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ro-RO" b="1" dirty="0"/>
              <a:t>Will allow us to evaluate algorithms.</a:t>
            </a:r>
          </a:p>
          <a:p>
            <a:r>
              <a:rPr lang="en-US" altLang="ro-RO" b="1" dirty="0"/>
              <a:t>Has precise mathematical definition</a:t>
            </a:r>
          </a:p>
          <a:p>
            <a:r>
              <a:rPr lang="en-US" altLang="ro-RO" b="1" dirty="0"/>
              <a:t>We will use simplified version in </a:t>
            </a:r>
            <a:r>
              <a:rPr lang="en-US" altLang="ro-RO" b="1" dirty="0" smtClean="0"/>
              <a:t>CSC365</a:t>
            </a:r>
            <a:endParaRPr lang="en-US" altLang="ro-RO" b="1" dirty="0"/>
          </a:p>
          <a:p>
            <a:endParaRPr lang="en-US" altLang="ro-RO" b="1" dirty="0"/>
          </a:p>
          <a:p>
            <a:r>
              <a:rPr lang="en-US" altLang="ro-RO" b="1" dirty="0"/>
              <a:t>Caution for the real world: Only tells part of the story!</a:t>
            </a:r>
          </a:p>
          <a:p>
            <a:endParaRPr lang="en-US" altLang="ro-RO" b="1" dirty="0"/>
          </a:p>
          <a:p>
            <a:r>
              <a:rPr lang="en-US" altLang="ro-RO" b="1" dirty="0"/>
              <a:t>Used in a sense to put algorithms into families</a:t>
            </a:r>
          </a:p>
          <a:p>
            <a:endParaRPr lang="en-US" altLang="ro-RO" b="1" dirty="0"/>
          </a:p>
          <a:p>
            <a:endParaRPr lang="en-US" altLang="ro-RO" b="1" dirty="0"/>
          </a:p>
        </p:txBody>
      </p:sp>
      <p:sp>
        <p:nvSpPr>
          <p:cNvPr id="168964" name="Text Box 1028"/>
          <p:cNvSpPr txBox="1">
            <a:spLocks noChangeArrowheads="1"/>
          </p:cNvSpPr>
          <p:nvPr/>
        </p:nvSpPr>
        <p:spPr bwMode="auto">
          <a:xfrm>
            <a:off x="9829801" y="152400"/>
            <a:ext cx="18473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ro-R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Why Use Big-O Notation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317750"/>
            <a:ext cx="7239000" cy="3778250"/>
          </a:xfrm>
        </p:spPr>
        <p:txBody>
          <a:bodyPr>
            <a:normAutofit lnSpcReduction="10000"/>
          </a:bodyPr>
          <a:lstStyle/>
          <a:p>
            <a:r>
              <a:rPr lang="en-US" altLang="ro-RO" b="1" dirty="0"/>
              <a:t>Used when we only know the </a:t>
            </a:r>
            <a:r>
              <a:rPr lang="en-US" altLang="ro-RO" b="1" dirty="0">
                <a:solidFill>
                  <a:srgbClr val="3333FF"/>
                </a:solidFill>
              </a:rPr>
              <a:t>asymptotic upper bound</a:t>
            </a:r>
            <a:r>
              <a:rPr lang="en-US" altLang="ro-RO" b="1" dirty="0"/>
              <a:t>.</a:t>
            </a:r>
          </a:p>
          <a:p>
            <a:r>
              <a:rPr lang="en-US" altLang="ro-RO" b="1" dirty="0"/>
              <a:t>If you are not guaranteed certain input, then it is a valid upper bound that even the </a:t>
            </a:r>
            <a:r>
              <a:rPr lang="en-US" altLang="ro-RO" b="1" dirty="0">
                <a:solidFill>
                  <a:srgbClr val="3333FF"/>
                </a:solidFill>
              </a:rPr>
              <a:t>worst-case</a:t>
            </a:r>
            <a:r>
              <a:rPr lang="en-US" altLang="ro-RO" b="1" dirty="0"/>
              <a:t> input will be below.</a:t>
            </a:r>
          </a:p>
          <a:p>
            <a:r>
              <a:rPr lang="en-US" altLang="ro-RO" b="1" dirty="0"/>
              <a:t>May often be </a:t>
            </a:r>
            <a:r>
              <a:rPr lang="en-US" altLang="ro-RO" b="1" dirty="0">
                <a:solidFill>
                  <a:srgbClr val="3333FF"/>
                </a:solidFill>
              </a:rPr>
              <a:t>determined by inspection</a:t>
            </a:r>
            <a:r>
              <a:rPr lang="en-US" altLang="ro-RO" b="1" dirty="0"/>
              <a:t> of an algorithm.</a:t>
            </a:r>
          </a:p>
          <a:p>
            <a:r>
              <a:rPr lang="en-US" altLang="ro-RO" b="1" dirty="0"/>
              <a:t>Thus we </a:t>
            </a:r>
            <a:r>
              <a:rPr lang="en-US" altLang="ro-RO" b="1" dirty="0">
                <a:solidFill>
                  <a:srgbClr val="3333FF"/>
                </a:solidFill>
              </a:rPr>
              <a:t>don’t have to do a proof</a:t>
            </a:r>
            <a:r>
              <a:rPr lang="en-US" altLang="ro-RO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71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ro-RO" sz="3200" dirty="0"/>
              <a:t>Algorithm </a:t>
            </a:r>
            <a:r>
              <a:rPr lang="en-US" altLang="ro-RO" sz="3200" dirty="0" smtClean="0"/>
              <a:t>Cost</a:t>
            </a:r>
            <a:br>
              <a:rPr lang="en-US" altLang="ro-RO" sz="3200" dirty="0" smtClean="0"/>
            </a:br>
            <a:r>
              <a:rPr lang="en-US" altLang="ro-RO" sz="3200" dirty="0"/>
              <a:t/>
            </a:r>
            <a:br>
              <a:rPr lang="en-US" altLang="ro-RO" sz="3200" dirty="0"/>
            </a:br>
            <a:r>
              <a:rPr lang="en-US" altLang="ro-RO" sz="3200" dirty="0" smtClean="0"/>
              <a:t>			Bunnies</a:t>
            </a:r>
            <a:endParaRPr lang="en-US" altLang="ro-RO" sz="3200" dirty="0"/>
          </a:p>
        </p:txBody>
      </p:sp>
    </p:spTree>
    <p:extLst>
      <p:ext uri="{BB962C8B-B14F-4D97-AF65-F5344CB8AC3E}">
        <p14:creationId xmlns:p14="http://schemas.microsoft.com/office/powerpoint/2010/main" val="1822363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Size of Input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 b="1">
                <a:sym typeface="Wingdings" panose="05000000000000000000" pitchFamily="2" charset="2"/>
              </a:rPr>
              <a:t>In analyzing rate of growth based upon size of input, we’ll use a variable</a:t>
            </a:r>
          </a:p>
          <a:p>
            <a:pPr lvl="1">
              <a:lnSpc>
                <a:spcPct val="90000"/>
              </a:lnSpc>
            </a:pPr>
            <a:r>
              <a:rPr lang="en-US" altLang="ro-RO" b="1"/>
              <a:t>For each factor in the size, use a new variable</a:t>
            </a:r>
          </a:p>
          <a:p>
            <a:pPr lvl="1">
              <a:lnSpc>
                <a:spcPct val="90000"/>
              </a:lnSpc>
            </a:pPr>
            <a:r>
              <a:rPr lang="en-US" altLang="ro-RO" b="1"/>
              <a:t>N is most common…</a:t>
            </a:r>
          </a:p>
          <a:p>
            <a:pPr>
              <a:lnSpc>
                <a:spcPct val="90000"/>
              </a:lnSpc>
            </a:pPr>
            <a:endParaRPr lang="en-US" altLang="ro-RO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o-RO" b="1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ro-RO" b="1"/>
              <a:t>A linked list of </a:t>
            </a:r>
            <a:r>
              <a:rPr lang="en-US" altLang="ro-RO" b="1">
                <a:solidFill>
                  <a:srgbClr val="3333FF"/>
                </a:solidFill>
              </a:rPr>
              <a:t>N elements</a:t>
            </a:r>
          </a:p>
          <a:p>
            <a:pPr lvl="1">
              <a:lnSpc>
                <a:spcPct val="90000"/>
              </a:lnSpc>
            </a:pPr>
            <a:r>
              <a:rPr lang="en-US" altLang="ro-RO" b="1"/>
              <a:t>A 2D array of </a:t>
            </a:r>
            <a:r>
              <a:rPr lang="en-US" altLang="ro-RO" b="1">
                <a:solidFill>
                  <a:srgbClr val="3333FF"/>
                </a:solidFill>
              </a:rPr>
              <a:t>N x M elements</a:t>
            </a:r>
          </a:p>
          <a:p>
            <a:pPr lvl="1">
              <a:lnSpc>
                <a:spcPct val="90000"/>
              </a:lnSpc>
            </a:pPr>
            <a:r>
              <a:rPr lang="en-US" altLang="ro-RO" b="1"/>
              <a:t>A Binary Search Tree of </a:t>
            </a:r>
            <a:r>
              <a:rPr lang="en-US" altLang="ro-RO" b="1">
                <a:solidFill>
                  <a:srgbClr val="3333FF"/>
                </a:solidFill>
              </a:rPr>
              <a:t>P elements</a:t>
            </a:r>
          </a:p>
        </p:txBody>
      </p:sp>
    </p:spTree>
    <p:extLst>
      <p:ext uri="{BB962C8B-B14F-4D97-AF65-F5344CB8AC3E}">
        <p14:creationId xmlns:p14="http://schemas.microsoft.com/office/powerpoint/2010/main" val="38333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Formal Definition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16138"/>
            <a:ext cx="7772400" cy="39798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b="1"/>
              <a:t>For a given function g(n), O(g(n)) is defined to be the set of functions</a:t>
            </a:r>
          </a:p>
          <a:p>
            <a:endParaRPr lang="en-US" altLang="ro-RO" b="1"/>
          </a:p>
          <a:p>
            <a:pPr>
              <a:buFontTx/>
              <a:buNone/>
            </a:pPr>
            <a:r>
              <a:rPr lang="en-US" altLang="ro-RO" b="1"/>
              <a:t>O(g(n)) = {f(n) : there exist positive 				constants c and n</a:t>
            </a:r>
            <a:r>
              <a:rPr lang="en-US" altLang="ro-RO" b="1" baseline="-25000"/>
              <a:t>0</a:t>
            </a:r>
            <a:r>
              <a:rPr lang="en-US" altLang="ro-RO" b="1"/>
              <a:t> such that </a:t>
            </a:r>
            <a:br>
              <a:rPr lang="en-US" altLang="ro-RO" b="1"/>
            </a:br>
            <a:r>
              <a:rPr lang="en-US" altLang="ro-RO" b="1"/>
              <a:t>		0 </a:t>
            </a:r>
            <a:r>
              <a:rPr lang="en-US" altLang="ro-RO" b="1">
                <a:sym typeface="Symbol" panose="05050102010706020507" pitchFamily="18" charset="2"/>
              </a:rPr>
              <a:t> f(n)  cg(n) for all n  n</a:t>
            </a:r>
            <a:r>
              <a:rPr lang="en-US" altLang="ro-RO" b="1" baseline="-25000">
                <a:sym typeface="Symbol" panose="05050102010706020507" pitchFamily="18" charset="2"/>
              </a:rPr>
              <a:t>0</a:t>
            </a:r>
            <a:r>
              <a:rPr lang="en-US" altLang="ro-RO" b="1"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Visual O() Meaning</a:t>
            </a:r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2362200" y="1454150"/>
            <a:ext cx="0" cy="441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2362200" y="5873750"/>
            <a:ext cx="678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5957" name="Freeform 5"/>
          <p:cNvSpPr>
            <a:spLocks/>
          </p:cNvSpPr>
          <p:nvPr/>
        </p:nvSpPr>
        <p:spPr bwMode="auto">
          <a:xfrm>
            <a:off x="2362200" y="2901950"/>
            <a:ext cx="6553200" cy="2438400"/>
          </a:xfrm>
          <a:custGeom>
            <a:avLst/>
            <a:gdLst>
              <a:gd name="T0" fmla="*/ 0 w 4128"/>
              <a:gd name="T1" fmla="*/ 1344 h 1536"/>
              <a:gd name="T2" fmla="*/ 576 w 4128"/>
              <a:gd name="T3" fmla="*/ 1104 h 1536"/>
              <a:gd name="T4" fmla="*/ 1056 w 4128"/>
              <a:gd name="T5" fmla="*/ 1488 h 1536"/>
              <a:gd name="T6" fmla="*/ 1392 w 4128"/>
              <a:gd name="T7" fmla="*/ 816 h 1536"/>
              <a:gd name="T8" fmla="*/ 1824 w 4128"/>
              <a:gd name="T9" fmla="*/ 432 h 1536"/>
              <a:gd name="T10" fmla="*/ 2064 w 4128"/>
              <a:gd name="T11" fmla="*/ 816 h 1536"/>
              <a:gd name="T12" fmla="*/ 3216 w 4128"/>
              <a:gd name="T13" fmla="*/ 240 h 1536"/>
              <a:gd name="T14" fmla="*/ 4128 w 4128"/>
              <a:gd name="T1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8" h="1536">
                <a:moveTo>
                  <a:pt x="0" y="1344"/>
                </a:moveTo>
                <a:cubicBezTo>
                  <a:pt x="200" y="1212"/>
                  <a:pt x="400" y="1080"/>
                  <a:pt x="576" y="1104"/>
                </a:cubicBezTo>
                <a:cubicBezTo>
                  <a:pt x="752" y="1128"/>
                  <a:pt x="920" y="1536"/>
                  <a:pt x="1056" y="1488"/>
                </a:cubicBezTo>
                <a:cubicBezTo>
                  <a:pt x="1192" y="1440"/>
                  <a:pt x="1264" y="992"/>
                  <a:pt x="1392" y="816"/>
                </a:cubicBezTo>
                <a:cubicBezTo>
                  <a:pt x="1520" y="640"/>
                  <a:pt x="1712" y="432"/>
                  <a:pt x="1824" y="432"/>
                </a:cubicBezTo>
                <a:cubicBezTo>
                  <a:pt x="1936" y="432"/>
                  <a:pt x="1832" y="848"/>
                  <a:pt x="2064" y="816"/>
                </a:cubicBezTo>
                <a:cubicBezTo>
                  <a:pt x="2296" y="784"/>
                  <a:pt x="2872" y="376"/>
                  <a:pt x="3216" y="240"/>
                </a:cubicBezTo>
                <a:cubicBezTo>
                  <a:pt x="3560" y="104"/>
                  <a:pt x="3976" y="40"/>
                  <a:pt x="4128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5958" name="Freeform 6"/>
          <p:cNvSpPr>
            <a:spLocks/>
          </p:cNvSpPr>
          <p:nvPr/>
        </p:nvSpPr>
        <p:spPr bwMode="auto">
          <a:xfrm>
            <a:off x="2362200" y="1682750"/>
            <a:ext cx="6553200" cy="3886200"/>
          </a:xfrm>
          <a:custGeom>
            <a:avLst/>
            <a:gdLst>
              <a:gd name="T0" fmla="*/ 0 w 4128"/>
              <a:gd name="T1" fmla="*/ 2448 h 2448"/>
              <a:gd name="T2" fmla="*/ 864 w 4128"/>
              <a:gd name="T3" fmla="*/ 1920 h 2448"/>
              <a:gd name="T4" fmla="*/ 1536 w 4128"/>
              <a:gd name="T5" fmla="*/ 1680 h 2448"/>
              <a:gd name="T6" fmla="*/ 2448 w 4128"/>
              <a:gd name="T7" fmla="*/ 912 h 2448"/>
              <a:gd name="T8" fmla="*/ 4128 w 4128"/>
              <a:gd name="T9" fmla="*/ 0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2448">
                <a:moveTo>
                  <a:pt x="0" y="2448"/>
                </a:moveTo>
                <a:cubicBezTo>
                  <a:pt x="304" y="2248"/>
                  <a:pt x="608" y="2048"/>
                  <a:pt x="864" y="1920"/>
                </a:cubicBezTo>
                <a:cubicBezTo>
                  <a:pt x="1120" y="1792"/>
                  <a:pt x="1272" y="1848"/>
                  <a:pt x="1536" y="1680"/>
                </a:cubicBezTo>
                <a:cubicBezTo>
                  <a:pt x="1800" y="1512"/>
                  <a:pt x="2016" y="1192"/>
                  <a:pt x="2448" y="912"/>
                </a:cubicBezTo>
                <a:cubicBezTo>
                  <a:pt x="2880" y="632"/>
                  <a:pt x="3848" y="152"/>
                  <a:pt x="4128" y="0"/>
                </a:cubicBezTo>
              </a:path>
            </a:pathLst>
          </a:custGeom>
          <a:noFill/>
          <a:ln w="57150" cmpd="sng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>
            <a:off x="5359400" y="3816350"/>
            <a:ext cx="0" cy="2057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7543801" y="2590801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800">
                <a:latin typeface="Times New Roman" panose="02020603050405020304" pitchFamily="18" charset="0"/>
              </a:rPr>
              <a:t>f(n)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7334251" y="1371601"/>
            <a:ext cx="95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800">
                <a:solidFill>
                  <a:schemeClr val="tx2"/>
                </a:solidFill>
                <a:latin typeface="Times New Roman" panose="02020603050405020304" pitchFamily="18" charset="0"/>
              </a:rPr>
              <a:t>cg(n)</a:t>
            </a: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5441950" y="5283201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800">
                <a:latin typeface="Times New Roman" panose="02020603050405020304" pitchFamily="18" charset="0"/>
              </a:rPr>
              <a:t>n</a:t>
            </a:r>
            <a:r>
              <a:rPr lang="en-US" altLang="ro-RO" sz="2800" baseline="-25000">
                <a:latin typeface="Times New Roman" panose="02020603050405020304" pitchFamily="18" charset="0"/>
              </a:rPr>
              <a:t>0</a:t>
            </a:r>
            <a:endParaRPr lang="en-US" altLang="ro-RO" sz="2800">
              <a:latin typeface="Times New Roman" panose="02020603050405020304" pitchFamily="18" charset="0"/>
            </a:endParaRP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2743200" y="2895601"/>
            <a:ext cx="2249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800">
                <a:latin typeface="Times New Roman" panose="02020603050405020304" pitchFamily="18" charset="0"/>
              </a:rPr>
              <a:t>f(n) = O(g(n))</a:t>
            </a: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4572000" y="5943600"/>
            <a:ext cx="1337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Size of input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 rot="-5400000">
            <a:off x="1524812" y="3589616"/>
            <a:ext cx="1217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Work done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7924800" y="3352800"/>
            <a:ext cx="228600" cy="10668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7239000" y="4419600"/>
            <a:ext cx="1483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solidFill>
                  <a:srgbClr val="FF0033"/>
                </a:solidFill>
              </a:rPr>
              <a:t>Our Algorithm</a:t>
            </a:r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5562600" y="2209800"/>
            <a:ext cx="1447800" cy="3048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4648200" y="1752600"/>
            <a:ext cx="13933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solidFill>
                  <a:srgbClr val="FF0033"/>
                </a:solidFill>
              </a:rPr>
              <a:t>Upper Bound</a:t>
            </a:r>
          </a:p>
        </p:txBody>
      </p:sp>
    </p:spTree>
    <p:extLst>
      <p:ext uri="{BB962C8B-B14F-4D97-AF65-F5344CB8AC3E}">
        <p14:creationId xmlns:p14="http://schemas.microsoft.com/office/powerpoint/2010/main" val="12055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ro-RO"/>
              <a:t>Simplifying O() Answers</a:t>
            </a:r>
            <a:br>
              <a:rPr lang="en-US" altLang="ro-RO"/>
            </a:br>
            <a:r>
              <a:rPr lang="en-US" altLang="ro-RO">
                <a:solidFill>
                  <a:srgbClr val="FF0033"/>
                </a:solidFill>
              </a:rPr>
              <a:t>(Throw-Away Math!)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317750"/>
            <a:ext cx="7772400" cy="377825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ro-RO" b="1"/>
              <a:t>We say 3n</a:t>
            </a:r>
            <a:r>
              <a:rPr lang="en-US" altLang="ro-RO" b="1" baseline="30000"/>
              <a:t>2</a:t>
            </a:r>
            <a:r>
              <a:rPr lang="en-US" altLang="ro-RO" b="1"/>
              <a:t> + 2 = O(n</a:t>
            </a:r>
            <a:r>
              <a:rPr lang="en-US" altLang="ro-RO" b="1" baseline="30000"/>
              <a:t>2</a:t>
            </a:r>
            <a:r>
              <a:rPr lang="en-US" altLang="ro-RO" b="1"/>
              <a:t>)     </a:t>
            </a:r>
            <a:r>
              <a:rPr lang="en-US" altLang="ro-RO" sz="2800" b="1">
                <a:solidFill>
                  <a:srgbClr val="FF0033"/>
                </a:solidFill>
                <a:sym typeface="Symbol" panose="05050102010706020507" pitchFamily="18" charset="2"/>
              </a:rPr>
              <a:t></a:t>
            </a:r>
            <a:r>
              <a:rPr lang="en-US" altLang="ro-RO" b="1">
                <a:sym typeface="Symbol" panose="05050102010706020507" pitchFamily="18" charset="2"/>
              </a:rPr>
              <a:t>     </a:t>
            </a:r>
            <a:r>
              <a:rPr lang="en-US" altLang="ro-RO" b="1">
                <a:solidFill>
                  <a:srgbClr val="FF0033"/>
                </a:solidFill>
              </a:rPr>
              <a:t>drop constants!</a:t>
            </a:r>
          </a:p>
          <a:p>
            <a:pPr>
              <a:buFontTx/>
              <a:buNone/>
            </a:pPr>
            <a:endParaRPr lang="en-US" altLang="ro-RO" b="1">
              <a:solidFill>
                <a:srgbClr val="FF0033"/>
              </a:solidFill>
            </a:endParaRPr>
          </a:p>
          <a:p>
            <a:pPr>
              <a:buFontTx/>
              <a:buNone/>
            </a:pPr>
            <a:r>
              <a:rPr lang="en-US" altLang="ro-RO" b="1"/>
              <a:t>because we can show that there is a n</a:t>
            </a:r>
            <a:r>
              <a:rPr lang="en-US" altLang="ro-RO" b="1" baseline="-25000"/>
              <a:t>0</a:t>
            </a:r>
            <a:r>
              <a:rPr lang="en-US" altLang="ro-RO" b="1"/>
              <a:t> and a c such that:</a:t>
            </a:r>
          </a:p>
          <a:p>
            <a:pPr>
              <a:buFontTx/>
              <a:buNone/>
            </a:pPr>
            <a:r>
              <a:rPr lang="en-US" altLang="ro-RO" b="1"/>
              <a:t>	0 </a:t>
            </a:r>
            <a:r>
              <a:rPr lang="en-US" altLang="ro-RO" b="1">
                <a:sym typeface="Symbol" panose="05050102010706020507" pitchFamily="18" charset="2"/>
              </a:rPr>
              <a:t>  3</a:t>
            </a:r>
            <a:r>
              <a:rPr lang="en-US" altLang="ro-RO" b="1"/>
              <a:t>n</a:t>
            </a:r>
            <a:r>
              <a:rPr lang="en-US" altLang="ro-RO" b="1" baseline="30000"/>
              <a:t>2</a:t>
            </a:r>
            <a:r>
              <a:rPr lang="en-US" altLang="ro-RO" b="1"/>
              <a:t> + 2  </a:t>
            </a:r>
            <a:r>
              <a:rPr lang="en-US" altLang="ro-RO" b="1">
                <a:sym typeface="Symbol" panose="05050102010706020507" pitchFamily="18" charset="2"/>
              </a:rPr>
              <a:t> cn</a:t>
            </a:r>
            <a:r>
              <a:rPr lang="en-US" altLang="ro-RO" b="1" baseline="30000"/>
              <a:t>2</a:t>
            </a:r>
            <a:r>
              <a:rPr lang="en-US" altLang="ro-RO" b="1"/>
              <a:t> for n </a:t>
            </a:r>
            <a:r>
              <a:rPr lang="en-US" altLang="ro-RO" b="1">
                <a:sym typeface="Symbol" panose="05050102010706020507" pitchFamily="18" charset="2"/>
              </a:rPr>
              <a:t> n</a:t>
            </a:r>
            <a:r>
              <a:rPr lang="en-US" altLang="ro-RO" b="1" baseline="-25000"/>
              <a:t>0</a:t>
            </a:r>
          </a:p>
          <a:p>
            <a:pPr>
              <a:buFontTx/>
              <a:buNone/>
            </a:pPr>
            <a:endParaRPr lang="en-US" altLang="ro-RO" b="1"/>
          </a:p>
          <a:p>
            <a:pPr>
              <a:buFontTx/>
              <a:buNone/>
            </a:pPr>
            <a:r>
              <a:rPr lang="en-US" altLang="ro-RO" b="1"/>
              <a:t>i.e. c = 4 and n</a:t>
            </a:r>
            <a:r>
              <a:rPr lang="en-US" altLang="ro-RO" b="1" baseline="-25000"/>
              <a:t>0</a:t>
            </a:r>
            <a:r>
              <a:rPr lang="en-US" altLang="ro-RO" b="1"/>
              <a:t> = 2 yields:</a:t>
            </a:r>
          </a:p>
          <a:p>
            <a:pPr>
              <a:buFontTx/>
              <a:buNone/>
            </a:pPr>
            <a:r>
              <a:rPr lang="en-US" altLang="ro-RO" b="1"/>
              <a:t>	0 </a:t>
            </a:r>
            <a:r>
              <a:rPr lang="en-US" altLang="ro-RO" b="1">
                <a:sym typeface="Symbol" panose="05050102010706020507" pitchFamily="18" charset="2"/>
              </a:rPr>
              <a:t>  3</a:t>
            </a:r>
            <a:r>
              <a:rPr lang="en-US" altLang="ro-RO" b="1"/>
              <a:t>n</a:t>
            </a:r>
            <a:r>
              <a:rPr lang="en-US" altLang="ro-RO" b="1" baseline="30000"/>
              <a:t>2</a:t>
            </a:r>
            <a:r>
              <a:rPr lang="en-US" altLang="ro-RO" b="1"/>
              <a:t> + 2  </a:t>
            </a:r>
            <a:r>
              <a:rPr lang="en-US" altLang="ro-RO" b="1">
                <a:sym typeface="Symbol" panose="05050102010706020507" pitchFamily="18" charset="2"/>
              </a:rPr>
              <a:t> 4n</a:t>
            </a:r>
            <a:r>
              <a:rPr lang="en-US" altLang="ro-RO" b="1" baseline="30000"/>
              <a:t>2</a:t>
            </a:r>
            <a:r>
              <a:rPr lang="en-US" altLang="ro-RO" b="1"/>
              <a:t> for n </a:t>
            </a:r>
            <a:r>
              <a:rPr lang="en-US" altLang="ro-RO" b="1">
                <a:sym typeface="Symbol" panose="05050102010706020507" pitchFamily="18" charset="2"/>
              </a:rPr>
              <a:t> 2</a:t>
            </a:r>
            <a:endParaRPr lang="en-US" altLang="ro-RO" b="1"/>
          </a:p>
          <a:p>
            <a:endParaRPr lang="en-US" altLang="ro-RO" b="1"/>
          </a:p>
        </p:txBody>
      </p:sp>
    </p:spTree>
    <p:extLst>
      <p:ext uri="{BB962C8B-B14F-4D97-AF65-F5344CB8AC3E}">
        <p14:creationId xmlns:p14="http://schemas.microsoft.com/office/powerpoint/2010/main" val="18865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dirty="0"/>
              <a:t>Correct but </a:t>
            </a:r>
            <a:r>
              <a:rPr lang="en-US" altLang="ro-RO" dirty="0" smtClean="0"/>
              <a:t>not helpful</a:t>
            </a:r>
            <a:endParaRPr lang="en-US" altLang="ro-RO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ro-RO" b="1" dirty="0"/>
              <a:t>You could say</a:t>
            </a:r>
          </a:p>
          <a:p>
            <a:pPr lvl="1">
              <a:buFontTx/>
              <a:buNone/>
            </a:pPr>
            <a:r>
              <a:rPr lang="en-US" altLang="ro-RO" b="1" dirty="0"/>
              <a:t>3n</a:t>
            </a:r>
            <a:r>
              <a:rPr lang="en-US" altLang="ro-RO" b="1" baseline="30000" dirty="0"/>
              <a:t>2</a:t>
            </a:r>
            <a:r>
              <a:rPr lang="en-US" altLang="ro-RO" b="1" dirty="0"/>
              <a:t> + 2 = O(n</a:t>
            </a:r>
            <a:r>
              <a:rPr lang="en-US" altLang="ro-RO" b="1" baseline="30000" dirty="0"/>
              <a:t>6</a:t>
            </a:r>
            <a:r>
              <a:rPr lang="en-US" altLang="ro-RO" b="1" dirty="0"/>
              <a:t>) or 3n</a:t>
            </a:r>
            <a:r>
              <a:rPr lang="en-US" altLang="ro-RO" b="1" baseline="30000" dirty="0"/>
              <a:t>2</a:t>
            </a:r>
            <a:r>
              <a:rPr lang="en-US" altLang="ro-RO" b="1" dirty="0"/>
              <a:t> + 2 = </a:t>
            </a:r>
            <a:r>
              <a:rPr lang="en-US" altLang="ro-RO" b="1" dirty="0" smtClean="0"/>
              <a:t>O(2</a:t>
            </a:r>
            <a:r>
              <a:rPr lang="en-US" altLang="ro-RO" b="1" baseline="30000" dirty="0" smtClean="0"/>
              <a:t>n</a:t>
            </a:r>
            <a:r>
              <a:rPr lang="en-US" altLang="ro-RO" b="1" dirty="0" smtClean="0"/>
              <a:t>)</a:t>
            </a:r>
            <a:endParaRPr lang="en-US" altLang="ro-RO" b="1" dirty="0"/>
          </a:p>
          <a:p>
            <a:pPr lvl="1">
              <a:buFontTx/>
              <a:buNone/>
            </a:pPr>
            <a:endParaRPr lang="en-US" altLang="ro-RO" b="1" dirty="0"/>
          </a:p>
          <a:p>
            <a:pPr>
              <a:buFontTx/>
              <a:buNone/>
            </a:pPr>
            <a:r>
              <a:rPr lang="en-US" altLang="ro-RO" b="1" dirty="0"/>
              <a:t>But this is like answering:</a:t>
            </a:r>
          </a:p>
          <a:p>
            <a:r>
              <a:rPr lang="en-US" altLang="ro-RO" b="1" dirty="0"/>
              <a:t>What’s the world record for </a:t>
            </a:r>
            <a:r>
              <a:rPr lang="en-US" altLang="ro-RO" b="1" dirty="0" smtClean="0"/>
              <a:t>50 yards freestyle</a:t>
            </a:r>
            <a:r>
              <a:rPr lang="en-US" altLang="ro-RO" b="1" dirty="0" smtClean="0"/>
              <a:t>?</a:t>
            </a:r>
            <a:endParaRPr lang="en-US" altLang="ro-RO" b="1" dirty="0"/>
          </a:p>
          <a:p>
            <a:pPr lvl="1"/>
            <a:r>
              <a:rPr lang="en-US" altLang="ro-RO" b="1" dirty="0"/>
              <a:t>Less than </a:t>
            </a:r>
            <a:r>
              <a:rPr lang="en-US" altLang="ro-RO" b="1" dirty="0" smtClean="0"/>
              <a:t>one</a:t>
            </a:r>
            <a:r>
              <a:rPr lang="en-US" altLang="ro-RO" b="1" dirty="0" smtClean="0"/>
              <a:t> day.</a:t>
            </a:r>
            <a:endParaRPr lang="en-US" altLang="ro-RO" b="1" dirty="0"/>
          </a:p>
          <a:p>
            <a:r>
              <a:rPr lang="en-US" altLang="ro-RO" b="1" dirty="0"/>
              <a:t>How long does it take to drive to </a:t>
            </a:r>
            <a:r>
              <a:rPr lang="en-US" altLang="ro-RO" b="1" dirty="0" smtClean="0"/>
              <a:t>Syracuse</a:t>
            </a:r>
            <a:r>
              <a:rPr lang="en-US" altLang="ro-RO" b="1" dirty="0" smtClean="0"/>
              <a:t>?</a:t>
            </a:r>
            <a:endParaRPr lang="en-US" altLang="ro-RO" b="1" dirty="0"/>
          </a:p>
          <a:p>
            <a:pPr lvl="1"/>
            <a:r>
              <a:rPr lang="en-US" altLang="ro-RO" b="1" dirty="0"/>
              <a:t>Less than </a:t>
            </a:r>
            <a:r>
              <a:rPr lang="en-US" altLang="ro-RO" b="1" dirty="0" smtClean="0"/>
              <a:t>10 </a:t>
            </a:r>
            <a:r>
              <a:rPr lang="en-US" altLang="ro-RO" b="1" dirty="0"/>
              <a:t>years.</a:t>
            </a:r>
          </a:p>
          <a:p>
            <a:pPr>
              <a:buFontTx/>
              <a:buNone/>
            </a:pPr>
            <a:endParaRPr lang="en-US" altLang="ro-RO" b="1" dirty="0"/>
          </a:p>
        </p:txBody>
      </p:sp>
    </p:spTree>
    <p:extLst>
      <p:ext uri="{BB962C8B-B14F-4D97-AF65-F5344CB8AC3E}">
        <p14:creationId xmlns:p14="http://schemas.microsoft.com/office/powerpoint/2010/main" val="25518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Comparing Algorithms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ro-RO" b="1"/>
              <a:t>Now that we know the formal definition of O() notation (and what it means)…</a:t>
            </a:r>
          </a:p>
          <a:p>
            <a:r>
              <a:rPr lang="en-US" altLang="ro-RO" b="1"/>
              <a:t>If we can determine the O() of algorithms…</a:t>
            </a:r>
          </a:p>
          <a:p>
            <a:r>
              <a:rPr lang="en-US" altLang="ro-RO" b="1"/>
              <a:t>This establishes the worst they perform.</a:t>
            </a:r>
          </a:p>
          <a:p>
            <a:endParaRPr lang="en-US" altLang="ro-RO" b="1"/>
          </a:p>
          <a:p>
            <a:r>
              <a:rPr lang="en-US" altLang="ro-RO" b="1"/>
              <a:t>Thus now we can </a:t>
            </a:r>
            <a:r>
              <a:rPr lang="en-US" altLang="ro-RO" b="1">
                <a:solidFill>
                  <a:srgbClr val="3333FF"/>
                </a:solidFill>
              </a:rPr>
              <a:t>compare them and see which has the “better” performance</a:t>
            </a:r>
            <a:r>
              <a:rPr lang="en-US" altLang="ro-RO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6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Arc 2"/>
          <p:cNvSpPr>
            <a:spLocks/>
          </p:cNvSpPr>
          <p:nvPr/>
        </p:nvSpPr>
        <p:spPr bwMode="auto">
          <a:xfrm>
            <a:off x="2519363" y="1808163"/>
            <a:ext cx="1403350" cy="4005262"/>
          </a:xfrm>
          <a:custGeom>
            <a:avLst/>
            <a:gdLst>
              <a:gd name="G0" fmla="+- 48 0 0"/>
              <a:gd name="G1" fmla="+- 0 0 0"/>
              <a:gd name="G2" fmla="+- 21600 0 0"/>
              <a:gd name="T0" fmla="*/ 21648 w 21648"/>
              <a:gd name="T1" fmla="*/ 0 h 21600"/>
              <a:gd name="T2" fmla="*/ 0 w 21648"/>
              <a:gd name="T3" fmla="*/ 21600 h 21600"/>
              <a:gd name="T4" fmla="*/ 48 w 2164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48" h="21600" fill="none" extrusionOk="0">
                <a:moveTo>
                  <a:pt x="21648" y="0"/>
                </a:moveTo>
                <a:cubicBezTo>
                  <a:pt x="21648" y="11929"/>
                  <a:pt x="11977" y="21600"/>
                  <a:pt x="48" y="21600"/>
                </a:cubicBezTo>
                <a:cubicBezTo>
                  <a:pt x="32" y="21600"/>
                  <a:pt x="16" y="21599"/>
                  <a:pt x="0" y="21599"/>
                </a:cubicBezTo>
              </a:path>
              <a:path w="21648" h="21600" stroke="0" extrusionOk="0">
                <a:moveTo>
                  <a:pt x="21648" y="0"/>
                </a:moveTo>
                <a:cubicBezTo>
                  <a:pt x="21648" y="11929"/>
                  <a:pt x="11977" y="21600"/>
                  <a:pt x="48" y="21600"/>
                </a:cubicBezTo>
                <a:cubicBezTo>
                  <a:pt x="32" y="21600"/>
                  <a:pt x="16" y="21599"/>
                  <a:pt x="0" y="21599"/>
                </a:cubicBezTo>
                <a:lnTo>
                  <a:pt x="48" y="0"/>
                </a:lnTo>
                <a:close/>
              </a:path>
            </a:pathLst>
          </a:custGeom>
          <a:noFill/>
          <a:ln w="381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Comparing Factors</a:t>
            </a: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514600" y="2133600"/>
            <a:ext cx="0" cy="3733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473326" y="5818188"/>
            <a:ext cx="59801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V="1">
            <a:off x="2495550" y="5562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7794625" y="2171700"/>
            <a:ext cx="46006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ro-RO" sz="3200"/>
              <a:t>N</a:t>
            </a: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 flipV="1">
            <a:off x="2586038" y="2014539"/>
            <a:ext cx="5618162" cy="3794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7337425" y="4152900"/>
            <a:ext cx="10948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ro-RO" sz="3200"/>
              <a:t>log N</a:t>
            </a:r>
            <a:endParaRPr lang="en-US" altLang="ro-RO" sz="4000" baseline="20000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962401" y="2057400"/>
            <a:ext cx="64921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ro-RO" sz="3200"/>
              <a:t>N</a:t>
            </a:r>
            <a:r>
              <a:rPr lang="en-US" altLang="ro-RO" sz="4000" baseline="20000"/>
              <a:t>2</a:t>
            </a: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8099425" y="4991100"/>
            <a:ext cx="41197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ro-RO" sz="3200"/>
              <a:t>1</a:t>
            </a:r>
          </a:p>
        </p:txBody>
      </p:sp>
      <p:sp>
        <p:nvSpPr>
          <p:cNvPr id="133132" name="Arc 12"/>
          <p:cNvSpPr>
            <a:spLocks/>
          </p:cNvSpPr>
          <p:nvPr/>
        </p:nvSpPr>
        <p:spPr bwMode="auto">
          <a:xfrm rot="5400000" flipH="1">
            <a:off x="4416426" y="2846388"/>
            <a:ext cx="2133600" cy="5889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18876"/>
              <a:gd name="T2" fmla="*/ 10501 w 21600"/>
              <a:gd name="T3" fmla="*/ 18876 h 18876"/>
              <a:gd name="T4" fmla="*/ 0 w 21600"/>
              <a:gd name="T5" fmla="*/ 0 h 1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876" fill="none" extrusionOk="0">
                <a:moveTo>
                  <a:pt x="21600" y="0"/>
                </a:moveTo>
                <a:cubicBezTo>
                  <a:pt x="21600" y="7839"/>
                  <a:pt x="17351" y="15064"/>
                  <a:pt x="10500" y="18875"/>
                </a:cubicBezTo>
              </a:path>
              <a:path w="21600" h="18876" stroke="0" extrusionOk="0">
                <a:moveTo>
                  <a:pt x="21600" y="0"/>
                </a:moveTo>
                <a:cubicBezTo>
                  <a:pt x="21600" y="7839"/>
                  <a:pt x="17351" y="15064"/>
                  <a:pt x="10500" y="18875"/>
                </a:cubicBez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4251325" y="5907088"/>
            <a:ext cx="1337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Size of input</a:t>
            </a: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 rot="-5400000">
            <a:off x="1524812" y="3867428"/>
            <a:ext cx="1217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Work done</a:t>
            </a:r>
          </a:p>
        </p:txBody>
      </p:sp>
    </p:spTree>
    <p:extLst>
      <p:ext uri="{BB962C8B-B14F-4D97-AF65-F5344CB8AC3E}">
        <p14:creationId xmlns:p14="http://schemas.microsoft.com/office/powerpoint/2010/main" val="1137538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2409825" y="1069976"/>
            <a:ext cx="266098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endParaRPr lang="en-US" altLang="ro-RO"/>
          </a:p>
          <a:p>
            <a:pPr eaLnBrk="1" hangingPunct="1">
              <a:buFontTx/>
              <a:buChar char="•"/>
            </a:pPr>
            <a:endParaRPr lang="en-US" altLang="ro-RO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838200"/>
          </a:xfrm>
        </p:spPr>
        <p:txBody>
          <a:bodyPr/>
          <a:lstStyle/>
          <a:p>
            <a:r>
              <a:rPr lang="en-US" altLang="ro-RO"/>
              <a:t>Correctly Interpreting O()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b="1">
                <a:solidFill>
                  <a:srgbClr val="FF0033"/>
                </a:solidFill>
              </a:rPr>
              <a:t>	O(1) or “Order One”</a:t>
            </a:r>
            <a:endParaRPr lang="en-US" altLang="ro-RO" b="1"/>
          </a:p>
          <a:p>
            <a:pPr lvl="1" eaLnBrk="1" hangingPunct="1">
              <a:lnSpc>
                <a:spcPct val="90000"/>
              </a:lnSpc>
            </a:pPr>
            <a:r>
              <a:rPr lang="en-US" altLang="ro-RO" b="1"/>
              <a:t>Does not mean that it takes only one operation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b="1"/>
              <a:t>Does mean that the work </a:t>
            </a:r>
            <a:r>
              <a:rPr lang="en-US" altLang="ro-RO" b="1">
                <a:solidFill>
                  <a:srgbClr val="3333FF"/>
                </a:solidFill>
              </a:rPr>
              <a:t>doesn’t change</a:t>
            </a:r>
            <a:r>
              <a:rPr lang="en-US" altLang="ro-RO" b="1"/>
              <a:t> as N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b="1"/>
              <a:t>Is notation for “</a:t>
            </a:r>
            <a:r>
              <a:rPr lang="en-US" altLang="ro-RO" b="1">
                <a:solidFill>
                  <a:srgbClr val="3333FF"/>
                </a:solidFill>
              </a:rPr>
              <a:t>constant work</a:t>
            </a:r>
            <a:r>
              <a:rPr lang="en-US" altLang="ro-RO" b="1"/>
              <a:t>”</a:t>
            </a:r>
          </a:p>
          <a:p>
            <a:pPr eaLnBrk="1" hangingPunct="1">
              <a:lnSpc>
                <a:spcPct val="90000"/>
              </a:lnSpc>
            </a:pPr>
            <a:endParaRPr lang="en-US" altLang="ro-RO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o-RO" b="1">
                <a:solidFill>
                  <a:srgbClr val="FF0033"/>
                </a:solidFill>
              </a:rPr>
              <a:t>	O(N) or “Order N”</a:t>
            </a:r>
            <a:endParaRPr lang="en-US" altLang="ro-RO" b="1"/>
          </a:p>
          <a:p>
            <a:pPr lvl="1" eaLnBrk="1" hangingPunct="1">
              <a:lnSpc>
                <a:spcPct val="90000"/>
              </a:lnSpc>
            </a:pPr>
            <a:r>
              <a:rPr lang="en-US" altLang="ro-RO" b="1"/>
              <a:t>Does not mean that it takes N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b="1"/>
              <a:t>Does mean that the work changes in a way that is </a:t>
            </a:r>
            <a:r>
              <a:rPr lang="en-US" altLang="ro-RO" b="1">
                <a:solidFill>
                  <a:srgbClr val="3333FF"/>
                </a:solidFill>
              </a:rPr>
              <a:t>proportional to N</a:t>
            </a:r>
            <a:endParaRPr lang="en-US" altLang="ro-RO" b="1"/>
          </a:p>
          <a:p>
            <a:pPr lvl="1" eaLnBrk="1" hangingPunct="1">
              <a:lnSpc>
                <a:spcPct val="90000"/>
              </a:lnSpc>
            </a:pPr>
            <a:r>
              <a:rPr lang="en-US" altLang="ro-RO" b="1"/>
              <a:t>Is a notation for “work grows at a </a:t>
            </a:r>
            <a:r>
              <a:rPr lang="en-US" altLang="ro-RO" b="1">
                <a:solidFill>
                  <a:srgbClr val="3333FF"/>
                </a:solidFill>
              </a:rPr>
              <a:t>linear</a:t>
            </a:r>
            <a:r>
              <a:rPr lang="en-US" altLang="ro-RO" b="1"/>
              <a:t> rate”</a:t>
            </a:r>
          </a:p>
        </p:txBody>
      </p:sp>
    </p:spTree>
    <p:extLst>
      <p:ext uri="{BB962C8B-B14F-4D97-AF65-F5344CB8AC3E}">
        <p14:creationId xmlns:p14="http://schemas.microsoft.com/office/powerpoint/2010/main" val="4014668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7772400" cy="685800"/>
          </a:xfrm>
        </p:spPr>
        <p:txBody>
          <a:bodyPr/>
          <a:lstStyle/>
          <a:p>
            <a:r>
              <a:rPr lang="en-US" altLang="ro-RO"/>
              <a:t>Complex/Combined Factors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6629400" cy="4648200"/>
          </a:xfrm>
        </p:spPr>
        <p:txBody>
          <a:bodyPr/>
          <a:lstStyle/>
          <a:p>
            <a:r>
              <a:rPr lang="en-US" altLang="ro-RO" b="1"/>
              <a:t>Algorithms typically consist of a sequence of logical steps/sections</a:t>
            </a:r>
          </a:p>
          <a:p>
            <a:endParaRPr lang="en-US" altLang="ro-RO" b="1"/>
          </a:p>
          <a:p>
            <a:r>
              <a:rPr lang="en-US" altLang="ro-RO" b="1"/>
              <a:t>We need a way to analyze these more complex algorithms…</a:t>
            </a:r>
          </a:p>
          <a:p>
            <a:endParaRPr lang="en-US" altLang="ro-RO" b="1"/>
          </a:p>
          <a:p>
            <a:r>
              <a:rPr lang="en-US" altLang="ro-RO" b="1"/>
              <a:t>It’s easy – </a:t>
            </a:r>
            <a:r>
              <a:rPr lang="en-US" altLang="ro-RO" b="1">
                <a:solidFill>
                  <a:srgbClr val="3333FF"/>
                </a:solidFill>
              </a:rPr>
              <a:t>analyze the sections and then combine them!</a:t>
            </a:r>
          </a:p>
        </p:txBody>
      </p:sp>
    </p:spTree>
    <p:extLst>
      <p:ext uri="{BB962C8B-B14F-4D97-AF65-F5344CB8AC3E}">
        <p14:creationId xmlns:p14="http://schemas.microsoft.com/office/powerpoint/2010/main" val="1533991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Example: Insert in a Sorted Linked List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b="1"/>
              <a:t>Insert an element into an ordered list…</a:t>
            </a:r>
          </a:p>
          <a:p>
            <a:pPr lvl="1"/>
            <a:r>
              <a:rPr lang="en-US" altLang="ro-RO" b="1">
                <a:solidFill>
                  <a:srgbClr val="FF0033"/>
                </a:solidFill>
              </a:rPr>
              <a:t>Find the right location</a:t>
            </a:r>
          </a:p>
          <a:p>
            <a:pPr lvl="1"/>
            <a:r>
              <a:rPr lang="en-US" altLang="ro-RO" b="1"/>
              <a:t>Do the steps to create the node and add it to the list</a:t>
            </a:r>
          </a:p>
        </p:txBody>
      </p:sp>
      <p:grpSp>
        <p:nvGrpSpPr>
          <p:cNvPr id="138244" name="Group 4"/>
          <p:cNvGrpSpPr>
            <a:grpSpLocks/>
          </p:cNvGrpSpPr>
          <p:nvPr/>
        </p:nvGrpSpPr>
        <p:grpSpPr bwMode="auto">
          <a:xfrm>
            <a:off x="3717925" y="3908426"/>
            <a:ext cx="1473200" cy="581025"/>
            <a:chOff x="600" y="1356"/>
            <a:chExt cx="1099" cy="444"/>
          </a:xfrm>
        </p:grpSpPr>
        <p:grpSp>
          <p:nvGrpSpPr>
            <p:cNvPr id="138245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138246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38247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138248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138249" name="Group 9"/>
          <p:cNvGrpSpPr>
            <a:grpSpLocks/>
          </p:cNvGrpSpPr>
          <p:nvPr/>
        </p:nvGrpSpPr>
        <p:grpSpPr bwMode="auto">
          <a:xfrm>
            <a:off x="5245100" y="3908426"/>
            <a:ext cx="1473200" cy="581025"/>
            <a:chOff x="600" y="1356"/>
            <a:chExt cx="1099" cy="444"/>
          </a:xfrm>
        </p:grpSpPr>
        <p:grpSp>
          <p:nvGrpSpPr>
            <p:cNvPr id="138250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138251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38252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138253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138254" name="Group 14"/>
          <p:cNvGrpSpPr>
            <a:grpSpLocks/>
          </p:cNvGrpSpPr>
          <p:nvPr/>
        </p:nvGrpSpPr>
        <p:grpSpPr bwMode="auto">
          <a:xfrm>
            <a:off x="6773863" y="3908426"/>
            <a:ext cx="1096962" cy="581025"/>
            <a:chOff x="600" y="1356"/>
            <a:chExt cx="818" cy="444"/>
          </a:xfrm>
        </p:grpSpPr>
        <p:sp>
          <p:nvSpPr>
            <p:cNvPr id="138255" name="Rectangle 1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38256" name="Line 1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3948113" y="397033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17</a:t>
            </a:r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5384800" y="397033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38</a:t>
            </a:r>
          </a:p>
        </p:txBody>
      </p:sp>
      <p:sp>
        <p:nvSpPr>
          <p:cNvPr id="138259" name="Rectangle 19"/>
          <p:cNvSpPr>
            <a:spLocks noChangeArrowheads="1"/>
          </p:cNvSpPr>
          <p:nvPr/>
        </p:nvSpPr>
        <p:spPr bwMode="auto">
          <a:xfrm>
            <a:off x="6864350" y="397033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142</a:t>
            </a:r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2276475" y="3951288"/>
            <a:ext cx="6543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head</a:t>
            </a:r>
          </a:p>
        </p:txBody>
      </p:sp>
      <p:sp>
        <p:nvSpPr>
          <p:cNvPr id="138261" name="Line 21"/>
          <p:cNvSpPr>
            <a:spLocks noChangeShapeType="1"/>
          </p:cNvSpPr>
          <p:nvPr/>
        </p:nvSpPr>
        <p:spPr bwMode="auto">
          <a:xfrm>
            <a:off x="3200400" y="42243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38262" name="Line 22"/>
          <p:cNvSpPr>
            <a:spLocks noChangeShapeType="1"/>
          </p:cNvSpPr>
          <p:nvPr/>
        </p:nvSpPr>
        <p:spPr bwMode="auto">
          <a:xfrm>
            <a:off x="7726364" y="4210050"/>
            <a:ext cx="522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8277226" y="3916364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3200"/>
              <a:t>//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2209801" y="5715000"/>
            <a:ext cx="12697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dirty="0">
                <a:solidFill>
                  <a:srgbClr val="3333FF"/>
                </a:solidFill>
              </a:rPr>
              <a:t>Inserting 75</a:t>
            </a:r>
          </a:p>
        </p:txBody>
      </p:sp>
      <p:sp>
        <p:nvSpPr>
          <p:cNvPr id="138265" name="Line 25"/>
          <p:cNvSpPr>
            <a:spLocks noChangeShapeType="1"/>
          </p:cNvSpPr>
          <p:nvPr/>
        </p:nvSpPr>
        <p:spPr bwMode="auto">
          <a:xfrm>
            <a:off x="3581400" y="4953000"/>
            <a:ext cx="2971800" cy="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4038601" y="5181600"/>
            <a:ext cx="31245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solidFill>
                  <a:srgbClr val="FF0033"/>
                </a:solidFill>
              </a:rPr>
              <a:t>Step 1: find the location = O(N)</a:t>
            </a:r>
          </a:p>
        </p:txBody>
      </p:sp>
    </p:spTree>
    <p:extLst>
      <p:ext uri="{BB962C8B-B14F-4D97-AF65-F5344CB8AC3E}">
        <p14:creationId xmlns:p14="http://schemas.microsoft.com/office/powerpoint/2010/main" val="7870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dirty="0" smtClean="0"/>
              <a:t>Bunnies</a:t>
            </a:r>
            <a:endParaRPr lang="en-US" altLang="ro-RO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ro-RO" sz="2800" dirty="0" smtClean="0"/>
              <a:t>Recall </a:t>
            </a:r>
            <a:r>
              <a:rPr lang="en-US" altLang="ro-RO" sz="2800" dirty="0"/>
              <a:t>Fibonacci Numbers </a:t>
            </a:r>
            <a:endParaRPr lang="en-US" altLang="ro-RO" sz="2800" dirty="0" smtClean="0"/>
          </a:p>
          <a:p>
            <a:r>
              <a:rPr lang="en-US" altLang="ro-RO" sz="2800" dirty="0" smtClean="0"/>
              <a:t>Calculated using </a:t>
            </a:r>
            <a:r>
              <a:rPr lang="en-US" altLang="ro-RO" sz="2800" dirty="0"/>
              <a:t>two different techniques</a:t>
            </a:r>
          </a:p>
          <a:p>
            <a:endParaRPr lang="en-US" altLang="ro-RO" sz="2800" dirty="0"/>
          </a:p>
          <a:p>
            <a:pPr lvl="1"/>
            <a:r>
              <a:rPr lang="en-US" altLang="ro-RO" sz="2800" dirty="0"/>
              <a:t>Recursion</a:t>
            </a:r>
          </a:p>
          <a:p>
            <a:pPr lvl="1"/>
            <a:endParaRPr lang="en-US" altLang="ro-RO" sz="2800" dirty="0"/>
          </a:p>
          <a:p>
            <a:pPr lvl="1"/>
            <a:r>
              <a:rPr lang="en-US" altLang="ro-RO" sz="2800" dirty="0"/>
              <a:t>Iteration</a:t>
            </a:r>
          </a:p>
          <a:p>
            <a:pPr lvl="2">
              <a:buFontTx/>
              <a:buNone/>
            </a:pPr>
            <a:endParaRPr lang="en-US" altLang="ro-RO" sz="2800" b="1" dirty="0">
              <a:latin typeface="Courier New" panose="02070309020205020404" pitchFamily="49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9829801" y="152400"/>
            <a:ext cx="18473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ro-R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28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Example: Insert in a Sorted Linked List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b="1"/>
              <a:t>Insert an element into an ordered list…</a:t>
            </a:r>
          </a:p>
          <a:p>
            <a:pPr lvl="1"/>
            <a:r>
              <a:rPr lang="en-US" altLang="ro-RO" b="1"/>
              <a:t>Find the right location</a:t>
            </a:r>
          </a:p>
          <a:p>
            <a:pPr lvl="1"/>
            <a:r>
              <a:rPr lang="en-US" altLang="ro-RO" b="1">
                <a:solidFill>
                  <a:srgbClr val="FF0033"/>
                </a:solidFill>
              </a:rPr>
              <a:t>Do the steps to create the node and add it to the list</a:t>
            </a:r>
          </a:p>
        </p:txBody>
      </p:sp>
      <p:grpSp>
        <p:nvGrpSpPr>
          <p:cNvPr id="139268" name="Group 4"/>
          <p:cNvGrpSpPr>
            <a:grpSpLocks/>
          </p:cNvGrpSpPr>
          <p:nvPr/>
        </p:nvGrpSpPr>
        <p:grpSpPr bwMode="auto">
          <a:xfrm>
            <a:off x="3724275" y="3908426"/>
            <a:ext cx="1473200" cy="581025"/>
            <a:chOff x="600" y="1356"/>
            <a:chExt cx="1099" cy="444"/>
          </a:xfrm>
        </p:grpSpPr>
        <p:grpSp>
          <p:nvGrpSpPr>
            <p:cNvPr id="139269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139270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39271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139272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139273" name="Group 9"/>
          <p:cNvGrpSpPr>
            <a:grpSpLocks/>
          </p:cNvGrpSpPr>
          <p:nvPr/>
        </p:nvGrpSpPr>
        <p:grpSpPr bwMode="auto">
          <a:xfrm>
            <a:off x="5251451" y="3908426"/>
            <a:ext cx="1096963" cy="581025"/>
            <a:chOff x="600" y="1356"/>
            <a:chExt cx="818" cy="444"/>
          </a:xfrm>
        </p:grpSpPr>
        <p:sp>
          <p:nvSpPr>
            <p:cNvPr id="139274" name="Rectangle 10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39275" name="Line 11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139276" name="Line 12"/>
          <p:cNvSpPr>
            <a:spLocks noChangeShapeType="1"/>
          </p:cNvSpPr>
          <p:nvPr/>
        </p:nvSpPr>
        <p:spPr bwMode="auto">
          <a:xfrm>
            <a:off x="6215064" y="4191000"/>
            <a:ext cx="33337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139277" name="Group 13"/>
          <p:cNvGrpSpPr>
            <a:grpSpLocks/>
          </p:cNvGrpSpPr>
          <p:nvPr/>
        </p:nvGrpSpPr>
        <p:grpSpPr bwMode="auto">
          <a:xfrm>
            <a:off x="6780213" y="3908426"/>
            <a:ext cx="1096962" cy="581025"/>
            <a:chOff x="600" y="1356"/>
            <a:chExt cx="818" cy="444"/>
          </a:xfrm>
        </p:grpSpPr>
        <p:sp>
          <p:nvSpPr>
            <p:cNvPr id="139278" name="Rectangle 14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39279" name="Line 15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3954463" y="397033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17</a:t>
            </a:r>
          </a:p>
        </p:txBody>
      </p:sp>
      <p:sp>
        <p:nvSpPr>
          <p:cNvPr id="139281" name="Text Box 17"/>
          <p:cNvSpPr txBox="1">
            <a:spLocks noChangeArrowheads="1"/>
          </p:cNvSpPr>
          <p:nvPr/>
        </p:nvSpPr>
        <p:spPr bwMode="auto">
          <a:xfrm>
            <a:off x="5391150" y="3970338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38</a:t>
            </a:r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6870700" y="397033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142</a:t>
            </a:r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2282825" y="3951288"/>
            <a:ext cx="6543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head</a:t>
            </a:r>
          </a:p>
        </p:txBody>
      </p:sp>
      <p:sp>
        <p:nvSpPr>
          <p:cNvPr id="139284" name="Line 20"/>
          <p:cNvSpPr>
            <a:spLocks noChangeShapeType="1"/>
          </p:cNvSpPr>
          <p:nvPr/>
        </p:nvSpPr>
        <p:spPr bwMode="auto">
          <a:xfrm>
            <a:off x="3200400" y="42243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39285" name="Line 21"/>
          <p:cNvSpPr>
            <a:spLocks noChangeShapeType="1"/>
          </p:cNvSpPr>
          <p:nvPr/>
        </p:nvSpPr>
        <p:spPr bwMode="auto">
          <a:xfrm>
            <a:off x="7732714" y="4210050"/>
            <a:ext cx="522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8283576" y="3916364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3200"/>
              <a:t>//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2743200" y="5486400"/>
            <a:ext cx="3563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solidFill>
                  <a:srgbClr val="FF0033"/>
                </a:solidFill>
              </a:rPr>
              <a:t>Step 2: Do the node insertion = O(1)</a:t>
            </a:r>
          </a:p>
        </p:txBody>
      </p:sp>
      <p:grpSp>
        <p:nvGrpSpPr>
          <p:cNvPr id="139288" name="Group 24"/>
          <p:cNvGrpSpPr>
            <a:grpSpLocks/>
          </p:cNvGrpSpPr>
          <p:nvPr/>
        </p:nvGrpSpPr>
        <p:grpSpPr bwMode="auto">
          <a:xfrm>
            <a:off x="5943601" y="4876801"/>
            <a:ext cx="1096963" cy="581025"/>
            <a:chOff x="600" y="1356"/>
            <a:chExt cx="818" cy="444"/>
          </a:xfrm>
        </p:grpSpPr>
        <p:sp>
          <p:nvSpPr>
            <p:cNvPr id="139289" name="Rectangle 2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39290" name="Line 2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139291" name="Line 27"/>
          <p:cNvSpPr>
            <a:spLocks noChangeShapeType="1"/>
          </p:cNvSpPr>
          <p:nvPr/>
        </p:nvSpPr>
        <p:spPr bwMode="auto">
          <a:xfrm flipV="1">
            <a:off x="6894514" y="4495800"/>
            <a:ext cx="39687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39292" name="Text Box 28"/>
          <p:cNvSpPr txBox="1">
            <a:spLocks noChangeArrowheads="1"/>
          </p:cNvSpPr>
          <p:nvPr/>
        </p:nvSpPr>
        <p:spPr bwMode="auto">
          <a:xfrm>
            <a:off x="6096000" y="4953000"/>
            <a:ext cx="437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8477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Combine the Analysis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b="1"/>
              <a:t>Find the right location = O(N)</a:t>
            </a:r>
          </a:p>
          <a:p>
            <a:r>
              <a:rPr lang="en-US" altLang="ro-RO" b="1"/>
              <a:t>Insert Node = O(1)</a:t>
            </a:r>
          </a:p>
          <a:p>
            <a:endParaRPr lang="en-US" altLang="ro-RO" b="1"/>
          </a:p>
          <a:p>
            <a:r>
              <a:rPr lang="en-US" altLang="ro-RO" b="1">
                <a:solidFill>
                  <a:srgbClr val="3333FF"/>
                </a:solidFill>
              </a:rPr>
              <a:t>Sequential, so add:</a:t>
            </a:r>
          </a:p>
          <a:p>
            <a:pPr lvl="1"/>
            <a:r>
              <a:rPr lang="en-US" altLang="ro-RO" b="1"/>
              <a:t>O(N) + O(1) = O(N + 1) = </a:t>
            </a:r>
          </a:p>
        </p:txBody>
      </p:sp>
      <p:grpSp>
        <p:nvGrpSpPr>
          <p:cNvPr id="140295" name="Group 7"/>
          <p:cNvGrpSpPr>
            <a:grpSpLocks/>
          </p:cNvGrpSpPr>
          <p:nvPr/>
        </p:nvGrpSpPr>
        <p:grpSpPr bwMode="auto">
          <a:xfrm>
            <a:off x="3505201" y="3725865"/>
            <a:ext cx="3743325" cy="1520825"/>
            <a:chOff x="1248" y="2347"/>
            <a:chExt cx="2358" cy="958"/>
          </a:xfrm>
        </p:grpSpPr>
        <p:sp>
          <p:nvSpPr>
            <p:cNvPr id="140292" name="Line 4"/>
            <p:cNvSpPr>
              <a:spLocks noChangeShapeType="1"/>
            </p:cNvSpPr>
            <p:nvPr/>
          </p:nvSpPr>
          <p:spPr bwMode="auto">
            <a:xfrm flipH="1">
              <a:off x="2448" y="2682"/>
              <a:ext cx="675" cy="342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40293" name="Text Box 5"/>
            <p:cNvSpPr txBox="1">
              <a:spLocks noChangeArrowheads="1"/>
            </p:cNvSpPr>
            <p:nvPr/>
          </p:nvSpPr>
          <p:spPr bwMode="auto">
            <a:xfrm>
              <a:off x="1248" y="3072"/>
              <a:ext cx="16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o-RO">
                  <a:solidFill>
                    <a:srgbClr val="3333FF"/>
                  </a:solidFill>
                </a:rPr>
                <a:t>Only keep dominant factor</a:t>
              </a:r>
            </a:p>
          </p:txBody>
        </p:sp>
        <p:sp>
          <p:nvSpPr>
            <p:cNvPr id="140294" name="Text Box 6"/>
            <p:cNvSpPr txBox="1">
              <a:spLocks noChangeArrowheads="1"/>
            </p:cNvSpPr>
            <p:nvPr/>
          </p:nvSpPr>
          <p:spPr bwMode="auto">
            <a:xfrm>
              <a:off x="3202" y="2347"/>
              <a:ext cx="4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o-RO"/>
                <a:t>O(N)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3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09600"/>
          </a:xfrm>
        </p:spPr>
        <p:txBody>
          <a:bodyPr/>
          <a:lstStyle/>
          <a:p>
            <a:r>
              <a:rPr lang="en-US" altLang="ro-RO"/>
              <a:t>Example: Search a 2D Array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648200"/>
          </a:xfrm>
        </p:spPr>
        <p:txBody>
          <a:bodyPr/>
          <a:lstStyle/>
          <a:p>
            <a:r>
              <a:rPr lang="en-US" altLang="ro-RO" sz="2000" b="1"/>
              <a:t>Search an unsorted 2D array (row, then column)</a:t>
            </a:r>
          </a:p>
          <a:p>
            <a:pPr lvl="1"/>
            <a:r>
              <a:rPr lang="en-US" altLang="ro-RO" b="1">
                <a:solidFill>
                  <a:srgbClr val="FF0033"/>
                </a:solidFill>
              </a:rPr>
              <a:t>Traverse all rows</a:t>
            </a:r>
          </a:p>
          <a:p>
            <a:pPr lvl="1"/>
            <a:r>
              <a:rPr lang="en-US" altLang="ro-RO" b="1"/>
              <a:t>For each row, examine all the cells (changing columns)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419476" y="2895600"/>
            <a:ext cx="5569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ro-RO">
                <a:solidFill>
                  <a:srgbClr val="3333FF"/>
                </a:solidFill>
              </a:rPr>
              <a:t>Row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895601" y="5668963"/>
            <a:ext cx="84798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ro-RO">
                <a:solidFill>
                  <a:srgbClr val="3333FF"/>
                </a:solidFill>
              </a:rPr>
              <a:t>Column</a:t>
            </a:r>
          </a:p>
        </p:txBody>
      </p:sp>
      <p:grpSp>
        <p:nvGrpSpPr>
          <p:cNvPr id="141318" name="Group 6"/>
          <p:cNvGrpSpPr>
            <a:grpSpLocks/>
          </p:cNvGrpSpPr>
          <p:nvPr/>
        </p:nvGrpSpPr>
        <p:grpSpPr bwMode="auto">
          <a:xfrm>
            <a:off x="3962400" y="3382964"/>
            <a:ext cx="3898900" cy="377825"/>
            <a:chOff x="860" y="1244"/>
            <a:chExt cx="2456" cy="238"/>
          </a:xfrm>
        </p:grpSpPr>
        <p:sp>
          <p:nvSpPr>
            <p:cNvPr id="141319" name="Rectangle 7"/>
            <p:cNvSpPr>
              <a:spLocks noChangeArrowheads="1"/>
            </p:cNvSpPr>
            <p:nvPr/>
          </p:nvSpPr>
          <p:spPr bwMode="auto">
            <a:xfrm>
              <a:off x="860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20" name="Rectangle 8"/>
            <p:cNvSpPr>
              <a:spLocks noChangeArrowheads="1"/>
            </p:cNvSpPr>
            <p:nvPr/>
          </p:nvSpPr>
          <p:spPr bwMode="auto">
            <a:xfrm>
              <a:off x="1105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21" name="Rectangle 9"/>
            <p:cNvSpPr>
              <a:spLocks noChangeArrowheads="1"/>
            </p:cNvSpPr>
            <p:nvPr/>
          </p:nvSpPr>
          <p:spPr bwMode="auto">
            <a:xfrm>
              <a:off x="1350" y="1244"/>
              <a:ext cx="252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22" name="Rectangle 10"/>
            <p:cNvSpPr>
              <a:spLocks noChangeArrowheads="1"/>
            </p:cNvSpPr>
            <p:nvPr/>
          </p:nvSpPr>
          <p:spPr bwMode="auto">
            <a:xfrm>
              <a:off x="1839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23" name="Rectangle 11"/>
            <p:cNvSpPr>
              <a:spLocks noChangeArrowheads="1"/>
            </p:cNvSpPr>
            <p:nvPr/>
          </p:nvSpPr>
          <p:spPr bwMode="auto">
            <a:xfrm>
              <a:off x="2084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24" name="Rectangle 12"/>
            <p:cNvSpPr>
              <a:spLocks noChangeArrowheads="1"/>
            </p:cNvSpPr>
            <p:nvPr/>
          </p:nvSpPr>
          <p:spPr bwMode="auto">
            <a:xfrm>
              <a:off x="2329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25" name="Rectangle 13"/>
            <p:cNvSpPr>
              <a:spLocks noChangeArrowheads="1"/>
            </p:cNvSpPr>
            <p:nvPr/>
          </p:nvSpPr>
          <p:spPr bwMode="auto">
            <a:xfrm>
              <a:off x="2574" y="1244"/>
              <a:ext cx="252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26" name="Rectangle 14"/>
            <p:cNvSpPr>
              <a:spLocks noChangeArrowheads="1"/>
            </p:cNvSpPr>
            <p:nvPr/>
          </p:nvSpPr>
          <p:spPr bwMode="auto">
            <a:xfrm>
              <a:off x="2818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3063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28" name="Rectangle 16"/>
            <p:cNvSpPr>
              <a:spLocks noChangeArrowheads="1"/>
            </p:cNvSpPr>
            <p:nvPr/>
          </p:nvSpPr>
          <p:spPr bwMode="auto">
            <a:xfrm>
              <a:off x="1594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</p:grpSp>
      <p:grpSp>
        <p:nvGrpSpPr>
          <p:cNvPr id="141329" name="Group 17"/>
          <p:cNvGrpSpPr>
            <a:grpSpLocks/>
          </p:cNvGrpSpPr>
          <p:nvPr/>
        </p:nvGrpSpPr>
        <p:grpSpPr bwMode="auto">
          <a:xfrm>
            <a:off x="3962400" y="4479926"/>
            <a:ext cx="3898900" cy="379413"/>
            <a:chOff x="860" y="1935"/>
            <a:chExt cx="2456" cy="239"/>
          </a:xfrm>
        </p:grpSpPr>
        <p:sp>
          <p:nvSpPr>
            <p:cNvPr id="141330" name="Rectangle 18"/>
            <p:cNvSpPr>
              <a:spLocks noChangeArrowheads="1"/>
            </p:cNvSpPr>
            <p:nvPr/>
          </p:nvSpPr>
          <p:spPr bwMode="auto">
            <a:xfrm>
              <a:off x="860" y="1935"/>
              <a:ext cx="253" cy="239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31" name="Rectangle 19"/>
            <p:cNvSpPr>
              <a:spLocks noChangeArrowheads="1"/>
            </p:cNvSpPr>
            <p:nvPr/>
          </p:nvSpPr>
          <p:spPr bwMode="auto">
            <a:xfrm>
              <a:off x="1105" y="1935"/>
              <a:ext cx="253" cy="239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32" name="Rectangle 20"/>
            <p:cNvSpPr>
              <a:spLocks noChangeArrowheads="1"/>
            </p:cNvSpPr>
            <p:nvPr/>
          </p:nvSpPr>
          <p:spPr bwMode="auto">
            <a:xfrm>
              <a:off x="1350" y="1935"/>
              <a:ext cx="252" cy="239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33" name="Rectangle 21"/>
            <p:cNvSpPr>
              <a:spLocks noChangeArrowheads="1"/>
            </p:cNvSpPr>
            <p:nvPr/>
          </p:nvSpPr>
          <p:spPr bwMode="auto">
            <a:xfrm>
              <a:off x="1839" y="1935"/>
              <a:ext cx="253" cy="239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34" name="Rectangle 22"/>
            <p:cNvSpPr>
              <a:spLocks noChangeArrowheads="1"/>
            </p:cNvSpPr>
            <p:nvPr/>
          </p:nvSpPr>
          <p:spPr bwMode="auto">
            <a:xfrm>
              <a:off x="2084" y="1935"/>
              <a:ext cx="253" cy="239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35" name="Rectangle 23"/>
            <p:cNvSpPr>
              <a:spLocks noChangeArrowheads="1"/>
            </p:cNvSpPr>
            <p:nvPr/>
          </p:nvSpPr>
          <p:spPr bwMode="auto">
            <a:xfrm>
              <a:off x="2329" y="1935"/>
              <a:ext cx="253" cy="239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36" name="Rectangle 24"/>
            <p:cNvSpPr>
              <a:spLocks noChangeArrowheads="1"/>
            </p:cNvSpPr>
            <p:nvPr/>
          </p:nvSpPr>
          <p:spPr bwMode="auto">
            <a:xfrm>
              <a:off x="2574" y="1935"/>
              <a:ext cx="252" cy="239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37" name="Rectangle 25"/>
            <p:cNvSpPr>
              <a:spLocks noChangeArrowheads="1"/>
            </p:cNvSpPr>
            <p:nvPr/>
          </p:nvSpPr>
          <p:spPr bwMode="auto">
            <a:xfrm>
              <a:off x="2818" y="1935"/>
              <a:ext cx="253" cy="239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38" name="Rectangle 26"/>
            <p:cNvSpPr>
              <a:spLocks noChangeArrowheads="1"/>
            </p:cNvSpPr>
            <p:nvPr/>
          </p:nvSpPr>
          <p:spPr bwMode="auto">
            <a:xfrm>
              <a:off x="3063" y="1935"/>
              <a:ext cx="253" cy="239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39" name="Rectangle 27"/>
            <p:cNvSpPr>
              <a:spLocks noChangeArrowheads="1"/>
            </p:cNvSpPr>
            <p:nvPr/>
          </p:nvSpPr>
          <p:spPr bwMode="auto">
            <a:xfrm>
              <a:off x="1594" y="1935"/>
              <a:ext cx="253" cy="239"/>
            </a:xfrm>
            <a:prstGeom prst="rect">
              <a:avLst/>
            </a:prstGeom>
            <a:solidFill>
              <a:srgbClr val="333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</p:grpSp>
      <p:grpSp>
        <p:nvGrpSpPr>
          <p:cNvPr id="141340" name="Group 28"/>
          <p:cNvGrpSpPr>
            <a:grpSpLocks/>
          </p:cNvGrpSpPr>
          <p:nvPr/>
        </p:nvGrpSpPr>
        <p:grpSpPr bwMode="auto">
          <a:xfrm>
            <a:off x="3962400" y="4846639"/>
            <a:ext cx="3898900" cy="377825"/>
            <a:chOff x="860" y="2166"/>
            <a:chExt cx="2456" cy="238"/>
          </a:xfrm>
        </p:grpSpPr>
        <p:sp>
          <p:nvSpPr>
            <p:cNvPr id="141341" name="Rectangle 29"/>
            <p:cNvSpPr>
              <a:spLocks noChangeArrowheads="1"/>
            </p:cNvSpPr>
            <p:nvPr/>
          </p:nvSpPr>
          <p:spPr bwMode="auto">
            <a:xfrm>
              <a:off x="860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42" name="Rectangle 30"/>
            <p:cNvSpPr>
              <a:spLocks noChangeArrowheads="1"/>
            </p:cNvSpPr>
            <p:nvPr/>
          </p:nvSpPr>
          <p:spPr bwMode="auto">
            <a:xfrm>
              <a:off x="1105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43" name="Rectangle 31"/>
            <p:cNvSpPr>
              <a:spLocks noChangeArrowheads="1"/>
            </p:cNvSpPr>
            <p:nvPr/>
          </p:nvSpPr>
          <p:spPr bwMode="auto">
            <a:xfrm>
              <a:off x="1350" y="2166"/>
              <a:ext cx="252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44" name="Rectangle 32"/>
            <p:cNvSpPr>
              <a:spLocks noChangeArrowheads="1"/>
            </p:cNvSpPr>
            <p:nvPr/>
          </p:nvSpPr>
          <p:spPr bwMode="auto">
            <a:xfrm>
              <a:off x="1839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45" name="Rectangle 33"/>
            <p:cNvSpPr>
              <a:spLocks noChangeArrowheads="1"/>
            </p:cNvSpPr>
            <p:nvPr/>
          </p:nvSpPr>
          <p:spPr bwMode="auto">
            <a:xfrm>
              <a:off x="2084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46" name="Rectangle 34"/>
            <p:cNvSpPr>
              <a:spLocks noChangeArrowheads="1"/>
            </p:cNvSpPr>
            <p:nvPr/>
          </p:nvSpPr>
          <p:spPr bwMode="auto">
            <a:xfrm>
              <a:off x="2329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47" name="Rectangle 35"/>
            <p:cNvSpPr>
              <a:spLocks noChangeArrowheads="1"/>
            </p:cNvSpPr>
            <p:nvPr/>
          </p:nvSpPr>
          <p:spPr bwMode="auto">
            <a:xfrm>
              <a:off x="2574" y="2166"/>
              <a:ext cx="252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48" name="Rectangle 36"/>
            <p:cNvSpPr>
              <a:spLocks noChangeArrowheads="1"/>
            </p:cNvSpPr>
            <p:nvPr/>
          </p:nvSpPr>
          <p:spPr bwMode="auto">
            <a:xfrm>
              <a:off x="2818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49" name="Rectangle 37"/>
            <p:cNvSpPr>
              <a:spLocks noChangeArrowheads="1"/>
            </p:cNvSpPr>
            <p:nvPr/>
          </p:nvSpPr>
          <p:spPr bwMode="auto">
            <a:xfrm>
              <a:off x="3063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50" name="Rectangle 38"/>
            <p:cNvSpPr>
              <a:spLocks noChangeArrowheads="1"/>
            </p:cNvSpPr>
            <p:nvPr/>
          </p:nvSpPr>
          <p:spPr bwMode="auto">
            <a:xfrm>
              <a:off x="1594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</p:grpSp>
      <p:grpSp>
        <p:nvGrpSpPr>
          <p:cNvPr id="141351" name="Group 39"/>
          <p:cNvGrpSpPr>
            <a:grpSpLocks/>
          </p:cNvGrpSpPr>
          <p:nvPr/>
        </p:nvGrpSpPr>
        <p:grpSpPr bwMode="auto">
          <a:xfrm>
            <a:off x="3962400" y="3748088"/>
            <a:ext cx="3898900" cy="379412"/>
            <a:chOff x="860" y="1474"/>
            <a:chExt cx="2456" cy="239"/>
          </a:xfrm>
        </p:grpSpPr>
        <p:sp>
          <p:nvSpPr>
            <p:cNvPr id="141352" name="Rectangle 40"/>
            <p:cNvSpPr>
              <a:spLocks noChangeArrowheads="1"/>
            </p:cNvSpPr>
            <p:nvPr/>
          </p:nvSpPr>
          <p:spPr bwMode="auto">
            <a:xfrm>
              <a:off x="860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53" name="Rectangle 41"/>
            <p:cNvSpPr>
              <a:spLocks noChangeArrowheads="1"/>
            </p:cNvSpPr>
            <p:nvPr/>
          </p:nvSpPr>
          <p:spPr bwMode="auto">
            <a:xfrm>
              <a:off x="1105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54" name="Rectangle 42"/>
            <p:cNvSpPr>
              <a:spLocks noChangeArrowheads="1"/>
            </p:cNvSpPr>
            <p:nvPr/>
          </p:nvSpPr>
          <p:spPr bwMode="auto">
            <a:xfrm>
              <a:off x="1350" y="1474"/>
              <a:ext cx="252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55" name="Rectangle 43"/>
            <p:cNvSpPr>
              <a:spLocks noChangeArrowheads="1"/>
            </p:cNvSpPr>
            <p:nvPr/>
          </p:nvSpPr>
          <p:spPr bwMode="auto">
            <a:xfrm>
              <a:off x="1839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56" name="Rectangle 44"/>
            <p:cNvSpPr>
              <a:spLocks noChangeArrowheads="1"/>
            </p:cNvSpPr>
            <p:nvPr/>
          </p:nvSpPr>
          <p:spPr bwMode="auto">
            <a:xfrm>
              <a:off x="2084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57" name="Rectangle 45"/>
            <p:cNvSpPr>
              <a:spLocks noChangeArrowheads="1"/>
            </p:cNvSpPr>
            <p:nvPr/>
          </p:nvSpPr>
          <p:spPr bwMode="auto">
            <a:xfrm>
              <a:off x="2329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58" name="Rectangle 46"/>
            <p:cNvSpPr>
              <a:spLocks noChangeArrowheads="1"/>
            </p:cNvSpPr>
            <p:nvPr/>
          </p:nvSpPr>
          <p:spPr bwMode="auto">
            <a:xfrm>
              <a:off x="2574" y="1474"/>
              <a:ext cx="252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59" name="Rectangle 47"/>
            <p:cNvSpPr>
              <a:spLocks noChangeArrowheads="1"/>
            </p:cNvSpPr>
            <p:nvPr/>
          </p:nvSpPr>
          <p:spPr bwMode="auto">
            <a:xfrm>
              <a:off x="2818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60" name="Rectangle 48"/>
            <p:cNvSpPr>
              <a:spLocks noChangeArrowheads="1"/>
            </p:cNvSpPr>
            <p:nvPr/>
          </p:nvSpPr>
          <p:spPr bwMode="auto">
            <a:xfrm>
              <a:off x="3063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1361" name="Rectangle 49"/>
            <p:cNvSpPr>
              <a:spLocks noChangeArrowheads="1"/>
            </p:cNvSpPr>
            <p:nvPr/>
          </p:nvSpPr>
          <p:spPr bwMode="auto">
            <a:xfrm>
              <a:off x="1594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</p:grp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3962400" y="4114801"/>
            <a:ext cx="401638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4351339" y="4114801"/>
            <a:ext cx="401637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4740275" y="4114801"/>
            <a:ext cx="400050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5516564" y="4114801"/>
            <a:ext cx="401637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5905500" y="4114801"/>
            <a:ext cx="401638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6294439" y="4114801"/>
            <a:ext cx="401637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7070725" y="4114801"/>
            <a:ext cx="401638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7459664" y="4114801"/>
            <a:ext cx="401637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5127625" y="4114801"/>
            <a:ext cx="401638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6683375" y="4114801"/>
            <a:ext cx="400050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3616325" y="3355975"/>
            <a:ext cx="312586" cy="14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ro-RO">
                <a:solidFill>
                  <a:srgbClr val="FF0033"/>
                </a:solidFill>
              </a:rPr>
              <a:t>1</a:t>
            </a:r>
          </a:p>
          <a:p>
            <a:r>
              <a:rPr lang="en-US" altLang="ro-RO">
                <a:solidFill>
                  <a:srgbClr val="FF0033"/>
                </a:solidFill>
              </a:rPr>
              <a:t>2</a:t>
            </a:r>
          </a:p>
          <a:p>
            <a:r>
              <a:rPr lang="en-US" altLang="ro-RO">
                <a:solidFill>
                  <a:srgbClr val="FF0033"/>
                </a:solidFill>
              </a:rPr>
              <a:t>3</a:t>
            </a:r>
          </a:p>
          <a:p>
            <a:r>
              <a:rPr lang="en-US" altLang="ro-RO">
                <a:solidFill>
                  <a:srgbClr val="FF0033"/>
                </a:solidFill>
              </a:rPr>
              <a:t>4</a:t>
            </a:r>
          </a:p>
          <a:p>
            <a:r>
              <a:rPr lang="en-US" altLang="ro-RO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4040189" y="5280025"/>
            <a:ext cx="298960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ro-RO">
                <a:solidFill>
                  <a:srgbClr val="FF0033"/>
                </a:solidFill>
              </a:rPr>
              <a:t>1  2   3  4   5  6   7  8   9  10</a:t>
            </a:r>
          </a:p>
        </p:txBody>
      </p:sp>
      <p:sp>
        <p:nvSpPr>
          <p:cNvPr id="141374" name="Line 62"/>
          <p:cNvSpPr>
            <a:spLocks noChangeShapeType="1"/>
          </p:cNvSpPr>
          <p:nvPr/>
        </p:nvSpPr>
        <p:spPr bwMode="auto">
          <a:xfrm>
            <a:off x="4157663" y="3535363"/>
            <a:ext cx="0" cy="1143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141375" name="AutoShape 63"/>
          <p:cNvSpPr>
            <a:spLocks/>
          </p:cNvSpPr>
          <p:nvPr/>
        </p:nvSpPr>
        <p:spPr bwMode="auto">
          <a:xfrm>
            <a:off x="3276600" y="3459164"/>
            <a:ext cx="228600" cy="1417637"/>
          </a:xfrm>
          <a:prstGeom prst="leftBrace">
            <a:avLst>
              <a:gd name="adj1" fmla="val 5167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41376" name="Text Box 64"/>
          <p:cNvSpPr txBox="1">
            <a:spLocks noChangeArrowheads="1"/>
          </p:cNvSpPr>
          <p:nvPr/>
        </p:nvSpPr>
        <p:spPr bwMode="auto">
          <a:xfrm>
            <a:off x="2438400" y="3916363"/>
            <a:ext cx="641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600448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28625"/>
            <a:ext cx="7772400" cy="685800"/>
          </a:xfrm>
        </p:spPr>
        <p:txBody>
          <a:bodyPr/>
          <a:lstStyle/>
          <a:p>
            <a:r>
              <a:rPr lang="en-US" altLang="ro-RO"/>
              <a:t>Example: Search a 2D Array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648200"/>
          </a:xfrm>
        </p:spPr>
        <p:txBody>
          <a:bodyPr/>
          <a:lstStyle/>
          <a:p>
            <a:r>
              <a:rPr lang="en-US" altLang="ro-RO" sz="2000" b="1"/>
              <a:t>Search an unsorted 2D array (row, then column)</a:t>
            </a:r>
          </a:p>
          <a:p>
            <a:pPr lvl="1"/>
            <a:r>
              <a:rPr lang="en-US" altLang="ro-RO" b="1"/>
              <a:t>Traverse all rows</a:t>
            </a:r>
          </a:p>
          <a:p>
            <a:pPr lvl="1"/>
            <a:r>
              <a:rPr lang="en-US" altLang="ro-RO" b="1">
                <a:solidFill>
                  <a:srgbClr val="FF0033"/>
                </a:solidFill>
              </a:rPr>
              <a:t>For each row, examine all the cells (changing columns)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419476" y="2895600"/>
            <a:ext cx="55694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ro-RO">
                <a:solidFill>
                  <a:srgbClr val="3333FF"/>
                </a:solidFill>
              </a:rPr>
              <a:t>Row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971801" y="5668963"/>
            <a:ext cx="84798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ro-RO">
                <a:solidFill>
                  <a:srgbClr val="3333FF"/>
                </a:solidFill>
              </a:rPr>
              <a:t>Column</a:t>
            </a:r>
          </a:p>
        </p:txBody>
      </p:sp>
      <p:grpSp>
        <p:nvGrpSpPr>
          <p:cNvPr id="142342" name="Group 6"/>
          <p:cNvGrpSpPr>
            <a:grpSpLocks/>
          </p:cNvGrpSpPr>
          <p:nvPr/>
        </p:nvGrpSpPr>
        <p:grpSpPr bwMode="auto">
          <a:xfrm>
            <a:off x="3962400" y="3382964"/>
            <a:ext cx="3898900" cy="377825"/>
            <a:chOff x="860" y="1244"/>
            <a:chExt cx="2456" cy="238"/>
          </a:xfrm>
        </p:grpSpPr>
        <p:sp>
          <p:nvSpPr>
            <p:cNvPr id="142343" name="Rectangle 7"/>
            <p:cNvSpPr>
              <a:spLocks noChangeArrowheads="1"/>
            </p:cNvSpPr>
            <p:nvPr/>
          </p:nvSpPr>
          <p:spPr bwMode="auto">
            <a:xfrm>
              <a:off x="860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44" name="Rectangle 8"/>
            <p:cNvSpPr>
              <a:spLocks noChangeArrowheads="1"/>
            </p:cNvSpPr>
            <p:nvPr/>
          </p:nvSpPr>
          <p:spPr bwMode="auto">
            <a:xfrm>
              <a:off x="1105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45" name="Rectangle 9"/>
            <p:cNvSpPr>
              <a:spLocks noChangeArrowheads="1"/>
            </p:cNvSpPr>
            <p:nvPr/>
          </p:nvSpPr>
          <p:spPr bwMode="auto">
            <a:xfrm>
              <a:off x="1350" y="1244"/>
              <a:ext cx="252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46" name="Rectangle 10"/>
            <p:cNvSpPr>
              <a:spLocks noChangeArrowheads="1"/>
            </p:cNvSpPr>
            <p:nvPr/>
          </p:nvSpPr>
          <p:spPr bwMode="auto">
            <a:xfrm>
              <a:off x="1839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47" name="Rectangle 11"/>
            <p:cNvSpPr>
              <a:spLocks noChangeArrowheads="1"/>
            </p:cNvSpPr>
            <p:nvPr/>
          </p:nvSpPr>
          <p:spPr bwMode="auto">
            <a:xfrm>
              <a:off x="2084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48" name="Rectangle 12"/>
            <p:cNvSpPr>
              <a:spLocks noChangeArrowheads="1"/>
            </p:cNvSpPr>
            <p:nvPr/>
          </p:nvSpPr>
          <p:spPr bwMode="auto">
            <a:xfrm>
              <a:off x="2329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49" name="Rectangle 13"/>
            <p:cNvSpPr>
              <a:spLocks noChangeArrowheads="1"/>
            </p:cNvSpPr>
            <p:nvPr/>
          </p:nvSpPr>
          <p:spPr bwMode="auto">
            <a:xfrm>
              <a:off x="2574" y="1244"/>
              <a:ext cx="252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50" name="Rectangle 14"/>
            <p:cNvSpPr>
              <a:spLocks noChangeArrowheads="1"/>
            </p:cNvSpPr>
            <p:nvPr/>
          </p:nvSpPr>
          <p:spPr bwMode="auto">
            <a:xfrm>
              <a:off x="2818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51" name="Rectangle 15"/>
            <p:cNvSpPr>
              <a:spLocks noChangeArrowheads="1"/>
            </p:cNvSpPr>
            <p:nvPr/>
          </p:nvSpPr>
          <p:spPr bwMode="auto">
            <a:xfrm>
              <a:off x="3063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52" name="Rectangle 16"/>
            <p:cNvSpPr>
              <a:spLocks noChangeArrowheads="1"/>
            </p:cNvSpPr>
            <p:nvPr/>
          </p:nvSpPr>
          <p:spPr bwMode="auto">
            <a:xfrm>
              <a:off x="1594" y="1244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</p:grpSp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3962400" y="4479926"/>
            <a:ext cx="401638" cy="3794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4351339" y="4479926"/>
            <a:ext cx="401637" cy="3794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4740275" y="4479926"/>
            <a:ext cx="400050" cy="3794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5516564" y="4479926"/>
            <a:ext cx="401637" cy="3794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5905500" y="4479926"/>
            <a:ext cx="401638" cy="3794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58" name="Rectangle 22"/>
          <p:cNvSpPr>
            <a:spLocks noChangeArrowheads="1"/>
          </p:cNvSpPr>
          <p:nvPr/>
        </p:nvSpPr>
        <p:spPr bwMode="auto">
          <a:xfrm>
            <a:off x="6294439" y="4479926"/>
            <a:ext cx="401637" cy="3794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59" name="Rectangle 23"/>
          <p:cNvSpPr>
            <a:spLocks noChangeArrowheads="1"/>
          </p:cNvSpPr>
          <p:nvPr/>
        </p:nvSpPr>
        <p:spPr bwMode="auto">
          <a:xfrm>
            <a:off x="6683375" y="4479926"/>
            <a:ext cx="400050" cy="3794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60" name="Rectangle 24"/>
          <p:cNvSpPr>
            <a:spLocks noChangeArrowheads="1"/>
          </p:cNvSpPr>
          <p:nvPr/>
        </p:nvSpPr>
        <p:spPr bwMode="auto">
          <a:xfrm>
            <a:off x="7070725" y="4479926"/>
            <a:ext cx="401638" cy="379413"/>
          </a:xfrm>
          <a:prstGeom prst="rect">
            <a:avLst/>
          </a:prstGeom>
          <a:solidFill>
            <a:srgbClr val="3333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endParaRPr lang="ro-RO" altLang="ro-RO">
              <a:solidFill>
                <a:srgbClr val="FF0033"/>
              </a:solidFill>
              <a:latin typeface="Courier New" panose="02070309020205020404" pitchFamily="49" charset="0"/>
            </a:endParaRPr>
          </a:p>
        </p:txBody>
      </p:sp>
      <p:sp>
        <p:nvSpPr>
          <p:cNvPr id="142361" name="Rectangle 25"/>
          <p:cNvSpPr>
            <a:spLocks noChangeArrowheads="1"/>
          </p:cNvSpPr>
          <p:nvPr/>
        </p:nvSpPr>
        <p:spPr bwMode="auto">
          <a:xfrm>
            <a:off x="7459664" y="4479926"/>
            <a:ext cx="401637" cy="3794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5127625" y="4479926"/>
            <a:ext cx="401638" cy="3794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grpSp>
        <p:nvGrpSpPr>
          <p:cNvPr id="142363" name="Group 27"/>
          <p:cNvGrpSpPr>
            <a:grpSpLocks/>
          </p:cNvGrpSpPr>
          <p:nvPr/>
        </p:nvGrpSpPr>
        <p:grpSpPr bwMode="auto">
          <a:xfrm>
            <a:off x="3962400" y="4846639"/>
            <a:ext cx="3898900" cy="377825"/>
            <a:chOff x="860" y="2166"/>
            <a:chExt cx="2456" cy="238"/>
          </a:xfrm>
        </p:grpSpPr>
        <p:sp>
          <p:nvSpPr>
            <p:cNvPr id="142364" name="Rectangle 28"/>
            <p:cNvSpPr>
              <a:spLocks noChangeArrowheads="1"/>
            </p:cNvSpPr>
            <p:nvPr/>
          </p:nvSpPr>
          <p:spPr bwMode="auto">
            <a:xfrm>
              <a:off x="860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65" name="Rectangle 29"/>
            <p:cNvSpPr>
              <a:spLocks noChangeArrowheads="1"/>
            </p:cNvSpPr>
            <p:nvPr/>
          </p:nvSpPr>
          <p:spPr bwMode="auto">
            <a:xfrm>
              <a:off x="1105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66" name="Rectangle 30"/>
            <p:cNvSpPr>
              <a:spLocks noChangeArrowheads="1"/>
            </p:cNvSpPr>
            <p:nvPr/>
          </p:nvSpPr>
          <p:spPr bwMode="auto">
            <a:xfrm>
              <a:off x="1350" y="2166"/>
              <a:ext cx="252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67" name="Rectangle 31"/>
            <p:cNvSpPr>
              <a:spLocks noChangeArrowheads="1"/>
            </p:cNvSpPr>
            <p:nvPr/>
          </p:nvSpPr>
          <p:spPr bwMode="auto">
            <a:xfrm>
              <a:off x="1839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68" name="Rectangle 32"/>
            <p:cNvSpPr>
              <a:spLocks noChangeArrowheads="1"/>
            </p:cNvSpPr>
            <p:nvPr/>
          </p:nvSpPr>
          <p:spPr bwMode="auto">
            <a:xfrm>
              <a:off x="2084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69" name="Rectangle 33"/>
            <p:cNvSpPr>
              <a:spLocks noChangeArrowheads="1"/>
            </p:cNvSpPr>
            <p:nvPr/>
          </p:nvSpPr>
          <p:spPr bwMode="auto">
            <a:xfrm>
              <a:off x="2329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70" name="Rectangle 34"/>
            <p:cNvSpPr>
              <a:spLocks noChangeArrowheads="1"/>
            </p:cNvSpPr>
            <p:nvPr/>
          </p:nvSpPr>
          <p:spPr bwMode="auto">
            <a:xfrm>
              <a:off x="2574" y="2166"/>
              <a:ext cx="252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71" name="Rectangle 35"/>
            <p:cNvSpPr>
              <a:spLocks noChangeArrowheads="1"/>
            </p:cNvSpPr>
            <p:nvPr/>
          </p:nvSpPr>
          <p:spPr bwMode="auto">
            <a:xfrm>
              <a:off x="2818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72" name="Rectangle 36"/>
            <p:cNvSpPr>
              <a:spLocks noChangeArrowheads="1"/>
            </p:cNvSpPr>
            <p:nvPr/>
          </p:nvSpPr>
          <p:spPr bwMode="auto">
            <a:xfrm>
              <a:off x="3063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73" name="Rectangle 37"/>
            <p:cNvSpPr>
              <a:spLocks noChangeArrowheads="1"/>
            </p:cNvSpPr>
            <p:nvPr/>
          </p:nvSpPr>
          <p:spPr bwMode="auto">
            <a:xfrm>
              <a:off x="1594" y="2166"/>
              <a:ext cx="253" cy="2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</p:grpSp>
      <p:grpSp>
        <p:nvGrpSpPr>
          <p:cNvPr id="142374" name="Group 38"/>
          <p:cNvGrpSpPr>
            <a:grpSpLocks/>
          </p:cNvGrpSpPr>
          <p:nvPr/>
        </p:nvGrpSpPr>
        <p:grpSpPr bwMode="auto">
          <a:xfrm>
            <a:off x="3962400" y="3748088"/>
            <a:ext cx="3898900" cy="379412"/>
            <a:chOff x="860" y="1474"/>
            <a:chExt cx="2456" cy="239"/>
          </a:xfrm>
        </p:grpSpPr>
        <p:sp>
          <p:nvSpPr>
            <p:cNvPr id="142375" name="Rectangle 39"/>
            <p:cNvSpPr>
              <a:spLocks noChangeArrowheads="1"/>
            </p:cNvSpPr>
            <p:nvPr/>
          </p:nvSpPr>
          <p:spPr bwMode="auto">
            <a:xfrm>
              <a:off x="860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76" name="Rectangle 40"/>
            <p:cNvSpPr>
              <a:spLocks noChangeArrowheads="1"/>
            </p:cNvSpPr>
            <p:nvPr/>
          </p:nvSpPr>
          <p:spPr bwMode="auto">
            <a:xfrm>
              <a:off x="1105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77" name="Rectangle 41"/>
            <p:cNvSpPr>
              <a:spLocks noChangeArrowheads="1"/>
            </p:cNvSpPr>
            <p:nvPr/>
          </p:nvSpPr>
          <p:spPr bwMode="auto">
            <a:xfrm>
              <a:off x="1350" y="1474"/>
              <a:ext cx="252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78" name="Rectangle 42"/>
            <p:cNvSpPr>
              <a:spLocks noChangeArrowheads="1"/>
            </p:cNvSpPr>
            <p:nvPr/>
          </p:nvSpPr>
          <p:spPr bwMode="auto">
            <a:xfrm>
              <a:off x="1839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79" name="Rectangle 43"/>
            <p:cNvSpPr>
              <a:spLocks noChangeArrowheads="1"/>
            </p:cNvSpPr>
            <p:nvPr/>
          </p:nvSpPr>
          <p:spPr bwMode="auto">
            <a:xfrm>
              <a:off x="2084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80" name="Rectangle 44"/>
            <p:cNvSpPr>
              <a:spLocks noChangeArrowheads="1"/>
            </p:cNvSpPr>
            <p:nvPr/>
          </p:nvSpPr>
          <p:spPr bwMode="auto">
            <a:xfrm>
              <a:off x="2329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81" name="Rectangle 45"/>
            <p:cNvSpPr>
              <a:spLocks noChangeArrowheads="1"/>
            </p:cNvSpPr>
            <p:nvPr/>
          </p:nvSpPr>
          <p:spPr bwMode="auto">
            <a:xfrm>
              <a:off x="2574" y="1474"/>
              <a:ext cx="252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82" name="Rectangle 46"/>
            <p:cNvSpPr>
              <a:spLocks noChangeArrowheads="1"/>
            </p:cNvSpPr>
            <p:nvPr/>
          </p:nvSpPr>
          <p:spPr bwMode="auto">
            <a:xfrm>
              <a:off x="2818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83" name="Rectangle 47"/>
            <p:cNvSpPr>
              <a:spLocks noChangeArrowheads="1"/>
            </p:cNvSpPr>
            <p:nvPr/>
          </p:nvSpPr>
          <p:spPr bwMode="auto">
            <a:xfrm>
              <a:off x="3063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142384" name="Rectangle 48"/>
            <p:cNvSpPr>
              <a:spLocks noChangeArrowheads="1"/>
            </p:cNvSpPr>
            <p:nvPr/>
          </p:nvSpPr>
          <p:spPr bwMode="auto">
            <a:xfrm>
              <a:off x="1594" y="1474"/>
              <a:ext cx="253" cy="2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r>
                <a:rPr lang="en-US" altLang="ro-RO">
                  <a:solidFill>
                    <a:srgbClr val="FF0033"/>
                  </a:solidFill>
                  <a:latin typeface="Courier New" panose="02070309020205020404" pitchFamily="49" charset="0"/>
                </a:rPr>
                <a:t> </a:t>
              </a:r>
            </a:p>
          </p:txBody>
        </p:sp>
      </p:grpSp>
      <p:sp>
        <p:nvSpPr>
          <p:cNvPr id="142385" name="Rectangle 49"/>
          <p:cNvSpPr>
            <a:spLocks noChangeArrowheads="1"/>
          </p:cNvSpPr>
          <p:nvPr/>
        </p:nvSpPr>
        <p:spPr bwMode="auto">
          <a:xfrm>
            <a:off x="3962400" y="4114801"/>
            <a:ext cx="401638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4351339" y="4114801"/>
            <a:ext cx="401637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87" name="Rectangle 51"/>
          <p:cNvSpPr>
            <a:spLocks noChangeArrowheads="1"/>
          </p:cNvSpPr>
          <p:nvPr/>
        </p:nvSpPr>
        <p:spPr bwMode="auto">
          <a:xfrm>
            <a:off x="4740275" y="4114801"/>
            <a:ext cx="400050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88" name="Rectangle 52"/>
          <p:cNvSpPr>
            <a:spLocks noChangeArrowheads="1"/>
          </p:cNvSpPr>
          <p:nvPr/>
        </p:nvSpPr>
        <p:spPr bwMode="auto">
          <a:xfrm>
            <a:off x="5516564" y="4114801"/>
            <a:ext cx="401637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89" name="Rectangle 53"/>
          <p:cNvSpPr>
            <a:spLocks noChangeArrowheads="1"/>
          </p:cNvSpPr>
          <p:nvPr/>
        </p:nvSpPr>
        <p:spPr bwMode="auto">
          <a:xfrm>
            <a:off x="5905500" y="4114801"/>
            <a:ext cx="401638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90" name="Rectangle 54"/>
          <p:cNvSpPr>
            <a:spLocks noChangeArrowheads="1"/>
          </p:cNvSpPr>
          <p:nvPr/>
        </p:nvSpPr>
        <p:spPr bwMode="auto">
          <a:xfrm>
            <a:off x="6294439" y="4114801"/>
            <a:ext cx="401637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91" name="Rectangle 55"/>
          <p:cNvSpPr>
            <a:spLocks noChangeArrowheads="1"/>
          </p:cNvSpPr>
          <p:nvPr/>
        </p:nvSpPr>
        <p:spPr bwMode="auto">
          <a:xfrm>
            <a:off x="7070725" y="4114801"/>
            <a:ext cx="401638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92" name="Rectangle 56"/>
          <p:cNvSpPr>
            <a:spLocks noChangeArrowheads="1"/>
          </p:cNvSpPr>
          <p:nvPr/>
        </p:nvSpPr>
        <p:spPr bwMode="auto">
          <a:xfrm>
            <a:off x="7459664" y="4114801"/>
            <a:ext cx="401637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93" name="Rectangle 57"/>
          <p:cNvSpPr>
            <a:spLocks noChangeArrowheads="1"/>
          </p:cNvSpPr>
          <p:nvPr/>
        </p:nvSpPr>
        <p:spPr bwMode="auto">
          <a:xfrm>
            <a:off x="5127625" y="4114801"/>
            <a:ext cx="401638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94" name="Rectangle 58"/>
          <p:cNvSpPr>
            <a:spLocks noChangeArrowheads="1"/>
          </p:cNvSpPr>
          <p:nvPr/>
        </p:nvSpPr>
        <p:spPr bwMode="auto">
          <a:xfrm>
            <a:off x="6683375" y="4114801"/>
            <a:ext cx="400050" cy="377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altLang="ro-RO">
                <a:solidFill>
                  <a:srgbClr val="FF0033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42395" name="Rectangle 59"/>
          <p:cNvSpPr>
            <a:spLocks noChangeArrowheads="1"/>
          </p:cNvSpPr>
          <p:nvPr/>
        </p:nvSpPr>
        <p:spPr bwMode="auto">
          <a:xfrm>
            <a:off x="3616325" y="3355975"/>
            <a:ext cx="312586" cy="14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ro-RO">
                <a:solidFill>
                  <a:srgbClr val="FF0033"/>
                </a:solidFill>
              </a:rPr>
              <a:t>1</a:t>
            </a:r>
          </a:p>
          <a:p>
            <a:r>
              <a:rPr lang="en-US" altLang="ro-RO">
                <a:solidFill>
                  <a:srgbClr val="FF0033"/>
                </a:solidFill>
              </a:rPr>
              <a:t>2</a:t>
            </a:r>
          </a:p>
          <a:p>
            <a:r>
              <a:rPr lang="en-US" altLang="ro-RO">
                <a:solidFill>
                  <a:srgbClr val="FF0033"/>
                </a:solidFill>
              </a:rPr>
              <a:t>3</a:t>
            </a:r>
          </a:p>
          <a:p>
            <a:r>
              <a:rPr lang="en-US" altLang="ro-RO">
                <a:solidFill>
                  <a:srgbClr val="FF0033"/>
                </a:solidFill>
              </a:rPr>
              <a:t>4</a:t>
            </a:r>
          </a:p>
          <a:p>
            <a:r>
              <a:rPr lang="en-US" altLang="ro-RO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142396" name="Rectangle 60"/>
          <p:cNvSpPr>
            <a:spLocks noChangeArrowheads="1"/>
          </p:cNvSpPr>
          <p:nvPr/>
        </p:nvSpPr>
        <p:spPr bwMode="auto">
          <a:xfrm>
            <a:off x="4040189" y="5280025"/>
            <a:ext cx="298960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ro-RO">
                <a:solidFill>
                  <a:srgbClr val="FF0033"/>
                </a:solidFill>
              </a:rPr>
              <a:t>1  2   3  4   5  6   7  8   9  10</a:t>
            </a:r>
          </a:p>
        </p:txBody>
      </p:sp>
      <p:sp>
        <p:nvSpPr>
          <p:cNvPr id="142397" name="Line 61"/>
          <p:cNvSpPr>
            <a:spLocks noChangeShapeType="1"/>
          </p:cNvSpPr>
          <p:nvPr/>
        </p:nvSpPr>
        <p:spPr bwMode="auto">
          <a:xfrm>
            <a:off x="4191000" y="4678363"/>
            <a:ext cx="3048000" cy="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142398" name="AutoShape 62"/>
          <p:cNvSpPr>
            <a:spLocks/>
          </p:cNvSpPr>
          <p:nvPr/>
        </p:nvSpPr>
        <p:spPr bwMode="auto">
          <a:xfrm rot="16200000" flipV="1">
            <a:off x="5676900" y="4305300"/>
            <a:ext cx="228600" cy="3048000"/>
          </a:xfrm>
          <a:prstGeom prst="leftBrace">
            <a:avLst>
              <a:gd name="adj1" fmla="val 1111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42399" name="Text Box 63"/>
          <p:cNvSpPr txBox="1">
            <a:spLocks noChangeArrowheads="1"/>
          </p:cNvSpPr>
          <p:nvPr/>
        </p:nvSpPr>
        <p:spPr bwMode="auto">
          <a:xfrm>
            <a:off x="5370514" y="59007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O(M)</a:t>
            </a:r>
          </a:p>
        </p:txBody>
      </p:sp>
    </p:spTree>
    <p:extLst>
      <p:ext uri="{BB962C8B-B14F-4D97-AF65-F5344CB8AC3E}">
        <p14:creationId xmlns:p14="http://schemas.microsoft.com/office/powerpoint/2010/main" val="1927011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Combine the Analysis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90800" y="2587625"/>
            <a:ext cx="6629400" cy="2833688"/>
          </a:xfrm>
        </p:spPr>
        <p:txBody>
          <a:bodyPr/>
          <a:lstStyle/>
          <a:p>
            <a:r>
              <a:rPr lang="en-US" altLang="ro-RO" b="1"/>
              <a:t>Traverse rows = O(N)</a:t>
            </a:r>
          </a:p>
          <a:p>
            <a:pPr lvl="1"/>
            <a:r>
              <a:rPr lang="en-US" altLang="ro-RO" b="1"/>
              <a:t>Examine all cells in row = O(M)</a:t>
            </a:r>
          </a:p>
          <a:p>
            <a:endParaRPr lang="en-US" altLang="ro-RO" b="1"/>
          </a:p>
          <a:p>
            <a:r>
              <a:rPr lang="en-US" altLang="ro-RO" b="1">
                <a:solidFill>
                  <a:srgbClr val="3333FF"/>
                </a:solidFill>
              </a:rPr>
              <a:t>Embedded, so multiply:</a:t>
            </a:r>
          </a:p>
          <a:p>
            <a:pPr lvl="1"/>
            <a:r>
              <a:rPr lang="en-US" altLang="ro-RO" b="1"/>
              <a:t>O(N) x O(M) = O(N*M)</a:t>
            </a:r>
          </a:p>
        </p:txBody>
      </p:sp>
    </p:spTree>
    <p:extLst>
      <p:ext uri="{BB962C8B-B14F-4D97-AF65-F5344CB8AC3E}">
        <p14:creationId xmlns:p14="http://schemas.microsoft.com/office/powerpoint/2010/main" val="3086252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Sequential Steps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ro-RO" b="1"/>
              <a:t>If steps appear sequentially (one after another), then </a:t>
            </a:r>
            <a:r>
              <a:rPr lang="en-US" altLang="ro-RO" b="1">
                <a:solidFill>
                  <a:srgbClr val="3333FF"/>
                </a:solidFill>
              </a:rPr>
              <a:t>add</a:t>
            </a:r>
            <a:r>
              <a:rPr lang="en-US" altLang="ro-RO" b="1"/>
              <a:t> their respective O().</a:t>
            </a:r>
          </a:p>
          <a:p>
            <a:pPr>
              <a:buFontTx/>
              <a:buNone/>
            </a:pPr>
            <a:endParaRPr lang="en-US" altLang="ro-RO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loop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. . .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endloop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loop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. . .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endloop</a:t>
            </a:r>
          </a:p>
        </p:txBody>
      </p:sp>
      <p:sp>
        <p:nvSpPr>
          <p:cNvPr id="144388" name="AutoShape 4"/>
          <p:cNvSpPr>
            <a:spLocks/>
          </p:cNvSpPr>
          <p:nvPr/>
        </p:nvSpPr>
        <p:spPr bwMode="auto">
          <a:xfrm>
            <a:off x="4343400" y="2971800"/>
            <a:ext cx="304800" cy="1371600"/>
          </a:xfrm>
          <a:prstGeom prst="righ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44389" name="AutoShape 5"/>
          <p:cNvSpPr>
            <a:spLocks/>
          </p:cNvSpPr>
          <p:nvPr/>
        </p:nvSpPr>
        <p:spPr bwMode="auto">
          <a:xfrm>
            <a:off x="4343400" y="4495800"/>
            <a:ext cx="304800" cy="1371600"/>
          </a:xfrm>
          <a:prstGeom prst="righ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708525" y="32400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N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4632325" y="4916488"/>
            <a:ext cx="3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M</a:t>
            </a:r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5181600" y="4343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6324600" y="4078288"/>
            <a:ext cx="11015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O(N + M)</a:t>
            </a:r>
          </a:p>
        </p:txBody>
      </p:sp>
    </p:spTree>
    <p:extLst>
      <p:ext uri="{BB962C8B-B14F-4D97-AF65-F5344CB8AC3E}">
        <p14:creationId xmlns:p14="http://schemas.microsoft.com/office/powerpoint/2010/main" val="8804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Embedded Steps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8001000" cy="4648200"/>
          </a:xfrm>
        </p:spPr>
        <p:txBody>
          <a:bodyPr>
            <a:normAutofit lnSpcReduction="10000"/>
          </a:bodyPr>
          <a:lstStyle/>
          <a:p>
            <a:endParaRPr lang="en-US" altLang="ro-RO" b="1"/>
          </a:p>
          <a:p>
            <a:r>
              <a:rPr lang="en-US" altLang="ro-RO" b="1"/>
              <a:t>If steps appear embedded (one inside another), then </a:t>
            </a:r>
            <a:r>
              <a:rPr lang="en-US" altLang="ro-RO" b="1">
                <a:solidFill>
                  <a:srgbClr val="3333FF"/>
                </a:solidFill>
              </a:rPr>
              <a:t>multiply</a:t>
            </a:r>
            <a:r>
              <a:rPr lang="en-US" altLang="ro-RO" b="1"/>
              <a:t> their respective O().</a:t>
            </a:r>
          </a:p>
          <a:p>
            <a:endParaRPr lang="en-US" altLang="ro-RO" b="1"/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loop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   loop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   . . .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   endloop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endloop</a:t>
            </a:r>
          </a:p>
        </p:txBody>
      </p:sp>
      <p:sp>
        <p:nvSpPr>
          <p:cNvPr id="146436" name="AutoShape 4"/>
          <p:cNvSpPr>
            <a:spLocks/>
          </p:cNvSpPr>
          <p:nvPr/>
        </p:nvSpPr>
        <p:spPr bwMode="auto">
          <a:xfrm>
            <a:off x="4648200" y="3962400"/>
            <a:ext cx="304800" cy="1371600"/>
          </a:xfrm>
          <a:prstGeom prst="righ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46437" name="AutoShape 5"/>
          <p:cNvSpPr>
            <a:spLocks/>
          </p:cNvSpPr>
          <p:nvPr/>
        </p:nvSpPr>
        <p:spPr bwMode="auto">
          <a:xfrm>
            <a:off x="5638800" y="3429000"/>
            <a:ext cx="304800" cy="2362200"/>
          </a:xfrm>
          <a:prstGeom prst="rightBrace">
            <a:avLst>
              <a:gd name="adj1" fmla="val 645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5013325" y="4383088"/>
            <a:ext cx="3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M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6080125" y="43830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N</a:t>
            </a:r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6781800" y="4572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7696201" y="4343400"/>
            <a:ext cx="9204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O(N*M)</a:t>
            </a:r>
          </a:p>
        </p:txBody>
      </p:sp>
    </p:spTree>
    <p:extLst>
      <p:ext uri="{BB962C8B-B14F-4D97-AF65-F5344CB8AC3E}">
        <p14:creationId xmlns:p14="http://schemas.microsoft.com/office/powerpoint/2010/main" val="13266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</p:spPr>
        <p:txBody>
          <a:bodyPr/>
          <a:lstStyle/>
          <a:p>
            <a:r>
              <a:rPr lang="en-US" altLang="ro-RO"/>
              <a:t>Correctly Determining O()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altLang="ro-RO" b="1"/>
              <a:t>Can have multiple factors:</a:t>
            </a:r>
          </a:p>
          <a:p>
            <a:pPr lvl="1"/>
            <a:r>
              <a:rPr lang="en-US" altLang="ro-RO" b="1"/>
              <a:t>O(N*M)</a:t>
            </a:r>
          </a:p>
          <a:p>
            <a:pPr lvl="1"/>
            <a:r>
              <a:rPr lang="en-US" altLang="ro-RO" b="1"/>
              <a:t>O(logP + N</a:t>
            </a:r>
            <a:r>
              <a:rPr lang="en-US" altLang="ro-RO" b="1" baseline="30000"/>
              <a:t>2</a:t>
            </a:r>
            <a:r>
              <a:rPr lang="en-US" altLang="ro-RO" b="1"/>
              <a:t>)</a:t>
            </a:r>
          </a:p>
          <a:p>
            <a:r>
              <a:rPr lang="en-US" altLang="ro-RO" b="1"/>
              <a:t>But keep only the dominant factors:</a:t>
            </a:r>
          </a:p>
          <a:p>
            <a:pPr lvl="1"/>
            <a:r>
              <a:rPr lang="en-US" altLang="ro-RO" b="1"/>
              <a:t>O(N + NlogN)   </a:t>
            </a:r>
            <a:r>
              <a:rPr lang="en-US" altLang="ro-RO" sz="3200" b="1">
                <a:sym typeface="Symbol" panose="05050102010706020507" pitchFamily="18" charset="2"/>
              </a:rPr>
              <a:t></a:t>
            </a:r>
            <a:r>
              <a:rPr lang="en-US" altLang="ro-RO" b="1"/>
              <a:t>    </a:t>
            </a:r>
          </a:p>
          <a:p>
            <a:pPr lvl="1"/>
            <a:r>
              <a:rPr lang="en-US" altLang="ro-RO" b="1"/>
              <a:t>O(N*M + P)</a:t>
            </a:r>
            <a:r>
              <a:rPr lang="en-US" altLang="ro-RO" sz="3200" b="1">
                <a:sym typeface="Symbol" panose="05050102010706020507" pitchFamily="18" charset="2"/>
              </a:rPr>
              <a:t></a:t>
            </a:r>
            <a:r>
              <a:rPr lang="en-US" altLang="ro-RO" b="1"/>
              <a:t> </a:t>
            </a:r>
          </a:p>
          <a:p>
            <a:pPr lvl="1"/>
            <a:r>
              <a:rPr lang="en-US" altLang="ro-RO" b="1"/>
              <a:t>O(V</a:t>
            </a:r>
            <a:r>
              <a:rPr lang="en-US" altLang="ro-RO" b="1" baseline="30000"/>
              <a:t>2</a:t>
            </a:r>
            <a:r>
              <a:rPr lang="en-US" altLang="ro-RO" b="1"/>
              <a:t> + VlogV)  </a:t>
            </a:r>
            <a:r>
              <a:rPr lang="en-US" altLang="ro-RO" sz="3200" b="1">
                <a:sym typeface="Symbol" panose="05050102010706020507" pitchFamily="18" charset="2"/>
              </a:rPr>
              <a:t></a:t>
            </a:r>
            <a:r>
              <a:rPr lang="en-US" altLang="ro-RO" b="1"/>
              <a:t>   </a:t>
            </a:r>
          </a:p>
          <a:p>
            <a:r>
              <a:rPr lang="en-US" altLang="ro-RO" b="1"/>
              <a:t>Drop constants:</a:t>
            </a:r>
          </a:p>
          <a:p>
            <a:pPr lvl="1"/>
            <a:r>
              <a:rPr lang="en-US" altLang="ro-RO" b="1"/>
              <a:t>O(2N + 3N</a:t>
            </a:r>
            <a:r>
              <a:rPr lang="en-US" altLang="ro-RO" b="1" baseline="30000"/>
              <a:t>2</a:t>
            </a:r>
            <a:r>
              <a:rPr lang="en-US" altLang="ro-RO" b="1"/>
              <a:t>)  </a:t>
            </a:r>
            <a:r>
              <a:rPr lang="en-US" altLang="ro-RO" sz="3200" b="1">
                <a:sym typeface="Symbol" panose="05050102010706020507" pitchFamily="18" charset="2"/>
              </a:rPr>
              <a:t></a:t>
            </a:r>
            <a:r>
              <a:rPr lang="en-US" altLang="ro-RO" b="1"/>
              <a:t>  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5756275" y="3390900"/>
            <a:ext cx="1088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O(NlogN)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5035550" y="3968750"/>
            <a:ext cx="17668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remains the same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5732463" y="45593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O(V</a:t>
            </a:r>
            <a:r>
              <a:rPr lang="en-US" altLang="ro-RO" baseline="30000"/>
              <a:t>2</a:t>
            </a:r>
            <a:r>
              <a:rPr lang="en-US" altLang="ro-RO"/>
              <a:t>)</a:t>
            </a: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7005639" y="5486401"/>
            <a:ext cx="12602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3200">
                <a:sym typeface="Symbol" panose="05050102010706020507" pitchFamily="18" charset="2"/>
              </a:rPr>
              <a:t></a:t>
            </a:r>
            <a:r>
              <a:rPr lang="en-US" altLang="ro-RO"/>
              <a:t>  O(N</a:t>
            </a:r>
            <a:r>
              <a:rPr lang="en-US" altLang="ro-RO" baseline="30000"/>
              <a:t>2</a:t>
            </a:r>
            <a:r>
              <a:rPr lang="en-US" altLang="ro-RO"/>
              <a:t>)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5461000" y="5589588"/>
            <a:ext cx="1226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/>
              <a:t>O(N + N</a:t>
            </a:r>
            <a:r>
              <a:rPr lang="en-US" altLang="ro-RO" baseline="30000"/>
              <a:t>2</a:t>
            </a:r>
            <a:r>
              <a:rPr lang="en-US" altLang="ro-RO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066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8" grpId="0" build="p" autoUpdateAnimBg="0"/>
      <p:bldP spid="148489" grpId="0" build="p" autoUpdateAnimBg="0"/>
      <p:bldP spid="148490" grpId="0" build="p" autoUpdateAnimBg="0"/>
      <p:bldP spid="148491" grpId="0" build="p" autoUpdateAnimBg="0"/>
      <p:bldP spid="148492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Summary</a:t>
            </a:r>
          </a:p>
        </p:txBody>
      </p:sp>
      <p:sp>
        <p:nvSpPr>
          <p:cNvPr id="15053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b="1"/>
              <a:t>We use O() notation to discuss </a:t>
            </a:r>
            <a:r>
              <a:rPr lang="en-US" altLang="ro-RO" b="1">
                <a:solidFill>
                  <a:srgbClr val="3333FF"/>
                </a:solidFill>
              </a:rPr>
              <a:t>the rate at which the work of an algorithm grows with respect to the size of the input</a:t>
            </a:r>
            <a:r>
              <a:rPr lang="en-US" altLang="ro-RO" b="1"/>
              <a:t>.</a:t>
            </a:r>
          </a:p>
          <a:p>
            <a:endParaRPr lang="en-US" altLang="ro-RO" b="1"/>
          </a:p>
          <a:p>
            <a:r>
              <a:rPr lang="en-US" altLang="ro-RO" b="1"/>
              <a:t>O() is an upper bound, so </a:t>
            </a:r>
            <a:r>
              <a:rPr lang="en-US" altLang="ro-RO" b="1">
                <a:solidFill>
                  <a:srgbClr val="3333FF"/>
                </a:solidFill>
              </a:rPr>
              <a:t>only keep dominant terms and drop constants</a:t>
            </a:r>
          </a:p>
        </p:txBody>
      </p:sp>
    </p:spTree>
    <p:extLst>
      <p:ext uri="{BB962C8B-B14F-4D97-AF65-F5344CB8AC3E}">
        <p14:creationId xmlns:p14="http://schemas.microsoft.com/office/powerpoint/2010/main" val="377949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dirty="0" smtClean="0"/>
              <a:t>Bunnies … recursively</a:t>
            </a:r>
            <a:endParaRPr lang="en-US" altLang="ro-RO" dirty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ro-RO" dirty="0"/>
              <a:t>Recursive calculation of Fibonacci Numbers:</a:t>
            </a:r>
          </a:p>
          <a:p>
            <a:pPr lvl="2">
              <a:buFontTx/>
              <a:buNone/>
            </a:pPr>
            <a:r>
              <a:rPr lang="en-US" altLang="ro-RO" sz="2400" b="1" dirty="0">
                <a:latin typeface="Courier New" panose="02070309020205020404" pitchFamily="49" charset="0"/>
              </a:rPr>
              <a:t>Fib(1) = 1</a:t>
            </a:r>
          </a:p>
          <a:p>
            <a:pPr lvl="2">
              <a:buFontTx/>
              <a:buNone/>
            </a:pPr>
            <a:r>
              <a:rPr lang="en-US" altLang="ro-RO" sz="2400" b="1" dirty="0">
                <a:latin typeface="Courier New" panose="02070309020205020404" pitchFamily="49" charset="0"/>
              </a:rPr>
              <a:t>Fib(2) = 1</a:t>
            </a:r>
          </a:p>
          <a:p>
            <a:pPr lvl="2">
              <a:buFontTx/>
              <a:buNone/>
            </a:pPr>
            <a:r>
              <a:rPr lang="en-US" altLang="ro-RO" sz="2400" b="1" dirty="0">
                <a:latin typeface="Courier New" panose="02070309020205020404" pitchFamily="49" charset="0"/>
              </a:rPr>
              <a:t>Fib(N) = Fib(N-1) + Fib(N-2)</a:t>
            </a:r>
          </a:p>
          <a:p>
            <a:pPr lvl="2">
              <a:buFontTx/>
              <a:buNone/>
            </a:pPr>
            <a:r>
              <a:rPr lang="en-US" altLang="ro-RO" sz="2400" b="1" dirty="0">
                <a:latin typeface="Courier New" panose="02070309020205020404" pitchFamily="49" charset="0"/>
              </a:rPr>
              <a:t>So:</a:t>
            </a:r>
          </a:p>
          <a:p>
            <a:pPr lvl="2">
              <a:buFontTx/>
              <a:buNone/>
            </a:pPr>
            <a:r>
              <a:rPr lang="en-US" altLang="ro-RO" sz="2400" b="1" dirty="0">
                <a:latin typeface="Courier New" panose="02070309020205020404" pitchFamily="49" charset="0"/>
              </a:rPr>
              <a:t>Fib(3) = Fib(2) + Fib(1)</a:t>
            </a:r>
          </a:p>
          <a:p>
            <a:pPr lvl="2">
              <a:buFontTx/>
              <a:buNone/>
            </a:pPr>
            <a:r>
              <a:rPr lang="en-US" altLang="ro-RO" sz="2400" b="1" dirty="0">
                <a:latin typeface="Courier New" panose="02070309020205020404" pitchFamily="49" charset="0"/>
              </a:rPr>
              <a:t>       = 1 + 1</a:t>
            </a:r>
          </a:p>
          <a:p>
            <a:pPr lvl="2">
              <a:buFontTx/>
              <a:buNone/>
            </a:pPr>
            <a:r>
              <a:rPr lang="en-US" altLang="ro-RO" sz="2400" b="1" dirty="0">
                <a:latin typeface="Courier New" panose="02070309020205020404" pitchFamily="49" charset="0"/>
              </a:rPr>
              <a:t>       = 2</a:t>
            </a:r>
          </a:p>
          <a:p>
            <a:pPr lvl="2">
              <a:buFontTx/>
              <a:buNone/>
            </a:pPr>
            <a:endParaRPr lang="en-US" altLang="ro-RO" sz="2400" b="1" dirty="0">
              <a:latin typeface="Courier New" panose="02070309020205020404" pitchFamily="49" charset="0"/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9829801" y="152400"/>
            <a:ext cx="18473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ro-R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4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Tree Recursion?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600701" y="1752600"/>
            <a:ext cx="736099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f(n)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3048001" y="2895600"/>
            <a:ext cx="1011815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f(n-1)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7673976" y="2895600"/>
            <a:ext cx="1011815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f(n-2)</a:t>
            </a:r>
          </a:p>
        </p:txBody>
      </p:sp>
      <p:cxnSp>
        <p:nvCxnSpPr>
          <p:cNvPr id="171015" name="AutoShape 7"/>
          <p:cNvCxnSpPr>
            <a:cxnSpLocks noChangeShapeType="1"/>
            <a:stCxn id="171012" idx="2"/>
            <a:endCxn id="171013" idx="0"/>
          </p:cNvCxnSpPr>
          <p:nvPr/>
        </p:nvCxnSpPr>
        <p:spPr bwMode="auto">
          <a:xfrm flipH="1">
            <a:off x="3553908" y="2121932"/>
            <a:ext cx="2414842" cy="7736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16" name="AutoShape 8"/>
          <p:cNvCxnSpPr>
            <a:cxnSpLocks noChangeShapeType="1"/>
            <a:stCxn id="171012" idx="2"/>
            <a:endCxn id="171014" idx="0"/>
          </p:cNvCxnSpPr>
          <p:nvPr/>
        </p:nvCxnSpPr>
        <p:spPr bwMode="auto">
          <a:xfrm>
            <a:off x="5968751" y="2121932"/>
            <a:ext cx="2211133" cy="7736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2057401" y="4152900"/>
            <a:ext cx="1011815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f(n-2)</a:t>
            </a:r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4038601" y="4152900"/>
            <a:ext cx="1011815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f(n-3)</a:t>
            </a:r>
          </a:p>
        </p:txBody>
      </p:sp>
      <p:sp>
        <p:nvSpPr>
          <p:cNvPr id="171019" name="Text Box 11"/>
          <p:cNvSpPr txBox="1">
            <a:spLocks noChangeArrowheads="1"/>
          </p:cNvSpPr>
          <p:nvPr/>
        </p:nvSpPr>
        <p:spPr bwMode="auto">
          <a:xfrm>
            <a:off x="8686801" y="4152900"/>
            <a:ext cx="1011815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f(n-4)</a:t>
            </a:r>
          </a:p>
        </p:txBody>
      </p:sp>
      <p:sp>
        <p:nvSpPr>
          <p:cNvPr id="171020" name="Text Box 12"/>
          <p:cNvSpPr txBox="1">
            <a:spLocks noChangeArrowheads="1"/>
          </p:cNvSpPr>
          <p:nvPr/>
        </p:nvSpPr>
        <p:spPr bwMode="auto">
          <a:xfrm>
            <a:off x="6705601" y="4152900"/>
            <a:ext cx="1011815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f(n-3)</a:t>
            </a:r>
          </a:p>
        </p:txBody>
      </p:sp>
      <p:cxnSp>
        <p:nvCxnSpPr>
          <p:cNvPr id="171021" name="AutoShape 13"/>
          <p:cNvCxnSpPr>
            <a:cxnSpLocks noChangeShapeType="1"/>
            <a:stCxn id="171013" idx="2"/>
            <a:endCxn id="171017" idx="0"/>
          </p:cNvCxnSpPr>
          <p:nvPr/>
        </p:nvCxnSpPr>
        <p:spPr bwMode="auto">
          <a:xfrm flipH="1">
            <a:off x="2563308" y="3264932"/>
            <a:ext cx="990600" cy="8879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22" name="AutoShape 14"/>
          <p:cNvCxnSpPr>
            <a:cxnSpLocks noChangeShapeType="1"/>
            <a:stCxn id="171013" idx="2"/>
            <a:endCxn id="171018" idx="0"/>
          </p:cNvCxnSpPr>
          <p:nvPr/>
        </p:nvCxnSpPr>
        <p:spPr bwMode="auto">
          <a:xfrm>
            <a:off x="3553908" y="3264932"/>
            <a:ext cx="990600" cy="8879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23" name="AutoShape 15"/>
          <p:cNvCxnSpPr>
            <a:cxnSpLocks noChangeShapeType="1"/>
            <a:stCxn id="171014" idx="2"/>
            <a:endCxn id="171020" idx="0"/>
          </p:cNvCxnSpPr>
          <p:nvPr/>
        </p:nvCxnSpPr>
        <p:spPr bwMode="auto">
          <a:xfrm flipH="1">
            <a:off x="7211509" y="3264932"/>
            <a:ext cx="968375" cy="8879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24" name="AutoShape 16"/>
          <p:cNvCxnSpPr>
            <a:cxnSpLocks noChangeShapeType="1"/>
            <a:stCxn id="171014" idx="2"/>
            <a:endCxn id="171019" idx="0"/>
          </p:cNvCxnSpPr>
          <p:nvPr/>
        </p:nvCxnSpPr>
        <p:spPr bwMode="auto">
          <a:xfrm>
            <a:off x="8179884" y="3264932"/>
            <a:ext cx="1012825" cy="8879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25" name="Text Box 17"/>
          <p:cNvSpPr txBox="1">
            <a:spLocks noChangeArrowheads="1"/>
          </p:cNvSpPr>
          <p:nvPr/>
        </p:nvSpPr>
        <p:spPr bwMode="auto">
          <a:xfrm>
            <a:off x="1682750" y="5416550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f(n-3)</a:t>
            </a:r>
          </a:p>
        </p:txBody>
      </p:sp>
      <p:sp>
        <p:nvSpPr>
          <p:cNvPr id="171026" name="Text Box 18"/>
          <p:cNvSpPr txBox="1">
            <a:spLocks noChangeArrowheads="1"/>
          </p:cNvSpPr>
          <p:nvPr/>
        </p:nvSpPr>
        <p:spPr bwMode="auto">
          <a:xfrm>
            <a:off x="2971800" y="5416550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f(n-4)</a:t>
            </a:r>
          </a:p>
        </p:txBody>
      </p:sp>
      <p:sp>
        <p:nvSpPr>
          <p:cNvPr id="171027" name="Text Box 19"/>
          <p:cNvSpPr txBox="1">
            <a:spLocks noChangeArrowheads="1"/>
          </p:cNvSpPr>
          <p:nvPr/>
        </p:nvSpPr>
        <p:spPr bwMode="auto">
          <a:xfrm>
            <a:off x="3511550" y="6172200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f(n-4)</a:t>
            </a:r>
          </a:p>
        </p:txBody>
      </p:sp>
      <p:sp>
        <p:nvSpPr>
          <p:cNvPr id="171028" name="Text Box 20"/>
          <p:cNvSpPr txBox="1">
            <a:spLocks noChangeArrowheads="1"/>
          </p:cNvSpPr>
          <p:nvPr/>
        </p:nvSpPr>
        <p:spPr bwMode="auto">
          <a:xfrm>
            <a:off x="4800600" y="6172200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f(n-5)</a:t>
            </a:r>
          </a:p>
        </p:txBody>
      </p: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6096000" y="5410200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f(n-4)</a:t>
            </a:r>
          </a:p>
        </p:txBody>
      </p: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7385050" y="5410200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f(n-5)</a:t>
            </a:r>
          </a:p>
        </p:txBody>
      </p:sp>
      <p:sp>
        <p:nvSpPr>
          <p:cNvPr id="171031" name="Text Box 23"/>
          <p:cNvSpPr txBox="1">
            <a:spLocks noChangeArrowheads="1"/>
          </p:cNvSpPr>
          <p:nvPr/>
        </p:nvSpPr>
        <p:spPr bwMode="auto">
          <a:xfrm>
            <a:off x="8083550" y="6096000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f(n-5)</a:t>
            </a: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9372600" y="6096000"/>
            <a:ext cx="1107996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f(n-6)</a:t>
            </a:r>
          </a:p>
        </p:txBody>
      </p:sp>
      <p:cxnSp>
        <p:nvCxnSpPr>
          <p:cNvPr id="171033" name="AutoShape 25"/>
          <p:cNvCxnSpPr>
            <a:cxnSpLocks noChangeShapeType="1"/>
            <a:stCxn id="171017" idx="2"/>
            <a:endCxn id="171025" idx="0"/>
          </p:cNvCxnSpPr>
          <p:nvPr/>
        </p:nvCxnSpPr>
        <p:spPr bwMode="auto">
          <a:xfrm flipH="1">
            <a:off x="2236748" y="4522232"/>
            <a:ext cx="326560" cy="8943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34" name="AutoShape 26"/>
          <p:cNvCxnSpPr>
            <a:cxnSpLocks noChangeShapeType="1"/>
            <a:stCxn id="171017" idx="2"/>
            <a:endCxn id="171026" idx="0"/>
          </p:cNvCxnSpPr>
          <p:nvPr/>
        </p:nvCxnSpPr>
        <p:spPr bwMode="auto">
          <a:xfrm>
            <a:off x="2563308" y="4522232"/>
            <a:ext cx="962490" cy="8943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35" name="AutoShape 27"/>
          <p:cNvCxnSpPr>
            <a:cxnSpLocks noChangeShapeType="1"/>
            <a:stCxn id="171018" idx="2"/>
            <a:endCxn id="171027" idx="0"/>
          </p:cNvCxnSpPr>
          <p:nvPr/>
        </p:nvCxnSpPr>
        <p:spPr bwMode="auto">
          <a:xfrm flipH="1">
            <a:off x="4065548" y="4522232"/>
            <a:ext cx="478960" cy="16499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36" name="AutoShape 28"/>
          <p:cNvCxnSpPr>
            <a:cxnSpLocks noChangeShapeType="1"/>
            <a:stCxn id="171018" idx="2"/>
            <a:endCxn id="171028" idx="0"/>
          </p:cNvCxnSpPr>
          <p:nvPr/>
        </p:nvCxnSpPr>
        <p:spPr bwMode="auto">
          <a:xfrm>
            <a:off x="4544508" y="4522232"/>
            <a:ext cx="810090" cy="16499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37" name="AutoShape 29"/>
          <p:cNvCxnSpPr>
            <a:cxnSpLocks noChangeShapeType="1"/>
            <a:stCxn id="171020" idx="2"/>
            <a:endCxn id="171029" idx="0"/>
          </p:cNvCxnSpPr>
          <p:nvPr/>
        </p:nvCxnSpPr>
        <p:spPr bwMode="auto">
          <a:xfrm flipH="1">
            <a:off x="6649998" y="4522232"/>
            <a:ext cx="561510" cy="8879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38" name="AutoShape 30"/>
          <p:cNvCxnSpPr>
            <a:cxnSpLocks noChangeShapeType="1"/>
            <a:stCxn id="171019" idx="2"/>
            <a:endCxn id="171031" idx="0"/>
          </p:cNvCxnSpPr>
          <p:nvPr/>
        </p:nvCxnSpPr>
        <p:spPr bwMode="auto">
          <a:xfrm flipH="1">
            <a:off x="8637548" y="4522232"/>
            <a:ext cx="555160" cy="15737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39" name="AutoShape 31"/>
          <p:cNvCxnSpPr>
            <a:cxnSpLocks noChangeShapeType="1"/>
            <a:stCxn id="171020" idx="2"/>
            <a:endCxn id="171030" idx="0"/>
          </p:cNvCxnSpPr>
          <p:nvPr/>
        </p:nvCxnSpPr>
        <p:spPr bwMode="auto">
          <a:xfrm>
            <a:off x="7211508" y="4522232"/>
            <a:ext cx="727540" cy="8879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40" name="AutoShape 32"/>
          <p:cNvCxnSpPr>
            <a:cxnSpLocks noChangeShapeType="1"/>
            <a:stCxn id="171019" idx="2"/>
            <a:endCxn id="171032" idx="0"/>
          </p:cNvCxnSpPr>
          <p:nvPr/>
        </p:nvCxnSpPr>
        <p:spPr bwMode="auto">
          <a:xfrm>
            <a:off x="9192708" y="4522232"/>
            <a:ext cx="733890" cy="15737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41" name="Text Box 33"/>
          <p:cNvSpPr txBox="1">
            <a:spLocks noChangeArrowheads="1"/>
          </p:cNvSpPr>
          <p:nvPr/>
        </p:nvSpPr>
        <p:spPr bwMode="auto">
          <a:xfrm>
            <a:off x="9829801" y="152400"/>
            <a:ext cx="18473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ro-R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7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Tree Recursion Example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5600701" y="1752600"/>
            <a:ext cx="736099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f(6)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048001" y="2895600"/>
            <a:ext cx="736099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f(5)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7673976" y="2895600"/>
            <a:ext cx="736099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f(4)</a:t>
            </a:r>
          </a:p>
        </p:txBody>
      </p:sp>
      <p:cxnSp>
        <p:nvCxnSpPr>
          <p:cNvPr id="172038" name="AutoShape 6"/>
          <p:cNvCxnSpPr>
            <a:cxnSpLocks noChangeShapeType="1"/>
            <a:stCxn id="172035" idx="2"/>
            <a:endCxn id="172036" idx="0"/>
          </p:cNvCxnSpPr>
          <p:nvPr/>
        </p:nvCxnSpPr>
        <p:spPr bwMode="auto">
          <a:xfrm flipH="1">
            <a:off x="3416050" y="2121932"/>
            <a:ext cx="2552700" cy="7736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39" name="AutoShape 7"/>
          <p:cNvCxnSpPr>
            <a:cxnSpLocks noChangeShapeType="1"/>
            <a:stCxn id="172035" idx="2"/>
            <a:endCxn id="172037" idx="0"/>
          </p:cNvCxnSpPr>
          <p:nvPr/>
        </p:nvCxnSpPr>
        <p:spPr bwMode="auto">
          <a:xfrm>
            <a:off x="5968751" y="2121932"/>
            <a:ext cx="2073275" cy="7736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2057401" y="4152900"/>
            <a:ext cx="736099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f(4)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4419601" y="4191000"/>
            <a:ext cx="736099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f(3)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8667751" y="4133850"/>
            <a:ext cx="736099" cy="369332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f(2)</a:t>
            </a:r>
          </a:p>
        </p:txBody>
      </p:sp>
      <p:sp>
        <p:nvSpPr>
          <p:cNvPr id="172043" name="Text Box 11"/>
          <p:cNvSpPr txBox="1">
            <a:spLocks noChangeArrowheads="1"/>
          </p:cNvSpPr>
          <p:nvPr/>
        </p:nvSpPr>
        <p:spPr bwMode="auto">
          <a:xfrm>
            <a:off x="6705601" y="4152900"/>
            <a:ext cx="736099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Courier New" panose="02070309020205020404" pitchFamily="49" charset="0"/>
              </a:rPr>
              <a:t>f(3)</a:t>
            </a:r>
          </a:p>
        </p:txBody>
      </p:sp>
      <p:cxnSp>
        <p:nvCxnSpPr>
          <p:cNvPr id="172044" name="AutoShape 12"/>
          <p:cNvCxnSpPr>
            <a:cxnSpLocks noChangeShapeType="1"/>
            <a:stCxn id="172036" idx="2"/>
            <a:endCxn id="172040" idx="0"/>
          </p:cNvCxnSpPr>
          <p:nvPr/>
        </p:nvCxnSpPr>
        <p:spPr bwMode="auto">
          <a:xfrm flipH="1">
            <a:off x="2425450" y="3264932"/>
            <a:ext cx="990600" cy="8879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45" name="AutoShape 13"/>
          <p:cNvCxnSpPr>
            <a:cxnSpLocks noChangeShapeType="1"/>
            <a:stCxn id="172036" idx="2"/>
            <a:endCxn id="172041" idx="0"/>
          </p:cNvCxnSpPr>
          <p:nvPr/>
        </p:nvCxnSpPr>
        <p:spPr bwMode="auto">
          <a:xfrm>
            <a:off x="3416050" y="3264932"/>
            <a:ext cx="1371600" cy="9260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46" name="AutoShape 14"/>
          <p:cNvCxnSpPr>
            <a:cxnSpLocks noChangeShapeType="1"/>
            <a:stCxn id="172037" idx="2"/>
            <a:endCxn id="172043" idx="0"/>
          </p:cNvCxnSpPr>
          <p:nvPr/>
        </p:nvCxnSpPr>
        <p:spPr bwMode="auto">
          <a:xfrm flipH="1">
            <a:off x="7073651" y="3264932"/>
            <a:ext cx="968375" cy="8879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47" name="AutoShape 15"/>
          <p:cNvCxnSpPr>
            <a:cxnSpLocks noChangeShapeType="1"/>
            <a:stCxn id="172037" idx="2"/>
            <a:endCxn id="172042" idx="0"/>
          </p:cNvCxnSpPr>
          <p:nvPr/>
        </p:nvCxnSpPr>
        <p:spPr bwMode="auto">
          <a:xfrm>
            <a:off x="8042026" y="3264932"/>
            <a:ext cx="993775" cy="8689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1917701" y="5181600"/>
            <a:ext cx="800219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f(3)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3187701" y="5162550"/>
            <a:ext cx="800219" cy="40011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f(2)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4095751" y="6153150"/>
            <a:ext cx="800219" cy="40011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f(2)</a:t>
            </a: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5314951" y="6153150"/>
            <a:ext cx="800219" cy="40011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f(1)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6076951" y="5391150"/>
            <a:ext cx="800219" cy="40011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f(2)</a:t>
            </a:r>
          </a:p>
        </p:txBody>
      </p:sp>
      <p:sp>
        <p:nvSpPr>
          <p:cNvPr id="172053" name="Text Box 21"/>
          <p:cNvSpPr txBox="1">
            <a:spLocks noChangeArrowheads="1"/>
          </p:cNvSpPr>
          <p:nvPr/>
        </p:nvSpPr>
        <p:spPr bwMode="auto">
          <a:xfrm>
            <a:off x="7366001" y="5391150"/>
            <a:ext cx="800219" cy="40011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>
                <a:latin typeface="Courier New" panose="02070309020205020404" pitchFamily="49" charset="0"/>
              </a:rPr>
              <a:t>f(1)</a:t>
            </a:r>
          </a:p>
        </p:txBody>
      </p:sp>
      <p:cxnSp>
        <p:nvCxnSpPr>
          <p:cNvPr id="172056" name="AutoShape 24"/>
          <p:cNvCxnSpPr>
            <a:cxnSpLocks noChangeShapeType="1"/>
            <a:stCxn id="172040" idx="2"/>
            <a:endCxn id="172048" idx="0"/>
          </p:cNvCxnSpPr>
          <p:nvPr/>
        </p:nvCxnSpPr>
        <p:spPr bwMode="auto">
          <a:xfrm flipH="1">
            <a:off x="2317810" y="4522232"/>
            <a:ext cx="107640" cy="6593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57" name="AutoShape 25"/>
          <p:cNvCxnSpPr>
            <a:cxnSpLocks noChangeShapeType="1"/>
            <a:stCxn id="172040" idx="2"/>
            <a:endCxn id="172049" idx="0"/>
          </p:cNvCxnSpPr>
          <p:nvPr/>
        </p:nvCxnSpPr>
        <p:spPr bwMode="auto">
          <a:xfrm>
            <a:off x="2425450" y="4522232"/>
            <a:ext cx="1162360" cy="6403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58" name="AutoShape 26"/>
          <p:cNvCxnSpPr>
            <a:cxnSpLocks noChangeShapeType="1"/>
            <a:stCxn id="172041" idx="2"/>
            <a:endCxn id="172050" idx="0"/>
          </p:cNvCxnSpPr>
          <p:nvPr/>
        </p:nvCxnSpPr>
        <p:spPr bwMode="auto">
          <a:xfrm flipH="1">
            <a:off x="4495860" y="4560332"/>
            <a:ext cx="291790" cy="15928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59" name="AutoShape 27"/>
          <p:cNvCxnSpPr>
            <a:cxnSpLocks noChangeShapeType="1"/>
            <a:stCxn id="172041" idx="2"/>
            <a:endCxn id="172051" idx="0"/>
          </p:cNvCxnSpPr>
          <p:nvPr/>
        </p:nvCxnSpPr>
        <p:spPr bwMode="auto">
          <a:xfrm>
            <a:off x="4787650" y="4560332"/>
            <a:ext cx="927410" cy="15928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0" name="AutoShape 28"/>
          <p:cNvCxnSpPr>
            <a:cxnSpLocks noChangeShapeType="1"/>
            <a:stCxn id="172043" idx="2"/>
            <a:endCxn id="172052" idx="0"/>
          </p:cNvCxnSpPr>
          <p:nvPr/>
        </p:nvCxnSpPr>
        <p:spPr bwMode="auto">
          <a:xfrm flipH="1">
            <a:off x="6477060" y="4522232"/>
            <a:ext cx="596590" cy="8689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2" name="AutoShape 30"/>
          <p:cNvCxnSpPr>
            <a:cxnSpLocks noChangeShapeType="1"/>
            <a:stCxn id="172043" idx="2"/>
            <a:endCxn id="172053" idx="0"/>
          </p:cNvCxnSpPr>
          <p:nvPr/>
        </p:nvCxnSpPr>
        <p:spPr bwMode="auto">
          <a:xfrm>
            <a:off x="7073650" y="4522232"/>
            <a:ext cx="692460" cy="86891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64" name="Text Box 32"/>
          <p:cNvSpPr txBox="1">
            <a:spLocks noChangeArrowheads="1"/>
          </p:cNvSpPr>
          <p:nvPr/>
        </p:nvSpPr>
        <p:spPr bwMode="auto">
          <a:xfrm>
            <a:off x="1733551" y="6249988"/>
            <a:ext cx="678391" cy="338554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>
                <a:latin typeface="Courier New" panose="02070309020205020404" pitchFamily="49" charset="0"/>
              </a:rPr>
              <a:t>f(2)</a:t>
            </a:r>
          </a:p>
        </p:txBody>
      </p:sp>
      <p:sp>
        <p:nvSpPr>
          <p:cNvPr id="172065" name="Text Box 33"/>
          <p:cNvSpPr txBox="1">
            <a:spLocks noChangeArrowheads="1"/>
          </p:cNvSpPr>
          <p:nvPr/>
        </p:nvSpPr>
        <p:spPr bwMode="auto">
          <a:xfrm>
            <a:off x="3022601" y="6249988"/>
            <a:ext cx="678391" cy="338554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>
                <a:latin typeface="Courier New" panose="02070309020205020404" pitchFamily="49" charset="0"/>
              </a:rPr>
              <a:t>f(1)</a:t>
            </a:r>
          </a:p>
        </p:txBody>
      </p:sp>
      <p:cxnSp>
        <p:nvCxnSpPr>
          <p:cNvPr id="172066" name="AutoShape 34"/>
          <p:cNvCxnSpPr>
            <a:cxnSpLocks noChangeShapeType="1"/>
            <a:stCxn id="172048" idx="2"/>
            <a:endCxn id="172064" idx="0"/>
          </p:cNvCxnSpPr>
          <p:nvPr/>
        </p:nvCxnSpPr>
        <p:spPr bwMode="auto">
          <a:xfrm flipH="1">
            <a:off x="2072746" y="5581710"/>
            <a:ext cx="245064" cy="6682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7" name="AutoShape 35"/>
          <p:cNvCxnSpPr>
            <a:cxnSpLocks noChangeShapeType="1"/>
            <a:stCxn id="172048" idx="2"/>
            <a:endCxn id="172065" idx="0"/>
          </p:cNvCxnSpPr>
          <p:nvPr/>
        </p:nvCxnSpPr>
        <p:spPr bwMode="auto">
          <a:xfrm>
            <a:off x="2317810" y="5581710"/>
            <a:ext cx="1043986" cy="6682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293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dirty="0" smtClean="0"/>
              <a:t>Bunnies … Recursively</a:t>
            </a:r>
            <a:endParaRPr lang="en-US" altLang="ro-RO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public static int fibR(int n)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	if(n == 1 || n ==2)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		return 1;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	else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		return fibR(n-1) + fibR(n-2);</a:t>
            </a:r>
          </a:p>
          <a:p>
            <a:pPr>
              <a:buFontTx/>
              <a:buNone/>
            </a:pPr>
            <a:r>
              <a:rPr lang="en-US" altLang="ro-RO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285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838200"/>
          </a:xfrm>
        </p:spPr>
        <p:txBody>
          <a:bodyPr/>
          <a:lstStyle/>
          <a:p>
            <a:r>
              <a:rPr lang="en-US" altLang="ro-RO" dirty="0" smtClean="0"/>
              <a:t>Bunnies … Iteratively</a:t>
            </a:r>
            <a:endParaRPr lang="en-US" altLang="ro-RO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51054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ro-RO" b="1" dirty="0">
                <a:latin typeface="Courier New" panose="02070309020205020404" pitchFamily="49" charset="0"/>
              </a:rPr>
              <a:t>public static </a:t>
            </a:r>
            <a:r>
              <a:rPr lang="en-US" altLang="ro-RO" b="1" dirty="0" err="1">
                <a:latin typeface="Courier New" panose="02070309020205020404" pitchFamily="49" charset="0"/>
              </a:rPr>
              <a:t>int</a:t>
            </a:r>
            <a:r>
              <a:rPr lang="en-US" altLang="ro-RO" b="1" dirty="0">
                <a:latin typeface="Courier New" panose="02070309020205020404" pitchFamily="49" charset="0"/>
              </a:rPr>
              <a:t> </a:t>
            </a:r>
            <a:r>
              <a:rPr lang="en-US" altLang="ro-RO" b="1" dirty="0" err="1">
                <a:latin typeface="Courier New" panose="02070309020205020404" pitchFamily="49" charset="0"/>
              </a:rPr>
              <a:t>fibI</a:t>
            </a:r>
            <a:r>
              <a:rPr lang="en-US" altLang="ro-RO" b="1" dirty="0">
                <a:latin typeface="Courier New" panose="02070309020205020404" pitchFamily="49" charset="0"/>
              </a:rPr>
              <a:t>(</a:t>
            </a:r>
            <a:r>
              <a:rPr lang="en-US" altLang="ro-RO" b="1" dirty="0" err="1">
                <a:latin typeface="Courier New" panose="02070309020205020404" pitchFamily="49" charset="0"/>
              </a:rPr>
              <a:t>int</a:t>
            </a:r>
            <a:r>
              <a:rPr lang="en-US" altLang="ro-RO" b="1" dirty="0">
                <a:latin typeface="Courier New" panose="02070309020205020404" pitchFamily="49" charset="0"/>
              </a:rPr>
              <a:t> n)</a:t>
            </a:r>
          </a:p>
          <a:p>
            <a:pPr>
              <a:buFontTx/>
              <a:buNone/>
            </a:pPr>
            <a:r>
              <a:rPr lang="en-US" altLang="ro-RO" b="1" dirty="0">
                <a:latin typeface="Courier New" panose="02070309020205020404" pitchFamily="49" charset="0"/>
              </a:rPr>
              <a:t>    {</a:t>
            </a:r>
          </a:p>
          <a:p>
            <a:pPr>
              <a:buFontTx/>
              <a:buNone/>
            </a:pPr>
            <a:r>
              <a:rPr lang="en-US" altLang="ro-RO" b="1" dirty="0">
                <a:latin typeface="Courier New" panose="02070309020205020404" pitchFamily="49" charset="0"/>
              </a:rPr>
              <a:t>	    </a:t>
            </a:r>
            <a:r>
              <a:rPr lang="en-US" altLang="ro-RO" b="1" dirty="0" err="1">
                <a:latin typeface="Courier New" panose="02070309020205020404" pitchFamily="49" charset="0"/>
              </a:rPr>
              <a:t>int</a:t>
            </a:r>
            <a:r>
              <a:rPr lang="en-US" altLang="ro-RO" b="1" dirty="0">
                <a:latin typeface="Courier New" panose="02070309020205020404" pitchFamily="49" charset="0"/>
              </a:rPr>
              <a:t> oldest = 1;</a:t>
            </a:r>
          </a:p>
          <a:p>
            <a:pPr>
              <a:buFontTx/>
              <a:buNone/>
            </a:pPr>
            <a:r>
              <a:rPr lang="en-US" altLang="ro-RO" b="1" dirty="0">
                <a:latin typeface="Courier New" panose="02070309020205020404" pitchFamily="49" charset="0"/>
              </a:rPr>
              <a:t>	    </a:t>
            </a:r>
            <a:r>
              <a:rPr lang="en-US" altLang="ro-RO" b="1" dirty="0" err="1">
                <a:latin typeface="Courier New" panose="02070309020205020404" pitchFamily="49" charset="0"/>
              </a:rPr>
              <a:t>int</a:t>
            </a:r>
            <a:r>
              <a:rPr lang="en-US" altLang="ro-RO" b="1" dirty="0">
                <a:latin typeface="Courier New" panose="02070309020205020404" pitchFamily="49" charset="0"/>
              </a:rPr>
              <a:t> old = 1;</a:t>
            </a:r>
          </a:p>
          <a:p>
            <a:pPr>
              <a:buFontTx/>
              <a:buNone/>
            </a:pPr>
            <a:r>
              <a:rPr lang="en-US" altLang="ro-RO" b="1" dirty="0">
                <a:latin typeface="Courier New" panose="02070309020205020404" pitchFamily="49" charset="0"/>
              </a:rPr>
              <a:t>	    </a:t>
            </a:r>
            <a:r>
              <a:rPr lang="en-US" altLang="ro-RO" b="1" dirty="0" err="1">
                <a:latin typeface="Courier New" panose="02070309020205020404" pitchFamily="49" charset="0"/>
              </a:rPr>
              <a:t>int</a:t>
            </a:r>
            <a:r>
              <a:rPr lang="en-US" altLang="ro-RO" b="1" dirty="0">
                <a:latin typeface="Courier New" panose="02070309020205020404" pitchFamily="49" charset="0"/>
              </a:rPr>
              <a:t> fib = 1;</a:t>
            </a:r>
          </a:p>
          <a:p>
            <a:pPr>
              <a:buFontTx/>
              <a:buNone/>
            </a:pPr>
            <a:r>
              <a:rPr lang="en-US" altLang="ro-RO" b="1" dirty="0">
                <a:latin typeface="Courier New" panose="02070309020205020404" pitchFamily="49" charset="0"/>
              </a:rPr>
              <a:t>	    while(n-- &gt; 2) {</a:t>
            </a:r>
          </a:p>
          <a:p>
            <a:pPr>
              <a:buFontTx/>
              <a:buNone/>
            </a:pPr>
            <a:r>
              <a:rPr lang="en-US" altLang="ro-RO" b="1" dirty="0">
                <a:latin typeface="Courier New" panose="02070309020205020404" pitchFamily="49" charset="0"/>
              </a:rPr>
              <a:t>		    fib = old + oldest;</a:t>
            </a:r>
          </a:p>
          <a:p>
            <a:pPr>
              <a:buFontTx/>
              <a:buNone/>
            </a:pPr>
            <a:r>
              <a:rPr lang="en-US" altLang="ro-RO" b="1" dirty="0">
                <a:latin typeface="Courier New" panose="02070309020205020404" pitchFamily="49" charset="0"/>
              </a:rPr>
              <a:t>		    oldest = old;</a:t>
            </a:r>
          </a:p>
          <a:p>
            <a:pPr>
              <a:buFontTx/>
              <a:buNone/>
            </a:pPr>
            <a:r>
              <a:rPr lang="en-US" altLang="ro-RO" b="1" dirty="0">
                <a:latin typeface="Courier New" panose="02070309020205020404" pitchFamily="49" charset="0"/>
              </a:rPr>
              <a:t>		    old = fib;</a:t>
            </a:r>
          </a:p>
          <a:p>
            <a:pPr>
              <a:buFontTx/>
              <a:buNone/>
            </a:pPr>
            <a:r>
              <a:rPr lang="en-US" altLang="ro-RO" b="1" dirty="0">
                <a:latin typeface="Courier New" panose="02070309020205020404" pitchFamily="49" charset="0"/>
              </a:rPr>
              <a:t>	    }</a:t>
            </a:r>
          </a:p>
          <a:p>
            <a:pPr>
              <a:buFontTx/>
              <a:buNone/>
            </a:pPr>
            <a:r>
              <a:rPr lang="en-US" altLang="ro-RO" b="1" dirty="0">
                <a:latin typeface="Courier New" panose="02070309020205020404" pitchFamily="49" charset="0"/>
              </a:rPr>
              <a:t>	    return fib;</a:t>
            </a:r>
          </a:p>
          <a:p>
            <a:pPr>
              <a:buFontTx/>
              <a:buNone/>
            </a:pPr>
            <a:r>
              <a:rPr lang="en-US" altLang="ro-RO" b="1" dirty="0">
                <a:latin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1240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5867400" cy="838200"/>
          </a:xfrm>
        </p:spPr>
        <p:txBody>
          <a:bodyPr/>
          <a:lstStyle/>
          <a:p>
            <a:r>
              <a:rPr lang="en-US" altLang="ro-RO"/>
              <a:t>Slight Modifications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9829801" y="152400"/>
            <a:ext cx="18473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ro-RO" dirty="0">
              <a:latin typeface="Arial Black" panose="020B0A04020102020204" pitchFamily="34" charset="0"/>
            </a:endParaRP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967409" y="3982278"/>
            <a:ext cx="5257800" cy="2514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64" tIns="46033" rIns="92064" bIns="46033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ro-RO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int</a:t>
            </a: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o-RO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fibR</a:t>
            </a: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o-RO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int</a:t>
            </a: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 n)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	if(n == 1 || n ==2)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		return 1;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	else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		return </a:t>
            </a:r>
            <a:r>
              <a:rPr lang="en-US" altLang="ro-RO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fibR</a:t>
            </a: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(n-1) + </a:t>
            </a:r>
            <a:r>
              <a:rPr lang="en-US" altLang="ro-RO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fibR</a:t>
            </a: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(n-2);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6470157" y="1124778"/>
            <a:ext cx="43434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64" tIns="46033" rIns="92064" bIns="46033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ro-RO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int</a:t>
            </a: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ro-RO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fibI</a:t>
            </a: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altLang="ro-RO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int</a:t>
            </a: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 n)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	    </a:t>
            </a:r>
            <a:r>
              <a:rPr lang="en-US" altLang="ro-RO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int</a:t>
            </a: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 oldest = 1;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	    </a:t>
            </a:r>
            <a:r>
              <a:rPr lang="en-US" altLang="ro-RO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int</a:t>
            </a: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 old = 1;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	    </a:t>
            </a:r>
            <a:r>
              <a:rPr lang="en-US" altLang="ro-RO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int</a:t>
            </a: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 fib = 1;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	    while(n-- &gt; 2) {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		    fib = old + oldest;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		    oldest = old;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		    old = fib;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	    }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	    return fib;</a:t>
            </a:r>
          </a:p>
          <a:p>
            <a:pPr>
              <a:buFontTx/>
              <a:buNone/>
            </a:pPr>
            <a:r>
              <a:rPr lang="en-US" altLang="ro-RO" sz="1800" dirty="0">
                <a:solidFill>
                  <a:schemeClr val="bg1"/>
                </a:solidFill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2851625" y="1600201"/>
            <a:ext cx="10182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o-RO">
                <a:latin typeface="Times New Roman" panose="02020603050405020304" pitchFamily="18" charset="0"/>
              </a:rPr>
              <a:t>Add</a:t>
            </a:r>
          </a:p>
          <a:p>
            <a:pPr algn="ctr"/>
            <a:r>
              <a:rPr lang="en-US" altLang="ro-RO">
                <a:latin typeface="Times New Roman" panose="02020603050405020304" pitchFamily="18" charset="0"/>
              </a:rPr>
              <a:t>Counters</a:t>
            </a: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4114800" y="1981200"/>
            <a:ext cx="26670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V="1">
            <a:off x="5029200" y="3810000"/>
            <a:ext cx="609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 flipH="1" flipV="1">
            <a:off x="4114800" y="1981200"/>
            <a:ext cx="15240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561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1365</Words>
  <Application>Microsoft Office PowerPoint</Application>
  <PresentationFormat>Widescreen</PresentationFormat>
  <Paragraphs>440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Arial Black</vt:lpstr>
      <vt:lpstr>Calibri</vt:lpstr>
      <vt:lpstr>Courier New</vt:lpstr>
      <vt:lpstr>Rockwell</vt:lpstr>
      <vt:lpstr>Symbol</vt:lpstr>
      <vt:lpstr>Tahoma</vt:lpstr>
      <vt:lpstr>Times New Roman</vt:lpstr>
      <vt:lpstr>Trebuchet MS</vt:lpstr>
      <vt:lpstr>Tw Cen MT</vt:lpstr>
      <vt:lpstr>Wingdings</vt:lpstr>
      <vt:lpstr>Circuit</vt:lpstr>
      <vt:lpstr>Big O notation</vt:lpstr>
      <vt:lpstr>Algorithm Cost     Bunnies</vt:lpstr>
      <vt:lpstr>Bunnies</vt:lpstr>
      <vt:lpstr>Bunnies … recursively</vt:lpstr>
      <vt:lpstr>Tree Recursion?</vt:lpstr>
      <vt:lpstr>Tree Recursion Example</vt:lpstr>
      <vt:lpstr>Bunnies … Recursively</vt:lpstr>
      <vt:lpstr>Bunnies … Iteratively</vt:lpstr>
      <vt:lpstr>Slight Modifications</vt:lpstr>
      <vt:lpstr>Correctness is Not Enough</vt:lpstr>
      <vt:lpstr>Time and Space</vt:lpstr>
      <vt:lpstr>Time vs. Space</vt:lpstr>
      <vt:lpstr>The Right Balance</vt:lpstr>
      <vt:lpstr>Questions?</vt:lpstr>
      <vt:lpstr>Algorithm Complexity</vt:lpstr>
      <vt:lpstr>Scenarios</vt:lpstr>
      <vt:lpstr>Measuring the Growth of Work</vt:lpstr>
      <vt:lpstr>Introducing Big O</vt:lpstr>
      <vt:lpstr>Why Use Big-O Notation</vt:lpstr>
      <vt:lpstr>Size of Input</vt:lpstr>
      <vt:lpstr>Formal Definition</vt:lpstr>
      <vt:lpstr>Visual O() Meaning</vt:lpstr>
      <vt:lpstr>Simplifying O() Answers (Throw-Away Math!)</vt:lpstr>
      <vt:lpstr>Correct but not helpful</vt:lpstr>
      <vt:lpstr>Comparing Algorithms</vt:lpstr>
      <vt:lpstr>Comparing Factors</vt:lpstr>
      <vt:lpstr>Correctly Interpreting O()</vt:lpstr>
      <vt:lpstr>Complex/Combined Factors</vt:lpstr>
      <vt:lpstr>Example: Insert in a Sorted Linked List</vt:lpstr>
      <vt:lpstr>Example: Insert in a Sorted Linked List</vt:lpstr>
      <vt:lpstr>Combine the Analysis</vt:lpstr>
      <vt:lpstr>Example: Search a 2D Array</vt:lpstr>
      <vt:lpstr>Example: Search a 2D Array</vt:lpstr>
      <vt:lpstr>Combine the Analysis</vt:lpstr>
      <vt:lpstr>Sequential Steps</vt:lpstr>
      <vt:lpstr>Embedded Steps</vt:lpstr>
      <vt:lpstr>Correctly Determining O()</vt:lpstr>
      <vt:lpstr>Summary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2018-08-29T09:39:26Z</dcterms:created>
  <dcterms:modified xsi:type="dcterms:W3CDTF">2018-08-29T14:43:39Z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