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handoutMasterIdLst>
    <p:handoutMasterId r:id="rId30"/>
  </p:handoutMasterIdLst>
  <p:sldIdLst>
    <p:sldId id="256" r:id="rId2"/>
    <p:sldId id="283" r:id="rId3"/>
    <p:sldId id="284" r:id="rId4"/>
    <p:sldId id="297" r:id="rId5"/>
    <p:sldId id="259" r:id="rId6"/>
    <p:sldId id="285" r:id="rId7"/>
    <p:sldId id="298" r:id="rId8"/>
    <p:sldId id="299" r:id="rId9"/>
    <p:sldId id="287" r:id="rId10"/>
    <p:sldId id="286" r:id="rId11"/>
    <p:sldId id="300" r:id="rId12"/>
    <p:sldId id="263" r:id="rId13"/>
    <p:sldId id="288" r:id="rId14"/>
    <p:sldId id="289" r:id="rId15"/>
    <p:sldId id="265" r:id="rId16"/>
    <p:sldId id="266" r:id="rId17"/>
    <p:sldId id="290" r:id="rId18"/>
    <p:sldId id="291" r:id="rId19"/>
    <p:sldId id="292" r:id="rId20"/>
    <p:sldId id="293" r:id="rId21"/>
    <p:sldId id="267" r:id="rId22"/>
    <p:sldId id="269" r:id="rId23"/>
    <p:sldId id="294" r:id="rId24"/>
    <p:sldId id="270" r:id="rId25"/>
    <p:sldId id="271" r:id="rId26"/>
    <p:sldId id="295" r:id="rId27"/>
    <p:sldId id="296" r:id="rId28"/>
    <p:sldId id="273" r:id="rId29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99FF"/>
    <a:srgbClr val="00CC99"/>
    <a:srgbClr val="66FF99"/>
    <a:srgbClr val="CCECFF"/>
    <a:srgbClr val="CC3300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70" y="-90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520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E156DCF0-2570-458C-8EC4-B9C39B46F618}" type="slidenum">
              <a:rPr lang="en-US" altLang="ro-RO" smtClean="0"/>
              <a:pPr/>
              <a:t>‹#›</a:t>
            </a:fld>
            <a:endParaRPr lang="en-US" alt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5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77C06ECD-9EE1-420F-B75C-AA0DF152D597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75638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AB9C0599-24EA-4CA8-8518-6DB041D91DFB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49082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18263"/>
            <a:ext cx="914400" cy="3825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o-RO"/>
              <a:t>Intro </a:t>
            </a:r>
            <a:fld id="{DCCFFD02-AA7E-453F-848B-1A5226319D67}" type="slidenum">
              <a:rPr lang="en-US" altLang="ro-RO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3566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78BC06B1-2268-4AFB-8454-16199A219194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82586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D2F9FF88-F13A-4916-8A53-0D95C501233B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71883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01A6643F-4B47-49A8-9763-487A260A50EA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7829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443B4BE2-8BA8-4B14-9BF1-631A364FFC58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48925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BFD90731-5E1C-40B6-BC05-5E93048CAC2E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32361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B07FA845-6F85-4C6A-91E3-6AC0B2D745EE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84931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BE177CC8-4C99-4625-8BD5-C5F4935BF99E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71098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ro-RO" smtClean="0"/>
              <a:t>Intro </a:t>
            </a:r>
            <a:fld id="{A3C2EAEB-D9F4-4309-936B-722272DF4127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58903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ro-RO" smtClean="0"/>
              <a:t>Intro </a:t>
            </a:r>
            <a:fld id="{EFA9202B-41F7-43B4-83FC-541C057AD8AD}" type="slidenum">
              <a:rPr lang="en-US" altLang="ro-RO" smtClean="0"/>
              <a:pPr/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48509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altLang="ro-RO" dirty="0" smtClean="0"/>
              <a:t>Hashing</a:t>
            </a:r>
            <a:endParaRPr lang="en-US" altLang="ro-R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o-RO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865"/>
            <a:ext cx="7886700" cy="1325563"/>
          </a:xfrm>
        </p:spPr>
        <p:txBody>
          <a:bodyPr/>
          <a:lstStyle/>
          <a:p>
            <a:r>
              <a:rPr lang="en-US" altLang="ro-RO" dirty="0"/>
              <a:t>Issues with Hashing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ro-RO" dirty="0"/>
              <a:t>Multiple keys can hash to the same slot – </a:t>
            </a:r>
            <a:r>
              <a:rPr lang="en-US" altLang="ro-RO" dirty="0">
                <a:solidFill>
                  <a:srgbClr val="CC3300"/>
                </a:solidFill>
              </a:rPr>
              <a:t>collisions are possible</a:t>
            </a:r>
            <a:r>
              <a:rPr lang="en-US" altLang="ro-RO" dirty="0"/>
              <a:t>.</a:t>
            </a:r>
          </a:p>
          <a:p>
            <a:pPr lvl="1"/>
            <a:r>
              <a:rPr lang="en-US" altLang="ro-RO" dirty="0"/>
              <a:t>Design hash functions such that collisions are minimized.</a:t>
            </a:r>
          </a:p>
          <a:p>
            <a:pPr lvl="1"/>
            <a:r>
              <a:rPr lang="en-US" altLang="ro-RO" dirty="0"/>
              <a:t>But avoiding collisions is impossible.</a:t>
            </a:r>
          </a:p>
          <a:p>
            <a:pPr lvl="2"/>
            <a:r>
              <a:rPr lang="en-US" altLang="ro-RO" dirty="0"/>
              <a:t>Design collision-resolution techniques.</a:t>
            </a:r>
          </a:p>
          <a:p>
            <a:r>
              <a:rPr lang="en-US" altLang="ro-RO" dirty="0">
                <a:solidFill>
                  <a:srgbClr val="CC3300"/>
                </a:solidFill>
              </a:rPr>
              <a:t>Search will cost </a:t>
            </a:r>
            <a:r>
              <a:rPr lang="ru-RU" altLang="ro-RO" dirty="0">
                <a:solidFill>
                  <a:srgbClr val="CC3300"/>
                </a:solidFill>
                <a:cs typeface="Times New Roman" panose="02020603050405020304" pitchFamily="18" charset="0"/>
              </a:rPr>
              <a:t>Ө</a:t>
            </a:r>
            <a:r>
              <a:rPr lang="en-US" altLang="ro-RO" dirty="0">
                <a:solidFill>
                  <a:srgbClr val="CC3300"/>
                </a:solidFill>
                <a:cs typeface="Times New Roman" panose="02020603050405020304" pitchFamily="18" charset="0"/>
              </a:rPr>
              <a:t>(</a:t>
            </a:r>
            <a:r>
              <a:rPr lang="en-US" altLang="ro-RO" i="1" dirty="0">
                <a:solidFill>
                  <a:srgbClr val="CC3300"/>
                </a:solidFill>
                <a:cs typeface="Times New Roman" panose="02020603050405020304" pitchFamily="18" charset="0"/>
              </a:rPr>
              <a:t>n</a:t>
            </a:r>
            <a:r>
              <a:rPr lang="en-US" altLang="ro-RO" dirty="0">
                <a:solidFill>
                  <a:srgbClr val="CC3300"/>
                </a:solidFill>
                <a:cs typeface="Times New Roman" panose="02020603050405020304" pitchFamily="18" charset="0"/>
              </a:rPr>
              <a:t>) time in the worst case</a:t>
            </a:r>
            <a:r>
              <a:rPr lang="en-US" altLang="ro-RO" dirty="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ro-RO" dirty="0">
                <a:cs typeface="Times New Roman" panose="02020603050405020304" pitchFamily="18" charset="0"/>
              </a:rPr>
              <a:t>However, all operations can be made to have an expected complexity of </a:t>
            </a:r>
            <a:r>
              <a:rPr lang="ru-RU" altLang="ro-RO" dirty="0">
                <a:cs typeface="Times New Roman" panose="02020603050405020304" pitchFamily="18" charset="0"/>
              </a:rPr>
              <a:t>Ө</a:t>
            </a:r>
            <a:r>
              <a:rPr lang="en-US" altLang="ro-RO" dirty="0">
                <a:cs typeface="Times New Roman" panose="02020603050405020304" pitchFamily="18" charset="0"/>
              </a:rPr>
              <a:t>(1).</a:t>
            </a:r>
            <a:endParaRPr lang="ru-RU" altLang="ro-RO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7E8AB-6A65-4987-A575-546B8D716F31}" type="slidenum">
              <a:rPr lang="en-US" altLang="ro-RO"/>
              <a:pPr/>
              <a:t>11</a:t>
            </a:fld>
            <a:endParaRPr lang="en-US" altLang="ro-RO"/>
          </a:p>
        </p:txBody>
      </p:sp>
      <p:graphicFrame>
        <p:nvGraphicFramePr>
          <p:cNvPr id="1319938" name="Group 2"/>
          <p:cNvGraphicFramePr>
            <a:graphicFrameLocks noGrp="1"/>
          </p:cNvGraphicFramePr>
          <p:nvPr/>
        </p:nvGraphicFramePr>
        <p:xfrm>
          <a:off x="7848600" y="1295400"/>
          <a:ext cx="1016000" cy="5181600"/>
        </p:xfrm>
        <a:graphic>
          <a:graphicData uri="http://schemas.openxmlformats.org/drawingml/2006/table">
            <a:tbl>
              <a:tblPr/>
              <a:tblGrid>
                <a:gridCol w="320675"/>
                <a:gridCol w="695325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9984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7848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b="1"/>
              <a:t>collision</a:t>
            </a:r>
            <a:r>
              <a:rPr lang="en-US" altLang="ro-RO"/>
              <a:t>: the event that two hash table elements map into the same slot in the array</a:t>
            </a:r>
          </a:p>
          <a:p>
            <a:pPr>
              <a:lnSpc>
                <a:spcPct val="90000"/>
              </a:lnSpc>
            </a:pPr>
            <a:endParaRPr lang="en-US" altLang="ro-RO"/>
          </a:p>
          <a:p>
            <a:pPr>
              <a:lnSpc>
                <a:spcPct val="90000"/>
              </a:lnSpc>
            </a:pPr>
            <a:r>
              <a:rPr lang="en-US" altLang="ro-RO"/>
              <a:t>example: add 41, 34, 7, 18, then 21</a:t>
            </a:r>
          </a:p>
          <a:p>
            <a:pPr lvl="1">
              <a:lnSpc>
                <a:spcPct val="90000"/>
              </a:lnSpc>
            </a:pPr>
            <a:r>
              <a:rPr lang="en-US" altLang="ro-RO"/>
              <a:t>21 hashes into the same slot as 41!</a:t>
            </a:r>
          </a:p>
          <a:p>
            <a:pPr lvl="1">
              <a:lnSpc>
                <a:spcPct val="90000"/>
              </a:lnSpc>
            </a:pPr>
            <a:r>
              <a:rPr lang="en-US" altLang="ro-RO"/>
              <a:t>21 should not replace 41 in the hash table;</a:t>
            </a:r>
            <a:br>
              <a:rPr lang="en-US" altLang="ro-RO"/>
            </a:br>
            <a:r>
              <a:rPr lang="en-US" altLang="ro-RO"/>
              <a:t>they should both be there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ro-RO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o-RO" b="1"/>
              <a:t>collision resolution</a:t>
            </a:r>
            <a:r>
              <a:rPr lang="en-US" altLang="ro-RO"/>
              <a:t>: a strategy for fixing collisions in a hash table</a:t>
            </a:r>
          </a:p>
        </p:txBody>
      </p:sp>
      <p:sp>
        <p:nvSpPr>
          <p:cNvPr id="1319985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200600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7475"/>
            <a:ext cx="7886700" cy="1325563"/>
          </a:xfrm>
        </p:spPr>
        <p:txBody>
          <a:bodyPr/>
          <a:lstStyle/>
          <a:p>
            <a:r>
              <a:rPr lang="en-US" altLang="ro-RO" dirty="0"/>
              <a:t>Methods of Resolution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6629400" cy="5410200"/>
          </a:xfrm>
        </p:spPr>
        <p:txBody>
          <a:bodyPr/>
          <a:lstStyle/>
          <a:p>
            <a:r>
              <a:rPr lang="en-US" altLang="ro-RO" dirty="0">
                <a:solidFill>
                  <a:srgbClr val="CC3300"/>
                </a:solidFill>
              </a:rPr>
              <a:t>Chaining:</a:t>
            </a:r>
            <a:r>
              <a:rPr lang="en-US" altLang="ro-RO" dirty="0"/>
              <a:t>  </a:t>
            </a:r>
          </a:p>
          <a:p>
            <a:pPr lvl="1"/>
            <a:r>
              <a:rPr lang="en-US" altLang="ro-RO" dirty="0"/>
              <a:t>Store all elements that hash to the same slot in a linked list.</a:t>
            </a:r>
          </a:p>
          <a:p>
            <a:pPr lvl="1"/>
            <a:r>
              <a:rPr lang="en-US" altLang="ro-RO" dirty="0"/>
              <a:t>Store a pointer to the head of the linked list in the hash table slot.</a:t>
            </a:r>
          </a:p>
          <a:p>
            <a:r>
              <a:rPr lang="en-US" altLang="ro-RO" dirty="0">
                <a:solidFill>
                  <a:srgbClr val="CC3300"/>
                </a:solidFill>
              </a:rPr>
              <a:t>Open Addressing:</a:t>
            </a:r>
          </a:p>
          <a:p>
            <a:pPr lvl="1"/>
            <a:r>
              <a:rPr lang="en-US" altLang="ro-RO" dirty="0"/>
              <a:t>All elements stored in hash table itself.</a:t>
            </a:r>
          </a:p>
          <a:p>
            <a:pPr lvl="1"/>
            <a:r>
              <a:rPr lang="en-US" altLang="ro-RO" dirty="0"/>
              <a:t>When collisions occur, use a systematic (consistent) procedure to store elements in free slots of the table.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796213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1000" i="1" u="none"/>
              <a:t>k</a:t>
            </a:r>
            <a:r>
              <a:rPr lang="en-US" altLang="ro-RO" sz="1000" u="none" baseline="-25000"/>
              <a:t>2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934200" y="1447800"/>
            <a:ext cx="338138" cy="1828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6934200" y="16303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934200" y="18129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934200" y="19970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6934200" y="21796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6934200" y="2362200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6934200" y="25447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934200" y="27273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6934200" y="29114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6934200" y="30940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264400" y="16002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000" u="none"/>
              <a:t>0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272338" y="3216275"/>
            <a:ext cx="403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000" i="1" u="none"/>
              <a:t>m</a:t>
            </a:r>
            <a:r>
              <a:rPr lang="en-US" altLang="ro-RO" sz="1000" u="none"/>
              <a:t>–1</a:t>
            </a:r>
            <a:endParaRPr lang="en-US" altLang="ro-RO" sz="1000" i="1" u="none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934200" y="18129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934200" y="2362200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934200" y="27273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934200" y="2911475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364413" y="18129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1000" i="1" u="none"/>
              <a:t>k</a:t>
            </a:r>
            <a:r>
              <a:rPr lang="en-US" altLang="ro-RO" sz="1000" u="none" baseline="-25000"/>
              <a:t>1</a:t>
            </a:r>
            <a:endParaRPr lang="en-US" altLang="ro-RO" sz="1000" i="1" u="none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7518400" y="18129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796213" y="18129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1000" i="1" u="none"/>
              <a:t>k</a:t>
            </a:r>
            <a:r>
              <a:rPr lang="en-US" altLang="ro-RO" sz="1000" u="none" baseline="-25000"/>
              <a:t>4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950200" y="18129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364413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1000" i="1" u="none"/>
              <a:t>k</a:t>
            </a:r>
            <a:r>
              <a:rPr lang="en-US" altLang="ro-RO" sz="1000" u="none" baseline="-25000"/>
              <a:t>5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7518400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7950200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8226425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8380413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73644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75184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77962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79502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7364413" y="2941638"/>
            <a:ext cx="307975" cy="152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7518400" y="29416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7180263" y="19050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7610475" y="1905000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7180263" y="24542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7610475" y="2454275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8042275" y="24542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7180263" y="28194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7642225" y="2819400"/>
            <a:ext cx="15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7180263" y="30019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8226425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1000" i="1" u="none"/>
              <a:t>k</a:t>
            </a:r>
            <a:r>
              <a:rPr lang="en-US" altLang="ro-RO" sz="1000" u="none" baseline="-25000"/>
              <a:t>6</a:t>
            </a:r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8380413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73644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1000" i="1" u="none"/>
              <a:t>k</a:t>
            </a:r>
            <a:r>
              <a:rPr lang="en-US" altLang="ro-RO" sz="1000" u="none" baseline="-25000"/>
              <a:t>7</a:t>
            </a:r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>
            <a:off x="75184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77962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1000" i="1" u="none"/>
              <a:t>k</a:t>
            </a:r>
            <a:r>
              <a:rPr lang="en-US" altLang="ro-RO" sz="1000" u="none" baseline="-25000"/>
              <a:t>3</a:t>
            </a:r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79502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7364413" y="2941638"/>
            <a:ext cx="307975" cy="1825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1000" i="1" u="none"/>
              <a:t>k</a:t>
            </a:r>
            <a:r>
              <a:rPr lang="en-US" altLang="ro-RO" sz="1000" u="none" baseline="-25000"/>
              <a:t>8</a:t>
            </a:r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>
            <a:off x="7518400" y="2941638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 flipH="1">
            <a:off x="7026275" y="1477963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 flipH="1">
            <a:off x="7026275" y="16605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 flipH="1">
            <a:off x="7026275" y="2027238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flipH="1">
            <a:off x="7026275" y="22098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H="1">
            <a:off x="7026275" y="25749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H="1">
            <a:off x="7026275" y="31242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 flipH="1">
            <a:off x="7980363" y="1844675"/>
            <a:ext cx="92075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75" name="Line 59"/>
          <p:cNvSpPr>
            <a:spLocks noChangeShapeType="1"/>
          </p:cNvSpPr>
          <p:nvPr/>
        </p:nvSpPr>
        <p:spPr bwMode="auto">
          <a:xfrm flipH="1">
            <a:off x="8410575" y="2392363"/>
            <a:ext cx="93663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76" name="Line 60"/>
          <p:cNvSpPr>
            <a:spLocks noChangeShapeType="1"/>
          </p:cNvSpPr>
          <p:nvPr/>
        </p:nvSpPr>
        <p:spPr bwMode="auto">
          <a:xfrm flipH="1">
            <a:off x="7980363" y="2759075"/>
            <a:ext cx="92075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77" name="Line 61"/>
          <p:cNvSpPr>
            <a:spLocks noChangeShapeType="1"/>
          </p:cNvSpPr>
          <p:nvPr/>
        </p:nvSpPr>
        <p:spPr bwMode="auto">
          <a:xfrm flipH="1">
            <a:off x="7550150" y="2971800"/>
            <a:ext cx="9207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79" name="Rectangle 63"/>
          <p:cNvSpPr>
            <a:spLocks noChangeArrowheads="1"/>
          </p:cNvSpPr>
          <p:nvPr/>
        </p:nvSpPr>
        <p:spPr bwMode="auto">
          <a:xfrm>
            <a:off x="7315200" y="3962400"/>
            <a:ext cx="338138" cy="1828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80" name="Line 64"/>
          <p:cNvSpPr>
            <a:spLocks noChangeShapeType="1"/>
          </p:cNvSpPr>
          <p:nvPr/>
        </p:nvSpPr>
        <p:spPr bwMode="auto">
          <a:xfrm>
            <a:off x="7315200" y="41449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81" name="Line 65"/>
          <p:cNvSpPr>
            <a:spLocks noChangeShapeType="1"/>
          </p:cNvSpPr>
          <p:nvPr/>
        </p:nvSpPr>
        <p:spPr bwMode="auto">
          <a:xfrm>
            <a:off x="7315200" y="43275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82" name="Line 66"/>
          <p:cNvSpPr>
            <a:spLocks noChangeShapeType="1"/>
          </p:cNvSpPr>
          <p:nvPr/>
        </p:nvSpPr>
        <p:spPr bwMode="auto">
          <a:xfrm>
            <a:off x="7315200" y="45116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83" name="Line 67"/>
          <p:cNvSpPr>
            <a:spLocks noChangeShapeType="1"/>
          </p:cNvSpPr>
          <p:nvPr/>
        </p:nvSpPr>
        <p:spPr bwMode="auto">
          <a:xfrm>
            <a:off x="7315200" y="46942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84" name="Line 68"/>
          <p:cNvSpPr>
            <a:spLocks noChangeShapeType="1"/>
          </p:cNvSpPr>
          <p:nvPr/>
        </p:nvSpPr>
        <p:spPr bwMode="auto">
          <a:xfrm>
            <a:off x="7315200" y="4876800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85" name="Line 69"/>
          <p:cNvSpPr>
            <a:spLocks noChangeShapeType="1"/>
          </p:cNvSpPr>
          <p:nvPr/>
        </p:nvSpPr>
        <p:spPr bwMode="auto">
          <a:xfrm>
            <a:off x="7315200" y="50593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86" name="Line 70"/>
          <p:cNvSpPr>
            <a:spLocks noChangeShapeType="1"/>
          </p:cNvSpPr>
          <p:nvPr/>
        </p:nvSpPr>
        <p:spPr bwMode="auto">
          <a:xfrm>
            <a:off x="7315200" y="52419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87" name="Line 71"/>
          <p:cNvSpPr>
            <a:spLocks noChangeShapeType="1"/>
          </p:cNvSpPr>
          <p:nvPr/>
        </p:nvSpPr>
        <p:spPr bwMode="auto">
          <a:xfrm>
            <a:off x="7315200" y="54260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88" name="Line 72"/>
          <p:cNvSpPr>
            <a:spLocks noChangeShapeType="1"/>
          </p:cNvSpPr>
          <p:nvPr/>
        </p:nvSpPr>
        <p:spPr bwMode="auto">
          <a:xfrm>
            <a:off x="7315200" y="56086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90" name="Rectangle 74"/>
          <p:cNvSpPr>
            <a:spLocks noChangeArrowheads="1"/>
          </p:cNvSpPr>
          <p:nvPr/>
        </p:nvSpPr>
        <p:spPr bwMode="auto">
          <a:xfrm>
            <a:off x="7315200" y="43275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91" name="Rectangle 75"/>
          <p:cNvSpPr>
            <a:spLocks noChangeArrowheads="1"/>
          </p:cNvSpPr>
          <p:nvPr/>
        </p:nvSpPr>
        <p:spPr bwMode="auto">
          <a:xfrm>
            <a:off x="7315200" y="4876800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92" name="Rectangle 76"/>
          <p:cNvSpPr>
            <a:spLocks noChangeArrowheads="1"/>
          </p:cNvSpPr>
          <p:nvPr/>
        </p:nvSpPr>
        <p:spPr bwMode="auto">
          <a:xfrm>
            <a:off x="7315200" y="52419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93" name="Rectangle 77"/>
          <p:cNvSpPr>
            <a:spLocks noChangeArrowheads="1"/>
          </p:cNvSpPr>
          <p:nvPr/>
        </p:nvSpPr>
        <p:spPr bwMode="auto">
          <a:xfrm>
            <a:off x="7315200" y="5426075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98" name="Line 82"/>
          <p:cNvSpPr>
            <a:spLocks noChangeShapeType="1"/>
          </p:cNvSpPr>
          <p:nvPr/>
        </p:nvSpPr>
        <p:spPr bwMode="auto">
          <a:xfrm>
            <a:off x="6858000" y="29718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99" name="Line 83"/>
          <p:cNvSpPr>
            <a:spLocks noChangeShapeType="1"/>
          </p:cNvSpPr>
          <p:nvPr/>
        </p:nvSpPr>
        <p:spPr bwMode="auto">
          <a:xfrm>
            <a:off x="7561263" y="49688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00" name="Line 84"/>
          <p:cNvSpPr>
            <a:spLocks noChangeShapeType="1"/>
          </p:cNvSpPr>
          <p:nvPr/>
        </p:nvSpPr>
        <p:spPr bwMode="auto">
          <a:xfrm>
            <a:off x="7561263" y="53340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04" name="Line 88"/>
          <p:cNvSpPr>
            <a:spLocks noChangeShapeType="1"/>
          </p:cNvSpPr>
          <p:nvPr/>
        </p:nvSpPr>
        <p:spPr bwMode="auto">
          <a:xfrm flipH="1">
            <a:off x="7407275" y="3992563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05" name="Line 89"/>
          <p:cNvSpPr>
            <a:spLocks noChangeShapeType="1"/>
          </p:cNvSpPr>
          <p:nvPr/>
        </p:nvSpPr>
        <p:spPr bwMode="auto">
          <a:xfrm flipH="1">
            <a:off x="7407275" y="41751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06" name="Line 90"/>
          <p:cNvSpPr>
            <a:spLocks noChangeShapeType="1"/>
          </p:cNvSpPr>
          <p:nvPr/>
        </p:nvSpPr>
        <p:spPr bwMode="auto">
          <a:xfrm flipH="1">
            <a:off x="7407275" y="4541838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07" name="Line 91"/>
          <p:cNvSpPr>
            <a:spLocks noChangeShapeType="1"/>
          </p:cNvSpPr>
          <p:nvPr/>
        </p:nvSpPr>
        <p:spPr bwMode="auto">
          <a:xfrm flipH="1">
            <a:off x="7407275" y="47244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08" name="Line 92"/>
          <p:cNvSpPr>
            <a:spLocks noChangeShapeType="1"/>
          </p:cNvSpPr>
          <p:nvPr/>
        </p:nvSpPr>
        <p:spPr bwMode="auto">
          <a:xfrm flipH="1">
            <a:off x="7407275" y="50895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09" name="Line 93"/>
          <p:cNvSpPr>
            <a:spLocks noChangeShapeType="1"/>
          </p:cNvSpPr>
          <p:nvPr/>
        </p:nvSpPr>
        <p:spPr bwMode="auto">
          <a:xfrm flipH="1">
            <a:off x="7407275" y="56388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>
            <a:off x="6858000" y="28194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>
            <a:off x="6853238" y="276701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>
            <a:off x="6853238" y="25193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14" name="Line 98"/>
          <p:cNvSpPr>
            <a:spLocks noChangeShapeType="1"/>
          </p:cNvSpPr>
          <p:nvPr/>
        </p:nvSpPr>
        <p:spPr bwMode="auto">
          <a:xfrm>
            <a:off x="6848475" y="24669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16" name="Line 100"/>
          <p:cNvSpPr>
            <a:spLocks noChangeShapeType="1"/>
          </p:cNvSpPr>
          <p:nvPr/>
        </p:nvSpPr>
        <p:spPr bwMode="auto">
          <a:xfrm>
            <a:off x="6853238" y="24050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17" name="Line 101"/>
          <p:cNvSpPr>
            <a:spLocks noChangeShapeType="1"/>
          </p:cNvSpPr>
          <p:nvPr/>
        </p:nvSpPr>
        <p:spPr bwMode="auto">
          <a:xfrm>
            <a:off x="6853238" y="192405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18" name="Line 102"/>
          <p:cNvSpPr>
            <a:spLocks noChangeShapeType="1"/>
          </p:cNvSpPr>
          <p:nvPr/>
        </p:nvSpPr>
        <p:spPr bwMode="auto">
          <a:xfrm>
            <a:off x="6848475" y="18716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21" name="Line 105"/>
          <p:cNvSpPr>
            <a:spLocks noChangeShapeType="1"/>
          </p:cNvSpPr>
          <p:nvPr/>
        </p:nvSpPr>
        <p:spPr bwMode="auto">
          <a:xfrm>
            <a:off x="7234238" y="54768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22" name="Line 106"/>
          <p:cNvSpPr>
            <a:spLocks noChangeShapeType="1"/>
          </p:cNvSpPr>
          <p:nvPr/>
        </p:nvSpPr>
        <p:spPr bwMode="auto">
          <a:xfrm>
            <a:off x="7234238" y="53244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23" name="Line 107"/>
          <p:cNvSpPr>
            <a:spLocks noChangeShapeType="1"/>
          </p:cNvSpPr>
          <p:nvPr/>
        </p:nvSpPr>
        <p:spPr bwMode="auto">
          <a:xfrm>
            <a:off x="7229475" y="527208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24" name="Line 108"/>
          <p:cNvSpPr>
            <a:spLocks noChangeShapeType="1"/>
          </p:cNvSpPr>
          <p:nvPr/>
        </p:nvSpPr>
        <p:spPr bwMode="auto">
          <a:xfrm>
            <a:off x="7229475" y="50244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25" name="Line 109"/>
          <p:cNvSpPr>
            <a:spLocks noChangeShapeType="1"/>
          </p:cNvSpPr>
          <p:nvPr/>
        </p:nvSpPr>
        <p:spPr bwMode="auto">
          <a:xfrm>
            <a:off x="7224713" y="497205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26" name="Line 110"/>
          <p:cNvSpPr>
            <a:spLocks noChangeShapeType="1"/>
          </p:cNvSpPr>
          <p:nvPr/>
        </p:nvSpPr>
        <p:spPr bwMode="auto">
          <a:xfrm>
            <a:off x="7229475" y="49101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27" name="Line 111"/>
          <p:cNvSpPr>
            <a:spLocks noChangeShapeType="1"/>
          </p:cNvSpPr>
          <p:nvPr/>
        </p:nvSpPr>
        <p:spPr bwMode="auto">
          <a:xfrm>
            <a:off x="7229475" y="442912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28" name="Line 112"/>
          <p:cNvSpPr>
            <a:spLocks noChangeShapeType="1"/>
          </p:cNvSpPr>
          <p:nvPr/>
        </p:nvSpPr>
        <p:spPr bwMode="auto">
          <a:xfrm>
            <a:off x="7224713" y="43767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30" name="Rectangle 114"/>
          <p:cNvSpPr>
            <a:spLocks noChangeArrowheads="1"/>
          </p:cNvSpPr>
          <p:nvPr/>
        </p:nvSpPr>
        <p:spPr bwMode="auto">
          <a:xfrm>
            <a:off x="7391400" y="4495800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31" name="Rectangle 115"/>
          <p:cNvSpPr>
            <a:spLocks noChangeArrowheads="1"/>
          </p:cNvSpPr>
          <p:nvPr/>
        </p:nvSpPr>
        <p:spPr bwMode="auto">
          <a:xfrm>
            <a:off x="7386638" y="5048250"/>
            <a:ext cx="338137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34" name="Freeform 118"/>
          <p:cNvSpPr>
            <a:spLocks/>
          </p:cNvSpPr>
          <p:nvPr/>
        </p:nvSpPr>
        <p:spPr bwMode="auto">
          <a:xfrm>
            <a:off x="7639050" y="4391025"/>
            <a:ext cx="161925" cy="150813"/>
          </a:xfrm>
          <a:custGeom>
            <a:avLst/>
            <a:gdLst>
              <a:gd name="T0" fmla="*/ 0 w 102"/>
              <a:gd name="T1" fmla="*/ 3 h 95"/>
              <a:gd name="T2" fmla="*/ 57 w 102"/>
              <a:gd name="T3" fmla="*/ 6 h 95"/>
              <a:gd name="T4" fmla="*/ 93 w 102"/>
              <a:gd name="T5" fmla="*/ 24 h 95"/>
              <a:gd name="T6" fmla="*/ 99 w 102"/>
              <a:gd name="T7" fmla="*/ 42 h 95"/>
              <a:gd name="T8" fmla="*/ 102 w 102"/>
              <a:gd name="T9" fmla="*/ 51 h 95"/>
              <a:gd name="T10" fmla="*/ 81 w 102"/>
              <a:gd name="T11" fmla="*/ 84 h 95"/>
              <a:gd name="T12" fmla="*/ 63 w 102"/>
              <a:gd name="T13" fmla="*/ 9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95">
                <a:moveTo>
                  <a:pt x="0" y="3"/>
                </a:moveTo>
                <a:cubicBezTo>
                  <a:pt x="24" y="1"/>
                  <a:pt x="35" y="0"/>
                  <a:pt x="57" y="6"/>
                </a:cubicBezTo>
                <a:cubicBezTo>
                  <a:pt x="70" y="10"/>
                  <a:pt x="93" y="24"/>
                  <a:pt x="93" y="24"/>
                </a:cubicBezTo>
                <a:cubicBezTo>
                  <a:pt x="95" y="30"/>
                  <a:pt x="97" y="36"/>
                  <a:pt x="99" y="42"/>
                </a:cubicBezTo>
                <a:cubicBezTo>
                  <a:pt x="100" y="45"/>
                  <a:pt x="102" y="51"/>
                  <a:pt x="102" y="51"/>
                </a:cubicBezTo>
                <a:cubicBezTo>
                  <a:pt x="94" y="63"/>
                  <a:pt x="95" y="77"/>
                  <a:pt x="81" y="84"/>
                </a:cubicBezTo>
                <a:cubicBezTo>
                  <a:pt x="77" y="86"/>
                  <a:pt x="63" y="95"/>
                  <a:pt x="63" y="9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335" name="Freeform 119"/>
          <p:cNvSpPr>
            <a:spLocks/>
          </p:cNvSpPr>
          <p:nvPr/>
        </p:nvSpPr>
        <p:spPr bwMode="auto">
          <a:xfrm>
            <a:off x="7653338" y="5006975"/>
            <a:ext cx="139700" cy="98425"/>
          </a:xfrm>
          <a:custGeom>
            <a:avLst/>
            <a:gdLst>
              <a:gd name="T0" fmla="*/ 0 w 88"/>
              <a:gd name="T1" fmla="*/ 5 h 62"/>
              <a:gd name="T2" fmla="*/ 39 w 88"/>
              <a:gd name="T3" fmla="*/ 5 h 62"/>
              <a:gd name="T4" fmla="*/ 57 w 88"/>
              <a:gd name="T5" fmla="*/ 11 h 62"/>
              <a:gd name="T6" fmla="*/ 45 w 88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" h="62">
                <a:moveTo>
                  <a:pt x="0" y="5"/>
                </a:moveTo>
                <a:cubicBezTo>
                  <a:pt x="19" y="1"/>
                  <a:pt x="16" y="0"/>
                  <a:pt x="39" y="5"/>
                </a:cubicBezTo>
                <a:cubicBezTo>
                  <a:pt x="45" y="6"/>
                  <a:pt x="57" y="11"/>
                  <a:pt x="57" y="11"/>
                </a:cubicBezTo>
                <a:cubicBezTo>
                  <a:pt x="88" y="42"/>
                  <a:pt x="65" y="42"/>
                  <a:pt x="45" y="6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grpSp>
        <p:nvGrpSpPr>
          <p:cNvPr id="9339" name="Group 123"/>
          <p:cNvGrpSpPr>
            <a:grpSpLocks/>
          </p:cNvGrpSpPr>
          <p:nvPr/>
        </p:nvGrpSpPr>
        <p:grpSpPr bwMode="auto">
          <a:xfrm>
            <a:off x="7386638" y="4924425"/>
            <a:ext cx="442912" cy="858838"/>
            <a:chOff x="4653" y="3102"/>
            <a:chExt cx="279" cy="541"/>
          </a:xfrm>
        </p:grpSpPr>
        <p:sp>
          <p:nvSpPr>
            <p:cNvPr id="9332" name="Rectangle 116"/>
            <p:cNvSpPr>
              <a:spLocks noChangeArrowheads="1"/>
            </p:cNvSpPr>
            <p:nvPr/>
          </p:nvSpPr>
          <p:spPr bwMode="auto">
            <a:xfrm>
              <a:off x="4653" y="3528"/>
              <a:ext cx="213" cy="11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36" name="Freeform 120"/>
            <p:cNvSpPr>
              <a:spLocks/>
            </p:cNvSpPr>
            <p:nvPr/>
          </p:nvSpPr>
          <p:spPr bwMode="auto">
            <a:xfrm>
              <a:off x="4824" y="3102"/>
              <a:ext cx="108" cy="486"/>
            </a:xfrm>
            <a:custGeom>
              <a:avLst/>
              <a:gdLst>
                <a:gd name="T0" fmla="*/ 0 w 108"/>
                <a:gd name="T1" fmla="*/ 6 h 486"/>
                <a:gd name="T2" fmla="*/ 78 w 108"/>
                <a:gd name="T3" fmla="*/ 30 h 486"/>
                <a:gd name="T4" fmla="*/ 87 w 108"/>
                <a:gd name="T5" fmla="*/ 66 h 486"/>
                <a:gd name="T6" fmla="*/ 96 w 108"/>
                <a:gd name="T7" fmla="*/ 93 h 486"/>
                <a:gd name="T8" fmla="*/ 99 w 108"/>
                <a:gd name="T9" fmla="*/ 123 h 486"/>
                <a:gd name="T10" fmla="*/ 78 w 108"/>
                <a:gd name="T11" fmla="*/ 219 h 486"/>
                <a:gd name="T12" fmla="*/ 51 w 108"/>
                <a:gd name="T13" fmla="*/ 240 h 486"/>
                <a:gd name="T14" fmla="*/ 81 w 108"/>
                <a:gd name="T15" fmla="*/ 303 h 486"/>
                <a:gd name="T16" fmla="*/ 75 w 108"/>
                <a:gd name="T17" fmla="*/ 342 h 486"/>
                <a:gd name="T18" fmla="*/ 48 w 108"/>
                <a:gd name="T19" fmla="*/ 363 h 486"/>
                <a:gd name="T20" fmla="*/ 75 w 108"/>
                <a:gd name="T21" fmla="*/ 378 h 486"/>
                <a:gd name="T22" fmla="*/ 81 w 108"/>
                <a:gd name="T23" fmla="*/ 396 h 486"/>
                <a:gd name="T24" fmla="*/ 69 w 108"/>
                <a:gd name="T25" fmla="*/ 471 h 486"/>
                <a:gd name="T26" fmla="*/ 48 w 108"/>
                <a:gd name="T27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86">
                  <a:moveTo>
                    <a:pt x="0" y="6"/>
                  </a:moveTo>
                  <a:cubicBezTo>
                    <a:pt x="29" y="0"/>
                    <a:pt x="57" y="9"/>
                    <a:pt x="78" y="30"/>
                  </a:cubicBezTo>
                  <a:cubicBezTo>
                    <a:pt x="94" y="79"/>
                    <a:pt x="75" y="18"/>
                    <a:pt x="87" y="66"/>
                  </a:cubicBezTo>
                  <a:cubicBezTo>
                    <a:pt x="89" y="75"/>
                    <a:pt x="96" y="93"/>
                    <a:pt x="96" y="93"/>
                  </a:cubicBezTo>
                  <a:cubicBezTo>
                    <a:pt x="88" y="116"/>
                    <a:pt x="86" y="106"/>
                    <a:pt x="99" y="123"/>
                  </a:cubicBezTo>
                  <a:cubicBezTo>
                    <a:pt x="108" y="150"/>
                    <a:pt x="94" y="195"/>
                    <a:pt x="78" y="219"/>
                  </a:cubicBezTo>
                  <a:cubicBezTo>
                    <a:pt x="72" y="228"/>
                    <a:pt x="51" y="240"/>
                    <a:pt x="51" y="240"/>
                  </a:cubicBezTo>
                  <a:cubicBezTo>
                    <a:pt x="71" y="247"/>
                    <a:pt x="77" y="283"/>
                    <a:pt x="81" y="303"/>
                  </a:cubicBezTo>
                  <a:cubicBezTo>
                    <a:pt x="80" y="316"/>
                    <a:pt x="82" y="331"/>
                    <a:pt x="75" y="342"/>
                  </a:cubicBezTo>
                  <a:cubicBezTo>
                    <a:pt x="69" y="351"/>
                    <a:pt x="48" y="363"/>
                    <a:pt x="48" y="363"/>
                  </a:cubicBezTo>
                  <a:cubicBezTo>
                    <a:pt x="60" y="366"/>
                    <a:pt x="70" y="366"/>
                    <a:pt x="75" y="378"/>
                  </a:cubicBezTo>
                  <a:cubicBezTo>
                    <a:pt x="78" y="384"/>
                    <a:pt x="81" y="396"/>
                    <a:pt x="81" y="396"/>
                  </a:cubicBezTo>
                  <a:cubicBezTo>
                    <a:pt x="81" y="401"/>
                    <a:pt x="81" y="459"/>
                    <a:pt x="69" y="471"/>
                  </a:cubicBezTo>
                  <a:cubicBezTo>
                    <a:pt x="62" y="478"/>
                    <a:pt x="55" y="479"/>
                    <a:pt x="48" y="4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  <p:grpSp>
        <p:nvGrpSpPr>
          <p:cNvPr id="9338" name="Group 122"/>
          <p:cNvGrpSpPr>
            <a:grpSpLocks/>
          </p:cNvGrpSpPr>
          <p:nvPr/>
        </p:nvGrpSpPr>
        <p:grpSpPr bwMode="auto">
          <a:xfrm>
            <a:off x="7386638" y="3929063"/>
            <a:ext cx="655637" cy="1695450"/>
            <a:chOff x="4653" y="2475"/>
            <a:chExt cx="413" cy="1068"/>
          </a:xfrm>
        </p:grpSpPr>
        <p:sp>
          <p:nvSpPr>
            <p:cNvPr id="9333" name="Rectangle 117"/>
            <p:cNvSpPr>
              <a:spLocks noChangeArrowheads="1"/>
            </p:cNvSpPr>
            <p:nvPr/>
          </p:nvSpPr>
          <p:spPr bwMode="auto">
            <a:xfrm>
              <a:off x="4653" y="2475"/>
              <a:ext cx="213" cy="11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  <p:sp>
          <p:nvSpPr>
            <p:cNvPr id="9337" name="Freeform 121"/>
            <p:cNvSpPr>
              <a:spLocks/>
            </p:cNvSpPr>
            <p:nvPr/>
          </p:nvSpPr>
          <p:spPr bwMode="auto">
            <a:xfrm>
              <a:off x="4827" y="2592"/>
              <a:ext cx="239" cy="951"/>
            </a:xfrm>
            <a:custGeom>
              <a:avLst/>
              <a:gdLst>
                <a:gd name="T0" fmla="*/ 0 w 239"/>
                <a:gd name="T1" fmla="*/ 804 h 951"/>
                <a:gd name="T2" fmla="*/ 36 w 239"/>
                <a:gd name="T3" fmla="*/ 834 h 951"/>
                <a:gd name="T4" fmla="*/ 9 w 239"/>
                <a:gd name="T5" fmla="*/ 879 h 951"/>
                <a:gd name="T6" fmla="*/ 36 w 239"/>
                <a:gd name="T7" fmla="*/ 897 h 951"/>
                <a:gd name="T8" fmla="*/ 48 w 239"/>
                <a:gd name="T9" fmla="*/ 915 h 951"/>
                <a:gd name="T10" fmla="*/ 54 w 239"/>
                <a:gd name="T11" fmla="*/ 924 h 951"/>
                <a:gd name="T12" fmla="*/ 57 w 239"/>
                <a:gd name="T13" fmla="*/ 951 h 951"/>
                <a:gd name="T14" fmla="*/ 207 w 239"/>
                <a:gd name="T15" fmla="*/ 777 h 951"/>
                <a:gd name="T16" fmla="*/ 225 w 239"/>
                <a:gd name="T17" fmla="*/ 711 h 951"/>
                <a:gd name="T18" fmla="*/ 237 w 239"/>
                <a:gd name="T19" fmla="*/ 636 h 951"/>
                <a:gd name="T20" fmla="*/ 225 w 239"/>
                <a:gd name="T21" fmla="*/ 348 h 951"/>
                <a:gd name="T22" fmla="*/ 198 w 239"/>
                <a:gd name="T23" fmla="*/ 198 h 951"/>
                <a:gd name="T24" fmla="*/ 78 w 239"/>
                <a:gd name="T25" fmla="*/ 24 h 951"/>
                <a:gd name="T26" fmla="*/ 60 w 239"/>
                <a:gd name="T27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951">
                  <a:moveTo>
                    <a:pt x="0" y="804"/>
                  </a:moveTo>
                  <a:cubicBezTo>
                    <a:pt x="19" y="811"/>
                    <a:pt x="29" y="814"/>
                    <a:pt x="36" y="834"/>
                  </a:cubicBezTo>
                  <a:cubicBezTo>
                    <a:pt x="30" y="852"/>
                    <a:pt x="23" y="865"/>
                    <a:pt x="9" y="879"/>
                  </a:cubicBezTo>
                  <a:cubicBezTo>
                    <a:pt x="20" y="883"/>
                    <a:pt x="29" y="888"/>
                    <a:pt x="36" y="897"/>
                  </a:cubicBezTo>
                  <a:cubicBezTo>
                    <a:pt x="40" y="903"/>
                    <a:pt x="44" y="909"/>
                    <a:pt x="48" y="915"/>
                  </a:cubicBezTo>
                  <a:cubicBezTo>
                    <a:pt x="50" y="918"/>
                    <a:pt x="54" y="924"/>
                    <a:pt x="54" y="924"/>
                  </a:cubicBezTo>
                  <a:cubicBezTo>
                    <a:pt x="47" y="946"/>
                    <a:pt x="44" y="938"/>
                    <a:pt x="57" y="951"/>
                  </a:cubicBezTo>
                  <a:cubicBezTo>
                    <a:pt x="152" y="927"/>
                    <a:pt x="176" y="860"/>
                    <a:pt x="207" y="777"/>
                  </a:cubicBezTo>
                  <a:cubicBezTo>
                    <a:pt x="215" y="755"/>
                    <a:pt x="215" y="732"/>
                    <a:pt x="225" y="711"/>
                  </a:cubicBezTo>
                  <a:cubicBezTo>
                    <a:pt x="230" y="686"/>
                    <a:pt x="232" y="661"/>
                    <a:pt x="237" y="636"/>
                  </a:cubicBezTo>
                  <a:cubicBezTo>
                    <a:pt x="235" y="573"/>
                    <a:pt x="239" y="431"/>
                    <a:pt x="225" y="348"/>
                  </a:cubicBezTo>
                  <a:cubicBezTo>
                    <a:pt x="221" y="299"/>
                    <a:pt x="217" y="244"/>
                    <a:pt x="198" y="198"/>
                  </a:cubicBezTo>
                  <a:cubicBezTo>
                    <a:pt x="185" y="121"/>
                    <a:pt x="130" y="76"/>
                    <a:pt x="78" y="24"/>
                  </a:cubicBezTo>
                  <a:cubicBezTo>
                    <a:pt x="71" y="17"/>
                    <a:pt x="67" y="7"/>
                    <a:pt x="6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Collision Resolution by Chaining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029200" y="1447800"/>
            <a:ext cx="838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5029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50292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5029200" y="2819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5029200" y="3276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5029200" y="3733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029200" y="4191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029200" y="4648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029200" y="510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5029200" y="5562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1524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u="none"/>
              <a:t>0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867400" y="55626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m</a:t>
            </a:r>
            <a:r>
              <a:rPr lang="en-US" altLang="ro-RO" sz="2000" u="none"/>
              <a:t>–1</a:t>
            </a:r>
            <a:endParaRPr lang="en-US" altLang="ro-RO" sz="2000" i="1" u="none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67400" y="2362200"/>
            <a:ext cx="130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1</a:t>
            </a:r>
            <a:r>
              <a:rPr lang="en-US" altLang="ro-RO" sz="2000" u="none"/>
              <a:t>)=</a:t>
            </a:r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4</a:t>
            </a:r>
            <a:r>
              <a:rPr lang="en-US" altLang="ro-RO" sz="2000" u="none"/>
              <a:t>)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867400" y="3733800"/>
            <a:ext cx="1941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2</a:t>
            </a:r>
            <a:r>
              <a:rPr lang="en-US" altLang="ro-RO" sz="2000" u="none"/>
              <a:t>)=</a:t>
            </a:r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5</a:t>
            </a:r>
            <a:r>
              <a:rPr lang="en-US" altLang="ro-RO" sz="2000" u="none"/>
              <a:t>)=</a:t>
            </a:r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6</a:t>
            </a:r>
            <a:r>
              <a:rPr lang="en-US" altLang="ro-RO" sz="2000" u="none"/>
              <a:t>)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4648200"/>
            <a:ext cx="130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3</a:t>
            </a:r>
            <a:r>
              <a:rPr lang="en-US" altLang="ro-RO" sz="2000" u="none"/>
              <a:t>)=</a:t>
            </a:r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7</a:t>
            </a:r>
            <a:r>
              <a:rPr lang="en-US" altLang="ro-RO" sz="2000" u="none"/>
              <a:t>)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5029200" y="2362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5029200" y="37338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029200" y="4648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228600" y="13716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 altLang="ro-RO" u="none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685800" y="29718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o-RO" altLang="ro-RO" u="none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1028700" y="1905000"/>
            <a:ext cx="2014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o-RO" b="1" i="1" u="none"/>
              <a:t>U</a:t>
            </a:r>
          </a:p>
          <a:p>
            <a:pPr algn="ctr"/>
            <a:r>
              <a:rPr lang="en-US" altLang="ro-RO" sz="2000" b="1" u="none"/>
              <a:t>(</a:t>
            </a:r>
            <a:r>
              <a:rPr lang="en-US" altLang="ro-RO" sz="2000" u="none"/>
              <a:t>universe of keys)</a:t>
            </a:r>
            <a:endParaRPr lang="en-US" altLang="ro-RO" sz="2000" b="1" u="none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685800" y="3352800"/>
            <a:ext cx="80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o-RO" sz="1800" b="1" i="1" u="none"/>
              <a:t>K</a:t>
            </a:r>
          </a:p>
          <a:p>
            <a:pPr algn="ctr"/>
            <a:r>
              <a:rPr lang="en-US" altLang="ro-RO" sz="1800" u="none"/>
              <a:t>(actual</a:t>
            </a:r>
          </a:p>
          <a:p>
            <a:pPr algn="ctr"/>
            <a:r>
              <a:rPr lang="en-US" altLang="ro-RO" sz="1800" u="none"/>
              <a:t>keys)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18288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2514600" y="3505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1905000" y="3733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2362200" y="3810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2057400" y="4419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1676400" y="2971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1</a:t>
            </a: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1600200" y="3657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2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1981200" y="4419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3</a:t>
            </a: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2286000" y="3810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5</a:t>
            </a: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438400" y="3200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4</a:t>
            </a:r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1600200" y="4495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2819400" y="3962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55" name="Oval 47"/>
          <p:cNvSpPr>
            <a:spLocks noChangeArrowheads="1"/>
          </p:cNvSpPr>
          <p:nvPr/>
        </p:nvSpPr>
        <p:spPr bwMode="auto">
          <a:xfrm>
            <a:off x="25908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2819400" y="3733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6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7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1371600" y="4191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8</a:t>
            </a:r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V="1">
            <a:off x="1905000" y="2590800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 flipV="1">
            <a:off x="2590800" y="2667000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1905000" y="3733800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>
            <a:off x="2362200" y="3886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28956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65" name="Rectangle 57"/>
          <p:cNvSpPr>
            <a:spLocks noChangeArrowheads="1"/>
          </p:cNvSpPr>
          <p:nvPr/>
        </p:nvSpPr>
        <p:spPr bwMode="auto">
          <a:xfrm>
            <a:off x="5029200" y="51054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2590800" y="4343400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2133600" y="4495800"/>
            <a:ext cx="2895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68" name="Line 60"/>
          <p:cNvSpPr>
            <a:spLocks noChangeShapeType="1"/>
          </p:cNvSpPr>
          <p:nvPr/>
        </p:nvSpPr>
        <p:spPr bwMode="auto">
          <a:xfrm>
            <a:off x="1676400" y="4495800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3069" name="Text Box 61"/>
          <p:cNvSpPr txBox="1">
            <a:spLocks noChangeArrowheads="1"/>
          </p:cNvSpPr>
          <p:nvPr/>
        </p:nvSpPr>
        <p:spPr bwMode="auto">
          <a:xfrm>
            <a:off x="5867400" y="5105400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8</a:t>
            </a:r>
            <a:r>
              <a:rPr lang="en-US" altLang="ro-RO" sz="2000" u="none"/>
              <a:t>)</a:t>
            </a:r>
          </a:p>
        </p:txBody>
      </p:sp>
      <p:sp>
        <p:nvSpPr>
          <p:cNvPr id="43070" name="Text Box 62"/>
          <p:cNvSpPr txBox="1">
            <a:spLocks noChangeArrowheads="1"/>
          </p:cNvSpPr>
          <p:nvPr/>
        </p:nvSpPr>
        <p:spPr bwMode="auto">
          <a:xfrm>
            <a:off x="4343400" y="2514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b="1" u="none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3071" name="Text Box 63"/>
          <p:cNvSpPr txBox="1">
            <a:spLocks noChangeArrowheads="1"/>
          </p:cNvSpPr>
          <p:nvPr/>
        </p:nvSpPr>
        <p:spPr bwMode="auto">
          <a:xfrm>
            <a:off x="4343400" y="365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b="1" u="none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3072" name="Text Box 64"/>
          <p:cNvSpPr txBox="1">
            <a:spLocks noChangeArrowheads="1"/>
          </p:cNvSpPr>
          <p:nvPr/>
        </p:nvSpPr>
        <p:spPr bwMode="auto">
          <a:xfrm>
            <a:off x="4267200" y="4495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b="1" u="none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Collision Resolution by Chaining</a:t>
            </a:r>
          </a:p>
        </p:txBody>
      </p:sp>
      <p:sp>
        <p:nvSpPr>
          <p:cNvPr id="46162" name="Rectangle 82"/>
          <p:cNvSpPr>
            <a:spLocks noChangeArrowheads="1"/>
          </p:cNvSpPr>
          <p:nvPr/>
        </p:nvSpPr>
        <p:spPr bwMode="auto">
          <a:xfrm>
            <a:off x="71628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2000" i="1" u="none"/>
              <a:t>k</a:t>
            </a:r>
            <a:r>
              <a:rPr lang="en-US" altLang="ro-RO" sz="2000" u="none" baseline="-25000"/>
              <a:t>2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029200" y="1447800"/>
            <a:ext cx="838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5029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0292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029200" y="2819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5029200" y="3276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5029200" y="3733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5029200" y="4191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5029200" y="4648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5029200" y="510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5029200" y="5562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867400" y="1524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u="none"/>
              <a:t>0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867400" y="55626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m</a:t>
            </a:r>
            <a:r>
              <a:rPr lang="en-US" altLang="ro-RO" sz="2000" u="none"/>
              <a:t>–1</a:t>
            </a:r>
            <a:endParaRPr lang="en-US" altLang="ro-RO" sz="2000" i="1" u="none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029200" y="2362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029200" y="37338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029200" y="4648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228600" y="13716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 altLang="ro-RO" u="none"/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685800" y="29718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o-RO" altLang="ro-RO" u="none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028700" y="1905000"/>
            <a:ext cx="2014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o-RO" b="1" i="1" u="none"/>
              <a:t>U</a:t>
            </a:r>
          </a:p>
          <a:p>
            <a:pPr algn="ctr"/>
            <a:r>
              <a:rPr lang="en-US" altLang="ro-RO" sz="2000" b="1" u="none"/>
              <a:t>(</a:t>
            </a:r>
            <a:r>
              <a:rPr lang="en-US" altLang="ro-RO" sz="2000" u="none"/>
              <a:t>universe of keys)</a:t>
            </a:r>
            <a:endParaRPr lang="en-US" altLang="ro-RO" sz="2000" b="1" u="none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685800" y="3352800"/>
            <a:ext cx="80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o-RO" sz="1800" b="1" i="1" u="none"/>
              <a:t>K</a:t>
            </a:r>
          </a:p>
          <a:p>
            <a:pPr algn="ctr"/>
            <a:r>
              <a:rPr lang="en-US" altLang="ro-RO" sz="1800" u="none"/>
              <a:t>(actual</a:t>
            </a:r>
          </a:p>
          <a:p>
            <a:pPr algn="ctr"/>
            <a:r>
              <a:rPr lang="en-US" altLang="ro-RO" sz="1800" u="none"/>
              <a:t>keys)</a:t>
            </a:r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18288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06" name="Oval 26"/>
          <p:cNvSpPr>
            <a:spLocks noChangeArrowheads="1"/>
          </p:cNvSpPr>
          <p:nvPr/>
        </p:nvSpPr>
        <p:spPr bwMode="auto">
          <a:xfrm>
            <a:off x="2514600" y="3505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1905000" y="3733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>
            <a:off x="2362200" y="3810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09" name="Oval 29"/>
          <p:cNvSpPr>
            <a:spLocks noChangeArrowheads="1"/>
          </p:cNvSpPr>
          <p:nvPr/>
        </p:nvSpPr>
        <p:spPr bwMode="auto">
          <a:xfrm>
            <a:off x="2057400" y="4419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1676400" y="2971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1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1600200" y="3657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2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1981200" y="4419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3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2286000" y="3810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5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2438400" y="3200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4</a:t>
            </a:r>
          </a:p>
        </p:txBody>
      </p:sp>
      <p:sp>
        <p:nvSpPr>
          <p:cNvPr id="46115" name="Oval 35"/>
          <p:cNvSpPr>
            <a:spLocks noChangeArrowheads="1"/>
          </p:cNvSpPr>
          <p:nvPr/>
        </p:nvSpPr>
        <p:spPr bwMode="auto">
          <a:xfrm>
            <a:off x="1600200" y="4495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16" name="Oval 36"/>
          <p:cNvSpPr>
            <a:spLocks noChangeArrowheads="1"/>
          </p:cNvSpPr>
          <p:nvPr/>
        </p:nvSpPr>
        <p:spPr bwMode="auto">
          <a:xfrm>
            <a:off x="2819400" y="3962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17" name="Oval 37"/>
          <p:cNvSpPr>
            <a:spLocks noChangeArrowheads="1"/>
          </p:cNvSpPr>
          <p:nvPr/>
        </p:nvSpPr>
        <p:spPr bwMode="auto">
          <a:xfrm>
            <a:off x="25908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2819400" y="3733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6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7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1371600" y="4191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8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flipV="1">
            <a:off x="1905000" y="2590800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 flipV="1">
            <a:off x="2590800" y="2667000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1905000" y="3733800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2362200" y="3886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>
            <a:off x="28956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5029200" y="51054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590800" y="4343400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2133600" y="4495800"/>
            <a:ext cx="2895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1676400" y="4495800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6096000" y="2362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2000" i="1" u="none"/>
              <a:t>k</a:t>
            </a:r>
            <a:r>
              <a:rPr lang="en-US" altLang="ro-RO" sz="2000" u="none" baseline="-25000"/>
              <a:t>1</a:t>
            </a:r>
            <a:endParaRPr lang="en-US" altLang="ro-RO" sz="2000" i="1" u="none"/>
          </a:p>
        </p:txBody>
      </p:sp>
      <p:sp>
        <p:nvSpPr>
          <p:cNvPr id="46136" name="Line 56"/>
          <p:cNvSpPr>
            <a:spLocks noChangeShapeType="1"/>
          </p:cNvSpPr>
          <p:nvPr/>
        </p:nvSpPr>
        <p:spPr bwMode="auto">
          <a:xfrm>
            <a:off x="6477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7162800" y="2362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2000" i="1" u="none"/>
              <a:t>k</a:t>
            </a:r>
            <a:r>
              <a:rPr lang="en-US" altLang="ro-RO" sz="2000" u="none" baseline="-25000"/>
              <a:t>4</a:t>
            </a:r>
          </a:p>
        </p:txBody>
      </p:sp>
      <p:sp>
        <p:nvSpPr>
          <p:cNvPr id="46138" name="Line 58"/>
          <p:cNvSpPr>
            <a:spLocks noChangeShapeType="1"/>
          </p:cNvSpPr>
          <p:nvPr/>
        </p:nvSpPr>
        <p:spPr bwMode="auto">
          <a:xfrm>
            <a:off x="7543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60960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2000" i="1" u="none"/>
              <a:t>k</a:t>
            </a:r>
            <a:r>
              <a:rPr lang="en-US" altLang="ro-RO" sz="2000" u="none" baseline="-25000"/>
              <a:t>5</a:t>
            </a:r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>
            <a:off x="64770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>
            <a:off x="75438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43" name="Rectangle 63"/>
          <p:cNvSpPr>
            <a:spLocks noChangeArrowheads="1"/>
          </p:cNvSpPr>
          <p:nvPr/>
        </p:nvSpPr>
        <p:spPr bwMode="auto">
          <a:xfrm>
            <a:off x="82296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44" name="Line 64"/>
          <p:cNvSpPr>
            <a:spLocks noChangeShapeType="1"/>
          </p:cNvSpPr>
          <p:nvPr/>
        </p:nvSpPr>
        <p:spPr bwMode="auto">
          <a:xfrm>
            <a:off x="86106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45" name="Rectangle 65"/>
          <p:cNvSpPr>
            <a:spLocks noChangeArrowheads="1"/>
          </p:cNvSpPr>
          <p:nvPr/>
        </p:nvSpPr>
        <p:spPr bwMode="auto">
          <a:xfrm>
            <a:off x="60960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46" name="Line 66"/>
          <p:cNvSpPr>
            <a:spLocks noChangeShapeType="1"/>
          </p:cNvSpPr>
          <p:nvPr/>
        </p:nvSpPr>
        <p:spPr bwMode="auto">
          <a:xfrm>
            <a:off x="64770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47" name="Rectangle 67"/>
          <p:cNvSpPr>
            <a:spLocks noChangeArrowheads="1"/>
          </p:cNvSpPr>
          <p:nvPr/>
        </p:nvSpPr>
        <p:spPr bwMode="auto">
          <a:xfrm>
            <a:off x="71628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48" name="Line 68"/>
          <p:cNvSpPr>
            <a:spLocks noChangeShapeType="1"/>
          </p:cNvSpPr>
          <p:nvPr/>
        </p:nvSpPr>
        <p:spPr bwMode="auto">
          <a:xfrm>
            <a:off x="75438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49" name="Rectangle 69"/>
          <p:cNvSpPr>
            <a:spLocks noChangeArrowheads="1"/>
          </p:cNvSpPr>
          <p:nvPr/>
        </p:nvSpPr>
        <p:spPr bwMode="auto">
          <a:xfrm>
            <a:off x="6096000" y="5181600"/>
            <a:ext cx="7620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64770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51" name="Line 71"/>
          <p:cNvSpPr>
            <a:spLocks noChangeShapeType="1"/>
          </p:cNvSpPr>
          <p:nvPr/>
        </p:nvSpPr>
        <p:spPr bwMode="auto">
          <a:xfrm>
            <a:off x="5638800" y="2590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52" name="Line 72"/>
          <p:cNvSpPr>
            <a:spLocks noChangeShapeType="1"/>
          </p:cNvSpPr>
          <p:nvPr/>
        </p:nvSpPr>
        <p:spPr bwMode="auto">
          <a:xfrm>
            <a:off x="6705600" y="2590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53" name="Line 73"/>
          <p:cNvSpPr>
            <a:spLocks noChangeShapeType="1"/>
          </p:cNvSpPr>
          <p:nvPr/>
        </p:nvSpPr>
        <p:spPr bwMode="auto">
          <a:xfrm>
            <a:off x="56388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>
            <a:off x="67056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55" name="Line 75"/>
          <p:cNvSpPr>
            <a:spLocks noChangeShapeType="1"/>
          </p:cNvSpPr>
          <p:nvPr/>
        </p:nvSpPr>
        <p:spPr bwMode="auto">
          <a:xfrm>
            <a:off x="77724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>
            <a:off x="5638800" y="4876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57" name="Line 77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58" name="Line 78"/>
          <p:cNvSpPr>
            <a:spLocks noChangeShapeType="1"/>
          </p:cNvSpPr>
          <p:nvPr/>
        </p:nvSpPr>
        <p:spPr bwMode="auto">
          <a:xfrm>
            <a:off x="5638800" y="533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66" name="Rectangle 86"/>
          <p:cNvSpPr>
            <a:spLocks noChangeArrowheads="1"/>
          </p:cNvSpPr>
          <p:nvPr/>
        </p:nvSpPr>
        <p:spPr bwMode="auto">
          <a:xfrm>
            <a:off x="82296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2000" i="1" u="none"/>
              <a:t>k</a:t>
            </a:r>
            <a:r>
              <a:rPr lang="en-US" altLang="ro-RO" sz="2000" u="none" baseline="-25000"/>
              <a:t>6</a:t>
            </a:r>
          </a:p>
        </p:txBody>
      </p:sp>
      <p:sp>
        <p:nvSpPr>
          <p:cNvPr id="46167" name="Line 87"/>
          <p:cNvSpPr>
            <a:spLocks noChangeShapeType="1"/>
          </p:cNvSpPr>
          <p:nvPr/>
        </p:nvSpPr>
        <p:spPr bwMode="auto">
          <a:xfrm>
            <a:off x="86106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68" name="Rectangle 88"/>
          <p:cNvSpPr>
            <a:spLocks noChangeArrowheads="1"/>
          </p:cNvSpPr>
          <p:nvPr/>
        </p:nvSpPr>
        <p:spPr bwMode="auto">
          <a:xfrm>
            <a:off x="60960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2000" i="1" u="none"/>
              <a:t>k</a:t>
            </a:r>
            <a:r>
              <a:rPr lang="en-US" altLang="ro-RO" sz="2000" u="none" baseline="-25000"/>
              <a:t>7</a:t>
            </a:r>
          </a:p>
        </p:txBody>
      </p:sp>
      <p:sp>
        <p:nvSpPr>
          <p:cNvPr id="46169" name="Line 89"/>
          <p:cNvSpPr>
            <a:spLocks noChangeShapeType="1"/>
          </p:cNvSpPr>
          <p:nvPr/>
        </p:nvSpPr>
        <p:spPr bwMode="auto">
          <a:xfrm>
            <a:off x="64770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70" name="Rectangle 90"/>
          <p:cNvSpPr>
            <a:spLocks noChangeArrowheads="1"/>
          </p:cNvSpPr>
          <p:nvPr/>
        </p:nvSpPr>
        <p:spPr bwMode="auto">
          <a:xfrm>
            <a:off x="71628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2000" i="1" u="none"/>
              <a:t>k</a:t>
            </a:r>
            <a:r>
              <a:rPr lang="en-US" altLang="ro-RO" sz="2000" u="none" baseline="-25000"/>
              <a:t>3</a:t>
            </a:r>
          </a:p>
        </p:txBody>
      </p:sp>
      <p:sp>
        <p:nvSpPr>
          <p:cNvPr id="46171" name="Line 91"/>
          <p:cNvSpPr>
            <a:spLocks noChangeShapeType="1"/>
          </p:cNvSpPr>
          <p:nvPr/>
        </p:nvSpPr>
        <p:spPr bwMode="auto">
          <a:xfrm>
            <a:off x="75438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72" name="Rectangle 92"/>
          <p:cNvSpPr>
            <a:spLocks noChangeArrowheads="1"/>
          </p:cNvSpPr>
          <p:nvPr/>
        </p:nvSpPr>
        <p:spPr bwMode="auto">
          <a:xfrm>
            <a:off x="6096000" y="51816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o-RO" sz="2000" i="1" u="none"/>
              <a:t>k</a:t>
            </a:r>
            <a:r>
              <a:rPr lang="en-US" altLang="ro-RO" sz="2000" u="none" baseline="-25000"/>
              <a:t>8</a:t>
            </a:r>
          </a:p>
        </p:txBody>
      </p:sp>
      <p:sp>
        <p:nvSpPr>
          <p:cNvPr id="46173" name="Line 93"/>
          <p:cNvSpPr>
            <a:spLocks noChangeShapeType="1"/>
          </p:cNvSpPr>
          <p:nvPr/>
        </p:nvSpPr>
        <p:spPr bwMode="auto">
          <a:xfrm>
            <a:off x="6477000" y="5181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76" name="Line 96"/>
          <p:cNvSpPr>
            <a:spLocks noChangeShapeType="1"/>
          </p:cNvSpPr>
          <p:nvPr/>
        </p:nvSpPr>
        <p:spPr bwMode="auto">
          <a:xfrm flipH="1">
            <a:off x="5257800" y="15240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77" name="Line 97"/>
          <p:cNvSpPr>
            <a:spLocks noChangeShapeType="1"/>
          </p:cNvSpPr>
          <p:nvPr/>
        </p:nvSpPr>
        <p:spPr bwMode="auto">
          <a:xfrm flipH="1">
            <a:off x="5257800" y="1981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78" name="Line 98"/>
          <p:cNvSpPr>
            <a:spLocks noChangeShapeType="1"/>
          </p:cNvSpPr>
          <p:nvPr/>
        </p:nvSpPr>
        <p:spPr bwMode="auto">
          <a:xfrm flipH="1">
            <a:off x="5257800" y="28956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79" name="Line 99"/>
          <p:cNvSpPr>
            <a:spLocks noChangeShapeType="1"/>
          </p:cNvSpPr>
          <p:nvPr/>
        </p:nvSpPr>
        <p:spPr bwMode="auto">
          <a:xfrm flipH="1">
            <a:off x="5257800" y="3352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80" name="Line 100"/>
          <p:cNvSpPr>
            <a:spLocks noChangeShapeType="1"/>
          </p:cNvSpPr>
          <p:nvPr/>
        </p:nvSpPr>
        <p:spPr bwMode="auto">
          <a:xfrm flipH="1">
            <a:off x="5257800" y="4267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81" name="Line 101"/>
          <p:cNvSpPr>
            <a:spLocks noChangeShapeType="1"/>
          </p:cNvSpPr>
          <p:nvPr/>
        </p:nvSpPr>
        <p:spPr bwMode="auto">
          <a:xfrm flipH="1">
            <a:off x="5257800" y="5638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82" name="Line 102"/>
          <p:cNvSpPr>
            <a:spLocks noChangeShapeType="1"/>
          </p:cNvSpPr>
          <p:nvPr/>
        </p:nvSpPr>
        <p:spPr bwMode="auto">
          <a:xfrm flipH="1">
            <a:off x="7620000" y="2438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83" name="Line 103"/>
          <p:cNvSpPr>
            <a:spLocks noChangeShapeType="1"/>
          </p:cNvSpPr>
          <p:nvPr/>
        </p:nvSpPr>
        <p:spPr bwMode="auto">
          <a:xfrm flipH="1">
            <a:off x="8686800" y="38100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84" name="Line 104"/>
          <p:cNvSpPr>
            <a:spLocks noChangeShapeType="1"/>
          </p:cNvSpPr>
          <p:nvPr/>
        </p:nvSpPr>
        <p:spPr bwMode="auto">
          <a:xfrm flipH="1">
            <a:off x="7620000" y="4724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6185" name="Line 105"/>
          <p:cNvSpPr>
            <a:spLocks noChangeShapeType="1"/>
          </p:cNvSpPr>
          <p:nvPr/>
        </p:nvSpPr>
        <p:spPr bwMode="auto">
          <a:xfrm flipH="1">
            <a:off x="6553200" y="5257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886700" cy="1325563"/>
          </a:xfrm>
        </p:spPr>
        <p:txBody>
          <a:bodyPr/>
          <a:lstStyle/>
          <a:p>
            <a:r>
              <a:rPr lang="en-US" altLang="ro-RO" dirty="0"/>
              <a:t>Hashing with Chaining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ro-RO" sz="2800" b="1" dirty="0">
                <a:solidFill>
                  <a:srgbClr val="CC3300"/>
                </a:solidFill>
              </a:rPr>
              <a:t>Dictionary Operations:</a:t>
            </a:r>
          </a:p>
          <a:p>
            <a:r>
              <a:rPr lang="en-US" altLang="ro-RO" sz="2800" dirty="0">
                <a:solidFill>
                  <a:schemeClr val="hlink"/>
                </a:solidFill>
              </a:rPr>
              <a:t>Chained-Hash-Insert (</a:t>
            </a:r>
            <a:r>
              <a:rPr lang="en-US" altLang="ro-RO" sz="2800" i="1" dirty="0">
                <a:solidFill>
                  <a:schemeClr val="hlink"/>
                </a:solidFill>
              </a:rPr>
              <a:t>T, x</a:t>
            </a:r>
            <a:r>
              <a:rPr lang="en-US" altLang="ro-RO" sz="2800" dirty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altLang="ro-RO" sz="2400" dirty="0"/>
              <a:t>Insert </a:t>
            </a:r>
            <a:r>
              <a:rPr lang="en-US" altLang="ro-RO" sz="2400" i="1" dirty="0"/>
              <a:t>x</a:t>
            </a:r>
            <a:r>
              <a:rPr lang="en-US" altLang="ro-RO" sz="2400" dirty="0"/>
              <a:t> at the head of list </a:t>
            </a:r>
            <a:r>
              <a:rPr lang="en-US" altLang="ro-RO" sz="2400" i="1" dirty="0"/>
              <a:t>T</a:t>
            </a:r>
            <a:r>
              <a:rPr lang="en-US" altLang="ro-RO" sz="2400" dirty="0"/>
              <a:t>[</a:t>
            </a:r>
            <a:r>
              <a:rPr lang="en-US" altLang="ro-RO" sz="2400" i="1" dirty="0"/>
              <a:t>h</a:t>
            </a:r>
            <a:r>
              <a:rPr lang="en-US" altLang="ro-RO" sz="2400" dirty="0"/>
              <a:t>(</a:t>
            </a:r>
            <a:r>
              <a:rPr lang="en-US" altLang="ro-RO" sz="2400" i="1" dirty="0"/>
              <a:t>key</a:t>
            </a:r>
            <a:r>
              <a:rPr lang="en-US" altLang="ro-RO" sz="2400" dirty="0"/>
              <a:t>[</a:t>
            </a:r>
            <a:r>
              <a:rPr lang="en-US" altLang="ro-RO" sz="2400" i="1" dirty="0"/>
              <a:t>x</a:t>
            </a:r>
            <a:r>
              <a:rPr lang="en-US" altLang="ro-RO" sz="2400" dirty="0"/>
              <a:t>])].</a:t>
            </a:r>
          </a:p>
          <a:p>
            <a:pPr lvl="1"/>
            <a:r>
              <a:rPr lang="en-US" altLang="ro-RO" sz="2400" dirty="0"/>
              <a:t>Worst-case complexity – </a:t>
            </a:r>
            <a:r>
              <a:rPr lang="en-US" altLang="ro-RO" sz="2400" i="1" dirty="0"/>
              <a:t>O</a:t>
            </a:r>
            <a:r>
              <a:rPr lang="en-US" altLang="ro-RO" sz="2400" dirty="0"/>
              <a:t>(1).</a:t>
            </a:r>
          </a:p>
          <a:p>
            <a:r>
              <a:rPr lang="en-US" altLang="ro-RO" sz="2800" dirty="0">
                <a:solidFill>
                  <a:schemeClr val="hlink"/>
                </a:solidFill>
              </a:rPr>
              <a:t>Chained-Hash-Delete (</a:t>
            </a:r>
            <a:r>
              <a:rPr lang="en-US" altLang="ro-RO" sz="2800" i="1" dirty="0">
                <a:solidFill>
                  <a:schemeClr val="hlink"/>
                </a:solidFill>
              </a:rPr>
              <a:t>T, x</a:t>
            </a:r>
            <a:r>
              <a:rPr lang="en-US" altLang="ro-RO" sz="2800" dirty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altLang="ro-RO" sz="2400" dirty="0"/>
              <a:t>Delete </a:t>
            </a:r>
            <a:r>
              <a:rPr lang="en-US" altLang="ro-RO" sz="2400" i="1" dirty="0"/>
              <a:t>x</a:t>
            </a:r>
            <a:r>
              <a:rPr lang="en-US" altLang="ro-RO" sz="2400" dirty="0"/>
              <a:t> from the list </a:t>
            </a:r>
            <a:r>
              <a:rPr lang="en-US" altLang="ro-RO" sz="2400" i="1" dirty="0"/>
              <a:t>T</a:t>
            </a:r>
            <a:r>
              <a:rPr lang="en-US" altLang="ro-RO" sz="2400" dirty="0"/>
              <a:t>[</a:t>
            </a:r>
            <a:r>
              <a:rPr lang="en-US" altLang="ro-RO" sz="2400" i="1" dirty="0"/>
              <a:t>h</a:t>
            </a:r>
            <a:r>
              <a:rPr lang="en-US" altLang="ro-RO" sz="2400" dirty="0"/>
              <a:t>(</a:t>
            </a:r>
            <a:r>
              <a:rPr lang="en-US" altLang="ro-RO" sz="2400" i="1" dirty="0"/>
              <a:t>key</a:t>
            </a:r>
            <a:r>
              <a:rPr lang="en-US" altLang="ro-RO" sz="2400" dirty="0"/>
              <a:t>[</a:t>
            </a:r>
            <a:r>
              <a:rPr lang="en-US" altLang="ro-RO" sz="2400" i="1" dirty="0"/>
              <a:t>x</a:t>
            </a:r>
            <a:r>
              <a:rPr lang="en-US" altLang="ro-RO" sz="2400" dirty="0"/>
              <a:t>])].</a:t>
            </a:r>
          </a:p>
          <a:p>
            <a:pPr lvl="1"/>
            <a:r>
              <a:rPr lang="en-US" altLang="ro-RO" sz="2400" dirty="0"/>
              <a:t>Worst-case complexity – proportional to length of list with singly-linked lists. </a:t>
            </a:r>
            <a:r>
              <a:rPr lang="en-US" altLang="ro-RO" sz="2400" i="1" dirty="0"/>
              <a:t>O</a:t>
            </a:r>
            <a:r>
              <a:rPr lang="en-US" altLang="ro-RO" sz="2400" dirty="0"/>
              <a:t>(1) with doubly-linked lists.</a:t>
            </a:r>
          </a:p>
          <a:p>
            <a:r>
              <a:rPr lang="en-US" altLang="ro-RO" sz="2800" dirty="0">
                <a:solidFill>
                  <a:schemeClr val="hlink"/>
                </a:solidFill>
              </a:rPr>
              <a:t>Chained-Hash-Search (</a:t>
            </a:r>
            <a:r>
              <a:rPr lang="en-US" altLang="ro-RO" sz="2800" i="1" dirty="0">
                <a:solidFill>
                  <a:schemeClr val="hlink"/>
                </a:solidFill>
              </a:rPr>
              <a:t>T, k</a:t>
            </a:r>
            <a:r>
              <a:rPr lang="en-US" altLang="ro-RO" sz="2800" dirty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altLang="ro-RO" sz="2400" dirty="0"/>
              <a:t>Search an element with key </a:t>
            </a:r>
            <a:r>
              <a:rPr lang="en-US" altLang="ro-RO" sz="2400" i="1" dirty="0"/>
              <a:t>k</a:t>
            </a:r>
            <a:r>
              <a:rPr lang="en-US" altLang="ro-RO" sz="2400" dirty="0"/>
              <a:t> in list </a:t>
            </a:r>
            <a:r>
              <a:rPr lang="en-US" altLang="ro-RO" sz="2400" i="1" dirty="0"/>
              <a:t>T</a:t>
            </a:r>
            <a:r>
              <a:rPr lang="en-US" altLang="ro-RO" sz="2400" dirty="0"/>
              <a:t>[</a:t>
            </a:r>
            <a:r>
              <a:rPr lang="en-US" altLang="ro-RO" sz="2400" i="1" dirty="0"/>
              <a:t>h</a:t>
            </a:r>
            <a:r>
              <a:rPr lang="en-US" altLang="ro-RO" sz="2400" dirty="0"/>
              <a:t>(</a:t>
            </a:r>
            <a:r>
              <a:rPr lang="en-US" altLang="ro-RO" sz="2400" i="1" dirty="0"/>
              <a:t>k</a:t>
            </a:r>
            <a:r>
              <a:rPr lang="en-US" altLang="ro-RO" sz="2400" dirty="0"/>
              <a:t>)].</a:t>
            </a:r>
          </a:p>
          <a:p>
            <a:pPr lvl="1"/>
            <a:r>
              <a:rPr lang="en-US" altLang="ro-RO" sz="2400" dirty="0"/>
              <a:t>Worst-case complexity – proportional to length of list.</a:t>
            </a:r>
            <a:endParaRPr lang="en-US" altLang="ro-RO" dirty="0"/>
          </a:p>
          <a:p>
            <a:pPr>
              <a:buFont typeface="Wingdings" panose="05000000000000000000" pitchFamily="2" charset="2"/>
              <a:buNone/>
            </a:pPr>
            <a:endParaRPr lang="en-US" alt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ro-RO"/>
              <a:t>Analysis on Chained-Hash-Search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80975" y="990600"/>
            <a:ext cx="8810625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ro-RO" sz="2800">
                <a:solidFill>
                  <a:srgbClr val="CC3300"/>
                </a:solidFill>
              </a:rPr>
              <a:t>Load factor</a:t>
            </a:r>
            <a:r>
              <a:rPr lang="en-US" altLang="ro-RO" sz="2800"/>
              <a:t> </a:t>
            </a:r>
            <a:r>
              <a:rPr lang="en-US" altLang="ro-RO" sz="2800">
                <a:solidFill>
                  <a:schemeClr val="hlink"/>
                </a:solidFill>
                <a:sym typeface="Symbol" panose="05050102010706020507" pitchFamily="18" charset="2"/>
              </a:rPr>
              <a:t></a:t>
            </a:r>
            <a:r>
              <a:rPr lang="en-US" altLang="ro-RO" sz="2800">
                <a:solidFill>
                  <a:schemeClr val="hlink"/>
                </a:solidFill>
              </a:rPr>
              <a:t>=</a:t>
            </a:r>
            <a:r>
              <a:rPr lang="en-US" altLang="ro-RO" sz="2800" i="1">
                <a:solidFill>
                  <a:schemeClr val="hlink"/>
                </a:solidFill>
              </a:rPr>
              <a:t>n</a:t>
            </a:r>
            <a:r>
              <a:rPr lang="en-US" altLang="ro-RO" sz="2800">
                <a:solidFill>
                  <a:schemeClr val="hlink"/>
                </a:solidFill>
              </a:rPr>
              <a:t>/</a:t>
            </a:r>
            <a:r>
              <a:rPr lang="en-US" altLang="ro-RO" sz="2800" i="1">
                <a:solidFill>
                  <a:schemeClr val="hlink"/>
                </a:solidFill>
              </a:rPr>
              <a:t>m</a:t>
            </a:r>
            <a:r>
              <a:rPr lang="en-US" altLang="ro-RO" sz="2800"/>
              <a:t> = average keys per slot.</a:t>
            </a:r>
          </a:p>
          <a:p>
            <a:pPr lvl="1">
              <a:lnSpc>
                <a:spcPct val="80000"/>
              </a:lnSpc>
            </a:pPr>
            <a:r>
              <a:rPr lang="en-US" altLang="ro-RO" sz="2400" i="1"/>
              <a:t>m</a:t>
            </a:r>
            <a:r>
              <a:rPr lang="en-US" altLang="ro-RO" sz="2400"/>
              <a:t> – number of slots.</a:t>
            </a:r>
          </a:p>
          <a:p>
            <a:pPr lvl="1">
              <a:lnSpc>
                <a:spcPct val="80000"/>
              </a:lnSpc>
            </a:pPr>
            <a:r>
              <a:rPr lang="en-US" altLang="ro-RO" sz="2400" i="1"/>
              <a:t> n</a:t>
            </a:r>
            <a:r>
              <a:rPr lang="en-US" altLang="ro-RO" sz="2400"/>
              <a:t> – number of elements stored in the hash table.</a:t>
            </a:r>
            <a:endParaRPr lang="en-US" altLang="ro-RO" sz="2400" i="1"/>
          </a:p>
          <a:p>
            <a:pPr>
              <a:lnSpc>
                <a:spcPct val="80000"/>
              </a:lnSpc>
            </a:pPr>
            <a:r>
              <a:rPr lang="en-US" altLang="ro-RO" sz="2800">
                <a:solidFill>
                  <a:srgbClr val="CC3300"/>
                </a:solidFill>
              </a:rPr>
              <a:t>Worst-case complexity:</a:t>
            </a:r>
            <a:r>
              <a:rPr lang="en-US" altLang="ro-RO" sz="2800"/>
              <a:t> </a:t>
            </a:r>
            <a:r>
              <a:rPr lang="en-US" altLang="ro-RO" sz="2800">
                <a:sym typeface="Symbol" panose="05050102010706020507" pitchFamily="18" charset="2"/>
              </a:rPr>
              <a:t></a:t>
            </a:r>
            <a:r>
              <a:rPr lang="en-US" altLang="ro-RO" sz="2800"/>
              <a:t>(</a:t>
            </a:r>
            <a:r>
              <a:rPr lang="en-US" altLang="ro-RO" sz="2800" i="1"/>
              <a:t>n</a:t>
            </a:r>
            <a:r>
              <a:rPr lang="en-US" altLang="ro-RO" sz="2800"/>
              <a:t>) + time to compute </a:t>
            </a:r>
            <a:r>
              <a:rPr lang="en-US" altLang="ro-RO" sz="2800" i="1"/>
              <a:t>h</a:t>
            </a:r>
            <a:r>
              <a:rPr lang="en-US" altLang="ro-RO" sz="2800"/>
              <a:t>(</a:t>
            </a:r>
            <a:r>
              <a:rPr lang="en-US" altLang="ro-RO" sz="2800" i="1"/>
              <a:t>k</a:t>
            </a:r>
            <a:r>
              <a:rPr lang="en-US" altLang="ro-RO" sz="2800"/>
              <a:t>).</a:t>
            </a:r>
          </a:p>
          <a:p>
            <a:pPr>
              <a:lnSpc>
                <a:spcPct val="80000"/>
              </a:lnSpc>
            </a:pPr>
            <a:endParaRPr lang="en-US" altLang="ro-RO" sz="2800"/>
          </a:p>
          <a:p>
            <a:pPr>
              <a:lnSpc>
                <a:spcPct val="80000"/>
              </a:lnSpc>
            </a:pPr>
            <a:r>
              <a:rPr lang="en-US" altLang="ro-RO" sz="2400"/>
              <a:t>Average depends on how </a:t>
            </a:r>
            <a:r>
              <a:rPr lang="en-US" altLang="ro-RO" sz="2400" i="1"/>
              <a:t>h</a:t>
            </a:r>
            <a:r>
              <a:rPr lang="en-US" altLang="ro-RO" sz="2400"/>
              <a:t> distributes keys among </a:t>
            </a:r>
            <a:r>
              <a:rPr lang="en-US" altLang="ro-RO" sz="2400" i="1"/>
              <a:t>m</a:t>
            </a:r>
            <a:r>
              <a:rPr lang="en-US" altLang="ro-RO" sz="2400"/>
              <a:t> slots.</a:t>
            </a:r>
          </a:p>
          <a:p>
            <a:pPr>
              <a:lnSpc>
                <a:spcPct val="80000"/>
              </a:lnSpc>
            </a:pPr>
            <a:r>
              <a:rPr lang="en-US" altLang="ro-RO" sz="2800" b="1">
                <a:solidFill>
                  <a:srgbClr val="CC3300"/>
                </a:solidFill>
              </a:rPr>
              <a:t>Assume</a:t>
            </a:r>
            <a:r>
              <a:rPr lang="en-US" altLang="ro-RO" sz="28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ro-RO" sz="2400" i="1">
                <a:solidFill>
                  <a:schemeClr val="hlink"/>
                </a:solidFill>
              </a:rPr>
              <a:t>Simple uniform hashing</a:t>
            </a:r>
            <a:r>
              <a:rPr lang="en-US" altLang="ro-RO" sz="2400"/>
              <a:t>.</a:t>
            </a:r>
          </a:p>
          <a:p>
            <a:pPr lvl="2">
              <a:lnSpc>
                <a:spcPct val="80000"/>
              </a:lnSpc>
            </a:pPr>
            <a:r>
              <a:rPr lang="en-US" altLang="ro-RO"/>
              <a:t>Any key is equally likely to hash into any of the </a:t>
            </a:r>
            <a:r>
              <a:rPr lang="en-US" altLang="ro-RO" i="1"/>
              <a:t>m</a:t>
            </a:r>
            <a:r>
              <a:rPr lang="en-US" altLang="ro-RO"/>
              <a:t> slots, independent of where any other key hashes to.</a:t>
            </a:r>
          </a:p>
          <a:p>
            <a:pPr lvl="1">
              <a:lnSpc>
                <a:spcPct val="80000"/>
              </a:lnSpc>
            </a:pPr>
            <a:r>
              <a:rPr lang="en-US" altLang="ro-RO" sz="2400" i="1">
                <a:solidFill>
                  <a:schemeClr val="hlink"/>
                </a:solidFill>
              </a:rPr>
              <a:t>O</a:t>
            </a:r>
            <a:r>
              <a:rPr lang="en-US" altLang="ro-RO" sz="2400">
                <a:solidFill>
                  <a:schemeClr val="hlink"/>
                </a:solidFill>
              </a:rPr>
              <a:t>(1) time to compute </a:t>
            </a:r>
            <a:r>
              <a:rPr lang="en-US" altLang="ro-RO" sz="2400" i="1">
                <a:solidFill>
                  <a:schemeClr val="hlink"/>
                </a:solidFill>
              </a:rPr>
              <a:t>h</a:t>
            </a:r>
            <a:r>
              <a:rPr lang="en-US" altLang="ro-RO" sz="2400">
                <a:solidFill>
                  <a:schemeClr val="hlink"/>
                </a:solidFill>
              </a:rPr>
              <a:t>(</a:t>
            </a:r>
            <a:r>
              <a:rPr lang="en-US" altLang="ro-RO" sz="2400" i="1">
                <a:solidFill>
                  <a:schemeClr val="hlink"/>
                </a:solidFill>
              </a:rPr>
              <a:t>k</a:t>
            </a:r>
            <a:r>
              <a:rPr lang="en-US" altLang="ro-RO" sz="2400">
                <a:solidFill>
                  <a:schemeClr val="hlink"/>
                </a:solidFill>
              </a:rPr>
              <a:t>)</a:t>
            </a:r>
            <a:r>
              <a:rPr lang="en-US" altLang="ro-RO" sz="2400"/>
              <a:t>.</a:t>
            </a:r>
          </a:p>
          <a:p>
            <a:pPr>
              <a:lnSpc>
                <a:spcPct val="80000"/>
              </a:lnSpc>
            </a:pPr>
            <a:r>
              <a:rPr lang="en-US" altLang="ro-RO" sz="2800"/>
              <a:t>Time to search for an element with key </a:t>
            </a:r>
            <a:r>
              <a:rPr lang="en-US" altLang="ro-RO" sz="2800" i="1"/>
              <a:t>k</a:t>
            </a:r>
            <a:r>
              <a:rPr lang="en-US" altLang="ro-RO" sz="2800"/>
              <a:t> is </a:t>
            </a:r>
            <a:r>
              <a:rPr lang="en-US" altLang="ro-RO" sz="2800" i="1">
                <a:latin typeface="Symbol" panose="05050102010706020507" pitchFamily="18" charset="2"/>
              </a:rPr>
              <a:t>Q</a:t>
            </a:r>
            <a:r>
              <a:rPr lang="en-US" altLang="ro-RO" sz="2800"/>
              <a:t>(|</a:t>
            </a:r>
            <a:r>
              <a:rPr lang="en-US" altLang="ro-RO" sz="2800" i="1"/>
              <a:t>T</a:t>
            </a:r>
            <a:r>
              <a:rPr lang="en-US" altLang="ro-RO" sz="2800"/>
              <a:t>[</a:t>
            </a:r>
            <a:r>
              <a:rPr lang="en-US" altLang="ro-RO" sz="2800" i="1"/>
              <a:t>h</a:t>
            </a:r>
            <a:r>
              <a:rPr lang="en-US" altLang="ro-RO" sz="2800"/>
              <a:t>(</a:t>
            </a:r>
            <a:r>
              <a:rPr lang="en-US" altLang="ro-RO" sz="2800" i="1"/>
              <a:t>k</a:t>
            </a:r>
            <a:r>
              <a:rPr lang="en-US" altLang="ro-RO" sz="2800"/>
              <a:t>)]|).</a:t>
            </a:r>
          </a:p>
          <a:p>
            <a:pPr>
              <a:lnSpc>
                <a:spcPct val="80000"/>
              </a:lnSpc>
            </a:pPr>
            <a:r>
              <a:rPr lang="en-US" altLang="ro-RO" sz="2800"/>
              <a:t>Expected length of a linked list = load factor = </a:t>
            </a:r>
            <a:r>
              <a:rPr lang="en-US" altLang="ro-RO" sz="2800">
                <a:solidFill>
                  <a:schemeClr val="tx1"/>
                </a:solidFill>
                <a:sym typeface="Symbol" panose="05050102010706020507" pitchFamily="18" charset="2"/>
              </a:rPr>
              <a:t> </a:t>
            </a:r>
            <a:r>
              <a:rPr lang="en-US" altLang="ro-RO" sz="2800">
                <a:solidFill>
                  <a:schemeClr val="tx1"/>
                </a:solidFill>
              </a:rPr>
              <a:t>= </a:t>
            </a:r>
            <a:r>
              <a:rPr lang="en-US" altLang="ro-RO" sz="2800" i="1">
                <a:solidFill>
                  <a:schemeClr val="tx1"/>
                </a:solidFill>
              </a:rPr>
              <a:t>n</a:t>
            </a:r>
            <a:r>
              <a:rPr lang="en-US" altLang="ro-RO" sz="2800">
                <a:solidFill>
                  <a:schemeClr val="tx1"/>
                </a:solidFill>
              </a:rPr>
              <a:t>/</a:t>
            </a:r>
            <a:r>
              <a:rPr lang="en-US" altLang="ro-RO" sz="2800" i="1">
                <a:solidFill>
                  <a:schemeClr val="tx1"/>
                </a:solidFill>
              </a:rPr>
              <a:t>m</a:t>
            </a:r>
            <a:r>
              <a:rPr lang="en-US" altLang="ro-RO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altLang="ro-RO" sz="4000"/>
              <a:t>Expected Cost of an Unsuccessful Search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362200"/>
            <a:ext cx="8810625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ro-RO" sz="2800" b="1">
                <a:solidFill>
                  <a:schemeClr val="hlink"/>
                </a:solidFill>
              </a:rPr>
              <a:t>Proof:</a:t>
            </a:r>
          </a:p>
          <a:p>
            <a:r>
              <a:rPr lang="en-US" altLang="ro-RO" sz="2800"/>
              <a:t>Any key not already in the table is equally likely to hash to any of the </a:t>
            </a:r>
            <a:r>
              <a:rPr lang="en-US" altLang="ro-RO" sz="2800" i="1"/>
              <a:t>m</a:t>
            </a:r>
            <a:r>
              <a:rPr lang="en-US" altLang="ro-RO" sz="2800"/>
              <a:t> slots.</a:t>
            </a:r>
          </a:p>
          <a:p>
            <a:r>
              <a:rPr lang="en-US" altLang="ro-RO" sz="2800"/>
              <a:t>To search unsuccessfully for any key </a:t>
            </a:r>
            <a:r>
              <a:rPr lang="en-US" altLang="ro-RO" sz="2800" i="1"/>
              <a:t>k</a:t>
            </a:r>
            <a:r>
              <a:rPr lang="en-US" altLang="ro-RO" sz="2800"/>
              <a:t>, need to search to the end of the list </a:t>
            </a:r>
            <a:r>
              <a:rPr lang="en-US" altLang="ro-RO" sz="2800" i="1"/>
              <a:t>T</a:t>
            </a:r>
            <a:r>
              <a:rPr lang="en-US" altLang="ro-RO" sz="2800"/>
              <a:t>[</a:t>
            </a:r>
            <a:r>
              <a:rPr lang="en-US" altLang="ro-RO" sz="2800" i="1"/>
              <a:t>h</a:t>
            </a:r>
            <a:r>
              <a:rPr lang="en-US" altLang="ro-RO" sz="2800"/>
              <a:t>(</a:t>
            </a:r>
            <a:r>
              <a:rPr lang="en-US" altLang="ro-RO" sz="2800" i="1"/>
              <a:t>k</a:t>
            </a:r>
            <a:r>
              <a:rPr lang="en-US" altLang="ro-RO" sz="2800"/>
              <a:t>)], whose expected length is </a:t>
            </a:r>
            <a:r>
              <a:rPr lang="el-GR" altLang="ro-RO" sz="2800">
                <a:solidFill>
                  <a:schemeClr val="tx1"/>
                </a:solidFill>
              </a:rPr>
              <a:t>α</a:t>
            </a:r>
            <a:r>
              <a:rPr lang="en-US" altLang="ro-RO" sz="2800">
                <a:solidFill>
                  <a:schemeClr val="tx1"/>
                </a:solidFill>
              </a:rPr>
              <a:t>.</a:t>
            </a:r>
          </a:p>
          <a:p>
            <a:r>
              <a:rPr lang="en-US" altLang="ro-RO" sz="2800"/>
              <a:t>Adding the time to compute the hash function, the total time required is </a:t>
            </a:r>
            <a:r>
              <a:rPr lang="el-GR" altLang="ro-RO" sz="2800">
                <a:solidFill>
                  <a:schemeClr val="tx1"/>
                </a:solidFill>
              </a:rPr>
              <a:t>Θ</a:t>
            </a:r>
            <a:r>
              <a:rPr lang="en-US" altLang="ro-RO" sz="2800">
                <a:solidFill>
                  <a:schemeClr val="tx1"/>
                </a:solidFill>
              </a:rPr>
              <a:t>(1+</a:t>
            </a:r>
            <a:r>
              <a:rPr lang="el-GR" altLang="ro-RO" sz="2800">
                <a:solidFill>
                  <a:schemeClr val="tx1"/>
                </a:solidFill>
              </a:rPr>
              <a:t>α</a:t>
            </a:r>
            <a:r>
              <a:rPr lang="en-US" altLang="ro-RO" sz="2800">
                <a:solidFill>
                  <a:schemeClr val="tx1"/>
                </a:solidFill>
              </a:rPr>
              <a:t>).</a:t>
            </a:r>
            <a:endParaRPr lang="en-US" altLang="ro-RO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ro-RO" sz="2800"/>
              <a:t>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o-RO" altLang="ro-RO" u="none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7772400" cy="9588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o-RO" sz="2800" b="1" u="none">
                <a:solidFill>
                  <a:srgbClr val="CC3300"/>
                </a:solidFill>
              </a:rPr>
              <a:t>Theorem:</a:t>
            </a:r>
            <a:endParaRPr lang="en-US" altLang="ro-RO" sz="2800" u="none"/>
          </a:p>
          <a:p>
            <a:r>
              <a:rPr lang="en-US" altLang="ro-RO" sz="2800" u="none"/>
              <a:t>An unsuccessful search takes expected time </a:t>
            </a:r>
            <a:r>
              <a:rPr lang="el-GR" altLang="ro-RO" sz="2800" u="none">
                <a:cs typeface="Times New Roman" panose="02020603050405020304" pitchFamily="18" charset="0"/>
              </a:rPr>
              <a:t>Θ</a:t>
            </a:r>
            <a:r>
              <a:rPr lang="en-US" altLang="ro-RO" sz="2800" u="none">
                <a:cs typeface="Times New Roman" panose="02020603050405020304" pitchFamily="18" charset="0"/>
              </a:rPr>
              <a:t>(1+</a:t>
            </a:r>
            <a:r>
              <a:rPr lang="el-GR" altLang="ro-RO" sz="2800" u="none">
                <a:cs typeface="Times New Roman" panose="02020603050405020304" pitchFamily="18" charset="0"/>
              </a:rPr>
              <a:t>α</a:t>
            </a:r>
            <a:r>
              <a:rPr lang="en-US" altLang="ro-RO" sz="2800" u="none">
                <a:cs typeface="Times New Roman" panose="02020603050405020304" pitchFamily="18" charset="0"/>
              </a:rPr>
              <a:t>).</a:t>
            </a:r>
            <a:endParaRPr lang="el-GR" altLang="ro-RO" sz="2800" u="none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ro-RO"/>
              <a:t>Expected Cost of a Successful Search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810625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o-RO" sz="2800" b="1">
                <a:solidFill>
                  <a:schemeClr val="hlink"/>
                </a:solidFill>
              </a:rPr>
              <a:t>Proof:</a:t>
            </a:r>
          </a:p>
          <a:p>
            <a:pPr>
              <a:lnSpc>
                <a:spcPct val="90000"/>
              </a:lnSpc>
            </a:pPr>
            <a:r>
              <a:rPr lang="en-US" altLang="ro-RO" sz="2400"/>
              <a:t>The probability that a list is searched is proportional to the number of elements it contains.</a:t>
            </a:r>
          </a:p>
          <a:p>
            <a:pPr>
              <a:lnSpc>
                <a:spcPct val="90000"/>
              </a:lnSpc>
            </a:pPr>
            <a:r>
              <a:rPr lang="en-US" altLang="ro-RO" sz="2400"/>
              <a:t>Assume that the element being searched for is equally likely to be any of the </a:t>
            </a:r>
            <a:r>
              <a:rPr lang="en-US" altLang="ro-RO" sz="2400" i="1"/>
              <a:t>n</a:t>
            </a:r>
            <a:r>
              <a:rPr lang="en-US" altLang="ro-RO" sz="2400"/>
              <a:t> elements in the table.</a:t>
            </a:r>
          </a:p>
          <a:p>
            <a:pPr>
              <a:lnSpc>
                <a:spcPct val="90000"/>
              </a:lnSpc>
            </a:pPr>
            <a:r>
              <a:rPr lang="en-US" altLang="ro-RO" sz="2400">
                <a:solidFill>
                  <a:schemeClr val="hlink"/>
                </a:solidFill>
              </a:rPr>
              <a:t>The number of elements examined during a successful search for an element </a:t>
            </a:r>
            <a:r>
              <a:rPr lang="en-US" altLang="ro-RO" sz="2400" i="1">
                <a:solidFill>
                  <a:schemeClr val="hlink"/>
                </a:solidFill>
              </a:rPr>
              <a:t>x</a:t>
            </a:r>
            <a:r>
              <a:rPr lang="en-US" altLang="ro-RO" sz="2400">
                <a:solidFill>
                  <a:schemeClr val="hlink"/>
                </a:solidFill>
              </a:rPr>
              <a:t> is</a:t>
            </a:r>
            <a:r>
              <a:rPr lang="en-US" altLang="ro-RO" sz="2400">
                <a:solidFill>
                  <a:srgbClr val="CC3300"/>
                </a:solidFill>
              </a:rPr>
              <a:t> 1 more than the number of elements that appear before </a:t>
            </a:r>
            <a:r>
              <a:rPr lang="en-US" altLang="ro-RO" sz="2400" i="1">
                <a:solidFill>
                  <a:srgbClr val="CC3300"/>
                </a:solidFill>
              </a:rPr>
              <a:t>x </a:t>
            </a:r>
            <a:r>
              <a:rPr lang="en-US" altLang="ro-RO" sz="2400">
                <a:solidFill>
                  <a:srgbClr val="CC3300"/>
                </a:solidFill>
              </a:rPr>
              <a:t>in </a:t>
            </a:r>
            <a:r>
              <a:rPr lang="en-US" altLang="ro-RO" sz="2400" i="1">
                <a:solidFill>
                  <a:srgbClr val="CC3300"/>
                </a:solidFill>
              </a:rPr>
              <a:t>x</a:t>
            </a:r>
            <a:r>
              <a:rPr lang="en-US" altLang="ro-RO" sz="2400">
                <a:solidFill>
                  <a:srgbClr val="CC3300"/>
                </a:solidFill>
              </a:rPr>
              <a:t>’s list.</a:t>
            </a:r>
          </a:p>
          <a:p>
            <a:pPr lvl="1">
              <a:lnSpc>
                <a:spcPct val="90000"/>
              </a:lnSpc>
            </a:pPr>
            <a:r>
              <a:rPr lang="en-US" altLang="ro-RO" sz="2000"/>
              <a:t>These are the </a:t>
            </a:r>
            <a:r>
              <a:rPr lang="en-US" altLang="ro-RO" sz="2000">
                <a:solidFill>
                  <a:schemeClr val="hlink"/>
                </a:solidFill>
              </a:rPr>
              <a:t>elements inserted </a:t>
            </a:r>
            <a:r>
              <a:rPr lang="en-US" altLang="ro-RO" sz="2000" b="1" i="1">
                <a:solidFill>
                  <a:srgbClr val="CC3300"/>
                </a:solidFill>
              </a:rPr>
              <a:t>after</a:t>
            </a:r>
            <a:r>
              <a:rPr lang="en-US" altLang="ro-RO" sz="2000" b="1">
                <a:solidFill>
                  <a:schemeClr val="hlink"/>
                </a:solidFill>
              </a:rPr>
              <a:t> </a:t>
            </a:r>
            <a:r>
              <a:rPr lang="en-US" altLang="ro-RO" sz="2000" b="1" i="1">
                <a:solidFill>
                  <a:schemeClr val="hlink"/>
                </a:solidFill>
              </a:rPr>
              <a:t>x</a:t>
            </a:r>
            <a:r>
              <a:rPr lang="en-US" altLang="ro-RO" sz="2000" i="1"/>
              <a:t> </a:t>
            </a:r>
            <a:r>
              <a:rPr lang="en-US" altLang="ro-RO" sz="2000"/>
              <a:t>was inserted.</a:t>
            </a:r>
          </a:p>
          <a:p>
            <a:pPr>
              <a:lnSpc>
                <a:spcPct val="90000"/>
              </a:lnSpc>
            </a:pPr>
            <a:r>
              <a:rPr lang="en-US" altLang="ro-RO" sz="2400">
                <a:solidFill>
                  <a:srgbClr val="CC3300"/>
                </a:solidFill>
              </a:rPr>
              <a:t>Goal:</a:t>
            </a:r>
          </a:p>
          <a:p>
            <a:pPr lvl="1">
              <a:lnSpc>
                <a:spcPct val="90000"/>
              </a:lnSpc>
            </a:pPr>
            <a:r>
              <a:rPr lang="en-US" altLang="ro-RO" sz="2000">
                <a:solidFill>
                  <a:schemeClr val="hlink"/>
                </a:solidFill>
              </a:rPr>
              <a:t>Find</a:t>
            </a:r>
            <a:r>
              <a:rPr lang="en-US" altLang="ro-RO" sz="2000"/>
              <a:t> the average, over the </a:t>
            </a:r>
            <a:r>
              <a:rPr lang="en-US" altLang="ro-RO" sz="2000" i="1"/>
              <a:t>n</a:t>
            </a:r>
            <a:r>
              <a:rPr lang="en-US" altLang="ro-RO" sz="2000"/>
              <a:t> elements </a:t>
            </a:r>
            <a:r>
              <a:rPr lang="en-US" altLang="ro-RO" sz="2000" i="1"/>
              <a:t>x</a:t>
            </a:r>
            <a:r>
              <a:rPr lang="en-US" altLang="ro-RO" sz="2000"/>
              <a:t> in the table, of </a:t>
            </a:r>
            <a:r>
              <a:rPr lang="en-US" altLang="ro-RO" sz="2000">
                <a:solidFill>
                  <a:schemeClr val="hlink"/>
                </a:solidFill>
              </a:rPr>
              <a:t>how many elements were inserted into </a:t>
            </a:r>
            <a:r>
              <a:rPr lang="en-US" altLang="ro-RO" sz="2000" i="1">
                <a:solidFill>
                  <a:schemeClr val="hlink"/>
                </a:solidFill>
              </a:rPr>
              <a:t>x</a:t>
            </a:r>
            <a:r>
              <a:rPr lang="en-US" altLang="ro-RO" sz="2000">
                <a:solidFill>
                  <a:schemeClr val="hlink"/>
                </a:solidFill>
              </a:rPr>
              <a:t>’s list after </a:t>
            </a:r>
            <a:r>
              <a:rPr lang="en-US" altLang="ro-RO" sz="2000" i="1">
                <a:solidFill>
                  <a:schemeClr val="hlink"/>
                </a:solidFill>
              </a:rPr>
              <a:t>x</a:t>
            </a:r>
            <a:r>
              <a:rPr lang="en-US" altLang="ro-RO" sz="2000">
                <a:solidFill>
                  <a:schemeClr val="hlink"/>
                </a:solidFill>
              </a:rPr>
              <a:t> was inserted</a:t>
            </a:r>
            <a:r>
              <a:rPr lang="en-US" altLang="ro-RO" sz="2000"/>
              <a:t>.</a:t>
            </a:r>
          </a:p>
          <a:p>
            <a:pPr>
              <a:lnSpc>
                <a:spcPct val="90000"/>
              </a:lnSpc>
            </a:pPr>
            <a:endParaRPr lang="en-US" altLang="ro-RO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o-RO" sz="2800"/>
              <a:t>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o-RO" altLang="ro-RO" u="none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6135688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b="1" u="none">
                <a:solidFill>
                  <a:srgbClr val="CC3300"/>
                </a:solidFill>
              </a:rPr>
              <a:t>Theorem:</a:t>
            </a:r>
            <a:endParaRPr lang="en-US" altLang="ro-RO" u="none"/>
          </a:p>
          <a:p>
            <a:r>
              <a:rPr lang="en-US" altLang="ro-RO" u="none"/>
              <a:t>A successful search takes expected time </a:t>
            </a:r>
            <a:r>
              <a:rPr lang="el-GR" altLang="ro-RO" u="none">
                <a:cs typeface="Times New Roman" panose="02020603050405020304" pitchFamily="18" charset="0"/>
              </a:rPr>
              <a:t>Θ</a:t>
            </a:r>
            <a:r>
              <a:rPr lang="en-US" altLang="ro-RO" u="none">
                <a:cs typeface="Times New Roman" panose="02020603050405020304" pitchFamily="18" charset="0"/>
              </a:rPr>
              <a:t>(1+</a:t>
            </a:r>
            <a:r>
              <a:rPr lang="el-GR" altLang="ro-RO" u="none">
                <a:cs typeface="Times New Roman" panose="02020603050405020304" pitchFamily="18" charset="0"/>
              </a:rPr>
              <a:t>α</a:t>
            </a:r>
            <a:r>
              <a:rPr lang="en-US" altLang="ro-RO" u="none">
                <a:cs typeface="Times New Roman" panose="02020603050405020304" pitchFamily="18" charset="0"/>
              </a:rPr>
              <a:t>).</a:t>
            </a:r>
            <a:endParaRPr lang="el-GR" altLang="ro-RO" u="none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Expected Cost of a Successful Search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8153400" cy="3276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ro-RO" sz="2400" b="1">
                <a:solidFill>
                  <a:schemeClr val="hlink"/>
                </a:solidFill>
              </a:rPr>
              <a:t>Proof (contd):</a:t>
            </a:r>
          </a:p>
          <a:p>
            <a:r>
              <a:rPr lang="en-US" altLang="ro-RO" sz="2200"/>
              <a:t>Let </a:t>
            </a:r>
            <a:r>
              <a:rPr lang="en-US" altLang="ro-RO" sz="2200" i="1">
                <a:solidFill>
                  <a:srgbClr val="CC3300"/>
                </a:solidFill>
              </a:rPr>
              <a:t>x</a:t>
            </a:r>
            <a:r>
              <a:rPr lang="en-US" altLang="ro-RO" sz="2200" baseline="-25000">
                <a:solidFill>
                  <a:srgbClr val="CC3300"/>
                </a:solidFill>
              </a:rPr>
              <a:t>i</a:t>
            </a:r>
            <a:r>
              <a:rPr lang="en-US" altLang="ro-RO" sz="2200" i="1">
                <a:solidFill>
                  <a:srgbClr val="CC3300"/>
                </a:solidFill>
              </a:rPr>
              <a:t> </a:t>
            </a:r>
            <a:r>
              <a:rPr lang="en-US" altLang="ro-RO" sz="2200">
                <a:solidFill>
                  <a:srgbClr val="CC3300"/>
                </a:solidFill>
              </a:rPr>
              <a:t>be the </a:t>
            </a:r>
            <a:r>
              <a:rPr lang="en-US" altLang="ro-RO" sz="2200" i="1">
                <a:solidFill>
                  <a:srgbClr val="CC3300"/>
                </a:solidFill>
              </a:rPr>
              <a:t>i</a:t>
            </a:r>
            <a:r>
              <a:rPr lang="en-US" altLang="ro-RO" sz="2200" baseline="30000">
                <a:solidFill>
                  <a:srgbClr val="CC3300"/>
                </a:solidFill>
              </a:rPr>
              <a:t>th</a:t>
            </a:r>
            <a:r>
              <a:rPr lang="en-US" altLang="ro-RO" sz="2200">
                <a:solidFill>
                  <a:srgbClr val="CC3300"/>
                </a:solidFill>
              </a:rPr>
              <a:t> element inserted</a:t>
            </a:r>
            <a:r>
              <a:rPr lang="en-US" altLang="ro-RO" sz="2200"/>
              <a:t> into the table, and let </a:t>
            </a:r>
            <a:r>
              <a:rPr lang="en-US" altLang="ro-RO" sz="2200" i="1"/>
              <a:t>k</a:t>
            </a:r>
            <a:r>
              <a:rPr lang="en-US" altLang="ro-RO" sz="2200" baseline="-25000"/>
              <a:t>i</a:t>
            </a:r>
            <a:r>
              <a:rPr lang="en-US" altLang="ro-RO" sz="2200"/>
              <a:t> = </a:t>
            </a:r>
            <a:r>
              <a:rPr lang="en-US" altLang="ro-RO" sz="2200" i="1"/>
              <a:t>key</a:t>
            </a:r>
            <a:r>
              <a:rPr lang="en-US" altLang="ro-RO" sz="2200"/>
              <a:t>[</a:t>
            </a:r>
            <a:r>
              <a:rPr lang="en-US" altLang="ro-RO" sz="2200" i="1"/>
              <a:t>x</a:t>
            </a:r>
            <a:r>
              <a:rPr lang="en-US" altLang="ro-RO" sz="2200" baseline="-25000"/>
              <a:t>i</a:t>
            </a:r>
            <a:r>
              <a:rPr lang="en-US" altLang="ro-RO" sz="2200"/>
              <a:t>].</a:t>
            </a:r>
          </a:p>
          <a:p>
            <a:r>
              <a:rPr lang="en-US" altLang="ro-RO" sz="2200"/>
              <a:t>Define indicator random variables </a:t>
            </a:r>
            <a:r>
              <a:rPr lang="en-US" altLang="ro-RO" sz="2200" i="1">
                <a:solidFill>
                  <a:srgbClr val="CC3300"/>
                </a:solidFill>
              </a:rPr>
              <a:t>X</a:t>
            </a:r>
            <a:r>
              <a:rPr lang="en-US" altLang="ro-RO" sz="2200" baseline="-25000">
                <a:solidFill>
                  <a:srgbClr val="CC3300"/>
                </a:solidFill>
              </a:rPr>
              <a:t>ij</a:t>
            </a:r>
            <a:r>
              <a:rPr lang="en-US" altLang="ro-RO" sz="2200">
                <a:solidFill>
                  <a:srgbClr val="CC3300"/>
                </a:solidFill>
              </a:rPr>
              <a:t> = I{</a:t>
            </a:r>
            <a:r>
              <a:rPr lang="en-US" altLang="ro-RO" sz="2200" i="1">
                <a:solidFill>
                  <a:srgbClr val="CC3300"/>
                </a:solidFill>
              </a:rPr>
              <a:t>h</a:t>
            </a:r>
            <a:r>
              <a:rPr lang="en-US" altLang="ro-RO" sz="2200">
                <a:solidFill>
                  <a:srgbClr val="CC3300"/>
                </a:solidFill>
              </a:rPr>
              <a:t>(</a:t>
            </a:r>
            <a:r>
              <a:rPr lang="en-US" altLang="ro-RO" sz="2200" i="1">
                <a:solidFill>
                  <a:srgbClr val="CC3300"/>
                </a:solidFill>
              </a:rPr>
              <a:t>k</a:t>
            </a:r>
            <a:r>
              <a:rPr lang="en-US" altLang="ro-RO" sz="2200" baseline="-25000">
                <a:solidFill>
                  <a:srgbClr val="CC3300"/>
                </a:solidFill>
              </a:rPr>
              <a:t>i</a:t>
            </a:r>
            <a:r>
              <a:rPr lang="en-US" altLang="ro-RO" sz="2200">
                <a:solidFill>
                  <a:srgbClr val="CC3300"/>
                </a:solidFill>
              </a:rPr>
              <a:t>) = </a:t>
            </a:r>
            <a:r>
              <a:rPr lang="en-US" altLang="ro-RO" sz="2200" i="1">
                <a:solidFill>
                  <a:srgbClr val="CC3300"/>
                </a:solidFill>
              </a:rPr>
              <a:t>h</a:t>
            </a:r>
            <a:r>
              <a:rPr lang="en-US" altLang="ro-RO" sz="2200">
                <a:solidFill>
                  <a:srgbClr val="CC3300"/>
                </a:solidFill>
              </a:rPr>
              <a:t>(</a:t>
            </a:r>
            <a:r>
              <a:rPr lang="en-US" altLang="ro-RO" sz="2200" i="1">
                <a:solidFill>
                  <a:srgbClr val="CC3300"/>
                </a:solidFill>
              </a:rPr>
              <a:t>k</a:t>
            </a:r>
            <a:r>
              <a:rPr lang="en-US" altLang="ro-RO" sz="2200" baseline="-25000">
                <a:solidFill>
                  <a:srgbClr val="CC3300"/>
                </a:solidFill>
              </a:rPr>
              <a:t>j</a:t>
            </a:r>
            <a:r>
              <a:rPr lang="en-US" altLang="ro-RO" sz="2200">
                <a:solidFill>
                  <a:srgbClr val="CC3300"/>
                </a:solidFill>
              </a:rPr>
              <a:t>)}</a:t>
            </a:r>
            <a:r>
              <a:rPr lang="en-US" altLang="ro-RO" sz="2200"/>
              <a:t>, for all </a:t>
            </a:r>
            <a:r>
              <a:rPr lang="en-US" altLang="ro-RO" sz="2200" i="1"/>
              <a:t>i</a:t>
            </a:r>
            <a:r>
              <a:rPr lang="en-US" altLang="ro-RO" sz="2200"/>
              <a:t>, </a:t>
            </a:r>
            <a:r>
              <a:rPr lang="en-US" altLang="ro-RO" sz="2200" i="1"/>
              <a:t>j</a:t>
            </a:r>
            <a:r>
              <a:rPr lang="en-US" altLang="ro-RO" sz="2200"/>
              <a:t>.</a:t>
            </a:r>
          </a:p>
          <a:p>
            <a:r>
              <a:rPr lang="en-US" altLang="ro-RO" sz="2200"/>
              <a:t>Simple uniform hashing </a:t>
            </a:r>
            <a:r>
              <a:rPr lang="en-US" altLang="ro-RO" sz="2200">
                <a:sym typeface="Symbol" panose="05050102010706020507" pitchFamily="18" charset="2"/>
              </a:rPr>
              <a:t> </a:t>
            </a:r>
            <a:r>
              <a:rPr lang="en-US" altLang="ro-RO" sz="2200"/>
              <a:t>Pr{</a:t>
            </a:r>
            <a:r>
              <a:rPr lang="en-US" altLang="ro-RO" sz="2200" i="1"/>
              <a:t>h</a:t>
            </a:r>
            <a:r>
              <a:rPr lang="en-US" altLang="ro-RO" sz="2200"/>
              <a:t>(</a:t>
            </a:r>
            <a:r>
              <a:rPr lang="en-US" altLang="ro-RO" sz="2200" i="1"/>
              <a:t>k</a:t>
            </a:r>
            <a:r>
              <a:rPr lang="en-US" altLang="ro-RO" sz="2200" baseline="-25000"/>
              <a:t>i</a:t>
            </a:r>
            <a:r>
              <a:rPr lang="en-US" altLang="ro-RO" sz="2200"/>
              <a:t>) = </a:t>
            </a:r>
            <a:r>
              <a:rPr lang="en-US" altLang="ro-RO" sz="2200" i="1"/>
              <a:t>h</a:t>
            </a:r>
            <a:r>
              <a:rPr lang="en-US" altLang="ro-RO" sz="2200"/>
              <a:t>(</a:t>
            </a:r>
            <a:r>
              <a:rPr lang="en-US" altLang="ro-RO" sz="2200" i="1"/>
              <a:t>k</a:t>
            </a:r>
            <a:r>
              <a:rPr lang="en-US" altLang="ro-RO" sz="2200" baseline="-25000"/>
              <a:t>j</a:t>
            </a:r>
            <a:r>
              <a:rPr lang="en-US" altLang="ro-RO" sz="2200"/>
              <a:t>)} = 1/</a:t>
            </a:r>
            <a:r>
              <a:rPr lang="en-US" altLang="ro-RO" sz="2200" i="1"/>
              <a:t>m</a:t>
            </a:r>
            <a:r>
              <a:rPr lang="en-US" altLang="ro-RO" sz="2200"/>
              <a:t> </a:t>
            </a:r>
            <a:endParaRPr lang="en-US" altLang="ro-RO" sz="220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ro-RO" sz="2200"/>
              <a:t>                                            </a:t>
            </a:r>
            <a:r>
              <a:rPr lang="en-US" altLang="ro-RO" sz="2200">
                <a:sym typeface="Symbol" panose="05050102010706020507" pitchFamily="18" charset="2"/>
              </a:rPr>
              <a:t> </a:t>
            </a:r>
            <a:r>
              <a:rPr lang="en-US" altLang="ro-RO" sz="2200">
                <a:solidFill>
                  <a:srgbClr val="CC3300"/>
                </a:solidFill>
                <a:sym typeface="Symbol" panose="05050102010706020507" pitchFamily="18" charset="2"/>
              </a:rPr>
              <a:t>E[</a:t>
            </a:r>
            <a:r>
              <a:rPr lang="en-US" altLang="ro-RO" sz="2200" i="1">
                <a:solidFill>
                  <a:srgbClr val="CC3300"/>
                </a:solidFill>
              </a:rPr>
              <a:t>X</a:t>
            </a:r>
            <a:r>
              <a:rPr lang="en-US" altLang="ro-RO" sz="2200" baseline="-25000">
                <a:solidFill>
                  <a:srgbClr val="CC3300"/>
                </a:solidFill>
              </a:rPr>
              <a:t>ij</a:t>
            </a:r>
            <a:r>
              <a:rPr lang="en-US" altLang="ro-RO" sz="2200">
                <a:solidFill>
                  <a:srgbClr val="CC3300"/>
                </a:solidFill>
                <a:sym typeface="Symbol" panose="05050102010706020507" pitchFamily="18" charset="2"/>
              </a:rPr>
              <a:t>] = 1/</a:t>
            </a:r>
            <a:r>
              <a:rPr lang="en-US" altLang="ro-RO" sz="2200" i="1">
                <a:solidFill>
                  <a:srgbClr val="CC3300"/>
                </a:solidFill>
                <a:sym typeface="Symbol" panose="05050102010706020507" pitchFamily="18" charset="2"/>
              </a:rPr>
              <a:t>m</a:t>
            </a:r>
            <a:r>
              <a:rPr lang="en-US" altLang="ro-RO" sz="2200">
                <a:sym typeface="Symbol" panose="05050102010706020507" pitchFamily="18" charset="2"/>
              </a:rPr>
              <a:t>.</a:t>
            </a:r>
          </a:p>
          <a:p>
            <a:r>
              <a:rPr lang="en-US" altLang="ro-RO" sz="2200">
                <a:solidFill>
                  <a:schemeClr val="hlink"/>
                </a:solidFill>
              </a:rPr>
              <a:t>Expected number of elements examined in a successful search is:</a:t>
            </a:r>
          </a:p>
        </p:txBody>
      </p:sp>
      <p:graphicFrame>
        <p:nvGraphicFramePr>
          <p:cNvPr id="50190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4600" y="4572000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3" imgW="2539800" imgH="914400" progId="Equation.3">
                  <p:embed/>
                </p:oleObj>
              </mc:Choice>
              <mc:Fallback>
                <p:oleObj name="Equation" r:id="rId3" imgW="253980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72000"/>
                        <a:ext cx="254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o-RO" altLang="ro-RO" u="none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6135688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b="1" u="none">
                <a:solidFill>
                  <a:srgbClr val="CC3300"/>
                </a:solidFill>
              </a:rPr>
              <a:t>Theorem:</a:t>
            </a:r>
            <a:endParaRPr lang="en-US" altLang="ro-RO" u="none"/>
          </a:p>
          <a:p>
            <a:r>
              <a:rPr lang="en-US" altLang="ro-RO" u="none"/>
              <a:t>A successful search takes expected time </a:t>
            </a:r>
            <a:r>
              <a:rPr lang="el-GR" altLang="ro-RO" u="none">
                <a:cs typeface="Times New Roman" panose="02020603050405020304" pitchFamily="18" charset="0"/>
              </a:rPr>
              <a:t>Θ</a:t>
            </a:r>
            <a:r>
              <a:rPr lang="en-US" altLang="ro-RO" u="none">
                <a:cs typeface="Times New Roman" panose="02020603050405020304" pitchFamily="18" charset="0"/>
              </a:rPr>
              <a:t>(1+</a:t>
            </a:r>
            <a:r>
              <a:rPr lang="el-GR" altLang="ro-RO" u="none">
                <a:cs typeface="Times New Roman" panose="02020603050405020304" pitchFamily="18" charset="0"/>
              </a:rPr>
              <a:t>α</a:t>
            </a:r>
            <a:r>
              <a:rPr lang="en-US" altLang="ro-RO" u="none">
                <a:cs typeface="Times New Roman" panose="02020603050405020304" pitchFamily="18" charset="0"/>
              </a:rPr>
              <a:t>).</a:t>
            </a:r>
            <a:endParaRPr lang="el-GR" altLang="ro-RO" u="none">
              <a:cs typeface="Times New Roman" panose="02020603050405020304" pitchFamily="18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895600" y="5894388"/>
            <a:ext cx="58388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u="none">
                <a:solidFill>
                  <a:srgbClr val="CC3300"/>
                </a:solidFill>
              </a:rPr>
              <a:t>No. of elements inserted after </a:t>
            </a:r>
            <a:r>
              <a:rPr lang="en-US" altLang="ro-RO" sz="2000" i="1" u="none">
                <a:solidFill>
                  <a:srgbClr val="CC3300"/>
                </a:solidFill>
              </a:rPr>
              <a:t>x</a:t>
            </a:r>
            <a:r>
              <a:rPr lang="en-US" altLang="ro-RO" sz="2000" u="none" baseline="-25000">
                <a:solidFill>
                  <a:srgbClr val="CC3300"/>
                </a:solidFill>
              </a:rPr>
              <a:t>i </a:t>
            </a:r>
            <a:r>
              <a:rPr lang="en-US" altLang="ro-RO" sz="2000" u="none">
                <a:solidFill>
                  <a:srgbClr val="CC3300"/>
                </a:solidFill>
              </a:rPr>
              <a:t>into the same slot as </a:t>
            </a:r>
            <a:r>
              <a:rPr lang="en-US" altLang="ro-RO" i="1" u="none">
                <a:solidFill>
                  <a:srgbClr val="CC3300"/>
                </a:solidFill>
              </a:rPr>
              <a:t>x</a:t>
            </a:r>
            <a:r>
              <a:rPr lang="en-US" altLang="ro-RO" u="none" baseline="-25000">
                <a:solidFill>
                  <a:srgbClr val="CC3300"/>
                </a:solidFill>
              </a:rPr>
              <a:t>i</a:t>
            </a:r>
            <a:r>
              <a:rPr lang="en-US" altLang="ro-RO" sz="2000" u="none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4419600" y="5410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9542"/>
            <a:ext cx="7886700" cy="1325563"/>
          </a:xfrm>
        </p:spPr>
        <p:txBody>
          <a:bodyPr/>
          <a:lstStyle/>
          <a:p>
            <a:r>
              <a:rPr lang="en-US" altLang="ro-RO" dirty="0"/>
              <a:t>Dictionary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b="1" dirty="0">
                <a:solidFill>
                  <a:srgbClr val="CC3300"/>
                </a:solidFill>
              </a:rPr>
              <a:t>Dictionary:</a:t>
            </a:r>
          </a:p>
          <a:p>
            <a:pPr lvl="1">
              <a:lnSpc>
                <a:spcPct val="90000"/>
              </a:lnSpc>
            </a:pPr>
            <a:r>
              <a:rPr lang="en-US" altLang="ro-RO" dirty="0"/>
              <a:t>Dynamic-set data structure for </a:t>
            </a:r>
            <a:r>
              <a:rPr lang="en-US" altLang="ro-RO" dirty="0">
                <a:solidFill>
                  <a:schemeClr val="hlink"/>
                </a:solidFill>
              </a:rPr>
              <a:t>storing items indexed using </a:t>
            </a:r>
            <a:r>
              <a:rPr lang="en-US" altLang="ro-RO" i="1" dirty="0">
                <a:solidFill>
                  <a:schemeClr val="hlink"/>
                </a:solidFill>
              </a:rPr>
              <a:t>keys</a:t>
            </a:r>
            <a:r>
              <a:rPr lang="en-US" altLang="ro-RO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ro-RO" dirty="0"/>
              <a:t>Supports </a:t>
            </a:r>
            <a:r>
              <a:rPr lang="en-US" altLang="ro-RO" dirty="0">
                <a:solidFill>
                  <a:srgbClr val="CC3300"/>
                </a:solidFill>
              </a:rPr>
              <a:t>operations Insert, Search, and Delete</a:t>
            </a:r>
            <a:r>
              <a:rPr lang="en-US" altLang="ro-RO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ro-RO" dirty="0">
                <a:solidFill>
                  <a:schemeClr val="hlink"/>
                </a:solidFill>
              </a:rPr>
              <a:t>Applications:</a:t>
            </a:r>
          </a:p>
          <a:p>
            <a:pPr lvl="2">
              <a:lnSpc>
                <a:spcPct val="90000"/>
              </a:lnSpc>
            </a:pPr>
            <a:r>
              <a:rPr lang="en-US" altLang="ro-RO" dirty="0"/>
              <a:t>Symbol table of a compiler.</a:t>
            </a:r>
          </a:p>
          <a:p>
            <a:pPr lvl="2">
              <a:lnSpc>
                <a:spcPct val="90000"/>
              </a:lnSpc>
            </a:pPr>
            <a:r>
              <a:rPr lang="en-US" altLang="ro-RO" dirty="0"/>
              <a:t>Memory-management tables in operating systems. </a:t>
            </a:r>
          </a:p>
          <a:p>
            <a:pPr lvl="2">
              <a:lnSpc>
                <a:spcPct val="90000"/>
              </a:lnSpc>
            </a:pPr>
            <a:r>
              <a:rPr lang="en-US" altLang="ro-RO" dirty="0"/>
              <a:t>Large-scale distributed systems.</a:t>
            </a:r>
          </a:p>
          <a:p>
            <a:pPr>
              <a:lnSpc>
                <a:spcPct val="90000"/>
              </a:lnSpc>
            </a:pPr>
            <a:r>
              <a:rPr lang="en-US" altLang="ro-RO" b="1" dirty="0">
                <a:solidFill>
                  <a:srgbClr val="CC3300"/>
                </a:solidFill>
              </a:rPr>
              <a:t>Hash Tables:</a:t>
            </a:r>
          </a:p>
          <a:p>
            <a:pPr lvl="1">
              <a:lnSpc>
                <a:spcPct val="90000"/>
              </a:lnSpc>
            </a:pPr>
            <a:r>
              <a:rPr lang="en-US" altLang="ro-RO" dirty="0"/>
              <a:t>Effective way of implementing dictionaries.</a:t>
            </a:r>
          </a:p>
          <a:p>
            <a:pPr lvl="1">
              <a:lnSpc>
                <a:spcPct val="90000"/>
              </a:lnSpc>
            </a:pPr>
            <a:r>
              <a:rPr lang="en-US" altLang="ro-RO" dirty="0"/>
              <a:t>Generalization of ordinary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Proof – Contd.</a:t>
            </a:r>
          </a:p>
        </p:txBody>
      </p:sp>
      <p:graphicFrame>
        <p:nvGraphicFramePr>
          <p:cNvPr id="56323" name="Object 1027"/>
          <p:cNvGraphicFramePr>
            <a:graphicFrameLocks noGrp="1" noChangeAspect="1"/>
          </p:cNvGraphicFramePr>
          <p:nvPr>
            <p:ph idx="1"/>
          </p:nvPr>
        </p:nvGraphicFramePr>
        <p:xfrm>
          <a:off x="1095375" y="1143000"/>
          <a:ext cx="19224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3" imgW="2844720" imgH="7213320" progId="Equation.3">
                  <p:embed/>
                </p:oleObj>
              </mc:Choice>
              <mc:Fallback>
                <p:oleObj name="Equation" r:id="rId3" imgW="2844720" imgH="7213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143000"/>
                        <a:ext cx="19224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1029"/>
          <p:cNvSpPr txBox="1">
            <a:spLocks noChangeArrowheads="1"/>
          </p:cNvSpPr>
          <p:nvPr/>
        </p:nvSpPr>
        <p:spPr bwMode="auto">
          <a:xfrm>
            <a:off x="3429000" y="1828800"/>
            <a:ext cx="320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u="none"/>
              <a:t>(linearity of expectation)</a:t>
            </a:r>
          </a:p>
        </p:txBody>
      </p:sp>
      <p:sp>
        <p:nvSpPr>
          <p:cNvPr id="56326" name="Text Box 1030"/>
          <p:cNvSpPr txBox="1">
            <a:spLocks noChangeArrowheads="1"/>
          </p:cNvSpPr>
          <p:nvPr/>
        </p:nvSpPr>
        <p:spPr bwMode="auto">
          <a:xfrm>
            <a:off x="3505200" y="4648200"/>
            <a:ext cx="5410200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o-RO" u="none">
                <a:solidFill>
                  <a:srgbClr val="CC3300"/>
                </a:solidFill>
              </a:rPr>
              <a:t>Expected total time for a successful search </a:t>
            </a:r>
            <a:r>
              <a:rPr lang="en-US" altLang="ro-RO" u="none"/>
              <a:t>= Time to compute hash function + Time to search</a:t>
            </a:r>
          </a:p>
          <a:p>
            <a:r>
              <a:rPr lang="en-US" altLang="ro-RO" u="none">
                <a:solidFill>
                  <a:schemeClr val="hlink"/>
                </a:solidFill>
              </a:rPr>
              <a:t>= </a:t>
            </a:r>
            <a:r>
              <a:rPr lang="en-US" altLang="ro-RO" b="1" i="1" u="none">
                <a:solidFill>
                  <a:schemeClr val="hlink"/>
                </a:solidFill>
              </a:rPr>
              <a:t>O</a:t>
            </a:r>
            <a:r>
              <a:rPr lang="en-US" altLang="ro-RO" b="1" u="none">
                <a:solidFill>
                  <a:schemeClr val="hlink"/>
                </a:solidFill>
              </a:rPr>
              <a:t>(2+</a:t>
            </a:r>
            <a:r>
              <a:rPr lang="en-US" altLang="ro-RO" b="1" u="none">
                <a:solidFill>
                  <a:schemeClr val="hlink"/>
                </a:solidFill>
                <a:sym typeface="Symbol" panose="05050102010706020507" pitchFamily="18" charset="2"/>
              </a:rPr>
              <a:t>/2 – /2</a:t>
            </a:r>
            <a:r>
              <a:rPr lang="en-US" altLang="ro-RO" b="1" i="1" u="none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ro-RO" b="1" u="none">
                <a:solidFill>
                  <a:schemeClr val="hlink"/>
                </a:solidFill>
                <a:sym typeface="Symbol" panose="05050102010706020507" pitchFamily="18" charset="2"/>
              </a:rPr>
              <a:t>) = </a:t>
            </a:r>
            <a:r>
              <a:rPr lang="en-US" altLang="ro-RO" b="1" i="1" u="none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altLang="ro-RO" b="1" u="none">
                <a:solidFill>
                  <a:schemeClr val="hlink"/>
                </a:solidFill>
                <a:sym typeface="Symbol" panose="05050102010706020507" pitchFamily="18" charset="2"/>
              </a:rPr>
              <a:t>(1+ )</a:t>
            </a:r>
            <a:r>
              <a:rPr lang="en-US" altLang="ro-RO" u="none">
                <a:solidFill>
                  <a:schemeClr val="hlink"/>
                </a:solidFill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altLang="ro-RO" dirty="0"/>
              <a:t>Expected Cost – Interpretation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86813" cy="5410200"/>
          </a:xfrm>
        </p:spPr>
        <p:txBody>
          <a:bodyPr/>
          <a:lstStyle/>
          <a:p>
            <a:r>
              <a:rPr lang="en-US" altLang="ro-RO" sz="2800" dirty="0">
                <a:sym typeface="Symbol" panose="05050102010706020507" pitchFamily="18" charset="2"/>
              </a:rPr>
              <a:t>If </a:t>
            </a:r>
            <a:r>
              <a:rPr lang="en-US" altLang="ro-RO" sz="2800" i="1" dirty="0">
                <a:sym typeface="Symbol" panose="05050102010706020507" pitchFamily="18" charset="2"/>
              </a:rPr>
              <a:t>n</a:t>
            </a:r>
            <a:r>
              <a:rPr lang="en-US" altLang="ro-RO" sz="2800" dirty="0">
                <a:sym typeface="Symbol" panose="05050102010706020507" pitchFamily="18" charset="2"/>
              </a:rPr>
              <a:t> = </a:t>
            </a:r>
            <a:r>
              <a:rPr lang="en-US" altLang="ro-RO" sz="2800" i="1" dirty="0">
                <a:sym typeface="Symbol" panose="05050102010706020507" pitchFamily="18" charset="2"/>
              </a:rPr>
              <a:t>O</a:t>
            </a:r>
            <a:r>
              <a:rPr lang="en-US" altLang="ro-RO" sz="2800" dirty="0">
                <a:sym typeface="Symbol" panose="05050102010706020507" pitchFamily="18" charset="2"/>
              </a:rPr>
              <a:t>(</a:t>
            </a:r>
            <a:r>
              <a:rPr lang="en-US" altLang="ro-RO" sz="2800" i="1" dirty="0">
                <a:sym typeface="Symbol" panose="05050102010706020507" pitchFamily="18" charset="2"/>
              </a:rPr>
              <a:t>m</a:t>
            </a:r>
            <a:r>
              <a:rPr lang="en-US" altLang="ro-RO" sz="2800" dirty="0">
                <a:sym typeface="Symbol" panose="05050102010706020507" pitchFamily="18" charset="2"/>
              </a:rPr>
              <a:t>), then =</a:t>
            </a:r>
            <a:r>
              <a:rPr lang="en-US" altLang="ro-RO" sz="2800" i="1" dirty="0">
                <a:sym typeface="Symbol" panose="05050102010706020507" pitchFamily="18" charset="2"/>
              </a:rPr>
              <a:t>n</a:t>
            </a:r>
            <a:r>
              <a:rPr lang="en-US" altLang="ro-RO" sz="2800" dirty="0">
                <a:sym typeface="Symbol" panose="05050102010706020507" pitchFamily="18" charset="2"/>
              </a:rPr>
              <a:t>/</a:t>
            </a:r>
            <a:r>
              <a:rPr lang="en-US" altLang="ro-RO" sz="2800" i="1" dirty="0">
                <a:sym typeface="Symbol" panose="05050102010706020507" pitchFamily="18" charset="2"/>
              </a:rPr>
              <a:t>m</a:t>
            </a:r>
            <a:r>
              <a:rPr lang="en-US" altLang="ro-RO" sz="2800" dirty="0">
                <a:sym typeface="Symbol" panose="05050102010706020507" pitchFamily="18" charset="2"/>
              </a:rPr>
              <a:t> = </a:t>
            </a:r>
            <a:r>
              <a:rPr lang="en-US" altLang="ro-RO" sz="2800" i="1" dirty="0">
                <a:sym typeface="Symbol" panose="05050102010706020507" pitchFamily="18" charset="2"/>
              </a:rPr>
              <a:t>O</a:t>
            </a:r>
            <a:r>
              <a:rPr lang="en-US" altLang="ro-RO" sz="2800" dirty="0">
                <a:sym typeface="Symbol" panose="05050102010706020507" pitchFamily="18" charset="2"/>
              </a:rPr>
              <a:t>(</a:t>
            </a:r>
            <a:r>
              <a:rPr lang="en-US" altLang="ro-RO" sz="2800" i="1" dirty="0">
                <a:sym typeface="Symbol" panose="05050102010706020507" pitchFamily="18" charset="2"/>
              </a:rPr>
              <a:t>m</a:t>
            </a:r>
            <a:r>
              <a:rPr lang="en-US" altLang="ro-RO" sz="2800" dirty="0">
                <a:sym typeface="Symbol" panose="05050102010706020507" pitchFamily="18" charset="2"/>
              </a:rPr>
              <a:t>)/</a:t>
            </a:r>
            <a:r>
              <a:rPr lang="en-US" altLang="ro-RO" sz="2800" i="1" dirty="0">
                <a:sym typeface="Symbol" panose="05050102010706020507" pitchFamily="18" charset="2"/>
              </a:rPr>
              <a:t>m</a:t>
            </a:r>
            <a:r>
              <a:rPr lang="en-US" altLang="ro-RO" sz="2800" dirty="0">
                <a:sym typeface="Symbol" panose="05050102010706020507" pitchFamily="18" charset="2"/>
              </a:rPr>
              <a:t> = </a:t>
            </a:r>
            <a:r>
              <a:rPr lang="en-US" altLang="ro-RO" sz="2800" i="1" dirty="0">
                <a:sym typeface="Symbol" panose="05050102010706020507" pitchFamily="18" charset="2"/>
              </a:rPr>
              <a:t>O</a:t>
            </a:r>
            <a:r>
              <a:rPr lang="en-US" altLang="ro-RO" sz="2800" dirty="0">
                <a:sym typeface="Symbol" panose="05050102010706020507" pitchFamily="18" charset="2"/>
              </a:rPr>
              <a:t>(1).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o-RO" sz="2800" dirty="0">
                <a:sym typeface="Symbol" panose="05050102010706020507" pitchFamily="18" charset="2"/>
              </a:rPr>
              <a:t>   </a:t>
            </a:r>
            <a:r>
              <a:rPr lang="en-US" altLang="ro-RO" sz="2800" dirty="0">
                <a:solidFill>
                  <a:schemeClr val="hlink"/>
                </a:solidFill>
                <a:sym typeface="Symbol" panose="05050102010706020507" pitchFamily="18" charset="2"/>
              </a:rPr>
              <a:t>Searching takes constant time on average</a:t>
            </a:r>
            <a:r>
              <a:rPr lang="en-US" altLang="ro-RO" sz="2800" dirty="0">
                <a:sym typeface="Symbol" panose="05050102010706020507" pitchFamily="18" charset="2"/>
              </a:rPr>
              <a:t>.</a:t>
            </a:r>
          </a:p>
          <a:p>
            <a:r>
              <a:rPr lang="en-US" altLang="ro-RO" sz="2800" dirty="0">
                <a:sym typeface="Symbol" panose="05050102010706020507" pitchFamily="18" charset="2"/>
              </a:rPr>
              <a:t>Insertion is </a:t>
            </a:r>
            <a:r>
              <a:rPr lang="en-US" altLang="ro-RO" sz="2800" i="1" dirty="0">
                <a:sym typeface="Symbol" panose="05050102010706020507" pitchFamily="18" charset="2"/>
              </a:rPr>
              <a:t>O</a:t>
            </a:r>
            <a:r>
              <a:rPr lang="en-US" altLang="ro-RO" sz="2800" dirty="0">
                <a:sym typeface="Symbol" panose="05050102010706020507" pitchFamily="18" charset="2"/>
              </a:rPr>
              <a:t>(1) in the worst case.</a:t>
            </a:r>
          </a:p>
          <a:p>
            <a:r>
              <a:rPr lang="en-US" altLang="ro-RO" sz="2800" dirty="0">
                <a:sym typeface="Symbol" panose="05050102010706020507" pitchFamily="18" charset="2"/>
              </a:rPr>
              <a:t>Deletion takes </a:t>
            </a:r>
            <a:r>
              <a:rPr lang="en-US" altLang="ro-RO" sz="2800" i="1" dirty="0">
                <a:sym typeface="Symbol" panose="05050102010706020507" pitchFamily="18" charset="2"/>
              </a:rPr>
              <a:t>O</a:t>
            </a:r>
            <a:r>
              <a:rPr lang="en-US" altLang="ro-RO" sz="2800" dirty="0">
                <a:sym typeface="Symbol" panose="05050102010706020507" pitchFamily="18" charset="2"/>
              </a:rPr>
              <a:t>(1) worst-case time when lists are doubly linked.</a:t>
            </a:r>
          </a:p>
          <a:p>
            <a:r>
              <a:rPr lang="en-US" altLang="ro-RO" sz="2800" dirty="0">
                <a:sym typeface="Symbol" panose="05050102010706020507" pitchFamily="18" charset="2"/>
              </a:rPr>
              <a:t>Hence, </a:t>
            </a:r>
            <a:r>
              <a:rPr lang="en-US" altLang="ro-RO" sz="2800" dirty="0">
                <a:solidFill>
                  <a:srgbClr val="CC3300"/>
                </a:solidFill>
                <a:sym typeface="Symbol" panose="05050102010706020507" pitchFamily="18" charset="2"/>
              </a:rPr>
              <a:t>all dictionary operations take </a:t>
            </a:r>
            <a:r>
              <a:rPr lang="en-US" altLang="ro-RO" sz="2800" i="1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ro-RO" sz="2800" dirty="0">
                <a:solidFill>
                  <a:srgbClr val="CC3300"/>
                </a:solidFill>
                <a:sym typeface="Symbol" panose="05050102010706020507" pitchFamily="18" charset="2"/>
              </a:rPr>
              <a:t>(1) time on average with hash tables with chaining</a:t>
            </a:r>
            <a:r>
              <a:rPr lang="en-US" altLang="ro-RO" sz="2800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86700" cy="1325563"/>
          </a:xfrm>
        </p:spPr>
        <p:txBody>
          <a:bodyPr/>
          <a:lstStyle/>
          <a:p>
            <a:r>
              <a:rPr lang="en-US" altLang="ro-RO" dirty="0"/>
              <a:t>Good Hash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>
                <a:solidFill>
                  <a:srgbClr val="CC3300"/>
                </a:solidFill>
              </a:rPr>
              <a:t>Satisfy the assumption of </a:t>
            </a:r>
            <a:r>
              <a:rPr lang="en-US" altLang="ro-RO" i="1">
                <a:solidFill>
                  <a:schemeClr val="hlink"/>
                </a:solidFill>
              </a:rPr>
              <a:t>simple uniform hashing</a:t>
            </a:r>
            <a:r>
              <a:rPr lang="en-US" altLang="ro-RO" i="1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ro-RO"/>
              <a:t>Not possible to satisfy the assumption in practice.</a:t>
            </a:r>
          </a:p>
          <a:p>
            <a:pPr>
              <a:lnSpc>
                <a:spcPct val="90000"/>
              </a:lnSpc>
            </a:pPr>
            <a:r>
              <a:rPr lang="en-US" altLang="ro-RO"/>
              <a:t>Often </a:t>
            </a:r>
            <a:r>
              <a:rPr lang="en-US" altLang="ro-RO">
                <a:solidFill>
                  <a:srgbClr val="CC3300"/>
                </a:solidFill>
              </a:rPr>
              <a:t>use heuristics</a:t>
            </a:r>
            <a:r>
              <a:rPr lang="en-US" altLang="ro-RO"/>
              <a:t>, based on the domain of the keys, to create a hash function that performs well.</a:t>
            </a:r>
          </a:p>
          <a:p>
            <a:pPr>
              <a:lnSpc>
                <a:spcPct val="90000"/>
              </a:lnSpc>
            </a:pPr>
            <a:r>
              <a:rPr lang="en-US" altLang="ro-RO"/>
              <a:t>Regularity in key distribution should not affect uniformity. </a:t>
            </a:r>
            <a:r>
              <a:rPr lang="en-US" altLang="ro-RO">
                <a:solidFill>
                  <a:srgbClr val="CC3300"/>
                </a:solidFill>
              </a:rPr>
              <a:t>Hash value should be independent of any patterns that might exist in the data</a:t>
            </a:r>
            <a:r>
              <a:rPr lang="en-US" altLang="ro-RO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ro-RO"/>
              <a:t>E.g. Each key is drawn independently from </a:t>
            </a:r>
            <a:r>
              <a:rPr lang="en-US" altLang="ro-RO" i="1"/>
              <a:t>U</a:t>
            </a:r>
            <a:r>
              <a:rPr lang="en-US" altLang="ro-RO"/>
              <a:t> according to a probability distribution </a:t>
            </a:r>
            <a:r>
              <a:rPr lang="en-US" altLang="ro-RO" i="1"/>
              <a:t>P</a:t>
            </a:r>
            <a:r>
              <a:rPr lang="en-US" altLang="ro-RO"/>
              <a:t>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ro-RO">
                <a:solidFill>
                  <a:schemeClr val="tx1"/>
                </a:solidFill>
                <a:sym typeface="Symbol" panose="05050102010706020507" pitchFamily="18" charset="2"/>
              </a:rPr>
              <a:t></a:t>
            </a:r>
            <a:r>
              <a:rPr lang="en-US" altLang="ro-RO" i="1" baseline="-2500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ro-RO" baseline="-25000">
                <a:solidFill>
                  <a:schemeClr val="tx1"/>
                </a:solidFill>
                <a:sym typeface="Symbol" panose="05050102010706020507" pitchFamily="18" charset="2"/>
              </a:rPr>
              <a:t>:</a:t>
            </a:r>
            <a:r>
              <a:rPr lang="en-US" altLang="ro-RO" i="1" baseline="-25000">
                <a:solidFill>
                  <a:schemeClr val="tx1"/>
                </a:solidFill>
                <a:sym typeface="Symbol" panose="05050102010706020507" pitchFamily="18" charset="2"/>
              </a:rPr>
              <a:t>h</a:t>
            </a:r>
            <a:r>
              <a:rPr lang="en-US" altLang="ro-RO" baseline="-250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ro-RO" i="1" baseline="-2500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ro-RO" baseline="-2500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ro-RO" i="1" baseline="-25000">
                <a:solidFill>
                  <a:schemeClr val="tx1"/>
                </a:solidFill>
                <a:sym typeface="Symbol" panose="05050102010706020507" pitchFamily="18" charset="2"/>
              </a:rPr>
              <a:t> = j</a:t>
            </a:r>
            <a:r>
              <a:rPr lang="en-US" altLang="ro-RO" i="1">
                <a:solidFill>
                  <a:schemeClr val="tx1"/>
                </a:solidFill>
                <a:sym typeface="Symbol" panose="05050102010706020507" pitchFamily="18" charset="2"/>
              </a:rPr>
              <a:t> P</a:t>
            </a:r>
            <a:r>
              <a:rPr lang="en-US" altLang="ro-RO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ro-RO" i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ro-RO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ro-RO" i="1">
                <a:solidFill>
                  <a:schemeClr val="tx1"/>
                </a:solidFill>
                <a:sym typeface="Symbol" panose="05050102010706020507" pitchFamily="18" charset="2"/>
              </a:rPr>
              <a:t> = 1/m    </a:t>
            </a:r>
            <a:r>
              <a:rPr lang="en-US" altLang="ro-RO">
                <a:solidFill>
                  <a:schemeClr val="tx1"/>
                </a:solidFill>
                <a:sym typeface="Symbol" panose="05050102010706020507" pitchFamily="18" charset="2"/>
              </a:rPr>
              <a:t>for</a:t>
            </a:r>
            <a:r>
              <a:rPr lang="en-US" altLang="ro-RO" i="1">
                <a:solidFill>
                  <a:schemeClr val="tx1"/>
                </a:solidFill>
                <a:sym typeface="Symbol" panose="05050102010706020507" pitchFamily="18" charset="2"/>
              </a:rPr>
              <a:t> j = </a:t>
            </a:r>
            <a:r>
              <a:rPr lang="en-US" altLang="ro-RO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ro-RO" i="1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ro-RO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ro-RO" i="1">
                <a:solidFill>
                  <a:schemeClr val="tx1"/>
                </a:solidFill>
                <a:sym typeface="Symbol" panose="05050102010706020507" pitchFamily="18" charset="2"/>
              </a:rPr>
              <a:t>, … , m–</a:t>
            </a:r>
            <a:r>
              <a:rPr lang="en-US" altLang="ro-RO">
                <a:solidFill>
                  <a:schemeClr val="tx1"/>
                </a:solidFill>
                <a:sym typeface="Symbol" panose="05050102010706020507" pitchFamily="18" charset="2"/>
              </a:rPr>
              <a:t>1.</a:t>
            </a:r>
            <a:endParaRPr lang="en-US" altLang="ro-RO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ro-RO"/>
              <a:t>An example is the division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86700" cy="1325563"/>
          </a:xfrm>
        </p:spPr>
        <p:txBody>
          <a:bodyPr/>
          <a:lstStyle/>
          <a:p>
            <a:r>
              <a:rPr lang="en-US" altLang="ro-RO" dirty="0"/>
              <a:t>Keys as Natural Numbers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dirty="0"/>
              <a:t>Hash functions assume that the keys are natural numbers.</a:t>
            </a:r>
          </a:p>
          <a:p>
            <a:pPr>
              <a:lnSpc>
                <a:spcPct val="90000"/>
              </a:lnSpc>
            </a:pPr>
            <a:r>
              <a:rPr lang="en-US" altLang="ro-RO" dirty="0"/>
              <a:t>When they are not, have to interpret them as natural numbers.</a:t>
            </a:r>
          </a:p>
          <a:p>
            <a:pPr>
              <a:lnSpc>
                <a:spcPct val="90000"/>
              </a:lnSpc>
            </a:pPr>
            <a:r>
              <a:rPr lang="en-US" altLang="ro-RO" u="sng" dirty="0">
                <a:solidFill>
                  <a:srgbClr val="CC3300"/>
                </a:solidFill>
              </a:rPr>
              <a:t>Example:</a:t>
            </a:r>
            <a:r>
              <a:rPr lang="en-US" altLang="ro-RO" dirty="0"/>
              <a:t> Interpret a character string as an integer expressed in some radix notation. Suppose the string is CLRS:</a:t>
            </a:r>
          </a:p>
          <a:p>
            <a:pPr lvl="1">
              <a:lnSpc>
                <a:spcPct val="90000"/>
              </a:lnSpc>
            </a:pPr>
            <a:r>
              <a:rPr lang="en-US" altLang="ro-RO" dirty="0"/>
              <a:t>ASCII values: C=67, L=76, R=82, S=83.</a:t>
            </a:r>
          </a:p>
          <a:p>
            <a:pPr lvl="1">
              <a:lnSpc>
                <a:spcPct val="90000"/>
              </a:lnSpc>
            </a:pPr>
            <a:r>
              <a:rPr lang="en-US" altLang="ro-RO" dirty="0"/>
              <a:t>There are 128 basic ASCII values.</a:t>
            </a:r>
          </a:p>
          <a:p>
            <a:pPr lvl="1">
              <a:lnSpc>
                <a:spcPct val="90000"/>
              </a:lnSpc>
            </a:pPr>
            <a:r>
              <a:rPr lang="en-US" altLang="ro-RO" dirty="0"/>
              <a:t>So, CLRS = 67</a:t>
            </a:r>
            <a:r>
              <a:rPr lang="en-US" altLang="ro-RO" dirty="0">
                <a:cs typeface="Times New Roman" panose="02020603050405020304" pitchFamily="18" charset="0"/>
                <a:sym typeface="Symbol" panose="05050102010706020507" pitchFamily="18" charset="2"/>
              </a:rPr>
              <a:t>·128</a:t>
            </a:r>
            <a:r>
              <a:rPr lang="en-US" altLang="ro-RO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o-RO" dirty="0">
                <a:cs typeface="Times New Roman" panose="02020603050405020304" pitchFamily="18" charset="0"/>
                <a:sym typeface="Symbol" panose="05050102010706020507" pitchFamily="18" charset="2"/>
              </a:rPr>
              <a:t>+76 ·128</a:t>
            </a:r>
            <a:r>
              <a:rPr lang="en-US" altLang="ro-RO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ro-RO" dirty="0">
                <a:cs typeface="Times New Roman" panose="02020603050405020304" pitchFamily="18" charset="0"/>
                <a:sym typeface="Symbol" panose="05050102010706020507" pitchFamily="18" charset="2"/>
              </a:rPr>
              <a:t>+ 82·128</a:t>
            </a:r>
            <a:r>
              <a:rPr lang="en-US" altLang="ro-RO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o-RO" dirty="0">
                <a:cs typeface="Times New Roman" panose="02020603050405020304" pitchFamily="18" charset="0"/>
                <a:sym typeface="Symbol" panose="05050102010706020507" pitchFamily="18" charset="2"/>
              </a:rPr>
              <a:t>+ 83·128</a:t>
            </a:r>
            <a:r>
              <a:rPr lang="en-US" altLang="ro-RO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ro-RO" dirty="0">
                <a:cs typeface="Times New Roman" panose="02020603050405020304" pitchFamily="18" charset="0"/>
                <a:sym typeface="Symbol" panose="05050102010706020507" pitchFamily="18" charset="2"/>
              </a:rPr>
              <a:t> 		               = 141,764,947.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43667"/>
            <a:ext cx="7886700" cy="1325563"/>
          </a:xfrm>
        </p:spPr>
        <p:txBody>
          <a:bodyPr/>
          <a:lstStyle/>
          <a:p>
            <a:r>
              <a:rPr lang="en-US" altLang="ro-RO" dirty="0"/>
              <a:t>Division Method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ro-RO" sz="2800"/>
              <a:t>Map a key </a:t>
            </a:r>
            <a:r>
              <a:rPr lang="en-US" altLang="ro-RO" sz="2800" i="1"/>
              <a:t>k</a:t>
            </a:r>
            <a:r>
              <a:rPr lang="en-US" altLang="ro-RO" sz="2800"/>
              <a:t> into one of the </a:t>
            </a:r>
            <a:r>
              <a:rPr lang="en-US" altLang="ro-RO" sz="2800" i="1"/>
              <a:t>m</a:t>
            </a:r>
            <a:r>
              <a:rPr lang="en-US" altLang="ro-RO" sz="2800"/>
              <a:t> slots by taking the remainder of </a:t>
            </a:r>
            <a:r>
              <a:rPr lang="en-US" altLang="ro-RO" sz="2800" i="1"/>
              <a:t>k</a:t>
            </a:r>
            <a:r>
              <a:rPr lang="en-US" altLang="ro-RO" sz="2800"/>
              <a:t> divided by </a:t>
            </a:r>
            <a:r>
              <a:rPr lang="en-US" altLang="ro-RO" sz="2800" i="1"/>
              <a:t>m</a:t>
            </a:r>
            <a:r>
              <a:rPr lang="en-US" altLang="ro-RO" sz="2800"/>
              <a:t>.  That is,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o-RO" sz="2800"/>
              <a:t> </a:t>
            </a:r>
            <a:r>
              <a:rPr lang="en-US" altLang="ro-RO" sz="2800" b="1" i="1">
                <a:solidFill>
                  <a:srgbClr val="CC3300"/>
                </a:solidFill>
              </a:rPr>
              <a:t>h</a:t>
            </a:r>
            <a:r>
              <a:rPr lang="en-US" altLang="ro-RO" sz="2800" b="1">
                <a:solidFill>
                  <a:srgbClr val="CC3300"/>
                </a:solidFill>
              </a:rPr>
              <a:t>(</a:t>
            </a:r>
            <a:r>
              <a:rPr lang="en-US" altLang="ro-RO" sz="2800" b="1" i="1">
                <a:solidFill>
                  <a:srgbClr val="CC3300"/>
                </a:solidFill>
              </a:rPr>
              <a:t>k</a:t>
            </a:r>
            <a:r>
              <a:rPr lang="en-US" altLang="ro-RO" sz="2800" b="1">
                <a:solidFill>
                  <a:srgbClr val="CC3300"/>
                </a:solidFill>
              </a:rPr>
              <a:t>)</a:t>
            </a:r>
            <a:r>
              <a:rPr lang="en-US" altLang="ro-RO" sz="2800" b="1" i="1">
                <a:solidFill>
                  <a:srgbClr val="CC3300"/>
                </a:solidFill>
              </a:rPr>
              <a:t> = k </a:t>
            </a:r>
            <a:r>
              <a:rPr lang="en-US" altLang="ro-RO" sz="2800" b="1">
                <a:solidFill>
                  <a:srgbClr val="CC3300"/>
                </a:solidFill>
              </a:rPr>
              <a:t>mod</a:t>
            </a:r>
            <a:r>
              <a:rPr lang="en-US" altLang="ro-RO" sz="2800" b="1" i="1">
                <a:solidFill>
                  <a:srgbClr val="CC3300"/>
                </a:solidFill>
              </a:rPr>
              <a:t> m</a:t>
            </a:r>
          </a:p>
          <a:p>
            <a:pPr>
              <a:lnSpc>
                <a:spcPct val="90000"/>
              </a:lnSpc>
            </a:pPr>
            <a:r>
              <a:rPr lang="en-US" altLang="ro-RO" sz="2800" u="sng">
                <a:solidFill>
                  <a:schemeClr val="hlink"/>
                </a:solidFill>
              </a:rPr>
              <a:t>Example:</a:t>
            </a:r>
            <a:r>
              <a:rPr lang="en-US" altLang="ro-RO" sz="2800"/>
              <a:t> </a:t>
            </a:r>
            <a:r>
              <a:rPr lang="en-US" altLang="ro-RO" sz="2800" i="1"/>
              <a:t>m</a:t>
            </a:r>
            <a:r>
              <a:rPr lang="en-US" altLang="ro-RO" sz="2800"/>
              <a:t> = 31 and </a:t>
            </a:r>
            <a:r>
              <a:rPr lang="en-US" altLang="ro-RO" sz="2800" i="1"/>
              <a:t>k</a:t>
            </a:r>
            <a:r>
              <a:rPr lang="en-US" altLang="ro-RO" sz="2800"/>
              <a:t> = 78 </a:t>
            </a:r>
            <a:r>
              <a:rPr lang="en-US" altLang="ro-RO" sz="2800">
                <a:sym typeface="Symbol" panose="05050102010706020507" pitchFamily="18" charset="2"/>
              </a:rPr>
              <a:t> </a:t>
            </a:r>
            <a:r>
              <a:rPr lang="en-US" altLang="ro-RO" sz="2800" i="1">
                <a:sym typeface="Symbol" panose="05050102010706020507" pitchFamily="18" charset="2"/>
              </a:rPr>
              <a:t>h</a:t>
            </a:r>
            <a:r>
              <a:rPr lang="en-US" altLang="ro-RO" sz="2800">
                <a:sym typeface="Symbol" panose="05050102010706020507" pitchFamily="18" charset="2"/>
              </a:rPr>
              <a:t>(</a:t>
            </a:r>
            <a:r>
              <a:rPr lang="en-US" altLang="ro-RO" sz="2800" i="1">
                <a:sym typeface="Symbol" panose="05050102010706020507" pitchFamily="18" charset="2"/>
              </a:rPr>
              <a:t>k</a:t>
            </a:r>
            <a:r>
              <a:rPr lang="en-US" altLang="ro-RO" sz="2800">
                <a:sym typeface="Symbol" panose="05050102010706020507" pitchFamily="18" charset="2"/>
              </a:rPr>
              <a:t>) = 16.</a:t>
            </a:r>
            <a:endParaRPr lang="en-US" altLang="ro-RO" sz="2800"/>
          </a:p>
          <a:p>
            <a:pPr>
              <a:lnSpc>
                <a:spcPct val="90000"/>
              </a:lnSpc>
            </a:pPr>
            <a:r>
              <a:rPr lang="en-US" altLang="ro-RO" sz="2800" b="1">
                <a:solidFill>
                  <a:srgbClr val="CC3300"/>
                </a:solidFill>
              </a:rPr>
              <a:t>Advantage:</a:t>
            </a:r>
            <a:r>
              <a:rPr lang="en-US" altLang="ro-RO" sz="2800"/>
              <a:t> Fast, since requires just one division operation.</a:t>
            </a:r>
          </a:p>
          <a:p>
            <a:pPr>
              <a:lnSpc>
                <a:spcPct val="90000"/>
              </a:lnSpc>
            </a:pPr>
            <a:r>
              <a:rPr lang="en-US" altLang="ro-RO" sz="2800" b="1">
                <a:solidFill>
                  <a:srgbClr val="CC3300"/>
                </a:solidFill>
              </a:rPr>
              <a:t>Disadvantage:</a:t>
            </a:r>
            <a:r>
              <a:rPr lang="en-US" altLang="ro-RO" sz="2800"/>
              <a:t> Have to avoid certain values of </a:t>
            </a:r>
            <a:r>
              <a:rPr lang="en-US" altLang="ro-RO" sz="2800" i="1"/>
              <a:t>m</a:t>
            </a:r>
            <a:r>
              <a:rPr lang="en-US" altLang="ro-RO" sz="2800"/>
              <a:t>.</a:t>
            </a:r>
            <a:endParaRPr lang="en-US" altLang="ro-RO" sz="2000"/>
          </a:p>
          <a:p>
            <a:pPr lvl="1">
              <a:lnSpc>
                <a:spcPct val="90000"/>
              </a:lnSpc>
            </a:pPr>
            <a:r>
              <a:rPr lang="en-US" altLang="ro-RO" sz="2400"/>
              <a:t>Don’t pick certain values, such as </a:t>
            </a:r>
            <a:r>
              <a:rPr lang="en-US" altLang="ro-RO" sz="2400" i="1"/>
              <a:t>m=2</a:t>
            </a:r>
            <a:r>
              <a:rPr lang="en-US" altLang="ro-RO" sz="2400" i="1" baseline="50000"/>
              <a:t>p</a:t>
            </a:r>
          </a:p>
          <a:p>
            <a:pPr lvl="1">
              <a:lnSpc>
                <a:spcPct val="90000"/>
              </a:lnSpc>
            </a:pPr>
            <a:r>
              <a:rPr lang="en-US" altLang="ro-RO" sz="2400"/>
              <a:t>Or hash won’t depend on all bits of </a:t>
            </a:r>
            <a:r>
              <a:rPr lang="en-US" altLang="ro-RO" sz="2400" i="1"/>
              <a:t>k</a:t>
            </a:r>
            <a:r>
              <a:rPr lang="en-US" altLang="ro-RO" sz="2400"/>
              <a:t>.</a:t>
            </a:r>
            <a:endParaRPr lang="en-US" altLang="ro-RO" sz="1800"/>
          </a:p>
          <a:p>
            <a:pPr>
              <a:lnSpc>
                <a:spcPct val="90000"/>
              </a:lnSpc>
            </a:pPr>
            <a:r>
              <a:rPr lang="en-US" altLang="ro-RO" sz="2800" b="1">
                <a:solidFill>
                  <a:srgbClr val="CC3300"/>
                </a:solidFill>
              </a:rPr>
              <a:t>Good choice for </a:t>
            </a:r>
            <a:r>
              <a:rPr lang="en-US" altLang="ro-RO" sz="2800" b="1" i="1">
                <a:solidFill>
                  <a:srgbClr val="CC3300"/>
                </a:solidFill>
              </a:rPr>
              <a:t>m</a:t>
            </a:r>
            <a:r>
              <a:rPr lang="en-US" altLang="ro-RO" sz="2800" b="1">
                <a:solidFill>
                  <a:srgbClr val="CC33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ro-RO" sz="2400"/>
              <a:t>Primes, not too close to power of 2 (or 10) are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3342"/>
            <a:ext cx="7886700" cy="1325563"/>
          </a:xfrm>
        </p:spPr>
        <p:txBody>
          <a:bodyPr/>
          <a:lstStyle/>
          <a:p>
            <a:r>
              <a:rPr lang="en-US" altLang="ro-RO" dirty="0"/>
              <a:t>Multiplication Method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>
            <a:normAutofit/>
          </a:bodyPr>
          <a:lstStyle/>
          <a:p>
            <a:r>
              <a:rPr lang="en-US" altLang="ro-RO" sz="2800"/>
              <a:t>If 0</a:t>
            </a:r>
            <a:r>
              <a:rPr lang="en-US" altLang="ro-RO" sz="2800" i="1"/>
              <a:t> &lt; A &lt; </a:t>
            </a:r>
            <a:r>
              <a:rPr lang="en-US" altLang="ro-RO" sz="2800"/>
              <a:t>1,</a:t>
            </a:r>
            <a:r>
              <a:rPr lang="en-US" altLang="ro-RO"/>
              <a:t> </a:t>
            </a:r>
            <a:r>
              <a:rPr lang="en-US" altLang="ro-RO" sz="2800" i="1"/>
              <a:t>h</a:t>
            </a:r>
            <a:r>
              <a:rPr lang="en-US" altLang="ro-RO" sz="2800"/>
              <a:t>(</a:t>
            </a:r>
            <a:r>
              <a:rPr lang="en-US" altLang="ro-RO" sz="2800" i="1"/>
              <a:t>k</a:t>
            </a:r>
            <a:r>
              <a:rPr lang="en-US" altLang="ro-RO" sz="2800"/>
              <a:t>)</a:t>
            </a:r>
            <a:r>
              <a:rPr lang="en-US" altLang="ro-RO" sz="2800" i="1"/>
              <a:t> = </a:t>
            </a:r>
            <a:r>
              <a:rPr lang="en-US" altLang="ro-RO" sz="2400">
                <a:sym typeface="Symbol" panose="05050102010706020507" pitchFamily="18" charset="2"/>
              </a:rPr>
              <a:t></a:t>
            </a:r>
            <a:r>
              <a:rPr lang="en-US" altLang="ro-RO" sz="2800" i="1"/>
              <a:t>m</a:t>
            </a:r>
            <a:r>
              <a:rPr lang="en-US" altLang="ro-RO" sz="2800"/>
              <a:t> (</a:t>
            </a:r>
            <a:r>
              <a:rPr lang="en-US" altLang="ro-RO" sz="2800" i="1"/>
              <a:t>kA </a:t>
            </a:r>
            <a:r>
              <a:rPr lang="en-US" altLang="ro-RO" sz="2800"/>
              <a:t>mod</a:t>
            </a:r>
            <a:r>
              <a:rPr lang="en-US" altLang="ro-RO" sz="2800" i="1"/>
              <a:t> </a:t>
            </a:r>
            <a:r>
              <a:rPr lang="en-US" altLang="ro-RO" sz="2800"/>
              <a:t>1)</a:t>
            </a:r>
            <a:r>
              <a:rPr lang="en-US" altLang="ro-RO" sz="2400">
                <a:sym typeface="Symbol" panose="05050102010706020507" pitchFamily="18" charset="2"/>
              </a:rPr>
              <a:t></a:t>
            </a:r>
            <a:r>
              <a:rPr lang="en-US" altLang="ro-RO" sz="2800">
                <a:sym typeface="Symbol" panose="05050102010706020507" pitchFamily="18" charset="2"/>
              </a:rPr>
              <a:t> = </a:t>
            </a:r>
            <a:r>
              <a:rPr lang="en-US" altLang="ro-RO" sz="2400">
                <a:sym typeface="Symbol" panose="05050102010706020507" pitchFamily="18" charset="2"/>
              </a:rPr>
              <a:t></a:t>
            </a:r>
            <a:r>
              <a:rPr lang="en-US" altLang="ro-RO" sz="2800" i="1"/>
              <a:t>m</a:t>
            </a:r>
            <a:r>
              <a:rPr lang="en-US" altLang="ro-RO" sz="2800">
                <a:sym typeface="Symbol" panose="05050102010706020507" pitchFamily="18" charset="2"/>
              </a:rPr>
              <a:t> (</a:t>
            </a:r>
            <a:r>
              <a:rPr lang="en-US" altLang="ro-RO" sz="2800" i="1"/>
              <a:t>kA </a:t>
            </a:r>
            <a:r>
              <a:rPr lang="en-US" altLang="ro-RO" sz="2800"/>
              <a:t>–</a:t>
            </a:r>
            <a:r>
              <a:rPr lang="en-US" altLang="ro-RO" sz="2800" i="1"/>
              <a:t> </a:t>
            </a:r>
            <a:r>
              <a:rPr lang="en-US" altLang="ro-RO" sz="2400">
                <a:sym typeface="Symbol" panose="05050102010706020507" pitchFamily="18" charset="2"/>
              </a:rPr>
              <a:t></a:t>
            </a:r>
            <a:r>
              <a:rPr lang="en-US" altLang="ro-RO" sz="2800" i="1"/>
              <a:t>kA</a:t>
            </a:r>
            <a:r>
              <a:rPr lang="en-US" altLang="ro-RO" sz="2400">
                <a:sym typeface="Symbol" panose="05050102010706020507" pitchFamily="18" charset="2"/>
              </a:rPr>
              <a:t>) </a:t>
            </a:r>
            <a:r>
              <a:rPr lang="en-US" altLang="ro-RO" sz="2800">
                <a:sym typeface="Symbol" panose="05050102010706020507" pitchFamily="18" charset="2"/>
              </a:rPr>
              <a:t> </a:t>
            </a:r>
            <a:endParaRPr lang="en-US" altLang="ro-RO" sz="240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ro-RO" sz="2800">
                <a:sym typeface="Symbol" panose="05050102010706020507" pitchFamily="18" charset="2"/>
              </a:rPr>
              <a:t>   where </a:t>
            </a:r>
            <a:r>
              <a:rPr lang="en-US" altLang="ro-RO" sz="2800" i="1"/>
              <a:t>kA </a:t>
            </a:r>
            <a:r>
              <a:rPr lang="en-US" altLang="ro-RO" sz="2800"/>
              <a:t>mod</a:t>
            </a:r>
            <a:r>
              <a:rPr lang="en-US" altLang="ro-RO" sz="2800" i="1"/>
              <a:t> </a:t>
            </a:r>
            <a:r>
              <a:rPr lang="en-US" altLang="ro-RO" sz="2800"/>
              <a:t>1 means the fractional part of </a:t>
            </a:r>
            <a:r>
              <a:rPr lang="en-US" altLang="ro-RO" sz="2800" i="1"/>
              <a:t>kA, i.e.</a:t>
            </a:r>
            <a:r>
              <a:rPr lang="en-US" altLang="ro-RO" sz="2800"/>
              <a:t>,</a:t>
            </a:r>
            <a:r>
              <a:rPr lang="en-US" altLang="ro-RO" sz="2800" i="1"/>
              <a:t> kA </a:t>
            </a:r>
            <a:r>
              <a:rPr lang="en-US" altLang="ro-RO" sz="2800"/>
              <a:t>–</a:t>
            </a:r>
            <a:r>
              <a:rPr lang="en-US" altLang="ro-RO" sz="2800" i="1"/>
              <a:t> </a:t>
            </a:r>
            <a:r>
              <a:rPr lang="en-US" altLang="ro-RO" sz="2400">
                <a:sym typeface="Symbol" panose="05050102010706020507" pitchFamily="18" charset="2"/>
              </a:rPr>
              <a:t></a:t>
            </a:r>
            <a:r>
              <a:rPr lang="en-US" altLang="ro-RO" sz="2800" i="1"/>
              <a:t>kA</a:t>
            </a:r>
            <a:r>
              <a:rPr lang="en-US" altLang="ro-RO" sz="2400">
                <a:sym typeface="Symbol" panose="05050102010706020507" pitchFamily="18" charset="2"/>
              </a:rPr>
              <a:t></a:t>
            </a:r>
            <a:r>
              <a:rPr lang="en-US" altLang="ro-RO" sz="2800" i="1"/>
              <a:t>.</a:t>
            </a:r>
            <a:endParaRPr lang="en-US" altLang="ro-RO" sz="2800"/>
          </a:p>
          <a:p>
            <a:r>
              <a:rPr lang="en-US" altLang="ro-RO" sz="2800">
                <a:solidFill>
                  <a:srgbClr val="CC3300"/>
                </a:solidFill>
                <a:sym typeface="Symbol" panose="05050102010706020507" pitchFamily="18" charset="2"/>
              </a:rPr>
              <a:t>Disadvantage:</a:t>
            </a:r>
            <a:r>
              <a:rPr lang="en-US" altLang="ro-RO" sz="2800">
                <a:sym typeface="Symbol" panose="05050102010706020507" pitchFamily="18" charset="2"/>
              </a:rPr>
              <a:t> Slower than the division method.</a:t>
            </a:r>
          </a:p>
          <a:p>
            <a:r>
              <a:rPr lang="en-US" altLang="ro-RO" sz="2800">
                <a:solidFill>
                  <a:srgbClr val="CC3300"/>
                </a:solidFill>
                <a:sym typeface="Symbol" panose="05050102010706020507" pitchFamily="18" charset="2"/>
              </a:rPr>
              <a:t>Advantage:</a:t>
            </a:r>
            <a:r>
              <a:rPr lang="en-US" altLang="ro-RO" sz="2800">
                <a:sym typeface="Symbol" panose="05050102010706020507" pitchFamily="18" charset="2"/>
              </a:rPr>
              <a:t> Value of </a:t>
            </a:r>
            <a:r>
              <a:rPr lang="en-US" altLang="ro-RO" sz="2800" i="1">
                <a:sym typeface="Symbol" panose="05050102010706020507" pitchFamily="18" charset="2"/>
              </a:rPr>
              <a:t>m</a:t>
            </a:r>
            <a:r>
              <a:rPr lang="en-US" altLang="ro-RO" sz="2800">
                <a:sym typeface="Symbol" panose="05050102010706020507" pitchFamily="18" charset="2"/>
              </a:rPr>
              <a:t> is not critical.</a:t>
            </a:r>
          </a:p>
          <a:p>
            <a:pPr lvl="1"/>
            <a:r>
              <a:rPr lang="en-US" altLang="ro-RO" sz="2400">
                <a:sym typeface="Symbol" panose="05050102010706020507" pitchFamily="18" charset="2"/>
              </a:rPr>
              <a:t>Typically chosen as a power of 2, i.e., </a:t>
            </a:r>
            <a:r>
              <a:rPr lang="en-US" altLang="ro-RO" sz="2400" i="1"/>
              <a:t>m = 2</a:t>
            </a:r>
            <a:r>
              <a:rPr lang="en-US" altLang="ro-RO" sz="2400" i="1" baseline="50000"/>
              <a:t>p</a:t>
            </a:r>
            <a:r>
              <a:rPr lang="en-US" altLang="ro-RO" sz="2400"/>
              <a:t>,</a:t>
            </a:r>
            <a:r>
              <a:rPr lang="en-US" altLang="ro-RO" sz="2400" i="1"/>
              <a:t> </a:t>
            </a:r>
            <a:r>
              <a:rPr lang="en-US" altLang="ro-RO" sz="2400"/>
              <a:t>which makes implementation easy.</a:t>
            </a:r>
          </a:p>
          <a:p>
            <a:endParaRPr lang="en-US" altLang="ro-RO" sz="2000"/>
          </a:p>
          <a:p>
            <a:r>
              <a:rPr lang="en-US" altLang="ro-RO" sz="2800" u="sng">
                <a:solidFill>
                  <a:schemeClr val="hlink"/>
                </a:solidFill>
              </a:rPr>
              <a:t>Example:</a:t>
            </a:r>
            <a:r>
              <a:rPr lang="en-US" altLang="ro-RO" sz="2800" i="1"/>
              <a:t> m = </a:t>
            </a:r>
            <a:r>
              <a:rPr lang="en-US" altLang="ro-RO" sz="2800"/>
              <a:t>1000</a:t>
            </a:r>
            <a:r>
              <a:rPr lang="en-US" altLang="ro-RO" sz="2800" i="1"/>
              <a:t>, k = </a:t>
            </a:r>
            <a:r>
              <a:rPr lang="en-US" altLang="ro-RO" sz="2800"/>
              <a:t>123</a:t>
            </a:r>
            <a:r>
              <a:rPr lang="en-US" altLang="ro-RO" sz="2800" i="1"/>
              <a:t>, A </a:t>
            </a:r>
            <a:r>
              <a:rPr lang="en-US" altLang="ro-RO" sz="2800">
                <a:sym typeface="Symbol" panose="05050102010706020507" pitchFamily="18" charset="2"/>
              </a:rPr>
              <a:t> 0.6180339887</a:t>
            </a:r>
            <a:r>
              <a:rPr lang="en-US" altLang="ro-RO" sz="2800" i="1">
                <a:sym typeface="Symbol" panose="05050102010706020507" pitchFamily="18" charset="2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o-RO" sz="2800" i="1"/>
              <a:t>h</a:t>
            </a:r>
            <a:r>
              <a:rPr lang="en-US" altLang="ro-RO" sz="2800"/>
              <a:t>(</a:t>
            </a:r>
            <a:r>
              <a:rPr lang="en-US" altLang="ro-RO" sz="2800" i="1"/>
              <a:t>k</a:t>
            </a:r>
            <a:r>
              <a:rPr lang="en-US" altLang="ro-RO" sz="2800"/>
              <a:t>)</a:t>
            </a:r>
            <a:r>
              <a:rPr lang="en-US" altLang="ro-RO" sz="2800" i="1"/>
              <a:t> = </a:t>
            </a:r>
            <a:r>
              <a:rPr lang="en-US" altLang="ro-RO" sz="2400">
                <a:sym typeface="Symbol" panose="05050102010706020507" pitchFamily="18" charset="2"/>
              </a:rPr>
              <a:t></a:t>
            </a:r>
            <a:r>
              <a:rPr lang="en-US" altLang="ro-RO" sz="2800"/>
              <a:t>1000(123 </a:t>
            </a:r>
            <a:r>
              <a:rPr lang="en-US" altLang="ro-RO" sz="2800">
                <a:cs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lang="en-US" altLang="ro-RO" sz="2800"/>
              <a:t>0.6180339887 mod</a:t>
            </a:r>
            <a:r>
              <a:rPr lang="en-US" altLang="ro-RO" sz="2800" i="1"/>
              <a:t> </a:t>
            </a:r>
            <a:r>
              <a:rPr lang="en-US" altLang="ro-RO" sz="2800"/>
              <a:t>1)</a:t>
            </a:r>
            <a:r>
              <a:rPr lang="en-US" altLang="ro-RO" sz="2400">
                <a:sym typeface="Symbol" panose="05050102010706020507" pitchFamily="18" charset="2"/>
              </a:rPr>
              <a:t>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o-RO" sz="2800">
                <a:sym typeface="Symbol" panose="05050102010706020507" pitchFamily="18" charset="2"/>
              </a:rPr>
              <a:t>        = </a:t>
            </a:r>
            <a:r>
              <a:rPr lang="en-US" altLang="ro-RO" sz="2800"/>
              <a:t>1000 </a:t>
            </a:r>
            <a:r>
              <a:rPr lang="en-US" altLang="ro-RO" sz="280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ro-RO" sz="2800"/>
              <a:t> 0.018169... </a:t>
            </a:r>
            <a:r>
              <a:rPr lang="en-US" altLang="ro-RO" sz="2800">
                <a:sym typeface="Symbol" panose="05050102010706020507" pitchFamily="18" charset="2"/>
              </a:rPr>
              <a:t> </a:t>
            </a:r>
            <a:r>
              <a:rPr lang="en-US" altLang="ro-RO" sz="2800" i="1">
                <a:sym typeface="Symbol" panose="05050102010706020507" pitchFamily="18" charset="2"/>
              </a:rPr>
              <a:t>= </a:t>
            </a:r>
            <a:r>
              <a:rPr lang="en-US" altLang="ro-RO" sz="2800">
                <a:sym typeface="Symbol" panose="05050102010706020507" pitchFamily="18" charset="2"/>
              </a:rPr>
              <a:t>18.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342"/>
            <a:ext cx="8610600" cy="1325563"/>
          </a:xfrm>
        </p:spPr>
        <p:txBody>
          <a:bodyPr>
            <a:normAutofit/>
          </a:bodyPr>
          <a:lstStyle/>
          <a:p>
            <a:r>
              <a:rPr lang="en-US" altLang="ro-RO" sz="4000" dirty="0"/>
              <a:t>Multiplication </a:t>
            </a:r>
            <a:r>
              <a:rPr lang="en-US" altLang="ro-RO" sz="4000" dirty="0" smtClean="0"/>
              <a:t>Method</a:t>
            </a:r>
            <a:endParaRPr lang="en-US" altLang="ro-RO" sz="4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>
            <a:normAutofit/>
          </a:bodyPr>
          <a:lstStyle/>
          <a:p>
            <a:r>
              <a:rPr lang="en-US" altLang="ro-RO" sz="2800">
                <a:sym typeface="Symbol" panose="05050102010706020507" pitchFamily="18" charset="2"/>
              </a:rPr>
              <a:t>Choose </a:t>
            </a:r>
            <a:r>
              <a:rPr lang="en-US" altLang="ro-RO" sz="2800" i="1">
                <a:sym typeface="Symbol" panose="05050102010706020507" pitchFamily="18" charset="2"/>
              </a:rPr>
              <a:t>m</a:t>
            </a:r>
            <a:r>
              <a:rPr lang="en-US" altLang="ro-RO" sz="2800">
                <a:sym typeface="Symbol" panose="05050102010706020507" pitchFamily="18" charset="2"/>
              </a:rPr>
              <a:t> = 2</a:t>
            </a:r>
            <a:r>
              <a:rPr lang="en-US" altLang="ro-RO" sz="2800" i="1" baseline="30000">
                <a:sym typeface="Symbol" panose="05050102010706020507" pitchFamily="18" charset="2"/>
              </a:rPr>
              <a:t>p</a:t>
            </a:r>
            <a:r>
              <a:rPr lang="en-US" altLang="ro-RO" sz="2800">
                <a:sym typeface="Symbol" panose="05050102010706020507" pitchFamily="18" charset="2"/>
              </a:rPr>
              <a:t>, for some integer </a:t>
            </a:r>
            <a:r>
              <a:rPr lang="en-US" altLang="ro-RO" sz="2800" i="1">
                <a:sym typeface="Symbol" panose="05050102010706020507" pitchFamily="18" charset="2"/>
              </a:rPr>
              <a:t>p</a:t>
            </a:r>
            <a:r>
              <a:rPr lang="en-US" altLang="ro-RO" sz="2800">
                <a:sym typeface="Symbol" panose="05050102010706020507" pitchFamily="18" charset="2"/>
              </a:rPr>
              <a:t>.</a:t>
            </a:r>
          </a:p>
          <a:p>
            <a:r>
              <a:rPr lang="en-US" altLang="ro-RO" sz="2800">
                <a:sym typeface="Symbol" panose="05050102010706020507" pitchFamily="18" charset="2"/>
              </a:rPr>
              <a:t>Let the word size of the machine be </a:t>
            </a:r>
            <a:r>
              <a:rPr lang="en-US" altLang="ro-RO" sz="2800" i="1">
                <a:sym typeface="Symbol" panose="05050102010706020507" pitchFamily="18" charset="2"/>
              </a:rPr>
              <a:t>w</a:t>
            </a:r>
            <a:r>
              <a:rPr lang="en-US" altLang="ro-RO" sz="2800">
                <a:sym typeface="Symbol" panose="05050102010706020507" pitchFamily="18" charset="2"/>
              </a:rPr>
              <a:t> bits.</a:t>
            </a:r>
          </a:p>
          <a:p>
            <a:r>
              <a:rPr lang="en-US" altLang="ro-RO" sz="2800">
                <a:sym typeface="Symbol" panose="05050102010706020507" pitchFamily="18" charset="2"/>
              </a:rPr>
              <a:t>Assume that </a:t>
            </a:r>
            <a:r>
              <a:rPr lang="en-US" altLang="ro-RO" sz="2800" i="1">
                <a:sym typeface="Symbol" panose="05050102010706020507" pitchFamily="18" charset="2"/>
              </a:rPr>
              <a:t>k</a:t>
            </a:r>
            <a:r>
              <a:rPr lang="en-US" altLang="ro-RO" sz="2800">
                <a:sym typeface="Symbol" panose="05050102010706020507" pitchFamily="18" charset="2"/>
              </a:rPr>
              <a:t> fits into a single word. (</a:t>
            </a:r>
            <a:r>
              <a:rPr lang="en-US" altLang="ro-RO" sz="2800" i="1">
                <a:sym typeface="Symbol" panose="05050102010706020507" pitchFamily="18" charset="2"/>
              </a:rPr>
              <a:t>k </a:t>
            </a:r>
            <a:r>
              <a:rPr lang="en-US" altLang="ro-RO" sz="2800">
                <a:sym typeface="Symbol" panose="05050102010706020507" pitchFamily="18" charset="2"/>
              </a:rPr>
              <a:t>takes </a:t>
            </a:r>
            <a:r>
              <a:rPr lang="en-US" altLang="ro-RO" sz="2800" i="1">
                <a:sym typeface="Symbol" panose="05050102010706020507" pitchFamily="18" charset="2"/>
              </a:rPr>
              <a:t>w</a:t>
            </a:r>
            <a:r>
              <a:rPr lang="en-US" altLang="ro-RO" sz="2800">
                <a:sym typeface="Symbol" panose="05050102010706020507" pitchFamily="18" charset="2"/>
              </a:rPr>
              <a:t> bits.)</a:t>
            </a:r>
          </a:p>
          <a:p>
            <a:r>
              <a:rPr lang="en-US" altLang="ro-RO" sz="2800">
                <a:sym typeface="Symbol" panose="05050102010706020507" pitchFamily="18" charset="2"/>
              </a:rPr>
              <a:t>Let 0 &lt; </a:t>
            </a:r>
            <a:r>
              <a:rPr lang="en-US" altLang="ro-RO" sz="2800" i="1">
                <a:sym typeface="Symbol" panose="05050102010706020507" pitchFamily="18" charset="2"/>
              </a:rPr>
              <a:t>s</a:t>
            </a:r>
            <a:r>
              <a:rPr lang="en-US" altLang="ro-RO" sz="2800">
                <a:sym typeface="Symbol" panose="05050102010706020507" pitchFamily="18" charset="2"/>
              </a:rPr>
              <a:t> &lt; 2</a:t>
            </a:r>
            <a:r>
              <a:rPr lang="en-US" altLang="ro-RO" sz="2800" i="1" baseline="30000">
                <a:sym typeface="Symbol" panose="05050102010706020507" pitchFamily="18" charset="2"/>
              </a:rPr>
              <a:t>w</a:t>
            </a:r>
            <a:r>
              <a:rPr lang="en-US" altLang="ro-RO" sz="2800">
                <a:sym typeface="Symbol" panose="05050102010706020507" pitchFamily="18" charset="2"/>
              </a:rPr>
              <a:t>. (</a:t>
            </a:r>
            <a:r>
              <a:rPr lang="en-US" altLang="ro-RO" sz="2800" i="1">
                <a:sym typeface="Symbol" panose="05050102010706020507" pitchFamily="18" charset="2"/>
              </a:rPr>
              <a:t>s</a:t>
            </a:r>
            <a:r>
              <a:rPr lang="en-US" altLang="ro-RO" sz="2800">
                <a:sym typeface="Symbol" panose="05050102010706020507" pitchFamily="18" charset="2"/>
              </a:rPr>
              <a:t> takes </a:t>
            </a:r>
            <a:r>
              <a:rPr lang="en-US" altLang="ro-RO" sz="2800" i="1">
                <a:sym typeface="Symbol" panose="05050102010706020507" pitchFamily="18" charset="2"/>
              </a:rPr>
              <a:t>w </a:t>
            </a:r>
            <a:r>
              <a:rPr lang="en-US" altLang="ro-RO" sz="2800">
                <a:sym typeface="Symbol" panose="05050102010706020507" pitchFamily="18" charset="2"/>
              </a:rPr>
              <a:t>bits.)</a:t>
            </a:r>
          </a:p>
          <a:p>
            <a:r>
              <a:rPr lang="en-US" altLang="ro-RO" sz="2800">
                <a:sym typeface="Symbol" panose="05050102010706020507" pitchFamily="18" charset="2"/>
              </a:rPr>
              <a:t>Restrict </a:t>
            </a:r>
            <a:r>
              <a:rPr lang="en-US" altLang="ro-RO" sz="2800" i="1">
                <a:sym typeface="Symbol" panose="05050102010706020507" pitchFamily="18" charset="2"/>
              </a:rPr>
              <a:t>A</a:t>
            </a:r>
            <a:r>
              <a:rPr lang="en-US" altLang="ro-RO" sz="2800">
                <a:sym typeface="Symbol" panose="05050102010706020507" pitchFamily="18" charset="2"/>
              </a:rPr>
              <a:t> to be of the form </a:t>
            </a:r>
            <a:r>
              <a:rPr lang="en-US" altLang="ro-RO" sz="2800" i="1">
                <a:sym typeface="Symbol" panose="05050102010706020507" pitchFamily="18" charset="2"/>
              </a:rPr>
              <a:t>s</a:t>
            </a:r>
            <a:r>
              <a:rPr lang="en-US" altLang="ro-RO" sz="2800">
                <a:sym typeface="Symbol" panose="05050102010706020507" pitchFamily="18" charset="2"/>
              </a:rPr>
              <a:t>/2</a:t>
            </a:r>
            <a:r>
              <a:rPr lang="en-US" altLang="ro-RO" sz="2800" i="1" baseline="30000">
                <a:sym typeface="Symbol" panose="05050102010706020507" pitchFamily="18" charset="2"/>
              </a:rPr>
              <a:t>w</a:t>
            </a:r>
            <a:r>
              <a:rPr lang="en-US" altLang="ro-RO" sz="2800">
                <a:sym typeface="Symbol" panose="05050102010706020507" pitchFamily="18" charset="2"/>
              </a:rPr>
              <a:t>.</a:t>
            </a:r>
          </a:p>
          <a:p>
            <a:r>
              <a:rPr lang="en-US" altLang="ro-RO" sz="2800">
                <a:sym typeface="Symbol" panose="05050102010706020507" pitchFamily="18" charset="2"/>
              </a:rPr>
              <a:t>Let </a:t>
            </a:r>
            <a:r>
              <a:rPr lang="en-US" altLang="ro-RO" sz="2800" i="1">
                <a:sym typeface="Symbol" panose="05050102010706020507" pitchFamily="18" charset="2"/>
              </a:rPr>
              <a:t>k </a:t>
            </a:r>
            <a:r>
              <a:rPr lang="en-US" altLang="ro-RO" sz="280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ro-RO" sz="2800" i="1">
                <a:solidFill>
                  <a:schemeClr val="tx1"/>
                </a:solidFill>
                <a:sym typeface="Symbol" panose="05050102010706020507" pitchFamily="18" charset="2"/>
              </a:rPr>
              <a:t> s</a:t>
            </a:r>
            <a:r>
              <a:rPr lang="en-US" altLang="ro-RO" sz="2800">
                <a:solidFill>
                  <a:schemeClr val="tx1"/>
                </a:solidFill>
                <a:sym typeface="Symbol" panose="05050102010706020507" pitchFamily="18" charset="2"/>
              </a:rPr>
              <a:t> = </a:t>
            </a:r>
            <a:r>
              <a:rPr lang="en-US" altLang="ro-RO" sz="2400" i="1">
                <a:solidFill>
                  <a:schemeClr val="tx1"/>
                </a:solidFill>
              </a:rPr>
              <a:t>r</a:t>
            </a:r>
            <a:r>
              <a:rPr lang="en-US" altLang="ro-RO" sz="2400" baseline="-25000">
                <a:solidFill>
                  <a:schemeClr val="tx1"/>
                </a:solidFill>
              </a:rPr>
              <a:t>1 </a:t>
            </a:r>
            <a:r>
              <a:rPr lang="en-US" altLang="ro-RO" sz="2400">
                <a:cs typeface="Times New Roman" panose="02020603050405020304" pitchFamily="18" charset="0"/>
                <a:sym typeface="Symbol" panose="05050102010706020507" pitchFamily="18" charset="2"/>
              </a:rPr>
              <a:t>·2</a:t>
            </a:r>
            <a:r>
              <a:rPr lang="en-US" altLang="ro-RO" sz="2400" i="1" baseline="30000"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ro-RO" sz="2400" i="1"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ro-RO" sz="2400" i="1">
                <a:solidFill>
                  <a:schemeClr val="tx1"/>
                </a:solidFill>
              </a:rPr>
              <a:t>r</a:t>
            </a:r>
            <a:r>
              <a:rPr lang="en-US" altLang="ro-RO" sz="2400" baseline="-25000">
                <a:solidFill>
                  <a:schemeClr val="tx1"/>
                </a:solidFill>
              </a:rPr>
              <a:t>0 </a:t>
            </a:r>
            <a:r>
              <a:rPr lang="en-US" altLang="ro-RO" sz="24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ro-RO" sz="2400" i="1">
                <a:solidFill>
                  <a:schemeClr val="tx1"/>
                </a:solidFill>
              </a:rPr>
              <a:t>r</a:t>
            </a:r>
            <a:r>
              <a:rPr lang="en-US" altLang="ro-RO" sz="2400" baseline="-25000">
                <a:solidFill>
                  <a:schemeClr val="tx1"/>
                </a:solidFill>
              </a:rPr>
              <a:t>1</a:t>
            </a:r>
            <a:r>
              <a:rPr lang="en-US" altLang="ro-RO" sz="2400">
                <a:cs typeface="Times New Roman" panose="02020603050405020304" pitchFamily="18" charset="0"/>
                <a:sym typeface="Symbol" panose="05050102010706020507" pitchFamily="18" charset="2"/>
              </a:rPr>
              <a:t> holds the integer part of </a:t>
            </a:r>
            <a:r>
              <a:rPr lang="en-US" altLang="ro-RO" sz="2400" i="1">
                <a:cs typeface="Times New Roman" panose="02020603050405020304" pitchFamily="18" charset="0"/>
                <a:sym typeface="Symbol" panose="05050102010706020507" pitchFamily="18" charset="2"/>
              </a:rPr>
              <a:t>kA </a:t>
            </a:r>
            <a:r>
              <a:rPr lang="en-US" altLang="ro-RO" sz="240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o-RO" sz="2400">
                <a:sym typeface="Symbol" panose="05050102010706020507" pitchFamily="18" charset="2"/>
              </a:rPr>
              <a:t></a:t>
            </a:r>
            <a:r>
              <a:rPr lang="en-US" altLang="ro-RO" sz="2400" i="1"/>
              <a:t>kA</a:t>
            </a:r>
            <a:r>
              <a:rPr lang="en-US" altLang="ro-RO" sz="2400">
                <a:sym typeface="Symbol" panose="05050102010706020507" pitchFamily="18" charset="2"/>
              </a:rPr>
              <a:t>)</a:t>
            </a:r>
            <a:r>
              <a:rPr lang="en-US" altLang="ro-RO" sz="2400"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ro-RO" sz="2400" i="1">
                <a:solidFill>
                  <a:schemeClr val="tx1"/>
                </a:solidFill>
              </a:rPr>
              <a:t>r</a:t>
            </a:r>
            <a:r>
              <a:rPr lang="en-US" altLang="ro-RO" sz="2400" baseline="-25000">
                <a:solidFill>
                  <a:schemeClr val="tx1"/>
                </a:solidFill>
              </a:rPr>
              <a:t>0</a:t>
            </a:r>
            <a:r>
              <a:rPr lang="en-US" altLang="ro-RO" sz="2400">
                <a:cs typeface="Times New Roman" panose="02020603050405020304" pitchFamily="18" charset="0"/>
                <a:sym typeface="Symbol" panose="05050102010706020507" pitchFamily="18" charset="2"/>
              </a:rPr>
              <a:t> holds the fractional part of </a:t>
            </a:r>
            <a:r>
              <a:rPr lang="en-US" altLang="ro-RO" sz="2400" i="1">
                <a:cs typeface="Times New Roman" panose="02020603050405020304" pitchFamily="18" charset="0"/>
                <a:sym typeface="Symbol" panose="05050102010706020507" pitchFamily="18" charset="2"/>
              </a:rPr>
              <a:t>kA </a:t>
            </a:r>
            <a:r>
              <a:rPr lang="en-US" altLang="ro-RO" sz="240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o-RO" sz="2400" i="1"/>
              <a:t>kA</a:t>
            </a:r>
            <a:r>
              <a:rPr lang="en-US" altLang="ro-RO" sz="2400">
                <a:cs typeface="Times New Roman" panose="02020603050405020304" pitchFamily="18" charset="0"/>
                <a:sym typeface="Symbol" panose="05050102010706020507" pitchFamily="18" charset="2"/>
              </a:rPr>
              <a:t> mod 1 = </a:t>
            </a:r>
            <a:r>
              <a:rPr lang="en-US" altLang="ro-RO" sz="2400" i="1">
                <a:cs typeface="Times New Roman" panose="02020603050405020304" pitchFamily="18" charset="0"/>
                <a:sym typeface="Symbol" panose="05050102010706020507" pitchFamily="18" charset="2"/>
              </a:rPr>
              <a:t>kA</a:t>
            </a:r>
            <a:r>
              <a:rPr lang="en-US" altLang="ro-RO" sz="2400"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ro-RO" sz="2400">
                <a:sym typeface="Symbol" panose="05050102010706020507" pitchFamily="18" charset="2"/>
              </a:rPr>
              <a:t></a:t>
            </a:r>
            <a:r>
              <a:rPr lang="en-US" altLang="ro-RO" sz="2400" i="1"/>
              <a:t>kA</a:t>
            </a:r>
            <a:r>
              <a:rPr lang="en-US" altLang="ro-RO" sz="2400">
                <a:sym typeface="Symbol" panose="05050102010706020507" pitchFamily="18" charset="2"/>
              </a:rPr>
              <a:t>).</a:t>
            </a:r>
          </a:p>
          <a:p>
            <a:r>
              <a:rPr lang="en-US" altLang="ro-RO" sz="2400">
                <a:sym typeface="Symbol" panose="05050102010706020507" pitchFamily="18" charset="2"/>
              </a:rPr>
              <a:t>We don’t care about the integer part of </a:t>
            </a:r>
            <a:r>
              <a:rPr lang="en-US" altLang="ro-RO" sz="2400" i="1">
                <a:sym typeface="Symbol" panose="05050102010706020507" pitchFamily="18" charset="2"/>
              </a:rPr>
              <a:t>kA</a:t>
            </a:r>
            <a:r>
              <a:rPr lang="en-US" altLang="ro-RO" sz="240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ro-RO" sz="2400">
                <a:sym typeface="Symbol" panose="05050102010706020507" pitchFamily="18" charset="2"/>
              </a:rPr>
              <a:t>So, just use </a:t>
            </a:r>
            <a:r>
              <a:rPr lang="en-US" altLang="ro-RO" sz="2000" i="1"/>
              <a:t>r</a:t>
            </a:r>
            <a:r>
              <a:rPr lang="en-US" altLang="ro-RO" sz="2000" baseline="-25000"/>
              <a:t>0</a:t>
            </a:r>
            <a:r>
              <a:rPr lang="en-US" altLang="ro-RO" sz="2000">
                <a:cs typeface="Times New Roman" panose="02020603050405020304" pitchFamily="18" charset="0"/>
                <a:sym typeface="Symbol" panose="05050102010706020507" pitchFamily="18" charset="2"/>
              </a:rPr>
              <a:t>, and forget about </a:t>
            </a:r>
            <a:r>
              <a:rPr lang="en-US" altLang="ro-RO" sz="2000" i="1"/>
              <a:t>r</a:t>
            </a:r>
            <a:r>
              <a:rPr lang="en-US" altLang="ro-RO" sz="2000" baseline="-25000"/>
              <a:t>1</a:t>
            </a:r>
            <a:r>
              <a:rPr lang="en-US" altLang="ro-RO" sz="20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ro-RO" sz="2400">
              <a:sym typeface="Symbol" panose="05050102010706020507" pitchFamily="18" charset="2"/>
            </a:endParaRPr>
          </a:p>
          <a:p>
            <a:endParaRPr lang="en-US" altLang="ro-RO" sz="2800">
              <a:sym typeface="Symbol" panose="05050102010706020507" pitchFamily="18" charset="2"/>
            </a:endParaRPr>
          </a:p>
          <a:p>
            <a:endParaRPr lang="en-US" altLang="ro-RO" sz="28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5407"/>
            <a:ext cx="8362950" cy="1325563"/>
          </a:xfrm>
        </p:spPr>
        <p:txBody>
          <a:bodyPr>
            <a:normAutofit/>
          </a:bodyPr>
          <a:lstStyle/>
          <a:p>
            <a:r>
              <a:rPr lang="en-US" altLang="ro-RO" sz="4000" dirty="0"/>
              <a:t>Multiplication </a:t>
            </a:r>
            <a:r>
              <a:rPr lang="en-US" altLang="ro-RO" sz="4000" dirty="0" smtClean="0"/>
              <a:t>Method</a:t>
            </a:r>
            <a:endParaRPr lang="en-US" altLang="ro-RO" sz="4000" dirty="0"/>
          </a:p>
        </p:txBody>
      </p:sp>
      <p:sp>
        <p:nvSpPr>
          <p:cNvPr id="61457" name="Rectangle 17"/>
          <p:cNvSpPr>
            <a:spLocks noGrp="1" noChangeArrowheads="1"/>
          </p:cNvSpPr>
          <p:nvPr>
            <p:ph idx="1"/>
          </p:nvPr>
        </p:nvSpPr>
        <p:spPr>
          <a:xfrm>
            <a:off x="228600" y="4191000"/>
            <a:ext cx="8763000" cy="2209800"/>
          </a:xfrm>
          <a:noFill/>
          <a:ln/>
        </p:spPr>
        <p:txBody>
          <a:bodyPr/>
          <a:lstStyle/>
          <a:p>
            <a:r>
              <a:rPr lang="en-US" altLang="ro-RO" sz="2400">
                <a:sym typeface="Symbol" panose="05050102010706020507" pitchFamily="18" charset="2"/>
              </a:rPr>
              <a:t>We want </a:t>
            </a:r>
            <a:r>
              <a:rPr lang="en-US" altLang="ro-RO" sz="2400" i="1"/>
              <a:t>m</a:t>
            </a:r>
            <a:r>
              <a:rPr lang="en-US" altLang="ro-RO" sz="2400"/>
              <a:t> (</a:t>
            </a:r>
            <a:r>
              <a:rPr lang="en-US" altLang="ro-RO" sz="2400" i="1"/>
              <a:t>kA </a:t>
            </a:r>
            <a:r>
              <a:rPr lang="en-US" altLang="ro-RO" sz="2400"/>
              <a:t>mod</a:t>
            </a:r>
            <a:r>
              <a:rPr lang="en-US" altLang="ro-RO" sz="2400" i="1"/>
              <a:t> </a:t>
            </a:r>
            <a:r>
              <a:rPr lang="en-US" altLang="ro-RO" sz="2400"/>
              <a:t>1)</a:t>
            </a:r>
            <a:r>
              <a:rPr lang="en-US" altLang="ro-RO" sz="2400">
                <a:sym typeface="Symbol" panose="05050102010706020507" pitchFamily="18" charset="2"/>
              </a:rPr>
              <a:t>. We could get that by shifting </a:t>
            </a:r>
            <a:r>
              <a:rPr lang="en-US" altLang="ro-RO" sz="2400" i="1">
                <a:solidFill>
                  <a:schemeClr val="tx1"/>
                </a:solidFill>
              </a:rPr>
              <a:t>r</a:t>
            </a:r>
            <a:r>
              <a:rPr lang="en-US" altLang="ro-RO" sz="2400" baseline="-25000">
                <a:solidFill>
                  <a:schemeClr val="tx1"/>
                </a:solidFill>
              </a:rPr>
              <a:t>0</a:t>
            </a:r>
            <a:r>
              <a:rPr lang="en-US" altLang="ro-RO" sz="2400">
                <a:solidFill>
                  <a:schemeClr val="tx1"/>
                </a:solidFill>
              </a:rPr>
              <a:t> to the left by </a:t>
            </a:r>
            <a:r>
              <a:rPr lang="en-US" altLang="ro-RO" sz="2400" i="1">
                <a:solidFill>
                  <a:schemeClr val="tx1"/>
                </a:solidFill>
              </a:rPr>
              <a:t>p</a:t>
            </a:r>
            <a:r>
              <a:rPr lang="en-US" altLang="ro-RO" sz="2400">
                <a:solidFill>
                  <a:schemeClr val="tx1"/>
                </a:solidFill>
              </a:rPr>
              <a:t> = lg </a:t>
            </a:r>
            <a:r>
              <a:rPr lang="en-US" altLang="ro-RO" sz="2400" i="1">
                <a:solidFill>
                  <a:schemeClr val="tx1"/>
                </a:solidFill>
              </a:rPr>
              <a:t>m</a:t>
            </a:r>
            <a:r>
              <a:rPr lang="en-US" altLang="ro-RO" sz="2400">
                <a:solidFill>
                  <a:schemeClr val="tx1"/>
                </a:solidFill>
              </a:rPr>
              <a:t> bits and then taking the </a:t>
            </a:r>
            <a:r>
              <a:rPr lang="en-US" altLang="ro-RO" sz="2400" i="1">
                <a:solidFill>
                  <a:schemeClr val="tx1"/>
                </a:solidFill>
              </a:rPr>
              <a:t>p </a:t>
            </a:r>
            <a:r>
              <a:rPr lang="en-US" altLang="ro-RO" sz="2400">
                <a:solidFill>
                  <a:schemeClr val="tx1"/>
                </a:solidFill>
              </a:rPr>
              <a:t>bits that were shifted to the left of the binary point.</a:t>
            </a:r>
          </a:p>
          <a:p>
            <a:r>
              <a:rPr lang="en-US" altLang="ro-RO" sz="2400">
                <a:solidFill>
                  <a:schemeClr val="tx1"/>
                </a:solidFill>
              </a:rPr>
              <a:t>But, we don’t need to shift. Just take the </a:t>
            </a:r>
            <a:r>
              <a:rPr lang="en-US" altLang="ro-RO" sz="2400" i="1">
                <a:solidFill>
                  <a:schemeClr val="tx1"/>
                </a:solidFill>
              </a:rPr>
              <a:t>p </a:t>
            </a:r>
            <a:r>
              <a:rPr lang="en-US" altLang="ro-RO" sz="2400">
                <a:solidFill>
                  <a:schemeClr val="tx1"/>
                </a:solidFill>
              </a:rPr>
              <a:t>most significant bits of </a:t>
            </a:r>
            <a:r>
              <a:rPr lang="en-US" altLang="ro-RO" sz="2400" i="1">
                <a:solidFill>
                  <a:schemeClr val="tx1"/>
                </a:solidFill>
              </a:rPr>
              <a:t>r</a:t>
            </a:r>
            <a:r>
              <a:rPr lang="en-US" altLang="ro-RO" sz="2400" baseline="-25000">
                <a:solidFill>
                  <a:schemeClr val="tx1"/>
                </a:solidFill>
              </a:rPr>
              <a:t>0</a:t>
            </a:r>
            <a:r>
              <a:rPr lang="en-US" altLang="ro-RO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810000" y="1447800"/>
            <a:ext cx="29718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o-RO" sz="2000" i="1" u="none"/>
              <a:t>k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810000" y="1981200"/>
            <a:ext cx="29718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o-RO" sz="2000" i="1" u="none"/>
              <a:t>s</a:t>
            </a:r>
            <a:r>
              <a:rPr lang="en-US" altLang="ro-RO" sz="2000" u="none"/>
              <a:t> = </a:t>
            </a:r>
            <a:r>
              <a:rPr lang="en-US" altLang="ro-RO" sz="2000" i="1" u="none"/>
              <a:t>A</a:t>
            </a:r>
            <a:r>
              <a:rPr lang="en-US" altLang="ro-RO" sz="2000" u="none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·2</a:t>
            </a:r>
            <a:r>
              <a:rPr lang="en-US" altLang="ro-RO" sz="2000" i="1" u="none" baseline="30000">
                <a:solidFill>
                  <a:srgbClr val="01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810000" y="2743200"/>
            <a:ext cx="29718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o-RO" sz="2000" i="1" u="none"/>
              <a:t>r</a:t>
            </a:r>
            <a:r>
              <a:rPr lang="en-US" altLang="ro-RO" sz="2000" u="none" baseline="-25000"/>
              <a:t>0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33400" y="2743200"/>
            <a:ext cx="29718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o-RO" sz="2000" i="1" u="none"/>
              <a:t>r</a:t>
            </a:r>
            <a:r>
              <a:rPr lang="en-US" altLang="ro-RO" sz="2000" u="none" baseline="-25000"/>
              <a:t>1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 rot="5400000">
            <a:off x="5181600" y="-22860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953000" y="762000"/>
            <a:ext cx="78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w</a:t>
            </a:r>
            <a:r>
              <a:rPr lang="en-US" altLang="ro-RO" sz="2000" u="none"/>
              <a:t> bits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352800" y="1981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u="none">
                <a:sym typeface="Symbol" panose="05050102010706020507" pitchFamily="18" charset="2"/>
              </a:rPr>
              <a:t></a:t>
            </a:r>
            <a:endParaRPr lang="en-US" altLang="ro-RO" u="none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33400" y="2590800"/>
            <a:ext cx="624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452" name="AutoShape 12"/>
          <p:cNvSpPr>
            <a:spLocks/>
          </p:cNvSpPr>
          <p:nvPr/>
        </p:nvSpPr>
        <p:spPr bwMode="auto">
          <a:xfrm rot="-5400000">
            <a:off x="4381500" y="2705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810000" y="3505200"/>
            <a:ext cx="129540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/>
              <a:t>)</a:t>
            </a:r>
            <a:endParaRPr lang="en-US" altLang="ro-RO" sz="2000" i="1" u="none"/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149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u="none"/>
              <a:t>extract </a:t>
            </a:r>
            <a:r>
              <a:rPr lang="en-US" altLang="ro-RO" sz="2000" i="1" u="none"/>
              <a:t>p</a:t>
            </a:r>
            <a:r>
              <a:rPr lang="en-US" altLang="ro-RO" sz="2000" u="none"/>
              <a:t> bits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505200" y="26670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u="none">
                <a:cs typeface="Times New Roman" panose="02020603050405020304" pitchFamily="18" charset="0"/>
              </a:rPr>
              <a:t>·</a:t>
            </a:r>
            <a:endParaRPr lang="en-US" altLang="ro-RO" u="none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152400" y="4308475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o-RO" altLang="ro-RO" u="none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1600200" y="2057400"/>
            <a:ext cx="1416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u="none"/>
              <a:t>binary point</a:t>
            </a:r>
          </a:p>
        </p:txBody>
      </p:sp>
      <p:cxnSp>
        <p:nvCxnSpPr>
          <p:cNvPr id="61461" name="AutoShape 21"/>
          <p:cNvCxnSpPr>
            <a:cxnSpLocks noChangeShapeType="1"/>
            <a:stCxn id="61458" idx="2"/>
            <a:endCxn id="61455" idx="3"/>
          </p:cNvCxnSpPr>
          <p:nvPr/>
        </p:nvCxnSpPr>
        <p:spPr bwMode="auto">
          <a:xfrm rot="16200000" flipH="1">
            <a:off x="2816225" y="1946275"/>
            <a:ext cx="441325" cy="1457325"/>
          </a:xfrm>
          <a:prstGeom prst="curvedConnector4">
            <a:avLst>
              <a:gd name="adj1" fmla="val 24102"/>
              <a:gd name="adj2" fmla="val 11568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927"/>
            <a:ext cx="7886700" cy="1325563"/>
          </a:xfrm>
        </p:spPr>
        <p:txBody>
          <a:bodyPr/>
          <a:lstStyle/>
          <a:p>
            <a:r>
              <a:rPr lang="en-US" altLang="ro-RO" dirty="0"/>
              <a:t>How to choose </a:t>
            </a:r>
            <a:r>
              <a:rPr lang="en-US" altLang="ro-RO" i="1" dirty="0"/>
              <a:t>A</a:t>
            </a:r>
            <a:r>
              <a:rPr lang="en-US" altLang="ro-RO" dirty="0"/>
              <a:t>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257800"/>
          </a:xfrm>
        </p:spPr>
        <p:txBody>
          <a:bodyPr/>
          <a:lstStyle/>
          <a:p>
            <a:r>
              <a:rPr lang="en-US" altLang="ro-RO">
                <a:solidFill>
                  <a:schemeClr val="hlink"/>
                </a:solidFill>
              </a:rPr>
              <a:t>Another example:</a:t>
            </a:r>
            <a:r>
              <a:rPr lang="en-US" altLang="ro-RO"/>
              <a:t> On board.</a:t>
            </a:r>
          </a:p>
          <a:p>
            <a:r>
              <a:rPr lang="en-US" altLang="ro-RO">
                <a:solidFill>
                  <a:srgbClr val="CC3300"/>
                </a:solidFill>
              </a:rPr>
              <a:t>How to choose </a:t>
            </a:r>
            <a:r>
              <a:rPr lang="en-US" altLang="ro-RO" i="1">
                <a:solidFill>
                  <a:srgbClr val="CC3300"/>
                </a:solidFill>
              </a:rPr>
              <a:t>A</a:t>
            </a:r>
            <a:r>
              <a:rPr lang="en-US" altLang="ro-RO">
                <a:solidFill>
                  <a:srgbClr val="CC3300"/>
                </a:solidFill>
              </a:rPr>
              <a:t>?</a:t>
            </a:r>
          </a:p>
          <a:p>
            <a:pPr lvl="1"/>
            <a:r>
              <a:rPr lang="en-US" altLang="ro-RO"/>
              <a:t>The multiplication method works with any legal value of </a:t>
            </a:r>
            <a:r>
              <a:rPr lang="en-US" altLang="ro-RO" i="1"/>
              <a:t>A</a:t>
            </a:r>
            <a:r>
              <a:rPr lang="en-US" altLang="ro-RO"/>
              <a:t>.</a:t>
            </a:r>
          </a:p>
          <a:p>
            <a:pPr lvl="1"/>
            <a:r>
              <a:rPr lang="en-US" altLang="ro-RO"/>
              <a:t>But it works better with some values than with others, depending on the keys being hashed.</a:t>
            </a:r>
          </a:p>
          <a:p>
            <a:pPr lvl="1"/>
            <a:r>
              <a:rPr lang="en-US" altLang="ro-RO"/>
              <a:t>Knuth suggests using </a:t>
            </a:r>
            <a:r>
              <a:rPr lang="en-US" altLang="ro-RO" i="1"/>
              <a:t>A</a:t>
            </a:r>
            <a:r>
              <a:rPr lang="en-US" altLang="ro-RO"/>
              <a:t> </a:t>
            </a:r>
            <a:r>
              <a:rPr lang="en-US" altLang="ro-RO">
                <a:sym typeface="Symbol" panose="05050102010706020507" pitchFamily="18" charset="2"/>
              </a:rPr>
              <a:t> (5 – 1)/2.</a:t>
            </a:r>
            <a:endParaRPr lang="en-US" altLang="ro-RO"/>
          </a:p>
          <a:p>
            <a:endParaRPr lang="en-US" altLang="ro-RO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886700" cy="1325563"/>
          </a:xfrm>
        </p:spPr>
        <p:txBody>
          <a:bodyPr/>
          <a:lstStyle/>
          <a:p>
            <a:r>
              <a:rPr lang="en-US" altLang="ro-RO" dirty="0"/>
              <a:t>Direct-address Tables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r>
              <a:rPr lang="en-US" altLang="ro-RO" dirty="0"/>
              <a:t>Direct-address Tables are </a:t>
            </a:r>
            <a:r>
              <a:rPr lang="en-US" altLang="ro-RO" dirty="0">
                <a:solidFill>
                  <a:srgbClr val="CC3300"/>
                </a:solidFill>
              </a:rPr>
              <a:t>ordinary arrays</a:t>
            </a:r>
            <a:r>
              <a:rPr lang="en-US" altLang="ro-RO" dirty="0"/>
              <a:t>.</a:t>
            </a:r>
          </a:p>
          <a:p>
            <a:r>
              <a:rPr lang="en-US" altLang="ro-RO" dirty="0">
                <a:solidFill>
                  <a:srgbClr val="CC3300"/>
                </a:solidFill>
              </a:rPr>
              <a:t>Facilitate direct addressing</a:t>
            </a:r>
            <a:r>
              <a:rPr lang="en-US" altLang="ro-RO" dirty="0"/>
              <a:t>.</a:t>
            </a:r>
          </a:p>
          <a:p>
            <a:pPr lvl="1"/>
            <a:r>
              <a:rPr lang="en-US" altLang="ro-RO" dirty="0"/>
              <a:t>Element whose key is </a:t>
            </a:r>
            <a:r>
              <a:rPr lang="en-US" altLang="ro-RO" i="1" dirty="0"/>
              <a:t>k</a:t>
            </a:r>
            <a:r>
              <a:rPr lang="en-US" altLang="ro-RO" dirty="0"/>
              <a:t> is obtained by indexing into the </a:t>
            </a:r>
            <a:r>
              <a:rPr lang="en-US" altLang="ro-RO" i="1" dirty="0"/>
              <a:t>k</a:t>
            </a:r>
            <a:r>
              <a:rPr lang="en-US" altLang="ro-RO" baseline="30000" dirty="0"/>
              <a:t>th</a:t>
            </a:r>
            <a:r>
              <a:rPr lang="en-US" altLang="ro-RO" dirty="0"/>
              <a:t> position of the array.</a:t>
            </a:r>
          </a:p>
          <a:p>
            <a:r>
              <a:rPr lang="en-US" altLang="ro-RO" dirty="0">
                <a:solidFill>
                  <a:schemeClr val="hlink"/>
                </a:solidFill>
              </a:rPr>
              <a:t>Applicable</a:t>
            </a:r>
            <a:r>
              <a:rPr lang="en-US" altLang="ro-RO" dirty="0"/>
              <a:t> when we can afford to allocate an array with one position for every possible key.</a:t>
            </a:r>
          </a:p>
          <a:p>
            <a:pPr lvl="1"/>
            <a:r>
              <a:rPr lang="en-US" altLang="ro-RO" dirty="0"/>
              <a:t>i.e. </a:t>
            </a:r>
            <a:r>
              <a:rPr lang="en-US" altLang="ro-RO" dirty="0">
                <a:solidFill>
                  <a:schemeClr val="hlink"/>
                </a:solidFill>
              </a:rPr>
              <a:t>when the universe of keys </a:t>
            </a:r>
            <a:r>
              <a:rPr lang="en-US" altLang="ro-RO" i="1" dirty="0">
                <a:solidFill>
                  <a:schemeClr val="hlink"/>
                </a:solidFill>
              </a:rPr>
              <a:t>U </a:t>
            </a:r>
            <a:r>
              <a:rPr lang="en-US" altLang="ro-RO" dirty="0">
                <a:solidFill>
                  <a:schemeClr val="hlink"/>
                </a:solidFill>
              </a:rPr>
              <a:t>is small</a:t>
            </a:r>
            <a:r>
              <a:rPr lang="en-US" altLang="ro-RO" dirty="0"/>
              <a:t>.</a:t>
            </a:r>
          </a:p>
          <a:p>
            <a:r>
              <a:rPr lang="en-US" altLang="ro-RO" dirty="0">
                <a:solidFill>
                  <a:srgbClr val="CC3300"/>
                </a:solidFill>
              </a:rPr>
              <a:t>Dictionary operations</a:t>
            </a:r>
            <a:r>
              <a:rPr lang="en-US" altLang="ro-RO" dirty="0"/>
              <a:t> can be implemented to take </a:t>
            </a:r>
            <a:r>
              <a:rPr lang="en-US" altLang="ro-RO" i="1" dirty="0">
                <a:solidFill>
                  <a:srgbClr val="CC3300"/>
                </a:solidFill>
              </a:rPr>
              <a:t>O</a:t>
            </a:r>
            <a:r>
              <a:rPr lang="en-US" altLang="ro-RO" dirty="0">
                <a:solidFill>
                  <a:srgbClr val="CC3300"/>
                </a:solidFill>
              </a:rPr>
              <a:t>(1) time</a:t>
            </a:r>
            <a:r>
              <a:rPr lang="en-US" altLang="ro-RO" dirty="0"/>
              <a:t>.</a:t>
            </a:r>
          </a:p>
          <a:p>
            <a:pPr lvl="1"/>
            <a:r>
              <a:rPr lang="en-US" altLang="ro-RO" dirty="0"/>
              <a:t>Details in Sec. 11.1.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Freeform 2"/>
          <p:cNvSpPr>
            <a:spLocks/>
          </p:cNvSpPr>
          <p:nvPr/>
        </p:nvSpPr>
        <p:spPr bwMode="auto">
          <a:xfrm>
            <a:off x="2097088" y="3778250"/>
            <a:ext cx="3117850" cy="2332038"/>
          </a:xfrm>
          <a:custGeom>
            <a:avLst/>
            <a:gdLst>
              <a:gd name="T0" fmla="*/ 982 w 1473"/>
              <a:gd name="T1" fmla="*/ 68 h 1959"/>
              <a:gd name="T2" fmla="*/ 598 w 1473"/>
              <a:gd name="T3" fmla="*/ 68 h 1959"/>
              <a:gd name="T4" fmla="*/ 534 w 1473"/>
              <a:gd name="T5" fmla="*/ 90 h 1959"/>
              <a:gd name="T6" fmla="*/ 502 w 1473"/>
              <a:gd name="T7" fmla="*/ 100 h 1959"/>
              <a:gd name="T8" fmla="*/ 353 w 1473"/>
              <a:gd name="T9" fmla="*/ 175 h 1959"/>
              <a:gd name="T10" fmla="*/ 182 w 1473"/>
              <a:gd name="T11" fmla="*/ 303 h 1959"/>
              <a:gd name="T12" fmla="*/ 129 w 1473"/>
              <a:gd name="T13" fmla="*/ 367 h 1959"/>
              <a:gd name="T14" fmla="*/ 76 w 1473"/>
              <a:gd name="T15" fmla="*/ 463 h 1959"/>
              <a:gd name="T16" fmla="*/ 1 w 1473"/>
              <a:gd name="T17" fmla="*/ 719 h 1959"/>
              <a:gd name="T18" fmla="*/ 12 w 1473"/>
              <a:gd name="T19" fmla="*/ 836 h 1959"/>
              <a:gd name="T20" fmla="*/ 86 w 1473"/>
              <a:gd name="T21" fmla="*/ 858 h 1959"/>
              <a:gd name="T22" fmla="*/ 321 w 1473"/>
              <a:gd name="T23" fmla="*/ 879 h 1959"/>
              <a:gd name="T24" fmla="*/ 353 w 1473"/>
              <a:gd name="T25" fmla="*/ 900 h 1959"/>
              <a:gd name="T26" fmla="*/ 374 w 1473"/>
              <a:gd name="T27" fmla="*/ 964 h 1959"/>
              <a:gd name="T28" fmla="*/ 353 w 1473"/>
              <a:gd name="T29" fmla="*/ 1071 h 1959"/>
              <a:gd name="T30" fmla="*/ 257 w 1473"/>
              <a:gd name="T31" fmla="*/ 1231 h 1959"/>
              <a:gd name="T32" fmla="*/ 204 w 1473"/>
              <a:gd name="T33" fmla="*/ 1348 h 1959"/>
              <a:gd name="T34" fmla="*/ 332 w 1473"/>
              <a:gd name="T35" fmla="*/ 1604 h 1959"/>
              <a:gd name="T36" fmla="*/ 460 w 1473"/>
              <a:gd name="T37" fmla="*/ 1594 h 1959"/>
              <a:gd name="T38" fmla="*/ 588 w 1473"/>
              <a:gd name="T39" fmla="*/ 1530 h 1959"/>
              <a:gd name="T40" fmla="*/ 716 w 1473"/>
              <a:gd name="T41" fmla="*/ 1455 h 1959"/>
              <a:gd name="T42" fmla="*/ 844 w 1473"/>
              <a:gd name="T43" fmla="*/ 1498 h 1959"/>
              <a:gd name="T44" fmla="*/ 886 w 1473"/>
              <a:gd name="T45" fmla="*/ 1594 h 1959"/>
              <a:gd name="T46" fmla="*/ 993 w 1473"/>
              <a:gd name="T47" fmla="*/ 1956 h 1959"/>
              <a:gd name="T48" fmla="*/ 1249 w 1473"/>
              <a:gd name="T49" fmla="*/ 1914 h 1959"/>
              <a:gd name="T50" fmla="*/ 1302 w 1473"/>
              <a:gd name="T51" fmla="*/ 1871 h 1959"/>
              <a:gd name="T52" fmla="*/ 1324 w 1473"/>
              <a:gd name="T53" fmla="*/ 1839 h 1959"/>
              <a:gd name="T54" fmla="*/ 1356 w 1473"/>
              <a:gd name="T55" fmla="*/ 1818 h 1959"/>
              <a:gd name="T56" fmla="*/ 1473 w 1473"/>
              <a:gd name="T57" fmla="*/ 1306 h 1959"/>
              <a:gd name="T58" fmla="*/ 1398 w 1473"/>
              <a:gd name="T59" fmla="*/ 911 h 1959"/>
              <a:gd name="T60" fmla="*/ 1345 w 1473"/>
              <a:gd name="T61" fmla="*/ 836 h 1959"/>
              <a:gd name="T62" fmla="*/ 1302 w 1473"/>
              <a:gd name="T63" fmla="*/ 751 h 1959"/>
              <a:gd name="T64" fmla="*/ 1270 w 1473"/>
              <a:gd name="T65" fmla="*/ 634 h 1959"/>
              <a:gd name="T66" fmla="*/ 1345 w 1473"/>
              <a:gd name="T67" fmla="*/ 356 h 1959"/>
              <a:gd name="T68" fmla="*/ 1345 w 1473"/>
              <a:gd name="T69" fmla="*/ 143 h 1959"/>
              <a:gd name="T70" fmla="*/ 1217 w 1473"/>
              <a:gd name="T71" fmla="*/ 58 h 1959"/>
              <a:gd name="T72" fmla="*/ 1153 w 1473"/>
              <a:gd name="T73" fmla="*/ 36 h 1959"/>
              <a:gd name="T74" fmla="*/ 982 w 1473"/>
              <a:gd name="T75" fmla="*/ 68 h 1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73" h="1959">
                <a:moveTo>
                  <a:pt x="982" y="68"/>
                </a:moveTo>
                <a:cubicBezTo>
                  <a:pt x="876" y="15"/>
                  <a:pt x="715" y="60"/>
                  <a:pt x="598" y="68"/>
                </a:cubicBezTo>
                <a:cubicBezTo>
                  <a:pt x="577" y="75"/>
                  <a:pt x="555" y="83"/>
                  <a:pt x="534" y="90"/>
                </a:cubicBezTo>
                <a:cubicBezTo>
                  <a:pt x="523" y="94"/>
                  <a:pt x="502" y="100"/>
                  <a:pt x="502" y="100"/>
                </a:cubicBezTo>
                <a:cubicBezTo>
                  <a:pt x="381" y="182"/>
                  <a:pt x="500" y="108"/>
                  <a:pt x="353" y="175"/>
                </a:cubicBezTo>
                <a:cubicBezTo>
                  <a:pt x="287" y="205"/>
                  <a:pt x="241" y="264"/>
                  <a:pt x="182" y="303"/>
                </a:cubicBezTo>
                <a:cubicBezTo>
                  <a:pt x="130" y="382"/>
                  <a:pt x="197" y="285"/>
                  <a:pt x="129" y="367"/>
                </a:cubicBezTo>
                <a:cubicBezTo>
                  <a:pt x="105" y="396"/>
                  <a:pt x="97" y="432"/>
                  <a:pt x="76" y="463"/>
                </a:cubicBezTo>
                <a:cubicBezTo>
                  <a:pt x="54" y="550"/>
                  <a:pt x="16" y="629"/>
                  <a:pt x="1" y="719"/>
                </a:cubicBezTo>
                <a:cubicBezTo>
                  <a:pt x="5" y="758"/>
                  <a:pt x="0" y="799"/>
                  <a:pt x="12" y="836"/>
                </a:cubicBezTo>
                <a:cubicBezTo>
                  <a:pt x="13" y="840"/>
                  <a:pt x="68" y="853"/>
                  <a:pt x="86" y="858"/>
                </a:cubicBezTo>
                <a:cubicBezTo>
                  <a:pt x="195" y="889"/>
                  <a:pt x="34" y="863"/>
                  <a:pt x="321" y="879"/>
                </a:cubicBezTo>
                <a:cubicBezTo>
                  <a:pt x="332" y="886"/>
                  <a:pt x="346" y="889"/>
                  <a:pt x="353" y="900"/>
                </a:cubicBezTo>
                <a:cubicBezTo>
                  <a:pt x="365" y="919"/>
                  <a:pt x="374" y="964"/>
                  <a:pt x="374" y="964"/>
                </a:cubicBezTo>
                <a:cubicBezTo>
                  <a:pt x="371" y="987"/>
                  <a:pt x="368" y="1044"/>
                  <a:pt x="353" y="1071"/>
                </a:cubicBezTo>
                <a:cubicBezTo>
                  <a:pt x="322" y="1126"/>
                  <a:pt x="287" y="1177"/>
                  <a:pt x="257" y="1231"/>
                </a:cubicBezTo>
                <a:cubicBezTo>
                  <a:pt x="235" y="1271"/>
                  <a:pt x="229" y="1310"/>
                  <a:pt x="204" y="1348"/>
                </a:cubicBezTo>
                <a:cubicBezTo>
                  <a:pt x="212" y="1485"/>
                  <a:pt x="191" y="1571"/>
                  <a:pt x="332" y="1604"/>
                </a:cubicBezTo>
                <a:cubicBezTo>
                  <a:pt x="375" y="1601"/>
                  <a:pt x="418" y="1600"/>
                  <a:pt x="460" y="1594"/>
                </a:cubicBezTo>
                <a:cubicBezTo>
                  <a:pt x="508" y="1588"/>
                  <a:pt x="541" y="1545"/>
                  <a:pt x="588" y="1530"/>
                </a:cubicBezTo>
                <a:cubicBezTo>
                  <a:pt x="623" y="1495"/>
                  <a:pt x="668" y="1471"/>
                  <a:pt x="716" y="1455"/>
                </a:cubicBezTo>
                <a:cubicBezTo>
                  <a:pt x="772" y="1463"/>
                  <a:pt x="806" y="1460"/>
                  <a:pt x="844" y="1498"/>
                </a:cubicBezTo>
                <a:cubicBezTo>
                  <a:pt x="855" y="1533"/>
                  <a:pt x="875" y="1559"/>
                  <a:pt x="886" y="1594"/>
                </a:cubicBezTo>
                <a:cubicBezTo>
                  <a:pt x="894" y="1728"/>
                  <a:pt x="871" y="1876"/>
                  <a:pt x="993" y="1956"/>
                </a:cubicBezTo>
                <a:cubicBezTo>
                  <a:pt x="1285" y="1941"/>
                  <a:pt x="1104" y="1959"/>
                  <a:pt x="1249" y="1914"/>
                </a:cubicBezTo>
                <a:cubicBezTo>
                  <a:pt x="1307" y="1825"/>
                  <a:pt x="1231" y="1928"/>
                  <a:pt x="1302" y="1871"/>
                </a:cubicBezTo>
                <a:cubicBezTo>
                  <a:pt x="1312" y="1863"/>
                  <a:pt x="1315" y="1848"/>
                  <a:pt x="1324" y="1839"/>
                </a:cubicBezTo>
                <a:cubicBezTo>
                  <a:pt x="1333" y="1830"/>
                  <a:pt x="1345" y="1825"/>
                  <a:pt x="1356" y="1818"/>
                </a:cubicBezTo>
                <a:cubicBezTo>
                  <a:pt x="1466" y="1650"/>
                  <a:pt x="1423" y="1499"/>
                  <a:pt x="1473" y="1306"/>
                </a:cubicBezTo>
                <a:cubicBezTo>
                  <a:pt x="1466" y="1156"/>
                  <a:pt x="1470" y="1037"/>
                  <a:pt x="1398" y="911"/>
                </a:cubicBezTo>
                <a:cubicBezTo>
                  <a:pt x="1326" y="785"/>
                  <a:pt x="1399" y="935"/>
                  <a:pt x="1345" y="836"/>
                </a:cubicBezTo>
                <a:cubicBezTo>
                  <a:pt x="1330" y="808"/>
                  <a:pt x="1302" y="751"/>
                  <a:pt x="1302" y="751"/>
                </a:cubicBezTo>
                <a:cubicBezTo>
                  <a:pt x="1293" y="711"/>
                  <a:pt x="1280" y="673"/>
                  <a:pt x="1270" y="634"/>
                </a:cubicBezTo>
                <a:cubicBezTo>
                  <a:pt x="1279" y="537"/>
                  <a:pt x="1290" y="439"/>
                  <a:pt x="1345" y="356"/>
                </a:cubicBezTo>
                <a:cubicBezTo>
                  <a:pt x="1356" y="285"/>
                  <a:pt x="1372" y="215"/>
                  <a:pt x="1345" y="143"/>
                </a:cubicBezTo>
                <a:cubicBezTo>
                  <a:pt x="1322" y="82"/>
                  <a:pt x="1267" y="75"/>
                  <a:pt x="1217" y="58"/>
                </a:cubicBezTo>
                <a:cubicBezTo>
                  <a:pt x="1196" y="51"/>
                  <a:pt x="1153" y="36"/>
                  <a:pt x="1153" y="36"/>
                </a:cubicBezTo>
                <a:cubicBezTo>
                  <a:pt x="985" y="48"/>
                  <a:pt x="1018" y="0"/>
                  <a:pt x="982" y="68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1316867" name="Text Box 3"/>
          <p:cNvSpPr txBox="1">
            <a:spLocks noChangeArrowheads="1"/>
          </p:cNvSpPr>
          <p:nvPr/>
        </p:nvSpPr>
        <p:spPr bwMode="auto">
          <a:xfrm>
            <a:off x="2097088" y="6178550"/>
            <a:ext cx="294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Times New Roman" panose="02020603050405020304" pitchFamily="18" charset="0"/>
              </a:rPr>
              <a:t>elements (e.g., strings)</a:t>
            </a:r>
          </a:p>
        </p:txBody>
      </p:sp>
      <p:sp>
        <p:nvSpPr>
          <p:cNvPr id="1316868" name="Line 4"/>
          <p:cNvSpPr>
            <a:spLocks noChangeShapeType="1"/>
          </p:cNvSpPr>
          <p:nvPr/>
        </p:nvSpPr>
        <p:spPr bwMode="auto">
          <a:xfrm>
            <a:off x="5653088" y="4749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o-RO"/>
          </a:p>
        </p:txBody>
      </p:sp>
      <p:graphicFrame>
        <p:nvGraphicFramePr>
          <p:cNvPr id="1316869" name="Group 5"/>
          <p:cNvGraphicFramePr>
            <a:graphicFrameLocks noGrp="1"/>
          </p:cNvGraphicFramePr>
          <p:nvPr/>
        </p:nvGraphicFramePr>
        <p:xfrm>
          <a:off x="7329488" y="2082800"/>
          <a:ext cx="1524000" cy="414528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6907" name="Text Box 43"/>
          <p:cNvSpPr txBox="1">
            <a:spLocks noChangeArrowheads="1"/>
          </p:cNvSpPr>
          <p:nvPr/>
        </p:nvSpPr>
        <p:spPr bwMode="auto">
          <a:xfrm>
            <a:off x="6629400" y="5791200"/>
            <a:ext cx="140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Times New Roman" panose="02020603050405020304" pitchFamily="18" charset="0"/>
              </a:rPr>
              <a:t>length –1 </a:t>
            </a:r>
          </a:p>
        </p:txBody>
      </p:sp>
      <p:sp>
        <p:nvSpPr>
          <p:cNvPr id="1316908" name="Text Box 44"/>
          <p:cNvSpPr txBox="1">
            <a:spLocks noChangeArrowheads="1"/>
          </p:cNvSpPr>
          <p:nvPr/>
        </p:nvSpPr>
        <p:spPr bwMode="auto">
          <a:xfrm>
            <a:off x="5759450" y="3733800"/>
            <a:ext cx="1501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pPr algn="ctr"/>
            <a:r>
              <a:rPr lang="en-US" altLang="ro-RO">
                <a:latin typeface="Times New Roman" panose="02020603050405020304" pitchFamily="18" charset="0"/>
              </a:rPr>
              <a:t>hash func.</a:t>
            </a:r>
          </a:p>
          <a:p>
            <a:pPr algn="ctr"/>
            <a:r>
              <a:rPr lang="en-US" altLang="ro-RO">
                <a:latin typeface="Times New Roman" panose="02020603050405020304" pitchFamily="18" charset="0"/>
              </a:rPr>
              <a:t>h(element)</a:t>
            </a:r>
          </a:p>
        </p:txBody>
      </p:sp>
      <p:sp>
        <p:nvSpPr>
          <p:cNvPr id="1316909" name="Text Box 45"/>
          <p:cNvSpPr txBox="1">
            <a:spLocks noChangeArrowheads="1"/>
          </p:cNvSpPr>
          <p:nvPr/>
        </p:nvSpPr>
        <p:spPr bwMode="auto">
          <a:xfrm>
            <a:off x="7481888" y="617855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>
                <a:latin typeface="Times New Roman" panose="02020603050405020304" pitchFamily="18" charset="0"/>
              </a:rPr>
              <a:t>hash table</a:t>
            </a:r>
          </a:p>
        </p:txBody>
      </p:sp>
      <p:sp>
        <p:nvSpPr>
          <p:cNvPr id="131691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7467600" cy="5562600"/>
          </a:xfrm>
        </p:spPr>
        <p:txBody>
          <a:bodyPr/>
          <a:lstStyle/>
          <a:p>
            <a:r>
              <a:rPr lang="en-US" altLang="ro-RO" b="1"/>
              <a:t>hash table</a:t>
            </a:r>
            <a:r>
              <a:rPr lang="en-US" altLang="ro-RO"/>
              <a:t>: an array of some fixed size, that positions elements according to an algorithm called a </a:t>
            </a:r>
            <a:r>
              <a:rPr lang="en-US" altLang="ro-RO" b="1"/>
              <a:t>hash function</a:t>
            </a:r>
          </a:p>
        </p:txBody>
      </p:sp>
      <p:sp>
        <p:nvSpPr>
          <p:cNvPr id="131691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1062185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altLang="ro-RO" dirty="0"/>
              <a:t>Hash Tables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/>
          </a:bodyPr>
          <a:lstStyle/>
          <a:p>
            <a:r>
              <a:rPr lang="en-US" altLang="ro-RO" sz="2800" b="1" dirty="0">
                <a:solidFill>
                  <a:srgbClr val="CC3300"/>
                </a:solidFill>
              </a:rPr>
              <a:t>Notation:</a:t>
            </a:r>
          </a:p>
          <a:p>
            <a:pPr lvl="1"/>
            <a:r>
              <a:rPr lang="en-US" altLang="ro-RO" sz="2400" i="1" dirty="0">
                <a:solidFill>
                  <a:schemeClr val="hlink"/>
                </a:solidFill>
              </a:rPr>
              <a:t>U</a:t>
            </a:r>
            <a:r>
              <a:rPr lang="en-US" altLang="ro-RO" sz="2400" dirty="0"/>
              <a:t> – Universe of all possible keys.</a:t>
            </a:r>
          </a:p>
          <a:p>
            <a:pPr lvl="1"/>
            <a:r>
              <a:rPr lang="en-US" altLang="ro-RO" sz="2400" i="1" dirty="0">
                <a:solidFill>
                  <a:schemeClr val="hlink"/>
                </a:solidFill>
              </a:rPr>
              <a:t>K</a:t>
            </a:r>
            <a:r>
              <a:rPr lang="en-US" altLang="ro-RO" sz="2400" dirty="0"/>
              <a:t> – Set of keys actually stored in the dictionary.</a:t>
            </a:r>
          </a:p>
          <a:p>
            <a:pPr lvl="1"/>
            <a:r>
              <a:rPr lang="en-US" altLang="ro-RO" sz="2400" dirty="0"/>
              <a:t> </a:t>
            </a:r>
            <a:r>
              <a:rPr lang="en-US" altLang="ro-RO" sz="2400" dirty="0">
                <a:solidFill>
                  <a:schemeClr val="hlink"/>
                </a:solidFill>
              </a:rPr>
              <a:t>|</a:t>
            </a:r>
            <a:r>
              <a:rPr lang="en-US" altLang="ro-RO" sz="2400" i="1" dirty="0">
                <a:solidFill>
                  <a:schemeClr val="hlink"/>
                </a:solidFill>
              </a:rPr>
              <a:t>K</a:t>
            </a:r>
            <a:r>
              <a:rPr lang="en-US" altLang="ro-RO" sz="2400" dirty="0">
                <a:solidFill>
                  <a:schemeClr val="hlink"/>
                </a:solidFill>
              </a:rPr>
              <a:t>| = </a:t>
            </a:r>
            <a:r>
              <a:rPr lang="en-US" altLang="ro-RO" sz="2400" i="1" dirty="0">
                <a:solidFill>
                  <a:schemeClr val="hlink"/>
                </a:solidFill>
              </a:rPr>
              <a:t>n</a:t>
            </a:r>
            <a:r>
              <a:rPr lang="en-US" altLang="ro-RO" sz="2400" dirty="0"/>
              <a:t>.</a:t>
            </a:r>
          </a:p>
          <a:p>
            <a:r>
              <a:rPr lang="en-US" altLang="ro-RO" sz="2800" dirty="0">
                <a:solidFill>
                  <a:srgbClr val="CC3300"/>
                </a:solidFill>
              </a:rPr>
              <a:t>When U is very large</a:t>
            </a:r>
            <a:r>
              <a:rPr lang="en-US" altLang="ro-RO" sz="2800" dirty="0"/>
              <a:t>,</a:t>
            </a:r>
          </a:p>
          <a:p>
            <a:pPr lvl="1"/>
            <a:r>
              <a:rPr lang="en-US" altLang="ro-RO" sz="2400" dirty="0"/>
              <a:t>Arrays are not practical.</a:t>
            </a:r>
          </a:p>
          <a:p>
            <a:pPr lvl="1"/>
            <a:r>
              <a:rPr lang="en-US" altLang="ro-RO" sz="2400" dirty="0"/>
              <a:t>|</a:t>
            </a:r>
            <a:r>
              <a:rPr lang="en-US" altLang="ro-RO" sz="2400" i="1" dirty="0"/>
              <a:t>K</a:t>
            </a:r>
            <a:r>
              <a:rPr lang="en-US" altLang="ro-RO" sz="2400" dirty="0"/>
              <a:t>| &lt;&lt; |</a:t>
            </a:r>
            <a:r>
              <a:rPr lang="en-US" altLang="ro-RO" sz="2400" i="1" dirty="0"/>
              <a:t>U</a:t>
            </a:r>
            <a:r>
              <a:rPr lang="en-US" altLang="ro-RO" sz="2400" dirty="0"/>
              <a:t>|.</a:t>
            </a:r>
          </a:p>
          <a:p>
            <a:r>
              <a:rPr lang="en-US" altLang="ro-RO" sz="2800" dirty="0"/>
              <a:t>Use a table of size proportional to |</a:t>
            </a:r>
            <a:r>
              <a:rPr lang="en-US" altLang="ro-RO" sz="2800" i="1" dirty="0"/>
              <a:t>K</a:t>
            </a:r>
            <a:r>
              <a:rPr lang="en-US" altLang="ro-RO" sz="2800" dirty="0"/>
              <a:t>| – </a:t>
            </a:r>
            <a:r>
              <a:rPr lang="en-US" altLang="ro-RO" sz="2800" dirty="0">
                <a:solidFill>
                  <a:srgbClr val="CC3300"/>
                </a:solidFill>
              </a:rPr>
              <a:t>The hash tables</a:t>
            </a:r>
            <a:r>
              <a:rPr lang="en-US" altLang="ro-RO" sz="2800" dirty="0"/>
              <a:t>.</a:t>
            </a:r>
          </a:p>
          <a:p>
            <a:pPr lvl="1"/>
            <a:r>
              <a:rPr lang="en-US" altLang="ro-RO" sz="2400" dirty="0"/>
              <a:t>However, we lose the direct-addressing ability.</a:t>
            </a:r>
          </a:p>
          <a:p>
            <a:pPr lvl="1"/>
            <a:r>
              <a:rPr lang="en-US" altLang="ro-RO" sz="2400" dirty="0"/>
              <a:t>Define functions that map keys to slots of the hash table.</a:t>
            </a:r>
          </a:p>
          <a:p>
            <a:pPr lvl="1"/>
            <a:endParaRPr lang="en-US" altLang="ro-RO" sz="2400" dirty="0"/>
          </a:p>
          <a:p>
            <a:pPr lvl="1"/>
            <a:endParaRPr lang="en-US" altLang="ro-RO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86700" cy="1325563"/>
          </a:xfrm>
        </p:spPr>
        <p:txBody>
          <a:bodyPr/>
          <a:lstStyle/>
          <a:p>
            <a:r>
              <a:rPr lang="en-US" altLang="ro-RO" dirty="0"/>
              <a:t>Hashing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ro-RO">
                <a:solidFill>
                  <a:srgbClr val="CC3300"/>
                </a:solidFill>
              </a:rPr>
              <a:t>Hash function </a:t>
            </a:r>
            <a:r>
              <a:rPr lang="en-US" altLang="ro-RO" i="1">
                <a:solidFill>
                  <a:srgbClr val="CC3300"/>
                </a:solidFill>
              </a:rPr>
              <a:t>h</a:t>
            </a:r>
            <a:r>
              <a:rPr lang="en-US" altLang="ro-RO">
                <a:solidFill>
                  <a:srgbClr val="CC3300"/>
                </a:solidFill>
              </a:rPr>
              <a:t>:</a:t>
            </a:r>
            <a:r>
              <a:rPr lang="en-US" altLang="ro-RO"/>
              <a:t> Mapping from </a:t>
            </a:r>
            <a:r>
              <a:rPr lang="en-US" altLang="ro-RO" i="1"/>
              <a:t>U</a:t>
            </a:r>
            <a:r>
              <a:rPr lang="en-US" altLang="ro-RO"/>
              <a:t> to the slots of a hash table </a:t>
            </a:r>
            <a:r>
              <a:rPr lang="en-US" altLang="ro-RO" i="1"/>
              <a:t>T</a:t>
            </a:r>
            <a:r>
              <a:rPr lang="en-US" altLang="ro-RO"/>
              <a:t>[0</a:t>
            </a:r>
            <a:r>
              <a:rPr lang="en-US" altLang="ro-RO" i="1"/>
              <a:t>..m</a:t>
            </a:r>
            <a:r>
              <a:rPr lang="en-US" altLang="ro-RO"/>
              <a:t>–1]</a:t>
            </a:r>
            <a:r>
              <a:rPr lang="en-US" altLang="ro-RO" i="1"/>
              <a:t>.</a:t>
            </a:r>
          </a:p>
          <a:p>
            <a:pPr lvl="1">
              <a:buFontTx/>
              <a:buNone/>
            </a:pPr>
            <a:r>
              <a:rPr lang="en-US" altLang="ro-RO" i="1"/>
              <a:t>            </a:t>
            </a:r>
            <a:r>
              <a:rPr lang="en-US" altLang="ro-RO" i="1">
                <a:solidFill>
                  <a:schemeClr val="hlink"/>
                </a:solidFill>
              </a:rPr>
              <a:t>h</a:t>
            </a:r>
            <a:r>
              <a:rPr lang="en-US" altLang="ro-RO">
                <a:solidFill>
                  <a:schemeClr val="hlink"/>
                </a:solidFill>
              </a:rPr>
              <a:t> : </a:t>
            </a:r>
            <a:r>
              <a:rPr lang="en-US" altLang="ro-RO" i="1">
                <a:solidFill>
                  <a:schemeClr val="hlink"/>
                </a:solidFill>
              </a:rPr>
              <a:t>U</a:t>
            </a:r>
            <a:r>
              <a:rPr lang="en-US" altLang="ro-RO">
                <a:solidFill>
                  <a:schemeClr val="hlink"/>
                </a:solidFill>
              </a:rPr>
              <a:t> </a:t>
            </a:r>
            <a:r>
              <a:rPr lang="en-US" altLang="ro-RO">
                <a:solidFill>
                  <a:schemeClr val="hlink"/>
                </a:solidFill>
                <a:sym typeface="Symbol" panose="05050102010706020507" pitchFamily="18" charset="2"/>
              </a:rPr>
              <a:t></a:t>
            </a:r>
            <a:r>
              <a:rPr lang="en-US" altLang="ro-RO">
                <a:solidFill>
                  <a:schemeClr val="hlink"/>
                </a:solidFill>
              </a:rPr>
              <a:t> {0</a:t>
            </a:r>
            <a:r>
              <a:rPr lang="en-US" altLang="ro-RO" i="1">
                <a:solidFill>
                  <a:schemeClr val="hlink"/>
                </a:solidFill>
              </a:rPr>
              <a:t>,</a:t>
            </a:r>
            <a:r>
              <a:rPr lang="en-US" altLang="ro-RO">
                <a:solidFill>
                  <a:schemeClr val="hlink"/>
                </a:solidFill>
              </a:rPr>
              <a:t>1</a:t>
            </a:r>
            <a:r>
              <a:rPr lang="en-US" altLang="ro-RO" i="1">
                <a:solidFill>
                  <a:schemeClr val="hlink"/>
                </a:solidFill>
              </a:rPr>
              <a:t>,…, m</a:t>
            </a:r>
            <a:r>
              <a:rPr lang="en-US" altLang="ro-RO">
                <a:solidFill>
                  <a:schemeClr val="hlink"/>
                </a:solidFill>
              </a:rPr>
              <a:t>–1}</a:t>
            </a:r>
          </a:p>
          <a:p>
            <a:r>
              <a:rPr lang="en-US" altLang="ro-RO"/>
              <a:t>With arrays, key </a:t>
            </a:r>
            <a:r>
              <a:rPr lang="en-US" altLang="ro-RO" i="1"/>
              <a:t>k</a:t>
            </a:r>
            <a:r>
              <a:rPr lang="en-US" altLang="ro-RO"/>
              <a:t> maps to slot </a:t>
            </a:r>
            <a:r>
              <a:rPr lang="en-US" altLang="ro-RO" i="1"/>
              <a:t>A</a:t>
            </a:r>
            <a:r>
              <a:rPr lang="en-US" altLang="ro-RO"/>
              <a:t>[</a:t>
            </a:r>
            <a:r>
              <a:rPr lang="en-US" altLang="ro-RO" i="1"/>
              <a:t>k</a:t>
            </a:r>
            <a:r>
              <a:rPr lang="en-US" altLang="ro-RO"/>
              <a:t>].</a:t>
            </a:r>
          </a:p>
          <a:p>
            <a:r>
              <a:rPr lang="en-US" altLang="ro-RO"/>
              <a:t>With hash tables, key </a:t>
            </a:r>
            <a:r>
              <a:rPr lang="en-US" altLang="ro-RO" i="1"/>
              <a:t>k</a:t>
            </a:r>
            <a:r>
              <a:rPr lang="en-US" altLang="ro-RO"/>
              <a:t> maps or </a:t>
            </a:r>
            <a:r>
              <a:rPr lang="en-US" altLang="ro-RO">
                <a:solidFill>
                  <a:srgbClr val="CC3300"/>
                </a:solidFill>
              </a:rPr>
              <a:t>“hashes”</a:t>
            </a:r>
            <a:r>
              <a:rPr lang="en-US" altLang="ro-RO"/>
              <a:t> to slot </a:t>
            </a:r>
            <a:r>
              <a:rPr lang="en-US" altLang="ro-RO" i="1"/>
              <a:t>T</a:t>
            </a:r>
            <a:r>
              <a:rPr lang="en-US" altLang="ro-RO"/>
              <a:t>[</a:t>
            </a:r>
            <a:r>
              <a:rPr lang="en-US" altLang="ro-RO" i="1"/>
              <a:t>h</a:t>
            </a:r>
            <a:r>
              <a:rPr lang="en-US" altLang="ro-RO"/>
              <a:t>[</a:t>
            </a:r>
            <a:r>
              <a:rPr lang="en-US" altLang="ro-RO" i="1"/>
              <a:t>k</a:t>
            </a:r>
            <a:r>
              <a:rPr lang="en-US" altLang="ro-RO"/>
              <a:t>]].</a:t>
            </a:r>
          </a:p>
          <a:p>
            <a:r>
              <a:rPr lang="en-US" altLang="ro-RO" i="1"/>
              <a:t>h</a:t>
            </a:r>
            <a:r>
              <a:rPr lang="en-US" altLang="ro-RO"/>
              <a:t>[</a:t>
            </a:r>
            <a:r>
              <a:rPr lang="en-US" altLang="ro-RO" i="1"/>
              <a:t>k</a:t>
            </a:r>
            <a:r>
              <a:rPr lang="en-US" altLang="ro-RO"/>
              <a:t>] is the </a:t>
            </a:r>
            <a:r>
              <a:rPr lang="en-US" altLang="ro-RO" i="1">
                <a:solidFill>
                  <a:srgbClr val="CC3300"/>
                </a:solidFill>
              </a:rPr>
              <a:t>hash value</a:t>
            </a:r>
            <a:r>
              <a:rPr lang="en-US" altLang="ro-RO"/>
              <a:t> of key </a:t>
            </a:r>
            <a:r>
              <a:rPr lang="en-US" altLang="ro-RO" i="1"/>
              <a:t>k</a:t>
            </a:r>
            <a:r>
              <a:rPr lang="en-US" altLang="ro-RO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C532-9141-4C3C-AD80-F0385B827D29}" type="slidenum">
              <a:rPr lang="en-US" altLang="ro-RO"/>
              <a:pPr/>
              <a:t>7</a:t>
            </a:fld>
            <a:endParaRPr lang="en-US" altLang="ro-RO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ro-RO" sz="2800"/>
              <a:t>The idea: somehow we map every element into some index in the array ("hash" it);</a:t>
            </a:r>
            <a:br>
              <a:rPr lang="en-US" altLang="ro-RO" sz="2800"/>
            </a:br>
            <a:r>
              <a:rPr lang="en-US" altLang="ro-RO" sz="2800"/>
              <a:t>this is its one and only place that it should go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ro-RO" sz="2400"/>
              <a:t>Lookup becomes </a:t>
            </a:r>
            <a:r>
              <a:rPr lang="en-US" altLang="ro-RO" sz="2400" i="1" u="sng"/>
              <a:t>constant-time </a:t>
            </a:r>
            <a:r>
              <a:rPr lang="en-US" altLang="ro-RO" sz="2400"/>
              <a:t>: simply look at that one slot again later to see if the element is there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ro-RO" sz="2400"/>
              <a:t>add, remove, contains all become O(1) !</a:t>
            </a:r>
          </a:p>
          <a:p>
            <a:pPr marL="609600" indent="-609600">
              <a:lnSpc>
                <a:spcPct val="80000"/>
              </a:lnSpc>
            </a:pPr>
            <a:endParaRPr lang="en-US" altLang="ro-RO" sz="2800"/>
          </a:p>
          <a:p>
            <a:pPr marL="609600" indent="-609600">
              <a:lnSpc>
                <a:spcPct val="80000"/>
              </a:lnSpc>
            </a:pPr>
            <a:r>
              <a:rPr lang="en-US" altLang="ro-RO" sz="2800"/>
              <a:t>For now, let's look at integers (</a:t>
            </a:r>
            <a:r>
              <a:rPr lang="en-US" altLang="ro-RO" sz="2800">
                <a:latin typeface="Courier New" panose="02070309020205020404" pitchFamily="49" charset="0"/>
              </a:rPr>
              <a:t>int</a:t>
            </a:r>
            <a:r>
              <a:rPr lang="en-US" altLang="ro-RO" sz="2800"/>
              <a:t>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ro-RO" sz="2400"/>
              <a:t>a "hash function" </a:t>
            </a:r>
            <a:r>
              <a:rPr lang="en-US" altLang="ro-RO" sz="2400" i="1"/>
              <a:t>h</a:t>
            </a:r>
            <a:r>
              <a:rPr lang="en-US" altLang="ro-RO" sz="2400"/>
              <a:t>  for </a:t>
            </a:r>
            <a:r>
              <a:rPr lang="en-US" altLang="ro-RO" sz="2400">
                <a:latin typeface="Courier New" panose="02070309020205020404" pitchFamily="49" charset="0"/>
              </a:rPr>
              <a:t>int</a:t>
            </a:r>
            <a:r>
              <a:rPr lang="en-US" altLang="ro-RO" sz="2400"/>
              <a:t> is trivial: </a:t>
            </a:r>
            <a:br>
              <a:rPr lang="en-US" altLang="ro-RO" sz="2400"/>
            </a:br>
            <a:r>
              <a:rPr lang="en-US" altLang="ro-RO" sz="2400"/>
              <a:t>store </a:t>
            </a:r>
            <a:r>
              <a:rPr lang="en-US" altLang="ro-RO" sz="2400">
                <a:latin typeface="Courier New" panose="02070309020205020404" pitchFamily="49" charset="0"/>
              </a:rPr>
              <a:t>int i</a:t>
            </a:r>
            <a:r>
              <a:rPr lang="en-US" altLang="ro-RO" sz="2400"/>
              <a:t> at index </a:t>
            </a:r>
            <a:r>
              <a:rPr lang="en-US" altLang="ro-RO" sz="2400">
                <a:latin typeface="Courier New" panose="02070309020205020404" pitchFamily="49" charset="0"/>
              </a:rPr>
              <a:t>i</a:t>
            </a:r>
            <a:r>
              <a:rPr lang="en-US" altLang="ro-RO" sz="2400"/>
              <a:t> (a direct mapping)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ro-RO" sz="2000"/>
              <a:t>if </a:t>
            </a:r>
            <a:r>
              <a:rPr lang="en-US" altLang="ro-RO" sz="2000">
                <a:latin typeface="Courier New" panose="02070309020205020404" pitchFamily="49" charset="0"/>
              </a:rPr>
              <a:t>i</a:t>
            </a:r>
            <a:r>
              <a:rPr lang="en-US" altLang="ro-RO" sz="2000"/>
              <a:t> &gt;= </a:t>
            </a:r>
            <a:r>
              <a:rPr lang="en-US" altLang="ro-RO" sz="2000">
                <a:latin typeface="Courier New" panose="02070309020205020404" pitchFamily="49" charset="0"/>
              </a:rPr>
              <a:t>array.length</a:t>
            </a:r>
            <a:r>
              <a:rPr lang="en-US" altLang="ro-RO" sz="2000"/>
              <a:t>, store i at index</a:t>
            </a:r>
            <a:br>
              <a:rPr lang="en-US" altLang="ro-RO" sz="2000"/>
            </a:br>
            <a:r>
              <a:rPr lang="en-US" altLang="ro-RO" sz="2000">
                <a:latin typeface="Courier New" panose="02070309020205020404" pitchFamily="49" charset="0"/>
              </a:rPr>
              <a:t>(i % array.length)</a:t>
            </a:r>
          </a:p>
          <a:p>
            <a:pPr marL="609600" indent="-609600">
              <a:lnSpc>
                <a:spcPct val="80000"/>
              </a:lnSpc>
            </a:pPr>
            <a:endParaRPr lang="en-US" altLang="ro-RO" sz="2800" i="1"/>
          </a:p>
          <a:p>
            <a:pPr marL="990600" lvl="1" indent="-533400">
              <a:lnSpc>
                <a:spcPct val="80000"/>
              </a:lnSpc>
            </a:pPr>
            <a:r>
              <a:rPr lang="en-US" altLang="ro-RO" sz="2400" i="1"/>
              <a:t>h(i) = i % array.length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Hashing and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252044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8914" name="Group 2"/>
          <p:cNvGraphicFramePr>
            <a:graphicFrameLocks noGrp="1"/>
          </p:cNvGraphicFramePr>
          <p:nvPr/>
        </p:nvGraphicFramePr>
        <p:xfrm>
          <a:off x="7848600" y="1295400"/>
          <a:ext cx="1016000" cy="5181600"/>
        </p:xfrm>
        <a:graphic>
          <a:graphicData uri="http://schemas.openxmlformats.org/drawingml/2006/table">
            <a:tbl>
              <a:tblPr/>
              <a:tblGrid>
                <a:gridCol w="320675"/>
                <a:gridCol w="695325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o-RO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altLang="ro-RO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8960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7848600" cy="5562600"/>
          </a:xfrm>
        </p:spPr>
        <p:txBody>
          <a:bodyPr/>
          <a:lstStyle/>
          <a:p>
            <a:r>
              <a:rPr lang="en-US" altLang="ro-RO" sz="2800"/>
              <a:t>elements = Integers</a:t>
            </a:r>
          </a:p>
          <a:p>
            <a:r>
              <a:rPr lang="en-US" altLang="ro-RO" sz="2800" i="1"/>
              <a:t>h(i) = i % 10</a:t>
            </a:r>
          </a:p>
          <a:p>
            <a:r>
              <a:rPr lang="en-US" altLang="ro-RO" sz="2800"/>
              <a:t>add 41, 34, 7, and 18</a:t>
            </a:r>
          </a:p>
          <a:p>
            <a:r>
              <a:rPr lang="en-US" altLang="ro-RO" sz="2800"/>
              <a:t>constant-time lookup:</a:t>
            </a:r>
          </a:p>
          <a:p>
            <a:pPr lvl="1"/>
            <a:r>
              <a:rPr lang="en-US" altLang="ro-RO" sz="2400"/>
              <a:t>just look at </a:t>
            </a:r>
            <a:r>
              <a:rPr lang="en-US" altLang="ro-RO" sz="2400" i="1"/>
              <a:t>i % 10</a:t>
            </a:r>
            <a:r>
              <a:rPr lang="en-US" altLang="ro-RO" sz="2400"/>
              <a:t> again later</a:t>
            </a:r>
          </a:p>
          <a:p>
            <a:endParaRPr lang="en-US" altLang="ro-RO" sz="2800"/>
          </a:p>
          <a:p>
            <a:r>
              <a:rPr lang="en-US" altLang="ro-RO" sz="2800"/>
              <a:t>Hash tables have no ordering information! </a:t>
            </a:r>
          </a:p>
          <a:p>
            <a:pPr lvl="1"/>
            <a:r>
              <a:rPr lang="en-US" altLang="ro-RO" sz="2400"/>
              <a:t>Expensive to do following:</a:t>
            </a:r>
          </a:p>
          <a:p>
            <a:pPr lvl="2"/>
            <a:r>
              <a:rPr lang="en-US" altLang="ro-RO" sz="2000"/>
              <a:t>getMin, getMax, removeMin, removeMax, </a:t>
            </a:r>
          </a:p>
          <a:p>
            <a:pPr lvl="2"/>
            <a:r>
              <a:rPr lang="en-US" altLang="ro-RO" sz="2000"/>
              <a:t>the various ordered traversals</a:t>
            </a:r>
          </a:p>
          <a:p>
            <a:pPr lvl="2"/>
            <a:r>
              <a:rPr lang="en-US" altLang="ro-RO" sz="2000"/>
              <a:t> printing items in sorted order</a:t>
            </a:r>
          </a:p>
        </p:txBody>
      </p:sp>
      <p:sp>
        <p:nvSpPr>
          <p:cNvPr id="131896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Hash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34951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Hashing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096000" y="1371600"/>
            <a:ext cx="1219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096000" y="1828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096000" y="2286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6096000" y="2743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096000" y="3200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6096000" y="3657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6096000" y="4114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60960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6096000" y="5029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6096000" y="5486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315200" y="1447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u="none"/>
              <a:t>0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315200" y="54864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m</a:t>
            </a:r>
            <a:r>
              <a:rPr lang="en-US" altLang="ro-RO" sz="2000" u="none"/>
              <a:t>–1</a:t>
            </a:r>
            <a:endParaRPr lang="en-US" altLang="ro-RO" sz="2000" i="1" u="none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7391400" y="2286000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1</a:t>
            </a:r>
            <a:r>
              <a:rPr lang="en-US" altLang="ro-RO" sz="2000" u="none"/>
              <a:t>)</a:t>
            </a:r>
            <a:endParaRPr lang="en-US" altLang="ro-RO" sz="2000" i="1" u="none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7391400" y="2819400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4</a:t>
            </a:r>
            <a:r>
              <a:rPr lang="en-US" altLang="ro-RO" sz="2000" u="none"/>
              <a:t>)</a:t>
            </a:r>
            <a:endParaRPr lang="en-US" altLang="ro-RO" sz="2000" i="1" u="none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7391400" y="3657600"/>
            <a:ext cx="130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2</a:t>
            </a:r>
            <a:r>
              <a:rPr lang="en-US" altLang="ro-RO" sz="2000" u="none"/>
              <a:t>)=</a:t>
            </a:r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5</a:t>
            </a:r>
            <a:r>
              <a:rPr lang="en-US" altLang="ro-RO" sz="2000" u="none"/>
              <a:t>)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7391400" y="4572000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2000" i="1" u="none"/>
              <a:t>h</a:t>
            </a:r>
            <a:r>
              <a:rPr lang="en-US" altLang="ro-RO" sz="2000" u="none"/>
              <a:t>(</a:t>
            </a:r>
            <a:r>
              <a:rPr lang="en-US" altLang="ro-RO" sz="2000" i="1" u="none"/>
              <a:t>k</a:t>
            </a:r>
            <a:r>
              <a:rPr lang="en-US" altLang="ro-RO" sz="2000" u="none" baseline="-25000"/>
              <a:t>3</a:t>
            </a:r>
            <a:r>
              <a:rPr lang="en-US" altLang="ro-RO" sz="2000" u="none"/>
              <a:t>)</a:t>
            </a:r>
            <a:endParaRPr lang="en-US" altLang="ro-RO" sz="2000" i="1" u="none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6096000" y="2286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096000" y="27432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6096000" y="36576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6096000" y="4572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08" name="Oval 24"/>
          <p:cNvSpPr>
            <a:spLocks noChangeArrowheads="1"/>
          </p:cNvSpPr>
          <p:nvPr/>
        </p:nvSpPr>
        <p:spPr bwMode="auto">
          <a:xfrm>
            <a:off x="990600" y="12954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 altLang="ro-RO" u="none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1447800" y="28956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o-RO" altLang="ro-RO" u="none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1790700" y="1828800"/>
            <a:ext cx="2014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o-RO" b="1" i="1" u="none"/>
              <a:t>U</a:t>
            </a:r>
          </a:p>
          <a:p>
            <a:pPr algn="ctr"/>
            <a:r>
              <a:rPr lang="en-US" altLang="ro-RO" sz="2000" b="1" u="none"/>
              <a:t>(</a:t>
            </a:r>
            <a:r>
              <a:rPr lang="en-US" altLang="ro-RO" sz="2000" u="none"/>
              <a:t>universe of keys)</a:t>
            </a:r>
            <a:endParaRPr lang="en-US" altLang="ro-RO" sz="2000" b="1" u="none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1447800" y="3276600"/>
            <a:ext cx="806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o-RO" sz="1800" b="1" i="1" u="none"/>
              <a:t>K</a:t>
            </a:r>
          </a:p>
          <a:p>
            <a:pPr algn="ctr"/>
            <a:r>
              <a:rPr lang="en-US" altLang="ro-RO" sz="1800" u="none"/>
              <a:t>(actual</a:t>
            </a:r>
          </a:p>
          <a:p>
            <a:pPr algn="ctr"/>
            <a:r>
              <a:rPr lang="en-US" altLang="ro-RO" sz="1800" u="none"/>
              <a:t>keys)</a:t>
            </a:r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25146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18" name="Oval 34"/>
          <p:cNvSpPr>
            <a:spLocks noChangeArrowheads="1"/>
          </p:cNvSpPr>
          <p:nvPr/>
        </p:nvSpPr>
        <p:spPr bwMode="auto">
          <a:xfrm>
            <a:off x="3276600" y="3429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2667000" y="3657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3276600" y="3886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21" name="Oval 37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2286000" y="3200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1</a:t>
            </a:r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2362200" y="3581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2</a:t>
            </a: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3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3200400" y="38862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5</a:t>
            </a:r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2971800" y="3276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o-RO" sz="1600" i="1" u="none"/>
              <a:t>k</a:t>
            </a:r>
            <a:r>
              <a:rPr lang="en-US" altLang="ro-RO" sz="1600" u="none" baseline="-25000"/>
              <a:t>4</a:t>
            </a:r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V="1">
            <a:off x="2590800" y="2514600"/>
            <a:ext cx="3505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V="1">
            <a:off x="3352800" y="2971800"/>
            <a:ext cx="2743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2743200" y="4191000"/>
            <a:ext cx="3352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2667000" y="3733800"/>
            <a:ext cx="3429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>
            <a:off x="3276600" y="3886200"/>
            <a:ext cx="2819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4724400" y="35814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o-RO" u="none">
                <a:solidFill>
                  <a:srgbClr val="CC3300"/>
                </a:solidFill>
              </a:rPr>
              <a:t>collision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2026</Words>
  <Application>Microsoft Office PowerPoint</Application>
  <PresentationFormat>On-screen Show (4:3)</PresentationFormat>
  <Paragraphs>323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Times New Roman</vt:lpstr>
      <vt:lpstr>Wingdings</vt:lpstr>
      <vt:lpstr>Symbol</vt:lpstr>
      <vt:lpstr>Office Theme</vt:lpstr>
      <vt:lpstr>Microsoft Equation 3.0</vt:lpstr>
      <vt:lpstr>Hashing</vt:lpstr>
      <vt:lpstr>Dictionary </vt:lpstr>
      <vt:lpstr>Direct-address Tables </vt:lpstr>
      <vt:lpstr>Hash tables</vt:lpstr>
      <vt:lpstr>Hash Tables</vt:lpstr>
      <vt:lpstr>Hashing</vt:lpstr>
      <vt:lpstr>Hashing and hash functions</vt:lpstr>
      <vt:lpstr>Hash function example</vt:lpstr>
      <vt:lpstr>Hashing</vt:lpstr>
      <vt:lpstr>Issues with Hashing</vt:lpstr>
      <vt:lpstr>Hash collisions</vt:lpstr>
      <vt:lpstr>Methods of Resolution</vt:lpstr>
      <vt:lpstr>Collision Resolution by Chaining</vt:lpstr>
      <vt:lpstr>Collision Resolution by Chaining</vt:lpstr>
      <vt:lpstr>Hashing with Chaining</vt:lpstr>
      <vt:lpstr>Analysis on Chained-Hash-Search</vt:lpstr>
      <vt:lpstr>Expected Cost of an Unsuccessful Search</vt:lpstr>
      <vt:lpstr>Expected Cost of a Successful Search</vt:lpstr>
      <vt:lpstr>Expected Cost of a Successful Search</vt:lpstr>
      <vt:lpstr>Proof – Contd.</vt:lpstr>
      <vt:lpstr>Expected Cost – Interpretation</vt:lpstr>
      <vt:lpstr>Good Hash Functions</vt:lpstr>
      <vt:lpstr>Keys as Natural Numbers</vt:lpstr>
      <vt:lpstr>Division Method</vt:lpstr>
      <vt:lpstr>Multiplication Method</vt:lpstr>
      <vt:lpstr>Multiplication Method</vt:lpstr>
      <vt:lpstr>Multiplication Method</vt:lpstr>
      <vt:lpstr>How to choose A?</vt:lpstr>
    </vt:vector>
  </TitlesOfParts>
  <Company>University of North Carolina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Administrator</dc:creator>
  <cp:lastModifiedBy>Ioana Coman</cp:lastModifiedBy>
  <cp:revision>186</cp:revision>
  <dcterms:created xsi:type="dcterms:W3CDTF">2003-10-08T14:03:56Z</dcterms:created>
  <dcterms:modified xsi:type="dcterms:W3CDTF">2018-09-05T14:40:48Z</dcterms:modified>
</cp:coreProperties>
</file>