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2" r:id="rId3"/>
    <p:sldId id="266" r:id="rId4"/>
    <p:sldId id="270" r:id="rId5"/>
    <p:sldId id="267" r:id="rId6"/>
    <p:sldId id="272" r:id="rId7"/>
    <p:sldId id="271" r:id="rId8"/>
    <p:sldId id="273"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3" autoAdjust="0"/>
    <p:restoredTop sz="93578" autoAdjust="0"/>
  </p:normalViewPr>
  <p:slideViewPr>
    <p:cSldViewPr snapToGrid="0">
      <p:cViewPr varScale="1">
        <p:scale>
          <a:sx n="86" d="100"/>
          <a:sy n="86" d="100"/>
        </p:scale>
        <p:origin x="48" y="13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7/23/2024</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7/23/2024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1335805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2295961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89812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42243109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1960607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1614796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78529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1825341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7/23/2024</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7/23/2024</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7/23/2024</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7/23/2024</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7/23/2024</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7/23/2024</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7/23/2024</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7/23/2024</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7/23/2024</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7/23/2024</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7/23/2024</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7/23/2024</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hyperlink" Target="https://apcentral.collegeboard.org/about-ap/ap-data-research" TargetMode="Externa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7.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8.sv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5.sv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5.png"/><Relationship Id="rId7" Type="http://schemas.openxmlformats.org/officeDocument/2006/relationships/hyperlink" Target="mailto:zgummersheimer@kumc.edu"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apcentral.collegeboard.org/about-ap/ap-data-research" TargetMode="External"/><Relationship Id="rId5" Type="http://schemas.openxmlformats.org/officeDocument/2006/relationships/hyperlink" Target="https://github.com/zgummersheimer/Final-Project" TargetMode="Externa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AP Exam Analysis</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a:latin typeface="Franklin Gothic Book" panose="020B0503020102020204" pitchFamily="34" charset="0"/>
              </a:rPr>
              <a:t>Zach Gummersheimer</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The Question</a:t>
            </a: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257214" y="3977639"/>
            <a:ext cx="5670044" cy="2445283"/>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As an AP teacher, I was curious what kinds of data are out there about AP exams and their scores.</a:t>
            </a:r>
          </a:p>
          <a:p>
            <a:r>
              <a:rPr lang="en-US" sz="2000" dirty="0">
                <a:latin typeface="Segoe UI" panose="020B0502040204020203" pitchFamily="34" charset="0"/>
                <a:cs typeface="Segoe UI" panose="020B0502040204020203" pitchFamily="34" charset="0"/>
              </a:rPr>
              <a:t>Where and how well is the AP program growing or declining over the years?</a:t>
            </a: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880909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D9B4E-C292-45AA-8116-562703040382}"/>
              </a:ext>
            </a:extLst>
          </p:cNvPr>
          <p:cNvSpPr>
            <a:spLocks noGrp="1"/>
          </p:cNvSpPr>
          <p:nvPr>
            <p:ph type="title"/>
          </p:nvPr>
        </p:nvSpPr>
        <p:spPr>
          <a:xfrm>
            <a:off x="2257214" y="2694018"/>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The Dataset</a:t>
            </a:r>
          </a:p>
        </p:txBody>
      </p:sp>
      <p:pic>
        <p:nvPicPr>
          <p:cNvPr id="5" name="Graphic 4" descr="Open Book">
            <a:extLst>
              <a:ext uri="{FF2B5EF4-FFF2-40B4-BE49-F238E27FC236}">
                <a16:creationId xmlns:a16="http://schemas.microsoft.com/office/drawing/2014/main" id="{DEFE964D-9F1C-4F69-ADD3-0E1AB324E1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3" name="Content Placeholder 2">
            <a:extLst>
              <a:ext uri="{FF2B5EF4-FFF2-40B4-BE49-F238E27FC236}">
                <a16:creationId xmlns:a16="http://schemas.microsoft.com/office/drawing/2014/main" id="{81072FAC-EEE9-4F26-A784-BC07EACCBE9F}"/>
              </a:ext>
            </a:extLst>
          </p:cNvPr>
          <p:cNvSpPr>
            <a:spLocks noGrp="1"/>
          </p:cNvSpPr>
          <p:nvPr>
            <p:ph idx="1"/>
          </p:nvPr>
        </p:nvSpPr>
        <p:spPr>
          <a:xfrm>
            <a:off x="2257214" y="4163983"/>
            <a:ext cx="4622908" cy="1956598"/>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I found several options at </a:t>
            </a:r>
            <a:r>
              <a:rPr lang="en-US" sz="1400" dirty="0">
                <a:hlinkClick r:id="rId5"/>
              </a:rPr>
              <a:t>AP Data and Research – AP Central | College Board</a:t>
            </a:r>
            <a:r>
              <a:rPr lang="en-US" sz="1400" dirty="0"/>
              <a:t> </a:t>
            </a:r>
            <a:endParaRPr lang="en-US" sz="2000" dirty="0">
              <a:latin typeface="Segoe UI" panose="020B0502040204020203" pitchFamily="34" charset="0"/>
              <a:cs typeface="Segoe UI" panose="020B0502040204020203" pitchFamily="34" charset="0"/>
            </a:endParaRPr>
          </a:p>
          <a:p>
            <a:r>
              <a:rPr lang="en-US" sz="2000" dirty="0">
                <a:latin typeface="Franklin Gothic Book" panose="020B0503020102020204" pitchFamily="34" charset="0"/>
              </a:rPr>
              <a:t>I chose one about the number of AP exams given by region (specifically US states for this analysis) from 2012 to 2022.</a:t>
            </a:r>
          </a:p>
        </p:txBody>
      </p:sp>
      <p:pic>
        <p:nvPicPr>
          <p:cNvPr id="9" name="Graphic 8">
            <a:extLst>
              <a:ext uri="{FF2B5EF4-FFF2-40B4-BE49-F238E27FC236}">
                <a16:creationId xmlns:a16="http://schemas.microsoft.com/office/drawing/2014/main" id="{35127EDA-5861-47AB-8729-620CFC7DA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1659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E5079-B185-4DE0-AF2C-AE4B7709FBC3}"/>
              </a:ext>
            </a:extLst>
          </p:cNvPr>
          <p:cNvSpPr>
            <a:spLocks noGrp="1"/>
          </p:cNvSpPr>
          <p:nvPr>
            <p:ph type="title"/>
          </p:nvPr>
        </p:nvSpPr>
        <p:spPr>
          <a:xfrm>
            <a:off x="2257215" y="816336"/>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Your Choices</a:t>
            </a:r>
          </a:p>
        </p:txBody>
      </p:sp>
      <p:pic>
        <p:nvPicPr>
          <p:cNvPr id="4" name="Content Placeholder 4" descr="Scales of Justice">
            <a:extLst>
              <a:ext uri="{FF2B5EF4-FFF2-40B4-BE49-F238E27FC236}">
                <a16:creationId xmlns:a16="http://schemas.microsoft.com/office/drawing/2014/main" id="{53025FED-9BCD-4BE9-B74C-707E5FD740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7084" y="816337"/>
            <a:ext cx="1097280" cy="1097280"/>
          </a:xfrm>
          <a:prstGeom prst="rect">
            <a:avLst/>
          </a:prstGeom>
        </p:spPr>
      </p:pic>
      <p:sp>
        <p:nvSpPr>
          <p:cNvPr id="3" name="Content Placeholder 2">
            <a:extLst>
              <a:ext uri="{FF2B5EF4-FFF2-40B4-BE49-F238E27FC236}">
                <a16:creationId xmlns:a16="http://schemas.microsoft.com/office/drawing/2014/main" id="{89B4E0E8-07C8-4A23-99E2-20D6DFD6FA7A}"/>
              </a:ext>
            </a:extLst>
          </p:cNvPr>
          <p:cNvSpPr>
            <a:spLocks noGrp="1"/>
          </p:cNvSpPr>
          <p:nvPr>
            <p:ph idx="1"/>
          </p:nvPr>
        </p:nvSpPr>
        <p:spPr>
          <a:xfrm>
            <a:off x="443164" y="1913616"/>
            <a:ext cx="5406902" cy="4128047"/>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When you first open the app, it displays a visualization of the data that is a change in the number count of exams given by region from 2012 to 2022.</a:t>
            </a:r>
          </a:p>
          <a:p>
            <a:r>
              <a:rPr lang="en-US" sz="2000" dirty="0">
                <a:latin typeface="Segoe UI" panose="020B0502040204020203" pitchFamily="34" charset="0"/>
                <a:cs typeface="Segoe UI" panose="020B0502040204020203" pitchFamily="34" charset="0"/>
              </a:rPr>
              <a:t>You then have the option to adjust the starting and ending year as well as if it is a number count change or a percent change between those years.</a:t>
            </a:r>
          </a:p>
          <a:p>
            <a:r>
              <a:rPr lang="en-US" sz="2000" dirty="0">
                <a:latin typeface="Segoe UI" panose="020B0502040204020203" pitchFamily="34" charset="0"/>
                <a:cs typeface="Segoe UI" panose="020B0502040204020203" pitchFamily="34" charset="0"/>
              </a:rPr>
              <a:t>I’ve included a custom error message if the values are not between 2012 and 2022.</a:t>
            </a:r>
          </a:p>
          <a:p>
            <a:r>
              <a:rPr lang="en-US" sz="2000" dirty="0">
                <a:latin typeface="Segoe UI" panose="020B0502040204020203" pitchFamily="34" charset="0"/>
                <a:cs typeface="Segoe UI" panose="020B0502040204020203" pitchFamily="34" charset="0"/>
              </a:rPr>
              <a:t>Underneath the map is a table of values if more specific investigation is required.</a:t>
            </a:r>
          </a:p>
        </p:txBody>
      </p:sp>
      <p:pic>
        <p:nvPicPr>
          <p:cNvPr id="8" name="Content Placeholder 4">
            <a:extLst>
              <a:ext uri="{FF2B5EF4-FFF2-40B4-BE49-F238E27FC236}">
                <a16:creationId xmlns:a16="http://schemas.microsoft.com/office/drawing/2014/main" id="{17062073-5027-4AA3-AB16-4D2C8C505AF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6" name="Picture 5" descr="A screenshot of a map&#10;&#10;Description automatically generated">
            <a:extLst>
              <a:ext uri="{FF2B5EF4-FFF2-40B4-BE49-F238E27FC236}">
                <a16:creationId xmlns:a16="http://schemas.microsoft.com/office/drawing/2014/main" id="{63950995-EA44-1C39-0076-2F0CF1F4A1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3211" y="1143000"/>
            <a:ext cx="6398789" cy="4513006"/>
          </a:xfrm>
          <a:prstGeom prst="rect">
            <a:avLst/>
          </a:prstGeom>
        </p:spPr>
      </p:pic>
    </p:spTree>
    <p:extLst>
      <p:ext uri="{BB962C8B-B14F-4D97-AF65-F5344CB8AC3E}">
        <p14:creationId xmlns:p14="http://schemas.microsoft.com/office/powerpoint/2010/main" val="882630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096502" y="267695"/>
            <a:ext cx="7594708" cy="1469965"/>
          </a:xfrm>
        </p:spPr>
        <p:txBody>
          <a:bodyPr anchor="ctr">
            <a:normAutofit/>
          </a:bodyPr>
          <a:lstStyle/>
          <a:p>
            <a:r>
              <a:rPr lang="en-US" dirty="0">
                <a:latin typeface="Franklin Gothic Book" panose="020B0503020102020204" pitchFamily="34" charset="0"/>
                <a:cs typeface="Segoe UI" panose="020B0502040204020203" pitchFamily="34" charset="0"/>
              </a:rPr>
              <a:t>Let’s Explore Count vs Percent</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2538" y="454038"/>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9" name="Content Placeholder 8" descr="A map of the united states&#10;&#10;Description automatically generated">
            <a:extLst>
              <a:ext uri="{FF2B5EF4-FFF2-40B4-BE49-F238E27FC236}">
                <a16:creationId xmlns:a16="http://schemas.microsoft.com/office/drawing/2014/main" id="{564B3095-F78E-9BC4-671C-CE8DBAE97629}"/>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659622" y="1925801"/>
            <a:ext cx="3806261" cy="2507987"/>
          </a:xfrm>
        </p:spPr>
      </p:pic>
      <p:pic>
        <p:nvPicPr>
          <p:cNvPr id="11" name="Picture 10" descr="A map of the united states&#10;&#10;Description automatically generated">
            <a:extLst>
              <a:ext uri="{FF2B5EF4-FFF2-40B4-BE49-F238E27FC236}">
                <a16:creationId xmlns:a16="http://schemas.microsoft.com/office/drawing/2014/main" id="{F85D8458-1836-1F59-4D88-B8EA520E71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9622" y="4538410"/>
            <a:ext cx="3806261" cy="2122621"/>
          </a:xfrm>
          <a:prstGeom prst="rect">
            <a:avLst/>
          </a:prstGeom>
        </p:spPr>
      </p:pic>
      <p:sp>
        <p:nvSpPr>
          <p:cNvPr id="12" name="TextBox 11">
            <a:extLst>
              <a:ext uri="{FF2B5EF4-FFF2-40B4-BE49-F238E27FC236}">
                <a16:creationId xmlns:a16="http://schemas.microsoft.com/office/drawing/2014/main" id="{23B37516-3B9A-6535-C1BB-EFCB4D32D240}"/>
              </a:ext>
            </a:extLst>
          </p:cNvPr>
          <p:cNvSpPr txBox="1"/>
          <p:nvPr/>
        </p:nvSpPr>
        <p:spPr>
          <a:xfrm>
            <a:off x="642538" y="1556469"/>
            <a:ext cx="3806260" cy="369332"/>
          </a:xfrm>
          <a:prstGeom prst="rect">
            <a:avLst/>
          </a:prstGeom>
          <a:noFill/>
        </p:spPr>
        <p:txBody>
          <a:bodyPr wrap="square" rtlCol="0">
            <a:spAutoFit/>
          </a:bodyPr>
          <a:lstStyle/>
          <a:p>
            <a:pPr algn="ctr"/>
            <a:r>
              <a:rPr lang="en-US" u="sng" dirty="0"/>
              <a:t>2012 – 2022 </a:t>
            </a:r>
          </a:p>
        </p:txBody>
      </p:sp>
      <p:sp>
        <p:nvSpPr>
          <p:cNvPr id="13" name="TextBox 12">
            <a:extLst>
              <a:ext uri="{FF2B5EF4-FFF2-40B4-BE49-F238E27FC236}">
                <a16:creationId xmlns:a16="http://schemas.microsoft.com/office/drawing/2014/main" id="{B0470193-0F0D-8357-13CA-9F20523550CD}"/>
              </a:ext>
            </a:extLst>
          </p:cNvPr>
          <p:cNvSpPr txBox="1"/>
          <p:nvPr/>
        </p:nvSpPr>
        <p:spPr>
          <a:xfrm>
            <a:off x="7824792" y="1462399"/>
            <a:ext cx="3914068" cy="369332"/>
          </a:xfrm>
          <a:prstGeom prst="rect">
            <a:avLst/>
          </a:prstGeom>
          <a:solidFill>
            <a:schemeClr val="bg1"/>
          </a:solidFill>
        </p:spPr>
        <p:txBody>
          <a:bodyPr wrap="square" rtlCol="0">
            <a:spAutoFit/>
          </a:bodyPr>
          <a:lstStyle/>
          <a:p>
            <a:pPr algn="ctr"/>
            <a:r>
              <a:rPr lang="en-US" u="sng" dirty="0"/>
              <a:t>2020 – 2022 </a:t>
            </a:r>
          </a:p>
        </p:txBody>
      </p:sp>
      <p:pic>
        <p:nvPicPr>
          <p:cNvPr id="15" name="Picture 14" descr="A map of the united states&#10;&#10;Description automatically generated">
            <a:extLst>
              <a:ext uri="{FF2B5EF4-FFF2-40B4-BE49-F238E27FC236}">
                <a16:creationId xmlns:a16="http://schemas.microsoft.com/office/drawing/2014/main" id="{B94FB956-03E4-419C-EC0A-6F98725F763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24792" y="1841297"/>
            <a:ext cx="4089329" cy="2592491"/>
          </a:xfrm>
          <a:prstGeom prst="rect">
            <a:avLst/>
          </a:prstGeom>
        </p:spPr>
      </p:pic>
      <p:pic>
        <p:nvPicPr>
          <p:cNvPr id="17" name="Picture 16" descr="A map of the united states&#10;&#10;Description automatically generated">
            <a:extLst>
              <a:ext uri="{FF2B5EF4-FFF2-40B4-BE49-F238E27FC236}">
                <a16:creationId xmlns:a16="http://schemas.microsoft.com/office/drawing/2014/main" id="{34A01215-B0F7-9C42-158E-E886B261C20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24792" y="4433788"/>
            <a:ext cx="4041966" cy="2230332"/>
          </a:xfrm>
          <a:prstGeom prst="rect">
            <a:avLst/>
          </a:prstGeom>
        </p:spPr>
      </p:pic>
      <p:sp>
        <p:nvSpPr>
          <p:cNvPr id="18" name="TextBox 17">
            <a:extLst>
              <a:ext uri="{FF2B5EF4-FFF2-40B4-BE49-F238E27FC236}">
                <a16:creationId xmlns:a16="http://schemas.microsoft.com/office/drawing/2014/main" id="{2456CC83-5493-3CB9-258B-06BA8E89BD7E}"/>
              </a:ext>
            </a:extLst>
          </p:cNvPr>
          <p:cNvSpPr txBox="1"/>
          <p:nvPr/>
        </p:nvSpPr>
        <p:spPr>
          <a:xfrm>
            <a:off x="4527665" y="1402080"/>
            <a:ext cx="3297127" cy="5078313"/>
          </a:xfrm>
          <a:prstGeom prst="rect">
            <a:avLst/>
          </a:prstGeom>
          <a:solidFill>
            <a:schemeClr val="bg1"/>
          </a:solidFill>
        </p:spPr>
        <p:txBody>
          <a:bodyPr wrap="square" rtlCol="0">
            <a:spAutoFit/>
          </a:bodyPr>
          <a:lstStyle/>
          <a:p>
            <a:endParaRPr lang="en-US" dirty="0"/>
          </a:p>
          <a:p>
            <a:r>
              <a:rPr lang="en-US" dirty="0">
                <a:sym typeface="Wingdings" panose="05000000000000000000" pitchFamily="2" charset="2"/>
              </a:rPr>
              <a:t>Large Counts:</a:t>
            </a:r>
          </a:p>
          <a:p>
            <a:r>
              <a:rPr lang="en-US" dirty="0">
                <a:sym typeface="Wingdings" panose="05000000000000000000" pitchFamily="2" charset="2"/>
              </a:rPr>
              <a:t>Texas</a:t>
            </a:r>
          </a:p>
          <a:p>
            <a:r>
              <a:rPr lang="en-US" dirty="0">
                <a:sym typeface="Wingdings" panose="05000000000000000000" pitchFamily="2" charset="2"/>
              </a:rPr>
              <a:t>California</a:t>
            </a:r>
          </a:p>
          <a:p>
            <a:r>
              <a:rPr lang="en-US" dirty="0">
                <a:sym typeface="Wingdings" panose="05000000000000000000" pitchFamily="2" charset="2"/>
              </a:rPr>
              <a:t>New York</a:t>
            </a:r>
          </a:p>
          <a:p>
            <a:r>
              <a:rPr lang="en-US" dirty="0">
                <a:sym typeface="Wingdings" panose="05000000000000000000" pitchFamily="2" charset="2"/>
              </a:rPr>
              <a:t>Illinois</a:t>
            </a:r>
          </a:p>
          <a:p>
            <a:endParaRPr lang="en-US" dirty="0">
              <a:sym typeface="Wingdings" panose="05000000000000000000" pitchFamily="2" charset="2"/>
            </a:endParaRPr>
          </a:p>
          <a:p>
            <a:pPr algn="r"/>
            <a:r>
              <a:rPr lang="en-US" dirty="0">
                <a:sym typeface="Wingdings" panose="05000000000000000000" pitchFamily="2" charset="2"/>
              </a:rPr>
              <a:t>Large Counts:</a:t>
            </a:r>
          </a:p>
          <a:p>
            <a:pPr algn="r"/>
            <a:r>
              <a:rPr lang="en-US" dirty="0">
                <a:sym typeface="Wingdings" panose="05000000000000000000" pitchFamily="2" charset="2"/>
              </a:rPr>
              <a:t>Texas (+)</a:t>
            </a:r>
          </a:p>
          <a:p>
            <a:pPr algn="r"/>
            <a:r>
              <a:rPr lang="en-US" dirty="0">
                <a:sym typeface="Wingdings" panose="05000000000000000000" pitchFamily="2" charset="2"/>
              </a:rPr>
              <a:t>California (-)</a:t>
            </a:r>
          </a:p>
          <a:p>
            <a:pPr algn="r"/>
            <a:endParaRPr lang="en-US" dirty="0">
              <a:sym typeface="Wingdings" panose="05000000000000000000" pitchFamily="2" charset="2"/>
            </a:endParaRPr>
          </a:p>
          <a:p>
            <a:r>
              <a:rPr lang="en-US" dirty="0">
                <a:sym typeface="Wingdings" panose="05000000000000000000" pitchFamily="2" charset="2"/>
              </a:rPr>
              <a:t>Large Percents:</a:t>
            </a:r>
          </a:p>
          <a:p>
            <a:r>
              <a:rPr lang="en-US" dirty="0">
                <a:sym typeface="Wingdings" panose="05000000000000000000" pitchFamily="2" charset="2"/>
              </a:rPr>
              <a:t>Louisiana</a:t>
            </a:r>
          </a:p>
          <a:p>
            <a:r>
              <a:rPr lang="en-US" dirty="0">
                <a:sym typeface="Wingdings" panose="05000000000000000000" pitchFamily="2" charset="2"/>
              </a:rPr>
              <a:t>North Dakota</a:t>
            </a:r>
          </a:p>
          <a:p>
            <a:r>
              <a:rPr lang="en-US" dirty="0">
                <a:sym typeface="Wingdings" panose="05000000000000000000" pitchFamily="2" charset="2"/>
              </a:rPr>
              <a:t>Mississippi</a:t>
            </a:r>
          </a:p>
          <a:p>
            <a:pPr algn="r"/>
            <a:r>
              <a:rPr lang="en-US" dirty="0">
                <a:sym typeface="Wingdings" panose="05000000000000000000" pitchFamily="2" charset="2"/>
              </a:rPr>
              <a:t>Large Percents:</a:t>
            </a:r>
          </a:p>
          <a:p>
            <a:pPr algn="r"/>
            <a:r>
              <a:rPr lang="en-US" dirty="0">
                <a:sym typeface="Wingdings" panose="05000000000000000000" pitchFamily="2" charset="2"/>
              </a:rPr>
              <a:t>Mississippi</a:t>
            </a:r>
          </a:p>
          <a:p>
            <a:pPr algn="r"/>
            <a:r>
              <a:rPr lang="en-US" dirty="0">
                <a:sym typeface="Wingdings" panose="05000000000000000000" pitchFamily="2" charset="2"/>
              </a:rPr>
              <a:t>Louisiana</a:t>
            </a:r>
          </a:p>
        </p:txBody>
      </p:sp>
    </p:spTree>
    <p:extLst>
      <p:ext uri="{BB962C8B-B14F-4D97-AF65-F5344CB8AC3E}">
        <p14:creationId xmlns:p14="http://schemas.microsoft.com/office/powerpoint/2010/main" val="39707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1170017"/>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The Analysis</a:t>
            </a: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5785" y="1356360"/>
            <a:ext cx="1097280" cy="1097280"/>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257213" y="2453640"/>
            <a:ext cx="8383077" cy="3830782"/>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Since the populations of states like Texas, California, and New York are among the highest, it makes sense that they’re going to see the largest count increase over those ten years. Likewise, since North Dakota has one of the lowest populations, it makes sense that they’re going to see a high percent increase over ten years. The most interesting, I think, is the percent growth in Louisiana and Mississippi. They stick out from the pattern and that shows that there is substantial growth for the AP program in those states.</a:t>
            </a:r>
          </a:p>
          <a:p>
            <a:r>
              <a:rPr lang="en-US" sz="2000" dirty="0">
                <a:latin typeface="Segoe UI" panose="020B0502040204020203" pitchFamily="34" charset="0"/>
                <a:cs typeface="Segoe UI" panose="020B0502040204020203" pitchFamily="34" charset="0"/>
              </a:rPr>
              <a:t>Questions for follow-up:</a:t>
            </a:r>
          </a:p>
          <a:p>
            <a:pPr lvl="1"/>
            <a:r>
              <a:rPr lang="en-US" sz="1600" dirty="0">
                <a:latin typeface="Segoe UI" panose="020B0502040204020203" pitchFamily="34" charset="0"/>
                <a:cs typeface="Segoe UI" panose="020B0502040204020203" pitchFamily="34" charset="0"/>
              </a:rPr>
              <a:t>What are Louisiana and Mississippi doing differently than other states?</a:t>
            </a:r>
          </a:p>
          <a:p>
            <a:pPr lvl="1"/>
            <a:r>
              <a:rPr lang="en-US" sz="1600" dirty="0">
                <a:latin typeface="Segoe UI" panose="020B0502040204020203" pitchFamily="34" charset="0"/>
                <a:cs typeface="Segoe UI" panose="020B0502040204020203" pitchFamily="34" charset="0"/>
              </a:rPr>
              <a:t>Why did California (a higher populated state) lose so many AP exams from 2020 to 2022 when other states didn’t seem to be as affected?</a:t>
            </a: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885456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4CEF4-01D3-4AF7-9E84-F43030ACA972}"/>
              </a:ext>
            </a:extLst>
          </p:cNvPr>
          <p:cNvSpPr>
            <a:spLocks noGrp="1"/>
          </p:cNvSpPr>
          <p:nvPr>
            <p:ph type="title"/>
          </p:nvPr>
        </p:nvSpPr>
        <p:spPr>
          <a:xfrm>
            <a:off x="2013375" y="267695"/>
            <a:ext cx="7594708" cy="1469965"/>
          </a:xfrm>
        </p:spPr>
        <p:txBody>
          <a:bodyPr anchor="ctr">
            <a:normAutofit/>
          </a:bodyPr>
          <a:lstStyle/>
          <a:p>
            <a:r>
              <a:rPr lang="en-US" dirty="0">
                <a:latin typeface="Franklin Gothic Book" panose="020B0503020102020204" pitchFamily="34" charset="0"/>
                <a:cs typeface="Segoe UI" panose="020B0502040204020203" pitchFamily="34" charset="0"/>
              </a:rPr>
              <a:t>Let’s Explore Specific Years</a:t>
            </a:r>
          </a:p>
        </p:txBody>
      </p:sp>
      <p:pic>
        <p:nvPicPr>
          <p:cNvPr id="4" name="Graphic 3" descr="Books on Shelf">
            <a:extLst>
              <a:ext uri="{FF2B5EF4-FFF2-40B4-BE49-F238E27FC236}">
                <a16:creationId xmlns:a16="http://schemas.microsoft.com/office/drawing/2014/main" id="{3DE94ADA-0031-43D4-A79A-B89B959930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1455" y="454038"/>
            <a:ext cx="1097280" cy="1097280"/>
          </a:xfrm>
          <a:prstGeom prst="rect">
            <a:avLst/>
          </a:prstGeom>
        </p:spPr>
      </p:pic>
      <p:pic>
        <p:nvPicPr>
          <p:cNvPr id="8" name="Graphic 7">
            <a:extLst>
              <a:ext uri="{FF2B5EF4-FFF2-40B4-BE49-F238E27FC236}">
                <a16:creationId xmlns:a16="http://schemas.microsoft.com/office/drawing/2014/main" id="{984A409A-26BF-476C-858A-CFA0EBFAB6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pic>
        <p:nvPicPr>
          <p:cNvPr id="5" name="Content Placeholder 4" descr="A map of the united states&#10;&#10;Description automatically generated">
            <a:extLst>
              <a:ext uri="{FF2B5EF4-FFF2-40B4-BE49-F238E27FC236}">
                <a16:creationId xmlns:a16="http://schemas.microsoft.com/office/drawing/2014/main" id="{EF59F12C-BD90-8E6D-1926-84A567D4AC64}"/>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174843" y="2012591"/>
            <a:ext cx="5821782" cy="3652449"/>
          </a:xfrm>
        </p:spPr>
      </p:pic>
      <p:pic>
        <p:nvPicPr>
          <p:cNvPr id="9" name="Picture 8" descr="A map of the united states&#10;&#10;Description automatically generated">
            <a:extLst>
              <a:ext uri="{FF2B5EF4-FFF2-40B4-BE49-F238E27FC236}">
                <a16:creationId xmlns:a16="http://schemas.microsoft.com/office/drawing/2014/main" id="{6D2F1511-59E0-78AE-402A-C6F0EBF585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96000" y="2012592"/>
            <a:ext cx="5835098" cy="3652449"/>
          </a:xfrm>
          <a:prstGeom prst="rect">
            <a:avLst/>
          </a:prstGeom>
        </p:spPr>
      </p:pic>
      <p:sp>
        <p:nvSpPr>
          <p:cNvPr id="10" name="TextBox 9">
            <a:extLst>
              <a:ext uri="{FF2B5EF4-FFF2-40B4-BE49-F238E27FC236}">
                <a16:creationId xmlns:a16="http://schemas.microsoft.com/office/drawing/2014/main" id="{CCBB27BC-D45D-7052-97F2-08C5B7B66AF1}"/>
              </a:ext>
            </a:extLst>
          </p:cNvPr>
          <p:cNvSpPr txBox="1"/>
          <p:nvPr/>
        </p:nvSpPr>
        <p:spPr>
          <a:xfrm>
            <a:off x="737818" y="1550927"/>
            <a:ext cx="10517615" cy="461665"/>
          </a:xfrm>
          <a:prstGeom prst="rect">
            <a:avLst/>
          </a:prstGeom>
          <a:solidFill>
            <a:schemeClr val="bg1"/>
          </a:solidFill>
        </p:spPr>
        <p:txBody>
          <a:bodyPr wrap="square" rtlCol="0">
            <a:spAutoFit/>
          </a:bodyPr>
          <a:lstStyle/>
          <a:p>
            <a:pPr algn="ctr"/>
            <a:r>
              <a:rPr lang="en-US" sz="2400" u="sng" dirty="0"/>
              <a:t>2019 – 2020 </a:t>
            </a:r>
          </a:p>
        </p:txBody>
      </p:sp>
    </p:spTree>
    <p:extLst>
      <p:ext uri="{BB962C8B-B14F-4D97-AF65-F5344CB8AC3E}">
        <p14:creationId xmlns:p14="http://schemas.microsoft.com/office/powerpoint/2010/main" val="4106943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6D58-1A39-41ED-99F7-0CE9F03BD344}"/>
              </a:ext>
            </a:extLst>
          </p:cNvPr>
          <p:cNvSpPr>
            <a:spLocks noGrp="1"/>
          </p:cNvSpPr>
          <p:nvPr>
            <p:ph type="title"/>
          </p:nvPr>
        </p:nvSpPr>
        <p:spPr>
          <a:xfrm>
            <a:off x="2257214" y="1170017"/>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The Analysis</a:t>
            </a:r>
          </a:p>
        </p:txBody>
      </p:sp>
      <p:pic>
        <p:nvPicPr>
          <p:cNvPr id="4" name="Graphic 3" descr="Chat">
            <a:extLst>
              <a:ext uri="{FF2B5EF4-FFF2-40B4-BE49-F238E27FC236}">
                <a16:creationId xmlns:a16="http://schemas.microsoft.com/office/drawing/2014/main" id="{AEE98CC8-0F49-4433-9FD0-35E20C04B5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5785" y="1356360"/>
            <a:ext cx="1097280" cy="1097280"/>
          </a:xfrm>
          <a:prstGeom prst="rect">
            <a:avLst/>
          </a:prstGeom>
        </p:spPr>
      </p:pic>
      <p:sp>
        <p:nvSpPr>
          <p:cNvPr id="3" name="Content Placeholder 2">
            <a:extLst>
              <a:ext uri="{FF2B5EF4-FFF2-40B4-BE49-F238E27FC236}">
                <a16:creationId xmlns:a16="http://schemas.microsoft.com/office/drawing/2014/main" id="{3BF933A4-33C5-4102-BBB0-9B15EFF2F292}"/>
              </a:ext>
            </a:extLst>
          </p:cNvPr>
          <p:cNvSpPr>
            <a:spLocks noGrp="1"/>
          </p:cNvSpPr>
          <p:nvPr>
            <p:ph idx="1"/>
          </p:nvPr>
        </p:nvSpPr>
        <p:spPr>
          <a:xfrm>
            <a:off x="2257213" y="2453640"/>
            <a:ext cx="8383077" cy="3830782"/>
          </a:xfrm>
        </p:spPr>
        <p:txBody>
          <a:bodyPr vert="horz" lIns="91440" tIns="45720" rIns="91440" bIns="45720" rtlCol="0" anchor="t">
            <a:normAutofit/>
          </a:bodyPr>
          <a:lstStyle/>
          <a:p>
            <a:r>
              <a:rPr lang="en-US" sz="2000" dirty="0">
                <a:latin typeface="Segoe UI" panose="020B0502040204020203" pitchFamily="34" charset="0"/>
                <a:cs typeface="Segoe UI" panose="020B0502040204020203" pitchFamily="34" charset="0"/>
              </a:rPr>
              <a:t>Again, we see highly populated states like Texas, California, and Florida with the biggest counts. However, this time the counts are negative! I was curious to check these years because of the COVID pandemic. I wanted to see how AP exam numbers were affected. States like Montana, where the population is much more spread out, remarkably still saw growth during this year.</a:t>
            </a:r>
          </a:p>
          <a:p>
            <a:r>
              <a:rPr lang="en-US" sz="2000" dirty="0">
                <a:latin typeface="Segoe UI" panose="020B0502040204020203" pitchFamily="34" charset="0"/>
                <a:cs typeface="Segoe UI" panose="020B0502040204020203" pitchFamily="34" charset="0"/>
              </a:rPr>
              <a:t>Questions for follow-up:</a:t>
            </a:r>
          </a:p>
          <a:p>
            <a:pPr lvl="1"/>
            <a:r>
              <a:rPr lang="en-US" sz="1600" dirty="0">
                <a:latin typeface="Segoe UI" panose="020B0502040204020203" pitchFamily="34" charset="0"/>
                <a:cs typeface="Segoe UI" panose="020B0502040204020203" pitchFamily="34" charset="0"/>
              </a:rPr>
              <a:t>Why did the pandemic have a negative effect on AP exam numbers?</a:t>
            </a:r>
          </a:p>
          <a:p>
            <a:pPr lvl="1"/>
            <a:r>
              <a:rPr lang="en-US" sz="1600" dirty="0">
                <a:latin typeface="Segoe UI" panose="020B0502040204020203" pitchFamily="34" charset="0"/>
                <a:cs typeface="Segoe UI" panose="020B0502040204020203" pitchFamily="34" charset="0"/>
              </a:rPr>
              <a:t>How did COVID regulatory measures differ between states?</a:t>
            </a:r>
          </a:p>
          <a:p>
            <a:pPr lvl="1"/>
            <a:r>
              <a:rPr lang="en-US" sz="1600" dirty="0">
                <a:latin typeface="Segoe UI" panose="020B0502040204020203" pitchFamily="34" charset="0"/>
                <a:cs typeface="Segoe UI" panose="020B0502040204020203" pitchFamily="34" charset="0"/>
              </a:rPr>
              <a:t>Are the regions that saw the most COVID outbreaks correlated with the regions that had the biggest decline in AP exams (count or percent)?</a:t>
            </a:r>
          </a:p>
        </p:txBody>
      </p:sp>
      <p:pic>
        <p:nvPicPr>
          <p:cNvPr id="8" name="Graphic 7">
            <a:extLst>
              <a:ext uri="{FF2B5EF4-FFF2-40B4-BE49-F238E27FC236}">
                <a16:creationId xmlns:a16="http://schemas.microsoft.com/office/drawing/2014/main" id="{590430A8-7125-464C-98BA-3409573DB5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208829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48CF1-C72A-4313-8FC7-BF6DD4642AFE}"/>
              </a:ext>
            </a:extLst>
          </p:cNvPr>
          <p:cNvSpPr>
            <a:spLocks noGrp="1"/>
          </p:cNvSpPr>
          <p:nvPr>
            <p:ph type="title"/>
          </p:nvPr>
        </p:nvSpPr>
        <p:spPr>
          <a:xfrm>
            <a:off x="2165533" y="2507675"/>
            <a:ext cx="5406902" cy="1469965"/>
          </a:xfrm>
        </p:spPr>
        <p:txBody>
          <a:bodyPr anchor="ctr">
            <a:normAutofit/>
          </a:bodyPr>
          <a:lstStyle/>
          <a:p>
            <a:r>
              <a:rPr lang="en-US" dirty="0">
                <a:latin typeface="Franklin Gothic Book" panose="020B0503020102020204" pitchFamily="34" charset="0"/>
                <a:cs typeface="Segoe UI" panose="020B0502040204020203" pitchFamily="34" charset="0"/>
              </a:rPr>
              <a:t>Your Turn</a:t>
            </a:r>
          </a:p>
        </p:txBody>
      </p:sp>
      <p:pic>
        <p:nvPicPr>
          <p:cNvPr id="4" name="Graphic 3" descr="Blackboard">
            <a:extLst>
              <a:ext uri="{FF2B5EF4-FFF2-40B4-BE49-F238E27FC236}">
                <a16:creationId xmlns:a16="http://schemas.microsoft.com/office/drawing/2014/main" id="{A4298283-DDB8-4365-95A1-90935E16BE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200" y="2880360"/>
            <a:ext cx="1097280" cy="1097280"/>
          </a:xfrm>
          <a:prstGeom prst="rect">
            <a:avLst/>
          </a:prstGeom>
        </p:spPr>
      </p:pic>
      <p:sp>
        <p:nvSpPr>
          <p:cNvPr id="6" name="Content Placeholder 5">
            <a:extLst>
              <a:ext uri="{FF2B5EF4-FFF2-40B4-BE49-F238E27FC236}">
                <a16:creationId xmlns:a16="http://schemas.microsoft.com/office/drawing/2014/main" id="{C856D755-2374-40B4-B692-603C5E927388}"/>
              </a:ext>
            </a:extLst>
          </p:cNvPr>
          <p:cNvSpPr>
            <a:spLocks noGrp="1"/>
          </p:cNvSpPr>
          <p:nvPr>
            <p:ph idx="1"/>
          </p:nvPr>
        </p:nvSpPr>
        <p:spPr>
          <a:xfrm>
            <a:off x="2407138" y="3884245"/>
            <a:ext cx="4923693" cy="2292717"/>
          </a:xfrm>
        </p:spPr>
        <p:txBody>
          <a:bodyPr vert="horz" lIns="91440" tIns="45720" rIns="91440" bIns="45720" rtlCol="0" anchor="t">
            <a:normAutofit/>
          </a:bodyPr>
          <a:lstStyle/>
          <a:p>
            <a:r>
              <a:rPr lang="en-US" sz="1800" dirty="0">
                <a:latin typeface="Segoe UI" panose="020B0502040204020203" pitchFamily="34" charset="0"/>
                <a:cs typeface="Segoe UI" panose="020B0502040204020203" pitchFamily="34" charset="0"/>
              </a:rPr>
              <a:t>You can find this application on </a:t>
            </a:r>
            <a:r>
              <a:rPr lang="en-US" sz="1800" dirty="0">
                <a:latin typeface="Segoe UI" panose="020B0502040204020203" pitchFamily="34" charset="0"/>
                <a:cs typeface="Segoe UI" panose="020B0502040204020203" pitchFamily="34" charset="0"/>
                <a:hlinkClick r:id="rId5"/>
              </a:rPr>
              <a:t>GitHub</a:t>
            </a:r>
            <a:endParaRPr lang="en-US" sz="1800" dirty="0">
              <a:latin typeface="Segoe UI" panose="020B0502040204020203" pitchFamily="34" charset="0"/>
              <a:cs typeface="Segoe UI" panose="020B0502040204020203" pitchFamily="34" charset="0"/>
            </a:endParaRPr>
          </a:p>
          <a:p>
            <a:r>
              <a:rPr lang="en-US" sz="1800" dirty="0">
                <a:latin typeface="Segoe UI" panose="020B0502040204020203" pitchFamily="34" charset="0"/>
                <a:cs typeface="Segoe UI" panose="020B0502040204020203" pitchFamily="34" charset="0"/>
              </a:rPr>
              <a:t>You can find this dataset as well as others at </a:t>
            </a:r>
            <a:r>
              <a:rPr lang="en-US" sz="1200" dirty="0">
                <a:hlinkClick r:id="rId6"/>
              </a:rPr>
              <a:t>AP Data and Research – AP Central | College Board</a:t>
            </a:r>
            <a:r>
              <a:rPr lang="en-US" sz="1200" dirty="0"/>
              <a:t> </a:t>
            </a:r>
          </a:p>
          <a:p>
            <a:r>
              <a:rPr lang="en-US" sz="1800" dirty="0">
                <a:latin typeface="Segoe UI" panose="020B0502040204020203" pitchFamily="34" charset="0"/>
                <a:cs typeface="Segoe UI" panose="020B0502040204020203" pitchFamily="34" charset="0"/>
              </a:rPr>
              <a:t>You can email me at </a:t>
            </a:r>
            <a:r>
              <a:rPr lang="en-US" sz="1800" dirty="0">
                <a:latin typeface="Segoe UI" panose="020B0502040204020203" pitchFamily="34" charset="0"/>
                <a:cs typeface="Segoe UI" panose="020B0502040204020203" pitchFamily="34" charset="0"/>
                <a:hlinkClick r:id="rId7"/>
              </a:rPr>
              <a:t>zgummersheimer@kumc.edu</a:t>
            </a:r>
            <a:r>
              <a:rPr lang="en-US" sz="1800" dirty="0">
                <a:latin typeface="Segoe UI" panose="020B0502040204020203" pitchFamily="34" charset="0"/>
                <a:cs typeface="Segoe UI" panose="020B0502040204020203" pitchFamily="34" charset="0"/>
              </a:rPr>
              <a:t> if you have any other questions about the app or the data.</a:t>
            </a:r>
          </a:p>
        </p:txBody>
      </p:sp>
      <p:pic>
        <p:nvPicPr>
          <p:cNvPr id="8" name="Graphic 7">
            <a:extLst>
              <a:ext uri="{FF2B5EF4-FFF2-40B4-BE49-F238E27FC236}">
                <a16:creationId xmlns:a16="http://schemas.microsoft.com/office/drawing/2014/main" id="{B6C7BDF7-D7AC-4209-A6A9-11B953F882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35148928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183</TotalTime>
  <Words>563</Words>
  <Application>Microsoft Office PowerPoint</Application>
  <PresentationFormat>Widescreen</PresentationFormat>
  <Paragraphs>59</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Franklin Gothic Book</vt:lpstr>
      <vt:lpstr>Segoe UI</vt:lpstr>
      <vt:lpstr>Wingdings</vt:lpstr>
      <vt:lpstr>Office Theme</vt:lpstr>
      <vt:lpstr>AP Exam Analysis</vt:lpstr>
      <vt:lpstr>The Question</vt:lpstr>
      <vt:lpstr>The Dataset</vt:lpstr>
      <vt:lpstr>Your Choices</vt:lpstr>
      <vt:lpstr>Let’s Explore Count vs Percent</vt:lpstr>
      <vt:lpstr>The Analysis</vt:lpstr>
      <vt:lpstr>Let’s Explore Specific Years</vt:lpstr>
      <vt:lpstr>The Analysis</vt:lpstr>
      <vt:lpstr>Your Turn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Gummersheimer, Zachary</dc:creator>
  <cp:lastModifiedBy>Gummersheimer, Zachary</cp:lastModifiedBy>
  <cp:revision>10</cp:revision>
  <dcterms:created xsi:type="dcterms:W3CDTF">2024-07-23T00:44:53Z</dcterms:created>
  <dcterms:modified xsi:type="dcterms:W3CDTF">2024-07-24T01:35:16Z</dcterms:modified>
</cp:coreProperties>
</file>