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6" r:id="rId1"/>
  </p:sldMasterIdLst>
  <p:notesMasterIdLst>
    <p:notesMasterId r:id="rId27"/>
  </p:notesMasterIdLst>
  <p:handoutMasterIdLst>
    <p:handoutMasterId r:id="rId28"/>
  </p:handoutMasterIdLst>
  <p:sldIdLst>
    <p:sldId id="268" r:id="rId2"/>
    <p:sldId id="381" r:id="rId3"/>
    <p:sldId id="418" r:id="rId4"/>
    <p:sldId id="435" r:id="rId5"/>
    <p:sldId id="436" r:id="rId6"/>
    <p:sldId id="439" r:id="rId7"/>
    <p:sldId id="440" r:id="rId8"/>
    <p:sldId id="441" r:id="rId9"/>
    <p:sldId id="442" r:id="rId10"/>
    <p:sldId id="443" r:id="rId11"/>
    <p:sldId id="444" r:id="rId12"/>
    <p:sldId id="419" r:id="rId13"/>
    <p:sldId id="431" r:id="rId14"/>
    <p:sldId id="438" r:id="rId15"/>
    <p:sldId id="446" r:id="rId16"/>
    <p:sldId id="447" r:id="rId17"/>
    <p:sldId id="448" r:id="rId18"/>
    <p:sldId id="449" r:id="rId19"/>
    <p:sldId id="432" r:id="rId20"/>
    <p:sldId id="433" r:id="rId21"/>
    <p:sldId id="450" r:id="rId22"/>
    <p:sldId id="451" r:id="rId23"/>
    <p:sldId id="452" r:id="rId24"/>
    <p:sldId id="453" r:id="rId25"/>
    <p:sldId id="454" r:id="rId26"/>
  </p:sldIdLst>
  <p:sldSz cx="12192000" cy="6858000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BURLOT-FERRE Nadine" initials="BN" lastIdx="23" clrIdx="0"/>
  <p:cmAuthor id="4" name="Haslam, Andrew" initials="HA" lastIdx="22" clrIdx="1">
    <p:extLst>
      <p:ext uri="{19B8F6BF-5375-455C-9EA6-DF929625EA0E}">
        <p15:presenceInfo xmlns:p15="http://schemas.microsoft.com/office/powerpoint/2012/main" userId="S::ahaslam@ic.ac.uk::405b4ead-7a44-4176-92b6-88303cfca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A"/>
    <a:srgbClr val="3E5FD0"/>
    <a:srgbClr val="0070C0"/>
    <a:srgbClr val="00FDFF"/>
    <a:srgbClr val="B35C56"/>
    <a:srgbClr val="649755"/>
    <a:srgbClr val="8C6DA5"/>
    <a:srgbClr val="FF7973"/>
    <a:srgbClr val="BAA5C9"/>
    <a:srgbClr val="889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2109A-6C5A-A947-8249-F7D37EAA376F}" v="55" dt="2025-08-22T16:47:47.9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39"/>
    <p:restoredTop sz="85108"/>
  </p:normalViewPr>
  <p:slideViewPr>
    <p:cSldViewPr snapToGrid="0" snapToObjects="1">
      <p:cViewPr>
        <p:scale>
          <a:sx n="70" d="100"/>
          <a:sy n="70" d="100"/>
        </p:scale>
        <p:origin x="128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09"/>
        <p:guide pos="2141"/>
        <p:guide orient="horz" pos="311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448F7-0272-4D0F-BA66-D65B303392B9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AA12-A6FE-4C91-A074-2765A7AB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448-2BDC-44AE-BD3D-055F68DCCA9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12398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2A8F-DB5F-40B4-8722-A1625951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83BAE-BF29-072E-0D42-31ED5563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57EC9-5618-F169-7A6D-B85D41D09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EE7B0-8EA2-969C-C408-F7933631F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F2C8-C320-DCF3-5BC3-5CDE100C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639E-E243-A2CF-C6B7-D211A2DD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8AD97-4A9E-E6D5-877F-89830D9F2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FDFBF-509E-C63B-75B6-F934B4E5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33CD-B557-8104-C4E4-6C2D1C8F5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4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B3EE-2D0D-66C9-09C6-35292CFD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B776A-AEA5-27D2-0370-49E2E28DA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7E385-0D3E-1EB0-EBEF-97A3E6588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0312A-BF6B-5CEB-6232-9C90FA9F4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3710-D501-C289-7F99-C311D051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D0029-9E38-48C1-CF02-D41740FD6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2B7DD-5BA2-B2CF-1E46-0240D047F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A1352-DCFD-EC65-57C8-4F5058801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24979-6C5F-AAB3-7C27-446BE77C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B3CE5-871B-C83C-55BD-AFA09DE0D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37824-6926-949E-9B39-5B4D8AD88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4E34-7808-5F71-E38D-86FE99C56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CDAD-6FE1-EA26-5A11-671A22A9E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59E1D-C74B-49D1-1289-1FB02BB24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9CFB4-979F-D91D-B8BD-4A7266D11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E89D-DC96-53B1-42B1-98F032320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8D54-975D-45D8-9A3A-C9259F18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57013-C774-68E5-EB9F-A0FDC1B97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90639-3539-0884-2DEA-EE187A704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1FD6-62D6-3141-5A32-AEE92414B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F3596-BEBF-44E2-A6AF-87019B92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32D40-C471-7EED-3835-60667B0B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96635-CEF5-1D65-547A-BC7848A5E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F5B58-2996-7F48-0563-D6EB18321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4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F066-0868-3FDB-E553-BB435DF5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0A412-01CC-EF5D-AF2D-0B679CA37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0FEAC-B6BC-EF74-CE39-74534327C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BA70-DCBB-2579-49C8-D6B531A3E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8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320F-B4CA-E981-9634-92986CC2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FADA8-FD3E-0C8A-284F-11B7155F9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9CE42-774D-6847-4964-62039A75F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EFB8-732E-AAA0-9FF0-43C2CB7E0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76E2C-AFAE-EF15-0D94-2A691E5C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40897-AB32-D918-B481-18107A435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F00FF-29D2-ED82-EB53-FEBC00EB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9605-52CB-AACA-3588-B5EE2831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286CE-123A-9A09-1293-3560CFF7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B7C25-0F87-E550-B126-B7E12FFE0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50B93-C81D-0CDD-5106-D91FC9473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CE3F-D610-F6E2-2366-640ED050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7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27ADA-4848-08DE-6F37-8D1DBA630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7C0E5-F29C-BAC3-BD11-334D3EEF5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821CF-5F37-ED57-ABE1-3F334593B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2212-7AD4-24DD-6989-38C290AB1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5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3363-CC56-24F4-FA3A-8E52B360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31514-D264-9163-F773-528B1FCE6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65503-A59E-56F8-16E2-BA6F3112D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B1B8-940A-9A95-BCE0-75A4250BB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7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45F6-3DB3-98C2-0510-A3B55CBD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02E5A-1938-2525-00EE-3FC356BDE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6DDF3-E0F1-AABD-8A18-DAB260FF3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BEDD-79F3-3CDA-E360-67B196C95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1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3EC46-4DD7-9FEC-93A4-BC68A911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92CFA-07DA-3F27-A926-F42DFB08F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5290B-8228-AF59-5653-856450BB2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58B5D-EF1A-C4D7-42DE-17094AE28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8BF41-37B1-63D4-D611-8C739190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AE318-D86B-348B-5517-EFDBF2C0E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D34D1-D374-EABB-F0F3-7FB58E4B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1C1B-BBF5-6C06-57A1-4651F35E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321A-6054-CE11-3D6E-4B8BDCAE2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AA149-A60B-81AC-8AC5-6585830A3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63411-C179-4A98-78CF-3B7556297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179B2-926F-4FED-03EB-2E229E12B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BFD9-42FB-747E-BD31-8B8858D1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BE319-81F4-0A03-93C2-1A18C4155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DA4BC-E7B7-1816-612F-5A7FB079C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8435-EAB2-FF9A-AF7A-958D878CF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70581-B755-7812-4D33-57D1FF58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BE751-26B3-4417-9920-895A130A3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820EF-91EC-E90C-7AFA-FFAF33DDE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B4F8A-4634-004D-F0EF-779BD200C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D75B-25A3-BEEE-8354-6678BA7D3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E8E49-928B-86C8-D210-97B2F571E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7B1EE-300E-6E27-FAE4-77D6B4BDE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AE2A-D7D5-C6A8-F3A9-A2C9A2F60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BF33F-D8EF-28DC-E03C-CCF5C29B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B80F5-316E-3A58-63C6-DE0F8F97F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37047-7C18-D09C-98BA-B03BAAE6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8324C-1FCD-6434-B965-F0C1765C6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7B940-FDC6-8624-5320-4A08FA0E0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FE4C2-3B57-AD14-7491-8DB4C0055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288FB-1638-2F61-3410-ED9B5E93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F1D1-CEF1-3A02-8D7F-A60F2EA7E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82932"/>
            <a:ext cx="3429529" cy="44243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/ SUB-TITLE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23CACF-5DEF-4C04-90B0-E9E08FE53E69}"/>
              </a:ext>
            </a:extLst>
          </p:cNvPr>
          <p:cNvSpPr txBox="1"/>
          <p:nvPr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019EB-18F8-D44C-BDC9-63C70C300BAB}"/>
              </a:ext>
            </a:extLst>
          </p:cNvPr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9">
            <a:extLst>
              <a:ext uri="{FF2B5EF4-FFF2-40B4-BE49-F238E27FC236}">
                <a16:creationId xmlns:a16="http://schemas.microsoft.com/office/drawing/2014/main" id="{9576A087-3296-B945-ACF1-012CF5ADEA37}"/>
              </a:ext>
            </a:extLst>
          </p:cNvPr>
          <p:cNvSpPr txBox="1"/>
          <p:nvPr userDrawn="1"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7296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73A44B-6EFA-FA45-AC79-724718004072}"/>
              </a:ext>
            </a:extLst>
          </p:cNvPr>
          <p:cNvSpPr/>
          <p:nvPr userDrawn="1"/>
        </p:nvSpPr>
        <p:spPr>
          <a:xfrm>
            <a:off x="3445565" y="6345715"/>
            <a:ext cx="4483093" cy="37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12192000" cy="76938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4158" y="139549"/>
            <a:ext cx="3351407" cy="5142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0" cap="all" baseline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/>
              <a:t>ENTREZ LE TITRE</a:t>
            </a:r>
            <a:endParaRPr lang="en-US"/>
          </a:p>
        </p:txBody>
      </p:sp>
      <p:sp>
        <p:nvSpPr>
          <p:cNvPr id="12" name="ZoneTexte 9"/>
          <p:cNvSpPr txBox="1"/>
          <p:nvPr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9EEF9D-37A2-4EED-82DD-66A1B43809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39128"/>
            <a:ext cx="10476124" cy="45065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6C0A"/>
              </a:buClr>
              <a:buSzPct val="100000"/>
              <a:buFont typeface="Wingdings" pitchFamily="2" charset="2"/>
              <a:buChar char="§"/>
              <a:defRPr sz="2400">
                <a:solidFill>
                  <a:srgbClr val="FF6C0A"/>
                </a:solidFill>
                <a:latin typeface="Ubuntu" panose="020B0504030602030204" pitchFamily="34" charset="0"/>
              </a:defRPr>
            </a:lvl1pPr>
            <a:lvl2pPr marL="800100" indent="-342900">
              <a:buClr>
                <a:srgbClr val="FF6C0A"/>
              </a:buClr>
              <a:buSzPct val="100000"/>
              <a:buFont typeface="Wingdings" pitchFamily="2" charset="2"/>
              <a:buChar char="§"/>
              <a:defRPr sz="2000">
                <a:solidFill>
                  <a:srgbClr val="FF6C0A"/>
                </a:solidFill>
                <a:latin typeface="Ubuntu" panose="020B0504030602030204" pitchFamily="34" charset="0"/>
              </a:defRPr>
            </a:lvl2pPr>
            <a:lvl3pPr marL="1200150" indent="-285750">
              <a:buClr>
                <a:srgbClr val="FF6C0A"/>
              </a:buClr>
              <a:buSzPct val="100000"/>
              <a:buFont typeface="Wingdings" pitchFamily="2" charset="2"/>
              <a:buChar char="§"/>
              <a:defRPr sz="1800">
                <a:solidFill>
                  <a:srgbClr val="FF6C0A"/>
                </a:solidFill>
                <a:latin typeface="Ubuntu" panose="020B0504030602030204" pitchFamily="34" charset="0"/>
              </a:defRPr>
            </a:lvl3pPr>
            <a:lvl4pPr marL="1600200" indent="-228600">
              <a:buClr>
                <a:srgbClr val="FF6C0A"/>
              </a:buClr>
              <a:buSzPct val="100000"/>
              <a:buFont typeface="Wingdings" pitchFamily="2" charset="2"/>
              <a:buChar char="§"/>
              <a:defRPr sz="1600">
                <a:solidFill>
                  <a:srgbClr val="FF6C0A"/>
                </a:solidFill>
                <a:latin typeface="Ubuntu" panose="020B0504030602030204" pitchFamily="34" charset="0"/>
              </a:defRPr>
            </a:lvl4pPr>
            <a:lvl5pPr marL="2057400" indent="-228600">
              <a:buClr>
                <a:srgbClr val="FF6C0A"/>
              </a:buClr>
              <a:buSzPct val="100000"/>
              <a:buFont typeface="Wingdings" pitchFamily="2" charset="2"/>
              <a:buChar char="§"/>
              <a:defRPr sz="1400">
                <a:solidFill>
                  <a:srgbClr val="FF6C0A"/>
                </a:solidFill>
                <a:latin typeface="Ubuntu" panose="020B0504030602030204" pitchFamily="34" charset="0"/>
              </a:defRPr>
            </a:lvl5pPr>
          </a:lstStyle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E32049-42E0-9345-97D2-D7DD540FDC3F}"/>
              </a:ext>
            </a:extLst>
          </p:cNvPr>
          <p:cNvSpPr txBox="1"/>
          <p:nvPr userDrawn="1"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82932"/>
            <a:ext cx="3429529" cy="44243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/ SUB-TITLE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23CACF-5DEF-4C04-90B0-E9E08FE53E69}"/>
              </a:ext>
            </a:extLst>
          </p:cNvPr>
          <p:cNvSpPr txBox="1"/>
          <p:nvPr userDrawn="1"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263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ENTREZ LE TITRE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ZoneTexte 9"/>
          <p:cNvSpPr txBox="1"/>
          <p:nvPr userDrawn="1"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9EEF9D-37A2-4EED-82DD-66A1B43809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39128"/>
            <a:ext cx="10476124" cy="45065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D74310"/>
              </a:buClr>
              <a:buSzPct val="80000"/>
              <a:buFontTx/>
              <a:buBlip>
                <a:blip r:embed="rId2"/>
              </a:buBlip>
              <a:defRPr sz="2400">
                <a:solidFill>
                  <a:srgbClr val="0070C0"/>
                </a:solidFill>
              </a:defRPr>
            </a:lvl1pPr>
            <a:lvl2pPr marL="800100" indent="-3429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2000">
                <a:solidFill>
                  <a:srgbClr val="0070C0"/>
                </a:solidFill>
              </a:defRPr>
            </a:lvl2pPr>
            <a:lvl3pPr marL="1200150" indent="-28575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800">
                <a:solidFill>
                  <a:srgbClr val="0070C0"/>
                </a:solidFill>
              </a:defRPr>
            </a:lvl3pPr>
            <a:lvl4pPr marL="1600200" indent="-2286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600">
                <a:solidFill>
                  <a:srgbClr val="0070C0"/>
                </a:solidFill>
              </a:defRPr>
            </a:lvl4pPr>
            <a:lvl5pPr marL="2057400" indent="-2286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CF11FD-5C9D-44C3-882F-231961E9DC26}"/>
              </a:ext>
            </a:extLst>
          </p:cNvPr>
          <p:cNvSpPr txBox="1"/>
          <p:nvPr userDrawn="1"/>
        </p:nvSpPr>
        <p:spPr>
          <a:xfrm flipH="1">
            <a:off x="10526089" y="39854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49422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1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49" r:id="rId3"/>
    <p:sldLayoutId id="2147483675" r:id="rId4"/>
    <p:sldLayoutId id="214748367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685DF6-F3E3-7348-8965-41D0169F48E1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ED94B-C5EE-2C4B-9745-0A676FF0EA23}"/>
              </a:ext>
            </a:extLst>
          </p:cNvPr>
          <p:cNvSpPr txBox="1"/>
          <p:nvPr/>
        </p:nvSpPr>
        <p:spPr>
          <a:xfrm>
            <a:off x="286100" y="3808883"/>
            <a:ext cx="117191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Ubuntu"/>
                <a:cs typeface="Arial"/>
              </a:rPr>
              <a:t>Tutorial:</a:t>
            </a:r>
            <a:r>
              <a:rPr lang="en-US" sz="3200" b="1" dirty="0">
                <a:solidFill>
                  <a:schemeClr val="bg1"/>
                </a:solidFill>
                <a:latin typeface="Ubuntu"/>
                <a:cs typeface="Arial"/>
              </a:rPr>
              <a:t> Application of Clapeyron to polymeric and electrolyte systems</a:t>
            </a:r>
            <a:endParaRPr lang="en-US" sz="32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15556-1AF8-FA45-8689-187C66153FE8}"/>
              </a:ext>
            </a:extLst>
          </p:cNvPr>
          <p:cNvSpPr txBox="1"/>
          <p:nvPr/>
        </p:nvSpPr>
        <p:spPr>
          <a:xfrm>
            <a:off x="286100" y="5349990"/>
            <a:ext cx="80292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Pierre J. Walker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6EBF468-239B-BAF3-9CA5-38CFFFF5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46" y="1314450"/>
            <a:ext cx="11796708" cy="19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AFEA-2BE0-1793-3989-219A38CF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8E8F-24E5-F9AF-B395-8DCE8A8A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Solid–Liquid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800D4-DA0F-9D08-0DF3-0D27164AD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All models thus far have considered the fluid phases</a:t>
                </a:r>
              </a:p>
              <a:p>
                <a:r>
                  <a:rPr lang="en-US" dirty="0"/>
                  <a:t>Global (including solid) models don’t really exist…</a:t>
                </a:r>
              </a:p>
              <a:p>
                <a:r>
                  <a:rPr lang="en-US" dirty="0"/>
                  <a:t>We need a separate model to handle the solid phase.</a:t>
                </a:r>
              </a:p>
              <a:p>
                <a:r>
                  <a:rPr lang="en-US" dirty="0"/>
                  <a:t>If we have a pure solid in equilibrium with a mixture, we must have: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fus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From the Gibbs–Helmholtz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fus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fus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Thus: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fus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fus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fus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fus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800D4-DA0F-9D08-0DF3-0D27164AD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  <a:blipFill>
                <a:blip r:embed="rId3"/>
                <a:stretch>
                  <a:fillRect l="-802" t="-2439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F1977-15CF-612F-4E3D-DFC9D211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194-B3C1-46AC-FDEA-350349BE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Aside – Activity Coefficient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ED361-654A-4B99-3663-E3B68BD1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only considered Helmholtz-based models. Another class includes activity coefficient models: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Benefits:</a:t>
                </a:r>
              </a:p>
              <a:p>
                <a:pPr lvl="1"/>
                <a:r>
                  <a:rPr lang="en-US" dirty="0"/>
                  <a:t>Doesn’t depend on volume (simplifies most calculations)</a:t>
                </a:r>
              </a:p>
              <a:p>
                <a:pPr lvl="1"/>
                <a:r>
                  <a:rPr lang="en-US" dirty="0"/>
                  <a:t>Provides analytical solutions to the bubble point of mixtures: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bub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Doesn’t depend on volume (can’t obtain any volumetric property)</a:t>
                </a:r>
              </a:p>
              <a:p>
                <a:pPr lvl="1"/>
                <a:r>
                  <a:rPr lang="en-US" dirty="0"/>
                  <a:t>Only applies to mixtures (no pure-component properties)</a:t>
                </a:r>
              </a:p>
              <a:p>
                <a:pPr lvl="1"/>
                <a:r>
                  <a:rPr lang="en-US" dirty="0"/>
                  <a:t>Can only handle subcritical phase behavior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ED361-654A-4B99-3663-E3B68BD1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  <a:blipFill>
                <a:blip r:embed="rId3"/>
                <a:stretch>
                  <a:fillRect l="-802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198F-4EC4-DBC9-DD49-17A252B8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5CCE1-4C6B-F4D0-3717-53451831D3CE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4CED4-3246-3D01-014F-BB18374CFEEC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Polymer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8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54367-22C4-34E1-265B-5FDF8DD6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6A77E-3106-899C-E696-19C7165C9DBC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B7359-099E-BF4B-1E2A-6380D6B9E5EA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Electrolyte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5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279E-CD76-B11E-71CB-FA90CEFD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2DF7-CA34-DA27-DE3F-49E1DCC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2ECF-6D02-D5D6-E31F-7981EBCB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r>
              <a:rPr lang="en-US" dirty="0"/>
              <a:t>Electrolyte models are a little bit more challenging to use as there are usually two (or three) components: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B3ED5-34E8-2489-A871-4BA58A36F251}"/>
              </a:ext>
            </a:extLst>
          </p:cNvPr>
          <p:cNvSpPr/>
          <p:nvPr/>
        </p:nvSpPr>
        <p:spPr>
          <a:xfrm>
            <a:off x="4193031" y="2051580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Electrolyte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39524-C36C-E28A-3FB0-FE98DA93AAE7}"/>
              </a:ext>
            </a:extLst>
          </p:cNvPr>
          <p:cNvSpPr/>
          <p:nvPr/>
        </p:nvSpPr>
        <p:spPr>
          <a:xfrm>
            <a:off x="761522" y="3302769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Neutral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F2255-261B-14EE-6ED5-502540339E0A}"/>
              </a:ext>
            </a:extLst>
          </p:cNvPr>
          <p:cNvSpPr/>
          <p:nvPr/>
        </p:nvSpPr>
        <p:spPr>
          <a:xfrm>
            <a:off x="4193031" y="3302769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Ion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02640-7474-3463-40E7-C17E075158C7}"/>
              </a:ext>
            </a:extLst>
          </p:cNvPr>
          <p:cNvSpPr/>
          <p:nvPr/>
        </p:nvSpPr>
        <p:spPr>
          <a:xfrm>
            <a:off x="1233009" y="5127278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PCSAFT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3994A-256F-F3E1-9E49-866133616578}"/>
              </a:ext>
            </a:extLst>
          </p:cNvPr>
          <p:cNvSpPr/>
          <p:nvPr/>
        </p:nvSpPr>
        <p:spPr>
          <a:xfrm>
            <a:off x="1233009" y="4431034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03C72-701A-50C1-9886-A5505B2D5B2F}"/>
              </a:ext>
            </a:extLst>
          </p:cNvPr>
          <p:cNvSpPr/>
          <p:nvPr/>
        </p:nvSpPr>
        <p:spPr>
          <a:xfrm>
            <a:off x="1029586" y="5823522"/>
            <a:ext cx="2285181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SAFTVRMie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5B269-3E87-DF41-25AA-97DCDD44B746}"/>
              </a:ext>
            </a:extLst>
          </p:cNvPr>
          <p:cNvSpPr/>
          <p:nvPr/>
        </p:nvSpPr>
        <p:spPr>
          <a:xfrm>
            <a:off x="4668324" y="4431034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A1414-CD77-3522-5AA5-523E044BF58B}"/>
              </a:ext>
            </a:extLst>
          </p:cNvPr>
          <p:cNvSpPr/>
          <p:nvPr/>
        </p:nvSpPr>
        <p:spPr>
          <a:xfrm>
            <a:off x="4668324" y="5127278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70DD1-D501-6A27-F673-6763CFD473A6}"/>
              </a:ext>
            </a:extLst>
          </p:cNvPr>
          <p:cNvSpPr/>
          <p:nvPr/>
        </p:nvSpPr>
        <p:spPr>
          <a:xfrm>
            <a:off x="4668324" y="5823522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D90A9-D600-3E33-2EE5-3FD06041440E}"/>
              </a:ext>
            </a:extLst>
          </p:cNvPr>
          <p:cNvSpPr/>
          <p:nvPr/>
        </p:nvSpPr>
        <p:spPr>
          <a:xfrm>
            <a:off x="7624540" y="3302769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Dielectric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8470D-EBC8-8CAC-38A4-A5020BAED212}"/>
              </a:ext>
            </a:extLst>
          </p:cNvPr>
          <p:cNvSpPr/>
          <p:nvPr/>
        </p:nvSpPr>
        <p:spPr>
          <a:xfrm>
            <a:off x="8099833" y="4431034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EC4E9-9627-894F-F96E-BDD458121926}"/>
              </a:ext>
            </a:extLst>
          </p:cNvPr>
          <p:cNvSpPr/>
          <p:nvPr/>
        </p:nvSpPr>
        <p:spPr>
          <a:xfrm>
            <a:off x="8099833" y="5127278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Zhuang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63BEF7-669C-C356-DBDF-C0DD3F69B7FF}"/>
              </a:ext>
            </a:extLst>
          </p:cNvPr>
          <p:cNvSpPr/>
          <p:nvPr/>
        </p:nvSpPr>
        <p:spPr>
          <a:xfrm>
            <a:off x="8099833" y="5823522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MM1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2AF0F-E571-660A-7C1E-70CB5F388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1EF5-AE9D-5CEE-CC55-9BF05C70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Electrolyte Flash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4DFD8-1CA7-7E49-B165-8CFFACEBA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include the Donnan potential: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4DFD8-1CA7-7E49-B165-8CFFACEBA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4872-29E6-9777-EDBE-7BE9DA73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C7A0-2040-89F1-B7AE-A3929966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Electrolyte Flash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18981-5579-14C0-0B7C-D206965B4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include the Donnan potential: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Modifying our Rachford–Rice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adding an equation for electroneutrality: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18981-5579-14C0-0B7C-D206965B4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1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DA0F-C464-36F7-FE82-EBD4F2381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A93D-9D39-31D7-909F-797E1BE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Electrolyte Flash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998F5-9E51-67C1-BF10-13A505A8A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include the Donnan potential: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Modifying our Rachford–Rice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adding an equation for electroneutrality: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Must now 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998F5-9E51-67C1-BF10-13A505A8A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9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146-DAE7-04B4-A286-BE17D3608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5A6-70DD-600E-2CA9-355BA4CC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Solid–Liquid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04F-9995-1235-D80C-86E592B80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In the case of salts, the solid is formed from the two 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Rather than taking the pure component reference, we must take the pure solvent reference: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Following much of the same algebra, we end up with: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form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form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04F-9995-1235-D80C-86E592B80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811B0-A41C-EA89-BA10-001E9DE4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F5762F-6057-16B2-2CD8-6692F613903B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E250F-7E3C-9287-DD58-645A82138487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Polyelectrolyte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7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2BE6-0D1C-DF23-FA35-3BEFC82A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013C-70EE-F70E-053F-F0ED6472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Basics</a:t>
            </a:r>
          </a:p>
          <a:p>
            <a:pPr lvl="1"/>
            <a:r>
              <a:rPr lang="en-US" dirty="0"/>
              <a:t>Building a model</a:t>
            </a:r>
          </a:p>
          <a:p>
            <a:pPr lvl="1"/>
            <a:r>
              <a:rPr lang="en-US" dirty="0"/>
              <a:t>Bulk properties</a:t>
            </a:r>
          </a:p>
          <a:p>
            <a:pPr lvl="1"/>
            <a:r>
              <a:rPr lang="en-US" dirty="0"/>
              <a:t>Equilibrium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Polymer Systems</a:t>
            </a:r>
          </a:p>
          <a:p>
            <a:pPr lvl="1"/>
            <a:r>
              <a:rPr lang="en-US" dirty="0"/>
              <a:t>Gas solubilities</a:t>
            </a:r>
          </a:p>
          <a:p>
            <a:pPr lvl="1"/>
            <a:r>
              <a:rPr lang="en-US" dirty="0"/>
              <a:t>Cloud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Electrolytes</a:t>
            </a:r>
          </a:p>
          <a:p>
            <a:pPr lvl="1"/>
            <a:r>
              <a:rPr lang="en-US" dirty="0"/>
              <a:t>Building an electrolyte model</a:t>
            </a:r>
          </a:p>
          <a:p>
            <a:pPr lvl="1"/>
            <a:r>
              <a:rPr lang="en-US" dirty="0"/>
              <a:t>Bulk properties</a:t>
            </a:r>
          </a:p>
          <a:p>
            <a:pPr lvl="1"/>
            <a:r>
              <a:rPr lang="en-US" dirty="0"/>
              <a:t>Equilibrium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Polyelectrolytes</a:t>
            </a:r>
          </a:p>
          <a:p>
            <a:pPr lvl="1"/>
            <a:r>
              <a:rPr lang="en-US" dirty="0"/>
              <a:t>Poly acrylic acid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Reactive Equilibrium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2C8CF-C011-DA86-C319-F66B63978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23" y="2318787"/>
            <a:ext cx="6680007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93B8E-3077-C4AC-07A7-DA9CCC87D521}"/>
              </a:ext>
            </a:extLst>
          </p:cNvPr>
          <p:cNvSpPr txBox="1"/>
          <p:nvPr/>
        </p:nvSpPr>
        <p:spPr>
          <a:xfrm>
            <a:off x="5272391" y="1151468"/>
            <a:ext cx="655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first run of Julia code compiles it (slow). Should be fast after that.</a:t>
            </a:r>
          </a:p>
        </p:txBody>
      </p:sp>
    </p:spTree>
    <p:extLst>
      <p:ext uri="{BB962C8B-B14F-4D97-AF65-F5344CB8AC3E}">
        <p14:creationId xmlns:p14="http://schemas.microsoft.com/office/powerpoint/2010/main" val="14777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3D86-8084-3190-84C0-AA425C0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73AA5-DE66-3A10-8063-3CFC2A816DA7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32D5-E44F-5534-1E0C-CD6BFCB4AACF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Reactive Equilibrium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4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99C2-86F8-EC9D-DCE4-C26AC739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8F04-04AE-69FC-D973-15384C6D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BDC43-4E5F-6E11-BEE9-E8A71763E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In VERY early development…</a:t>
                </a:r>
              </a:p>
              <a:p>
                <a:r>
                  <a:rPr lang="en-US" dirty="0"/>
                  <a:t>When we have a reaction: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OH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It will progress by extent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Until it minimizes the Gibbs free energy: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expressed in terms of the chemical potentials: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full chemical potential (including formation).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BDC43-4E5F-6E11-BEE9-E8A71763E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 b="-2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0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7AADF-6D71-60DE-2658-6372732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C8DF-52DF-B6A3-854E-75B64A68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F1ACC-5E24-7199-D434-304B2C29F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Expressing the chemical potentials as: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We have: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Or: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neutral species, this is easy (pure component reference).</a:t>
                </a:r>
              </a:p>
              <a:p>
                <a:r>
                  <a:rPr lang="en-US" dirty="0"/>
                  <a:t>For charged species, we need a different reference:</a:t>
                </a:r>
              </a:p>
              <a:p>
                <a:r>
                  <a:rPr lang="en-US" dirty="0"/>
                  <a:t>NIST has a massive database of reference potential for 1 mol/kg of </a:t>
                </a:r>
                <a:r>
                  <a:rPr lang="en-US" i="1" dirty="0"/>
                  <a:t>salt </a:t>
                </a:r>
                <a:r>
                  <a:rPr lang="en-US" dirty="0"/>
                  <a:t> in water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F1ACC-5E24-7199-D434-304B2C29F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4390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DAF5-24FD-37C7-6E1F-64D4BDC7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E0C-3E83-DD0E-6EFA-25ADAEF3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4C31-8392-27B8-1B70-6A176A12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 anchor="t">
            <a:normAutofit/>
          </a:bodyPr>
          <a:lstStyle/>
          <a:p>
            <a:r>
              <a:rPr lang="en-US" dirty="0"/>
              <a:t>I have compiled these in Clapeyron such that one can assemble a reactive model:</a:t>
            </a:r>
          </a:p>
          <a:p>
            <a:r>
              <a:rPr lang="en-US" dirty="0"/>
              <a:t>Define species: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species = ["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water","hydronium","hydroxide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"]</a:t>
            </a:r>
          </a:p>
          <a:p>
            <a:r>
              <a:rPr lang="en-US" dirty="0"/>
              <a:t>Define reactions: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reactions = [("water"=&gt;-2,"hydronium"=&gt;1,"hydroxide"=&gt;1)]</a:t>
            </a:r>
          </a:p>
          <a:p>
            <a:r>
              <a:rPr lang="en-US" dirty="0"/>
              <a:t>Assemble:</a:t>
            </a:r>
            <a:br>
              <a:rPr lang="en-US" dirty="0"/>
            </a:b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eosmodel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SAFTgammaEMie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(["water”],["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hydronium","hydroxide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"])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model = ReactiveAqModel(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species,reactions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 model 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eosmodel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/>
              <a:t>Use: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n=equilibrate(model,p,T,n0)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pH(model,p,T,n0)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6317-7144-59A2-94BD-BC7AFE3D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CBF-7ACB-6120-5579-4F43D21A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EBFC-CBE1-33E4-CF63-A9CBE797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 anchor="t">
            <a:normAutofit/>
          </a:bodyPr>
          <a:lstStyle/>
          <a:p>
            <a:r>
              <a:rPr lang="en-US" dirty="0"/>
              <a:t>Obtained some interesting plots: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5" name="Picture 4" descr="A graph of water and temperature&#10;&#10;AI-generated content may be incorrect.">
            <a:extLst>
              <a:ext uri="{FF2B5EF4-FFF2-40B4-BE49-F238E27FC236}">
                <a16:creationId xmlns:a16="http://schemas.microsoft.com/office/drawing/2014/main" id="{0626C803-15C8-4DAE-4154-8C28CE19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3" y="1752297"/>
            <a:ext cx="5998915" cy="3992589"/>
          </a:xfrm>
          <a:prstGeom prst="rect">
            <a:avLst/>
          </a:prstGeom>
        </p:spPr>
      </p:pic>
      <p:pic>
        <p:nvPicPr>
          <p:cNvPr id="7" name="Picture 6" descr="A graph of a line&#10;&#10;AI-generated content may be incorrect.">
            <a:extLst>
              <a:ext uri="{FF2B5EF4-FFF2-40B4-BE49-F238E27FC236}">
                <a16:creationId xmlns:a16="http://schemas.microsoft.com/office/drawing/2014/main" id="{E89C5253-154C-FB48-C8D4-52BAA78D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3" y="1752297"/>
            <a:ext cx="6292049" cy="4177163"/>
          </a:xfrm>
          <a:prstGeom prst="rect">
            <a:avLst/>
          </a:prstGeom>
        </p:spPr>
      </p:pic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81D1B35-6F5D-AE80-039F-BEBE29FE3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>
            <a:fillRect/>
          </a:stretch>
        </p:blipFill>
        <p:spPr>
          <a:xfrm>
            <a:off x="2960628" y="1699317"/>
            <a:ext cx="6524398" cy="4283121"/>
          </a:xfrm>
          <a:prstGeom prst="rect">
            <a:avLst/>
          </a:prstGeom>
        </p:spPr>
      </p:pic>
      <p:pic>
        <p:nvPicPr>
          <p:cNvPr id="10" name="Picture 9" descr="A graph of a line&#10;&#10;AI-generated content may be incorrect.">
            <a:extLst>
              <a:ext uri="{FF2B5EF4-FFF2-40B4-BE49-F238E27FC236}">
                <a16:creationId xmlns:a16="http://schemas.microsoft.com/office/drawing/2014/main" id="{B106FD9D-3658-3F94-326E-F180E3164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28" y="1699317"/>
            <a:ext cx="6524398" cy="43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2F1B-C079-6028-DE60-36D93E0EE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68AC-C4E4-1E7C-2BE2-53786201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1322-AEB9-539C-E335-B80A4AAF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4741755" cy="5194248"/>
          </a:xfrm>
        </p:spPr>
        <p:txBody>
          <a:bodyPr anchor="ctr">
            <a:normAutofit/>
          </a:bodyPr>
          <a:lstStyle/>
          <a:p>
            <a:r>
              <a:rPr lang="en-US" dirty="0"/>
              <a:t>Integrate reactive equilibrium with all other solvers</a:t>
            </a:r>
          </a:p>
          <a:p>
            <a:r>
              <a:rPr lang="en-US" dirty="0"/>
              <a:t>Could then look at the effect of pH on:</a:t>
            </a:r>
          </a:p>
          <a:p>
            <a:pPr lvl="1"/>
            <a:r>
              <a:rPr lang="en-US" dirty="0"/>
              <a:t>Solubility of salts</a:t>
            </a:r>
          </a:p>
          <a:p>
            <a:pPr lvl="1"/>
            <a:r>
              <a:rPr lang="en-US" dirty="0"/>
              <a:t>Carbon dioxide solubility</a:t>
            </a:r>
          </a:p>
          <a:p>
            <a:pPr lvl="1"/>
            <a:r>
              <a:rPr lang="en-US" dirty="0"/>
              <a:t>SLVE?</a:t>
            </a:r>
          </a:p>
          <a:p>
            <a:pPr lvl="1"/>
            <a:r>
              <a:rPr lang="en-US" dirty="0"/>
              <a:t>Polyelectrolyte phase behavior</a:t>
            </a:r>
          </a:p>
        </p:txBody>
      </p:sp>
      <p:pic>
        <p:nvPicPr>
          <p:cNvPr id="1026" name="Picture 2" descr="Solubility of calcium carbonate (lime scale) in water as a ...">
            <a:extLst>
              <a:ext uri="{FF2B5EF4-FFF2-40B4-BE49-F238E27FC236}">
                <a16:creationId xmlns:a16="http://schemas.microsoft.com/office/drawing/2014/main" id="{7B1E64EA-86F0-D8EA-71E4-4EEE8FE8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3599"/>
            <a:ext cx="5773848" cy="32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ionship between pH and dissolved CO 2 (mg/L) concentrations in... |  Download Scientific Diagram">
            <a:extLst>
              <a:ext uri="{FF2B5EF4-FFF2-40B4-BE49-F238E27FC236}">
                <a16:creationId xmlns:a16="http://schemas.microsoft.com/office/drawing/2014/main" id="{D89239F8-6494-8242-0597-866AFB58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50" y="1824822"/>
            <a:ext cx="5902198" cy="42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bonate and Bicarbonate in Water">
            <a:extLst>
              <a:ext uri="{FF2B5EF4-FFF2-40B4-BE49-F238E27FC236}">
                <a16:creationId xmlns:a16="http://schemas.microsoft.com/office/drawing/2014/main" id="{E838F510-5447-5A38-1D5C-D333CF9F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87" y="1912452"/>
            <a:ext cx="6044124" cy="41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C64A2-A4AF-2D30-CA68-A0B22958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B1FC4-98A4-55A0-FA6D-5D3E984EF1F5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3AF3D-84C6-92CB-675F-10CCC4816722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Basics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9212-D50A-9FF2-0BD5-61FDF6221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5CB-653E-A7D4-BAE7-1D79A76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Binary Mixtures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2972-891F-F2A8-C9B8-C2C072B13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566261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binary mixture, there will be a region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space where two phases coexist.</a:t>
                </a:r>
              </a:p>
              <a:p>
                <a:r>
                  <a:rPr lang="en-US" dirty="0"/>
                  <a:t>We can only take slices</a:t>
                </a:r>
              </a:p>
              <a:p>
                <a:pPr lvl="1"/>
                <a:r>
                  <a:rPr lang="en-US" dirty="0"/>
                  <a:t>Isobaric</a:t>
                </a:r>
              </a:p>
              <a:p>
                <a:pPr lvl="1"/>
                <a:r>
                  <a:rPr lang="en-US" dirty="0"/>
                  <a:t>Isothermal</a:t>
                </a:r>
              </a:p>
              <a:p>
                <a:pPr lvl="1"/>
                <a:r>
                  <a:rPr lang="en-US" dirty="0"/>
                  <a:t>Constant composition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2972-891F-F2A8-C9B8-C2C072B13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5662614" cy="5194248"/>
              </a:xfrm>
              <a:blipFill>
                <a:blip r:embed="rId3"/>
                <a:stretch>
                  <a:fillRect l="-1342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73B324-9BD9-1DD5-71A1-8571B1F6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79" y="1471060"/>
            <a:ext cx="5978521" cy="45550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6312B-C9F4-3BEA-0F6E-5BD7F1002AE4}"/>
              </a:ext>
            </a:extLst>
          </p:cNvPr>
          <p:cNvCxnSpPr>
            <a:cxnSpLocks/>
          </p:cNvCxnSpPr>
          <p:nvPr/>
        </p:nvCxnSpPr>
        <p:spPr>
          <a:xfrm>
            <a:off x="7062281" y="4941651"/>
            <a:ext cx="50292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5DC132-57C8-3BF6-A270-488A6CCE4F2C}"/>
              </a:ext>
            </a:extLst>
          </p:cNvPr>
          <p:cNvCxnSpPr>
            <a:cxnSpLocks/>
          </p:cNvCxnSpPr>
          <p:nvPr/>
        </p:nvCxnSpPr>
        <p:spPr>
          <a:xfrm flipV="1">
            <a:off x="10818779" y="1614791"/>
            <a:ext cx="0" cy="381105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3F7CC-D1B6-27B7-8D21-D8BEE706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7B3-6FD1-F861-FF64-F77EBFFA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26055-5733-5B82-D341-8989E8F85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state of the system at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Assuming we have a phase split: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1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26055-5733-5B82-D341-8989E8F85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e 2.3: Control of Separation Processes">
            <a:extLst>
              <a:ext uri="{FF2B5EF4-FFF2-40B4-BE49-F238E27FC236}">
                <a16:creationId xmlns:a16="http://schemas.microsoft.com/office/drawing/2014/main" id="{64FF625D-87B4-6B45-D39C-6A5F0899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92842"/>
            <a:ext cx="37211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AF65-0F0F-3F56-A8D9-180C3B42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C45-9FEE-36AB-1C0C-A91D7AC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A0EE-839D-F86B-9220-AA9F35DD8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state of the system at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Assuming we have a phase split: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A0EE-839D-F86B-9220-AA9F35DD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e 2.3: Control of Separation Processes">
            <a:extLst>
              <a:ext uri="{FF2B5EF4-FFF2-40B4-BE49-F238E27FC236}">
                <a16:creationId xmlns:a16="http://schemas.microsoft.com/office/drawing/2014/main" id="{F0A6286E-320A-0042-005E-290C7AC9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92842"/>
            <a:ext cx="37211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6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CFFA1-3812-AE10-F5F2-5C852A17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304-4856-5676-EBA0-35803331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02AE0-BA43-4B02-0E7E-F5F0830F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is the state of the system at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Assuming we have a phase split: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From mass balance: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02AE0-BA43-4B02-0E7E-F5F0830F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2439" b="-3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e 2.3: Control of Separation Processes">
            <a:extLst>
              <a:ext uri="{FF2B5EF4-FFF2-40B4-BE49-F238E27FC236}">
                <a16:creationId xmlns:a16="http://schemas.microsoft.com/office/drawing/2014/main" id="{BBA59D43-FB78-5E7C-D305-3ECDCE1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92842"/>
            <a:ext cx="37211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C8D3B-E7B5-A835-45AC-1B99C7BC24C8}"/>
              </a:ext>
            </a:extLst>
          </p:cNvPr>
          <p:cNvSpPr txBox="1"/>
          <p:nvPr/>
        </p:nvSpPr>
        <p:spPr>
          <a:xfrm>
            <a:off x="1252540" y="5518563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C0A"/>
                </a:solidFill>
                <a:latin typeface="Ubuntu" panose="020B0504030602030204" pitchFamily="34" charset="0"/>
              </a:rPr>
              <a:t>Rachford–Rice equation:</a:t>
            </a:r>
          </a:p>
        </p:txBody>
      </p:sp>
    </p:spTree>
    <p:extLst>
      <p:ext uri="{BB962C8B-B14F-4D97-AF65-F5344CB8AC3E}">
        <p14:creationId xmlns:p14="http://schemas.microsoft.com/office/powerpoint/2010/main" val="288558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988A-087D-E03D-5EA8-26818DBA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/chemistry - Paraffin oil Silicone oil Water Aniline Perfluorodimethylcyclohexane White phosphorus Gollium Mercury Fig. 1.">
            <a:extLst>
              <a:ext uri="{FF2B5EF4-FFF2-40B4-BE49-F238E27FC236}">
                <a16:creationId xmlns:a16="http://schemas.microsoft.com/office/drawing/2014/main" id="{FB42686D-9D45-3331-59C0-1BDFE602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5" y="4008132"/>
            <a:ext cx="2389465" cy="273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3D5E3-6136-7D3C-7103-92D8D3DC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621F-3E43-E49A-E4F2-12925BEDB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8" y="1151468"/>
                <a:ext cx="4592440" cy="5194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Algorithm:</a:t>
                </a:r>
              </a:p>
              <a:p>
                <a:r>
                  <a:rPr lang="en-US" dirty="0"/>
                  <a:t>Modern algorithms improve convergence speed</a:t>
                </a:r>
              </a:p>
              <a:p>
                <a:pPr lvl="1"/>
                <a:r>
                  <a:rPr lang="en-US" dirty="0"/>
                  <a:t>RR is still the central equation</a:t>
                </a:r>
              </a:p>
              <a:p>
                <a:r>
                  <a:rPr lang="en-US" dirty="0"/>
                  <a:t>This algorithm assumes two phases exist</a:t>
                </a:r>
              </a:p>
              <a:p>
                <a:pPr lvl="1"/>
                <a:r>
                  <a:rPr lang="en-US" dirty="0"/>
                  <a:t>Can verify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about more than two phases?</a:t>
                </a:r>
              </a:p>
              <a:p>
                <a:r>
                  <a:rPr lang="en-US" dirty="0"/>
                  <a:t>We have algorithms which can handle this!</a:t>
                </a:r>
              </a:p>
              <a:p>
                <a:pPr lvl="1"/>
                <a:r>
                  <a:rPr lang="en-US" dirty="0"/>
                  <a:t>Our record is six phases…</a:t>
                </a:r>
              </a:p>
              <a:p>
                <a:r>
                  <a:rPr lang="en-US" dirty="0"/>
                  <a:t>We also have NVT, </a:t>
                </a:r>
                <a:r>
                  <a:rPr lang="en-US" dirty="0" err="1"/>
                  <a:t>NpH</a:t>
                </a:r>
                <a:r>
                  <a:rPr lang="en-US" dirty="0"/>
                  <a:t> and </a:t>
                </a:r>
                <a:r>
                  <a:rPr lang="en-US" dirty="0" err="1"/>
                  <a:t>NpS</a:t>
                </a:r>
                <a:r>
                  <a:rPr lang="en-US" dirty="0"/>
                  <a:t> flashes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621F-3E43-E49A-E4F2-12925BEDB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8" y="1151468"/>
                <a:ext cx="4592440" cy="5194248"/>
              </a:xfrm>
              <a:blipFill>
                <a:blip r:embed="rId4"/>
                <a:stretch>
                  <a:fillRect l="-1934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140CB-4E81-D931-3825-59F52CBCD8C7}"/>
                  </a:ext>
                </a:extLst>
              </p:cNvPr>
              <p:cNvSpPr/>
              <p:nvPr/>
            </p:nvSpPr>
            <p:spPr>
              <a:xfrm>
                <a:off x="7693483" y="1151468"/>
                <a:ext cx="2114550" cy="521204"/>
              </a:xfrm>
              <a:prstGeom prst="rect">
                <a:avLst/>
              </a:prstGeom>
              <a:solidFill>
                <a:srgbClr val="FF6C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140CB-4E81-D931-3825-59F52CBCD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483" y="1151468"/>
                <a:ext cx="2114550" cy="521204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896202-62F0-7EAC-A58E-B0B63C1D0EF8}"/>
              </a:ext>
            </a:extLst>
          </p:cNvPr>
          <p:cNvGrpSpPr/>
          <p:nvPr/>
        </p:nvGrpSpPr>
        <p:grpSpPr>
          <a:xfrm>
            <a:off x="7693483" y="1672672"/>
            <a:ext cx="2114550" cy="680759"/>
            <a:chOff x="7693483" y="1672672"/>
            <a:chExt cx="2114550" cy="6807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408C76-597A-F6B9-9052-5B72624ACEE8}"/>
                    </a:ext>
                  </a:extLst>
                </p:cNvPr>
                <p:cNvSpPr/>
                <p:nvPr/>
              </p:nvSpPr>
              <p:spPr>
                <a:xfrm>
                  <a:off x="7693483" y="1832227"/>
                  <a:ext cx="2114550" cy="521204"/>
                </a:xfrm>
                <a:prstGeom prst="rect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Guess for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408C76-597A-F6B9-9052-5B72624AC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483" y="1832227"/>
                  <a:ext cx="2114550" cy="521204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DA561A-F63C-C8DB-5F3B-184FA4BC9E1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50758" y="1672672"/>
              <a:ext cx="0" cy="159555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6F6A8-ECC0-8BB6-F431-91274B9D9090}"/>
              </a:ext>
            </a:extLst>
          </p:cNvPr>
          <p:cNvGrpSpPr/>
          <p:nvPr/>
        </p:nvGrpSpPr>
        <p:grpSpPr>
          <a:xfrm>
            <a:off x="7278506" y="2353431"/>
            <a:ext cx="2944503" cy="1112612"/>
            <a:chOff x="7278506" y="2353431"/>
            <a:chExt cx="2944503" cy="11126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1CFB2E62-F312-86CD-B927-315123EA45A7}"/>
                    </a:ext>
                  </a:extLst>
                </p:cNvPr>
                <p:cNvSpPr/>
                <p:nvPr/>
              </p:nvSpPr>
              <p:spPr>
                <a:xfrm>
                  <a:off x="7278506" y="2551643"/>
                  <a:ext cx="2944503" cy="914400"/>
                </a:xfrm>
                <a:prstGeom prst="hexagon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Solve RR equation to get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1CFB2E62-F312-86CD-B927-315123EA4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506" y="2551643"/>
                  <a:ext cx="2944503" cy="914400"/>
                </a:xfrm>
                <a:prstGeom prst="hexag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79FD95B-0CDE-E264-4C52-7C05C3A3592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750757" y="2353431"/>
              <a:ext cx="1" cy="198212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5303-3D73-64F9-A78D-F8D579DEC225}"/>
              </a:ext>
            </a:extLst>
          </p:cNvPr>
          <p:cNvGrpSpPr/>
          <p:nvPr/>
        </p:nvGrpSpPr>
        <p:grpSpPr>
          <a:xfrm>
            <a:off x="7693483" y="3437609"/>
            <a:ext cx="2114550" cy="831125"/>
            <a:chOff x="7693483" y="3437609"/>
            <a:chExt cx="2114550" cy="8311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35CB5D-AE7D-FC16-2388-BBA83F451300}"/>
                    </a:ext>
                  </a:extLst>
                </p:cNvPr>
                <p:cNvSpPr/>
                <p:nvPr/>
              </p:nvSpPr>
              <p:spPr>
                <a:xfrm>
                  <a:off x="7693483" y="3747530"/>
                  <a:ext cx="2114550" cy="521204"/>
                </a:xfrm>
                <a:prstGeom prst="rect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Update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35CB5D-AE7D-FC16-2388-BBA83F451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483" y="3747530"/>
                  <a:ext cx="2114550" cy="521204"/>
                </a:xfrm>
                <a:prstGeom prst="rect">
                  <a:avLst/>
                </a:prstGeom>
                <a:blipFill>
                  <a:blip r:embed="rId8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829475-179E-C9B6-E079-3E3E9A0B9B8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8750757" y="3437609"/>
              <a:ext cx="1" cy="309921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22225-89E1-BC01-7461-A1F96AFC0C8F}"/>
              </a:ext>
            </a:extLst>
          </p:cNvPr>
          <p:cNvGrpSpPr/>
          <p:nvPr/>
        </p:nvGrpSpPr>
        <p:grpSpPr>
          <a:xfrm>
            <a:off x="7278506" y="4268734"/>
            <a:ext cx="2944503" cy="1195887"/>
            <a:chOff x="7278506" y="4268734"/>
            <a:chExt cx="2944503" cy="1195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DF3C113-D593-CBE2-F1E7-451980FD8C70}"/>
                    </a:ext>
                  </a:extLst>
                </p:cNvPr>
                <p:cNvSpPr/>
                <p:nvPr/>
              </p:nvSpPr>
              <p:spPr>
                <a:xfrm>
                  <a:off x="7278506" y="4550221"/>
                  <a:ext cx="2944503" cy="914400"/>
                </a:xfrm>
                <a:prstGeom prst="hexagon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a14:m>
                  <a:r>
                    <a:rPr lang="en-US" sz="2000" dirty="0"/>
                    <a:t>?</a:t>
                  </a:r>
                </a:p>
              </p:txBody>
            </p:sp>
          </mc:Choice>
          <mc:Fallback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DF3C113-D593-CBE2-F1E7-451980FD8C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506" y="4550221"/>
                  <a:ext cx="2944503" cy="914400"/>
                </a:xfrm>
                <a:prstGeom prst="hexag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CAF495-37C4-2F35-A0D8-CFFC44F065F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750758" y="4268734"/>
              <a:ext cx="0" cy="281487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F7EE7-44BD-B88F-DA52-93BA0FA86F3B}"/>
              </a:ext>
            </a:extLst>
          </p:cNvPr>
          <p:cNvGrpSpPr/>
          <p:nvPr/>
        </p:nvGrpSpPr>
        <p:grpSpPr>
          <a:xfrm>
            <a:off x="10337309" y="3008843"/>
            <a:ext cx="1163286" cy="1998578"/>
            <a:chOff x="10337309" y="3008843"/>
            <a:chExt cx="1163286" cy="1998578"/>
          </a:xfrm>
        </p:grpSpPr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8E47CB60-DAFE-49D5-0468-4B4F5CA9B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7309" y="3008843"/>
              <a:ext cx="12700" cy="1998578"/>
            </a:xfrm>
            <a:prstGeom prst="bentConnector3">
              <a:avLst>
                <a:gd name="adj1" fmla="val 4275000"/>
              </a:avLst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577EBC-48B1-4FE9-F804-763ACD0E6A92}"/>
                </a:ext>
              </a:extLst>
            </p:cNvPr>
            <p:cNvSpPr txBox="1"/>
            <p:nvPr/>
          </p:nvSpPr>
          <p:spPr>
            <a:xfrm>
              <a:off x="10979298" y="3801451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C0A"/>
                  </a:solidFill>
                  <a:latin typeface="Ubuntu" panose="020B0504030602030204" pitchFamily="34" charset="0"/>
                </a:rPr>
                <a:t>No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8D558D-BFB5-B834-773E-8B11B120F5A2}"/>
              </a:ext>
            </a:extLst>
          </p:cNvPr>
          <p:cNvGrpSpPr/>
          <p:nvPr/>
        </p:nvGrpSpPr>
        <p:grpSpPr>
          <a:xfrm>
            <a:off x="7693482" y="5443809"/>
            <a:ext cx="2114550" cy="927253"/>
            <a:chOff x="7693482" y="5443809"/>
            <a:chExt cx="2114550" cy="927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1F3A03-4BA4-D367-9E3E-B31E5DF7A430}"/>
                    </a:ext>
                  </a:extLst>
                </p:cNvPr>
                <p:cNvSpPr/>
                <p:nvPr/>
              </p:nvSpPr>
              <p:spPr>
                <a:xfrm>
                  <a:off x="7693482" y="5849858"/>
                  <a:ext cx="2114550" cy="521204"/>
                </a:xfrm>
                <a:prstGeom prst="rect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and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1F3A03-4BA4-D367-9E3E-B31E5DF7A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482" y="5849858"/>
                  <a:ext cx="2114550" cy="521204"/>
                </a:xfrm>
                <a:prstGeom prst="rect">
                  <a:avLst/>
                </a:prstGeom>
                <a:blipFill>
                  <a:blip r:embed="rId10"/>
                  <a:stretch>
                    <a:fillRect b="-119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EAE7870-323D-5D30-7605-20C85864C8B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750757" y="5464621"/>
              <a:ext cx="0" cy="385237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AE3C2C-C03D-D2AD-F668-AB082CC3265A}"/>
                </a:ext>
              </a:extLst>
            </p:cNvPr>
            <p:cNvSpPr txBox="1"/>
            <p:nvPr/>
          </p:nvSpPr>
          <p:spPr>
            <a:xfrm>
              <a:off x="8891848" y="5443809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C0A"/>
                  </a:solidFill>
                  <a:latin typeface="Ubuntu" panose="020B050403060203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1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45155-8890-4C1D-7202-5FE1F4B3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4750-0E02-A581-103E-A3F37CE2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Binary Phase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1605-D7F7-9939-53CC-3E1BCCB8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8" y="1151468"/>
            <a:ext cx="4592440" cy="5194248"/>
          </a:xfrm>
        </p:spPr>
        <p:txBody>
          <a:bodyPr>
            <a:normAutofit/>
          </a:bodyPr>
          <a:lstStyle/>
          <a:p>
            <a:r>
              <a:rPr lang="en-US" dirty="0"/>
              <a:t>This was kind of a taster</a:t>
            </a:r>
          </a:p>
          <a:p>
            <a:r>
              <a:rPr lang="en-US" dirty="0"/>
              <a:t>Binary phase diagrams can become </a:t>
            </a:r>
            <a:r>
              <a:rPr lang="en-US" b="1" dirty="0"/>
              <a:t>very</a:t>
            </a:r>
            <a:r>
              <a:rPr lang="en-US" dirty="0"/>
              <a:t> complicated</a:t>
            </a:r>
          </a:p>
          <a:p>
            <a:pPr lvl="1"/>
            <a:r>
              <a:rPr lang="en-US" dirty="0"/>
              <a:t>LLE can merge with VLE (VLLE)</a:t>
            </a:r>
          </a:p>
          <a:p>
            <a:pPr lvl="1"/>
            <a:r>
              <a:rPr lang="en-US" dirty="0"/>
              <a:t>Can obtain equivalent isotherm phase diagrams</a:t>
            </a:r>
          </a:p>
          <a:p>
            <a:pPr lvl="1"/>
            <a:r>
              <a:rPr lang="en-US" dirty="0"/>
              <a:t>What if one component is supercritical?</a:t>
            </a:r>
          </a:p>
          <a:p>
            <a:pPr lvl="1"/>
            <a:r>
              <a:rPr lang="en-US" dirty="0"/>
              <a:t>Things then just get weird…</a:t>
            </a:r>
          </a:p>
          <a:p>
            <a:r>
              <a:rPr lang="en-US" dirty="0"/>
              <a:t>Different type of phase diagrams as well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A64E717-8A02-0232-8F66-D18CAC25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4" y="1514475"/>
            <a:ext cx="5773737" cy="4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BFD3403-C9FB-256F-2425-4FB0AEBC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61" y="1624516"/>
            <a:ext cx="5664201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EAC8BFF-C4AE-52B4-6151-F856F153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60" y="1624516"/>
            <a:ext cx="5664202" cy="42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37A4762-03CE-B06A-79BA-364356A0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59" y="1624515"/>
            <a:ext cx="5664201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of a blue line&#10;&#10;AI-generated content may be incorrect.">
            <a:extLst>
              <a:ext uri="{FF2B5EF4-FFF2-40B4-BE49-F238E27FC236}">
                <a16:creationId xmlns:a16="http://schemas.microsoft.com/office/drawing/2014/main" id="{9CEBE046-B51A-A3F7-6031-945D0BE5C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88" y="1624513"/>
            <a:ext cx="6449386" cy="4330302"/>
          </a:xfrm>
          <a:prstGeom prst="rect">
            <a:avLst/>
          </a:prstGeom>
        </p:spPr>
      </p:pic>
      <p:pic>
        <p:nvPicPr>
          <p:cNvPr id="7" name="Picture 6" descr="A green line graph with white text&#10;&#10;AI-generated content may be incorrect.">
            <a:extLst>
              <a:ext uri="{FF2B5EF4-FFF2-40B4-BE49-F238E27FC236}">
                <a16:creationId xmlns:a16="http://schemas.microsoft.com/office/drawing/2014/main" id="{93AAE51B-F343-896F-33F3-A1D4AAB53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59" y="1168974"/>
            <a:ext cx="6449385" cy="4837039"/>
          </a:xfrm>
          <a:prstGeom prst="rect">
            <a:avLst/>
          </a:prstGeom>
        </p:spPr>
      </p:pic>
      <p:pic>
        <p:nvPicPr>
          <p:cNvPr id="9" name="Picture 8" descr="A graph of a temperature&#10;&#10;AI-generated content may be incorrect.">
            <a:extLst>
              <a:ext uri="{FF2B5EF4-FFF2-40B4-BE49-F238E27FC236}">
                <a16:creationId xmlns:a16="http://schemas.microsoft.com/office/drawing/2014/main" id="{024DFEFA-BA4E-4A29-19BC-214774295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30" y="1514475"/>
            <a:ext cx="6234405" cy="46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AT" id="{B982235C-87B7-2E46-B8F7-8C3E83408F7E}" vid="{BA325E9F-3FCE-614D-9B81-0EE787467B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47027</TotalTime>
  <Words>1090</Words>
  <Application>Microsoft Macintosh PowerPoint</Application>
  <PresentationFormat>Widescreen</PresentationFormat>
  <Paragraphs>177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Menlo</vt:lpstr>
      <vt:lpstr>Ubuntu</vt:lpstr>
      <vt:lpstr>Wingdings</vt:lpstr>
      <vt:lpstr>ESAT</vt:lpstr>
      <vt:lpstr>PowerPoint Presentation</vt:lpstr>
      <vt:lpstr>Overview</vt:lpstr>
      <vt:lpstr>PowerPoint Presentation</vt:lpstr>
      <vt:lpstr>Binary Mixtures</vt:lpstr>
      <vt:lpstr>Flash Calculations</vt:lpstr>
      <vt:lpstr>Flash Calculations</vt:lpstr>
      <vt:lpstr>Flash Calculations</vt:lpstr>
      <vt:lpstr>Flash Calculations</vt:lpstr>
      <vt:lpstr>Binary Phase Diagrams</vt:lpstr>
      <vt:lpstr>Solid–Liquid Equilibrium</vt:lpstr>
      <vt:lpstr>Aside – Activity Coefficient Models</vt:lpstr>
      <vt:lpstr>PowerPoint Presentation</vt:lpstr>
      <vt:lpstr>PowerPoint Presentation</vt:lpstr>
      <vt:lpstr>Building a model</vt:lpstr>
      <vt:lpstr>Electrolyte Flash</vt:lpstr>
      <vt:lpstr>Electrolyte Flash</vt:lpstr>
      <vt:lpstr>Electrolyte Flash</vt:lpstr>
      <vt:lpstr>Solid–Liquid Equilibrium</vt:lpstr>
      <vt:lpstr>PowerPoint Presentation</vt:lpstr>
      <vt:lpstr>PowerPoint Presentation</vt:lpstr>
      <vt:lpstr>Reactive equilibrium</vt:lpstr>
      <vt:lpstr>Reactive equilibrium</vt:lpstr>
      <vt:lpstr>Reactive equilibrium</vt:lpstr>
      <vt:lpstr>Reactive equilibrium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Colignon</dc:creator>
  <cp:lastModifiedBy>Walker, Pierre J.</cp:lastModifiedBy>
  <cp:revision>36</cp:revision>
  <cp:lastPrinted>2019-01-08T12:22:11Z</cp:lastPrinted>
  <dcterms:created xsi:type="dcterms:W3CDTF">2015-11-02T15:34:28Z</dcterms:created>
  <dcterms:modified xsi:type="dcterms:W3CDTF">2025-08-22T16:47:53Z</dcterms:modified>
</cp:coreProperties>
</file>