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737" autoAdjust="0"/>
  </p:normalViewPr>
  <p:slideViewPr>
    <p:cSldViewPr showGuides="1">
      <p:cViewPr varScale="1">
        <p:scale>
          <a:sx n="87" d="100"/>
          <a:sy n="87" d="100"/>
        </p:scale>
        <p:origin x="135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E095C-D103-42D3-B930-23C5B331CE3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0CE8E-C1C0-43BA-BC06-280ABB874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7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6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21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86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9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3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85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28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0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0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20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14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73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0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93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71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4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7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6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8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8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9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4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图片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（中级）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noProof="0" dirty="0" smtClean="0">
              <a:latin typeface="Microsoft YaHei" pitchFamily="34" charset="-122"/>
              <a:ea typeface="Microsoft YaHei" pitchFamily="34" charset="-12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若要重现此幻灯片上的图片效果，请执行以下操作：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在“插入”选项卡上的“图像”组中，单击“图片”。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在“插入图片”对话框中，选择一张图片，然后单击“插入”。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在“图片工具”下的“格式”选项卡上的“大小”组中，单击“大小和位置”对话框启动器。在“设置图片格式”对话框中，调整图像大小或剪裁图像，以便将高度设置为“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厘米”，将宽度设置为“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25.40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若要裁剪图片，请单击左窗格中的“裁剪”，然后在右窗格中的“裁剪位置”下，向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同样，在“图片工具”下的“格式”选项卡上的“调整”组中，单击“颜色”，然后在“重新着色”下方单击“灰度”。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同样，“调整”组中，单击“更正”，然后在“亮度和对比度”下方单击“亮度：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-40%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对比度：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+20%”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选择第二个图片。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在“开始”选项卡上的“绘图”组中，单击“排列”，指向“对齐”，然后执行以下操作：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单击“与幻灯片对齐”。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单击“垂直居中”。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单击“水平居中”。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在“图片工具”下的“格式”选项卡上的“调整”组中，单击“重设图片”。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大小”组中，单击“大小和位置”对话框启动器。在“设置图片格式”对话框中，调整图像的大小或裁剪图像，以便将焦点放在图片中的主要主题上。（示例图片的高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8.99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厘米”，宽度设置为“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8.23 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）。若要裁剪图片，请单击左窗格中的“裁剪”，然后在右窗格中的“裁剪位置”下，在“高度”、“宽度”、“左”和“上”框中输入值。若要调整图片的大小，请单击左窗格中的“大小”，然后在右窗格中的“尺寸和旋转”下，在“高度”和“宽度”框中输入值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同样，在“图片工具”下的“格式”选项卡上的“调整”组中，单击“删除背景”，然后执行以下操作：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685800" lvl="1" indent="-228600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若要从图片中删除附加背景区域，请在“背景消除”选项卡上的“优化”组中，单击“标记要删除的区域”。选择要删除的所有附加区域。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若要保留已被删除的附加图片区域，请在“背景消除”选项卡上的“优化”组中，单击“标记要保留的区域”。选择要保留的所有附加区域。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完成时，在“关闭”组中单击“保留更改”。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若要重现此幻灯片上的形状效果，请执行以下操作：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在“开始”选项卡上的“绘图”组中，选择“矩形”。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在幻灯片上拖动以绘制一个矩形。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选择该矩形。同样，在“开始”选项卡上的“绘图”组中，单击“设置形状格式”对话框启动器。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在“设置形状格式”对话框中的“大小”选项卡上，向“高度”框中输入“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19.05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厘米”，向“宽度”框中输入“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10.16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厘米”。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同样，在“设置形状格式”对话框中，在“填充”选项卡中选择“渐变填充”，然后执行以下操作：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在“类型”列表中，选择“线性”。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b="0" i="0" noProof="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在“角度”框中，输入“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90°”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在“渐变光圈”下，单击“添加渐变光圈”或“删除渐变光圈”，直到滑块中出现三个光圈。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还是在“渐变光圈”下，按照以下步骤自定义渐变光圈：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选择滑块中左边的第一个光圈，然后执行以下操作：</a:t>
            </a:r>
            <a:r>
              <a:rPr lang="zh-CN" altLang="en-US" sz="1200" b="1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在滑块中选择左边的第二个光圈，然后执行以下操作：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单击“颜色”旁边的按钮，单击“其他颜色”，然后在“颜色”对话框中的“自定义”选项卡上，输入颜色值，红色：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47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，绿色：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91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，蓝色：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1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77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在滑块中选择左边的第三个光圈，然后执行以下操作：</a:t>
            </a:r>
            <a:r>
              <a:rPr lang="zh-CN" altLang="en-US" sz="1200" b="0" i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在“位置”框中，输入“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100%”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单击“颜色”旁边的按钮，然后在“主题颜色”下单击“黑色，文本 </a:t>
            </a:r>
            <a:r>
              <a:rPr lang="en-US" altLang="zh-CN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（第一行，左起第二个选项）。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在“透明度”框中，输入“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90%”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同样，在“设置形状格式”对话框中，单击“线条颜色”，然后在“线条颜色”窗格中，选择“无线条”。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选择第二个图片。在“开始”选项卡上的“绘图”组中，单击“排列”，然后单击“置于顶层”。</a:t>
            </a:r>
          </a:p>
          <a:p>
            <a:pPr marL="0" indent="0" algn="l" defTabSz="914400">
              <a:buNone/>
            </a:pPr>
            <a:endParaRPr lang="zh-CN" altLang="en-US" sz="1200" noProof="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0" indent="0" algn="l" defTabSz="914400">
              <a:buNone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若要重现此幻灯片上的文本效果，请执行以下操作：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zh-CN" altLang="en-US" sz="1200" b="0" i="0" noProof="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Microsoft YaHei" pitchFamily="34" charset="-122"/>
                <a:cs typeface="+mn-cs"/>
              </a:rPr>
              <a:t>在“插入”选项卡上的“文本”组中，单击“文本框”，然后在幻灯片中拖动以绘制文本框。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在文本框中输入文本，然后选择该文本。在“开始”选项卡上的“字体”组中，执行以下操作：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在“字体”列表中，选择“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Calisto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MT”</a:t>
            </a:r>
            <a:r>
              <a:rPr lang="zh-CN" altLang="en-US" sz="1200" b="0" i="0" baseline="0" noProof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在“字号”列表中，选择“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36 </a:t>
            </a:r>
            <a:r>
              <a:rPr lang="en-US" altLang="zh-CN" sz="1200" b="0" i="0" baseline="0" noProof="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pt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”。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单击“字体颜色”，然后在“主题颜色”下单击“白色，背景 </a:t>
            </a:r>
            <a:r>
              <a:rPr lang="en-US" altLang="zh-CN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1”</a:t>
            </a: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（第一行，左起第一个选项）。</a:t>
            </a:r>
          </a:p>
          <a:p>
            <a:pPr marL="228600" indent="-228600" algn="l" defTabSz="914400">
              <a:buAutoNum type="arabicPeriod"/>
            </a:pPr>
            <a:r>
              <a:rPr lang="zh-CN" altLang="en-US" sz="1200" b="0" i="0" baseline="0" noProof="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将文本放在渐变的透明度最小的部分。</a:t>
            </a:r>
            <a:endParaRPr lang="zh-CN" altLang="en-US" sz="1200" b="0" i="0" baseline="0" noProof="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E55F-3E4F-4296-9D62-04D0896F9FEC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1571-9CD2-4F0A-ACBE-9116C702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E55F-3E4F-4296-9D62-04D0896F9FEC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1571-9CD2-4F0A-ACBE-9116C702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8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fanchangfa/p/3868696.html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95464" y="1"/>
            <a:ext cx="6808984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0000">
                <a:srgbClr val="2F5B4D"/>
              </a:gs>
              <a:gs pos="100000">
                <a:srgbClr val="000000">
                  <a:alpha val="9804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326" b="87907" l="44703" r="726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443" t="41579" r="26784" b="11228"/>
          <a:stretch/>
        </p:blipFill>
        <p:spPr>
          <a:xfrm>
            <a:off x="4572000" y="2851484"/>
            <a:ext cx="2959768" cy="32364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176464" y="1981200"/>
            <a:ext cx="498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数据结构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700808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1.</a:t>
            </a:r>
            <a:r>
              <a:rPr lang="zh-CN" altLang="en-US" sz="3600" dirty="0" smtClean="0">
                <a:solidFill>
                  <a:schemeClr val="bg1"/>
                </a:solidFill>
              </a:rPr>
              <a:t>平衡的二叉查找树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2.</a:t>
            </a:r>
            <a:r>
              <a:rPr lang="zh-CN" altLang="en-US" sz="3600" dirty="0" smtClean="0">
                <a:solidFill>
                  <a:schemeClr val="bg1"/>
                </a:solidFill>
              </a:rPr>
              <a:t>红黑树从根到叶子的最长路径不会超过最短的</a:t>
            </a:r>
            <a:r>
              <a:rPr lang="en-US" altLang="zh-CN" sz="3600" dirty="0" smtClean="0">
                <a:solidFill>
                  <a:schemeClr val="bg1"/>
                </a:solidFill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</a:rPr>
              <a:t>倍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15579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12474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向原红黑树插入值为</a:t>
            </a:r>
            <a:r>
              <a:rPr lang="en-US" altLang="zh-CN" dirty="0">
                <a:solidFill>
                  <a:schemeClr val="bg1"/>
                </a:solidFill>
              </a:rPr>
              <a:t>14</a:t>
            </a:r>
            <a:r>
              <a:rPr lang="zh-CN" altLang="en-US" dirty="0">
                <a:solidFill>
                  <a:schemeClr val="bg1"/>
                </a:solidFill>
              </a:rPr>
              <a:t>的新</a:t>
            </a:r>
            <a:r>
              <a:rPr lang="zh-CN" altLang="en-US" dirty="0" smtClean="0">
                <a:solidFill>
                  <a:schemeClr val="bg1"/>
                </a:solidFill>
              </a:rPr>
              <a:t>节点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向原红黑树插入值为</a:t>
            </a:r>
            <a:r>
              <a:rPr lang="en-US" altLang="zh-CN" dirty="0">
                <a:solidFill>
                  <a:schemeClr val="bg1"/>
                </a:solidFill>
              </a:rPr>
              <a:t>21</a:t>
            </a:r>
            <a:r>
              <a:rPr lang="zh-CN" altLang="en-US" dirty="0">
                <a:solidFill>
                  <a:schemeClr val="bg1"/>
                </a:solidFill>
              </a:rPr>
              <a:t>的新节点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8194" name="Picture 2" descr="http://5b0988e595225.cdn.sohucs.com/images/20171102/1f1a6ca2e3674e71bb5e815c3d042ee5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492896"/>
            <a:ext cx="4762672" cy="281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5b0988e595225.cdn.sohucs.com/images/20171102/c0042741a40d47249e287908c16a9203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103" y="2454480"/>
            <a:ext cx="4055839" cy="28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2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15579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12474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向原红黑树插入值为</a:t>
            </a:r>
            <a:r>
              <a:rPr lang="en-US" altLang="zh-CN" dirty="0">
                <a:solidFill>
                  <a:schemeClr val="bg1"/>
                </a:solidFill>
              </a:rPr>
              <a:t>14</a:t>
            </a:r>
            <a:r>
              <a:rPr lang="zh-CN" altLang="en-US" dirty="0">
                <a:solidFill>
                  <a:schemeClr val="bg1"/>
                </a:solidFill>
              </a:rPr>
              <a:t>的新</a:t>
            </a:r>
            <a:r>
              <a:rPr lang="zh-CN" altLang="en-US" dirty="0" smtClean="0">
                <a:solidFill>
                  <a:schemeClr val="bg1"/>
                </a:solidFill>
              </a:rPr>
              <a:t>节点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向原红黑树插入值为</a:t>
            </a:r>
            <a:r>
              <a:rPr lang="en-US" altLang="zh-CN" dirty="0">
                <a:solidFill>
                  <a:schemeClr val="bg1"/>
                </a:solidFill>
              </a:rPr>
              <a:t>21</a:t>
            </a:r>
            <a:r>
              <a:rPr lang="zh-CN" altLang="en-US" dirty="0">
                <a:solidFill>
                  <a:schemeClr val="bg1"/>
                </a:solidFill>
              </a:rPr>
              <a:t>的新节点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8194" name="Picture 2" descr="http://5b0988e595225.cdn.sohucs.com/images/20171102/1f1a6ca2e3674e71bb5e815c3d042ee5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492896"/>
            <a:ext cx="4762672" cy="281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5b0988e595225.cdn.sohucs.com/images/20171102/c0042741a40d47249e287908c16a9203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103" y="2454480"/>
            <a:ext cx="4055839" cy="28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99592" y="558924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由于父节点</a:t>
            </a:r>
            <a:r>
              <a:rPr lang="en-US" altLang="zh-CN" dirty="0">
                <a:solidFill>
                  <a:schemeClr val="bg1"/>
                </a:solidFill>
              </a:rPr>
              <a:t>22</a:t>
            </a:r>
            <a:r>
              <a:rPr lang="zh-CN" altLang="en-US" dirty="0">
                <a:solidFill>
                  <a:schemeClr val="bg1"/>
                </a:solidFill>
              </a:rPr>
              <a:t>是红色节点，因此这种情况打破了红黑树的规则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（每个红色节点的两个子节点都是黑色），必须进行调整，使之重新符合红黑树的规则</a:t>
            </a:r>
          </a:p>
        </p:txBody>
      </p:sp>
    </p:spTree>
    <p:extLst>
      <p:ext uri="{BB962C8B-B14F-4D97-AF65-F5344CB8AC3E}">
        <p14:creationId xmlns:p14="http://schemas.microsoft.com/office/powerpoint/2010/main" val="20435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15579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12474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变色和旋转（左旋和右旋）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1636549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变色：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为了重新符合红黑树的规则，尝试把红色节点变为黑色，或者把黑色节点变为红色。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下图所表示的是红黑树的一部分，需要注意节点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  <a:r>
              <a:rPr lang="zh-CN" altLang="en-US" dirty="0">
                <a:solidFill>
                  <a:schemeClr val="bg1"/>
                </a:solidFill>
              </a:rPr>
              <a:t>并非根节点。因为节点</a:t>
            </a:r>
            <a:r>
              <a:rPr lang="en-US" altLang="zh-CN" dirty="0">
                <a:solidFill>
                  <a:schemeClr val="bg1"/>
                </a:solidFill>
              </a:rPr>
              <a:t>21</a:t>
            </a:r>
            <a:r>
              <a:rPr lang="zh-CN" altLang="en-US" dirty="0">
                <a:solidFill>
                  <a:schemeClr val="bg1"/>
                </a:solidFill>
              </a:rPr>
              <a:t>和节点</a:t>
            </a:r>
            <a:r>
              <a:rPr lang="en-US" altLang="zh-CN" dirty="0">
                <a:solidFill>
                  <a:schemeClr val="bg1"/>
                </a:solidFill>
              </a:rPr>
              <a:t>22</a:t>
            </a:r>
            <a:r>
              <a:rPr lang="zh-CN" altLang="en-US" dirty="0">
                <a:solidFill>
                  <a:schemeClr val="bg1"/>
                </a:solidFill>
              </a:rPr>
              <a:t>连续出现了红色，不符合规则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，所以把节点</a:t>
            </a:r>
            <a:r>
              <a:rPr lang="en-US" altLang="zh-CN" dirty="0">
                <a:solidFill>
                  <a:schemeClr val="bg1"/>
                </a:solidFill>
              </a:rPr>
              <a:t>22</a:t>
            </a:r>
            <a:r>
              <a:rPr lang="zh-CN" altLang="en-US" dirty="0">
                <a:solidFill>
                  <a:schemeClr val="bg1"/>
                </a:solidFill>
              </a:rPr>
              <a:t>从红色变成黑色：</a:t>
            </a:r>
          </a:p>
        </p:txBody>
      </p:sp>
      <p:pic>
        <p:nvPicPr>
          <p:cNvPr id="10242" name="Picture 2" descr="http://5b0988e595225.cdn.sohucs.com/images/20171102/142bd79263094ec89bccb2cfd83161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56350"/>
            <a:ext cx="5135959" cy="213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15579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12474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但这样并不算完，因为凭空多出的黑色节点打破了规则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，所以发生连锁反应，需要继续把节点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  <a:r>
              <a:rPr lang="zh-CN" altLang="en-US" dirty="0">
                <a:solidFill>
                  <a:schemeClr val="bg1"/>
                </a:solidFill>
              </a:rPr>
              <a:t>从黑色变成红色：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12290" name="Picture 2" descr="http://5b0988e595225.cdn.sohucs.com/images/20171102/3e651c84a1494495a73287df0ca92216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5521"/>
            <a:ext cx="5207967" cy="216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5536" y="4077072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此时仍然没有结束，因为节点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  <a:r>
              <a:rPr lang="zh-CN" altLang="en-US" dirty="0">
                <a:solidFill>
                  <a:schemeClr val="bg1"/>
                </a:solidFill>
              </a:rPr>
              <a:t>和节点</a:t>
            </a:r>
            <a:r>
              <a:rPr lang="en-US" altLang="zh-CN" dirty="0">
                <a:solidFill>
                  <a:schemeClr val="bg1"/>
                </a:solidFill>
              </a:rPr>
              <a:t>27</a:t>
            </a:r>
            <a:r>
              <a:rPr lang="zh-CN" altLang="en-US" dirty="0">
                <a:solidFill>
                  <a:schemeClr val="bg1"/>
                </a:solidFill>
              </a:rPr>
              <a:t>又形成了两个连续的红色节点，需要继续把节点</a:t>
            </a:r>
            <a:r>
              <a:rPr lang="en-US" altLang="zh-CN" dirty="0">
                <a:solidFill>
                  <a:schemeClr val="bg1"/>
                </a:solidFill>
              </a:rPr>
              <a:t>27</a:t>
            </a:r>
            <a:r>
              <a:rPr lang="zh-CN" altLang="en-US" dirty="0">
                <a:solidFill>
                  <a:schemeClr val="bg1"/>
                </a:solidFill>
              </a:rPr>
              <a:t>从红色变成黑色</a:t>
            </a:r>
          </a:p>
        </p:txBody>
      </p:sp>
      <p:pic>
        <p:nvPicPr>
          <p:cNvPr id="12292" name="Picture 4" descr="http://5b0988e595225.cdn.sohucs.com/images/20171102/a8c4ce5620424588bdbee69f4bb3d52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7" y="4757125"/>
            <a:ext cx="4691305" cy="19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6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15579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868693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左旋转：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逆时针旋转红黑树的两个节点，使得父节点被自己的右孩子取代，而自己成为自己的左孩子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5b0988e595225.cdn.sohucs.com/images/20171102/b3cd82550b29445eac5b6e6b0f40f03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05672"/>
            <a:ext cx="60960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43608" y="573325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图中，身为右孩子的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取代了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的位置，而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变成了自己的左孩子。此为左旋转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15579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868693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右旋转：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顺时针旋转红黑树的两个节点，使得父节点被自己的左孩子取代，而自己成为自己的右孩子。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5b0988e595225.cdn.sohucs.com/images/20171102/c739da55ba784729919bc18b57c3a5c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6096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403648" y="55892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图中，身为左孩子的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取代了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的位置，而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变成了自己的右孩子。此为右旋转。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15579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868693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举例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5b0988e595225.cdn.sohucs.com/images/20171102/7a4055b4eaa14fd097ffa241abd86032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6096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9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15579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868693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首先，我们需要做的是变色，把节点</a:t>
            </a:r>
            <a:r>
              <a:rPr lang="en-US" altLang="zh-CN" dirty="0">
                <a:solidFill>
                  <a:schemeClr val="bg1"/>
                </a:solidFill>
              </a:rPr>
              <a:t>25</a:t>
            </a:r>
            <a:r>
              <a:rPr lang="zh-CN" altLang="en-US" dirty="0">
                <a:solidFill>
                  <a:schemeClr val="bg1"/>
                </a:solidFill>
              </a:rPr>
              <a:t>及其下方的节点变色</a:t>
            </a:r>
          </a:p>
        </p:txBody>
      </p:sp>
      <p:pic>
        <p:nvPicPr>
          <p:cNvPr id="4098" name="Picture 2" descr="http://5b0988e595225.cdn.sohucs.com/images/20171102/a0c2409f6c7d4c468a3d1c80c18ebe9b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6" y="1914412"/>
            <a:ext cx="6096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9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868693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我们把节点</a:t>
            </a:r>
            <a:r>
              <a:rPr lang="en-US" altLang="zh-CN" dirty="0">
                <a:solidFill>
                  <a:schemeClr val="bg1"/>
                </a:solidFill>
              </a:rPr>
              <a:t>13</a:t>
            </a:r>
            <a:r>
              <a:rPr lang="zh-CN" altLang="en-US" dirty="0">
                <a:solidFill>
                  <a:schemeClr val="bg1"/>
                </a:solidFill>
              </a:rPr>
              <a:t>看做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，把节点</a:t>
            </a:r>
            <a:r>
              <a:rPr lang="en-US" altLang="zh-CN" dirty="0">
                <a:solidFill>
                  <a:schemeClr val="bg1"/>
                </a:solidFill>
              </a:rPr>
              <a:t>17</a:t>
            </a:r>
            <a:r>
              <a:rPr lang="zh-CN" altLang="en-US" dirty="0">
                <a:solidFill>
                  <a:schemeClr val="bg1"/>
                </a:solidFill>
              </a:rPr>
              <a:t>看做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，像刚才的示意图那样进行左旋转：</a:t>
            </a:r>
          </a:p>
        </p:txBody>
      </p:sp>
      <p:pic>
        <p:nvPicPr>
          <p:cNvPr id="5122" name="Picture 2" descr="http://5b0988e595225.cdn.sohucs.com/images/20171102/cb7731c2eb4e4e2b839004e3dcaf712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63316"/>
            <a:ext cx="6336704" cy="31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1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二叉查找树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BST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544" y="1470220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特性：</a:t>
            </a:r>
            <a:endParaRPr lang="en-US" altLang="zh-CN" sz="4800" dirty="0" smtClean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1.</a:t>
            </a:r>
            <a:r>
              <a:rPr lang="zh-CN" altLang="en-US" sz="3600" dirty="0">
                <a:solidFill>
                  <a:schemeClr val="bg1"/>
                </a:solidFill>
              </a:rPr>
              <a:t>左子树上所有结点的值均小于或等于它的根结点的值。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2.</a:t>
            </a:r>
            <a:r>
              <a:rPr lang="zh-CN" altLang="en-US" sz="3600" dirty="0">
                <a:solidFill>
                  <a:schemeClr val="bg1"/>
                </a:solidFill>
              </a:rPr>
              <a:t>右子树上所有结点的值均大于或等于它的根结点的值。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3.</a:t>
            </a:r>
            <a:r>
              <a:rPr lang="zh-CN" altLang="en-US" sz="3600" dirty="0">
                <a:solidFill>
                  <a:schemeClr val="bg1"/>
                </a:solidFill>
              </a:rPr>
              <a:t>左、右子树也分别为二叉排序树。</a:t>
            </a:r>
          </a:p>
          <a:p>
            <a:r>
              <a:rPr lang="zh-CN" altLang="en-US" sz="3600" dirty="0">
                <a:solidFill>
                  <a:schemeClr val="bg1"/>
                </a:solidFill>
              </a:rPr>
              <a:t>下图中这棵</a:t>
            </a:r>
            <a:r>
              <a:rPr lang="zh-CN" altLang="en-US" sz="3600" dirty="0" smtClean="0">
                <a:solidFill>
                  <a:schemeClr val="bg1"/>
                </a:solidFill>
              </a:rPr>
              <a:t>树。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Picture 4" descr="http://5b0988e595225.cdn.sohucs.com/images/20171102/9f6949f1ca624323ad26bd474912571a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865912"/>
            <a:ext cx="4392489" cy="304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5b0988e595225.cdn.sohucs.com/images/20171102/d7da48b838514b33bd8b44ab1b55c9e1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603" y="3573016"/>
            <a:ext cx="4520574" cy="312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4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2306" y="834971"/>
            <a:ext cx="8700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这样就结束了吗？并没有。因为其中两条路径</a:t>
            </a:r>
            <a:r>
              <a:rPr lang="en-US" altLang="zh-CN" dirty="0">
                <a:solidFill>
                  <a:schemeClr val="bg1"/>
                </a:solidFill>
              </a:rPr>
              <a:t>(17 -&gt; 8 -&gt; 6 -&gt; NIL)</a:t>
            </a:r>
            <a:r>
              <a:rPr lang="zh-CN" altLang="en-US" dirty="0">
                <a:solidFill>
                  <a:schemeClr val="bg1"/>
                </a:solidFill>
              </a:rPr>
              <a:t>的黑色节点个数是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，其他路径的黑色节点个数是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，不符合规则</a:t>
            </a:r>
            <a:r>
              <a:rPr lang="en-US" altLang="zh-CN" dirty="0" smtClean="0">
                <a:solidFill>
                  <a:schemeClr val="bg1"/>
                </a:solidFill>
              </a:rPr>
              <a:t>5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这时候我们需要把节点</a:t>
            </a:r>
            <a:r>
              <a:rPr lang="en-US" altLang="zh-CN" dirty="0">
                <a:solidFill>
                  <a:schemeClr val="bg1"/>
                </a:solidFill>
              </a:rPr>
              <a:t>13</a:t>
            </a:r>
            <a:r>
              <a:rPr lang="zh-CN" altLang="en-US" dirty="0">
                <a:solidFill>
                  <a:schemeClr val="bg1"/>
                </a:solidFill>
              </a:rPr>
              <a:t>看做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，节点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看做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，像刚才的示意图那样进行右旋转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 descr="http://5b0988e595225.cdn.sohucs.com/images/20171102/2e7e68bb13de4558a66b0a1262e072e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6096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8194" name="Picture 2" descr="http://5b0988e595225.cdn.sohucs.com/images/20171102/1fdcb0466c7a4ecc84b54cb70178124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7427"/>
            <a:ext cx="8712968" cy="31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5b0988e595225.cdn.sohucs.com/images/20171102/b3fcbe987f214340b0b03d129b2a2059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86801"/>
            <a:ext cx="8466693" cy="25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9218" name="Picture 2" descr="http://5b0988e595225.cdn.sohucs.com/images/20171102/79bbe75c48da4a7492c21af0e18065a5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23611"/>
            <a:ext cx="60960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619672" y="501317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变色 </a:t>
            </a:r>
            <a:r>
              <a:rPr lang="en-US" altLang="zh-CN" dirty="0">
                <a:solidFill>
                  <a:schemeClr val="bg1"/>
                </a:solidFill>
              </a:rPr>
              <a:t>-&gt; </a:t>
            </a:r>
            <a:r>
              <a:rPr lang="zh-CN" altLang="en-US" dirty="0">
                <a:solidFill>
                  <a:schemeClr val="bg1"/>
                </a:solidFill>
              </a:rPr>
              <a:t>左旋转 </a:t>
            </a:r>
            <a:r>
              <a:rPr lang="en-US" altLang="zh-CN" dirty="0">
                <a:solidFill>
                  <a:schemeClr val="bg1"/>
                </a:solidFill>
              </a:rPr>
              <a:t>-&gt; </a:t>
            </a:r>
            <a:r>
              <a:rPr lang="zh-CN" altLang="en-US" dirty="0">
                <a:solidFill>
                  <a:schemeClr val="bg1"/>
                </a:solidFill>
              </a:rPr>
              <a:t>变色 </a:t>
            </a:r>
            <a:r>
              <a:rPr lang="en-US" altLang="zh-CN" dirty="0">
                <a:solidFill>
                  <a:schemeClr val="bg1"/>
                </a:solidFill>
              </a:rPr>
              <a:t>-&gt; </a:t>
            </a:r>
            <a:r>
              <a:rPr lang="zh-CN" altLang="en-US" dirty="0">
                <a:solidFill>
                  <a:schemeClr val="bg1"/>
                </a:solidFill>
              </a:rPr>
              <a:t>右旋转 </a:t>
            </a:r>
            <a:r>
              <a:rPr lang="en-US" altLang="zh-CN" dirty="0">
                <a:solidFill>
                  <a:schemeClr val="bg1"/>
                </a:solidFill>
              </a:rPr>
              <a:t>-&gt; </a:t>
            </a:r>
            <a:r>
              <a:rPr lang="zh-CN" altLang="en-US" dirty="0">
                <a:solidFill>
                  <a:schemeClr val="bg1"/>
                </a:solidFill>
              </a:rPr>
              <a:t>变色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2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9218" name="Picture 2" descr="http://5b0988e595225.cdn.sohucs.com/images/20171102/79bbe75c48da4a7492c21af0e18065a5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23611"/>
            <a:ext cx="60960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619672" y="5013176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变色 </a:t>
            </a:r>
            <a:r>
              <a:rPr lang="en-US" altLang="zh-CN" dirty="0">
                <a:solidFill>
                  <a:schemeClr val="bg1"/>
                </a:solidFill>
              </a:rPr>
              <a:t>-&gt; </a:t>
            </a:r>
            <a:r>
              <a:rPr lang="zh-CN" altLang="en-US" dirty="0">
                <a:solidFill>
                  <a:schemeClr val="bg1"/>
                </a:solidFill>
              </a:rPr>
              <a:t>左旋转 </a:t>
            </a:r>
            <a:r>
              <a:rPr lang="en-US" altLang="zh-CN" dirty="0">
                <a:solidFill>
                  <a:schemeClr val="bg1"/>
                </a:solidFill>
              </a:rPr>
              <a:t>-&gt; </a:t>
            </a:r>
            <a:r>
              <a:rPr lang="zh-CN" altLang="en-US" dirty="0">
                <a:solidFill>
                  <a:schemeClr val="bg1"/>
                </a:solidFill>
              </a:rPr>
              <a:t>变色 </a:t>
            </a:r>
            <a:r>
              <a:rPr lang="en-US" altLang="zh-CN" dirty="0">
                <a:solidFill>
                  <a:schemeClr val="bg1"/>
                </a:solidFill>
              </a:rPr>
              <a:t>-&gt; </a:t>
            </a:r>
            <a:r>
              <a:rPr lang="zh-CN" altLang="en-US" dirty="0">
                <a:solidFill>
                  <a:schemeClr val="bg1"/>
                </a:solidFill>
              </a:rPr>
              <a:t>右旋转 </a:t>
            </a:r>
            <a:r>
              <a:rPr lang="en-US" altLang="zh-CN" dirty="0">
                <a:solidFill>
                  <a:schemeClr val="bg1"/>
                </a:solidFill>
              </a:rPr>
              <a:t>-&gt; </a:t>
            </a:r>
            <a:r>
              <a:rPr lang="zh-CN" altLang="en-US" dirty="0" smtClean="0">
                <a:solidFill>
                  <a:schemeClr val="bg1"/>
                </a:solidFill>
              </a:rPr>
              <a:t>变色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红</a:t>
            </a:r>
            <a:r>
              <a:rPr lang="zh-CN" altLang="en-US" dirty="0">
                <a:solidFill>
                  <a:schemeClr val="bg1"/>
                </a:solidFill>
              </a:rPr>
              <a:t>黑树调整过程的示例是一种比较复杂的情形，没</a:t>
            </a:r>
            <a:r>
              <a:rPr lang="zh-CN" altLang="en-US" dirty="0" smtClean="0">
                <a:solidFill>
                  <a:schemeClr val="bg1"/>
                </a:solidFill>
              </a:rPr>
              <a:t>太明白</a:t>
            </a:r>
            <a:r>
              <a:rPr lang="zh-CN" altLang="en-US" dirty="0">
                <a:solidFill>
                  <a:schemeClr val="bg1"/>
                </a:solidFill>
              </a:rPr>
              <a:t>的小伙伴也不必钻牛角尖，关键要懂得红黑树自平衡调整的主体思想。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闲谈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600" y="98072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泰勒展开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 descr="https://gss1.bdstatic.com/9vo3dSag_xI4khGkpoWK1HF6hhy/baike/s%3D561/sign=143f6442fadeb48fff69a1d8c11e3aef/a686c9177f3e670920f8bbdc32c79f3df8dc551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10079"/>
            <a:ext cx="53435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79512" y="1886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闲谈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47664" y="76470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泰勒展开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47664" y="1890233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求根号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140968"/>
            <a:ext cx="6608415" cy="32263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2268195"/>
            <a:ext cx="6984776" cy="8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闲谈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600" y="98072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泰勒展开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1720" y="155679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谢谢观赏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9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6678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二叉查找树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BST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26" name="Picture 2" descr="http://5b0988e595225.cdn.sohucs.com/images/20171102/202128cf82084e64a251b458f0ddcd9b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153"/>
            <a:ext cx="8928992" cy="502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9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二叉查找树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BST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908720"/>
            <a:ext cx="699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PingFang SC"/>
              </a:rPr>
              <a:t>由于</a:t>
            </a:r>
            <a:r>
              <a:rPr lang="en-US" altLang="zh-CN" dirty="0">
                <a:solidFill>
                  <a:schemeClr val="bg1"/>
                </a:solidFill>
                <a:latin typeface="PingFang SC"/>
              </a:rPr>
              <a:t>10 &gt; 9</a:t>
            </a:r>
            <a:r>
              <a:rPr lang="zh-CN" altLang="en-US" dirty="0">
                <a:solidFill>
                  <a:schemeClr val="bg1"/>
                </a:solidFill>
                <a:latin typeface="PingFang SC"/>
              </a:rPr>
              <a:t>，因此查看右孩子</a:t>
            </a:r>
            <a:r>
              <a:rPr lang="en-US" altLang="zh-CN" dirty="0" smtClean="0">
                <a:solidFill>
                  <a:schemeClr val="bg1"/>
                </a:solidFill>
                <a:latin typeface="PingFang SC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PingFang SC"/>
              </a:rPr>
              <a:t>、</a:t>
            </a:r>
            <a:r>
              <a:rPr lang="zh-CN" altLang="en-US" dirty="0">
                <a:solidFill>
                  <a:schemeClr val="bg1"/>
                </a:solidFill>
              </a:rPr>
              <a:t>由于</a:t>
            </a:r>
            <a:r>
              <a:rPr lang="en-US" altLang="zh-CN" dirty="0">
                <a:solidFill>
                  <a:schemeClr val="bg1"/>
                </a:solidFill>
              </a:rPr>
              <a:t>10 &lt; 13</a:t>
            </a:r>
            <a:r>
              <a:rPr lang="zh-CN" altLang="en-US" dirty="0">
                <a:solidFill>
                  <a:schemeClr val="bg1"/>
                </a:solidFill>
              </a:rPr>
              <a:t>，因此查看左孩子</a:t>
            </a:r>
            <a:r>
              <a:rPr lang="en-US" altLang="zh-CN" dirty="0">
                <a:solidFill>
                  <a:schemeClr val="bg1"/>
                </a:solidFill>
              </a:rPr>
              <a:t>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5b0988e595225.cdn.sohucs.com/images/20171102/03f91d80755843c796777925e2ec30fd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343705" cy="233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5b0988e595225.cdn.sohucs.com/images/20171102/4e8d133618af440384439bc6bac2fb64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95" y="1497805"/>
            <a:ext cx="4093100" cy="221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07504" y="4008320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由于</a:t>
            </a:r>
            <a:r>
              <a:rPr lang="en-US" altLang="zh-CN" dirty="0">
                <a:solidFill>
                  <a:schemeClr val="bg1"/>
                </a:solidFill>
              </a:rPr>
              <a:t>10 &lt; 11</a:t>
            </a:r>
            <a:r>
              <a:rPr lang="zh-CN" altLang="en-US" dirty="0">
                <a:solidFill>
                  <a:schemeClr val="bg1"/>
                </a:solidFill>
              </a:rPr>
              <a:t>，因此查看左孩子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，发现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正是要查找的节点</a:t>
            </a:r>
          </a:p>
        </p:txBody>
      </p:sp>
      <p:pic>
        <p:nvPicPr>
          <p:cNvPr id="2054" name="Picture 6" descr="http://5b0988e595225.cdn.sohucs.com/images/20171102/9182fc564c2f4e43a21ccf5303ff52f2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51401"/>
            <a:ext cx="4128393" cy="22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076056" y="4509120"/>
            <a:ext cx="3528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查找思想：二分查找思想，时间复杂度为树的长度</a:t>
            </a:r>
            <a:r>
              <a:rPr lang="en-US" altLang="zh-CN" dirty="0" err="1" smtClean="0">
                <a:solidFill>
                  <a:schemeClr val="bg1"/>
                </a:solidFill>
              </a:rPr>
              <a:t>logn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插入节点时，也是利用类似的防范，通过一层一层比较大小，找到新的节点适合插入的位置。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时间复杂度的计算：</a:t>
            </a:r>
            <a:r>
              <a:rPr lang="en-US" altLang="zh-CN" dirty="0">
                <a:hlinkClick r:id="rId8"/>
              </a:rPr>
              <a:t>https://www.cnblogs.com/fanchangfa/p/3868696.html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-13356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二叉查找树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BST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908720"/>
            <a:ext cx="867577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PingFang SC"/>
              </a:rPr>
              <a:t>二叉查找树的缺点：</a:t>
            </a:r>
            <a:endParaRPr lang="en-US" altLang="zh-CN" dirty="0" smtClean="0">
              <a:solidFill>
                <a:schemeClr val="bg1"/>
              </a:solidFill>
              <a:latin typeface="PingFang SC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PingFang SC"/>
              </a:rPr>
              <a:t>新节点插入</a:t>
            </a:r>
            <a:endParaRPr lang="en-US" altLang="zh-CN" dirty="0" smtClean="0">
              <a:solidFill>
                <a:schemeClr val="bg1"/>
              </a:solidFill>
              <a:latin typeface="PingFang SC"/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假设</a:t>
            </a:r>
            <a:r>
              <a:rPr lang="zh-CN" altLang="en-US" dirty="0">
                <a:solidFill>
                  <a:schemeClr val="bg1"/>
                </a:solidFill>
              </a:rPr>
              <a:t>初始的二叉查找树只有三个节点，根节点值为</a:t>
            </a:r>
            <a:r>
              <a:rPr lang="en-US" altLang="zh-CN" dirty="0">
                <a:solidFill>
                  <a:schemeClr val="bg1"/>
                </a:solidFill>
              </a:rPr>
              <a:t>9</a:t>
            </a:r>
            <a:r>
              <a:rPr lang="zh-CN" altLang="en-US" dirty="0">
                <a:solidFill>
                  <a:schemeClr val="bg1"/>
                </a:solidFill>
              </a:rPr>
              <a:t>，左孩子值为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，右孩子值为</a:t>
            </a:r>
            <a:r>
              <a:rPr lang="en-US" altLang="zh-CN" dirty="0" smtClean="0">
                <a:solidFill>
                  <a:schemeClr val="bg1"/>
                </a:solidFill>
              </a:rPr>
              <a:t>12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PingFang SC"/>
              </a:rPr>
              <a:t>2.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5b0988e595225.cdn.sohucs.com/images/20171102/be7648945b8c486e89a659862226dc7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2472209" cy="118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23528" y="4958177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接下来我们依次插入如下五个节点：</a:t>
            </a:r>
            <a:r>
              <a:rPr lang="en-US" altLang="zh-CN" sz="2800" dirty="0">
                <a:solidFill>
                  <a:schemeClr val="bg1"/>
                </a:solidFill>
              </a:rPr>
              <a:t>7,6,5,4,3</a:t>
            </a:r>
            <a:r>
              <a:rPr lang="zh-CN" altLang="en-US" sz="2800" dirty="0">
                <a:solidFill>
                  <a:schemeClr val="bg1"/>
                </a:solidFill>
              </a:rPr>
              <a:t>。依照二叉查找树的特性，结果会变成什么样呢</a:t>
            </a:r>
          </a:p>
        </p:txBody>
      </p:sp>
    </p:spTree>
    <p:extLst>
      <p:ext uri="{BB962C8B-B14F-4D97-AF65-F5344CB8AC3E}">
        <p14:creationId xmlns:p14="http://schemas.microsoft.com/office/powerpoint/2010/main" val="27664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二叉查找树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BST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4098" name="Picture 2" descr="http://5b0988e595225.cdn.sohucs.com/images/20171102/3490195d7e3a405c97c34d391c71f09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9" y="1628800"/>
            <a:ext cx="3630637" cy="4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220072" y="620688"/>
            <a:ext cx="309634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</a:rPr>
              <a:t>二叉树变成瘸子了！！！！！</a:t>
            </a:r>
            <a:endParaRPr lang="en-US" altLang="zh-CN" sz="7200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5122" name="Picture 2" descr="https://timgsa.baidu.com/timg?image&amp;quality=80&amp;size=b9999_10000&amp;sec=1552838933161&amp;di=7b2bf1744132d13732e8d8443f73df7f&amp;imgtype=0&amp;src=http%3A%2F%2Fpic.51yuansu.com%2Fpic3%2Fcover%2F01%2F83%2F50%2F596ff4a605acb_61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4128393" cy="309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timgsa.baidu.com/timg?image&amp;quality=80&amp;size=b9999_10000&amp;sec=1552838953446&amp;di=3b7f301828ec4caacc5313baa3169365&amp;imgtype=0&amp;src=http%3A%2F%2Fimage.whhost.net%2Fuploads%2F20181102%2F13%2F1541137413-IEpiugwU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49" y="1066545"/>
            <a:ext cx="3528591" cy="392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331640" y="5042843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应运而生</a:t>
            </a:r>
          </a:p>
        </p:txBody>
      </p:sp>
    </p:spTree>
    <p:extLst>
      <p:ext uri="{BB962C8B-B14F-4D97-AF65-F5344CB8AC3E}">
        <p14:creationId xmlns:p14="http://schemas.microsoft.com/office/powerpoint/2010/main" val="35732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7544" y="1470220"/>
            <a:ext cx="84249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特性：</a:t>
            </a:r>
            <a:endParaRPr lang="en-US" altLang="zh-CN" sz="4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1.</a:t>
            </a:r>
            <a:r>
              <a:rPr lang="zh-CN" altLang="en-US" sz="2800" dirty="0">
                <a:solidFill>
                  <a:schemeClr val="bg1"/>
                </a:solidFill>
              </a:rPr>
              <a:t>节点是红色或黑色。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2.</a:t>
            </a:r>
            <a:r>
              <a:rPr lang="zh-CN" altLang="en-US" sz="2800" dirty="0">
                <a:solidFill>
                  <a:schemeClr val="bg1"/>
                </a:solidFill>
              </a:rPr>
              <a:t>根节点是黑色。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3.</a:t>
            </a:r>
            <a:r>
              <a:rPr lang="zh-CN" altLang="en-US" sz="2800" dirty="0">
                <a:solidFill>
                  <a:schemeClr val="bg1"/>
                </a:solidFill>
              </a:rPr>
              <a:t>每个叶子节点都是黑色的空节点（</a:t>
            </a:r>
            <a:r>
              <a:rPr lang="en-US" altLang="zh-CN" sz="2800" dirty="0">
                <a:solidFill>
                  <a:schemeClr val="bg1"/>
                </a:solidFill>
              </a:rPr>
              <a:t>NIL</a:t>
            </a:r>
            <a:r>
              <a:rPr lang="zh-CN" altLang="en-US" sz="2800" dirty="0">
                <a:solidFill>
                  <a:schemeClr val="bg1"/>
                </a:solidFill>
              </a:rPr>
              <a:t>节点）。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4 </a:t>
            </a:r>
            <a:r>
              <a:rPr lang="zh-CN" altLang="en-US" sz="2800" dirty="0">
                <a:solidFill>
                  <a:schemeClr val="bg1"/>
                </a:solidFill>
              </a:rPr>
              <a:t>每个红色节点的两个子节点都是黑色。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zh-CN" altLang="en-US" sz="2800" dirty="0">
                <a:solidFill>
                  <a:schemeClr val="bg1"/>
                </a:solidFill>
              </a:rPr>
              <a:t>从每个叶子到根的所有路径上不能有两个连续的红色节点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5.</a:t>
            </a:r>
            <a:r>
              <a:rPr lang="zh-CN" altLang="en-US" sz="2800" dirty="0">
                <a:solidFill>
                  <a:schemeClr val="bg1"/>
                </a:solidFill>
              </a:rPr>
              <a:t>从任一节点到其每个叶子的所有路径都包含相同数目的黑色节点。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2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60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红黑树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RedBlackTree</a:t>
            </a:r>
            <a:r>
              <a:rPr lang="en-US" altLang="zh-CN" sz="3600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)</a:t>
            </a:r>
            <a:endParaRPr lang="en-US" sz="3600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7170" name="Picture 2" descr="http://5b0988e595225.cdn.sohucs.com/images/20171102/eefb5a3397ef4089b356e7c9f0938a8d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43378"/>
            <a:ext cx="7704856" cy="440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3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10CD3C-631E-4F1C-A569-B942CC576B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删除了背景的图片</Template>
  <TotalTime>149</TotalTime>
  <Words>28356</Words>
  <Application>Microsoft Office PowerPoint</Application>
  <PresentationFormat>全屏显示(4:3)</PresentationFormat>
  <Paragraphs>1515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PingFang SC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张弓</dc:creator>
  <cp:keywords/>
  <dc:description>图片效果，无动画。</dc:description>
  <cp:lastModifiedBy>张弓</cp:lastModifiedBy>
  <cp:revision>12</cp:revision>
  <dcterms:created xsi:type="dcterms:W3CDTF">2019-03-17T12:56:05Z</dcterms:created>
  <dcterms:modified xsi:type="dcterms:W3CDTF">2019-03-17T15:26:50Z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TC018814409991</vt:lpwstr>
  </property>
</Properties>
</file>