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3" r:id="rId9"/>
    <p:sldId id="267" r:id="rId10"/>
    <p:sldId id="268" r:id="rId11"/>
    <p:sldId id="280" r:id="rId12"/>
    <p:sldId id="28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6" r:id="rId21"/>
    <p:sldId id="269" r:id="rId22"/>
    <p:sldId id="285" r:id="rId23"/>
    <p:sldId id="289" r:id="rId24"/>
    <p:sldId id="288" r:id="rId25"/>
    <p:sldId id="287" r:id="rId26"/>
    <p:sldId id="286" r:id="rId27"/>
    <p:sldId id="290" r:id="rId28"/>
    <p:sldId id="291" r:id="rId29"/>
    <p:sldId id="293" r:id="rId30"/>
    <p:sldId id="292" r:id="rId31"/>
    <p:sldId id="295" r:id="rId32"/>
    <p:sldId id="296" r:id="rId33"/>
    <p:sldId id="294" r:id="rId34"/>
    <p:sldId id="297" r:id="rId35"/>
    <p:sldId id="272" r:id="rId36"/>
    <p:sldId id="283" r:id="rId37"/>
    <p:sldId id="282" r:id="rId38"/>
    <p:sldId id="298" r:id="rId39"/>
    <p:sldId id="284" r:id="rId40"/>
    <p:sldId id="299" r:id="rId41"/>
    <p:sldId id="300" r:id="rId42"/>
    <p:sldId id="257" r:id="rId4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7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DA"/>
    <a:srgbClr val="0070AF"/>
    <a:srgbClr val="0308D7"/>
    <a:srgbClr val="C4C7FE"/>
    <a:srgbClr val="4F81BD"/>
    <a:srgbClr val="336799"/>
    <a:srgbClr val="62A5E8"/>
    <a:srgbClr val="A8CDF2"/>
    <a:srgbClr val="A8CD8E"/>
    <a:srgbClr val="53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73818" autoAdjust="0"/>
  </p:normalViewPr>
  <p:slideViewPr>
    <p:cSldViewPr>
      <p:cViewPr varScale="1">
        <p:scale>
          <a:sx n="63" d="100"/>
          <a:sy n="63" d="100"/>
        </p:scale>
        <p:origin x="-2117" y="-77"/>
      </p:cViewPr>
      <p:guideLst>
        <p:guide orient="horz" pos="2160"/>
        <p:guide pos="28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039707-0721-4DD2-9F9D-76948671045F}" type="datetime1">
              <a:rPr lang="zh-CN" altLang="en-US"/>
              <a:t>2019/10/7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7C3DAC33-DF8F-4403-B649-095DB86315C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65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>
            <a:lvl1pPr algn="r"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650F31-6F4A-4A69-9952-8A35445B2C84}" type="datetime1">
              <a:rPr lang="zh-CN" altLang="en-US"/>
              <a:t>2019/10/7</a:t>
            </a:fld>
            <a:endParaRPr lang="zh-CN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defTabSz="930275">
              <a:defRPr sz="12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04" tIns="46552" rIns="93104" bIns="46552" numCol="1" anchor="b" anchorCtr="0" compatLnSpc="1"/>
          <a:lstStyle>
            <a:lvl1pPr algn="r" defTabSz="9302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97B74C8F-E428-44CE-846E-C81F75F5A60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6466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74C8F-E428-44CE-846E-C81F75F5A60B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258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/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8" name="Group 3"/>
            <p:cNvGrpSpPr/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4" name="Group 55"/>
          <p:cNvGrpSpPr/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5" name="Group 7"/>
            <p:cNvGrpSpPr/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grpSp>
        <p:nvGrpSpPr>
          <p:cNvPr id="21" name="Group 56"/>
          <p:cNvGrpSpPr/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2" name="Group 17"/>
            <p:cNvGrpSpPr/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28" name="Group 57"/>
          <p:cNvGrpSpPr/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29" name="Group 21"/>
            <p:cNvGrpSpPr/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/>
          <p:nvPr/>
        </p:nvGrpSpPr>
        <p:grpSpPr bwMode="auto"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1692 w 4040"/>
                <a:gd name="T1" fmla="*/ 12 h 1888"/>
                <a:gd name="T2" fmla="*/ 1234 w 4040"/>
                <a:gd name="T3" fmla="*/ 74 h 1888"/>
                <a:gd name="T4" fmla="*/ 828 w 4040"/>
                <a:gd name="T5" fmla="*/ 182 h 1888"/>
                <a:gd name="T6" fmla="*/ 486 w 4040"/>
                <a:gd name="T7" fmla="*/ 330 h 1888"/>
                <a:gd name="T8" fmla="*/ 226 w 4040"/>
                <a:gd name="T9" fmla="*/ 510 h 1888"/>
                <a:gd name="T10" fmla="*/ 58 w 4040"/>
                <a:gd name="T11" fmla="*/ 718 h 1888"/>
                <a:gd name="T12" fmla="*/ 0 w 4040"/>
                <a:gd name="T13" fmla="*/ 944 h 1888"/>
                <a:gd name="T14" fmla="*/ 58 w 4040"/>
                <a:gd name="T15" fmla="*/ 1170 h 1888"/>
                <a:gd name="T16" fmla="*/ 226 w 4040"/>
                <a:gd name="T17" fmla="*/ 1378 h 1888"/>
                <a:gd name="T18" fmla="*/ 486 w 4040"/>
                <a:gd name="T19" fmla="*/ 1558 h 1888"/>
                <a:gd name="T20" fmla="*/ 828 w 4040"/>
                <a:gd name="T21" fmla="*/ 1706 h 1888"/>
                <a:gd name="T22" fmla="*/ 1234 w 4040"/>
                <a:gd name="T23" fmla="*/ 1814 h 1888"/>
                <a:gd name="T24" fmla="*/ 1692 w 4040"/>
                <a:gd name="T25" fmla="*/ 1876 h 1888"/>
                <a:gd name="T26" fmla="*/ 2186 w 4040"/>
                <a:gd name="T27" fmla="*/ 1884 h 1888"/>
                <a:gd name="T28" fmla="*/ 2658 w 4040"/>
                <a:gd name="T29" fmla="*/ 1840 h 1888"/>
                <a:gd name="T30" fmla="*/ 3084 w 4040"/>
                <a:gd name="T31" fmla="*/ 1746 h 1888"/>
                <a:gd name="T32" fmla="*/ 3448 w 4040"/>
                <a:gd name="T33" fmla="*/ 1612 h 1888"/>
                <a:gd name="T34" fmla="*/ 3738 w 4040"/>
                <a:gd name="T35" fmla="*/ 1442 h 1888"/>
                <a:gd name="T36" fmla="*/ 3938 w 4040"/>
                <a:gd name="T37" fmla="*/ 1242 h 1888"/>
                <a:gd name="T38" fmla="*/ 4034 w 4040"/>
                <a:gd name="T39" fmla="*/ 1022 h 1888"/>
                <a:gd name="T40" fmla="*/ 4014 w 4040"/>
                <a:gd name="T41" fmla="*/ 790 h 1888"/>
                <a:gd name="T42" fmla="*/ 3882 w 4040"/>
                <a:gd name="T43" fmla="*/ 576 h 1888"/>
                <a:gd name="T44" fmla="*/ 3650 w 4040"/>
                <a:gd name="T45" fmla="*/ 386 h 1888"/>
                <a:gd name="T46" fmla="*/ 3334 w 4040"/>
                <a:gd name="T47" fmla="*/ 228 h 1888"/>
                <a:gd name="T48" fmla="*/ 2948 w 4040"/>
                <a:gd name="T49" fmla="*/ 106 h 1888"/>
                <a:gd name="T50" fmla="*/ 2506 w 4040"/>
                <a:gd name="T51" fmla="*/ 28 h 1888"/>
                <a:gd name="T52" fmla="*/ 2020 w 4040"/>
                <a:gd name="T53" fmla="*/ 0 h 1888"/>
                <a:gd name="T54" fmla="*/ 1606 w 4040"/>
                <a:gd name="T55" fmla="*/ 1736 h 1888"/>
                <a:gd name="T56" fmla="*/ 1164 w 4040"/>
                <a:gd name="T57" fmla="*/ 1678 h 1888"/>
                <a:gd name="T58" fmla="*/ 776 w 4040"/>
                <a:gd name="T59" fmla="*/ 1576 h 1888"/>
                <a:gd name="T60" fmla="*/ 458 w 4040"/>
                <a:gd name="T61" fmla="*/ 1436 h 1888"/>
                <a:gd name="T62" fmla="*/ 224 w 4040"/>
                <a:gd name="T63" fmla="*/ 1266 h 1888"/>
                <a:gd name="T64" fmla="*/ 88 w 4040"/>
                <a:gd name="T65" fmla="*/ 1074 h 1888"/>
                <a:gd name="T66" fmla="*/ 68 w 4040"/>
                <a:gd name="T67" fmla="*/ 864 h 1888"/>
                <a:gd name="T68" fmla="*/ 166 w 4040"/>
                <a:gd name="T69" fmla="*/ 664 h 1888"/>
                <a:gd name="T70" fmla="*/ 370 w 4040"/>
                <a:gd name="T71" fmla="*/ 486 h 1888"/>
                <a:gd name="T72" fmla="*/ 662 w 4040"/>
                <a:gd name="T73" fmla="*/ 336 h 1888"/>
                <a:gd name="T74" fmla="*/ 1028 w 4040"/>
                <a:gd name="T75" fmla="*/ 222 h 1888"/>
                <a:gd name="T76" fmla="*/ 1454 w 4040"/>
                <a:gd name="T77" fmla="*/ 148 h 1888"/>
                <a:gd name="T78" fmla="*/ 1922 w 4040"/>
                <a:gd name="T79" fmla="*/ 120 h 1888"/>
                <a:gd name="T80" fmla="*/ 2392 w 4040"/>
                <a:gd name="T81" fmla="*/ 148 h 1888"/>
                <a:gd name="T82" fmla="*/ 2818 w 4040"/>
                <a:gd name="T83" fmla="*/ 222 h 1888"/>
                <a:gd name="T84" fmla="*/ 3184 w 4040"/>
                <a:gd name="T85" fmla="*/ 336 h 1888"/>
                <a:gd name="T86" fmla="*/ 3476 w 4040"/>
                <a:gd name="T87" fmla="*/ 486 h 1888"/>
                <a:gd name="T88" fmla="*/ 3680 w 4040"/>
                <a:gd name="T89" fmla="*/ 664 h 1888"/>
                <a:gd name="T90" fmla="*/ 3778 w 4040"/>
                <a:gd name="T91" fmla="*/ 864 h 1888"/>
                <a:gd name="T92" fmla="*/ 3758 w 4040"/>
                <a:gd name="T93" fmla="*/ 1074 h 1888"/>
                <a:gd name="T94" fmla="*/ 3622 w 4040"/>
                <a:gd name="T95" fmla="*/ 1266 h 1888"/>
                <a:gd name="T96" fmla="*/ 3388 w 4040"/>
                <a:gd name="T97" fmla="*/ 1436 h 1888"/>
                <a:gd name="T98" fmla="*/ 3070 w 4040"/>
                <a:gd name="T99" fmla="*/ 1576 h 1888"/>
                <a:gd name="T100" fmla="*/ 2682 w 4040"/>
                <a:gd name="T101" fmla="*/ 1678 h 1888"/>
                <a:gd name="T102" fmla="*/ 2240 w 4040"/>
                <a:gd name="T103" fmla="*/ 1736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/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/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308 w 308"/>
                <a:gd name="T1" fmla="*/ 120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/>
            <p:cNvSpPr/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1478 w 1786"/>
                <a:gd name="T1" fmla="*/ 284 h 284"/>
                <a:gd name="T2" fmla="*/ 0 w 1786"/>
                <a:gd name="T3" fmla="*/ 284 h 284"/>
                <a:gd name="T4" fmla="*/ 446 w 1786"/>
                <a:gd name="T5" fmla="*/ 0 h 284"/>
                <a:gd name="T6" fmla="*/ 1786 w 1786"/>
                <a:gd name="T7" fmla="*/ 0 h 284"/>
                <a:gd name="T8" fmla="*/ 1478 w 1786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308 w 308"/>
                <a:gd name="T1" fmla="*/ 120 h 442"/>
                <a:gd name="T2" fmla="*/ 0 w 308"/>
                <a:gd name="T3" fmla="*/ 442 h 442"/>
                <a:gd name="T4" fmla="*/ 0 w 308"/>
                <a:gd name="T5" fmla="*/ 286 h 442"/>
                <a:gd name="T6" fmla="*/ 308 w 308"/>
                <a:gd name="T7" fmla="*/ 0 h 442"/>
                <a:gd name="T8" fmla="*/ 308 w 308"/>
                <a:gd name="T9" fmla="*/ 120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612 w 1920"/>
                <a:gd name="T1" fmla="*/ 284 h 284"/>
                <a:gd name="T2" fmla="*/ 0 w 1920"/>
                <a:gd name="T3" fmla="*/ 284 h 284"/>
                <a:gd name="T4" fmla="*/ 446 w 1920"/>
                <a:gd name="T5" fmla="*/ 0 h 284"/>
                <a:gd name="T6" fmla="*/ 1920 w 1920"/>
                <a:gd name="T7" fmla="*/ 0 h 284"/>
                <a:gd name="T8" fmla="*/ 1612 w 192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306 w 306"/>
                <a:gd name="T1" fmla="*/ 122 h 444"/>
                <a:gd name="T2" fmla="*/ 0 w 306"/>
                <a:gd name="T3" fmla="*/ 444 h 444"/>
                <a:gd name="T4" fmla="*/ 0 w 306"/>
                <a:gd name="T5" fmla="*/ 286 h 444"/>
                <a:gd name="T6" fmla="*/ 306 w 306"/>
                <a:gd name="T7" fmla="*/ 0 h 444"/>
                <a:gd name="T8" fmla="*/ 306 w 306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308 w 308"/>
                <a:gd name="T1" fmla="*/ 122 h 444"/>
                <a:gd name="T2" fmla="*/ 0 w 308"/>
                <a:gd name="T3" fmla="*/ 444 h 444"/>
                <a:gd name="T4" fmla="*/ 0 w 308"/>
                <a:gd name="T5" fmla="*/ 286 h 444"/>
                <a:gd name="T6" fmla="*/ 308 w 308"/>
                <a:gd name="T7" fmla="*/ 0 h 444"/>
                <a:gd name="T8" fmla="*/ 308 w 308"/>
                <a:gd name="T9" fmla="*/ 122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872 w 2180"/>
                <a:gd name="T1" fmla="*/ 284 h 284"/>
                <a:gd name="T2" fmla="*/ 0 w 2180"/>
                <a:gd name="T3" fmla="*/ 284 h 284"/>
                <a:gd name="T4" fmla="*/ 446 w 2180"/>
                <a:gd name="T5" fmla="*/ 0 h 284"/>
                <a:gd name="T6" fmla="*/ 2180 w 2180"/>
                <a:gd name="T7" fmla="*/ 0 h 284"/>
                <a:gd name="T8" fmla="*/ 1872 w 2180"/>
                <a:gd name="T9" fmla="*/ 284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0"/>
            <p:cNvSpPr/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12 w 1824"/>
                <a:gd name="T1" fmla="*/ 2464 h 2648"/>
                <a:gd name="T2" fmla="*/ 56 w 1824"/>
                <a:gd name="T3" fmla="*/ 2120 h 2648"/>
                <a:gd name="T4" fmla="*/ 124 w 1824"/>
                <a:gd name="T5" fmla="*/ 1808 h 2648"/>
                <a:gd name="T6" fmla="*/ 212 w 1824"/>
                <a:gd name="T7" fmla="*/ 1524 h 2648"/>
                <a:gd name="T8" fmla="*/ 316 w 1824"/>
                <a:gd name="T9" fmla="*/ 1270 h 2648"/>
                <a:gd name="T10" fmla="*/ 430 w 1824"/>
                <a:gd name="T11" fmla="*/ 1044 h 2648"/>
                <a:gd name="T12" fmla="*/ 550 w 1824"/>
                <a:gd name="T13" fmla="*/ 846 h 2648"/>
                <a:gd name="T14" fmla="*/ 672 w 1824"/>
                <a:gd name="T15" fmla="*/ 674 h 2648"/>
                <a:gd name="T16" fmla="*/ 792 w 1824"/>
                <a:gd name="T17" fmla="*/ 528 h 2648"/>
                <a:gd name="T18" fmla="*/ 906 w 1824"/>
                <a:gd name="T19" fmla="*/ 408 h 2648"/>
                <a:gd name="T20" fmla="*/ 1010 w 1824"/>
                <a:gd name="T21" fmla="*/ 310 h 2648"/>
                <a:gd name="T22" fmla="*/ 1096 w 1824"/>
                <a:gd name="T23" fmla="*/ 236 h 2648"/>
                <a:gd name="T24" fmla="*/ 1164 w 1824"/>
                <a:gd name="T25" fmla="*/ 184 h 2648"/>
                <a:gd name="T26" fmla="*/ 1208 w 1824"/>
                <a:gd name="T27" fmla="*/ 154 h 2648"/>
                <a:gd name="T28" fmla="*/ 1224 w 1824"/>
                <a:gd name="T29" fmla="*/ 144 h 2648"/>
                <a:gd name="T30" fmla="*/ 1728 w 1824"/>
                <a:gd name="T31" fmla="*/ 56 h 2648"/>
                <a:gd name="T32" fmla="*/ 1568 w 1824"/>
                <a:gd name="T33" fmla="*/ 328 h 2648"/>
                <a:gd name="T34" fmla="*/ 1554 w 1824"/>
                <a:gd name="T35" fmla="*/ 332 h 2648"/>
                <a:gd name="T36" fmla="*/ 1514 w 1824"/>
                <a:gd name="T37" fmla="*/ 346 h 2648"/>
                <a:gd name="T38" fmla="*/ 1452 w 1824"/>
                <a:gd name="T39" fmla="*/ 370 h 2648"/>
                <a:gd name="T40" fmla="*/ 1370 w 1824"/>
                <a:gd name="T41" fmla="*/ 410 h 2648"/>
                <a:gd name="T42" fmla="*/ 1270 w 1824"/>
                <a:gd name="T43" fmla="*/ 466 h 2648"/>
                <a:gd name="T44" fmla="*/ 1158 w 1824"/>
                <a:gd name="T45" fmla="*/ 540 h 2648"/>
                <a:gd name="T46" fmla="*/ 1034 w 1824"/>
                <a:gd name="T47" fmla="*/ 636 h 2648"/>
                <a:gd name="T48" fmla="*/ 904 w 1824"/>
                <a:gd name="T49" fmla="*/ 756 h 2648"/>
                <a:gd name="T50" fmla="*/ 770 w 1824"/>
                <a:gd name="T51" fmla="*/ 900 h 2648"/>
                <a:gd name="T52" fmla="*/ 632 w 1824"/>
                <a:gd name="T53" fmla="*/ 1076 h 2648"/>
                <a:gd name="T54" fmla="*/ 498 w 1824"/>
                <a:gd name="T55" fmla="*/ 1280 h 2648"/>
                <a:gd name="T56" fmla="*/ 370 w 1824"/>
                <a:gd name="T57" fmla="*/ 1518 h 2648"/>
                <a:gd name="T58" fmla="*/ 248 w 1824"/>
                <a:gd name="T59" fmla="*/ 1792 h 2648"/>
                <a:gd name="T60" fmla="*/ 138 w 1824"/>
                <a:gd name="T61" fmla="*/ 2104 h 2648"/>
                <a:gd name="T62" fmla="*/ 42 w 1824"/>
                <a:gd name="T63" fmla="*/ 2456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"/>
            <p:cNvSpPr/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742 w 2048"/>
                <a:gd name="T1" fmla="*/ 286 h 286"/>
                <a:gd name="T2" fmla="*/ 0 w 2048"/>
                <a:gd name="T3" fmla="*/ 286 h 286"/>
                <a:gd name="T4" fmla="*/ 446 w 2048"/>
                <a:gd name="T5" fmla="*/ 0 h 286"/>
                <a:gd name="T6" fmla="*/ 2048 w 2048"/>
                <a:gd name="T7" fmla="*/ 0 h 286"/>
                <a:gd name="T8" fmla="*/ 1742 w 2048"/>
                <a:gd name="T9" fmla="*/ 28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/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68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6" cy="118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7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2" name="Group 15"/>
            <p:cNvGrpSpPr/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0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</a:ln>
            <a:effectLst/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  <a:defRPr/>
              </a:pPr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endParaRPr lang="zh-CN" altLang="en-US"/>
            </a:p>
          </p:txBody>
        </p:sp>
        <p:grpSp>
          <p:nvGrpSpPr>
            <p:cNvPr id="28" name="Group 25"/>
            <p:cNvGrpSpPr/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49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grpSp>
          <p:nvGrpSpPr>
            <p:cNvPr id="29" name="Group 30"/>
            <p:cNvGrpSpPr/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5"/>
                <a:ext cx="1253" cy="1254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endParaRPr lang="zh-CN" altLang="en-US"/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4"/>
          <p:cNvGrpSpPr/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1092 w 2820"/>
                <a:gd name="T1" fmla="*/ 50 h 2912"/>
                <a:gd name="T2" fmla="*/ 822 w 2820"/>
                <a:gd name="T3" fmla="*/ 168 h 2912"/>
                <a:gd name="T4" fmla="*/ 594 w 2820"/>
                <a:gd name="T5" fmla="*/ 300 h 2912"/>
                <a:gd name="T6" fmla="*/ 406 w 2820"/>
                <a:gd name="T7" fmla="*/ 446 h 2912"/>
                <a:gd name="T8" fmla="*/ 254 w 2820"/>
                <a:gd name="T9" fmla="*/ 604 h 2912"/>
                <a:gd name="T10" fmla="*/ 140 w 2820"/>
                <a:gd name="T11" fmla="*/ 772 h 2912"/>
                <a:gd name="T12" fmla="*/ 60 w 2820"/>
                <a:gd name="T13" fmla="*/ 944 h 2912"/>
                <a:gd name="T14" fmla="*/ 14 w 2820"/>
                <a:gd name="T15" fmla="*/ 1122 h 2912"/>
                <a:gd name="T16" fmla="*/ 0 w 2820"/>
                <a:gd name="T17" fmla="*/ 1300 h 2912"/>
                <a:gd name="T18" fmla="*/ 18 w 2820"/>
                <a:gd name="T19" fmla="*/ 1476 h 2912"/>
                <a:gd name="T20" fmla="*/ 64 w 2820"/>
                <a:gd name="T21" fmla="*/ 1650 h 2912"/>
                <a:gd name="T22" fmla="*/ 138 w 2820"/>
                <a:gd name="T23" fmla="*/ 1818 h 2912"/>
                <a:gd name="T24" fmla="*/ 238 w 2820"/>
                <a:gd name="T25" fmla="*/ 1978 h 2912"/>
                <a:gd name="T26" fmla="*/ 364 w 2820"/>
                <a:gd name="T27" fmla="*/ 2126 h 2912"/>
                <a:gd name="T28" fmla="*/ 512 w 2820"/>
                <a:gd name="T29" fmla="*/ 2262 h 2912"/>
                <a:gd name="T30" fmla="*/ 684 w 2820"/>
                <a:gd name="T31" fmla="*/ 2382 h 2912"/>
                <a:gd name="T32" fmla="*/ 874 w 2820"/>
                <a:gd name="T33" fmla="*/ 2484 h 2912"/>
                <a:gd name="T34" fmla="*/ 1086 w 2820"/>
                <a:gd name="T35" fmla="*/ 2564 h 2912"/>
                <a:gd name="T36" fmla="*/ 1314 w 2820"/>
                <a:gd name="T37" fmla="*/ 2622 h 2912"/>
                <a:gd name="T38" fmla="*/ 1558 w 2820"/>
                <a:gd name="T39" fmla="*/ 2654 h 2912"/>
                <a:gd name="T40" fmla="*/ 1818 w 2820"/>
                <a:gd name="T41" fmla="*/ 2658 h 2912"/>
                <a:gd name="T42" fmla="*/ 2090 w 2820"/>
                <a:gd name="T43" fmla="*/ 2632 h 2912"/>
                <a:gd name="T44" fmla="*/ 2374 w 2820"/>
                <a:gd name="T45" fmla="*/ 2574 h 2912"/>
                <a:gd name="T46" fmla="*/ 2544 w 2820"/>
                <a:gd name="T47" fmla="*/ 2912 h 2912"/>
                <a:gd name="T48" fmla="*/ 1868 w 2820"/>
                <a:gd name="T49" fmla="*/ 1552 h 2912"/>
                <a:gd name="T50" fmla="*/ 1956 w 2820"/>
                <a:gd name="T51" fmla="*/ 1914 h 2912"/>
                <a:gd name="T52" fmla="*/ 1788 w 2820"/>
                <a:gd name="T53" fmla="*/ 1936 h 2912"/>
                <a:gd name="T54" fmla="*/ 1616 w 2820"/>
                <a:gd name="T55" fmla="*/ 1934 h 2912"/>
                <a:gd name="T56" fmla="*/ 1442 w 2820"/>
                <a:gd name="T57" fmla="*/ 1912 h 2912"/>
                <a:gd name="T58" fmla="*/ 1272 w 2820"/>
                <a:gd name="T59" fmla="*/ 1872 h 2912"/>
                <a:gd name="T60" fmla="*/ 1108 w 2820"/>
                <a:gd name="T61" fmla="*/ 1812 h 2912"/>
                <a:gd name="T62" fmla="*/ 952 w 2820"/>
                <a:gd name="T63" fmla="*/ 1736 h 2912"/>
                <a:gd name="T64" fmla="*/ 810 w 2820"/>
                <a:gd name="T65" fmla="*/ 1646 h 2912"/>
                <a:gd name="T66" fmla="*/ 684 w 2820"/>
                <a:gd name="T67" fmla="*/ 1542 h 2912"/>
                <a:gd name="T68" fmla="*/ 578 w 2820"/>
                <a:gd name="T69" fmla="*/ 1428 h 2912"/>
                <a:gd name="T70" fmla="*/ 494 w 2820"/>
                <a:gd name="T71" fmla="*/ 1304 h 2912"/>
                <a:gd name="T72" fmla="*/ 438 w 2820"/>
                <a:gd name="T73" fmla="*/ 1170 h 2912"/>
                <a:gd name="T74" fmla="*/ 410 w 2820"/>
                <a:gd name="T75" fmla="*/ 1032 h 2912"/>
                <a:gd name="T76" fmla="*/ 416 w 2820"/>
                <a:gd name="T77" fmla="*/ 888 h 2912"/>
                <a:gd name="T78" fmla="*/ 460 w 2820"/>
                <a:gd name="T79" fmla="*/ 742 h 2912"/>
                <a:gd name="T80" fmla="*/ 544 w 2820"/>
                <a:gd name="T81" fmla="*/ 592 h 2912"/>
                <a:gd name="T82" fmla="*/ 670 w 2820"/>
                <a:gd name="T83" fmla="*/ 444 h 2912"/>
                <a:gd name="T84" fmla="*/ 844 w 2820"/>
                <a:gd name="T85" fmla="*/ 298 h 2912"/>
                <a:gd name="T86" fmla="*/ 1070 w 2820"/>
                <a:gd name="T87" fmla="*/ 154 h 2912"/>
                <a:gd name="T88" fmla="*/ 1348 w 2820"/>
                <a:gd name="T89" fmla="*/ 16 h 2912"/>
                <a:gd name="T90" fmla="*/ 1244 w 2820"/>
                <a:gd name="T91" fmla="*/ 0 h 2912"/>
                <a:gd name="T92" fmla="*/ 2820 w 2820"/>
                <a:gd name="T93" fmla="*/ 1934 h 2912"/>
                <a:gd name="T94" fmla="*/ 2820 w 2820"/>
                <a:gd name="T95" fmla="*/ 1934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0"/>
            <p:cNvGrpSpPr/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61"/>
            <p:cNvGrpSpPr/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Group 42"/>
              <p:cNvGrpSpPr/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4" cy="78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" name="Group 62"/>
            <p:cNvGrpSpPr/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63"/>
            <p:cNvGrpSpPr/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/>
          <p:nvPr/>
        </p:nvGrpSpPr>
        <p:grpSpPr bwMode="auto">
          <a:xfrm>
            <a:off x="2552700" y="1744663"/>
            <a:ext cx="4038600" cy="3744912"/>
            <a:chOff x="1608" y="976"/>
            <a:chExt cx="2544" cy="2359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8" y="140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2" y="1418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29" name="Group 27"/>
            <p:cNvGrpSpPr/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7"/>
          <p:cNvGrpSpPr/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9"/>
            <p:cNvGrpSpPr/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/>
            <p:cNvGrpSpPr/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5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1"/>
            <p:cNvGrpSpPr/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/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Arc 6"/>
            <p:cNvSpPr/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1096 w 21600"/>
                <a:gd name="T1" fmla="*/ 0 h 29046"/>
                <a:gd name="T2" fmla="*/ 1496 w 21600"/>
                <a:gd name="T3" fmla="*/ 1239 h 29046"/>
                <a:gd name="T4" fmla="*/ 0 w 21600"/>
                <a:gd name="T5" fmla="*/ 73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7"/>
            <p:cNvSpPr/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2067 w 25114"/>
                <a:gd name="T1" fmla="*/ 108 h 21600"/>
                <a:gd name="T2" fmla="*/ 0 w 25114"/>
                <a:gd name="T3" fmla="*/ 917 h 21600"/>
                <a:gd name="T4" fmla="*/ 301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rc 8"/>
            <p:cNvSpPr/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98 h 21600"/>
                <a:gd name="T2" fmla="*/ 2034 w 24549"/>
                <a:gd name="T3" fmla="*/ 239 h 21600"/>
                <a:gd name="T4" fmla="*/ 816 w 24549"/>
                <a:gd name="T5" fmla="*/ 89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9"/>
            <p:cNvSpPr/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689 w 21600"/>
                <a:gd name="T1" fmla="*/ 0 h 30468"/>
                <a:gd name="T2" fmla="*/ 1568 w 21600"/>
                <a:gd name="T3" fmla="*/ 1302 h 30468"/>
                <a:gd name="T4" fmla="*/ 0 w 21600"/>
                <a:gd name="T5" fmla="*/ 852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gray">
            <a:xfrm>
              <a:off x="3442" y="228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rc 11"/>
            <p:cNvSpPr/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1719 w 18016"/>
                <a:gd name="T1" fmla="*/ 656 h 21282"/>
                <a:gd name="T2" fmla="*/ 353 w 18016"/>
                <a:gd name="T3" fmla="*/ 1171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gray">
            <a:xfrm>
              <a:off x="2819" y="249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/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/>
          <p:cNvGrpSpPr/>
          <p:nvPr/>
        </p:nvGrpSpPr>
        <p:grpSpPr bwMode="auto"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Group 7"/>
            <p:cNvGrpSpPr/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"/>
              <p:cNvSpPr/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/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/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20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4"/>
            <p:cNvGrpSpPr/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1"/>
          <p:cNvGrpSpPr/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6"/>
            <p:cNvGrpSpPr/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grpSp>
        <p:nvGrpSpPr>
          <p:cNvPr id="18" name="Group 104"/>
          <p:cNvGrpSpPr/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9"/>
            <p:cNvGrpSpPr/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grpSp>
        <p:nvGrpSpPr>
          <p:cNvPr id="30" name="Group 117"/>
          <p:cNvGrpSpPr/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/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1"/>
          <p:cNvGrpSpPr/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0" name="Group 12"/>
            <p:cNvGrpSpPr/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7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1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algn="ctr"/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/>
          <p:nvPr/>
        </p:nvSpPr>
        <p:spPr bwMode="gray">
          <a:xfrm flipH="1">
            <a:off x="4738688" y="3135313"/>
            <a:ext cx="852487" cy="1185862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7"/>
          <p:cNvGrpSpPr/>
          <p:nvPr/>
        </p:nvGrpSpPr>
        <p:grpSpPr bwMode="auto">
          <a:xfrm>
            <a:off x="0" y="2320925"/>
            <a:ext cx="9144000" cy="3325813"/>
            <a:chOff x="0" y="1355"/>
            <a:chExt cx="5760" cy="2095"/>
          </a:xfrm>
        </p:grpSpPr>
        <p:grpSp>
          <p:nvGrpSpPr>
            <p:cNvPr id="12" name="Group 92"/>
            <p:cNvGrpSpPr/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oup 93"/>
            <p:cNvGrpSpPr/>
            <p:nvPr/>
          </p:nvGrpSpPr>
          <p:grpSpPr bwMode="auto">
            <a:xfrm>
              <a:off x="605" y="1444"/>
              <a:ext cx="1081" cy="1969"/>
              <a:chOff x="605" y="1444"/>
              <a:chExt cx="1081" cy="1969"/>
            </a:xfrm>
          </p:grpSpPr>
          <p:grpSp>
            <p:nvGrpSpPr>
              <p:cNvPr id="70" name="Group 58"/>
              <p:cNvGrpSpPr/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2" name="Group 59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61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62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4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1" name="Group 65"/>
              <p:cNvGrpSpPr/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77" name="Group 71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4" name="Group 94"/>
            <p:cNvGrpSpPr/>
            <p:nvPr/>
          </p:nvGrpSpPr>
          <p:grpSpPr bwMode="auto">
            <a:xfrm>
              <a:off x="1708" y="1444"/>
              <a:ext cx="1081" cy="1969"/>
              <a:chOff x="1708" y="1444"/>
              <a:chExt cx="1081" cy="1969"/>
            </a:xfrm>
          </p:grpSpPr>
          <p:grpSp>
            <p:nvGrpSpPr>
              <p:cNvPr id="52" name="Group 40"/>
              <p:cNvGrpSpPr/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4" name="Group 41"/>
                <p:cNvGrpSpPr/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/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43"/>
                  <p:cNvSpPr/>
                  <p:nvPr/>
                </p:nvSpPr>
                <p:spPr bwMode="gray">
                  <a:xfrm>
                    <a:off x="3805" y="3060"/>
                    <a:ext cx="287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" name="Group 44"/>
                <p:cNvGrpSpPr/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/>
                  <p:nvPr/>
                </p:nvSpPr>
                <p:spPr bwMode="gray">
                  <a:xfrm>
                    <a:off x="2288" y="3028"/>
                    <a:ext cx="1833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46"/>
                  <p:cNvSpPr/>
                  <p:nvPr/>
                </p:nvSpPr>
                <p:spPr bwMode="gray">
                  <a:xfrm>
                    <a:off x="3803" y="3054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" name="Group 47"/>
              <p:cNvGrpSpPr/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59" name="Group 53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" name="Group 95"/>
            <p:cNvGrpSpPr/>
            <p:nvPr/>
          </p:nvGrpSpPr>
          <p:grpSpPr bwMode="auto">
            <a:xfrm>
              <a:off x="2848" y="1444"/>
              <a:ext cx="1082" cy="1967"/>
              <a:chOff x="2848" y="1444"/>
              <a:chExt cx="1082" cy="1967"/>
            </a:xfrm>
          </p:grpSpPr>
          <p:grpSp>
            <p:nvGrpSpPr>
              <p:cNvPr id="34" name="Group 5"/>
              <p:cNvGrpSpPr/>
              <p:nvPr/>
            </p:nvGrpSpPr>
            <p:grpSpPr bwMode="auto">
              <a:xfrm rot="3877067">
                <a:off x="2958" y="2439"/>
                <a:ext cx="1405" cy="539"/>
                <a:chOff x="2288" y="2729"/>
                <a:chExt cx="1833" cy="709"/>
              </a:xfrm>
            </p:grpSpPr>
            <p:grpSp>
              <p:nvGrpSpPr>
                <p:cNvPr id="46" name="Group 6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8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9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1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" name="Group 12"/>
              <p:cNvGrpSpPr/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41" name="Group 18"/>
                <p:cNvGrpSpPr/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2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6" name="Group 96"/>
            <p:cNvGrpSpPr/>
            <p:nvPr/>
          </p:nvGrpSpPr>
          <p:grpSpPr bwMode="auto">
            <a:xfrm>
              <a:off x="3969" y="1355"/>
              <a:ext cx="1203" cy="2097"/>
              <a:chOff x="3969" y="1355"/>
              <a:chExt cx="1203" cy="2097"/>
            </a:xfrm>
          </p:grpSpPr>
          <p:grpSp>
            <p:nvGrpSpPr>
              <p:cNvPr id="17" name="Group 23"/>
              <p:cNvGrpSpPr/>
              <p:nvPr/>
            </p:nvGrpSpPr>
            <p:grpSpPr bwMode="auto">
              <a:xfrm rot="3877067">
                <a:off x="4200" y="2480"/>
                <a:ext cx="1405" cy="539"/>
                <a:chOff x="2288" y="2729"/>
                <a:chExt cx="1833" cy="709"/>
              </a:xfrm>
            </p:grpSpPr>
            <p:grpSp>
              <p:nvGrpSpPr>
                <p:cNvPr id="28" name="Group 24"/>
                <p:cNvGrpSpPr/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/>
                  <p:nvPr/>
                </p:nvSpPr>
                <p:spPr bwMode="gray">
                  <a:xfrm>
                    <a:off x="2288" y="3029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26"/>
                  <p:cNvSpPr/>
                  <p:nvPr/>
                </p:nvSpPr>
                <p:spPr bwMode="gray">
                  <a:xfrm>
                    <a:off x="3806" y="3059"/>
                    <a:ext cx="288" cy="335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27"/>
                <p:cNvGrpSpPr/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/>
                  <p:nvPr/>
                </p:nvSpPr>
                <p:spPr bwMode="gray">
                  <a:xfrm>
                    <a:off x="2288" y="3028"/>
                    <a:ext cx="1832" cy="407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29"/>
                  <p:cNvSpPr/>
                  <p:nvPr/>
                </p:nvSpPr>
                <p:spPr bwMode="gray">
                  <a:xfrm>
                    <a:off x="3806" y="3057"/>
                    <a:ext cx="289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76 h 334"/>
                      <a:gd name="T10" fmla="*/ 204 w 288"/>
                      <a:gd name="T11" fmla="*/ 208 h 334"/>
                      <a:gd name="T12" fmla="*/ 174 w 288"/>
                      <a:gd name="T13" fmla="*/ 238 h 334"/>
                      <a:gd name="T14" fmla="*/ 144 w 288"/>
                      <a:gd name="T15" fmla="*/ 262 h 334"/>
                      <a:gd name="T16" fmla="*/ 112 w 288"/>
                      <a:gd name="T17" fmla="*/ 282 h 334"/>
                      <a:gd name="T18" fmla="*/ 84 w 288"/>
                      <a:gd name="T19" fmla="*/ 298 h 334"/>
                      <a:gd name="T20" fmla="*/ 56 w 288"/>
                      <a:gd name="T21" fmla="*/ 312 h 334"/>
                      <a:gd name="T22" fmla="*/ 34 w 288"/>
                      <a:gd name="T23" fmla="*/ 322 h 334"/>
                      <a:gd name="T24" fmla="*/ 16 w 288"/>
                      <a:gd name="T25" fmla="*/ 328 h 334"/>
                      <a:gd name="T26" fmla="*/ 4 w 288"/>
                      <a:gd name="T27" fmla="*/ 332 h 334"/>
                      <a:gd name="T28" fmla="*/ 0 w 288"/>
                      <a:gd name="T29" fmla="*/ 334 h 334"/>
                      <a:gd name="T30" fmla="*/ 4 w 288"/>
                      <a:gd name="T31" fmla="*/ 332 h 334"/>
                      <a:gd name="T32" fmla="*/ 16 w 288"/>
                      <a:gd name="T33" fmla="*/ 326 h 334"/>
                      <a:gd name="T34" fmla="*/ 34 w 288"/>
                      <a:gd name="T35" fmla="*/ 318 h 334"/>
                      <a:gd name="T36" fmla="*/ 56 w 288"/>
                      <a:gd name="T37" fmla="*/ 304 h 334"/>
                      <a:gd name="T38" fmla="*/ 84 w 288"/>
                      <a:gd name="T39" fmla="*/ 288 h 334"/>
                      <a:gd name="T40" fmla="*/ 112 w 288"/>
                      <a:gd name="T41" fmla="*/ 266 h 334"/>
                      <a:gd name="T42" fmla="*/ 142 w 288"/>
                      <a:gd name="T43" fmla="*/ 242 h 334"/>
                      <a:gd name="T44" fmla="*/ 170 w 288"/>
                      <a:gd name="T45" fmla="*/ 212 h 334"/>
                      <a:gd name="T46" fmla="*/ 196 w 288"/>
                      <a:gd name="T47" fmla="*/ 180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" name="Group 35"/>
              <p:cNvGrpSpPr/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  <a:endParaRPr lang="en-US" altLang="zh-CN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zh-CN" altLang="en-US"/>
              <a:t>单击此处添加标题</a:t>
            </a:r>
            <a:endParaRPr lang="en-US" altLang="zh-CN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/>
            <a:fld id="{ADE35CD4-02FA-414E-A171-4246F6AB0A59}" type="slidenum"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32A646B8-0E86-41B0-B138-DEA2CBA600B0}" type="datetime1"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2019/10/7</a:t>
            </a:fld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330" indent="-35433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24205" indent="-28575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craffel/pretty-midi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mosshadow.com/ml/%E5%BA%94%E7%94%A8/2016/03/01/%E9%9F%B3%E4%B9%90%E7%94%9F%E6%88%90.html-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2996952"/>
            <a:ext cx="7345635" cy="1200329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格式以及相关使用的调研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12160" y="5373216"/>
            <a:ext cx="6705600" cy="1295400"/>
          </a:xfrm>
        </p:spPr>
        <p:txBody>
          <a:bodyPr/>
          <a:lstStyle/>
          <a:p>
            <a:r>
              <a:rPr lang="zh-CN" altLang="en-US" dirty="0" smtClean="0"/>
              <a:t>电计</a:t>
            </a:r>
            <a:r>
              <a:rPr lang="en-US" altLang="zh-CN" dirty="0" smtClean="0"/>
              <a:t>1704</a:t>
            </a:r>
          </a:p>
          <a:p>
            <a:r>
              <a:rPr lang="zh-CN" altLang="en-US" dirty="0"/>
              <a:t>张国珍</a:t>
            </a:r>
          </a:p>
        </p:txBody>
      </p:sp>
    </p:spTree>
    <p:extLst>
      <p:ext uri="{BB962C8B-B14F-4D97-AF65-F5344CB8AC3E}">
        <p14:creationId xmlns:p14="http://schemas.microsoft.com/office/powerpoint/2010/main" val="1014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33"/>
            <a:ext cx="9252519" cy="68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07504" y="1226627"/>
            <a:ext cx="590465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分轨音块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-MIDI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音符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916832"/>
            <a:ext cx="8712968" cy="5355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音符标号，也就是音高，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规格有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128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个音符标号，中央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的音符标号被定义为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60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。音符标号值越小音高就越低，值越大音高就越高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已经知道音符的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进制数，求音符的符号。假设音符是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，其中音名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，音阶为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</a:p>
          <a:p>
            <a:pPr eaLnBrk="0" hangingPunct="0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公式：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N=B mod 12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0=B div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12-1</a:t>
            </a:r>
          </a:p>
          <a:p>
            <a:pPr eaLnBrk="0" hangingPunct="0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：已经知道某一音符的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，求对应的音符为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A4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>
                <a:latin typeface="黑体" pitchFamily="49" charset="-122"/>
                <a:ea typeface="黑体" pitchFamily="49" charset="-122"/>
              </a:rPr>
              <a:t>     45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=69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     根据公式（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）得出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69 mod 12 = 9 =N; 4= 69 div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12-1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参照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进制数得出音符为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，音阶为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</a:p>
          <a:p>
            <a:pPr eaLnBrk="0" hangingPunct="0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60088"/>
            <a:ext cx="8208912" cy="98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07504" y="1226627"/>
            <a:ext cx="590465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分轨音块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力度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916832"/>
            <a:ext cx="8712968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音符的力度，也称为按键的速度，范围是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1-127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，也即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01-FF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，当按下或松开音符的力度为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时，表示松开音符。</a:t>
            </a:r>
          </a:p>
          <a:p>
            <a:pPr eaLnBrk="0" hangingPunct="0"/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力度的值越小越弱，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越大越强。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1" y="3789040"/>
            <a:ext cx="9039859" cy="21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07504" y="1226627"/>
            <a:ext cx="777686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分轨音块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-MIDI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音符使用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松开音符（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noteoff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916832"/>
            <a:ext cx="8712968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松开音符。松开音符也叫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noteoff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，可以理解为：需要松开一个特殊的音符，但是松开某些音符需要一定的时间和力度，同时由于按下音符是通过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的轨道传输信息的，所以状态描述需要考虑到音轨，下面是松开音符的表达方法：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描述：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0x80-0x8F 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低字节代表使用的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文件的不同音轨，高位字节代表松开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音符。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数据描述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nnff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      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表示按下的音符的名称，范围为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00-7FH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，这样总共有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128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个音符，足以覆盖整个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音域。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表明松开键盘的速度，又称力度，也即表示需要多大的速度松开音符，范围也是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00-7FH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，在很多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设备中，该指令中的速度数据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常被忽略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例：松开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音符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6C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80 5B 40</a:t>
            </a:r>
          </a:p>
          <a:p>
            <a:pPr eaLnBrk="0" hangingPunct="0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时间差为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6C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，查表可得：松开音符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G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，音阶是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，力度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，中等偏强的力度</a:t>
            </a:r>
          </a:p>
        </p:txBody>
      </p:sp>
    </p:spTree>
    <p:extLst>
      <p:ext uri="{BB962C8B-B14F-4D97-AF65-F5344CB8AC3E}">
        <p14:creationId xmlns:p14="http://schemas.microsoft.com/office/powerpoint/2010/main" val="10219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07504" y="1226627"/>
            <a:ext cx="878497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分轨音块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音符使用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按下音符（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noteon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916832"/>
            <a:ext cx="8712968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状态描述：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0x90-0x9F 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低字节代表使用的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的不同音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数据描述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nnff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     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按下的音符（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进制表示），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ff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表示音符的力度（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进制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按下中音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00 96 45 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70</a:t>
            </a: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时间差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</a:t>
            </a:r>
          </a:p>
          <a:p>
            <a:pPr eaLnBrk="0" hangingPunct="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9x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表示音轨，是第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通道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A4</a:t>
            </a:r>
          </a:p>
          <a:p>
            <a:pPr eaLnBrk="0" hangingPunct="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70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表示力度为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112</a:t>
            </a:r>
          </a:p>
          <a:p>
            <a:pPr eaLnBrk="0" hangingPunct="0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96 45 70(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按下中音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A) 00 96 3E 64(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同时按下中音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D)3C 96 45 00(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过了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时间后松开中音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A) 00 96 44 64  78 96 44 00(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按下中音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#G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再松开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 00 96 3E 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松开中音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1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07504" y="1226627"/>
            <a:ext cx="792088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分轨音块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音符使用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aftertouch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916832"/>
            <a:ext cx="8712968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Aftertouch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可以理解为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由于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演奏传出的音符是随着时间和不同的力度变化而变换，所以当你使用这个事件时，需要考虑停留在键盘的时间和力度，同时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Aftertouch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是通过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器件的轨道传输信息的，状态描述需要考虑到音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描述：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0xA0-0xAF 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低字节代表使用的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的不同音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数据描述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nnff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     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Aftertouch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的音符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名称，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表示音符的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力度。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0E A0 0C 00   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是时间差，在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轨道，音符是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，力度为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1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07504" y="1226627"/>
            <a:ext cx="770485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分轨音块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916832"/>
            <a:ext cx="8712968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控制器也叫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controller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，是用来控制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乐器中的滑音、颤音、渐强、渐弱和声道等功能的编辑管理器，比如转换器，滑动器，把手等等，但又完全不同于按下和松开音符事件，同时使用控制器时，需要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器件的通道传输信息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描述：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0xB0-0xBF 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低字节代表使用的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的不同音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数据描述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nnff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     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表示使用哪一种控制器（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进制表示），控制器的种类有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128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种，范围为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00-7FH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，可以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参照控制器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表；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表示使用控制器时需要设置的值（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进制），范围也是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00-7FH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歌曲制作中，控制器的运用占有极为重要的地位，可以使原来听起来十分死板、并且电子味很浓的音乐变得具有人性化，还可以实现许多音乐的细节，所以要想制作出高水平的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音乐，控制器的使用特别重要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 B6 0A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6F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时间差，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控制器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Bx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 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是轨道，使用第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轨道</a:t>
            </a: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声像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调整控制器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6F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控制器值，是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111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9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07504" y="1226627"/>
            <a:ext cx="590465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分轨音块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-MIDI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-Program Change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916832"/>
            <a:ext cx="8712968" cy="4801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dirty="0">
                <a:latin typeface="黑体" pitchFamily="49" charset="-122"/>
                <a:ea typeface="黑体" pitchFamily="49" charset="-122"/>
              </a:rPr>
              <a:t>Program Change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表达式如下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描述：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0xC0-0xCF 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低字节代表使用的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的不同音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数据描述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      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表示使用的乐器音色的号码，范围是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0-127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，也即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00-7FH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Program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Change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是使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设备换一种音色使用（这些设备可能是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patch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、乐器、预调设置等）。很多声音装置有大量的乐器声音，例如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piano,guitar,trumpet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等等，每一种乐器发出的音色都被包括在音色表里。因此当使用按下音符事件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Program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Change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只需要改变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设备弹奏的乐器的音符，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Program Change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事件只是选择了目前使用的乐器，不过，别的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事件也可以改变当前的音色的声音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 C0 03 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表示时间差，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C0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Program Change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发生在第一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通道，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表示音色，查表知道是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Honky-tonk 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Piano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事实上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，音色的选择是由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Program Change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和相匹配的控制器事件共同完成。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所以还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需要结合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个匹配的控制器号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来实现音色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Honky-tonk Piano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的选择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B0 00 05 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 B0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20 57 00 C0 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03</a:t>
            </a:r>
          </a:p>
          <a:p>
            <a:pPr eaLnBrk="0" hangingPunct="0"/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3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07504" y="1226627"/>
            <a:ext cx="590465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分轨音块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-MIDI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-Channel Pressure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702183"/>
            <a:ext cx="8712968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dirty="0">
                <a:latin typeface="黑体" pitchFamily="49" charset="-122"/>
                <a:ea typeface="黑体" pitchFamily="49" charset="-122"/>
              </a:rPr>
              <a:t>Channel pressure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描述的是变化的力度（音乐家用一定的力度按下音符时产生的），同时是通过通道传输信息的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描述：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0xC0-0xCF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其中低字节代表使用的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的不同音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数据描述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表示压力值，范围是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0-127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，也即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00-7FH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是没有压力，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127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是最大的压力值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Channel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pressure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不同于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AfterTouch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，它们的区别是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Channel pressure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针对按下整个键盘时使用的力度值，即使你按下不同的键的力度值不同，模块将最终把这些不同的力度值平均化，这样表现出来的是你按下所有的键的力度值是一样的，也即最终的结果是一些不同的压力值将平均分布在整个键盘上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AfterTouch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是针对于按下单个键时使用的力度值，力度越大，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AfterTouch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信息值越大，不同的键产生不同的力度值，也即产生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AfterTouch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的信息值也是不同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AfterTouch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要求每个键有相对应的压力感知器，导致器件价格高。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channel pressure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只要求键盘有一个感知器，所以控制器经常使用这个力度值。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2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07504" y="1226627"/>
            <a:ext cx="66247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分轨音块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-MIDI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滑音（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Pitch Wheel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916832"/>
            <a:ext cx="8712968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dirty="0">
                <a:latin typeface="黑体" pitchFamily="49" charset="-122"/>
                <a:ea typeface="黑体" pitchFamily="49" charset="-122"/>
              </a:rPr>
              <a:t> 滑音也叫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pitch wheel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，可以理解为：用不同的滑音参数调整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器件来改变音符的值，同时对于不同的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器件的通道，滑音的信息是不同的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描述：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0xE0-0xEF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低字节代表使用的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的不同音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轨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数据描述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nnff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 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这里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组合构成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14bit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的值（不考虑字节的最高位，总设为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0-6bit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7-13bit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。总共加起来组成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14bit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计算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公式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pitch mod 128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pitch div 128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0x2000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是中间值，它的声调不能调大或调小。滑音的参数值值越大声调越高，值越小，声调越低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 E6 00 40     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时间差，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表示滑音，在第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通道使用滑音，设置滑音值为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，代入公式：参数是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-8192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=8192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8192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位双字节表示成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8192 mod 128=00H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（字节的最高位设置为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8192 div 128=128*64=40H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（字节的最高位设置为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3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历史简介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251520" y="1628800"/>
            <a:ext cx="8352928" cy="41242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lvl="0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音乐表征</a:t>
            </a:r>
          </a:p>
          <a:p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对于音乐爱好者来说，必须要用某种形式把自己喜爱的音乐记录、保存、甚至复现或再度创作，心里才舒坦。因此，器乐演奏家手头上少不了五线谱，电音发烧友经常与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打交道，数据科学上则主要为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WAV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MP3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之类的文件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可见音乐被“具现化”后有多种表征形式，以上三个例子分别对应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MIR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领域内以下三种表征：乐谱（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sheet music representation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），符号化格式（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symbolic representation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），与音频文件（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audio representation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）。</a:t>
            </a:r>
          </a:p>
          <a:p>
            <a:pPr eaLnBrk="0" hangingPunct="0">
              <a:buFontTx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5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5536" y="1988840"/>
            <a:ext cx="8496944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非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事件。非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事件也叫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meta-event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（元事件），是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文件中的非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信息，语法规定如下：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	FF&lt;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种类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&gt;&lt;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字节数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&gt;&lt;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&gt;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　　　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FF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&lt;type&gt; &lt;length&gt; &lt;bytes&gt;</a:t>
            </a: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所有的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meta-event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都以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0xFF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开头，接着是事件种类（总小于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128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）、数据的长度值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length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（用长度变量表示，无标志位）、数据。如果没有数据，那么长度为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。元事件的规范如下表：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6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3649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0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5536" y="1988840"/>
            <a:ext cx="8496944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设置轨道音序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文件中存储的表达式如下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FF0002ssss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/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FF0000</a:t>
            </a: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ssss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是音序器号码，用来指定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提示信息，范围是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 00-FF FFH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中使用表达式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FF0002ssss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，音序器号码主要用来识别不同的状态（例如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），以便一首歌的音序器能用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提示信息找到对应的状态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忽略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ssss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，使用表达式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FF0000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，可以用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块的位置起始点作为音序器号码（例如：如果第一个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音轨块的音序器号码是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，则第二个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音轨块的音序器号码是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1……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）。在格式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中，仅仅有一种状态（虽然格式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包含了几个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），在这种情况下，这个事件必须被放置在第一个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音轨块里，位于任何非零时间发生的事件或可传送的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信息事件的前面。所以一组带有不同音序号码的格式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或格式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的文件能组成一个歌的集合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6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5536" y="1988840"/>
            <a:ext cx="8496944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歌曲备注和音轨文本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文件中存储的表达式如下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FF01+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字节总数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文本信息（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总数指的是文本信息的字节数目总和，是可变长度量，类同于时间差的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写法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 FF 01 0F 44 65 72 53 68 69 75 6E 20 53 74 75 64 69 6F 00 FF 01 10 44 65 72 53 68 69 75 6E 20 53 74 75 64 69 6F 0A  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表示歌曲备注和音轨文本的总长度为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个字节，对应的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码是“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DerShiun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Studio” 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表示时间差                                  　　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这个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事件经常放在音轨的开头，有助于日后查看，这个事件可以连续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发生。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文本事件也可能发生在其它时间，被用来作为歌词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5536" y="1988840"/>
            <a:ext cx="8496944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歌曲版权在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FF02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字节总数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版本信息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总数指的是版本信息的字节数目总和，是可变长度量，类同于时间差的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写法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FF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02 21 43 6F 70 79 72 69 67 68 74 20 31 39 39 38 20 62 79 20 44 65 72 53 68 69 75 6E 20 53 74 75 64 69 6F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　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表示歌曲版本的总长度为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个字节，对应的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码是“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Copyright 1998 by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DerShiun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Studio”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　歌曲版权包括的内容有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字符、版权所有的时间、版权所有者。如果几段音乐同时放在一个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文件中，那么它们的音乐的版权声明应放在一起，并且时间差都为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，放在第一个音轨块里，而且全部放在文件的开头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2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5536" y="1993823"/>
            <a:ext cx="8496944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歌曲标题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音轨名称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文件中存储的表达式如下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FF03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字节总数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歌曲标题（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总数指的是歌曲标题的字节数目总和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此时只用于全局音轨，第一次使用表示主标题，第二次使用表示副标题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，是可变长度量，类同于时间差的写法；音轨名称通常用在“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之后，表示这个音轨的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名称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例：表示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歌曲标题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 FF 03 08 B7 52 AC 4F A5 C3 AB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ED</a:t>
            </a: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时间差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0 08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表示歌曲标题的总长度为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个字节，查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得出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文件中的每一个音轨块，通常都会用音轨名称来标注字段，不过，这个规范并不是必须的，但只要是标注了字段的音轨块，都能对主旋律音轨的提取提供有益的信息，并且表征旋律音轨的特征量所也都能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.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6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5536" y="1988840"/>
            <a:ext cx="8496944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乐器名称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文件中存储的表达式如下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FF04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字节总数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音轨文本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总数指的是音轨文本的字节数目总和，是可变长度量，类同于时间差的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写法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FF 04 1B 4D 69 63 72 6F 73 6F 66 74 20 47 53 20 B2 A8 B1 ED C8 ED BC FE BA CF B3 C9 C6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表示时间差为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</a:t>
            </a: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1B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表示乐器名称的总长度为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27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个字节，查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码表可知“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Microsoft GS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波表合成软件器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7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5536" y="1988840"/>
            <a:ext cx="8496944" cy="31393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歌词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文件中存储的表达式如下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FF05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字节总数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歌词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总数指的是歌词的字节数目总和，是可变长度量，类同于时间差的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写法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 FF 05 05 57 61 74 63 68  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表示时间差为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  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表示歌词的总长度为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个字节，查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码表可知“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Watch”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由于每个音节将是一行单独的歌词，应该写清时间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197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5536" y="1988840"/>
            <a:ext cx="8496944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标记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文件中存储的表达式如下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FF06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字节总数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文本标记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总数指的是文本标记的字节数目的总和，是可变长度量，类同于时间差的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写法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 FF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06 10 43 34 2D 50 39 31 2D 50 4F 4C 59 53 59 4E 54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48</a:t>
            </a: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表示时间差为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  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表示标记的总长度为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个字节，查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码表可知“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C4-P91-POLYSYNTH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”</a:t>
            </a: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通常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出现在格式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的音轨，或格式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的第一个音轨，可以连续出现多个标记事件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66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251520" y="1196752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228818" y="1779853"/>
            <a:ext cx="8807677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开始点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文件中存储的表达式如下：</a:t>
            </a:r>
          </a:p>
          <a:p>
            <a:pPr eaLnBrk="0" hangingPunct="0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FF07  </a:t>
            </a:r>
            <a:r>
              <a:rPr lang="en-US" altLang="zh-CN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len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text 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Len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为字节总数，是可变长度量，类同于时间差的写法。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是歌曲文件的名字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。这个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事件主要为给定的节拍做标记，可以标记一个歌曲文件的开始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Program name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文件中存储的表达式如下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FF08  </a:t>
            </a:r>
            <a:r>
              <a:rPr lang="en-US" altLang="zh-CN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len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text 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Len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为字节总数，是可变长度量，类同于时间差的写法；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是歌曲文件的名字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 FF 08 0A 47 6F 6E 7A 6F 20 48 61 72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70</a:t>
            </a: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表示设备名字的总长度为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名字长度为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码得出“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Gonzo Harp”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乐器名字不同于音序器和音轨的名字，是用来播放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音轨块块。例如：音序器的名字是“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Butterfly”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，但由于音轨是在电子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piano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上演奏的，所以你也要写上乐器名字“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ELECTRIC PIANO”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。在前面提到过，乐器的使用是通过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改变乐器事件和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的控制器事件描述的，当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文件使用非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乐器，这个时候就需要使用乐器标题事件来提示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改变乐器事件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96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历史简介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23528" y="1124744"/>
            <a:ext cx="799288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符号化</a:t>
            </a:r>
            <a:r>
              <a:rPr lang="zh-CN" altLang="zh-CN" sz="3200" b="1" dirty="0" smtClean="0">
                <a:latin typeface="黑体" pitchFamily="49" charset="-122"/>
                <a:ea typeface="黑体" pitchFamily="49" charset="-122"/>
              </a:rPr>
              <a:t>格式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symbolic representation</a:t>
            </a:r>
            <a:r>
              <a:rPr lang="zh-CN" altLang="en-US" sz="3200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347591" y="1709519"/>
            <a:ext cx="7416824" cy="32624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“机械眼中的乐谱”。这种格式最早可以追溯到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19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世纪末的欧洲，也就是自动演奏钢琴（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player piano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）被发明的时候，这种钢琴用“木手指”代替演奏者的双手，通过缓缓转动纸卷并读取上面被打孔的位置，可驱动“木手指”击琴键奏出音乐。这种纸卷即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piano roll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就是最原始的符号化格式，许多钢琴家也曾用它记录自己如何弹得一手好琴。</a:t>
            </a:r>
          </a:p>
          <a:p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大家如果看过美剧西部世界，也有这样的钢琴。</a:t>
            </a:r>
          </a:p>
          <a:p>
            <a:pPr eaLnBrk="0" hangingPunct="0">
              <a:buFontTx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570" b="22259"/>
          <a:stretch/>
        </p:blipFill>
        <p:spPr bwMode="auto">
          <a:xfrm>
            <a:off x="971600" y="4653136"/>
            <a:ext cx="7128792" cy="2088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810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730425"/>
            <a:ext cx="8496944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设备名字  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Device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Port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Name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文件中存储的表达式如下：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 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09  </a:t>
            </a:r>
            <a:r>
              <a:rPr lang="en-US" altLang="zh-CN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len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text</a:t>
            </a: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Len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字节总数，是可变长度量，类同于时间差的写法；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是传输音轨事件所用的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设备的名字（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），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 FF 09 0A 4D 49 44 49 20 4F 75 74 20 330A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表示设备名字的总长度为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，通过查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码得出“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 Out 3”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这个事件取代了音序器传输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音轨到多种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接口的元事件，主要是为了能够使用超过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通道才使用的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假设你有一个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接口有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输出接口，分别是“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 Out 1”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 Out 2”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 Out 3”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 Out 4”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。如果你希望一个特殊的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使用“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 Out 1”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，那么你可以把一个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port name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元事件放在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的开始，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text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 Out 1”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音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轨结束标志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文件中存储的表达式如下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FF2F00</a:t>
            </a: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每当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完成一段音轨块的数据流时，都要加上这个事件作为结束的标志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1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5536" y="1988840"/>
            <a:ext cx="8496944" cy="34163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设定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速度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tempo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 51 03 </a:t>
            </a:r>
            <a:r>
              <a:rPr lang="en-US" altLang="zh-CN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</a:t>
            </a: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速度的变化，其中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表示总共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个字节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表示每完成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分音符用多少时间，并以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微秒为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单位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给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出时间直接换算为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进制即可，没有标志位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文件中没有速度事件，速度可以直接被假设为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120BPM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中，速度的变化贯穿于整个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中，为了使一些设备的速度映射起来，第一个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音轨应该只含有速度和拍子记号事件，最好不放其它的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中，每一个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音轨块的开始应该至少放一个速度事件和拍子记号事件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8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5536" y="1988840"/>
            <a:ext cx="8496944" cy="3970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SMPTE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时间同步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 54 05 </a:t>
            </a:r>
            <a:r>
              <a:rPr lang="en-US" altLang="zh-CN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hr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mn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se f </a:t>
            </a:r>
            <a:r>
              <a:rPr lang="en-US" altLang="zh-CN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rff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hrmnsefrff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分别是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音轨块的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SMPTE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的开始时间（时，分，秒，帧，复帧），应放在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音轨的开始，因为使用的是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时间编码，所以不应该用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SMPTE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的格式对“时”编码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译码（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encode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：选自附件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的愛是永恒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.mid00 FF 54 05 60 00 03 00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</a:t>
            </a: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96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小时）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秒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SMPTEOFFSET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应该被存储在速度块里（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tempo map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）例如第一音轨，在其它的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音轨里没有意义。其中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域是分数帧的个数，在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SMPTE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里，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块对时间差阐述了一个不同的帧的分区和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MThd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里的复帧不一样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8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251520" y="1730425"/>
            <a:ext cx="8496944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拍子记号（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Time Signature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文件中存储的表达式如下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 5804 </a:t>
            </a:r>
            <a:r>
              <a:rPr lang="en-US" altLang="zh-CN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nn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dd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cc bb  </a:t>
            </a: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nn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dd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分别表示乐谱上的拍子记号的分子与分母，分母是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的指数：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2^2=4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分音符的指数，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3=2^3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分音符的指数等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cc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表示一个节拍器的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时钟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bb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参数表示一个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分音符包括的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分音符的个数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FF5804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04 02 18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08</a:t>
            </a: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4/4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拍号（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等于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的二次方，因此，这里是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0402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），四分音符是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时间间隔（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的十六进制是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），四分音符等于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个三十二分音符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如果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文件里没有拍子记号，那么默认为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4/4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中，速度变化贯穿于整个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音轨。格式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中，为了使一些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设备的速度映射起来，第一个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音轨应该只含有速度和拍子记号事件，最好不放其它的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事件。附件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看出总音轨没有放置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事件，都是元事件。格式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中，每一个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音轨块的开始应该至少放一个速度事件和拍子记号事件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74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395536" y="1988840"/>
            <a:ext cx="8496944" cy="36933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音调符号（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Key Signature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如下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FF5902sfmf     </a:t>
            </a:r>
          </a:p>
          <a:p>
            <a:pPr eaLnBrk="0" hangingPunct="0">
              <a:buFontTx/>
              <a:buNone/>
            </a:pP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指明乐曲曲调中升号、降号的数目。也就是说，升号数目写成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0x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，降号数目写成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8x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指出曲调是大调还是小调。大调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mf=00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，小调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mf=01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FF59020301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大调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在五线谱上注了三个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升号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音符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特定信息（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Proprietary Event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文件中存储的表达式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FF7F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字节总数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音符特定信息（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进制）　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这个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事件被一个乐器存储特定数据，第一个字节应该是一类独特的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，以便乐器能确定是否属于自己，建议使用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码；字节总数是可变长量，类同于时间差的写法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FF 7F 03 00 00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40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37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07504" y="1226627"/>
            <a:ext cx="590465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分轨音块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系统码事件（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sysex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event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916832"/>
            <a:ext cx="8712968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系统码，又叫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专有信息是跟音源（音色库）交流最精确的语言，专门用来调整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设备内部参数设置的指令，由十六进制数构成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系统码可以写在任何音轨，不过通常写在全局音轨中，时间差设成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系统码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分三个部分 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1&gt;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固定的开头 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F0 4X 10 4X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F0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: 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系统码开头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4X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: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厂商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代码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(YAMAHA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43 ROLAND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41 KORG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42)</a:t>
            </a: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: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音源设备编号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4X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: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当前音源格式的选择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….XG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4C….GS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42 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&lt;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2&gt;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核心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部分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&lt;3&gt;F7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结尾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1: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 F0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 43 10 4C 00 00 04 7F F7 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是时间差）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后面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 0X 04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表示工作在主控音量上，其中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0X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表示设置的通道，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7F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代表取值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范围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: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 F0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0A 41 10 42 12 40 00 7F 00 41 F7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表示系统码由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个字节组成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24773" y="1223119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中时间描述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-tick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24772" y="1694410"/>
            <a:ext cx="9119227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对于相关音乐人士来说，使用微秒作为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delta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时间，确实让人很难以理解也很费脑筋。因此，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中定义了另一个比微秒更合适的时间单位：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Tick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对于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音乐制作者来说，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Tick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就是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中定义的最小单位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TimeBase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音乐制作中，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事件就可以用这种大家都容易接受的方式来描述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小节：拍：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Ticks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为了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产生计数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TimeBase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的时钟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(PPQN Clock, Pulses Per Quarter Note)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，音序器程序一般需要借助硬件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微秒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定时器来实现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那么，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Tick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到底是多少微秒？其实这是可以算出来的，因为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Meta Tempo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可以告诉你一个四分音符的微秒数，而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division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告诉了你一个四分音符的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Tick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数，因此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Tick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的时间可以通过如下的公式计算出来：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tick=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Micro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Tempo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（微秒）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division</a:t>
            </a: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Micro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Tempo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Meta Tempo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(FF 51 03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中的时间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，例如，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MicroTempo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=07 A1 20=500000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Division=120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，那么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Tick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的时长就是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500000/120=4166(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微秒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0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24773" y="1223119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中时间描述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-BPM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24772" y="1694410"/>
            <a:ext cx="9119227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在音乐中我们一般用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来表述乐曲的速度，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BPM(Beat per Minute)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的意思是每分钟的拍子数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。例如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BPM=100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，表示该歌曲的速度是每分钟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拍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注意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，对于音乐家来说，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中的一拍是指一个四分音符，而不管歌曲的拍号是多少。例如，假设歌曲的拍号是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3/8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拍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以八分音符为一拍，每小节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拍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BPM=100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，那么，音乐家依然会把歌曲的速度认为是以四分音符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非八分音符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为一拍，每分钟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拍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因此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被称为是“音乐速度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(Musical Tempo)”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，它与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文件表述的速度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(Tempo)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是不完全一样的。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中并没有使用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来表示歌曲的速度，取而代之的是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Meta Tempo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事件，主要是因为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Meta Tempo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的时间单位比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描述更为精确，因为有时需要更精准的拍子时，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可能会出现小数，比如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BPM=120.5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因为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文件中并没有定义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的信息，因此为了将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中的速度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(Meta Tempo)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转换为音乐速度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(Musical Tempo)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，需要使用下面的转换公式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BPM=60000000/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microTempo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上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式中，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MicroTempo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Meta Tempo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(FF 51 03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中的时间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。例如，当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MicroTempo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=07 A1 20=500000(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微秒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，则乐曲的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BPM=60000000/500000=120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7273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3363" y="1053870"/>
            <a:ext cx="48245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中时间描述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-SMPTE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24772" y="1517069"/>
            <a:ext cx="9119227" cy="4801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SMPTE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是一种基于日常生活基本时间：时、分、秒的时间格式，并且它把秒分为了更小的单位：帧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(Frames)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。该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时间格式最初应用于电影行业，被应用于音乐设备之后，帧又被分为了更小的单位：子帧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SubFrames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  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SMPTE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是一种绝对的时间格式，而不是音乐上用于计时的时间，与音乐速度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(Musical Tempo)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没有直接的关系，也不会随速度的改变而改变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\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许多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主设备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(Master)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通常通过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SMPTE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来同步与之连接的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从设备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(Slave)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，从设备为了响应这种方式的同步就必须转换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SMPTE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。即以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SMPTE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时间为基础，得到并维护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自己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ticks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这样，用户才能通过设置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BPM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来改变乐器的播放速度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ticks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必须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通过计算传递的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SMPTE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时间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时：分：秒：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Frames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SubFrames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重新来确定，假设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SMPTE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fps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25(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每秒钟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帧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并且每帧分为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个子帧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SubFrames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，那么每秒钟的子帧数就是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25×40=1000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，也就是说，每个子帧的时间是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毫秒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ms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)=1000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微秒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现在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假设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Meta Tempo=500000(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微秒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四分音符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，则每个四分音符子帧数为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500000/(25×40)=500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，再假设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Division=96(Ticks/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四分音符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，则每个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Tick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的子帧数为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500/96=5.2083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。因此，在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Meta Tempo=500000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Division=96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的条件下，每个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Tick(PPQN Clock)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的子帧数为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5.2083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，而每个子帧的时间是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1000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微秒，可知每个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Tick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的时间是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5208.3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微秒。设置速度是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51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，但是在其前面必须是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FF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，然后需要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个字节作为参数，所以字节数为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03.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0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31899" y="1317388"/>
            <a:ext cx="3672408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特殊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语法：运行状态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131899" y="1787624"/>
            <a:ext cx="8568952" cy="47397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设备能够存储最后传送进来的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事件的状态位，只要将要传送的事件具有相同的状态位，都可以省略相同的状态位，进行传送一连串的同类事件，最终最大限度的提高了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的传送率。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但增加了解析的难度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00 91 2B 78   00 32 78</a:t>
            </a: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连续按下音符</a:t>
            </a: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88 7F 92 3C 64    00 41 64   00 39 64    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81 1C 39 00 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04 3C 00   04 41 00    1C 3E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64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这个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特例的原因是，按下音符时，如果力度是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，将等同于松开音符，所以可以一连串的按下和松开音符，省略状态位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00 B0 00 05   00 20 57   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连续使用控制器</a:t>
            </a: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00 B6 0A 40   00 B6 07 46   83 30 86 41 40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83 30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是时间差，这里使用状态位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86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去松开音符。</a:t>
            </a:r>
          </a:p>
          <a:p>
            <a:pPr eaLnBrk="0" hangingPunct="0">
              <a:buFontTx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7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历史简介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-9309" y="1882239"/>
            <a:ext cx="8856984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我们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知道每件电子乐器里都有很多音色，而不同厂商设计的电子乐器发声部件，它们的音色排列顺序是完全不一样的，这个琴和那个琴里边的音色是完全不同的。这样问题就来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了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不同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品牌、型号的乐器就不能兼容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如果所有的电子乐器都遵循同一个音色排列顺序的标准，并且使用同样标准的输入输出接口来连接，那么不就所有的电子乐器都能通用了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么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！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1983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年正式制定了关于数字乐器的统一标准，这就是“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协议”。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便由此诞生了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zh-CN" sz="24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”这四个字母就是“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Musical Instrument Digital Interface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”的首字母缩写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中文译文为“乐器数字化接口”</a:t>
            </a:r>
          </a:p>
          <a:p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这个“乐谱”无论在哪台电脑上都能被读取，发出同样的声音来。这个“乐谱”就是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文件。扩展名为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mid</a:t>
            </a:r>
            <a:r>
              <a:rPr lang="zh-CN" altLang="zh-CN" sz="2400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251520" y="1297464"/>
            <a:ext cx="136815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MIDI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0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 能够处理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的库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107504" y="1192394"/>
            <a:ext cx="8424936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库，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mingus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库，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pretty-midi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库都可以快速解析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文件，综合使用难度和接口复杂度上，选择了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pretty-midi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库。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Pretty-midi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hlinkClick r:id="rId2"/>
              </a:rPr>
              <a:t>https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  <a:hlinkClick r:id="rId2"/>
              </a:rPr>
              <a:t>://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  <a:hlinkClick r:id="rId2"/>
              </a:rPr>
              <a:t>github.com/craffel/pretty-midi</a:t>
            </a:r>
            <a:endParaRPr lang="en-US" altLang="zh-CN" sz="2400" b="1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能简单方便的处理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文件，提取使用的乐器，提取音符，合成声音，制作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piano roll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图片等等。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Google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magenta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项目也是基于此库实现。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为后续学习和复习方便，已翻译中文教程传在</a:t>
            </a:r>
            <a:r>
              <a:rPr lang="en-US" altLang="zh-CN" sz="2400" dirty="0" err="1" smtClean="0">
                <a:latin typeface="黑体" pitchFamily="49" charset="-122"/>
                <a:ea typeface="黑体" pitchFamily="49" charset="-122"/>
              </a:rPr>
              <a:t>github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上。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https://github.com/zgzaacm/zgz_research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" y="4149080"/>
            <a:ext cx="914400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未来任务</a:t>
            </a:r>
          </a:p>
        </p:txBody>
      </p:sp>
    </p:spTree>
    <p:extLst>
      <p:ext uri="{BB962C8B-B14F-4D97-AF65-F5344CB8AC3E}">
        <p14:creationId xmlns:p14="http://schemas.microsoft.com/office/powerpoint/2010/main" val="22069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1700808"/>
            <a:ext cx="6273709" cy="646331"/>
          </a:xfrm>
        </p:spPr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251520" y="2969568"/>
            <a:ext cx="6705600" cy="3888432"/>
          </a:xfrm>
        </p:spPr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smtClean="0"/>
              <a:t>blog.csdn.net/shao941122/article/details/46124865-</a:t>
            </a:r>
            <a:r>
              <a:rPr lang="en-US" altLang="zh-CN" dirty="0"/>
              <a:t>MIDI</a:t>
            </a:r>
            <a:r>
              <a:rPr lang="zh-CN" altLang="en-US" dirty="0"/>
              <a:t>歌曲解析</a:t>
            </a:r>
          </a:p>
          <a:p>
            <a:r>
              <a:rPr lang="en-US" altLang="zh-CN" dirty="0">
                <a:solidFill>
                  <a:schemeClr val="accent6"/>
                </a:solidFill>
                <a:hlinkClick r:id="rId2"/>
              </a:rPr>
              <a:t>http://www.cosmosshadow.com/ml/%E5%BA%94%E7%94%A8/2016/03/01/%</a:t>
            </a:r>
            <a:r>
              <a:rPr lang="en-US" altLang="zh-CN" dirty="0" smtClean="0">
                <a:solidFill>
                  <a:schemeClr val="accent6"/>
                </a:solidFill>
                <a:hlinkClick r:id="rId2"/>
              </a:rPr>
              <a:t>E9%9F%B3%E4%B9%90%E7%94%9F%E6%88%90.html-</a:t>
            </a:r>
            <a:r>
              <a:rPr lang="zh-CN" altLang="en-US" dirty="0" smtClean="0"/>
              <a:t>音乐生成</a:t>
            </a:r>
            <a:endParaRPr lang="en-US" altLang="zh-CN" dirty="0" smtClean="0"/>
          </a:p>
          <a:p>
            <a:r>
              <a:rPr lang="zh-CN" altLang="zh-CN" dirty="0"/>
              <a:t>公众</a:t>
            </a:r>
            <a:r>
              <a:rPr lang="zh-CN" altLang="zh-CN" dirty="0" smtClean="0"/>
              <a:t>号</a:t>
            </a:r>
            <a:r>
              <a:rPr lang="en-US" altLang="zh-CN" dirty="0" smtClean="0"/>
              <a:t>-</a:t>
            </a:r>
            <a:r>
              <a:rPr lang="en-US" altLang="zh-CN" u="sng" dirty="0" err="1" smtClean="0"/>
              <a:t>无痛入门音乐科技</a:t>
            </a:r>
            <a:endParaRPr lang="zh-CN" altLang="zh-CN" dirty="0"/>
          </a:p>
          <a:p>
            <a:r>
              <a:rPr lang="zh-CN" altLang="zh-CN" dirty="0"/>
              <a:t>网站：大觉者电脑音乐教程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9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23528" y="1340768"/>
            <a:ext cx="374441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结构和书写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格式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347047" y="1865857"/>
            <a:ext cx="6768752" cy="483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文件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包含一个首部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块（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Header Chunk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和若干个音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轨块（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Track Chunk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）两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部分。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格式一般如下：</a:t>
            </a:r>
          </a:p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　　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MThd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＜数据长度＞ ＜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Header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数据＞    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首部块</a:t>
            </a:r>
            <a:br>
              <a:rPr lang="zh-CN" altLang="en-US" sz="200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　　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.......</a:t>
            </a:r>
            <a:br>
              <a:rPr lang="en-US" altLang="zh-CN" sz="200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　　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＜数据长度＞ ＜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Track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数据＞    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音轨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块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其中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首部块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-Header 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Chunk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结构为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:</a:t>
            </a:r>
            <a:br>
              <a:rPr lang="en-US" altLang="zh-CN" sz="200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　　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1.char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MidiId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[4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];--4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字节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文件头标志，一般将其设置为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MThd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　　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2.long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length;--4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字节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文件首部数据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长度，通常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它设置为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，因为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　　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3.int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  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foarmt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;--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以下各两字节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200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　　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  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TrackNum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;</a:t>
            </a:r>
            <a:br>
              <a:rPr lang="en-US" altLang="zh-CN" sz="200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　　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000" dirty="0" err="1" smtClean="0">
                <a:latin typeface="黑体" pitchFamily="49" charset="-122"/>
                <a:ea typeface="黑体" pitchFamily="49" charset="-122"/>
              </a:rPr>
              <a:t>int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  division;</a:t>
            </a:r>
          </a:p>
          <a:p>
            <a:pPr eaLnBrk="0" hangingPunct="0">
              <a:buFontTx/>
              <a:buNone/>
            </a:pP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zh-CN" altLang="en-US" sz="1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074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196752"/>
            <a:ext cx="8496944" cy="532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format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文件存放的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格式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，当前只有３种格式：</a:t>
            </a: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　　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文件只有一个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Track Chunk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；</a:t>
            </a:r>
            <a:br>
              <a:rPr lang="zh-CN" altLang="en-US" dirty="0">
                <a:latin typeface="黑体" pitchFamily="49" charset="-122"/>
                <a:ea typeface="黑体" pitchFamily="49" charset="-122"/>
              </a:rPr>
            </a:br>
            <a:r>
              <a:rPr lang="zh-CN" altLang="en-US" dirty="0">
                <a:latin typeface="黑体" pitchFamily="49" charset="-122"/>
                <a:ea typeface="黑体" pitchFamily="49" charset="-122"/>
              </a:rPr>
              <a:t>　　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只有多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Track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Chunk(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开始演奏的时间相同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/>
            </a:r>
            <a:br>
              <a:rPr lang="zh-CN" altLang="en-US" dirty="0">
                <a:latin typeface="黑体" pitchFamily="49" charset="-122"/>
                <a:ea typeface="黑体" pitchFamily="49" charset="-122"/>
              </a:rPr>
            </a:br>
            <a:r>
              <a:rPr lang="zh-CN" altLang="en-US" dirty="0">
                <a:latin typeface="黑体" pitchFamily="49" charset="-122"/>
                <a:ea typeface="黑体" pitchFamily="49" charset="-122"/>
              </a:rPr>
              <a:t>　　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文件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只有多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个各处独立的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Track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Chunk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（所有音轨块不同步，音轨块播放时间指令由开始时间决定）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TrackNum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音轨数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目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division--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分区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，高位字节的最高位设置为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时表示一个四分音符的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tick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数，为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时表示定义每秒中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SMTPE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帧的数量及每个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SMTPE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帧的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tick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4D 54 68 64 00 00 00 06 00 01 00 0A 01 E0  </a:t>
            </a: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4D 54 68 64 -’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MThd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’</a:t>
            </a:r>
          </a:p>
          <a:p>
            <a:pPr eaLnBrk="0" hangingPunct="0"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00 00 00 06-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六个数据长度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00 01-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有多个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track chunk</a:t>
            </a:r>
          </a:p>
          <a:p>
            <a:pPr eaLnBrk="0" hangingPunct="0"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00 0A-10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个音轨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01 E0-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一个四分音符有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480=2^8+2^7+2^6+2^5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tick</a:t>
            </a:r>
          </a:p>
          <a:p>
            <a:pPr eaLnBrk="0" hangingPunct="0">
              <a:buFontTx/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92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0" y="1199056"/>
            <a:ext cx="518457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音轨块（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Track </a:t>
            </a:r>
            <a:r>
              <a:rPr lang="en-US" altLang="zh-CN" sz="2400" b="1" dirty="0" smtClean="0">
                <a:latin typeface="黑体" pitchFamily="49" charset="-122"/>
                <a:ea typeface="黑体" pitchFamily="49" charset="-122"/>
              </a:rPr>
              <a:t>Chunk</a:t>
            </a:r>
            <a:r>
              <a:rPr lang="zh-CN" altLang="en-US" sz="2400" b="1" dirty="0" smtClean="0">
                <a:latin typeface="黑体" pitchFamily="49" charset="-122"/>
                <a:ea typeface="黑体" pitchFamily="49" charset="-122"/>
              </a:rPr>
              <a:t>）结构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179512" y="1691190"/>
            <a:ext cx="9145016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文件的音轨块包括：全局音轨和分音轨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无论是全局音轨还是分音轨，打头的都是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字节的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“4D 54 72 68”’MTrk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’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字符以及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字节的数据长度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全局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音轨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块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包括：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歌曲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的附加信息（比如标题和版权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歌曲速度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系统码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sysex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）。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分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音轨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块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包括：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事件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非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事件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系统码事件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每个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事件前面都有时间差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事件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的基本格式为：种类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参数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000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&lt;Track data&gt; = &lt;delta-time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&gt;&lt;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event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&gt;+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&lt;delta-time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&gt;&lt;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MTrk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event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&gt;……</a:t>
            </a:r>
          </a:p>
          <a:p>
            <a:pPr eaLnBrk="0" hangingPunc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&lt;event&gt; = &lt;MIDI event&gt; | 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event&gt; | &lt;meta-event&gt;</a:t>
            </a:r>
          </a:p>
          <a:p>
            <a:pPr eaLnBrk="0" hangingPunct="0">
              <a:buFontTx/>
              <a:buNone/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buFontTx/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70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95536" y="1268760"/>
            <a:ext cx="410445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 bwMode="gray">
          <a:xfrm>
            <a:off x="467544" y="1730425"/>
            <a:ext cx="8064896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时间差是可变常量（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variable length quantity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），含义是将要发生的事件与前一事件之间的时间差值。如果音轨第一个事件发生在开头，或者两个事件同时发生，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&lt;delta-time&gt;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设为零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对于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0-127tick, 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标志位为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，用一个字节（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位表示）；对于大于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127tick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，标志位为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，用多个字节表示，也即除了最后一个字节的最高有效位是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外，其它字节最高位是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优点是允许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一个数值被一次一个字节地读取，如果发现某个字节的最高有效位是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，那么它就是这个数值的最后一个字节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例子：想要存储大小为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254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的时间差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254=128^1*1+128^0*126</a:t>
            </a:r>
          </a:p>
          <a:p>
            <a:pPr eaLnBrk="0" hangingPunct="0">
              <a:buFontTx/>
              <a:buNone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 7E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10000001 01111110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0" hangingPunct="0"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561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</a:t>
            </a:r>
            <a:r>
              <a:rPr lang="en-US" altLang="zh-CN" dirty="0" smtClean="0"/>
              <a:t>MIDI</a:t>
            </a:r>
            <a:r>
              <a:rPr lang="zh-CN" altLang="en-US" dirty="0" smtClean="0"/>
              <a:t>内容详解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 bwMode="gray">
          <a:xfrm>
            <a:off x="323528" y="1268760"/>
            <a:ext cx="446449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分音轨块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-MIDI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1844824"/>
            <a:ext cx="8820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itchFamily="49" charset="-122"/>
                <a:ea typeface="黑体" pitchFamily="49" charset="-122"/>
              </a:rPr>
              <a:t>MIDI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事件也叫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MIDI events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，常见的有音符事件、控制器事件和系统信息事件等。</a:t>
            </a:r>
          </a:p>
          <a:p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事件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组成：种类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参数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种类用状态字节来区分，总是大于等于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80H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。在状态字节中，用数据的低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为表示通道号，高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位表示不同的命令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参数用数据字节来区分，总是小于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80H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1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</a:ln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实验室ppt模板</Template>
  <TotalTime>3142</TotalTime>
  <Words>5022</Words>
  <Application>Microsoft Office PowerPoint</Application>
  <PresentationFormat>全屏显示(4:3)</PresentationFormat>
  <Paragraphs>419</Paragraphs>
  <Slides>42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简洁白模板</vt:lpstr>
      <vt:lpstr>对MIDI格式以及相关使用的调研</vt:lpstr>
      <vt:lpstr>一 MIDI历史简介</vt:lpstr>
      <vt:lpstr>一 MIDI历史简介</vt:lpstr>
      <vt:lpstr>一 MIDI历史简介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PowerPoint 演示文稿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二 MIDI内容详解</vt:lpstr>
      <vt:lpstr>三 能够处理MIDI的库</vt:lpstr>
      <vt:lpstr>未来任务</vt:lpstr>
      <vt:lpstr>参考资料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学期总结 与 论文进展</dc:title>
  <dc:creator>Tony Lee</dc:creator>
  <cp:lastModifiedBy>Dell</cp:lastModifiedBy>
  <cp:revision>980</cp:revision>
  <dcterms:created xsi:type="dcterms:W3CDTF">2015-10-25T02:17:00Z</dcterms:created>
  <dcterms:modified xsi:type="dcterms:W3CDTF">2019-10-07T08:50:16Z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