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75" r:id="rId5"/>
    <p:sldId id="278" r:id="rId6"/>
    <p:sldId id="279" r:id="rId7"/>
    <p:sldId id="277" r:id="rId8"/>
    <p:sldId id="276" r:id="rId9"/>
    <p:sldId id="280" r:id="rId10"/>
    <p:sldId id="260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857"/>
    <a:srgbClr val="FFFFFF"/>
    <a:srgbClr val="25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2" y="5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B19DF8-A7B1-427E-9DDB-DFA75113F61A}" type="datetimeFigureOut">
              <a:rPr lang="zh-CN" altLang="en-US"/>
              <a:pPr>
                <a:defRPr/>
              </a:pPr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9E0009-BBF4-4EE3-8AD9-E04EE0BEF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28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5A2AF9-1C33-4CC8-841E-1C9DA64DEA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4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02B881-6ADD-43A4-8334-9183137054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1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02B881-6ADD-43A4-8334-9183137054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1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02B881-6ADD-43A4-8334-9183137054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1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02B881-6ADD-43A4-8334-9183137054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01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02B881-6ADD-43A4-8334-9183137054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4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02B881-6ADD-43A4-8334-9183137054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8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DF670-CEEF-4127-9178-D2C5ED276A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179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7683F-E3B4-4ADA-A0BB-43503CD753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270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23852-48BE-4ED1-BFC1-E17715DACE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254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01832-1E12-4B52-A515-36E20B5BADA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47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0974-548F-4DB9-B267-FE36600F5B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89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111D1-0E43-43A6-8631-A23DC32363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780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CBDCA-EF23-4849-9E25-149F0A6FB3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587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AA7C6-79E5-43BE-88C9-DF1F1AA15B3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51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38F2A-B765-470B-AC56-66A9646CDAF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164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9F3A6-A51C-4848-A27D-55B4E5C5AB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576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46C13-642D-40E6-8744-10FF847486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61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633D7F-3F39-4443-AEE3-E4C8403FB9B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16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10800000">
            <a:off x="4019550" y="1895475"/>
            <a:ext cx="4103688" cy="3240088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99" name="文本框 2"/>
          <p:cNvSpPr txBox="1">
            <a:spLocks noChangeArrowheads="1"/>
          </p:cNvSpPr>
          <p:nvPr/>
        </p:nvSpPr>
        <p:spPr bwMode="auto">
          <a:xfrm>
            <a:off x="3791744" y="2658334"/>
            <a:ext cx="4740747" cy="769441"/>
          </a:xfrm>
          <a:prstGeom prst="rect">
            <a:avLst/>
          </a:prstGeom>
          <a:solidFill>
            <a:srgbClr val="3168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花卉智能识别系统</a:t>
            </a:r>
            <a:endParaRPr lang="en-US" altLang="zh-CN" sz="44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92344" y="5877272"/>
            <a:ext cx="6569075" cy="4240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汇报人：丁文涛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7" name="组合 9"/>
          <p:cNvGrpSpPr>
            <a:grpSpLocks/>
          </p:cNvGrpSpPr>
          <p:nvPr/>
        </p:nvGrpSpPr>
        <p:grpSpPr bwMode="auto">
          <a:xfrm rot="3489117">
            <a:off x="4404245" y="2379365"/>
            <a:ext cx="1368425" cy="1079500"/>
            <a:chOff x="9031695" y="1802352"/>
            <a:chExt cx="1064319" cy="840234"/>
          </a:xfrm>
        </p:grpSpPr>
        <p:sp>
          <p:nvSpPr>
            <p:cNvPr id="7" name="任意多边形 6"/>
            <p:cNvSpPr/>
            <p:nvPr/>
          </p:nvSpPr>
          <p:spPr>
            <a:xfrm>
              <a:off x="9132586" y="2364674"/>
              <a:ext cx="635875" cy="200173"/>
            </a:xfrm>
            <a:custGeom>
              <a:avLst/>
              <a:gdLst>
                <a:gd name="connsiteX0" fmla="*/ 0 w 788790"/>
                <a:gd name="connsiteY0" fmla="*/ 415946 h 415946"/>
                <a:gd name="connsiteX1" fmla="*/ 210116 w 788790"/>
                <a:gd name="connsiteY1" fmla="*/ 22225 h 415946"/>
                <a:gd name="connsiteX2" fmla="*/ 424482 w 788790"/>
                <a:gd name="connsiteY2" fmla="*/ 0 h 415946"/>
                <a:gd name="connsiteX3" fmla="*/ 344406 w 788790"/>
                <a:gd name="connsiteY3" fmla="*/ 150048 h 415946"/>
                <a:gd name="connsiteX4" fmla="*/ 646889 w 788790"/>
                <a:gd name="connsiteY4" fmla="*/ 150048 h 415946"/>
                <a:gd name="connsiteX5" fmla="*/ 788790 w 788790"/>
                <a:gd name="connsiteY5" fmla="*/ 415946 h 41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8790" h="415946">
                  <a:moveTo>
                    <a:pt x="0" y="415946"/>
                  </a:moveTo>
                  <a:lnTo>
                    <a:pt x="210116" y="22225"/>
                  </a:lnTo>
                  <a:lnTo>
                    <a:pt x="424482" y="0"/>
                  </a:lnTo>
                  <a:lnTo>
                    <a:pt x="344406" y="150048"/>
                  </a:lnTo>
                  <a:lnTo>
                    <a:pt x="646889" y="150048"/>
                  </a:lnTo>
                  <a:lnTo>
                    <a:pt x="788790" y="415946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031695" y="1802352"/>
              <a:ext cx="1064319" cy="840234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159896" y="1988840"/>
            <a:ext cx="2749550" cy="2003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kumimoji="1" lang="en-US" altLang="zh-CN" sz="13800" b="1" dirty="0">
                <a:solidFill>
                  <a:schemeClr val="bg1">
                    <a:lumMod val="95000"/>
                  </a:schemeClr>
                </a:solidFill>
              </a:rPr>
              <a:t>04</a:t>
            </a:r>
            <a:endParaRPr kumimoji="1" lang="zh-CN" altLang="en-US" sz="13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2921" y="3530302"/>
            <a:ext cx="2371162" cy="748988"/>
          </a:xfrm>
          <a:prstGeom prst="rect">
            <a:avLst/>
          </a:prstGeom>
          <a:solidFill>
            <a:srgbClr val="316857"/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</a:p>
        </p:txBody>
      </p:sp>
      <p:sp>
        <p:nvSpPr>
          <p:cNvPr id="11" name="等腰三角形 10"/>
          <p:cNvSpPr/>
          <p:nvPr/>
        </p:nvSpPr>
        <p:spPr>
          <a:xfrm>
            <a:off x="4283596" y="3535065"/>
            <a:ext cx="768350" cy="663575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92100" y="836613"/>
            <a:ext cx="635000" cy="200025"/>
          </a:xfrm>
          <a:custGeom>
            <a:avLst/>
            <a:gdLst>
              <a:gd name="connsiteX0" fmla="*/ 0 w 788790"/>
              <a:gd name="connsiteY0" fmla="*/ 415946 h 415946"/>
              <a:gd name="connsiteX1" fmla="*/ 210116 w 788790"/>
              <a:gd name="connsiteY1" fmla="*/ 22225 h 415946"/>
              <a:gd name="connsiteX2" fmla="*/ 424482 w 788790"/>
              <a:gd name="connsiteY2" fmla="*/ 0 h 415946"/>
              <a:gd name="connsiteX3" fmla="*/ 344406 w 788790"/>
              <a:gd name="connsiteY3" fmla="*/ 150048 h 415946"/>
              <a:gd name="connsiteX4" fmla="*/ 646889 w 788790"/>
              <a:gd name="connsiteY4" fmla="*/ 150048 h 415946"/>
              <a:gd name="connsiteX5" fmla="*/ 788790 w 788790"/>
              <a:gd name="connsiteY5" fmla="*/ 415946 h 41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8790" h="415946">
                <a:moveTo>
                  <a:pt x="0" y="415946"/>
                </a:moveTo>
                <a:lnTo>
                  <a:pt x="210116" y="22225"/>
                </a:lnTo>
                <a:lnTo>
                  <a:pt x="424482" y="0"/>
                </a:lnTo>
                <a:lnTo>
                  <a:pt x="344406" y="150048"/>
                </a:lnTo>
                <a:lnTo>
                  <a:pt x="646889" y="150048"/>
                </a:lnTo>
                <a:lnTo>
                  <a:pt x="788790" y="415946"/>
                </a:lnTo>
                <a:close/>
              </a:path>
            </a:pathLst>
          </a:custGeom>
          <a:solidFill>
            <a:srgbClr val="316857"/>
          </a:solidFill>
          <a:ln>
            <a:solidFill>
              <a:srgbClr val="316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2088" y="1036638"/>
            <a:ext cx="1284287" cy="749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4267" b="1" dirty="0">
                <a:solidFill>
                  <a:srgbClr val="3168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" name="等腰三角形 8"/>
          <p:cNvSpPr/>
          <p:nvPr/>
        </p:nvSpPr>
        <p:spPr>
          <a:xfrm>
            <a:off x="279400" y="222250"/>
            <a:ext cx="1063625" cy="841375"/>
          </a:xfrm>
          <a:prstGeom prst="triangle">
            <a:avLst/>
          </a:prstGeom>
          <a:noFill/>
          <a:ln>
            <a:solidFill>
              <a:srgbClr val="316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9" name="直线连接符 11"/>
          <p:cNvCxnSpPr/>
          <p:nvPr/>
        </p:nvCxnSpPr>
        <p:spPr>
          <a:xfrm>
            <a:off x="6005513" y="2295525"/>
            <a:ext cx="0" cy="31670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26" name="组合 20"/>
          <p:cNvGrpSpPr>
            <a:grpSpLocks/>
          </p:cNvGrpSpPr>
          <p:nvPr/>
        </p:nvGrpSpPr>
        <p:grpSpPr bwMode="auto">
          <a:xfrm>
            <a:off x="6675438" y="4149725"/>
            <a:ext cx="3716337" cy="931766"/>
            <a:chOff x="6675891" y="4150283"/>
            <a:chExt cx="3715508" cy="931085"/>
          </a:xfrm>
        </p:grpSpPr>
        <p:sp>
          <p:nvSpPr>
            <p:cNvPr id="5139" name="文本框 15"/>
            <p:cNvSpPr>
              <a:spLocks noChangeArrowheads="1"/>
            </p:cNvSpPr>
            <p:nvPr/>
          </p:nvSpPr>
          <p:spPr bwMode="auto">
            <a:xfrm>
              <a:off x="6768842" y="4150283"/>
              <a:ext cx="709789" cy="58024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31685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solidFill>
                  <a:srgbClr val="1F1F1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75891" y="4743574"/>
              <a:ext cx="3715508" cy="33779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rgbClr val="1F1F1F"/>
                  </a:solidFill>
                  <a:latin typeface="+mn-ea"/>
                  <a:ea typeface="+mn-ea"/>
                </a:rPr>
                <a:t>实机演示模型识别结果</a:t>
              </a:r>
            </a:p>
          </p:txBody>
        </p:sp>
        <p:sp>
          <p:nvSpPr>
            <p:cNvPr id="5141" name="矩形 19"/>
            <p:cNvSpPr>
              <a:spLocks noChangeArrowheads="1"/>
            </p:cNvSpPr>
            <p:nvPr/>
          </p:nvSpPr>
          <p:spPr bwMode="auto">
            <a:xfrm>
              <a:off x="7089365" y="4361200"/>
              <a:ext cx="2174987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FOUR  </a:t>
              </a:r>
              <a:r>
                <a:rPr kumimoji="1" lang="zh-CN" altLang="en-US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结果展示</a:t>
              </a:r>
            </a:p>
          </p:txBody>
        </p:sp>
      </p:grpSp>
      <p:grpSp>
        <p:nvGrpSpPr>
          <p:cNvPr id="5127" name="组合 21"/>
          <p:cNvGrpSpPr>
            <a:grpSpLocks/>
          </p:cNvGrpSpPr>
          <p:nvPr/>
        </p:nvGrpSpPr>
        <p:grpSpPr bwMode="auto">
          <a:xfrm>
            <a:off x="6634163" y="2284412"/>
            <a:ext cx="3714750" cy="931766"/>
            <a:chOff x="6675891" y="4150283"/>
            <a:chExt cx="3715508" cy="931086"/>
          </a:xfrm>
        </p:grpSpPr>
        <p:sp>
          <p:nvSpPr>
            <p:cNvPr id="5136" name="文本框 22"/>
            <p:cNvSpPr>
              <a:spLocks noChangeArrowheads="1"/>
            </p:cNvSpPr>
            <p:nvPr/>
          </p:nvSpPr>
          <p:spPr bwMode="auto">
            <a:xfrm>
              <a:off x="6768842" y="4150283"/>
              <a:ext cx="709789" cy="58024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31685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solidFill>
                  <a:srgbClr val="1F1F1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75891" y="4743575"/>
              <a:ext cx="3715508" cy="33779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rgbClr val="1F1F1F"/>
                  </a:solidFill>
                  <a:latin typeface="+mn-ea"/>
                  <a:ea typeface="+mn-ea"/>
                </a:rPr>
                <a:t>介绍神经网络结构及训练过程</a:t>
              </a:r>
            </a:p>
          </p:txBody>
        </p:sp>
        <p:sp>
          <p:nvSpPr>
            <p:cNvPr id="5138" name="矩形 24"/>
            <p:cNvSpPr>
              <a:spLocks noChangeArrowheads="1"/>
            </p:cNvSpPr>
            <p:nvPr/>
          </p:nvSpPr>
          <p:spPr bwMode="auto">
            <a:xfrm>
              <a:off x="7089365" y="4361200"/>
              <a:ext cx="2174987" cy="369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THREE </a:t>
              </a:r>
              <a:r>
                <a:rPr kumimoji="1" lang="zh-CN" altLang="en-US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模型结构</a:t>
              </a:r>
            </a:p>
          </p:txBody>
        </p:sp>
      </p:grpSp>
      <p:grpSp>
        <p:nvGrpSpPr>
          <p:cNvPr id="5128" name="组合 25"/>
          <p:cNvGrpSpPr>
            <a:grpSpLocks/>
          </p:cNvGrpSpPr>
          <p:nvPr/>
        </p:nvGrpSpPr>
        <p:grpSpPr bwMode="auto">
          <a:xfrm>
            <a:off x="1355725" y="2295526"/>
            <a:ext cx="3714750" cy="931766"/>
            <a:chOff x="6675891" y="4150283"/>
            <a:chExt cx="3715508" cy="932080"/>
          </a:xfrm>
        </p:grpSpPr>
        <p:sp>
          <p:nvSpPr>
            <p:cNvPr id="5133" name="文本框 26"/>
            <p:cNvSpPr>
              <a:spLocks noChangeArrowheads="1"/>
            </p:cNvSpPr>
            <p:nvPr/>
          </p:nvSpPr>
          <p:spPr bwMode="auto">
            <a:xfrm>
              <a:off x="6768842" y="4150283"/>
              <a:ext cx="709789" cy="58024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31685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solidFill>
                  <a:srgbClr val="1F1F1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75891" y="4744208"/>
              <a:ext cx="3715508" cy="3381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rgbClr val="1F1F1F"/>
                  </a:solidFill>
                  <a:latin typeface="+mn-ea"/>
                  <a:ea typeface="+mn-ea"/>
                </a:rPr>
                <a:t>介绍了各个组员所完成的任务</a:t>
              </a:r>
            </a:p>
          </p:txBody>
        </p:sp>
        <p:sp>
          <p:nvSpPr>
            <p:cNvPr id="5135" name="矩形 28"/>
            <p:cNvSpPr>
              <a:spLocks noChangeArrowheads="1"/>
            </p:cNvSpPr>
            <p:nvPr/>
          </p:nvSpPr>
          <p:spPr bwMode="auto">
            <a:xfrm>
              <a:off x="7089365" y="4361200"/>
              <a:ext cx="2174987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ONE</a:t>
              </a:r>
              <a:r>
                <a:rPr kumimoji="1" lang="zh-CN" altLang="en-US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项目分工</a:t>
              </a:r>
            </a:p>
          </p:txBody>
        </p:sp>
      </p:grpSp>
      <p:grpSp>
        <p:nvGrpSpPr>
          <p:cNvPr id="5129" name="组合 29"/>
          <p:cNvGrpSpPr>
            <a:grpSpLocks/>
          </p:cNvGrpSpPr>
          <p:nvPr/>
        </p:nvGrpSpPr>
        <p:grpSpPr bwMode="auto">
          <a:xfrm>
            <a:off x="1343025" y="4100514"/>
            <a:ext cx="3716338" cy="931766"/>
            <a:chOff x="6675891" y="4150283"/>
            <a:chExt cx="3715508" cy="932080"/>
          </a:xfrm>
        </p:grpSpPr>
        <p:sp>
          <p:nvSpPr>
            <p:cNvPr id="5130" name="文本框 30"/>
            <p:cNvSpPr>
              <a:spLocks noChangeArrowheads="1"/>
            </p:cNvSpPr>
            <p:nvPr/>
          </p:nvSpPr>
          <p:spPr bwMode="auto">
            <a:xfrm>
              <a:off x="6768842" y="4150283"/>
              <a:ext cx="709789" cy="58024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31685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solidFill>
                  <a:srgbClr val="1F1F1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75891" y="4744208"/>
              <a:ext cx="3715508" cy="3381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sz="1333" dirty="0">
                  <a:solidFill>
                    <a:srgbClr val="1F1F1F"/>
                  </a:solidFill>
                  <a:latin typeface="+mn-ea"/>
                  <a:ea typeface="+mn-ea"/>
                </a:rPr>
                <a:t>介绍如何爬取图片及如何对图片进行预处理</a:t>
              </a:r>
            </a:p>
          </p:txBody>
        </p:sp>
        <p:sp>
          <p:nvSpPr>
            <p:cNvPr id="5132" name="矩形 32"/>
            <p:cNvSpPr>
              <a:spLocks noChangeArrowheads="1"/>
            </p:cNvSpPr>
            <p:nvPr/>
          </p:nvSpPr>
          <p:spPr bwMode="auto">
            <a:xfrm>
              <a:off x="7089365" y="4361200"/>
              <a:ext cx="2682625" cy="3694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TWO </a:t>
              </a:r>
              <a:r>
                <a:rPr kumimoji="1" lang="zh-CN" altLang="en-US" sz="1800" b="1" dirty="0">
                  <a:solidFill>
                    <a:srgbClr val="31685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数据爬取及预处理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6225" y="953193"/>
            <a:ext cx="2879725" cy="418682"/>
          </a:xfrm>
          <a:prstGeom prst="rect">
            <a:avLst/>
          </a:prstGeom>
          <a:noFill/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1867" b="1" dirty="0">
                <a:solidFill>
                  <a:srgbClr val="316857"/>
                </a:solidFill>
                <a:latin typeface="Calibri"/>
                <a:ea typeface="宋体"/>
              </a:rPr>
              <a:t>项目分工</a:t>
            </a:r>
            <a:endParaRPr kumimoji="1" lang="zh-CN" altLang="en-US" sz="2133" b="1" dirty="0">
              <a:solidFill>
                <a:srgbClr val="31685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07988" y="304800"/>
            <a:ext cx="561975" cy="536575"/>
          </a:xfrm>
          <a:prstGeom prst="triangle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hangingPunct="1">
              <a:defRPr/>
            </a:pPr>
            <a:endParaRPr kumimoji="1" lang="zh-CN" altLang="en-US" sz="1333" b="1" dirty="0">
              <a:solidFill>
                <a:srgbClr val="316857"/>
              </a:solidFill>
              <a:ea typeface="宋体"/>
            </a:endParaRPr>
          </a:p>
        </p:txBody>
      </p:sp>
      <p:sp>
        <p:nvSpPr>
          <p:cNvPr id="9220" name="文本框 5"/>
          <p:cNvSpPr txBox="1">
            <a:spLocks noChangeArrowheads="1"/>
          </p:cNvSpPr>
          <p:nvPr/>
        </p:nvSpPr>
        <p:spPr bwMode="auto">
          <a:xfrm>
            <a:off x="346573" y="396656"/>
            <a:ext cx="68480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1685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ONE</a:t>
            </a:r>
            <a:endParaRPr lang="zh-CN" altLang="en-US" sz="1800" dirty="0">
              <a:solidFill>
                <a:srgbClr val="31685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559080"/>
            <a:ext cx="12192000" cy="455613"/>
          </a:xfrm>
          <a:prstGeom prst="rect">
            <a:avLst/>
          </a:prstGeom>
          <a:solidFill>
            <a:srgbClr val="316857"/>
          </a:solidFill>
          <a:ln>
            <a:solidFill>
              <a:srgbClr val="316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30FFF2A6-7EA1-9DBF-8556-692B2ED73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33556"/>
              </p:ext>
            </p:extLst>
          </p:nvPr>
        </p:nvGraphicFramePr>
        <p:xfrm>
          <a:off x="2495600" y="3068960"/>
          <a:ext cx="6984776" cy="319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94">
                  <a:extLst>
                    <a:ext uri="{9D8B030D-6E8A-4147-A177-3AD203B41FA5}">
                      <a16:colId xmlns:a16="http://schemas.microsoft.com/office/drawing/2014/main" val="1179594015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4108653301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1765888761"/>
                    </a:ext>
                  </a:extLst>
                </a:gridCol>
                <a:gridCol w="1746194">
                  <a:extLst>
                    <a:ext uri="{9D8B030D-6E8A-4147-A177-3AD203B41FA5}">
                      <a16:colId xmlns:a16="http://schemas.microsoft.com/office/drawing/2014/main" val="1804746170"/>
                    </a:ext>
                  </a:extLst>
                </a:gridCol>
              </a:tblGrid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41665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数据爬取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郑金鹏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谭楚飞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96288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数据预处理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郑金鹏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范沛广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谭楚飞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369223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模型构建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范沛广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丁文涛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郑金鹏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204398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模型训练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范沛广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郑金鹏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丁文涛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813576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前端实现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郑金鹏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丁文涛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948"/>
                  </a:ext>
                </a:extLst>
              </a:tr>
              <a:tr h="456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文档撰写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丁文涛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钱炫任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516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F752BB6-BD73-FB8B-B092-2ED943023EC3}"/>
              </a:ext>
            </a:extLst>
          </p:cNvPr>
          <p:cNvSpPr/>
          <p:nvPr/>
        </p:nvSpPr>
        <p:spPr>
          <a:xfrm>
            <a:off x="659706" y="2201898"/>
            <a:ext cx="106565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200" dirty="0"/>
              <a:t>项目小组：范沛广，郑金鹏，丁文涛，谭楚飞，钱炫任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525" y="1030417"/>
            <a:ext cx="2879725" cy="422016"/>
          </a:xfrm>
          <a:prstGeom prst="rect">
            <a:avLst/>
          </a:prstGeom>
          <a:noFill/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1867" b="1" dirty="0">
                <a:solidFill>
                  <a:srgbClr val="316857"/>
                </a:solidFill>
                <a:latin typeface="Calibri"/>
                <a:ea typeface="宋体"/>
                <a:cs typeface="微软雅黑"/>
              </a:rPr>
              <a:t>数据爬取及预处理</a:t>
            </a:r>
            <a:endParaRPr kumimoji="1" lang="zh-CN" altLang="en-US" sz="2133" b="1" dirty="0">
              <a:solidFill>
                <a:srgbClr val="31685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07988" y="304800"/>
            <a:ext cx="561975" cy="536575"/>
          </a:xfrm>
          <a:prstGeom prst="triangle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hangingPunct="1">
              <a:defRPr/>
            </a:pPr>
            <a:endParaRPr kumimoji="1" lang="zh-CN" altLang="en-US" sz="1333" b="1" dirty="0">
              <a:solidFill>
                <a:srgbClr val="316857"/>
              </a:solidFill>
              <a:ea typeface="宋体"/>
            </a:endParaRPr>
          </a:p>
        </p:txBody>
      </p:sp>
      <p:sp>
        <p:nvSpPr>
          <p:cNvPr id="20485" name="文本框 5"/>
          <p:cNvSpPr txBox="1">
            <a:spLocks noChangeArrowheads="1"/>
          </p:cNvSpPr>
          <p:nvPr/>
        </p:nvSpPr>
        <p:spPr bwMode="auto">
          <a:xfrm>
            <a:off x="327337" y="407749"/>
            <a:ext cx="72327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1685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</a:t>
            </a:r>
            <a:endParaRPr lang="zh-CN" altLang="en-US" sz="1800" dirty="0">
              <a:solidFill>
                <a:srgbClr val="31685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8AB97-6865-BFE5-938D-744CE85684C5}"/>
              </a:ext>
            </a:extLst>
          </p:cNvPr>
          <p:cNvSpPr txBox="1"/>
          <p:nvPr/>
        </p:nvSpPr>
        <p:spPr>
          <a:xfrm>
            <a:off x="407988" y="2126594"/>
            <a:ext cx="10737215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图片爬取：首先确定花卉的网址，其次确定图片</a:t>
            </a:r>
            <a:r>
              <a:rPr lang="en-US" altLang="zh-CN" sz="2000" dirty="0"/>
              <a:t>URL</a:t>
            </a:r>
            <a:r>
              <a:rPr lang="zh-CN" altLang="en-US" sz="2000" dirty="0"/>
              <a:t>在请求的相应文件中的格式，再设计相应的正则表达式去逐个匹配，并利用获得的</a:t>
            </a:r>
            <a:r>
              <a:rPr lang="en-US" altLang="zh-CN" sz="2000" dirty="0"/>
              <a:t>URL</a:t>
            </a:r>
            <a:r>
              <a:rPr lang="zh-CN" altLang="en-US" sz="2000" dirty="0"/>
              <a:t>去下载图片并保存。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F3B9B7-565A-0AE7-028E-13FE3DBC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29" y="1558097"/>
            <a:ext cx="12192000" cy="4628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9D0334-CEDF-E60F-104B-0D921C3136EC}"/>
              </a:ext>
            </a:extLst>
          </p:cNvPr>
          <p:cNvSpPr txBox="1"/>
          <p:nvPr/>
        </p:nvSpPr>
        <p:spPr>
          <a:xfrm>
            <a:off x="407988" y="3645024"/>
            <a:ext cx="4463876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程序执行完成后，将会在指定路径下生成七个文件夹（分别命名为：鸡蛋花、玫瑰花、牡丹、蒲公英、牵牛花、向日葵、郁金香），如右图所示。每个文件夹内包含有爬取的对应类型的花的图片。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E72DA6-3D9E-8FEB-2216-C1DE8FCAC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430" y="3645024"/>
            <a:ext cx="6994774" cy="24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8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525" y="1030417"/>
            <a:ext cx="2879725" cy="422016"/>
          </a:xfrm>
          <a:prstGeom prst="rect">
            <a:avLst/>
          </a:prstGeom>
          <a:noFill/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1867" b="1" dirty="0">
                <a:solidFill>
                  <a:srgbClr val="316857"/>
                </a:solidFill>
                <a:latin typeface="Calibri"/>
                <a:ea typeface="宋体"/>
                <a:cs typeface="微软雅黑"/>
              </a:rPr>
              <a:t>数据爬取及预处理</a:t>
            </a:r>
            <a:endParaRPr kumimoji="1" lang="zh-CN" altLang="en-US" sz="2133" b="1" dirty="0">
              <a:solidFill>
                <a:srgbClr val="31685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07988" y="304800"/>
            <a:ext cx="561975" cy="536575"/>
          </a:xfrm>
          <a:prstGeom prst="triangle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hangingPunct="1">
              <a:defRPr/>
            </a:pPr>
            <a:endParaRPr kumimoji="1" lang="zh-CN" altLang="en-US" sz="1333" b="1" dirty="0">
              <a:solidFill>
                <a:srgbClr val="316857"/>
              </a:solidFill>
              <a:ea typeface="宋体"/>
            </a:endParaRPr>
          </a:p>
        </p:txBody>
      </p:sp>
      <p:sp>
        <p:nvSpPr>
          <p:cNvPr id="20485" name="文本框 5"/>
          <p:cNvSpPr txBox="1">
            <a:spLocks noChangeArrowheads="1"/>
          </p:cNvSpPr>
          <p:nvPr/>
        </p:nvSpPr>
        <p:spPr bwMode="auto">
          <a:xfrm>
            <a:off x="327337" y="407749"/>
            <a:ext cx="72327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1685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</a:t>
            </a:r>
            <a:endParaRPr lang="zh-CN" altLang="en-US" sz="1800" dirty="0">
              <a:solidFill>
                <a:srgbClr val="31685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8AB97-6865-BFE5-938D-744CE85684C5}"/>
              </a:ext>
            </a:extLst>
          </p:cNvPr>
          <p:cNvSpPr txBox="1"/>
          <p:nvPr/>
        </p:nvSpPr>
        <p:spPr>
          <a:xfrm>
            <a:off x="407988" y="2126594"/>
            <a:ext cx="10737215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数据增强：程序共提供了七种数据增强方式，分别为：亮度及对比度调整、图像旋转、图像平移、图像裁剪、图像缩放、颜色变换、水平翻转。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程序默认对爬取的图片进行图像裁剪与水平翻转。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F3B9B7-565A-0AE7-028E-13FE3DBC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29" y="1558097"/>
            <a:ext cx="12192000" cy="4628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2FD3FF-4DD6-41CD-464A-431C1E80F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3696209"/>
            <a:ext cx="6521785" cy="284494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6EF0BA-7AE7-8CF5-CD83-85B90D463EBE}"/>
              </a:ext>
            </a:extLst>
          </p:cNvPr>
          <p:cNvSpPr txBox="1"/>
          <p:nvPr/>
        </p:nvSpPr>
        <p:spPr>
          <a:xfrm>
            <a:off x="407988" y="4149080"/>
            <a:ext cx="3168352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图片进行数据增强前与数据增强后对比图如右图所示。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726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525" y="1030417"/>
            <a:ext cx="2879725" cy="422016"/>
          </a:xfrm>
          <a:prstGeom prst="rect">
            <a:avLst/>
          </a:prstGeom>
          <a:noFill/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1867" b="1" dirty="0">
                <a:solidFill>
                  <a:srgbClr val="316857"/>
                </a:solidFill>
                <a:latin typeface="Calibri"/>
                <a:ea typeface="宋体"/>
                <a:cs typeface="微软雅黑"/>
              </a:rPr>
              <a:t>数据爬取及预处理</a:t>
            </a:r>
            <a:endParaRPr kumimoji="1" lang="zh-CN" altLang="en-US" sz="2133" b="1" dirty="0">
              <a:solidFill>
                <a:srgbClr val="31685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07988" y="304800"/>
            <a:ext cx="561975" cy="536575"/>
          </a:xfrm>
          <a:prstGeom prst="triangle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hangingPunct="1">
              <a:defRPr/>
            </a:pPr>
            <a:endParaRPr kumimoji="1" lang="zh-CN" altLang="en-US" sz="1333" b="1" dirty="0">
              <a:solidFill>
                <a:srgbClr val="316857"/>
              </a:solidFill>
              <a:ea typeface="宋体"/>
            </a:endParaRPr>
          </a:p>
        </p:txBody>
      </p:sp>
      <p:sp>
        <p:nvSpPr>
          <p:cNvPr id="20485" name="文本框 5"/>
          <p:cNvSpPr txBox="1">
            <a:spLocks noChangeArrowheads="1"/>
          </p:cNvSpPr>
          <p:nvPr/>
        </p:nvSpPr>
        <p:spPr bwMode="auto">
          <a:xfrm>
            <a:off x="327337" y="407749"/>
            <a:ext cx="72327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1685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</a:t>
            </a:r>
            <a:endParaRPr lang="zh-CN" altLang="en-US" sz="1800" dirty="0">
              <a:solidFill>
                <a:srgbClr val="31685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8AB97-6865-BFE5-938D-744CE85684C5}"/>
              </a:ext>
            </a:extLst>
          </p:cNvPr>
          <p:cNvSpPr txBox="1"/>
          <p:nvPr/>
        </p:nvSpPr>
        <p:spPr>
          <a:xfrm>
            <a:off x="407988" y="2126594"/>
            <a:ext cx="10737215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划分数据集：以训练集：验证集 </a:t>
            </a:r>
            <a:r>
              <a:rPr lang="en-US" altLang="zh-CN" sz="2000" dirty="0"/>
              <a:t>= 4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的比例将各图片分配至各数据集下。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数据集划分完成后会生成一个新的文件夹，内含各种类型的数据集。如下图所示：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F3B9B7-565A-0AE7-028E-13FE3DBC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29" y="1558097"/>
            <a:ext cx="12192000" cy="46283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A8E76A-5904-7F5E-2CF4-A2EC61DF9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3254102"/>
            <a:ext cx="8162227" cy="796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7B379B-19C7-0AC0-4EC9-687EFC679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88" y="4605146"/>
            <a:ext cx="8408539" cy="12539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12D5E6-07C3-9124-F73E-CEDF6D6FEB31}"/>
              </a:ext>
            </a:extLst>
          </p:cNvPr>
          <p:cNvSpPr txBox="1"/>
          <p:nvPr/>
        </p:nvSpPr>
        <p:spPr>
          <a:xfrm>
            <a:off x="1487488" y="414343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flower_photos_split</a:t>
            </a:r>
            <a:r>
              <a:rPr lang="zh-CN" altLang="en-US" sz="1600" dirty="0"/>
              <a:t>内的文件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0010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525" y="980728"/>
            <a:ext cx="2879725" cy="422016"/>
          </a:xfrm>
          <a:prstGeom prst="rect">
            <a:avLst/>
          </a:prstGeom>
          <a:noFill/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1867" b="1" dirty="0">
                <a:solidFill>
                  <a:srgbClr val="316857"/>
                </a:solidFill>
                <a:latin typeface="Calibri"/>
                <a:ea typeface="宋体"/>
                <a:cs typeface="微软雅黑"/>
              </a:rPr>
              <a:t>模型结构</a:t>
            </a:r>
            <a:endParaRPr kumimoji="1" lang="zh-CN" altLang="en-US" sz="2133" b="1" dirty="0">
              <a:solidFill>
                <a:srgbClr val="31685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07988" y="304800"/>
            <a:ext cx="561975" cy="536575"/>
          </a:xfrm>
          <a:prstGeom prst="triangle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hangingPunct="1">
              <a:defRPr/>
            </a:pPr>
            <a:endParaRPr kumimoji="1" lang="zh-CN" altLang="en-US" sz="1333" b="1" dirty="0">
              <a:solidFill>
                <a:srgbClr val="316857"/>
              </a:solidFill>
              <a:ea typeface="宋体"/>
            </a:endParaRPr>
          </a:p>
        </p:txBody>
      </p:sp>
      <p:sp>
        <p:nvSpPr>
          <p:cNvPr id="20485" name="文本框 5"/>
          <p:cNvSpPr txBox="1">
            <a:spLocks noChangeArrowheads="1"/>
          </p:cNvSpPr>
          <p:nvPr/>
        </p:nvSpPr>
        <p:spPr bwMode="auto">
          <a:xfrm>
            <a:off x="263525" y="388421"/>
            <a:ext cx="96693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1685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THREE</a:t>
            </a:r>
            <a:endParaRPr lang="zh-CN" altLang="en-US" sz="1800" dirty="0">
              <a:solidFill>
                <a:srgbClr val="31685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F3B9B7-565A-0AE7-028E-13FE3DBC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29" y="1558097"/>
            <a:ext cx="12192000" cy="4628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D876B1B-0DEF-D3AE-5DB4-6BE0526F0E8A}"/>
              </a:ext>
            </a:extLst>
          </p:cNvPr>
          <p:cNvSpPr txBox="1"/>
          <p:nvPr/>
        </p:nvSpPr>
        <p:spPr>
          <a:xfrm>
            <a:off x="263525" y="2276872"/>
            <a:ext cx="11809139" cy="377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程序采用了迁移学习方式与非迁移学习方式来分别训练模型。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其中，迁移学习方式即使用 </a:t>
            </a:r>
            <a:r>
              <a:rPr lang="en-US" altLang="zh-CN" dirty="0" err="1"/>
              <a:t>MobileNetV2</a:t>
            </a:r>
            <a:r>
              <a:rPr lang="en-US" altLang="zh-CN" dirty="0"/>
              <a:t> </a:t>
            </a:r>
            <a:r>
              <a:rPr lang="zh-CN" altLang="en-US" dirty="0"/>
              <a:t>预训练模型进行迁移学习。</a:t>
            </a:r>
            <a:r>
              <a:rPr lang="en-US" altLang="zh-CN" dirty="0" err="1"/>
              <a:t>MobileNetV2</a:t>
            </a:r>
            <a:r>
              <a:rPr lang="zh-CN" altLang="en-US" dirty="0"/>
              <a:t>是一种轻量级卷积神经网络架构，该预训练模型的参数可以在新的数据集上进行微调，从而提高模型在特定任务上的性能。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非迁移学习方式使用了自搭建的神经网络模型。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本模型采用</a:t>
            </a:r>
            <a:r>
              <a:rPr lang="en-US" altLang="zh-CN" dirty="0"/>
              <a:t>4</a:t>
            </a:r>
            <a:r>
              <a:rPr lang="zh-CN" altLang="en-US" dirty="0"/>
              <a:t>层卷积层和两个全连接的网络结构，在卷积层中使用</a:t>
            </a:r>
            <a:r>
              <a:rPr lang="en-US" altLang="zh-CN" dirty="0"/>
              <a:t>3×3</a:t>
            </a:r>
            <a:r>
              <a:rPr lang="zh-CN" altLang="en-US" dirty="0"/>
              <a:t>的卷积核并逐层增加卷积核数（增加数据通道数）。在每层卷积层之后，通过步长为</a:t>
            </a:r>
            <a:r>
              <a:rPr lang="en-US" altLang="zh-CN" dirty="0"/>
              <a:t>2</a:t>
            </a:r>
            <a:r>
              <a:rPr lang="zh-CN" altLang="en-US" dirty="0"/>
              <a:t>的最大值池化操作来减少数据维度。同时，在全连接层中使用</a:t>
            </a:r>
            <a:r>
              <a:rPr lang="en-US" altLang="zh-CN" dirty="0"/>
              <a:t>2048</a:t>
            </a:r>
            <a:r>
              <a:rPr lang="zh-CN" altLang="en-US" dirty="0"/>
              <a:t>个节点数和</a:t>
            </a:r>
            <a:r>
              <a:rPr lang="en-US" altLang="zh-CN" dirty="0"/>
              <a:t>1024</a:t>
            </a:r>
            <a:r>
              <a:rPr lang="zh-CN" altLang="en-US" dirty="0"/>
              <a:t>个节点数逐层减少特征值。在模型训练的时候，发现了很严重的过拟合问题，通过在特征值较多的网络层数上加上</a:t>
            </a:r>
            <a:r>
              <a:rPr lang="en-US" altLang="zh-CN" dirty="0" err="1"/>
              <a:t>L2</a:t>
            </a:r>
            <a:r>
              <a:rPr lang="zh-CN" altLang="en-US" dirty="0"/>
              <a:t>正则化来解决此问题。</a:t>
            </a:r>
          </a:p>
        </p:txBody>
      </p:sp>
    </p:spTree>
    <p:extLst>
      <p:ext uri="{BB962C8B-B14F-4D97-AF65-F5344CB8AC3E}">
        <p14:creationId xmlns:p14="http://schemas.microsoft.com/office/powerpoint/2010/main" val="46043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525" y="980728"/>
            <a:ext cx="2879725" cy="422016"/>
          </a:xfrm>
          <a:prstGeom prst="rect">
            <a:avLst/>
          </a:prstGeom>
          <a:noFill/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1867" b="1" dirty="0">
                <a:solidFill>
                  <a:srgbClr val="316857"/>
                </a:solidFill>
                <a:latin typeface="Calibri"/>
                <a:ea typeface="宋体"/>
                <a:cs typeface="微软雅黑"/>
              </a:rPr>
              <a:t>模型结构</a:t>
            </a:r>
            <a:endParaRPr kumimoji="1" lang="zh-CN" altLang="en-US" sz="2133" b="1" dirty="0">
              <a:solidFill>
                <a:srgbClr val="31685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07988" y="304800"/>
            <a:ext cx="561975" cy="536575"/>
          </a:xfrm>
          <a:prstGeom prst="triangle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hangingPunct="1">
              <a:defRPr/>
            </a:pPr>
            <a:endParaRPr kumimoji="1" lang="zh-CN" altLang="en-US" sz="1333" b="1" dirty="0">
              <a:solidFill>
                <a:srgbClr val="316857"/>
              </a:solidFill>
              <a:ea typeface="宋体"/>
            </a:endParaRPr>
          </a:p>
        </p:txBody>
      </p:sp>
      <p:sp>
        <p:nvSpPr>
          <p:cNvPr id="20485" name="文本框 5"/>
          <p:cNvSpPr txBox="1">
            <a:spLocks noChangeArrowheads="1"/>
          </p:cNvSpPr>
          <p:nvPr/>
        </p:nvSpPr>
        <p:spPr bwMode="auto">
          <a:xfrm>
            <a:off x="263525" y="388421"/>
            <a:ext cx="96693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1685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THREE</a:t>
            </a:r>
            <a:endParaRPr lang="zh-CN" altLang="en-US" sz="1800" dirty="0">
              <a:solidFill>
                <a:srgbClr val="31685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8AB97-6865-BFE5-938D-744CE85684C5}"/>
              </a:ext>
            </a:extLst>
          </p:cNvPr>
          <p:cNvSpPr txBox="1"/>
          <p:nvPr/>
        </p:nvSpPr>
        <p:spPr>
          <a:xfrm>
            <a:off x="263525" y="2311660"/>
            <a:ext cx="1073721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自搭建神经网络结构图：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F3B9B7-565A-0AE7-028E-13FE3DBC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29" y="1558097"/>
            <a:ext cx="12192000" cy="4628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E057B5-9CDD-4CEF-4D71-CE8D3BAD9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037888"/>
            <a:ext cx="8101840" cy="40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4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525" y="980728"/>
            <a:ext cx="2879725" cy="422016"/>
          </a:xfrm>
          <a:prstGeom prst="rect">
            <a:avLst/>
          </a:prstGeom>
          <a:noFill/>
        </p:spPr>
        <p:txBody>
          <a:bodyPr lIns="121899" tIns="60949" rIns="121899" bIns="60949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1867" b="1" dirty="0">
                <a:solidFill>
                  <a:srgbClr val="316857"/>
                </a:solidFill>
                <a:latin typeface="Calibri"/>
                <a:ea typeface="宋体"/>
                <a:cs typeface="微软雅黑"/>
              </a:rPr>
              <a:t>模型结构</a:t>
            </a:r>
            <a:endParaRPr kumimoji="1" lang="zh-CN" altLang="en-US" sz="2133" b="1" dirty="0">
              <a:solidFill>
                <a:srgbClr val="31685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407988" y="304800"/>
            <a:ext cx="561975" cy="536575"/>
          </a:xfrm>
          <a:prstGeom prst="triangle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hangingPunct="1">
              <a:defRPr/>
            </a:pPr>
            <a:endParaRPr kumimoji="1" lang="zh-CN" altLang="en-US" sz="1333" b="1" dirty="0">
              <a:solidFill>
                <a:srgbClr val="316857"/>
              </a:solidFill>
              <a:ea typeface="宋体"/>
            </a:endParaRPr>
          </a:p>
        </p:txBody>
      </p:sp>
      <p:sp>
        <p:nvSpPr>
          <p:cNvPr id="20485" name="文本框 5"/>
          <p:cNvSpPr txBox="1">
            <a:spLocks noChangeArrowheads="1"/>
          </p:cNvSpPr>
          <p:nvPr/>
        </p:nvSpPr>
        <p:spPr bwMode="auto">
          <a:xfrm>
            <a:off x="263525" y="388421"/>
            <a:ext cx="96693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1685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THREE</a:t>
            </a:r>
            <a:endParaRPr lang="zh-CN" altLang="en-US" sz="1800" dirty="0">
              <a:solidFill>
                <a:srgbClr val="31685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F3B9B7-565A-0AE7-028E-13FE3DBC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29" y="1558097"/>
            <a:ext cx="12192000" cy="4628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6CE7CE-8A3E-1B87-7D8E-C6FE1520C9A3}"/>
              </a:ext>
            </a:extLst>
          </p:cNvPr>
          <p:cNvSpPr txBox="1"/>
          <p:nvPr/>
        </p:nvSpPr>
        <p:spPr>
          <a:xfrm>
            <a:off x="407988" y="2203088"/>
            <a:ext cx="5040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模型运行结果：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CF0621-8BF3-6996-7318-B88825BA4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198"/>
            <a:ext cx="4072644" cy="40726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9D139F-1AF7-0588-C044-F18627D66A79}"/>
              </a:ext>
            </a:extLst>
          </p:cNvPr>
          <p:cNvSpPr txBox="1"/>
          <p:nvPr/>
        </p:nvSpPr>
        <p:spPr>
          <a:xfrm>
            <a:off x="8400256" y="3442138"/>
            <a:ext cx="583978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自构建模型最终的准确度为：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68.99%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迁移学习模型最终的准确度为：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95.35%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A5CC8F-EBFA-3373-81C0-EED10F95A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54" y="2636912"/>
            <a:ext cx="4072644" cy="40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358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608</Words>
  <Application>Microsoft Office PowerPoint</Application>
  <PresentationFormat>宽屏</PresentationFormat>
  <Paragraphs>79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造字工房力黑（非商用）常规体</vt:lpstr>
      <vt:lpstr>Arial</vt:lpstr>
      <vt:lpstr>Calibri</vt:lpstr>
      <vt:lpstr>Calibri Light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丁文涛</dc:creator>
  <cp:lastModifiedBy>丁 文涛</cp:lastModifiedBy>
  <cp:revision>23</cp:revision>
  <dcterms:created xsi:type="dcterms:W3CDTF">2016-02-02T15:09:46Z</dcterms:created>
  <dcterms:modified xsi:type="dcterms:W3CDTF">2023-03-07T13:14:27Z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