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75" r:id="rId5"/>
    <p:sldId id="276" r:id="rId6"/>
    <p:sldId id="272" r:id="rId7"/>
    <p:sldId id="260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857"/>
    <a:srgbClr val="FFFFFF"/>
    <a:srgbClr val="2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0" y="10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B19DF8-A7B1-427E-9DDB-DFA75113F61A}" type="datetimeFigureOut">
              <a:rPr lang="zh-CN" altLang="en-US"/>
              <a:pPr>
                <a:defRPr/>
              </a:pPr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9E0009-BBF4-4EE3-8AD9-E04EE0BEF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28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5A2AF9-1C33-4CC8-841E-1C9DA64DEA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1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DF670-CEEF-4127-9178-D2C5ED276A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7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683F-E3B4-4ADA-A0BB-43503CD753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27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23852-48BE-4ED1-BFC1-E17715DACE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254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01832-1E12-4B52-A515-36E20B5BADA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47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0974-548F-4DB9-B267-FE36600F5B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9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11D1-0E43-43A6-8631-A23DC32363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8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BDCA-EF23-4849-9E25-149F0A6FB3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87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A7C6-79E5-43BE-88C9-DF1F1AA15B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8F2A-B765-470B-AC56-66A9646CDA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1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F3A6-A51C-4848-A27D-55B4E5C5AB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57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46C13-642D-40E6-8744-10FF847486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61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633D7F-3F39-4443-AEE3-E4C8403FB9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16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0800000">
            <a:off x="4019550" y="1895475"/>
            <a:ext cx="4103688" cy="324008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3791744" y="2658334"/>
            <a:ext cx="4740747" cy="769441"/>
          </a:xfrm>
          <a:prstGeom prst="rect">
            <a:avLst/>
          </a:prstGeom>
          <a:solidFill>
            <a:srgbClr val="3168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花卉智能识别系统</a:t>
            </a:r>
            <a:endParaRPr lang="en-US" altLang="zh-CN" sz="44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92344" y="5877272"/>
            <a:ext cx="6569075" cy="424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汇报人：丁文涛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92100" y="836613"/>
            <a:ext cx="635000" cy="200025"/>
          </a:xfrm>
          <a:custGeom>
            <a:avLst/>
            <a:gdLst>
              <a:gd name="connsiteX0" fmla="*/ 0 w 788790"/>
              <a:gd name="connsiteY0" fmla="*/ 415946 h 415946"/>
              <a:gd name="connsiteX1" fmla="*/ 210116 w 788790"/>
              <a:gd name="connsiteY1" fmla="*/ 22225 h 415946"/>
              <a:gd name="connsiteX2" fmla="*/ 424482 w 788790"/>
              <a:gd name="connsiteY2" fmla="*/ 0 h 415946"/>
              <a:gd name="connsiteX3" fmla="*/ 344406 w 788790"/>
              <a:gd name="connsiteY3" fmla="*/ 150048 h 415946"/>
              <a:gd name="connsiteX4" fmla="*/ 646889 w 788790"/>
              <a:gd name="connsiteY4" fmla="*/ 150048 h 415946"/>
              <a:gd name="connsiteX5" fmla="*/ 788790 w 788790"/>
              <a:gd name="connsiteY5" fmla="*/ 415946 h 41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8790" h="415946">
                <a:moveTo>
                  <a:pt x="0" y="415946"/>
                </a:moveTo>
                <a:lnTo>
                  <a:pt x="210116" y="22225"/>
                </a:lnTo>
                <a:lnTo>
                  <a:pt x="424482" y="0"/>
                </a:lnTo>
                <a:lnTo>
                  <a:pt x="344406" y="150048"/>
                </a:lnTo>
                <a:lnTo>
                  <a:pt x="646889" y="150048"/>
                </a:lnTo>
                <a:lnTo>
                  <a:pt x="788790" y="415946"/>
                </a:lnTo>
                <a:close/>
              </a:path>
            </a:pathLst>
          </a:custGeom>
          <a:solidFill>
            <a:srgbClr val="316857"/>
          </a:solidFill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2088" y="1036638"/>
            <a:ext cx="1284287" cy="74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4267" b="1" dirty="0">
                <a:solidFill>
                  <a:srgbClr val="316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279400" y="222250"/>
            <a:ext cx="1063625" cy="841375"/>
          </a:xfrm>
          <a:prstGeom prst="triangle">
            <a:avLst/>
          </a:prstGeom>
          <a:noFill/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9" name="直线连接符 11"/>
          <p:cNvCxnSpPr/>
          <p:nvPr/>
        </p:nvCxnSpPr>
        <p:spPr>
          <a:xfrm>
            <a:off x="6005513" y="2295525"/>
            <a:ext cx="0" cy="31670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26" name="组合 20"/>
          <p:cNvGrpSpPr>
            <a:grpSpLocks/>
          </p:cNvGrpSpPr>
          <p:nvPr/>
        </p:nvGrpSpPr>
        <p:grpSpPr bwMode="auto">
          <a:xfrm>
            <a:off x="6675438" y="4149725"/>
            <a:ext cx="3716337" cy="931766"/>
            <a:chOff x="6675891" y="4150283"/>
            <a:chExt cx="3715508" cy="931085"/>
          </a:xfrm>
        </p:grpSpPr>
        <p:sp>
          <p:nvSpPr>
            <p:cNvPr id="5139" name="文本框 15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75891" y="4743574"/>
              <a:ext cx="3715508" cy="3377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实机演示模型识别结果</a:t>
              </a:r>
            </a:p>
          </p:txBody>
        </p:sp>
        <p:sp>
          <p:nvSpPr>
            <p:cNvPr id="5141" name="矩形 19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FOUR 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结果展示</a:t>
              </a:r>
            </a:p>
          </p:txBody>
        </p:sp>
      </p:grpSp>
      <p:grpSp>
        <p:nvGrpSpPr>
          <p:cNvPr id="5127" name="组合 21"/>
          <p:cNvGrpSpPr>
            <a:grpSpLocks/>
          </p:cNvGrpSpPr>
          <p:nvPr/>
        </p:nvGrpSpPr>
        <p:grpSpPr bwMode="auto">
          <a:xfrm>
            <a:off x="6634163" y="2284412"/>
            <a:ext cx="3714750" cy="931766"/>
            <a:chOff x="6675891" y="4150283"/>
            <a:chExt cx="3715508" cy="931086"/>
          </a:xfrm>
        </p:grpSpPr>
        <p:sp>
          <p:nvSpPr>
            <p:cNvPr id="5136" name="文本框 22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75891" y="4743575"/>
              <a:ext cx="3715508" cy="3377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介绍神经网络结构及训练过程</a:t>
              </a:r>
            </a:p>
          </p:txBody>
        </p:sp>
        <p:sp>
          <p:nvSpPr>
            <p:cNvPr id="5138" name="矩形 24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THREE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模型结构</a:t>
              </a:r>
            </a:p>
          </p:txBody>
        </p:sp>
      </p:grpSp>
      <p:grpSp>
        <p:nvGrpSpPr>
          <p:cNvPr id="5128" name="组合 25"/>
          <p:cNvGrpSpPr>
            <a:grpSpLocks/>
          </p:cNvGrpSpPr>
          <p:nvPr/>
        </p:nvGrpSpPr>
        <p:grpSpPr bwMode="auto">
          <a:xfrm>
            <a:off x="1355725" y="2295526"/>
            <a:ext cx="3714750" cy="931766"/>
            <a:chOff x="6675891" y="4150283"/>
            <a:chExt cx="3715508" cy="932080"/>
          </a:xfrm>
        </p:grpSpPr>
        <p:sp>
          <p:nvSpPr>
            <p:cNvPr id="5133" name="文本框 26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75891" y="4744208"/>
              <a:ext cx="3715508" cy="3381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介绍了各个组员所完成的任务</a:t>
              </a:r>
            </a:p>
          </p:txBody>
        </p:sp>
        <p:sp>
          <p:nvSpPr>
            <p:cNvPr id="5135" name="矩形 28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ONE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项目分工</a:t>
              </a:r>
            </a:p>
          </p:txBody>
        </p:sp>
      </p:grpSp>
      <p:grpSp>
        <p:nvGrpSpPr>
          <p:cNvPr id="5129" name="组合 29"/>
          <p:cNvGrpSpPr>
            <a:grpSpLocks/>
          </p:cNvGrpSpPr>
          <p:nvPr/>
        </p:nvGrpSpPr>
        <p:grpSpPr bwMode="auto">
          <a:xfrm>
            <a:off x="1343025" y="4100514"/>
            <a:ext cx="3716338" cy="931766"/>
            <a:chOff x="6675891" y="4150283"/>
            <a:chExt cx="3715508" cy="932080"/>
          </a:xfrm>
        </p:grpSpPr>
        <p:sp>
          <p:nvSpPr>
            <p:cNvPr id="5130" name="文本框 30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75891" y="4744208"/>
              <a:ext cx="3715508" cy="3381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介绍如何爬取图片及如何对图片进行预处理</a:t>
              </a:r>
            </a:p>
          </p:txBody>
        </p:sp>
        <p:sp>
          <p:nvSpPr>
            <p:cNvPr id="5132" name="矩形 32"/>
            <p:cNvSpPr>
              <a:spLocks noChangeArrowheads="1"/>
            </p:cNvSpPr>
            <p:nvPr/>
          </p:nvSpPr>
          <p:spPr bwMode="auto">
            <a:xfrm>
              <a:off x="7089365" y="4361200"/>
              <a:ext cx="2682625" cy="369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TWO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数据爬取及预处理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225" y="953193"/>
            <a:ext cx="2879725" cy="418682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</a:rPr>
              <a:t>项目分工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9220" name="文本框 5"/>
          <p:cNvSpPr txBox="1">
            <a:spLocks noChangeArrowheads="1"/>
          </p:cNvSpPr>
          <p:nvPr/>
        </p:nvSpPr>
        <p:spPr bwMode="auto">
          <a:xfrm>
            <a:off x="346573" y="396656"/>
            <a:ext cx="68480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559080"/>
            <a:ext cx="12192000" cy="455613"/>
          </a:xfrm>
          <a:prstGeom prst="rect">
            <a:avLst/>
          </a:prstGeom>
          <a:solidFill>
            <a:srgbClr val="316857"/>
          </a:solidFill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30FFF2A6-7EA1-9DBF-8556-692B2ED73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33556"/>
              </p:ext>
            </p:extLst>
          </p:nvPr>
        </p:nvGraphicFramePr>
        <p:xfrm>
          <a:off x="2495600" y="3068960"/>
          <a:ext cx="6984776" cy="319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1179594015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41086533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176588876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1804746170"/>
                    </a:ext>
                  </a:extLst>
                </a:gridCol>
              </a:tblGrid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41665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数据爬取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谭楚飞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9628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数据预处理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谭楚飞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69223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模型构建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0439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模型训练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3576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前端实现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94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文档撰写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钱炫任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516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F752BB6-BD73-FB8B-B092-2ED943023EC3}"/>
              </a:ext>
            </a:extLst>
          </p:cNvPr>
          <p:cNvSpPr/>
          <p:nvPr/>
        </p:nvSpPr>
        <p:spPr>
          <a:xfrm>
            <a:off x="659706" y="2201898"/>
            <a:ext cx="106565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/>
              <a:t>项目小组：范沛广，郑金鹏，丁文涛，谭楚飞，钱炫任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1030417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数据爬取及预处理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327337" y="407749"/>
            <a:ext cx="72327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8AB97-6865-BFE5-938D-744CE85684C5}"/>
              </a:ext>
            </a:extLst>
          </p:cNvPr>
          <p:cNvSpPr txBox="1"/>
          <p:nvPr/>
        </p:nvSpPr>
        <p:spPr>
          <a:xfrm>
            <a:off x="377620" y="2276872"/>
            <a:ext cx="1073721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图片爬取：首先确定花卉的网址，其次确定图片</a:t>
            </a:r>
            <a:r>
              <a:rPr lang="en-US" altLang="zh-CN" sz="2000" dirty="0"/>
              <a:t>URL</a:t>
            </a:r>
            <a:r>
              <a:rPr lang="zh-CN" altLang="en-US" sz="2000" dirty="0"/>
              <a:t>在请求的相应文件中的格式，再设计相应的正则表达式去逐个匹配，并利用获得的</a:t>
            </a:r>
            <a:r>
              <a:rPr lang="en-US" altLang="zh-CN" sz="2000" dirty="0"/>
              <a:t>URL</a:t>
            </a:r>
            <a:r>
              <a:rPr lang="zh-CN" altLang="en-US" sz="2000" dirty="0"/>
              <a:t>去下载图片并保存。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图像增强：共提供了</a:t>
            </a:r>
            <a:r>
              <a:rPr lang="en-US" altLang="zh-CN" sz="2000" dirty="0"/>
              <a:t>7</a:t>
            </a:r>
            <a:r>
              <a:rPr lang="zh-CN" altLang="en-US" sz="2000"/>
              <a:t>种图像增强方式，分别为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780928"/>
            <a:ext cx="12192000" cy="3870697"/>
          </a:xfrm>
          <a:prstGeom prst="rect">
            <a:avLst/>
          </a:prstGeom>
          <a:solidFill>
            <a:srgbClr val="316857"/>
          </a:solidFill>
          <a:ln w="12700" cap="flat" cmpd="sng" algn="ctr">
            <a:solidFill>
              <a:srgbClr val="316857"/>
            </a:solidFill>
            <a:prstDash val="solid"/>
            <a:miter lim="800000"/>
          </a:ln>
          <a:effectLst/>
        </p:spPr>
        <p:txBody>
          <a:bodyPr lIns="121917" tIns="60959" rIns="121917" bIns="60959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25" y="1030417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疫情上报功能模块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327337" y="407749"/>
            <a:ext cx="72327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6CB87-5F82-27A9-91B1-E2714E8FC733}"/>
              </a:ext>
            </a:extLst>
          </p:cNvPr>
          <p:cNvSpPr txBox="1"/>
          <p:nvPr/>
        </p:nvSpPr>
        <p:spPr>
          <a:xfrm>
            <a:off x="327337" y="1590821"/>
            <a:ext cx="511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在本模块中，用户可以填写自己的相关信息，</a:t>
            </a:r>
            <a:endParaRPr lang="en-US" altLang="zh-CN" dirty="0"/>
          </a:p>
          <a:p>
            <a:r>
              <a:rPr lang="zh-CN" altLang="en-US" dirty="0"/>
              <a:t>软件会自动识别健康码颜色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9CDD83-AA50-EC20-536D-69A569446EE6}"/>
              </a:ext>
            </a:extLst>
          </p:cNvPr>
          <p:cNvSpPr txBox="1"/>
          <p:nvPr/>
        </p:nvSpPr>
        <p:spPr>
          <a:xfrm>
            <a:off x="466404" y="3480087"/>
            <a:ext cx="5068717" cy="21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用户可以使用收到的识别码来填写相关信息并进行健康上报。软件会根据用户输入的信息来进行正确性校验，保证用户输入的合法性。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同时，软件使用</a:t>
            </a:r>
            <a:r>
              <a:rPr lang="en-US" altLang="zh-CN" sz="1800" dirty="0">
                <a:solidFill>
                  <a:schemeClr val="bg1"/>
                </a:solidFill>
              </a:rPr>
              <a:t>OpenCV</a:t>
            </a:r>
            <a:r>
              <a:rPr lang="zh-CN" altLang="en-US" sz="1800" dirty="0">
                <a:solidFill>
                  <a:schemeClr val="bg1"/>
                </a:solidFill>
              </a:rPr>
              <a:t>来识别图片中是否存在二维码，并根据二维码中各颜色像素点的个数来得出健康码颜色，使结果更加准确。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3FFF38-CE1D-198E-2B6B-AA9E524A9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17" y="407749"/>
            <a:ext cx="2602436" cy="5656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9F4B1B-CBE1-1D93-E0C7-BB9B64B609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46" y="407749"/>
            <a:ext cx="2610877" cy="56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734" y="871963"/>
            <a:ext cx="2879725" cy="459014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1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项目功能</a:t>
            </a: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chemeClr val="bg1"/>
              </a:solidFill>
              <a:ea typeface="宋体"/>
            </a:endParaRPr>
          </a:p>
        </p:txBody>
      </p:sp>
      <p:sp>
        <p:nvSpPr>
          <p:cNvPr id="22532" name="文本框 5"/>
          <p:cNvSpPr txBox="1">
            <a:spLocks noChangeArrowheads="1"/>
          </p:cNvSpPr>
          <p:nvPr/>
        </p:nvSpPr>
        <p:spPr bwMode="auto">
          <a:xfrm>
            <a:off x="239248" y="376707"/>
            <a:ext cx="966931" cy="369332"/>
          </a:xfrm>
          <a:prstGeom prst="rect">
            <a:avLst/>
          </a:prstGeom>
          <a:solidFill>
            <a:srgbClr val="316857"/>
          </a:solidFill>
          <a:ln w="9525">
            <a:solidFill>
              <a:srgbClr val="316857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组合 9"/>
          <p:cNvGrpSpPr>
            <a:grpSpLocks/>
          </p:cNvGrpSpPr>
          <p:nvPr/>
        </p:nvGrpSpPr>
        <p:grpSpPr bwMode="auto">
          <a:xfrm rot="3489117">
            <a:off x="4404245" y="2379365"/>
            <a:ext cx="1368425" cy="1079500"/>
            <a:chOff x="9031695" y="1802352"/>
            <a:chExt cx="1064319" cy="840234"/>
          </a:xfrm>
        </p:grpSpPr>
        <p:sp>
          <p:nvSpPr>
            <p:cNvPr id="7" name="任意多边形 6"/>
            <p:cNvSpPr/>
            <p:nvPr/>
          </p:nvSpPr>
          <p:spPr>
            <a:xfrm>
              <a:off x="9132586" y="2364674"/>
              <a:ext cx="635875" cy="200173"/>
            </a:xfrm>
            <a:custGeom>
              <a:avLst/>
              <a:gdLst>
                <a:gd name="connsiteX0" fmla="*/ 0 w 788790"/>
                <a:gd name="connsiteY0" fmla="*/ 415946 h 415946"/>
                <a:gd name="connsiteX1" fmla="*/ 210116 w 788790"/>
                <a:gd name="connsiteY1" fmla="*/ 22225 h 415946"/>
                <a:gd name="connsiteX2" fmla="*/ 424482 w 788790"/>
                <a:gd name="connsiteY2" fmla="*/ 0 h 415946"/>
                <a:gd name="connsiteX3" fmla="*/ 344406 w 788790"/>
                <a:gd name="connsiteY3" fmla="*/ 150048 h 415946"/>
                <a:gd name="connsiteX4" fmla="*/ 646889 w 788790"/>
                <a:gd name="connsiteY4" fmla="*/ 150048 h 415946"/>
                <a:gd name="connsiteX5" fmla="*/ 788790 w 788790"/>
                <a:gd name="connsiteY5" fmla="*/ 415946 h 41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8790" h="415946">
                  <a:moveTo>
                    <a:pt x="0" y="415946"/>
                  </a:moveTo>
                  <a:lnTo>
                    <a:pt x="210116" y="22225"/>
                  </a:lnTo>
                  <a:lnTo>
                    <a:pt x="424482" y="0"/>
                  </a:lnTo>
                  <a:lnTo>
                    <a:pt x="344406" y="150048"/>
                  </a:lnTo>
                  <a:lnTo>
                    <a:pt x="646889" y="150048"/>
                  </a:lnTo>
                  <a:lnTo>
                    <a:pt x="788790" y="41594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031695" y="1802352"/>
              <a:ext cx="1064319" cy="840234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159896" y="1988840"/>
            <a:ext cx="2749550" cy="2003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kumimoji="1" lang="en-US" altLang="zh-CN" sz="13800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13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2921" y="3530302"/>
            <a:ext cx="2370137" cy="749300"/>
          </a:xfrm>
          <a:prstGeom prst="rect">
            <a:avLst/>
          </a:prstGeom>
          <a:solidFill>
            <a:srgbClr val="316857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4283596" y="3535065"/>
            <a:ext cx="768350" cy="66357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295</Words>
  <Application>Microsoft Office PowerPoint</Application>
  <PresentationFormat>宽屏</PresentationFormat>
  <Paragraphs>56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造字工房力黑（非商用）常规体</vt:lpstr>
      <vt:lpstr>Arial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丁文涛</dc:creator>
  <cp:lastModifiedBy>丁 文涛</cp:lastModifiedBy>
  <cp:revision>10</cp:revision>
  <dcterms:created xsi:type="dcterms:W3CDTF">2016-02-02T15:09:46Z</dcterms:created>
  <dcterms:modified xsi:type="dcterms:W3CDTF">2023-03-07T08:07:22Z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