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3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64529-7D5E-7A4F-BBED-14405C7A2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3001DD-048C-9147-BD53-EE65EDA8D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20FC3-DD85-5B4D-84DA-EAEFD586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29F6-CFA5-9B4D-A221-91BF2DFED1DA}" type="datetimeFigureOut">
              <a:rPr kumimoji="1" lang="zh-CN" altLang="en-US" smtClean="0"/>
              <a:t>2020/11/25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555B1-902E-CB49-BDC2-C363FFC4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0A064A-9784-8E48-8181-F01A6711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034-5287-E942-84C3-5133B00035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742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C5171-4901-1A42-B81B-9B009409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FC6048-463D-7641-8627-A4A7C05B8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0D0A31-3B7E-6542-B757-3DF6A20C9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29F6-CFA5-9B4D-A221-91BF2DFED1DA}" type="datetimeFigureOut">
              <a:rPr kumimoji="1" lang="zh-CN" altLang="en-US" smtClean="0"/>
              <a:t>2020/11/25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2A5A5-7C81-B040-BF44-0AD3D442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E31480-7AF6-9E44-B68E-DF9A4022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034-5287-E942-84C3-5133B00035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476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17AB55-4A6D-874E-8346-2A37ED695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7C7D08-6E29-6748-8B44-B4194D92F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56D422-1E85-1143-8719-80C36885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29F6-CFA5-9B4D-A221-91BF2DFED1DA}" type="datetimeFigureOut">
              <a:rPr kumimoji="1" lang="zh-CN" altLang="en-US" smtClean="0"/>
              <a:t>2020/11/25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A932C5-B920-D940-81A4-4270BFB3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810F3F-9B90-AF46-A51F-4E269177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034-5287-E942-84C3-5133B00035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18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EFBCC-4A80-BD41-A776-78AAECD3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350CDB-644F-7A4D-AD2C-3AC22F9C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61AA2-E6D0-3841-9F1B-312A4B0B0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29F6-CFA5-9B4D-A221-91BF2DFED1DA}" type="datetimeFigureOut">
              <a:rPr kumimoji="1" lang="zh-CN" altLang="en-US" smtClean="0"/>
              <a:t>2020/11/25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C90BC2-F48A-9E48-A50F-A13F17CA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7936A1-A5D6-0E44-9B8D-56B77EBA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034-5287-E942-84C3-5133B00035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084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4DD27-C041-D54E-9904-64184DBC4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2F9768-C5B4-C44A-A75C-5B822DB65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F518DB-F2C1-0D4F-B9BC-B5D187ED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29F6-CFA5-9B4D-A221-91BF2DFED1DA}" type="datetimeFigureOut">
              <a:rPr kumimoji="1" lang="zh-CN" altLang="en-US" smtClean="0"/>
              <a:t>2020/11/25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45FC4-090D-654B-B145-F2141053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9FC53-E4EA-A840-8832-A7CC1E6E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034-5287-E942-84C3-5133B00035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925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267B-FADD-444A-A16F-FA06C78A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3DA3C7-6C9C-A945-A661-8E389858E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15D083-AA1D-9546-977A-C43229711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D146EB-2591-5A44-AFB0-2A6E42B14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29F6-CFA5-9B4D-A221-91BF2DFED1DA}" type="datetimeFigureOut">
              <a:rPr kumimoji="1" lang="zh-CN" altLang="en-US" smtClean="0"/>
              <a:t>2020/11/25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9EED8A-D23B-E246-8309-4B4BBDDF4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43B175-5D56-AB4D-A0C9-4A1D35CB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034-5287-E942-84C3-5133B00035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817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6A3E9-3730-4A47-8110-FBE9CFAB4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020CED-1978-4245-80CC-8CA01B812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7C607D-BF77-9845-9150-4985BB875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68FAEE-2273-E04C-932D-9A09EABB5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94A8D8-0C27-CE44-91F7-14A45F5636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8B1B65-7C16-9142-A032-8842C88C6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29F6-CFA5-9B4D-A221-91BF2DFED1DA}" type="datetimeFigureOut">
              <a:rPr kumimoji="1" lang="zh-CN" altLang="en-US" smtClean="0"/>
              <a:t>2020/11/25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E5C93B-1FDE-0C4E-9169-FA6225DC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B082AF-DA32-2144-A1F0-14788C65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034-5287-E942-84C3-5133B00035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118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6AC30-046E-044D-9970-A3D3E8E3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F747F3-605B-594B-9B46-145EE1FC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29F6-CFA5-9B4D-A221-91BF2DFED1DA}" type="datetimeFigureOut">
              <a:rPr kumimoji="1" lang="zh-CN" altLang="en-US" smtClean="0"/>
              <a:t>2020/11/25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2B9744-5EB1-A64E-BDB5-600D3808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EBFC02-F1BC-7240-BD21-448A099E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034-5287-E942-84C3-5133B00035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08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7A5E00-C314-9A44-A537-EA7E1838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29F6-CFA5-9B4D-A221-91BF2DFED1DA}" type="datetimeFigureOut">
              <a:rPr kumimoji="1" lang="zh-CN" altLang="en-US" smtClean="0"/>
              <a:t>2020/11/25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8D2C34-2E60-4448-801D-023A5594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7421A0-932B-6942-8C2A-90F63D4A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034-5287-E942-84C3-5133B00035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795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DF50C-19DC-5548-A884-BA0E6DD8A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D6B25-42E5-394B-9883-F7865F8B3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1233D5-F939-FB40-A297-D3FA2EC2D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830BAE-CA93-1245-A6BC-7BB50758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29F6-CFA5-9B4D-A221-91BF2DFED1DA}" type="datetimeFigureOut">
              <a:rPr kumimoji="1" lang="zh-CN" altLang="en-US" smtClean="0"/>
              <a:t>2020/11/25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DADEF5-C1E4-0D42-A0B6-00D65A06A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EB99F0-8906-594F-8AF5-7D5FE62A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034-5287-E942-84C3-5133B00035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44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679F6-F15A-AA40-B311-C451BDD2B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5883DC-20BB-1845-8532-B175F5FC6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17A66B-2057-9D46-817A-1A1A73CFE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478130-CCDA-1A40-9FF1-88A099B40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29F6-CFA5-9B4D-A221-91BF2DFED1DA}" type="datetimeFigureOut">
              <a:rPr kumimoji="1" lang="zh-CN" altLang="en-US" smtClean="0"/>
              <a:t>2020/11/25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7EC695-4E97-B346-BB28-9069023F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05E77F-F290-E24B-B1BF-820F3457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034-5287-E942-84C3-5133B00035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676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D5F02F-B6F0-4B49-BEA3-CD473F92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679F3B-A625-B44C-B315-E8761AF94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907C63-ADA1-1D46-AD55-3945A95D6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029F6-CFA5-9B4D-A221-91BF2DFED1DA}" type="datetimeFigureOut">
              <a:rPr kumimoji="1" lang="zh-CN" altLang="en-US" smtClean="0"/>
              <a:t>2020/11/25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CF2C1-85AF-1141-B37D-5A3ACCFF2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D75AB-D207-3E40-B029-2EAD5E458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D4034-5287-E942-84C3-5133B00035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149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388B7-5B28-4B44-865C-C446D145E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339" y="1800457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zh-CN" b="1" dirty="0"/>
              <a:t>Lab 10</a:t>
            </a:r>
            <a:r>
              <a:rPr kumimoji="1" lang="en-US" altLang="zh-CN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Histogram of oriented gradients</a:t>
            </a:r>
            <a:br>
              <a:rPr kumimoji="1" lang="en-US" altLang="zh-CN" dirty="0"/>
            </a:br>
            <a:r>
              <a:rPr kumimoji="1" lang="en-US" altLang="zh-CN" dirty="0"/>
              <a:t>(HOG)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46B68A-3AED-8F4E-8837-3828E8EDA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78775"/>
            <a:ext cx="9144000" cy="1655762"/>
          </a:xfrm>
        </p:spPr>
        <p:txBody>
          <a:bodyPr/>
          <a:lstStyle/>
          <a:p>
            <a:r>
              <a:rPr kumimoji="1" lang="en-US" altLang="zh-CN" dirty="0" err="1"/>
              <a:t>Zongwei</a:t>
            </a:r>
            <a:r>
              <a:rPr kumimoji="1" lang="en-US" altLang="zh-CN" dirty="0"/>
              <a:t> Li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30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0B8F32FA-710D-8145-9049-4CC0AAC4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366"/>
          </a:xfrm>
        </p:spPr>
        <p:txBody>
          <a:bodyPr/>
          <a:lstStyle/>
          <a:p>
            <a:r>
              <a:rPr kumimoji="1" lang="en" altLang="zh-CN" dirty="0"/>
              <a:t>GAMMA</a:t>
            </a:r>
            <a:r>
              <a:rPr kumimoji="1" lang="zh-CN" altLang="en" dirty="0"/>
              <a:t>矫正</a:t>
            </a:r>
            <a:endParaRPr kumimoji="1" lang="en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C6B6F11-1EA9-C443-A9F6-3CC6AA30B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67" y="2381142"/>
            <a:ext cx="1028666" cy="209571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040593D-3116-B641-B6C3-8A029AFF3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375" y="4095456"/>
            <a:ext cx="1028666" cy="20573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B3BBDC-9C33-3046-A343-BD1A88533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081" y="1035762"/>
            <a:ext cx="1037712" cy="21776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2AA7866-6FBF-CF4C-8386-CDA62FF01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5832" y="4005699"/>
            <a:ext cx="3934788" cy="24871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455933F-89FE-0A49-8D53-7B7F795514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6290" y="1035762"/>
            <a:ext cx="3653872" cy="239323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2228088-BEB3-AD4C-903F-03BDD0E40A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1376" y="2111320"/>
            <a:ext cx="4174407" cy="263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9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4556DE6-AE9A-4D47-A120-FB268C450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107" y="1033412"/>
            <a:ext cx="2045853" cy="2169556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2F22D0FC-075C-F84B-97E1-AC0D4F90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366"/>
          </a:xfrm>
        </p:spPr>
        <p:txBody>
          <a:bodyPr/>
          <a:lstStyle/>
          <a:p>
            <a:r>
              <a:rPr kumimoji="1" lang="en" altLang="zh-CN" dirty="0"/>
              <a:t>Sobel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filtering</a:t>
            </a:r>
            <a:endParaRPr kumimoji="1" lang="en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73F464A-6F9A-2046-B25F-9EAA29A45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153" y="3037958"/>
            <a:ext cx="1724030" cy="363961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FC4D320-6F31-DE4D-ABF2-941D6226C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018" y="3083567"/>
            <a:ext cx="1724030" cy="35484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2D82F70-8364-AB4F-91CA-596394E3DF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3446" y="914011"/>
            <a:ext cx="2398454" cy="21695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9F8F3F0-3539-5440-B97C-5D8240A987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1706" y="1323868"/>
            <a:ext cx="2387600" cy="4991100"/>
          </a:xfrm>
          <a:prstGeom prst="rect">
            <a:avLst/>
          </a:prstGeom>
        </p:spPr>
      </p:pic>
      <p:sp>
        <p:nvSpPr>
          <p:cNvPr id="11" name="右箭头 10">
            <a:extLst>
              <a:ext uri="{FF2B5EF4-FFF2-40B4-BE49-F238E27FC236}">
                <a16:creationId xmlns:a16="http://schemas.microsoft.com/office/drawing/2014/main" id="{E3B36D82-EA13-394A-A5B7-535493BC7FC4}"/>
              </a:ext>
            </a:extLst>
          </p:cNvPr>
          <p:cNvSpPr/>
          <p:nvPr/>
        </p:nvSpPr>
        <p:spPr>
          <a:xfrm rot="10800000">
            <a:off x="4164003" y="32029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33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0B8F32FA-710D-8145-9049-4CC0AAC4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366"/>
          </a:xfrm>
        </p:spPr>
        <p:txBody>
          <a:bodyPr/>
          <a:lstStyle/>
          <a:p>
            <a:r>
              <a:rPr kumimoji="1" lang="en" altLang="zh-CN" dirty="0"/>
              <a:t>HOG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166CF7-1DCA-F342-B6D0-5E844EB6EF43}"/>
              </a:ext>
            </a:extLst>
          </p:cNvPr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计算图像像素点梯度值，得到梯度图</a:t>
            </a:r>
            <a:r>
              <a:rPr lang="en-US" altLang="zh-CN" dirty="0">
                <a:solidFill>
                  <a:srgbClr val="000000"/>
                </a:solidFill>
                <a:latin typeface="Helvetica Neue" panose="02000503000000020004" pitchFamily="2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尺寸和原图同等大小</a:t>
            </a:r>
            <a:r>
              <a:rPr lang="en-US" altLang="zh-CN" dirty="0">
                <a:solidFill>
                  <a:srgbClr val="000000"/>
                </a:solidFill>
                <a:latin typeface="Helvetica Neue" panose="02000503000000020004" pitchFamily="2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图像划分多个</a:t>
            </a:r>
            <a:r>
              <a:rPr lang="en" altLang="zh-CN" dirty="0">
                <a:solidFill>
                  <a:srgbClr val="000000"/>
                </a:solidFill>
                <a:latin typeface="Helvetica Neue" panose="02000503000000020004" pitchFamily="2" charset="0"/>
              </a:rPr>
              <a:t>cell</a:t>
            </a:r>
            <a:r>
              <a:rPr lang="zh-CN" altLang="en" dirty="0">
                <a:solidFill>
                  <a:srgbClr val="000000"/>
                </a:solidFill>
                <a:latin typeface="Helvetica Neue" panose="02000503000000020004" pitchFamily="2" charset="0"/>
              </a:rPr>
              <a:t>，</a:t>
            </a: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统计</a:t>
            </a:r>
            <a:r>
              <a:rPr lang="en" altLang="zh-CN" dirty="0">
                <a:solidFill>
                  <a:srgbClr val="000000"/>
                </a:solidFill>
                <a:latin typeface="Helvetica Neue" panose="02000503000000020004" pitchFamily="2" charset="0"/>
              </a:rPr>
              <a:t>cell</a:t>
            </a: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内梯度直方向方图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将</a:t>
            </a:r>
            <a:r>
              <a:rPr lang="en-US" altLang="zh-CN" dirty="0">
                <a:solidFill>
                  <a:srgbClr val="000000"/>
                </a:solidFill>
                <a:latin typeface="Helvetica Neue" panose="02000503000000020004" pitchFamily="2" charset="0"/>
              </a:rPr>
              <a:t>2×2</a:t>
            </a: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个</a:t>
            </a:r>
            <a:r>
              <a:rPr lang="en" altLang="zh-CN" dirty="0">
                <a:solidFill>
                  <a:srgbClr val="000000"/>
                </a:solidFill>
                <a:latin typeface="Helvetica Neue" panose="02000503000000020004" pitchFamily="2" charset="0"/>
              </a:rPr>
              <a:t>cell</a:t>
            </a: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联合成一个</a:t>
            </a:r>
            <a:r>
              <a:rPr lang="en" altLang="zh-CN" dirty="0">
                <a:solidFill>
                  <a:srgbClr val="000000"/>
                </a:solidFill>
                <a:latin typeface="Helvetica Neue" panose="02000503000000020004" pitchFamily="2" charset="0"/>
              </a:rPr>
              <a:t>block</a:t>
            </a:r>
            <a:r>
              <a:rPr lang="zh-CN" altLang="en" dirty="0">
                <a:solidFill>
                  <a:srgbClr val="000000"/>
                </a:solidFill>
                <a:latin typeface="Helvetica Neue" panose="02000503000000020004" pitchFamily="2" charset="0"/>
              </a:rPr>
              <a:t>，</a:t>
            </a: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对每个</a:t>
            </a:r>
            <a:r>
              <a:rPr lang="en" altLang="zh-CN" dirty="0">
                <a:solidFill>
                  <a:srgbClr val="000000"/>
                </a:solidFill>
                <a:latin typeface="Helvetica Neue" panose="02000503000000020004" pitchFamily="2" charset="0"/>
              </a:rPr>
              <a:t>block</a:t>
            </a: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做块内梯度归一化</a:t>
            </a:r>
            <a:endParaRPr lang="zh-CN" altLang="en-US" b="0" i="0" u="none" strike="noStrike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520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A81907F-7B0C-0F42-BB70-B14B3306B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706" y="4135859"/>
            <a:ext cx="4861368" cy="2576891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0B8F32FA-710D-8145-9049-4CC0AAC4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366"/>
          </a:xfrm>
        </p:spPr>
        <p:txBody>
          <a:bodyPr/>
          <a:lstStyle/>
          <a:p>
            <a:r>
              <a:rPr kumimoji="1" lang="en" altLang="zh-CN" dirty="0"/>
              <a:t>HOG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166CF7-1DCA-F342-B6D0-5E844EB6EF43}"/>
              </a:ext>
            </a:extLst>
          </p:cNvPr>
          <p:cNvSpPr/>
          <p:nvPr/>
        </p:nvSpPr>
        <p:spPr>
          <a:xfrm>
            <a:off x="340488" y="482664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  <a:latin typeface="Helvetica Neue" panose="02000503000000020004" pitchFamily="2" charset="0"/>
              </a:rPr>
              <a:t>计算图像像素点梯度值，得到梯度图</a:t>
            </a:r>
            <a:r>
              <a:rPr lang="en-US" altLang="zh-CN" dirty="0">
                <a:solidFill>
                  <a:srgbClr val="FF0000"/>
                </a:solidFill>
                <a:latin typeface="Helvetica Neue" panose="02000503000000020004" pitchFamily="2" charset="0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Helvetica Neue" panose="02000503000000020004" pitchFamily="2" charset="0"/>
              </a:rPr>
              <a:t>尺寸和原图同等大小</a:t>
            </a:r>
            <a:r>
              <a:rPr lang="en-US" altLang="zh-CN" dirty="0">
                <a:solidFill>
                  <a:srgbClr val="FF0000"/>
                </a:solidFill>
                <a:latin typeface="Helvetica Neue" panose="02000503000000020004" pitchFamily="2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chemeClr val="accent1"/>
                </a:solidFill>
                <a:latin typeface="Helvetica Neue" panose="02000503000000020004" pitchFamily="2" charset="0"/>
              </a:rPr>
              <a:t>图像划分多个</a:t>
            </a:r>
            <a:r>
              <a:rPr lang="en" altLang="zh-CN" dirty="0">
                <a:solidFill>
                  <a:schemeClr val="accent1"/>
                </a:solidFill>
                <a:latin typeface="Helvetica Neue" panose="02000503000000020004" pitchFamily="2" charset="0"/>
              </a:rPr>
              <a:t>cell</a:t>
            </a:r>
            <a:r>
              <a:rPr lang="zh-CN" altLang="en" dirty="0">
                <a:solidFill>
                  <a:schemeClr val="accent1"/>
                </a:solidFill>
                <a:latin typeface="Helvetica Neue" panose="02000503000000020004" pitchFamily="2" charset="0"/>
              </a:rPr>
              <a:t>，</a:t>
            </a:r>
            <a:r>
              <a:rPr lang="zh-CN" altLang="en-US" dirty="0">
                <a:solidFill>
                  <a:schemeClr val="accent1"/>
                </a:solidFill>
                <a:latin typeface="Helvetica Neue" panose="02000503000000020004" pitchFamily="2" charset="0"/>
              </a:rPr>
              <a:t>统计</a:t>
            </a:r>
            <a:r>
              <a:rPr lang="en" altLang="zh-CN" dirty="0">
                <a:solidFill>
                  <a:schemeClr val="accent1"/>
                </a:solidFill>
                <a:latin typeface="Helvetica Neue" panose="02000503000000020004" pitchFamily="2" charset="0"/>
              </a:rPr>
              <a:t>cell</a:t>
            </a:r>
            <a:r>
              <a:rPr lang="zh-CN" altLang="en-US" dirty="0">
                <a:solidFill>
                  <a:schemeClr val="accent1"/>
                </a:solidFill>
                <a:latin typeface="Helvetica Neue" panose="02000503000000020004" pitchFamily="2" charset="0"/>
              </a:rPr>
              <a:t>内梯度直方向方图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将</a:t>
            </a:r>
            <a:r>
              <a:rPr lang="en-US" altLang="zh-CN" dirty="0">
                <a:solidFill>
                  <a:srgbClr val="000000"/>
                </a:solidFill>
                <a:latin typeface="Helvetica Neue" panose="02000503000000020004" pitchFamily="2" charset="0"/>
              </a:rPr>
              <a:t>2×2</a:t>
            </a: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个</a:t>
            </a:r>
            <a:r>
              <a:rPr lang="en" altLang="zh-CN" dirty="0">
                <a:solidFill>
                  <a:srgbClr val="000000"/>
                </a:solidFill>
                <a:latin typeface="Helvetica Neue" panose="02000503000000020004" pitchFamily="2" charset="0"/>
              </a:rPr>
              <a:t>cell</a:t>
            </a: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联合成一个</a:t>
            </a:r>
            <a:r>
              <a:rPr lang="en" altLang="zh-CN" dirty="0">
                <a:solidFill>
                  <a:srgbClr val="000000"/>
                </a:solidFill>
                <a:latin typeface="Helvetica Neue" panose="02000503000000020004" pitchFamily="2" charset="0"/>
              </a:rPr>
              <a:t>block</a:t>
            </a:r>
            <a:r>
              <a:rPr lang="zh-CN" altLang="en" dirty="0">
                <a:solidFill>
                  <a:srgbClr val="000000"/>
                </a:solidFill>
                <a:latin typeface="Helvetica Neue" panose="02000503000000020004" pitchFamily="2" charset="0"/>
              </a:rPr>
              <a:t>，</a:t>
            </a: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对每个</a:t>
            </a:r>
            <a:r>
              <a:rPr lang="en" altLang="zh-CN" dirty="0">
                <a:solidFill>
                  <a:srgbClr val="000000"/>
                </a:solidFill>
                <a:latin typeface="Helvetica Neue" panose="02000503000000020004" pitchFamily="2" charset="0"/>
              </a:rPr>
              <a:t>block</a:t>
            </a: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做块内梯度归一化</a:t>
            </a:r>
            <a:endParaRPr lang="zh-CN" altLang="en-US" b="0" i="0" u="none" strike="noStrike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29335DF-4081-F542-93FD-4EFAAEC8B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884" y="69006"/>
            <a:ext cx="7770471" cy="396002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7BA0234-81C8-FF4E-B0A9-553CBE785EF0}"/>
              </a:ext>
            </a:extLst>
          </p:cNvPr>
          <p:cNvSpPr/>
          <p:nvPr/>
        </p:nvSpPr>
        <p:spPr>
          <a:xfrm>
            <a:off x="6967959" y="478351"/>
            <a:ext cx="4861367" cy="239595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899948-CFC2-CC4D-B425-69799C57995C}"/>
              </a:ext>
            </a:extLst>
          </p:cNvPr>
          <p:cNvSpPr/>
          <p:nvPr/>
        </p:nvSpPr>
        <p:spPr>
          <a:xfrm>
            <a:off x="7083706" y="3001632"/>
            <a:ext cx="4853649" cy="360751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19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0B8F32FA-710D-8145-9049-4CC0AAC4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366"/>
          </a:xfrm>
        </p:spPr>
        <p:txBody>
          <a:bodyPr/>
          <a:lstStyle/>
          <a:p>
            <a:r>
              <a:rPr kumimoji="1" lang="en" altLang="zh-CN" dirty="0"/>
              <a:t>HOG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031380-7C1F-FD4D-A08F-DFEED3069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476" y="1570062"/>
            <a:ext cx="2291868" cy="447545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364359D-0E4C-5345-A822-EE1086CFD47B}"/>
              </a:ext>
            </a:extLst>
          </p:cNvPr>
          <p:cNvSpPr/>
          <p:nvPr/>
        </p:nvSpPr>
        <p:spPr>
          <a:xfrm>
            <a:off x="757177" y="280107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>
                <a:latin typeface="Helvetica Neue" panose="02000503000000020004" pitchFamily="2" charset="0"/>
              </a:rPr>
              <a:t>计算图像像素点梯度值，得到梯度图</a:t>
            </a:r>
            <a:r>
              <a:rPr lang="en-US" altLang="zh-CN" dirty="0">
                <a:latin typeface="Helvetica Neue" panose="02000503000000020004" pitchFamily="2" charset="0"/>
              </a:rPr>
              <a:t>(</a:t>
            </a:r>
            <a:r>
              <a:rPr lang="zh-CN" altLang="en-US" dirty="0">
                <a:latin typeface="Helvetica Neue" panose="02000503000000020004" pitchFamily="2" charset="0"/>
              </a:rPr>
              <a:t>尺寸和原图同等大小</a:t>
            </a:r>
            <a:r>
              <a:rPr lang="en-US" altLang="zh-CN" dirty="0">
                <a:latin typeface="Helvetica Neue" panose="02000503000000020004" pitchFamily="2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latin typeface="Helvetica Neue" panose="02000503000000020004" pitchFamily="2" charset="0"/>
              </a:rPr>
              <a:t>图像划分多个</a:t>
            </a:r>
            <a:r>
              <a:rPr lang="en" altLang="zh-CN" dirty="0">
                <a:latin typeface="Helvetica Neue" panose="02000503000000020004" pitchFamily="2" charset="0"/>
              </a:rPr>
              <a:t>cell</a:t>
            </a:r>
            <a:r>
              <a:rPr lang="zh-CN" altLang="en" dirty="0">
                <a:latin typeface="Helvetica Neue" panose="02000503000000020004" pitchFamily="2" charset="0"/>
              </a:rPr>
              <a:t>，</a:t>
            </a:r>
            <a:r>
              <a:rPr lang="zh-CN" altLang="en-US" dirty="0">
                <a:latin typeface="Helvetica Neue" panose="02000503000000020004" pitchFamily="2" charset="0"/>
              </a:rPr>
              <a:t>统计</a:t>
            </a:r>
            <a:r>
              <a:rPr lang="en" altLang="zh-CN" dirty="0">
                <a:latin typeface="Helvetica Neue" panose="02000503000000020004" pitchFamily="2" charset="0"/>
              </a:rPr>
              <a:t>cell</a:t>
            </a:r>
            <a:r>
              <a:rPr lang="zh-CN" altLang="en-US" dirty="0">
                <a:latin typeface="Helvetica Neue" panose="02000503000000020004" pitchFamily="2" charset="0"/>
              </a:rPr>
              <a:t>内梯度直方向方图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  <a:latin typeface="Helvetica Neue" panose="02000503000000020004" pitchFamily="2" charset="0"/>
              </a:rPr>
              <a:t>将</a:t>
            </a:r>
            <a:r>
              <a:rPr lang="en-US" altLang="zh-CN" dirty="0">
                <a:solidFill>
                  <a:srgbClr val="FF0000"/>
                </a:solidFill>
                <a:latin typeface="Helvetica Neue" panose="02000503000000020004" pitchFamily="2" charset="0"/>
              </a:rPr>
              <a:t>2×2</a:t>
            </a:r>
            <a:r>
              <a:rPr lang="zh-CN" altLang="en-US" dirty="0">
                <a:solidFill>
                  <a:srgbClr val="FF0000"/>
                </a:solidFill>
                <a:latin typeface="Helvetica Neue" panose="02000503000000020004" pitchFamily="2" charset="0"/>
              </a:rPr>
              <a:t>个</a:t>
            </a:r>
            <a:r>
              <a:rPr lang="en" altLang="zh-CN" dirty="0">
                <a:solidFill>
                  <a:srgbClr val="FF0000"/>
                </a:solidFill>
                <a:latin typeface="Helvetica Neue" panose="02000503000000020004" pitchFamily="2" charset="0"/>
              </a:rPr>
              <a:t>cell</a:t>
            </a:r>
            <a:r>
              <a:rPr lang="zh-CN" altLang="en-US" dirty="0">
                <a:solidFill>
                  <a:srgbClr val="FF0000"/>
                </a:solidFill>
                <a:latin typeface="Helvetica Neue" panose="02000503000000020004" pitchFamily="2" charset="0"/>
              </a:rPr>
              <a:t>联合成一个</a:t>
            </a:r>
            <a:r>
              <a:rPr lang="en" altLang="zh-CN" dirty="0">
                <a:solidFill>
                  <a:srgbClr val="FF0000"/>
                </a:solidFill>
                <a:latin typeface="Helvetica Neue" panose="02000503000000020004" pitchFamily="2" charset="0"/>
              </a:rPr>
              <a:t>block</a:t>
            </a:r>
            <a:r>
              <a:rPr lang="zh-CN" altLang="en" dirty="0">
                <a:solidFill>
                  <a:srgbClr val="FF0000"/>
                </a:solidFill>
                <a:latin typeface="Helvetica Neue" panose="02000503000000020004" pitchFamily="2" charset="0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Helvetica Neue" panose="02000503000000020004" pitchFamily="2" charset="0"/>
              </a:rPr>
              <a:t>对每个</a:t>
            </a:r>
            <a:r>
              <a:rPr lang="en" altLang="zh-CN" dirty="0">
                <a:solidFill>
                  <a:srgbClr val="FF0000"/>
                </a:solidFill>
                <a:latin typeface="Helvetica Neue" panose="02000503000000020004" pitchFamily="2" charset="0"/>
              </a:rPr>
              <a:t>block</a:t>
            </a:r>
            <a:r>
              <a:rPr lang="zh-CN" altLang="en-US" dirty="0">
                <a:solidFill>
                  <a:srgbClr val="FF0000"/>
                </a:solidFill>
                <a:latin typeface="Helvetica Neue" panose="02000503000000020004" pitchFamily="2" charset="0"/>
              </a:rPr>
              <a:t>做块内梯度归一化</a:t>
            </a:r>
            <a:endParaRPr lang="zh-CN" altLang="en-US" b="0" i="0" u="none" strike="noStrike" dirty="0">
              <a:solidFill>
                <a:srgbClr val="FF0000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414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176</Words>
  <Application>Microsoft Macintosh PowerPoint</Application>
  <PresentationFormat>宽屏</PresentationFormat>
  <Paragraphs>16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Helvetica Neue</vt:lpstr>
      <vt:lpstr>Office 主题​​</vt:lpstr>
      <vt:lpstr>Lab 10  Histogram of oriented gradients (HOG)</vt:lpstr>
      <vt:lpstr>GAMMA矫正</vt:lpstr>
      <vt:lpstr>Sobel filtering</vt:lpstr>
      <vt:lpstr>HOG</vt:lpstr>
      <vt:lpstr>HOG</vt:lpstr>
      <vt:lpstr>HOG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Lab3  histogram equalization and filtering</dc:title>
  <dc:creator>Microsoft Office User</dc:creator>
  <cp:lastModifiedBy>Microsoft Office User</cp:lastModifiedBy>
  <cp:revision>12</cp:revision>
  <dcterms:created xsi:type="dcterms:W3CDTF">2020-09-23T02:20:24Z</dcterms:created>
  <dcterms:modified xsi:type="dcterms:W3CDTF">2020-11-25T07:10:38Z</dcterms:modified>
</cp:coreProperties>
</file>