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sldIdLst>
    <p:sldId id="256" r:id="rId4"/>
    <p:sldId id="266" r:id="rId5"/>
    <p:sldId id="260" r:id="rId6"/>
    <p:sldId id="263" r:id="rId7"/>
    <p:sldId id="276" r:id="rId8"/>
    <p:sldId id="277" r:id="rId9"/>
    <p:sldId id="278" r:id="rId10"/>
    <p:sldId id="261" r:id="rId11"/>
    <p:sldId id="285" r:id="rId12"/>
    <p:sldId id="279" r:id="rId13"/>
    <p:sldId id="28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7"/>
    <p:restoredTop sz="94640"/>
  </p:normalViewPr>
  <p:slideViewPr>
    <p:cSldViewPr snapToGrid="0" snapToObjects="1">
      <p:cViewPr>
        <p:scale>
          <a:sx n="100" d="100"/>
          <a:sy n="100" d="100"/>
        </p:scale>
        <p:origin x="7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EFB53-A066-0F42-82ED-60AF551F4D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DC08-F220-D64B-AECD-B69B43BFE0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27929" y="3499898"/>
            <a:ext cx="133614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/>
              <a:t>Lab8</a:t>
            </a:r>
            <a:r>
              <a:rPr kumimoji="1" lang="zh-CN" altLang="en-US" sz="4000" b="1" dirty="0"/>
              <a:t> </a:t>
            </a:r>
            <a:endParaRPr kumimoji="1" lang="zh-CN" altLang="en-US" sz="4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5084436" y="4606897"/>
            <a:ext cx="202312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2020.11.11</a:t>
            </a:r>
            <a:endParaRPr kumimoji="1" lang="en-US" altLang="zh-CN" b="1" dirty="0"/>
          </a:p>
          <a:p>
            <a:pPr algn="ctr"/>
            <a:r>
              <a:rPr kumimoji="1" lang="en-US" altLang="zh-CN" b="1" dirty="0" err="1"/>
              <a:t>Geng</a:t>
            </a:r>
            <a:r>
              <a:rPr kumimoji="1" lang="en-US" altLang="zh-CN" b="1" dirty="0"/>
              <a:t> Tian Tian</a:t>
            </a:r>
            <a:endParaRPr kumimoji="1"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817540" y="2065992"/>
            <a:ext cx="65569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b="1" dirty="0">
                <a:solidFill>
                  <a:srgbClr val="FF0000"/>
                </a:solidFill>
              </a:rPr>
              <a:t>C</a:t>
            </a:r>
            <a:r>
              <a:rPr kumimoji="1" lang="en-US" altLang="zh-CN" sz="6600" b="1" dirty="0"/>
              <a:t>omputer </a:t>
            </a:r>
            <a:r>
              <a:rPr kumimoji="1" lang="en-US" altLang="zh-CN" sz="6600" b="1" dirty="0">
                <a:solidFill>
                  <a:srgbClr val="FF0000"/>
                </a:solidFill>
              </a:rPr>
              <a:t>V</a:t>
            </a:r>
            <a:r>
              <a:rPr kumimoji="1" lang="en-US" altLang="zh-CN" sz="6600" b="1" dirty="0"/>
              <a:t>ision</a:t>
            </a:r>
            <a:endParaRPr kumimoji="1" lang="zh-CN" altLang="en-US" sz="6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2156" y="315274"/>
            <a:ext cx="797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t-SNE</a:t>
            </a:r>
            <a:endParaRPr kumimoji="1"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791970" y="314960"/>
            <a:ext cx="5022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(t-distributed stochastic neighbor embedding)</a:t>
            </a:r>
            <a:endParaRPr lang="zh-CN" altLang="en-US" b="1"/>
          </a:p>
        </p:txBody>
      </p:sp>
      <p:sp>
        <p:nvSpPr>
          <p:cNvPr id="13" name="文本框 12"/>
          <p:cNvSpPr txBox="1"/>
          <p:nvPr/>
        </p:nvSpPr>
        <p:spPr>
          <a:xfrm>
            <a:off x="7089140" y="346075"/>
            <a:ext cx="42881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olidFill>
                  <a:srgbClr val="FF0000"/>
                </a:solidFill>
              </a:rPr>
              <a:t>算法源代码：https://lvdmaaten.github.io/tsne/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1850" y="900430"/>
            <a:ext cx="58058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库函数参数说明：</a:t>
            </a:r>
            <a:r>
              <a:rPr lang="en-US" altLang="zh-CN" sz="1600" b="1"/>
              <a:t>sklearn.manifold.TSNE( ) </a:t>
            </a:r>
            <a:endParaRPr lang="en-US" altLang="zh-CN" sz="1600" b="1"/>
          </a:p>
        </p:txBody>
      </p:sp>
      <p:pic>
        <p:nvPicPr>
          <p:cNvPr id="3" name="图片 2" descr="O4LAPXZ6$)3S7([L@L$2RJ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6585" y="1237615"/>
            <a:ext cx="8418830" cy="52920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2156" y="315274"/>
            <a:ext cx="1445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mnist</a:t>
            </a:r>
            <a:r>
              <a:rPr kumimoji="1" lang="zh-CN" altLang="en-US" b="1" dirty="0"/>
              <a:t>数据集</a:t>
            </a:r>
            <a:endParaRPr kumimoji="1"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31850" y="929640"/>
            <a:ext cx="773303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MNIST 数据集：由来自 250 个不同人手写的数字构成。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831850" y="1485900"/>
            <a:ext cx="83978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MNIST 数据集可在 http://yann.lecun.com/exdb/mnist/ 获取, 它包含了四个部分: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1092835" y="1936750"/>
            <a:ext cx="419544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/>
              <a:t>Training set images: 包含 60,000 个样本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zh-CN" altLang="en-US" sz="1600"/>
              <a:t>Training set labels: 包含 60,000 个标签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zh-CN" altLang="en-US" sz="1600"/>
              <a:t>Test set images: 包含 10,000 个样本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zh-CN" altLang="en-US" sz="1600"/>
              <a:t>Test set labels: 包含 10,000 个标签</a:t>
            </a:r>
            <a:endParaRPr lang="zh-CN" altLang="en-US" sz="1600"/>
          </a:p>
        </p:txBody>
      </p:sp>
      <p:pic>
        <p:nvPicPr>
          <p:cNvPr id="9" name="图片 8" descr="M8LI~QT{BNM9KYK9R@B_1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8310" y="2233930"/>
            <a:ext cx="5257800" cy="39052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70" y="371094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6930" y="1830705"/>
            <a:ext cx="4453255" cy="25831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PCA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t-SNE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mnist </a:t>
            </a:r>
            <a:r>
              <a:rPr kumimoji="1" lang="zh-CN" altLang="en-US" dirty="0"/>
              <a:t>数据集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16685" y="3401695"/>
            <a:ext cx="5185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线性特征变换：</a:t>
            </a:r>
            <a:r>
              <a:rPr kumimoji="1" lang="en-US" altLang="zh-CN" b="1" dirty="0"/>
              <a:t>PCA</a:t>
            </a:r>
            <a:r>
              <a:rPr kumimoji="1" lang="zh-CN" altLang="en-US" b="1" dirty="0"/>
              <a:t>（主成分分析法）</a:t>
            </a:r>
            <a:endParaRPr kumimoji="1" lang="zh-CN" altLang="en-US" b="1" dirty="0"/>
          </a:p>
          <a:p>
            <a:endParaRPr kumimoji="1" lang="zh-CN" altLang="en-US" b="1" dirty="0"/>
          </a:p>
          <a:p>
            <a:r>
              <a:rPr kumimoji="1" lang="zh-CN" altLang="en-US" b="1" dirty="0"/>
              <a:t>非线性特征变换：</a:t>
            </a:r>
            <a:r>
              <a:rPr kumimoji="1" lang="en-US" altLang="zh-CN" b="1" dirty="0"/>
              <a:t>t-SNE</a:t>
            </a:r>
            <a:endParaRPr kumimoji="1" lang="en-US" altLang="zh-CN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662940" y="992505"/>
            <a:ext cx="977138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kumimoji="1" lang="zh-CN" altLang="en-US" b="1" dirty="0"/>
              <a:t>特征变换的目的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fontAlgn="auto">
              <a:lnSpc>
                <a:spcPct val="150000"/>
              </a:lnSpc>
            </a:pPr>
            <a:r>
              <a:rPr kumimoji="1" lang="zh-CN" altLang="en-US" dirty="0"/>
              <a:t>       希望通过把原来的特征（</a:t>
            </a:r>
            <a:r>
              <a:rPr kumimoji="1" lang="en-US" altLang="zh-CN" dirty="0"/>
              <a:t>D</a:t>
            </a:r>
            <a:r>
              <a:rPr kumimoji="1" lang="zh-CN" altLang="en-US" dirty="0"/>
              <a:t>维）变换到新的特征空间（</a:t>
            </a:r>
            <a:r>
              <a:rPr kumimoji="1" lang="en-US" altLang="zh-CN" dirty="0"/>
              <a:t>d&lt;D)</a:t>
            </a:r>
            <a:r>
              <a:rPr kumimoji="1" lang="zh-CN" altLang="en-US" dirty="0"/>
              <a:t>，起到</a:t>
            </a:r>
            <a:r>
              <a:rPr kumimoji="1" lang="zh-CN" altLang="en-US" b="1" dirty="0">
                <a:solidFill>
                  <a:srgbClr val="FF0000"/>
                </a:solidFill>
              </a:rPr>
              <a:t>数据降维</a:t>
            </a:r>
            <a:r>
              <a:rPr kumimoji="1" lang="zh-CN" altLang="en-US" dirty="0"/>
              <a:t>以及</a:t>
            </a:r>
            <a:r>
              <a:rPr kumimoji="1" lang="zh-CN" altLang="en-US" b="1" dirty="0">
                <a:solidFill>
                  <a:srgbClr val="FF0000"/>
                </a:solidFill>
              </a:rPr>
              <a:t>去相关性</a:t>
            </a:r>
            <a:r>
              <a:rPr kumimoji="1" lang="zh-CN" altLang="en-US" dirty="0"/>
              <a:t>的作用，使得特征的可分性更好。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0288" y="445156"/>
            <a:ext cx="612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PCA</a:t>
            </a:r>
            <a:endParaRPr kumimoji="1" lang="en-US" altLang="zh-CN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69975" y="1386205"/>
            <a:ext cx="545592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</a:pPr>
            <a:r>
              <a:rPr kumimoji="1" lang="zh-CN" altLang="en-US" sz="1600" dirty="0"/>
              <a:t>数据降维，总会丢失一部分信息</a:t>
            </a:r>
            <a:endParaRPr kumimoji="1" lang="zh-CN" altLang="en-US" sz="1600" dirty="0"/>
          </a:p>
          <a:p>
            <a:pPr fontAlgn="auto">
              <a:lnSpc>
                <a:spcPct val="200000"/>
              </a:lnSpc>
            </a:pPr>
            <a:r>
              <a:rPr kumimoji="1" lang="zh-CN" altLang="en-US" sz="1600" dirty="0"/>
              <a:t>      我们希望在低维空间的方向上，原数据映射后的方差尽可能的大，也就意味着数据点尽量分散开来，这样可以保留更多的信息。</a:t>
            </a:r>
            <a:endParaRPr kumimoji="1" lang="zh-CN" altLang="en-US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330" y="548005"/>
            <a:ext cx="2940685" cy="2875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8922"/>
          <a:stretch>
            <a:fillRect/>
          </a:stretch>
        </p:blipFill>
        <p:spPr>
          <a:xfrm>
            <a:off x="7386320" y="3596640"/>
            <a:ext cx="2822575" cy="30892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69975" y="3991610"/>
            <a:ext cx="5565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en-US" altLang="zh-CN" sz="1600"/>
              <a:t>      </a:t>
            </a:r>
            <a:r>
              <a:rPr lang="zh-CN" altLang="en-US" sz="1600"/>
              <a:t>PCA 在降维之后能够最大化保持数据的内在信息，并通过衡量在投影方向上的数据方差的大小来衡量该方向的重要性。它是丢失原始数据信息最少的一种线性降维方式。</a:t>
            </a: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0288" y="445156"/>
            <a:ext cx="612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PCA</a:t>
            </a:r>
            <a:endParaRPr kumimoji="1"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610" y="1504315"/>
            <a:ext cx="2619375" cy="742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040" y="1561465"/>
            <a:ext cx="2219325" cy="685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92555" y="465455"/>
            <a:ext cx="2819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数学原理</a:t>
            </a:r>
            <a:endParaRPr lang="zh-CN" altLang="en-US" sz="1600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0" y="3826510"/>
            <a:ext cx="2543175" cy="723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610" y="2935605"/>
            <a:ext cx="2752725" cy="7048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3040" y="3221990"/>
            <a:ext cx="3657600" cy="8191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43610" y="1087755"/>
            <a:ext cx="2682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</a:t>
            </a:r>
            <a:r>
              <a:rPr lang="zh-CN" altLang="en-US" sz="1600"/>
              <a:t>）方差最大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943610" y="2456815"/>
            <a:ext cx="17697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2</a:t>
            </a:r>
            <a:r>
              <a:rPr lang="zh-CN" altLang="en-US" sz="1600"/>
              <a:t>）去相关性</a:t>
            </a:r>
            <a:endParaRPr lang="zh-CN" altLang="en-US" sz="1600"/>
          </a:p>
        </p:txBody>
      </p:sp>
      <p:cxnSp>
        <p:nvCxnSpPr>
          <p:cNvPr id="15" name="直接箭头连接符 14"/>
          <p:cNvCxnSpPr>
            <a:endCxn id="6" idx="1"/>
          </p:cNvCxnSpPr>
          <p:nvPr/>
        </p:nvCxnSpPr>
        <p:spPr>
          <a:xfrm flipV="1">
            <a:off x="3332480" y="1904365"/>
            <a:ext cx="67056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2" idx="1"/>
          </p:cNvCxnSpPr>
          <p:nvPr/>
        </p:nvCxnSpPr>
        <p:spPr>
          <a:xfrm flipV="1">
            <a:off x="3253105" y="3631565"/>
            <a:ext cx="74993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49020" y="4550410"/>
            <a:ext cx="8584565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  <a:spcAft>
                <a:spcPts val="1200"/>
              </a:spcAft>
            </a:pPr>
            <a:r>
              <a:rPr lang="zh-CN" altLang="en-US" sz="1600" b="1"/>
              <a:t>降维问题的优化目标：</a:t>
            </a:r>
            <a:endParaRPr lang="zh-CN" altLang="en-US" sz="1600" b="1"/>
          </a:p>
          <a:p>
            <a:pPr fontAlgn="auto">
              <a:lnSpc>
                <a:spcPct val="200000"/>
              </a:lnSpc>
              <a:spcAft>
                <a:spcPts val="1200"/>
              </a:spcAft>
            </a:pPr>
            <a:r>
              <a:rPr lang="zh-CN" altLang="en-US" sz="1600"/>
              <a:t>       将原始数据变换到这组基上后，要使新数据表示的协方差矩阵对角化，并且在对角线上将元素按大小从上到下排列</a:t>
            </a:r>
            <a:endParaRPr lang="zh-CN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0288" y="445156"/>
            <a:ext cx="612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PCA</a:t>
            </a:r>
            <a:endParaRPr kumimoji="1" lang="en-US" altLang="zh-CN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852170" y="1555750"/>
            <a:ext cx="4372610" cy="3194050"/>
            <a:chOff x="1342" y="1711"/>
            <a:chExt cx="6886" cy="5030"/>
          </a:xfrm>
        </p:grpSpPr>
        <p:sp>
          <p:nvSpPr>
            <p:cNvPr id="14" name="文本框 13"/>
            <p:cNvSpPr txBox="1"/>
            <p:nvPr/>
          </p:nvSpPr>
          <p:spPr>
            <a:xfrm>
              <a:off x="1342" y="1711"/>
              <a:ext cx="6886" cy="2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fontAlgn="auto">
                <a:lnSpc>
                  <a:spcPct val="150000"/>
                </a:lnSpc>
              </a:pPr>
              <a:r>
                <a:rPr lang="en-US" altLang="zh-CN" sz="1600"/>
                <a:t>    </a:t>
              </a:r>
              <a:r>
                <a:rPr lang="zh-CN" altLang="en-US" sz="1600"/>
                <a:t>令 P 是这组基按行组成的矩阵，Y是 X 对 P 做基变换后的数据，记 Y 的协方差矩阵为 D，则：</a:t>
              </a:r>
              <a:endParaRPr lang="zh-CN" altLang="en-US" sz="1600"/>
            </a:p>
            <a:p>
              <a:pPr fontAlgn="auto">
                <a:lnSpc>
                  <a:spcPct val="150000"/>
                </a:lnSpc>
              </a:pPr>
              <a:endParaRPr lang="zh-CN" altLang="en-US" sz="1600"/>
            </a:p>
            <a:p>
              <a:endParaRPr lang="zh-CN" altLang="en-US" sz="1600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58" y="3828"/>
              <a:ext cx="3587" cy="2913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6403340" y="1288415"/>
            <a:ext cx="485140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 b="1"/>
              <a:t>算法步骤：</a:t>
            </a:r>
            <a:endParaRPr lang="zh-CN" altLang="en-US" sz="1600" b="1"/>
          </a:p>
          <a:p>
            <a:pPr fontAlgn="auto">
              <a:lnSpc>
                <a:spcPct val="150000"/>
              </a:lnSpc>
            </a:pP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zh-CN" altLang="en-US" sz="1600"/>
              <a:t>设有 m 条 n 维数据。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zh-CN" altLang="en-US" sz="1600"/>
              <a:t>1）将原始数据按列组成 n 行 m 列矩阵 X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zh-CN" altLang="en-US" sz="1600"/>
              <a:t>2）将 X 的每一行（代表一个属性字段）进行零均值化，即减去这一行的均值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zh-CN" altLang="en-US" sz="1600"/>
              <a:t>3）求出协方差矩阵 C=1/mXX𝖳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zh-CN" altLang="en-US" sz="1600"/>
              <a:t>4）求出协方差矩阵的特征值及对应的特征向量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zh-CN" altLang="en-US" sz="1600"/>
              <a:t>5）将特征向量按对应特征值大小从上到下按行排列成矩阵，取前 k 行组成矩阵 P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zh-CN" altLang="en-US" sz="1600"/>
              <a:t>6）Y=PX 即为降维到 k 维后的数据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2156" y="315274"/>
            <a:ext cx="797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t-SNE</a:t>
            </a:r>
            <a:endParaRPr kumimoji="1"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791970" y="314960"/>
            <a:ext cx="5022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(t-distributed stochastic neighbor embedding)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831850" y="1019175"/>
            <a:ext cx="10567670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Aft>
                <a:spcPts val="1200"/>
              </a:spcAft>
            </a:pPr>
            <a:r>
              <a:rPr lang="en-US" altLang="zh-CN" sz="1600"/>
              <a:t>1</a:t>
            </a:r>
            <a:r>
              <a:rPr lang="zh-CN" altLang="en-US" sz="1600"/>
              <a:t>）</a:t>
            </a:r>
            <a:r>
              <a:rPr lang="zh-CN" altLang="en-US" sz="1600" b="1"/>
              <a:t>SNE降维算法</a:t>
            </a:r>
            <a:r>
              <a:rPr lang="zh-CN" altLang="en-US" sz="1600"/>
              <a:t>：利用条件概率来衡量数据点之间的相似性，通过最小化条件概率 pj|i 与 pi|j 之间的    KL-divergence，将数据从高维空间映射到低维空间。</a:t>
            </a:r>
            <a:endParaRPr lang="zh-CN" altLang="en-US" sz="1600"/>
          </a:p>
          <a:p>
            <a:pPr fontAlgn="auto">
              <a:lnSpc>
                <a:spcPct val="150000"/>
              </a:lnSpc>
              <a:spcAft>
                <a:spcPts val="1200"/>
              </a:spcAft>
            </a:pPr>
            <a:r>
              <a:rPr lang="en-US" altLang="zh-CN" sz="1600"/>
              <a:t>2</a:t>
            </a:r>
            <a:r>
              <a:rPr lang="zh-CN" altLang="en-US" sz="1600"/>
              <a:t>）</a:t>
            </a:r>
            <a:r>
              <a:rPr lang="en-US" altLang="zh-CN" sz="1600" b="1"/>
              <a:t>symmetric </a:t>
            </a:r>
            <a:r>
              <a:rPr lang="zh-CN" altLang="en-US" sz="1600" b="1"/>
              <a:t>SNE</a:t>
            </a:r>
            <a:r>
              <a:rPr lang="zh-CN" altLang="en-US" sz="1600"/>
              <a:t>：使用联合概率分布来替换条件概率分布</a:t>
            </a:r>
            <a:endParaRPr lang="zh-CN" altLang="en-US" sz="1600"/>
          </a:p>
          <a:p>
            <a:pPr fontAlgn="auto">
              <a:lnSpc>
                <a:spcPct val="150000"/>
              </a:lnSpc>
              <a:spcAft>
                <a:spcPts val="1200"/>
              </a:spcAft>
            </a:pPr>
            <a:r>
              <a:rPr lang="en-US" altLang="zh-CN" sz="1600"/>
              <a:t>3</a:t>
            </a:r>
            <a:r>
              <a:rPr lang="zh-CN" altLang="en-US" sz="1600"/>
              <a:t>）</a:t>
            </a:r>
            <a:r>
              <a:rPr lang="zh-CN" altLang="en-US" sz="1600" b="1"/>
              <a:t>t-SNE</a:t>
            </a:r>
            <a:r>
              <a:rPr lang="zh-CN" altLang="en-US" sz="1600"/>
              <a:t>：在低维空间下使用更重长尾分布的t分布来避免crowding问题和优化困难的问题。</a:t>
            </a:r>
            <a:endParaRPr lang="zh-CN" altLang="en-US" sz="1600"/>
          </a:p>
        </p:txBody>
      </p:sp>
      <p:grpSp>
        <p:nvGrpSpPr>
          <p:cNvPr id="18" name="组合 17"/>
          <p:cNvGrpSpPr/>
          <p:nvPr/>
        </p:nvGrpSpPr>
        <p:grpSpPr>
          <a:xfrm>
            <a:off x="5904865" y="3315335"/>
            <a:ext cx="4319270" cy="2195830"/>
            <a:chOff x="7791" y="4681"/>
            <a:chExt cx="6802" cy="3458"/>
          </a:xfrm>
        </p:grpSpPr>
        <p:pic>
          <p:nvPicPr>
            <p:cNvPr id="11" name="图片 10" descr="N[Y6Z6%({TMVZ5}VW9IQD@F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73" y="4984"/>
              <a:ext cx="5970" cy="1260"/>
            </a:xfrm>
            <a:prstGeom prst="rect">
              <a:avLst/>
            </a:prstGeom>
          </p:spPr>
        </p:pic>
        <p:pic>
          <p:nvPicPr>
            <p:cNvPr id="12" name="图片 11" descr="%(D)5P)7V6[[I_(P_WQIHY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93" y="7105"/>
              <a:ext cx="2700" cy="915"/>
            </a:xfrm>
            <a:prstGeom prst="rect">
              <a:avLst/>
            </a:prstGeom>
          </p:spPr>
        </p:pic>
        <p:pic>
          <p:nvPicPr>
            <p:cNvPr id="13" name="图片 12" descr="YJ(5GN]](U)3{V)KDYA[$W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91" y="6985"/>
              <a:ext cx="3855" cy="1155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7968" y="4681"/>
              <a:ext cx="140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KL</a:t>
              </a:r>
              <a:r>
                <a:rPr lang="zh-CN" altLang="en-US" sz="1400"/>
                <a:t>散度：</a:t>
              </a:r>
              <a:endParaRPr lang="zh-CN" altLang="en-US" sz="1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979" y="6447"/>
              <a:ext cx="353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困惑度（求方差）：</a:t>
              </a:r>
              <a:endParaRPr lang="zh-CN" altLang="en-US" sz="140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25550" y="3231515"/>
            <a:ext cx="4045585" cy="2736850"/>
            <a:chOff x="1149" y="5006"/>
            <a:chExt cx="6371" cy="4310"/>
          </a:xfrm>
        </p:grpSpPr>
        <p:pic>
          <p:nvPicPr>
            <p:cNvPr id="19" name="图片 18" descr="MQ4C`RI4FJF}FUTG[693EM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9" y="6266"/>
              <a:ext cx="4470" cy="1560"/>
            </a:xfrm>
            <a:prstGeom prst="rect">
              <a:avLst/>
            </a:prstGeom>
          </p:spPr>
        </p:pic>
        <p:pic>
          <p:nvPicPr>
            <p:cNvPr id="20" name="图片 19" descr="Y0MA(6RO%5[)5TS1(`8JG)P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0" y="8162"/>
              <a:ext cx="6210" cy="1155"/>
            </a:xfrm>
            <a:prstGeom prst="rect">
              <a:avLst/>
            </a:prstGeom>
          </p:spPr>
        </p:pic>
        <p:pic>
          <p:nvPicPr>
            <p:cNvPr id="21" name="图片 20" descr="HT2RGXPJVNFV7G@T07AUCI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9" y="5006"/>
              <a:ext cx="4845" cy="10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2156" y="315274"/>
            <a:ext cx="797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t-SNE</a:t>
            </a:r>
            <a:endParaRPr kumimoji="1"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791970" y="314960"/>
            <a:ext cx="5022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(t-distributed stochastic neighbor embedding)</a:t>
            </a:r>
            <a:endParaRPr lang="zh-CN" altLang="en-US" b="1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1850" y="1115695"/>
            <a:ext cx="5537200" cy="4907915"/>
          </a:xfrm>
        </p:spPr>
        <p:txBody>
          <a:bodyPr>
            <a:noAutofit/>
          </a:bodyPr>
          <a:p>
            <a:pPr indent="0" fontAlgn="auto">
              <a:lnSpc>
                <a:spcPct val="100000"/>
              </a:lnSpc>
            </a:pPr>
            <a:r>
              <a:rPr lang="zh-CN" altLang="en-US" sz="1400">
                <a:sym typeface="+mn-ea"/>
              </a:rPr>
              <a:t>Data: X=x1,...,xn</a:t>
            </a:r>
            <a:endParaRPr lang="zh-CN" altLang="en-US" sz="1400"/>
          </a:p>
          <a:p>
            <a:pPr indent="0" fontAlgn="auto">
              <a:lnSpc>
                <a:spcPct val="100000"/>
              </a:lnSpc>
            </a:pPr>
            <a:r>
              <a:rPr lang="zh-CN" altLang="en-US" sz="1400">
                <a:sym typeface="+mn-ea"/>
              </a:rPr>
              <a:t>计算cost function的参数：困惑度Perp</a:t>
            </a:r>
            <a:endParaRPr lang="zh-CN" altLang="en-US" sz="1400"/>
          </a:p>
          <a:p>
            <a:pPr indent="0" fontAlgn="auto">
              <a:lnSpc>
                <a:spcPct val="100000"/>
              </a:lnSpc>
            </a:pPr>
            <a:r>
              <a:rPr lang="zh-CN" altLang="en-US" sz="1400">
                <a:sym typeface="+mn-ea"/>
              </a:rPr>
              <a:t>优化参数: 设置迭代次数T， 学习速率η, 动量α(t)</a:t>
            </a:r>
            <a:endParaRPr lang="zh-CN" altLang="en-US" sz="1400"/>
          </a:p>
          <a:p>
            <a:pPr indent="0" fontAlgn="auto">
              <a:lnSpc>
                <a:spcPct val="100000"/>
              </a:lnSpc>
            </a:pPr>
            <a:r>
              <a:rPr lang="zh-CN" altLang="en-US" sz="1400">
                <a:sym typeface="+mn-ea"/>
              </a:rPr>
              <a:t>目标结果是低维数据表示 YT=y1,...,yn</a:t>
            </a:r>
            <a:endParaRPr lang="zh-CN" altLang="en-US" sz="1400"/>
          </a:p>
          <a:p>
            <a:pPr indent="0" fontAlgn="auto">
              <a:lnSpc>
                <a:spcPct val="100000"/>
              </a:lnSpc>
            </a:pPr>
            <a:r>
              <a:rPr lang="zh-CN" altLang="en-US" sz="1400">
                <a:sym typeface="+mn-ea"/>
              </a:rPr>
              <a:t>开始优化</a:t>
            </a:r>
            <a:endParaRPr lang="zh-CN" altLang="en-US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400">
                <a:sym typeface="+mn-ea"/>
              </a:rPr>
              <a:t>          计算在给定Perp下的条件概率pj∣i(参见上面公式)</a:t>
            </a:r>
            <a:endParaRPr lang="zh-CN" altLang="en-US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400">
                <a:sym typeface="+mn-ea"/>
              </a:rPr>
              <a:t>          令 pij=pj∣i+pi∣j2n</a:t>
            </a:r>
            <a:endParaRPr lang="zh-CN" altLang="en-US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400">
                <a:sym typeface="+mn-ea"/>
              </a:rPr>
              <a:t>          用 N(0,10−4I) 随机初始化 Y</a:t>
            </a:r>
            <a:endParaRPr lang="zh-CN" altLang="en-US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400">
                <a:sym typeface="+mn-ea"/>
              </a:rPr>
              <a:t>          迭代，从 t = 1 到 T， 做如下操作:</a:t>
            </a:r>
            <a:endParaRPr lang="zh-CN" altLang="en-US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400">
                <a:sym typeface="+mn-ea"/>
              </a:rPr>
              <a:t>                 </a:t>
            </a:r>
            <a:r>
              <a:rPr lang="en-US" altLang="zh-CN" sz="1400">
                <a:sym typeface="+mn-ea"/>
              </a:rPr>
              <a:t>-</a:t>
            </a:r>
            <a:r>
              <a:rPr lang="zh-CN" altLang="en-US" sz="1400">
                <a:sym typeface="+mn-ea"/>
              </a:rPr>
              <a:t>计算低维度下的 qij(参见上面的公式)</a:t>
            </a:r>
            <a:endParaRPr lang="zh-CN" altLang="en-US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400">
                <a:sym typeface="+mn-ea"/>
              </a:rPr>
              <a:t>                 </a:t>
            </a:r>
            <a:r>
              <a:rPr lang="en-US" altLang="zh-CN" sz="1400">
                <a:sym typeface="+mn-ea"/>
              </a:rPr>
              <a:t>-</a:t>
            </a:r>
            <a:r>
              <a:rPr lang="zh-CN" altLang="en-US" sz="1400">
                <a:sym typeface="+mn-ea"/>
              </a:rPr>
              <a:t>计算梯度（参见上面的公式）</a:t>
            </a:r>
            <a:endParaRPr lang="zh-CN" altLang="en-US" sz="1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400">
                <a:sym typeface="+mn-ea"/>
              </a:rPr>
              <a:t>                 </a:t>
            </a:r>
            <a:r>
              <a:rPr lang="en-US" altLang="zh-CN" sz="1400">
                <a:sym typeface="+mn-ea"/>
              </a:rPr>
              <a:t>-</a:t>
            </a:r>
            <a:r>
              <a:rPr lang="zh-CN" altLang="en-US" sz="1400">
                <a:sym typeface="+mn-ea"/>
              </a:rPr>
              <a:t>更新 Yt=Yt−1+ηdCdY+α(t)(Yt−1−Yt−2)</a:t>
            </a:r>
            <a:endParaRPr lang="zh-CN" altLang="en-US" sz="1400"/>
          </a:p>
          <a:p>
            <a:pPr marL="0" indent="0" fontAlgn="auto">
              <a:lnSpc>
                <a:spcPct val="100000"/>
              </a:lnSpc>
              <a:buNone/>
            </a:pPr>
            <a:r>
              <a:rPr kumimoji="1" lang="zh-CN" altLang="en-US" sz="1400" dirty="0"/>
              <a:t>            结束</a:t>
            </a:r>
            <a:endParaRPr kumimoji="1" lang="en-US" altLang="zh-CN" sz="1400" dirty="0"/>
          </a:p>
          <a:p>
            <a:pPr indent="0" fontAlgn="auto">
              <a:lnSpc>
                <a:spcPct val="100000"/>
              </a:lnSpc>
            </a:pPr>
            <a:r>
              <a:rPr kumimoji="1" lang="zh-CN" altLang="en-US" sz="1400" dirty="0"/>
              <a:t>结束</a:t>
            </a:r>
            <a:endParaRPr kumimoji="1" lang="zh-CN" altLang="en-US" sz="1400" dirty="0"/>
          </a:p>
        </p:txBody>
      </p:sp>
      <p:pic>
        <p:nvPicPr>
          <p:cNvPr id="9" name="图片 8" descr="t-sne_optimi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1775" y="683260"/>
            <a:ext cx="6096000" cy="6096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200140" y="984885"/>
            <a:ext cx="16402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t-SNE</a:t>
            </a:r>
            <a:r>
              <a:rPr lang="zh-CN" altLang="en-US" sz="1200"/>
              <a:t>动态优化过程：</a:t>
            </a:r>
            <a:endParaRPr lang="zh-CN" alt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2156" y="315274"/>
            <a:ext cx="797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t-SNE</a:t>
            </a:r>
            <a:endParaRPr kumimoji="1"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791970" y="314960"/>
            <a:ext cx="5022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(t-distributed stochastic neighbor embedding)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831850" y="900430"/>
            <a:ext cx="58058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库函数：</a:t>
            </a:r>
            <a:r>
              <a:rPr lang="en-US" altLang="zh-CN" sz="1600" b="1"/>
              <a:t>sklearn.manifold.TSNE( ) </a:t>
            </a:r>
            <a:endParaRPr lang="en-US" altLang="zh-CN" sz="1600" b="1"/>
          </a:p>
        </p:txBody>
      </p:sp>
      <p:sp>
        <p:nvSpPr>
          <p:cNvPr id="4" name="文本框 3"/>
          <p:cNvSpPr txBox="1"/>
          <p:nvPr/>
        </p:nvSpPr>
        <p:spPr>
          <a:xfrm>
            <a:off x="855980" y="1513205"/>
            <a:ext cx="42354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en-US" altLang="zh-CN" sz="1600"/>
              <a:t>      </a:t>
            </a:r>
            <a:r>
              <a:rPr lang="zh-CN" altLang="en-US" sz="1600"/>
              <a:t>sklearn，全称scikit-learn，是python中的传统机器学习首选库，建立在numpy、scipy、matplotlib等数据科学包的基础之上，涵盖了机器学习中的</a:t>
            </a:r>
            <a:r>
              <a:rPr lang="zh-CN" altLang="en-US" sz="1600">
                <a:solidFill>
                  <a:srgbClr val="FF0000"/>
                </a:solidFill>
              </a:rPr>
              <a:t>样例数据、数据预处理、模型验证、特征选择、分类、回归、聚类、降维等</a:t>
            </a:r>
            <a:r>
              <a:rPr lang="zh-CN" altLang="en-US" sz="1600"/>
              <a:t>几乎所有环节，功能十分强大。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6730" y="1537335"/>
            <a:ext cx="5907405" cy="5038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1877</Words>
  <Application>WPS 演示</Application>
  <PresentationFormat>宽屏</PresentationFormat>
  <Paragraphs>114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BatangChe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sustech</cp:lastModifiedBy>
  <cp:revision>31</cp:revision>
  <dcterms:created xsi:type="dcterms:W3CDTF">2020-09-29T11:01:00Z</dcterms:created>
  <dcterms:modified xsi:type="dcterms:W3CDTF">2020-11-11T09:30:32Z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