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3" r:id="rId4"/>
    <p:sldId id="261" r:id="rId5"/>
    <p:sldId id="262" r:id="rId6"/>
    <p:sldId id="264" r:id="rId7"/>
    <p:sldId id="265" r:id="rId8"/>
    <p:sldId id="258" r:id="rId9"/>
    <p:sldId id="259" r:id="rId10"/>
    <p:sldId id="25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77"/>
    <p:restoredTop sz="94640"/>
  </p:normalViewPr>
  <p:slideViewPr>
    <p:cSldViewPr snapToGrid="0" snapToObjects="1">
      <p:cViewPr varScale="1">
        <p:scale>
          <a:sx n="107" d="100"/>
          <a:sy n="107" d="100"/>
        </p:scale>
        <p:origin x="51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9B81C7-C7CF-5740-BE24-8C4129830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F517A8-63BA-2041-A58C-E610018786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548E89-1C31-3143-93D7-83937676D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EFB53-A066-0F42-82ED-60AF551F4DBD}" type="datetimeFigureOut">
              <a:rPr kumimoji="1" lang="zh-CN" altLang="en-US" smtClean="0"/>
              <a:t>2020/9/30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32D553-BE4E-6E48-B29A-6E70F10FB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CF789C-0D3A-1142-8A98-51827708F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ADC08-F220-D64B-AECD-B69B43BFE0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9131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C7B634-7059-654C-B037-2614FEB2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E3C251-9197-7245-8F60-62A249A3E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A9D9C6-CBE0-7C4B-BC73-2BDAEDD20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EFB53-A066-0F42-82ED-60AF551F4DBD}" type="datetimeFigureOut">
              <a:rPr kumimoji="1" lang="zh-CN" altLang="en-US" smtClean="0"/>
              <a:t>2020/9/30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FCD976-3A7B-9242-A1F8-1A894E4FA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064DA1-C48D-904B-B699-AB7F5C17C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ADC08-F220-D64B-AECD-B69B43BFE0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7671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CCBCCA-0C62-4B41-AA87-13522CFAD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4117C5-CC32-5349-972F-7EFD42249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DF8BFF-9F82-A64B-97CA-0A915C782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EFB53-A066-0F42-82ED-60AF551F4DBD}" type="datetimeFigureOut">
              <a:rPr kumimoji="1" lang="zh-CN" altLang="en-US" smtClean="0"/>
              <a:t>2020/9/30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C0745B-67DE-3046-9A1A-C68804C2A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3DDC86-F4C0-914B-9D25-BF2DA1512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ADC08-F220-D64B-AECD-B69B43BFE0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2421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82582D-A279-AA47-BABA-1F4BBB08E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A13943-EC43-8243-BDA3-AC9E3F1F0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A59A12-9741-AB48-BD67-CA028681F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EFB53-A066-0F42-82ED-60AF551F4DBD}" type="datetimeFigureOut">
              <a:rPr kumimoji="1" lang="zh-CN" altLang="en-US" smtClean="0"/>
              <a:t>2020/9/30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953A53-B14A-0C48-BB4E-83EE8DC7F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055BF9-BF6E-714A-8AED-05A50032D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ADC08-F220-D64B-AECD-B69B43BFE0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7599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1E1EF3-8AC6-AF4E-AC8E-0B31479D6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37F2C0-B6FC-D846-953B-E0277265C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15C480-1E8D-2E4C-BC3E-2171B380A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EFB53-A066-0F42-82ED-60AF551F4DBD}" type="datetimeFigureOut">
              <a:rPr kumimoji="1" lang="zh-CN" altLang="en-US" smtClean="0"/>
              <a:t>2020/9/30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BA1ADB-63A4-434A-850E-724212908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38D14D-E22E-7F45-A18F-DD3CA5530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ADC08-F220-D64B-AECD-B69B43BFE0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8907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FF5210-F0E3-0C48-8E04-B1D147C9A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7F6485-D2EA-D643-B3F7-F2D87C213F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299B93-139C-D64E-BA12-0C58B05CC5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EDB549-540E-3A4C-A785-54316EC5F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EFB53-A066-0F42-82ED-60AF551F4DBD}" type="datetimeFigureOut">
              <a:rPr kumimoji="1" lang="zh-CN" altLang="en-US" smtClean="0"/>
              <a:t>2020/9/30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DA93AB-E34C-8145-A06C-E33BD657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842CB3-0369-A541-A2B8-CE0532130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ADC08-F220-D64B-AECD-B69B43BFE0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6880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049669-C39A-2445-8644-E88E8C848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9BA419-F914-BA43-9B5A-77815AD12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D5C783-9AA2-5344-836B-67489B73E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36A09F0-1B5B-5442-98CA-B27A1D138F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D5B18B8-43FF-FB45-953E-D7624415EF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9FB28D1-6AAE-954C-AFFA-F66B0B43A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EFB53-A066-0F42-82ED-60AF551F4DBD}" type="datetimeFigureOut">
              <a:rPr kumimoji="1" lang="zh-CN" altLang="en-US" smtClean="0"/>
              <a:t>2020/9/30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1E96F6B-1A03-404A-9992-36E31517B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585FBED-7B15-364C-A623-9E2067BF2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ADC08-F220-D64B-AECD-B69B43BFE0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5966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5BF30-3E73-A149-BDD7-73355EF84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3163833-7E80-C64B-B8F9-FE5E4024E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EFB53-A066-0F42-82ED-60AF551F4DBD}" type="datetimeFigureOut">
              <a:rPr kumimoji="1" lang="zh-CN" altLang="en-US" smtClean="0"/>
              <a:t>2020/9/30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7C6CFB-856C-2E48-9053-671692537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D67D4B-B8E8-2749-B7FF-789FFF331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ADC08-F220-D64B-AECD-B69B43BFE0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7612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0C33593-6C73-C242-8D8C-A2CE5B561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EFB53-A066-0F42-82ED-60AF551F4DBD}" type="datetimeFigureOut">
              <a:rPr kumimoji="1" lang="zh-CN" altLang="en-US" smtClean="0"/>
              <a:t>2020/9/30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E235B47-9BAB-2846-AF41-F67A68A0B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69EE61-ED0F-F94D-8C57-DF150E3A9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ADC08-F220-D64B-AECD-B69B43BFE0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6900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8C59D7-81ED-F94D-9026-C088B2171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BAF7C3-D6AC-A94E-9775-091BD51F1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E7F959-B737-0344-8DAA-D6924BAA2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5ED68B-0374-3C45-BDF6-3017F267D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EFB53-A066-0F42-82ED-60AF551F4DBD}" type="datetimeFigureOut">
              <a:rPr kumimoji="1" lang="zh-CN" altLang="en-US" smtClean="0"/>
              <a:t>2020/9/30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C44F86-1451-2C44-BA0A-CEA7B8A9D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ACA8C6-A5D1-F846-A849-1C2654988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ADC08-F220-D64B-AECD-B69B43BFE0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6654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6FFD98-A10E-F245-8565-C08D884F9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6B5DA2E-038D-BB47-B56D-BC3D58E72C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FFE8CC-5944-044F-A59D-3261648F5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6DD886-EF8B-1E43-AB5D-5777916D6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EFB53-A066-0F42-82ED-60AF551F4DBD}" type="datetimeFigureOut">
              <a:rPr kumimoji="1" lang="zh-CN" altLang="en-US" smtClean="0"/>
              <a:t>2020/9/30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54F9D9-5708-6246-95E6-AD32932F4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29C7F4-104C-7D4D-8CE7-3602CD4AC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ADC08-F220-D64B-AECD-B69B43BFE0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6290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79FF45B-5358-2D4A-A54B-EE82EA311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642E00-9514-C744-9E62-70D981CFE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50E53F-A5CB-EA49-BD6E-D63AF36CEE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EFB53-A066-0F42-82ED-60AF551F4DBD}" type="datetimeFigureOut">
              <a:rPr kumimoji="1" lang="zh-CN" altLang="en-US" smtClean="0"/>
              <a:t>2020/9/30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9C5A7C-200F-7542-9F2B-2B557346B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144479-773A-1140-9992-5A3CC95A06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ADC08-F220-D64B-AECD-B69B43BFE0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9408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6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98FF128-2DC0-A841-BC80-0D58EE30D8B3}"/>
              </a:ext>
            </a:extLst>
          </p:cNvPr>
          <p:cNvSpPr txBox="1"/>
          <p:nvPr/>
        </p:nvSpPr>
        <p:spPr>
          <a:xfrm>
            <a:off x="5427929" y="3499898"/>
            <a:ext cx="13361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 dirty="0"/>
              <a:t>Lab3</a:t>
            </a:r>
            <a:r>
              <a:rPr kumimoji="1" lang="zh-CN" altLang="en-US" sz="4000" b="1" dirty="0"/>
              <a:t>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C1010FE-80AF-7244-8076-B3E09A46C26B}"/>
              </a:ext>
            </a:extLst>
          </p:cNvPr>
          <p:cNvSpPr txBox="1"/>
          <p:nvPr/>
        </p:nvSpPr>
        <p:spPr>
          <a:xfrm>
            <a:off x="5084436" y="4606897"/>
            <a:ext cx="2023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/>
              <a:t>2020.9.30</a:t>
            </a:r>
          </a:p>
          <a:p>
            <a:pPr algn="ctr"/>
            <a:r>
              <a:rPr kumimoji="1" lang="en-US" altLang="zh-CN" b="1" dirty="0" err="1"/>
              <a:t>Geng</a:t>
            </a:r>
            <a:r>
              <a:rPr kumimoji="1" lang="en-US" altLang="zh-CN" b="1" dirty="0"/>
              <a:t> Tian Tian</a:t>
            </a:r>
            <a:endParaRPr kumimoji="1" lang="zh-CN" altLang="en-US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D6FE1BE-29BE-3446-88E5-38529D61FBCD}"/>
              </a:ext>
            </a:extLst>
          </p:cNvPr>
          <p:cNvSpPr txBox="1"/>
          <p:nvPr/>
        </p:nvSpPr>
        <p:spPr>
          <a:xfrm>
            <a:off x="2817540" y="2065992"/>
            <a:ext cx="65569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600" b="1" dirty="0">
                <a:solidFill>
                  <a:srgbClr val="FF0000"/>
                </a:solidFill>
              </a:rPr>
              <a:t>C</a:t>
            </a:r>
            <a:r>
              <a:rPr kumimoji="1" lang="en-US" altLang="zh-CN" sz="6600" b="1" dirty="0"/>
              <a:t>omputer </a:t>
            </a:r>
            <a:r>
              <a:rPr kumimoji="1" lang="en-US" altLang="zh-CN" sz="6600" b="1" dirty="0">
                <a:solidFill>
                  <a:srgbClr val="FF0000"/>
                </a:solidFill>
              </a:rPr>
              <a:t>V</a:t>
            </a:r>
            <a:r>
              <a:rPr kumimoji="1" lang="en-US" altLang="zh-CN" sz="6600" b="1" dirty="0"/>
              <a:t>ision</a:t>
            </a:r>
            <a:endParaRPr kumimoji="1" lang="zh-CN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2745689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67B4B3C-EEF6-E842-8AFE-EFFF015515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8975" y="2079813"/>
            <a:ext cx="3377210" cy="3302712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F821145-5F92-A84C-A424-D5AF8E99C778}"/>
              </a:ext>
            </a:extLst>
          </p:cNvPr>
          <p:cNvSpPr txBox="1"/>
          <p:nvPr/>
        </p:nvSpPr>
        <p:spPr>
          <a:xfrm>
            <a:off x="1007768" y="1259974"/>
            <a:ext cx="1769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二维旋转矩阵：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E8A1762-07F2-5F42-8B5C-54ED5779C83B}"/>
                  </a:ext>
                </a:extLst>
              </p:cNvPr>
              <p:cNvSpPr txBox="1"/>
              <p:nvPr/>
            </p:nvSpPr>
            <p:spPr>
              <a:xfrm>
                <a:off x="6096000" y="1291450"/>
                <a:ext cx="4194958" cy="3748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设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DengXia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  <m:t>𝑥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  <m:t>𝑦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DengXian" panose="02010600030101010101" pitchFamily="2" charset="-122"/>
                      </a:rPr>
                      <m:t>,</m:t>
                    </m:r>
                    <m:r>
                      <a:rPr lang="zh-CN" altLang="en-US" sz="1600" b="0" i="1" smtClean="0">
                        <a:latin typeface="Cambria Math" panose="02040503050406030204" pitchFamily="18" charset="0"/>
                        <a:ea typeface="DengXian" panose="02010600030101010101" pitchFamily="2" charset="-122"/>
                      </a:rPr>
                      <m:t> 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  <m:t>𝑉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  <m:t>′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DengXian" panose="02010600030101010101" pitchFamily="2" charset="-122"/>
                      </a:rPr>
                      <m:t>(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  <m:t>′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DengXian" panose="02010600030101010101" pitchFamily="2" charset="-122"/>
                      </a:rPr>
                      <m:t>,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  <m:t>𝑦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  <m:t>′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DengXian" panose="02010600030101010101" pitchFamily="2" charset="-122"/>
                      </a:rPr>
                      <m:t>)</m:t>
                    </m:r>
                  </m:oMath>
                </a14:m>
                <a:br>
                  <a:rPr lang="el-GR" altLang="zh-CN" sz="1600" dirty="0">
                    <a:latin typeface="DengXian" panose="02010600030101010101" pitchFamily="2" charset="-122"/>
                    <a:ea typeface="DengXian" panose="02010600030101010101" pitchFamily="2" charset="-122"/>
                  </a:rPr>
                </a:br>
                <a:r>
                  <a:rPr lang="en" altLang="zh-CN" sz="1600" i="1" dirty="0"/>
                  <a:t>x</a:t>
                </a:r>
                <a:r>
                  <a:rPr lang="en" altLang="zh-CN" sz="1600" dirty="0"/>
                  <a:t>=</a:t>
                </a:r>
                <a:r>
                  <a:rPr lang="en" altLang="zh-CN" sz="1600" i="1" dirty="0" err="1"/>
                  <a:t>rcos</a:t>
                </a:r>
                <a:r>
                  <a:rPr lang="el-GR" altLang="zh-CN" sz="1600" i="1" dirty="0" err="1"/>
                  <a:t>ϕ</a:t>
                </a:r>
                <a:endParaRPr lang="en-US" altLang="zh-CN" sz="1600" i="1" dirty="0"/>
              </a:p>
              <a:p>
                <a:pPr>
                  <a:lnSpc>
                    <a:spcPct val="150000"/>
                  </a:lnSpc>
                </a:pPr>
                <a:r>
                  <a:rPr lang="en" altLang="zh-CN" sz="1600" i="1" dirty="0"/>
                  <a:t>y</a:t>
                </a:r>
                <a:r>
                  <a:rPr lang="en" altLang="zh-CN" sz="1600" dirty="0"/>
                  <a:t>=</a:t>
                </a:r>
                <a:r>
                  <a:rPr lang="en" altLang="zh-CN" sz="1600" i="1" dirty="0" err="1"/>
                  <a:t>rsin</a:t>
                </a:r>
                <a:r>
                  <a:rPr lang="el-GR" altLang="zh-CN" sz="1600" i="1" dirty="0" err="1"/>
                  <a:t>ϕ</a:t>
                </a:r>
                <a:r>
                  <a:rPr lang="el-GR" altLang="zh-CN" sz="1600" dirty="0"/>
                  <a:t> </a:t>
                </a:r>
                <a:endParaRPr lang="en-US" altLang="zh-CN" sz="1600" dirty="0"/>
              </a:p>
              <a:p>
                <a:pPr>
                  <a:lnSpc>
                    <a:spcPct val="150000"/>
                  </a:lnSpc>
                </a:pPr>
                <a:r>
                  <a:rPr lang="en" altLang="zh-CN" sz="1600" i="1" dirty="0"/>
                  <a:t>x</a:t>
                </a:r>
                <a:r>
                  <a:rPr lang="en" altLang="zh-CN" sz="1600" dirty="0"/>
                  <a:t>′=</a:t>
                </a:r>
                <a:r>
                  <a:rPr lang="en" altLang="zh-CN" sz="1600" i="1" dirty="0" err="1"/>
                  <a:t>rcos</a:t>
                </a:r>
                <a:r>
                  <a:rPr lang="en" altLang="zh-CN" sz="1600" dirty="0"/>
                  <a:t>(</a:t>
                </a:r>
                <a:r>
                  <a:rPr lang="el-GR" altLang="zh-CN" sz="1600" i="1" dirty="0" err="1"/>
                  <a:t>θ</a:t>
                </a:r>
                <a:r>
                  <a:rPr lang="el-GR" altLang="zh-CN" sz="1600" dirty="0" err="1"/>
                  <a:t>+</a:t>
                </a:r>
                <a:r>
                  <a:rPr lang="el-GR" altLang="zh-CN" sz="1600" i="1" dirty="0" err="1"/>
                  <a:t>ϕ</a:t>
                </a:r>
                <a:r>
                  <a:rPr lang="el-GR" altLang="zh-CN" sz="1600" dirty="0"/>
                  <a:t>)</a:t>
                </a:r>
                <a:endParaRPr lang="en-US" altLang="zh-CN" sz="1600" dirty="0"/>
              </a:p>
              <a:p>
                <a:pPr>
                  <a:lnSpc>
                    <a:spcPct val="150000"/>
                  </a:lnSpc>
                </a:pPr>
                <a:r>
                  <a:rPr lang="en" altLang="zh-CN" sz="1600" i="1" dirty="0"/>
                  <a:t>y</a:t>
                </a:r>
                <a:r>
                  <a:rPr lang="en" altLang="zh-CN" sz="1600" dirty="0"/>
                  <a:t>′=</a:t>
                </a:r>
                <a:r>
                  <a:rPr lang="en" altLang="zh-CN" sz="1600" i="1" dirty="0" err="1"/>
                  <a:t>rsin</a:t>
                </a:r>
                <a:r>
                  <a:rPr lang="en" altLang="zh-CN" sz="1600" dirty="0"/>
                  <a:t>(</a:t>
                </a:r>
                <a:r>
                  <a:rPr lang="el-GR" altLang="zh-CN" sz="1600" i="1" dirty="0" err="1"/>
                  <a:t>θ</a:t>
                </a:r>
                <a:r>
                  <a:rPr lang="el-GR" altLang="zh-CN" sz="1600" dirty="0" err="1"/>
                  <a:t>+</a:t>
                </a:r>
                <a:r>
                  <a:rPr lang="el-GR" altLang="zh-CN" sz="1600" i="1" dirty="0" err="1"/>
                  <a:t>ϕ</a:t>
                </a:r>
                <a:r>
                  <a:rPr lang="el-GR" altLang="zh-CN" sz="1600" dirty="0"/>
                  <a:t>) </a:t>
                </a:r>
                <a:br>
                  <a:rPr lang="zh-CN" altLang="en-US" sz="1600" dirty="0"/>
                </a:br>
                <a:r>
                  <a:rPr lang="en" altLang="zh-CN" sz="1600" i="1" dirty="0"/>
                  <a:t>x</a:t>
                </a:r>
                <a:r>
                  <a:rPr lang="en" altLang="zh-CN" sz="1600" dirty="0"/>
                  <a:t>′=</a:t>
                </a:r>
                <a:r>
                  <a:rPr lang="en" altLang="zh-CN" sz="1600" i="1" dirty="0" err="1"/>
                  <a:t>rcos</a:t>
                </a:r>
                <a:r>
                  <a:rPr lang="el-GR" altLang="zh-CN" sz="1600" i="1" dirty="0"/>
                  <a:t>θ</a:t>
                </a:r>
                <a:r>
                  <a:rPr lang="en" altLang="zh-CN" sz="1600" i="1" dirty="0"/>
                  <a:t>cos</a:t>
                </a:r>
                <a:r>
                  <a:rPr lang="el-GR" altLang="zh-CN" sz="1600" i="1" dirty="0" err="1"/>
                  <a:t>ϕ</a:t>
                </a:r>
                <a:r>
                  <a:rPr lang="el-GR" altLang="zh-CN" sz="1600" dirty="0"/>
                  <a:t>−</a:t>
                </a:r>
                <a:r>
                  <a:rPr lang="en" altLang="zh-CN" sz="1600" i="1" dirty="0" err="1"/>
                  <a:t>rsin</a:t>
                </a:r>
                <a:r>
                  <a:rPr lang="el-GR" altLang="zh-CN" sz="1600" i="1" dirty="0"/>
                  <a:t>θ</a:t>
                </a:r>
                <a:r>
                  <a:rPr lang="en" altLang="zh-CN" sz="1600" i="1" dirty="0"/>
                  <a:t>sin</a:t>
                </a:r>
                <a:r>
                  <a:rPr lang="el-GR" altLang="zh-CN" sz="1600" i="1" dirty="0" err="1"/>
                  <a:t>ϕ</a:t>
                </a:r>
                <a:r>
                  <a:rPr lang="el-GR" altLang="zh-CN" sz="1600" dirty="0"/>
                  <a:t> </a:t>
                </a:r>
                <a:br>
                  <a:rPr lang="el-GR" altLang="zh-CN" sz="1600" dirty="0"/>
                </a:br>
                <a:r>
                  <a:rPr lang="en" altLang="zh-CN" sz="1600" i="1" dirty="0"/>
                  <a:t>y</a:t>
                </a:r>
                <a:r>
                  <a:rPr lang="en" altLang="zh-CN" sz="1600" dirty="0"/>
                  <a:t>′=</a:t>
                </a:r>
                <a:r>
                  <a:rPr lang="en" altLang="zh-CN" sz="1600" i="1" dirty="0" err="1"/>
                  <a:t>rsin</a:t>
                </a:r>
                <a:r>
                  <a:rPr lang="el-GR" altLang="zh-CN" sz="1600" i="1" dirty="0"/>
                  <a:t>θ</a:t>
                </a:r>
                <a:r>
                  <a:rPr lang="en" altLang="zh-CN" sz="1600" i="1" dirty="0"/>
                  <a:t>cos</a:t>
                </a:r>
                <a:r>
                  <a:rPr lang="el-GR" altLang="zh-CN" sz="1600" i="1" dirty="0" err="1"/>
                  <a:t>ϕ</a:t>
                </a:r>
                <a:r>
                  <a:rPr lang="el-GR" altLang="zh-CN" sz="1600" dirty="0"/>
                  <a:t>+</a:t>
                </a:r>
                <a:r>
                  <a:rPr lang="en" altLang="zh-CN" sz="1600" i="1" dirty="0" err="1"/>
                  <a:t>rcos</a:t>
                </a:r>
                <a:r>
                  <a:rPr lang="el-GR" altLang="zh-CN" sz="1600" i="1" dirty="0"/>
                  <a:t>θ</a:t>
                </a:r>
                <a:r>
                  <a:rPr lang="en" altLang="zh-CN" sz="1600" i="1" dirty="0"/>
                  <a:t>sin</a:t>
                </a:r>
                <a:r>
                  <a:rPr lang="el-GR" altLang="zh-CN" sz="1600" i="1" dirty="0" err="1"/>
                  <a:t>ϕ</a:t>
                </a:r>
                <a:r>
                  <a:rPr lang="el-GR" altLang="zh-CN" sz="1600" dirty="0"/>
                  <a:t> </a:t>
                </a:r>
                <a:br>
                  <a:rPr lang="el-GR" altLang="zh-CN" sz="1600" dirty="0"/>
                </a:br>
                <a:r>
                  <a:rPr lang="zh-CN" altLang="el-GR" sz="1600" dirty="0"/>
                  <a:t>代入</a:t>
                </a:r>
                <a:r>
                  <a:rPr lang="zh-CN" altLang="en-US" sz="1600" dirty="0"/>
                  <a:t>：</a:t>
                </a:r>
                <a:br>
                  <a:rPr lang="zh-CN" altLang="en-US" sz="1600" dirty="0"/>
                </a:br>
                <a:r>
                  <a:rPr lang="en" altLang="zh-CN" sz="1600" i="1" dirty="0"/>
                  <a:t>x</a:t>
                </a:r>
                <a:r>
                  <a:rPr lang="en" altLang="zh-CN" sz="1600" dirty="0"/>
                  <a:t>′=</a:t>
                </a:r>
                <a:r>
                  <a:rPr lang="en" altLang="zh-CN" sz="1600" i="1" dirty="0" err="1"/>
                  <a:t>xcos</a:t>
                </a:r>
                <a:r>
                  <a:rPr lang="el-GR" altLang="zh-CN" sz="1600" i="1" dirty="0"/>
                  <a:t>θ</a:t>
                </a:r>
                <a:r>
                  <a:rPr lang="el-GR" altLang="zh-CN" sz="1600" dirty="0"/>
                  <a:t>−</a:t>
                </a:r>
                <a:r>
                  <a:rPr lang="en" altLang="zh-CN" sz="1600" i="1" dirty="0" err="1"/>
                  <a:t>ysin</a:t>
                </a:r>
                <a:r>
                  <a:rPr lang="el-GR" altLang="zh-CN" sz="1600" i="1" dirty="0"/>
                  <a:t>θ</a:t>
                </a:r>
                <a:r>
                  <a:rPr lang="el-GR" altLang="zh-CN" sz="1600" dirty="0"/>
                  <a:t> </a:t>
                </a:r>
                <a:br>
                  <a:rPr lang="el-GR" altLang="zh-CN" sz="1600" dirty="0"/>
                </a:br>
                <a:r>
                  <a:rPr lang="en" altLang="zh-CN" sz="1600" i="1" dirty="0"/>
                  <a:t>y</a:t>
                </a:r>
                <a:r>
                  <a:rPr lang="en" altLang="zh-CN" sz="1600" dirty="0"/>
                  <a:t>′=</a:t>
                </a:r>
                <a:r>
                  <a:rPr lang="en" altLang="zh-CN" sz="1600" i="1" dirty="0" err="1"/>
                  <a:t>xsin</a:t>
                </a:r>
                <a:r>
                  <a:rPr lang="el-GR" altLang="zh-CN" sz="1600" i="1" dirty="0"/>
                  <a:t>θ</a:t>
                </a:r>
                <a:r>
                  <a:rPr lang="el-GR" altLang="zh-CN" sz="1600" dirty="0"/>
                  <a:t>+</a:t>
                </a:r>
                <a:r>
                  <a:rPr lang="en" altLang="zh-CN" sz="1600" i="1" dirty="0" err="1"/>
                  <a:t>ycos</a:t>
                </a:r>
                <a:r>
                  <a:rPr lang="el-GR" altLang="zh-CN" sz="1600" i="1" dirty="0"/>
                  <a:t>θ</a:t>
                </a:r>
                <a:r>
                  <a:rPr lang="el-GR" altLang="zh-CN" sz="1600" dirty="0"/>
                  <a:t> </a:t>
                </a:r>
                <a:endParaRPr kumimoji="1" lang="zh-CN" altLang="en-US" sz="16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E8A1762-07F2-5F42-8B5C-54ED5779C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291450"/>
                <a:ext cx="4194958" cy="3748142"/>
              </a:xfrm>
              <a:prstGeom prst="rect">
                <a:avLst/>
              </a:prstGeom>
              <a:blipFill>
                <a:blip r:embed="rId3"/>
                <a:stretch>
                  <a:fillRect l="-909" b="-6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642EDBC6-9D8B-054A-ACFD-E66B263C50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919" r="13993"/>
          <a:stretch/>
        </p:blipFill>
        <p:spPr>
          <a:xfrm>
            <a:off x="7494978" y="5182314"/>
            <a:ext cx="2979058" cy="110982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9AF01D1-5382-1442-9EAF-DEEC69AE924B}"/>
              </a:ext>
            </a:extLst>
          </p:cNvPr>
          <p:cNvSpPr txBox="1"/>
          <p:nvPr/>
        </p:nvSpPr>
        <p:spPr>
          <a:xfrm>
            <a:off x="838200" y="570015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仿射变换：平移，旋转，缩放，剪切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6E9208-FBC8-7848-B044-408942609005}"/>
              </a:ext>
            </a:extLst>
          </p:cNvPr>
          <p:cNvSpPr txBox="1"/>
          <p:nvPr/>
        </p:nvSpPr>
        <p:spPr>
          <a:xfrm>
            <a:off x="6096000" y="556655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/>
              <a:t>旋转矩阵：</a:t>
            </a:r>
          </a:p>
        </p:txBody>
      </p:sp>
    </p:spTree>
    <p:extLst>
      <p:ext uri="{BB962C8B-B14F-4D97-AF65-F5344CB8AC3E}">
        <p14:creationId xmlns:p14="http://schemas.microsoft.com/office/powerpoint/2010/main" val="2151175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8DB38A4-311F-A241-B656-E28CB2B30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80" y="1555773"/>
            <a:ext cx="5117194" cy="423021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A2DBA7F-2139-5440-B666-44C1C9A0D42D}"/>
              </a:ext>
            </a:extLst>
          </p:cNvPr>
          <p:cNvSpPr txBox="1"/>
          <p:nvPr/>
        </p:nvSpPr>
        <p:spPr>
          <a:xfrm>
            <a:off x="486888" y="332509"/>
            <a:ext cx="332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/>
              <a:t>一维傅里叶变换（连续）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9B4D3DA-16CE-6448-AB5E-CE77C6B55E9B}"/>
              </a:ext>
            </a:extLst>
          </p:cNvPr>
          <p:cNvGrpSpPr/>
          <p:nvPr/>
        </p:nvGrpSpPr>
        <p:grpSpPr>
          <a:xfrm>
            <a:off x="7021449" y="1706135"/>
            <a:ext cx="3894941" cy="2025156"/>
            <a:chOff x="7238174" y="1156606"/>
            <a:chExt cx="3894941" cy="2025156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D722B0B-0CB8-4C45-BB45-8F8BA99C6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38174" y="1156606"/>
              <a:ext cx="2625765" cy="844544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7AE4AD71-801D-EC49-8B39-FD6E64211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29815" y="1392783"/>
              <a:ext cx="961674" cy="253072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B2FFAA4D-7756-934A-8202-75F258B80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38175" y="2458852"/>
              <a:ext cx="2891640" cy="722910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D9278EFE-E01E-1642-83EA-01AE070B6F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129815" y="2699657"/>
              <a:ext cx="1003300" cy="241300"/>
            </a:xfrm>
            <a:prstGeom prst="rect">
              <a:avLst/>
            </a:prstGeom>
          </p:spPr>
        </p:pic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231BCAD1-0546-A74E-B647-9ACA4E66C0E5}"/>
              </a:ext>
            </a:extLst>
          </p:cNvPr>
          <p:cNvSpPr txBox="1"/>
          <p:nvPr/>
        </p:nvSpPr>
        <p:spPr>
          <a:xfrm>
            <a:off x="6460176" y="326249"/>
            <a:ext cx="332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/>
              <a:t>一维傅里叶变换（离散）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8DE3176-8B9B-BB43-9698-680011651172}"/>
              </a:ext>
            </a:extLst>
          </p:cNvPr>
          <p:cNvSpPr txBox="1"/>
          <p:nvPr/>
        </p:nvSpPr>
        <p:spPr>
          <a:xfrm>
            <a:off x="7021449" y="1186441"/>
            <a:ext cx="3743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采样定理，信号复原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9A26F384-69B2-F447-A2A1-7EE2672964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14944" y="4256710"/>
            <a:ext cx="5841776" cy="101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889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4A8399D-D77C-A04B-92E9-50EC0D8F14C2}"/>
              </a:ext>
            </a:extLst>
          </p:cNvPr>
          <p:cNvSpPr txBox="1"/>
          <p:nvPr/>
        </p:nvSpPr>
        <p:spPr>
          <a:xfrm>
            <a:off x="780288" y="445156"/>
            <a:ext cx="21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快速傅里叶（</a:t>
            </a:r>
            <a:r>
              <a:rPr kumimoji="1" lang="en-US" altLang="zh-CN" b="1" dirty="0"/>
              <a:t>FFT</a:t>
            </a:r>
            <a:r>
              <a:rPr kumimoji="1" lang="zh-CN" altLang="en-US" b="1" dirty="0"/>
              <a:t>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F83E1B2-6895-0A45-8889-0A7A2B1A0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117" y="1049911"/>
            <a:ext cx="2273300" cy="2921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23B1F6C-1886-814A-8A8E-EBD170CE15E8}"/>
              </a:ext>
            </a:extLst>
          </p:cNvPr>
          <p:cNvSpPr txBox="1"/>
          <p:nvPr/>
        </p:nvSpPr>
        <p:spPr>
          <a:xfrm>
            <a:off x="1070668" y="1036910"/>
            <a:ext cx="1248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/>
              <a:t>计算复杂度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3797275-1CE8-B949-A88E-5F5903A27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706" y="3392914"/>
            <a:ext cx="5656016" cy="298512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1B302BD-6494-C94A-96DD-46E00F9DE2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668" y="1421005"/>
            <a:ext cx="4787900" cy="1803400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9C0EC39E-F44C-B64D-852F-8CDDB0D03BCE}"/>
              </a:ext>
            </a:extLst>
          </p:cNvPr>
          <p:cNvGrpSpPr/>
          <p:nvPr/>
        </p:nvGrpSpPr>
        <p:grpSpPr>
          <a:xfrm>
            <a:off x="7167656" y="1696609"/>
            <a:ext cx="4351409" cy="3055591"/>
            <a:chOff x="3308350" y="1485900"/>
            <a:chExt cx="5575300" cy="3886200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1D56D954-674E-0B46-9679-818C7765CF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08350" y="1485900"/>
              <a:ext cx="5575300" cy="3886200"/>
            </a:xfrm>
            <a:prstGeom prst="rect">
              <a:avLst/>
            </a:prstGeom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659DC3C-B0E4-0E4F-A79A-B332E84409E7}"/>
                </a:ext>
              </a:extLst>
            </p:cNvPr>
            <p:cNvSpPr/>
            <p:nvPr/>
          </p:nvSpPr>
          <p:spPr>
            <a:xfrm>
              <a:off x="7487585" y="5033546"/>
              <a:ext cx="1377635" cy="2855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A3338113-D5A9-3A4B-8B3B-5C228D4FE24A}"/>
              </a:ext>
            </a:extLst>
          </p:cNvPr>
          <p:cNvSpPr txBox="1"/>
          <p:nvPr/>
        </p:nvSpPr>
        <p:spPr>
          <a:xfrm>
            <a:off x="7677832" y="4884392"/>
            <a:ext cx="1873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/>
              <a:t>蝶形算法确定相位系数</a:t>
            </a:r>
          </a:p>
        </p:txBody>
      </p:sp>
    </p:spTree>
    <p:extLst>
      <p:ext uri="{BB962C8B-B14F-4D97-AF65-F5344CB8AC3E}">
        <p14:creationId xmlns:p14="http://schemas.microsoft.com/office/powerpoint/2010/main" val="2165968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658F1F1-9D66-B144-8BF8-8DACD88B200B}"/>
              </a:ext>
            </a:extLst>
          </p:cNvPr>
          <p:cNvSpPr txBox="1"/>
          <p:nvPr/>
        </p:nvSpPr>
        <p:spPr>
          <a:xfrm>
            <a:off x="866446" y="451799"/>
            <a:ext cx="26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二维离散傅里叶（</a:t>
            </a:r>
            <a:r>
              <a:rPr kumimoji="1" lang="en-US" altLang="zh-CN" b="1" dirty="0"/>
              <a:t>DFT</a:t>
            </a:r>
            <a:r>
              <a:rPr kumimoji="1" lang="zh-CN" altLang="en-US" b="1" dirty="0"/>
              <a:t>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ED2EF7-DE56-2A43-B31C-0DB6EBFAF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606" y="3176757"/>
            <a:ext cx="5551055" cy="30398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C0825D5-02A3-D24B-90A6-D70240085451}"/>
                  </a:ext>
                </a:extLst>
              </p:cNvPr>
              <p:cNvSpPr txBox="1"/>
              <p:nvPr/>
            </p:nvSpPr>
            <p:spPr>
              <a:xfrm>
                <a:off x="866445" y="2910602"/>
                <a:ext cx="26516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/>
                  <a:t>X(n1,n2)=cos(</a:t>
                </a:r>
                <a14:m>
                  <m:oMath xmlns:m="http://schemas.openxmlformats.org/officeDocument/2006/math">
                    <m:r>
                      <a:rPr kumimoji="1" lang="en-US" altLang="zh-CN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kumimoji="1" lang="en-US" altLang="zh-CN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kumimoji="1" lang="en-US" altLang="zh-CN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kumimoji="1" lang="en-US" altLang="zh-CN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kumimoji="1" lang="en-US" altLang="zh-CN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])</m:t>
                    </m:r>
                  </m:oMath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C0825D5-02A3-D24B-90A6-D70240085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445" y="2910602"/>
                <a:ext cx="2651688" cy="276999"/>
              </a:xfrm>
              <a:prstGeom prst="rect">
                <a:avLst/>
              </a:prstGeom>
              <a:blipFill>
                <a:blip r:embed="rId3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E2486F06-0066-1247-AB61-84E75D8662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445" y="1880467"/>
            <a:ext cx="4224572" cy="61728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2D61A03-E12E-0C45-AD78-519F6C24E9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730" y="967823"/>
            <a:ext cx="3887368" cy="687161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BD6C20CE-3AEB-AF42-9BF1-C7B4FF4B220A}"/>
              </a:ext>
            </a:extLst>
          </p:cNvPr>
          <p:cNvGrpSpPr/>
          <p:nvPr/>
        </p:nvGrpSpPr>
        <p:grpSpPr>
          <a:xfrm>
            <a:off x="6755403" y="837068"/>
            <a:ext cx="5079842" cy="4424065"/>
            <a:chOff x="6755403" y="698569"/>
            <a:chExt cx="5079842" cy="4424065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4341BC90-ABEC-DC4F-9AA3-A33544FB26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55403" y="698569"/>
              <a:ext cx="2107691" cy="4424065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CD9C8931-3EC3-DF43-8900-6C67FDD14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27553" y="2527376"/>
              <a:ext cx="2107692" cy="1803248"/>
            </a:xfrm>
            <a:prstGeom prst="rect">
              <a:avLst/>
            </a:prstGeom>
          </p:spPr>
        </p:pic>
        <p:sp>
          <p:nvSpPr>
            <p:cNvPr id="17" name="右箭头 16">
              <a:extLst>
                <a:ext uri="{FF2B5EF4-FFF2-40B4-BE49-F238E27FC236}">
                  <a16:creationId xmlns:a16="http://schemas.microsoft.com/office/drawing/2014/main" id="{9956E574-E904-4642-B2F3-57CAE3CF8E61}"/>
                </a:ext>
              </a:extLst>
            </p:cNvPr>
            <p:cNvSpPr/>
            <p:nvPr/>
          </p:nvSpPr>
          <p:spPr>
            <a:xfrm>
              <a:off x="8956923" y="3294888"/>
              <a:ext cx="732010" cy="2682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1895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802863A-061E-7946-9588-31DE881CC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50" y="371061"/>
            <a:ext cx="4829511" cy="237975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CFA341B-3A9E-8849-8C19-5C8D3B441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807" y="2750820"/>
            <a:ext cx="1863864" cy="182118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DDEEA8E-E751-7748-AC15-9EDF3D00C4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8464" y="2710663"/>
            <a:ext cx="5393664" cy="1912435"/>
          </a:xfrm>
          <a:prstGeom prst="rect">
            <a:avLst/>
          </a:prstGeom>
        </p:spPr>
      </p:pic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73009DA6-D22E-F54B-A2B5-7631EF8C116B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5526671" y="3661410"/>
            <a:ext cx="771793" cy="5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9359B8B2-D433-9744-8D40-FBF6032B6AEA}"/>
              </a:ext>
            </a:extLst>
          </p:cNvPr>
          <p:cNvSpPr txBox="1"/>
          <p:nvPr/>
        </p:nvSpPr>
        <p:spPr>
          <a:xfrm>
            <a:off x="5508961" y="3283138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900" dirty="0"/>
              <a:t>频谱中心化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BF76A27-6AB9-7B42-8CBF-A27CBE7849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4912" y="2155952"/>
            <a:ext cx="2648102" cy="367792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8BD89DB0-4438-7249-9B2C-2674CB1D83DD}"/>
              </a:ext>
            </a:extLst>
          </p:cNvPr>
          <p:cNvSpPr txBox="1"/>
          <p:nvPr/>
        </p:nvSpPr>
        <p:spPr>
          <a:xfrm>
            <a:off x="1719790" y="5204477"/>
            <a:ext cx="4550918" cy="858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频率：该点到中点的距离</a:t>
            </a:r>
            <a:endParaRPr kumimoji="1" lang="en-US" altLang="zh-CN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平面波方向：中点到该点的方向</a:t>
            </a:r>
            <a:endParaRPr kumimoji="1" lang="en-US" altLang="zh-CN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506F131-3E0A-3C42-A88D-A8CC58FB26E9}"/>
                  </a:ext>
                </a:extLst>
              </p:cNvPr>
              <p:cNvSpPr txBox="1"/>
              <p:nvPr/>
            </p:nvSpPr>
            <p:spPr>
              <a:xfrm>
                <a:off x="5526671" y="5157735"/>
                <a:ext cx="5187702" cy="1434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zh-CN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i="1" smtClean="0">
                        <a:latin typeface="Cambria Math" panose="02040503050406030204" pitchFamily="18" charset="0"/>
                      </a:rPr>
                      <m:t>𝑗𝑏</m:t>
                    </m:r>
                    <m:r>
                      <a:rPr kumimoji="1" lang="zh-CN" altLang="en-US" b="0" i="0" smtClean="0">
                        <a:latin typeface="Cambria Math" panose="02040503050406030204" pitchFamily="18" charset="0"/>
                      </a:rPr>
                      <m:t>     </m:t>
                    </m:r>
                  </m:oMath>
                </a14:m>
                <a:r>
                  <a:rPr kumimoji="1" lang="zh-CN" altLang="en-US" dirty="0">
                    <a:latin typeface="FangSong" panose="02010609060101010101" pitchFamily="49" charset="-122"/>
                    <a:ea typeface="FangSong" panose="02010609060101010101" pitchFamily="49" charset="-122"/>
                  </a:rPr>
                  <a:t>幅值：该点的灰度值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1" lang="zh-CN" alt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kumimoji="1" lang="en-US" altLang="zh-CN" dirty="0">
                  <a:latin typeface="FangSong" panose="02010609060101010101" pitchFamily="49" charset="-122"/>
                  <a:ea typeface="FangSong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zh-CN" altLang="en-US" dirty="0">
                    <a:latin typeface="FangSong" panose="02010609060101010101" pitchFamily="49" charset="-122"/>
                    <a:ea typeface="FangSong" panose="02010609060101010101" pitchFamily="49" charset="-122"/>
                  </a:rPr>
                  <a:t>        相位：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𝑎𝑟𝑐𝑡𝑎𝑛</m:t>
                    </m:r>
                    <m:f>
                      <m:f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kumimoji="1" lang="zh-CN" altLang="en-US" dirty="0">
                    <a:latin typeface="FangSong" panose="02010609060101010101" pitchFamily="49" charset="-122"/>
                    <a:ea typeface="FangSong" panose="02010609060101010101" pitchFamily="49" charset="-122"/>
                  </a:rPr>
                  <a:t> </a:t>
                </a:r>
                <a:r>
                  <a:rPr kumimoji="1" lang="en-US" altLang="zh-CN" dirty="0">
                    <a:latin typeface="FangSong" panose="02010609060101010101" pitchFamily="49" charset="-122"/>
                    <a:ea typeface="FangSong" panose="02010609060101010101" pitchFamily="49" charset="-122"/>
                  </a:rPr>
                  <a:t>(</a:t>
                </a:r>
                <a:r>
                  <a:rPr kumimoji="1" lang="zh-CN" altLang="en-US" dirty="0">
                    <a:latin typeface="FangSong" panose="02010609060101010101" pitchFamily="49" charset="-122"/>
                    <a:ea typeface="FangSong" panose="02010609060101010101" pitchFamily="49" charset="-122"/>
                  </a:rPr>
                  <a:t>图中相位信息被舍弃）</a:t>
                </a:r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506F131-3E0A-3C42-A88D-A8CC58FB2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671" y="5157735"/>
                <a:ext cx="5187702" cy="14341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1863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A355E09-B8FE-B04C-A967-276586B2E75F}"/>
              </a:ext>
            </a:extLst>
          </p:cNvPr>
          <p:cNvSpPr txBox="1"/>
          <p:nvPr/>
        </p:nvSpPr>
        <p:spPr>
          <a:xfrm>
            <a:off x="926592" y="512064"/>
            <a:ext cx="247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/>
              <a:t>振铃效应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6686D34-2691-E146-9902-B1CFBBBB9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592" y="3124707"/>
            <a:ext cx="4787900" cy="18034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ABFC3AD-9458-F249-90DA-8A3A18D99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592" y="1183860"/>
            <a:ext cx="4216400" cy="14732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0716711-0EF9-1240-97DD-8335616D86D6}"/>
              </a:ext>
            </a:extLst>
          </p:cNvPr>
          <p:cNvSpPr txBox="1"/>
          <p:nvPr/>
        </p:nvSpPr>
        <p:spPr>
          <a:xfrm>
            <a:off x="6096000" y="512064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理想滤波器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36D68D3-78F3-9B47-9FD2-0C53E8E6E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89740"/>
            <a:ext cx="2901696" cy="59661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2F9A358-504D-1B49-BC5A-1D61598268D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564" r="5166"/>
          <a:stretch/>
        </p:blipFill>
        <p:spPr>
          <a:xfrm>
            <a:off x="5864352" y="2453365"/>
            <a:ext cx="5766816" cy="314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890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CDBB27-5E3B-3044-9D6B-7273709F7A0A}"/>
              </a:ext>
            </a:extLst>
          </p:cNvPr>
          <p:cNvSpPr txBox="1"/>
          <p:nvPr/>
        </p:nvSpPr>
        <p:spPr>
          <a:xfrm>
            <a:off x="682752" y="451104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高斯滤波器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468C546-7FF1-DE4E-B38D-5E4DF6A8A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816" y="1958158"/>
            <a:ext cx="7830954" cy="372829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FEC25D1-69D0-9243-AFE0-9E4BDCBF3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856" y="1171544"/>
            <a:ext cx="2787428" cy="60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472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3316969-FF2A-2342-B0FD-2DDE063282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1469" y="1704120"/>
                <a:ext cx="10515600" cy="3660775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kumimoji="1" lang="zh-CN" altLang="en-US" sz="1800" dirty="0"/>
                  <a:t>高斯金字塔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kumimoji="1" lang="en-US" altLang="zh-CN" sz="1800" dirty="0"/>
                  <a:t>=cv2.pyrDown(Gi)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kumimoji="1" lang="zh-CN" altLang="en-US" sz="1800" dirty="0"/>
                  <a:t>高斯平滑</a:t>
                </a:r>
                <a:r>
                  <a:rPr kumimoji="1" lang="en-US" altLang="zh-CN" sz="1800" dirty="0"/>
                  <a:t>+1/2</a:t>
                </a:r>
                <a:r>
                  <a:rPr kumimoji="1" lang="zh-CN" altLang="en-US" sz="1800" dirty="0"/>
                  <a:t>降采样</a:t>
                </a:r>
                <a:endParaRPr kumimoji="1" lang="en-US" altLang="zh-CN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kumimoji="1" lang="en-US" altLang="zh-CN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kumimoji="1" lang="zh-CN" altLang="en-US" sz="1700" dirty="0"/>
                  <a:t> </a:t>
                </a:r>
                <a:r>
                  <a:rPr kumimoji="1" lang="en-US" altLang="zh-CN" sz="1700" dirty="0"/>
                  <a:t>Kernel=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kumimoji="1" lang="en-US" altLang="zh-CN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kumimoji="1" lang="zh-CN" altLang="en-US" sz="1800" dirty="0"/>
                  <a:t>拉普拉斯金字塔</a:t>
                </a:r>
                <a:r>
                  <a:rPr kumimoji="1" lang="en-US" altLang="zh-CN" sz="1800" dirty="0"/>
                  <a:t>Li=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-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cv2.pyrUp(Gi)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kumimoji="1" lang="zh-CN" altLang="en-US" sz="1800" dirty="0"/>
                  <a:t>上采样（填充</a:t>
                </a:r>
                <a:r>
                  <a:rPr kumimoji="1" lang="en-US" altLang="zh-CN" sz="1800" dirty="0"/>
                  <a:t>0</a:t>
                </a:r>
                <a:r>
                  <a:rPr kumimoji="1" lang="zh-CN" altLang="en-US" sz="1800" dirty="0"/>
                  <a:t>）</a:t>
                </a:r>
                <a:r>
                  <a:rPr kumimoji="1" lang="en-US" altLang="zh-CN" sz="1800" dirty="0"/>
                  <a:t>+</a:t>
                </a:r>
                <a:r>
                  <a:rPr kumimoji="1" lang="zh-CN" altLang="en-US" sz="1800" dirty="0"/>
                  <a:t>高斯平滑</a:t>
                </a:r>
                <a:endParaRPr kumimoji="1" lang="en-US" altLang="zh-CN" sz="1800" dirty="0"/>
              </a:p>
              <a:p>
                <a:pPr marL="0" indent="0">
                  <a:buNone/>
                </a:pPr>
                <a:endParaRPr kumimoji="1"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3316969-FF2A-2342-B0FD-2DDE063282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1469" y="1704120"/>
                <a:ext cx="10515600" cy="3660775"/>
              </a:xfrm>
              <a:blipFill>
                <a:blip r:embed="rId2"/>
                <a:stretch>
                  <a:fillRect l="-4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形 4">
            <a:extLst>
              <a:ext uri="{FF2B5EF4-FFF2-40B4-BE49-F238E27FC236}">
                <a16:creationId xmlns:a16="http://schemas.microsoft.com/office/drawing/2014/main" id="{1628186B-90D9-0542-8539-EC79E4D220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67130" y="2833955"/>
            <a:ext cx="1927609" cy="119008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34C8AAC-97A8-6D43-B64B-B66709D18DC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693"/>
          <a:stretch/>
        </p:blipFill>
        <p:spPr>
          <a:xfrm>
            <a:off x="6653950" y="1704120"/>
            <a:ext cx="4016581" cy="278651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37F8F1D-B275-E54C-B8A8-47C677360296}"/>
              </a:ext>
            </a:extLst>
          </p:cNvPr>
          <p:cNvSpPr txBox="1"/>
          <p:nvPr/>
        </p:nvSpPr>
        <p:spPr>
          <a:xfrm>
            <a:off x="852055" y="67887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图像金字塔</a:t>
            </a:r>
          </a:p>
        </p:txBody>
      </p:sp>
    </p:spTree>
    <p:extLst>
      <p:ext uri="{BB962C8B-B14F-4D97-AF65-F5344CB8AC3E}">
        <p14:creationId xmlns:p14="http://schemas.microsoft.com/office/powerpoint/2010/main" val="1470290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6105708-6AB6-F140-B752-178DBF8AA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300" y="692150"/>
            <a:ext cx="7645400" cy="547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200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260</Words>
  <Application>Microsoft Macintosh PowerPoint</Application>
  <PresentationFormat>宽屏</PresentationFormat>
  <Paragraphs>35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等线</vt:lpstr>
      <vt:lpstr>等线 Light</vt:lpstr>
      <vt:lpstr>FangSong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21</cp:revision>
  <dcterms:created xsi:type="dcterms:W3CDTF">2020-09-29T11:01:04Z</dcterms:created>
  <dcterms:modified xsi:type="dcterms:W3CDTF">2020-09-30T08:19:27Z</dcterms:modified>
</cp:coreProperties>
</file>