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13"/>
  </p:notesMasterIdLst>
  <p:sldIdLst>
    <p:sldId id="1824" r:id="rId4"/>
    <p:sldId id="2298" r:id="rId5"/>
    <p:sldId id="2299" r:id="rId6"/>
    <p:sldId id="2308" r:id="rId7"/>
    <p:sldId id="2310" r:id="rId8"/>
    <p:sldId id="2309" r:id="rId9"/>
    <p:sldId id="2305" r:id="rId10"/>
    <p:sldId id="2311" r:id="rId11"/>
    <p:sldId id="182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3931" userDrawn="1">
          <p15:clr>
            <a:srgbClr val="A4A3A4"/>
          </p15:clr>
        </p15:guide>
        <p15:guide id="3" orient="horz" pos="34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pos="415"/>
        <p:guide pos="3931"/>
        <p:guide orient="horz" pos="34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C0CD1-9493-4665-8576-573CD0A5B784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9BAC-3FB8-4AC4-A282-4A17C5DCF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3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54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There are four parts of this paper.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11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21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02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73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82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09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04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50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D0710-3948-4945-BEF6-9EE716B8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393603-C61E-473C-B64E-27A6F7CA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A546E-365F-4907-804D-3E832A6E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DE007-D228-409F-BCDF-84DA6902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FDCFC-A586-41A3-A96D-39602205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4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2BB73-06C4-4123-BDE2-9773CB47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378103-37C6-4D6A-AC12-18EF70CFE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44CD2-8ACC-4F7D-9467-FC41C8F4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362D4-202A-4DEC-8195-3B4D85BE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AD090-E2CC-4324-970E-76FC2322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0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D6F4ED-4E18-45FA-BA93-3878312A8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1246FF-7022-499E-A8AD-5B4E6B27B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05FA6-DA38-4201-939D-9DFFDF35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4AA75-E640-47AE-84C6-A12F08CB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B11F9-9309-4F73-9AF1-0D49D442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6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963"/>
          <a:stretch/>
        </p:blipFill>
        <p:spPr>
          <a:xfrm>
            <a:off x="7191376" y="133072"/>
            <a:ext cx="5028334" cy="65357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7615" y="4908366"/>
            <a:ext cx="7059690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1152525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292799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11121340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269877-3713-4708-B674-1A813AB36FFC}"/>
              </a:ext>
            </a:extLst>
          </p:cNvPr>
          <p:cNvSpPr txBox="1"/>
          <p:nvPr userDrawn="1"/>
        </p:nvSpPr>
        <p:spPr>
          <a:xfrm rot="16200000">
            <a:off x="10462781" y="3524086"/>
            <a:ext cx="3170099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738" y="515429"/>
            <a:ext cx="2295327" cy="504694"/>
          </a:xfrm>
          <a:prstGeom prst="rect">
            <a:avLst/>
          </a:prstGeom>
        </p:spPr>
      </p:pic>
      <p:cxnSp>
        <p:nvCxnSpPr>
          <p:cNvPr id="42" name="直接连接符 41"/>
          <p:cNvCxnSpPr/>
          <p:nvPr userDrawn="1"/>
        </p:nvCxnSpPr>
        <p:spPr>
          <a:xfrm>
            <a:off x="2927998" y="1355988"/>
            <a:ext cx="0" cy="45898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1522544" y="1400593"/>
            <a:ext cx="0" cy="45452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 userDrawn="1"/>
        </p:nvGrpSpPr>
        <p:grpSpPr>
          <a:xfrm>
            <a:off x="566553" y="2031917"/>
            <a:ext cx="1778298" cy="3243219"/>
            <a:chOff x="611818" y="2031917"/>
            <a:chExt cx="1709547" cy="3117834"/>
          </a:xfrm>
        </p:grpSpPr>
        <p:grpSp>
          <p:nvGrpSpPr>
            <p:cNvPr id="70" name="组合 69"/>
            <p:cNvGrpSpPr/>
            <p:nvPr/>
          </p:nvGrpSpPr>
          <p:grpSpPr>
            <a:xfrm>
              <a:off x="611818" y="2051403"/>
              <a:ext cx="567014" cy="3098348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9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8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 userDrawn="1"/>
          </p:nvGrpSpPr>
          <p:grpSpPr>
            <a:xfrm>
              <a:off x="1752713" y="2031917"/>
              <a:ext cx="568652" cy="3091276"/>
              <a:chOff x="1752714" y="2031919"/>
              <a:chExt cx="568653" cy="3091274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769227" y="3776579"/>
                <a:ext cx="501270" cy="527572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752714" y="2031919"/>
                <a:ext cx="568653" cy="718220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8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855433" y="3075554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1804180" y="4681015"/>
                <a:ext cx="442058" cy="442178"/>
                <a:chOff x="11893476" y="1994536"/>
                <a:chExt cx="277932" cy="278006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7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5308" cy="27343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6" y="2009127"/>
                  <a:ext cx="105167" cy="263415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4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7616" y="1658264"/>
            <a:ext cx="7059689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79714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1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575" y="133072"/>
            <a:ext cx="6791691" cy="6535793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62B6659-3604-4A5D-84A6-6A47FE169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7430" y="1483539"/>
            <a:ext cx="7373912" cy="226755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5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FF2961-8E0B-4CFB-9897-39262A918722}"/>
              </a:ext>
            </a:extLst>
          </p:cNvPr>
          <p:cNvSpPr/>
          <p:nvPr userDrawn="1"/>
        </p:nvSpPr>
        <p:spPr>
          <a:xfrm>
            <a:off x="0" y="1484311"/>
            <a:ext cx="666749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667561" y="1484310"/>
            <a:ext cx="403257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9258300" y="1484313"/>
            <a:ext cx="2930035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2F5BB1-3479-4B75-8121-C76027E92312}"/>
              </a:ext>
            </a:extLst>
          </p:cNvPr>
          <p:cNvSpPr/>
          <p:nvPr userDrawn="1"/>
        </p:nvSpPr>
        <p:spPr>
          <a:xfrm>
            <a:off x="8882428" y="1484310"/>
            <a:ext cx="377842" cy="4364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F269877-3713-4708-B674-1A813AB36FFC}"/>
              </a:ext>
            </a:extLst>
          </p:cNvPr>
          <p:cNvSpPr txBox="1"/>
          <p:nvPr userDrawn="1"/>
        </p:nvSpPr>
        <p:spPr>
          <a:xfrm rot="16200000">
            <a:off x="-1443469" y="3524086"/>
            <a:ext cx="3170099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dist">
              <a:defRPr sz="1100" b="1">
                <a:solidFill>
                  <a:schemeClr val="bg1">
                    <a:alpha val="2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BEIJING INSTITUTE OF TECHNOLOGY</a:t>
            </a: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2633" y="548450"/>
            <a:ext cx="2295327" cy="50469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666749" y="1329225"/>
            <a:ext cx="0" cy="47147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9258300" y="1280160"/>
            <a:ext cx="0" cy="48351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 userDrawn="1"/>
        </p:nvGrpSpPr>
        <p:grpSpPr>
          <a:xfrm>
            <a:off x="9834169" y="2044937"/>
            <a:ext cx="1778296" cy="3249639"/>
            <a:chOff x="611819" y="2031917"/>
            <a:chExt cx="1709546" cy="3124006"/>
          </a:xfrm>
        </p:grpSpPr>
        <p:grpSp>
          <p:nvGrpSpPr>
            <p:cNvPr id="46" name="组合 45"/>
            <p:cNvGrpSpPr/>
            <p:nvPr/>
          </p:nvGrpSpPr>
          <p:grpSpPr>
            <a:xfrm>
              <a:off x="611819" y="2051403"/>
              <a:ext cx="567014" cy="3098349"/>
              <a:chOff x="11305242" y="2003776"/>
              <a:chExt cx="354194" cy="1935432"/>
            </a:xfrm>
            <a:solidFill>
              <a:schemeClr val="bg1">
                <a:alpha val="5000"/>
              </a:schemeClr>
            </a:solidFill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07751" y="3052538"/>
                <a:ext cx="345981" cy="390126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2341" y="3639427"/>
                <a:ext cx="199170" cy="299781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1305242" y="2003776"/>
                <a:ext cx="354194" cy="439406"/>
                <a:chOff x="5548313" y="2084388"/>
                <a:chExt cx="547688" cy="679451"/>
              </a:xfrm>
              <a:grpFill/>
            </p:grpSpPr>
            <p:sp>
              <p:nvSpPr>
                <p:cNvPr id="68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380191" y="2640087"/>
                <a:ext cx="214274" cy="229664"/>
                <a:chOff x="3792874" y="3156423"/>
                <a:chExt cx="331330" cy="355128"/>
              </a:xfrm>
              <a:grpFill/>
            </p:grpSpPr>
            <p:sp>
              <p:nvSpPr>
                <p:cNvPr id="65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6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 userDrawn="1"/>
          </p:nvGrpSpPr>
          <p:grpSpPr>
            <a:xfrm>
              <a:off x="1752713" y="2031917"/>
              <a:ext cx="568652" cy="3124006"/>
              <a:chOff x="1752713" y="2031917"/>
              <a:chExt cx="568652" cy="31240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1769224" y="3776575"/>
                <a:ext cx="501269" cy="527571"/>
                <a:chOff x="6113463" y="3541713"/>
                <a:chExt cx="484188" cy="50958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9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0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1752713" y="2031917"/>
                <a:ext cx="568652" cy="718219"/>
                <a:chOff x="6108700" y="2066926"/>
                <a:chExt cx="549275" cy="693738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7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8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1855431" y="3075552"/>
                <a:ext cx="381292" cy="328704"/>
                <a:chOff x="6186488" y="2930526"/>
                <a:chExt cx="368300" cy="31750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4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5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6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804145" y="4681015"/>
                <a:ext cx="466327" cy="474908"/>
                <a:chOff x="11893475" y="1994536"/>
                <a:chExt cx="293191" cy="298584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52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210566" cy="294792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53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5" y="2009126"/>
                  <a:ext cx="113382" cy="283994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0" name="文本占位符 12">
            <a:extLst>
              <a:ext uri="{FF2B5EF4-FFF2-40B4-BE49-F238E27FC236}">
                <a16:creationId xmlns:a16="http://schemas.microsoft.com/office/drawing/2014/main" id="{F63B7C85-1073-4365-852C-DE0C04E61B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7429" y="4461296"/>
            <a:ext cx="7373913" cy="119983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答辩人：北小理</a:t>
            </a:r>
            <a:endParaRPr lang="en-US" altLang="zh-CN" dirty="0"/>
          </a:p>
          <a:p>
            <a:pPr lvl="0"/>
            <a:r>
              <a:rPr lang="zh-CN" altLang="en-US" dirty="0"/>
              <a:t>导　师：京小工</a:t>
            </a:r>
            <a:endParaRPr lang="en-US" altLang="zh-CN" dirty="0"/>
          </a:p>
          <a:p>
            <a:pPr lvl="0"/>
            <a:r>
              <a:rPr lang="zh-CN" altLang="en-US" dirty="0"/>
              <a:t>时　间：</a:t>
            </a:r>
            <a:fld id="{F6F1CC6F-731D-497C-9A0B-70CB610DC019}" type="datetime1">
              <a:rPr lang="zh-CN" altLang="en-US" smtClean="0"/>
              <a:t>2019/5/27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1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8" b="38705"/>
          <a:stretch/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5811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51120666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9612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0557631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6340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BC6857-420C-4F20-ABBF-78DDE1D9F36B}"/>
              </a:ext>
            </a:extLst>
          </p:cNvPr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276969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5F1FD-07ED-4ADB-9923-1742E9D1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E1450-C096-4539-B5D2-1FDDBEA3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9986A-B959-4210-B260-78B7B085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B2E51-3059-4DD2-8B56-D0D6200F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ECD82-92E0-455F-98BE-F1CAA9B0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09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2554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09796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71340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065A524-15E6-4769-B9ED-7868E19ADB1E}"/>
                </a:ext>
              </a:extLst>
            </p:cNvPr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2881613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38790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59673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06001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4291100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79308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504223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52713-8E8E-4529-9B61-205022C8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895974-6D93-47E1-8518-6D41796F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771C5-4E5B-41F8-8BA6-F63F563D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1960B-0BA0-48E7-8155-71920AAE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E9C61-17FC-4DFF-880F-D4BC48FF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61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4708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035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7164-1A77-40B1-98BF-8E82CB89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250C0-7845-4D53-A1F7-C1BB4B2DE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F4211-9F80-4879-92CC-0C183EF3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A5790-5CB7-4BD4-AA70-B43F7655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04D85-9DBB-4CA5-B11B-DC032945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18B3D-8042-4D60-8072-DA61E538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6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3F73A-58E5-4333-AA89-5E2A5AEB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CA163-CE38-460D-9D4D-911B2573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816A99-4467-4F2C-A691-B8C2EE0E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6DEB25-6A5A-49ED-A317-7E64C654F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92500-0146-4DB7-B1EB-0D4F6BBE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932A95-1CF8-4D56-97E1-CFA55D59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A9D97-684D-46BF-A57A-D1825F3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EE638E-A4A1-4065-8682-9D660FD7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3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96FA-5E72-4B32-AF04-D56D9F55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EB763-4BB5-4690-8FF4-AA0CDAE2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DCB848-5FDF-4E24-92F5-338D991D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30AFF-C51F-447A-BAA8-C74843F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5DA6FD-4579-4AB8-B954-9F80E9EB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0EE4F-9344-4019-AB96-C648E547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107492-D80B-41AA-A52E-D289F36F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3C61-DE82-4C74-AE36-9023A1F5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AD8B3-B984-4EA7-BB48-9AE9DAC2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FB016-A75D-454E-B027-4C58260B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915F1-3EA5-4976-B895-9B3B9D4E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79448-85E7-4BB2-9ABE-BD9466BB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808BE-CAB3-42B9-840F-DCADAEAA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1294A-3743-4C60-A34B-B62A2552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904867-C732-4E04-9829-5954177B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28FAE-BEB1-4F81-B953-91BD713D6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DADB7-14F5-4735-ADE6-14212B62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A8A30-35DC-41D0-A630-BBC45F8C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50CEC-1B9B-4E03-BC47-D09BEB01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5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DBDC6-D3C6-4D98-BEAE-485E5DE4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230562-2905-445C-B674-CF98ED15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750D4-4420-401A-BABC-5F6F6CB08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7AC0-9C5F-436F-9A21-F3CBDE222118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A284B-9046-49B8-A1A9-8022A871F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5DDBD-A7D5-4C6D-BCA4-C153A227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F936-0F93-42E8-A6DE-9A1854E4D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0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81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4" r:id="rId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ADC8450B-B7A8-4345-A581-E9097A655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49208" y="4317444"/>
            <a:ext cx="7287114" cy="1264263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Song zihao</a:t>
            </a:r>
          </a:p>
          <a:p>
            <a:pPr algn="r">
              <a:lnSpc>
                <a:spcPct val="150000"/>
              </a:lnSpc>
            </a:pPr>
            <a:fld id="{557380AF-A950-485A-9126-2F7168CD3CCC}" type="datetime1">
              <a:rPr lang="zh-CN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50000"/>
                </a:lnSpc>
              </a:pPr>
              <a:t>2022/1/4</a:t>
            </a:fld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>
            <a:cxnSpLocks/>
          </p:cNvCxnSpPr>
          <p:nvPr/>
        </p:nvCxnSpPr>
        <p:spPr>
          <a:xfrm>
            <a:off x="3549208" y="3474229"/>
            <a:ext cx="7415125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Grp="1" noChangeArrowheads="1"/>
          </p:cNvSpPr>
          <p:nvPr>
            <p:ph type="body" sz="quarter" idx="13"/>
          </p:nvPr>
        </p:nvSpPr>
        <p:spPr bwMode="auto">
          <a:xfrm>
            <a:off x="3464542" y="2874064"/>
            <a:ext cx="811023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>
                <a:ea typeface="宋体" panose="02010600030101010101" pitchFamily="2" charset="-122"/>
                <a:cs typeface="Arial" panose="020B0604020202020204" pitchFamily="34" charset="0"/>
              </a:rPr>
              <a:t>Keypoint based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23973272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7081" y="3183468"/>
            <a:ext cx="6017994" cy="20020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200" b="1" spc="30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学习总结：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阅读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篇关于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keypoint-based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论文</a:t>
            </a:r>
            <a:endParaRPr lang="en-US" altLang="zh-CN" sz="2000" b="1" spc="30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个人体会</a:t>
            </a:r>
            <a:endParaRPr lang="en-US" altLang="zh-CN" sz="2200" b="1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下周规划</a:t>
            </a:r>
          </a:p>
        </p:txBody>
      </p:sp>
    </p:spTree>
    <p:extLst>
      <p:ext uri="{BB962C8B-B14F-4D97-AF65-F5344CB8AC3E}">
        <p14:creationId xmlns:p14="http://schemas.microsoft.com/office/powerpoint/2010/main" val="3148219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学习总结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4D18A-8B0A-4B73-887E-8B1A8A256B61}"/>
              </a:ext>
            </a:extLst>
          </p:cNvPr>
          <p:cNvSpPr txBox="1"/>
          <p:nvPr/>
        </p:nvSpPr>
        <p:spPr>
          <a:xfrm>
            <a:off x="8314266" y="399600"/>
            <a:ext cx="12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Cornernet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0009935-A012-45DB-9A2B-B8836F18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86" y="914872"/>
            <a:ext cx="90963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FCC35B1-D62D-47BB-B4DF-5BA0EDB5B543}"/>
              </a:ext>
            </a:extLst>
          </p:cNvPr>
          <p:cNvSpPr txBox="1"/>
          <p:nvPr/>
        </p:nvSpPr>
        <p:spPr>
          <a:xfrm>
            <a:off x="1327150" y="3348446"/>
            <a:ext cx="10187517" cy="2629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/>
              <a:t>Hourglass Networks：先对图像下采样再上采样恢复尺寸大小获得</a:t>
            </a:r>
            <a:r>
              <a:rPr lang="zh-CN" altLang="en-US" sz="1600">
                <a:solidFill>
                  <a:srgbClr val="FF0000"/>
                </a:solidFill>
              </a:rPr>
              <a:t>全局信息</a:t>
            </a:r>
            <a:r>
              <a:rPr lang="zh-CN" altLang="en-US" sz="1600"/>
              <a:t>，同时使用</a:t>
            </a:r>
            <a:r>
              <a:rPr lang="zh-CN" altLang="en-US" sz="1600">
                <a:solidFill>
                  <a:srgbClr val="FF0000"/>
                </a:solidFill>
              </a:rPr>
              <a:t>shortcut补全细节信息</a:t>
            </a:r>
            <a:endParaRPr lang="en-US" altLang="zh-CN" sz="160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/>
              <a:t>分为两支分别预测</a:t>
            </a:r>
            <a:r>
              <a:rPr lang="zh-CN" altLang="en-US" sz="1600">
                <a:solidFill>
                  <a:srgbClr val="FF0000"/>
                </a:solidFill>
              </a:rPr>
              <a:t>左上角和右下角</a:t>
            </a:r>
            <a:r>
              <a:rPr lang="zh-CN" altLang="en-US" sz="1600"/>
              <a:t>两个关键点信息（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用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</a:rPr>
              <a:t>attention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代替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</a:rPr>
              <a:t>corner pooling</a:t>
            </a:r>
            <a:r>
              <a:rPr lang="zh-CN" altLang="en-US" sz="1600"/>
              <a:t>）</a:t>
            </a:r>
            <a:endParaRPr lang="en-US" altLang="zh-CN" sz="160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600"/>
              <a:t>其中预测模块将网络输出的特征作为输入，在水平和垂直两个方向上对不同通道特征图作</a:t>
            </a:r>
            <a:r>
              <a:rPr lang="en-US" altLang="zh-CN" sz="1600"/>
              <a:t>maxpooling</a:t>
            </a:r>
            <a:r>
              <a:rPr lang="zh-CN" altLang="en-US" sz="1600"/>
              <a:t>，以此作为</a:t>
            </a:r>
            <a:r>
              <a:rPr lang="en-US" altLang="zh-CN" sz="1600"/>
              <a:t>corner pooling</a:t>
            </a:r>
            <a:r>
              <a:rPr lang="zh-CN" altLang="en-US" sz="1600"/>
              <a:t>输出，将输出经过卷积分为</a:t>
            </a:r>
            <a:r>
              <a:rPr lang="en-US" altLang="zh-CN" sz="1600"/>
              <a:t>3</a:t>
            </a:r>
            <a:r>
              <a:rPr lang="zh-CN" altLang="en-US" sz="1600"/>
              <a:t>个</a:t>
            </a:r>
            <a:r>
              <a:rPr lang="en-US" altLang="zh-CN" sz="1600"/>
              <a:t>head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/>
              <a:t>Heatmap</a:t>
            </a:r>
            <a:r>
              <a:rPr lang="zh-CN" altLang="en-US" sz="1600"/>
              <a:t>：该角点所属类别的</a:t>
            </a:r>
            <a:r>
              <a:rPr lang="zh-CN" altLang="en-US" sz="1600">
                <a:solidFill>
                  <a:srgbClr val="FF0000"/>
                </a:solidFill>
              </a:rPr>
              <a:t>概率（采用高斯</a:t>
            </a:r>
            <a:r>
              <a:rPr lang="en-US" altLang="zh-CN" sz="1600">
                <a:solidFill>
                  <a:srgbClr val="FF0000"/>
                </a:solidFill>
              </a:rPr>
              <a:t>map</a:t>
            </a:r>
            <a:r>
              <a:rPr lang="zh-CN" altLang="en-US" sz="1600">
                <a:solidFill>
                  <a:srgbClr val="FF0000"/>
                </a:solidFill>
              </a:rPr>
              <a:t>输出概率）</a:t>
            </a:r>
            <a:r>
              <a:rPr lang="zh-CN" altLang="en-US" sz="1600"/>
              <a:t>，采用</a:t>
            </a:r>
            <a:r>
              <a:rPr lang="en-US" altLang="zh-CN" sz="1600"/>
              <a:t>focal loss</a:t>
            </a:r>
            <a:r>
              <a:rPr lang="zh-CN" altLang="en-US" sz="1600"/>
              <a:t>去除</a:t>
            </a:r>
            <a:r>
              <a:rPr lang="zh-CN" altLang="en-US" sz="1600">
                <a:solidFill>
                  <a:srgbClr val="FF0000"/>
                </a:solidFill>
              </a:rPr>
              <a:t>类别不均衡</a:t>
            </a:r>
            <a:r>
              <a:rPr lang="zh-CN" altLang="en-US" sz="1600"/>
              <a:t>问题</a:t>
            </a:r>
            <a:endParaRPr lang="en-US" altLang="zh-CN" sz="160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/>
              <a:t>Embedding</a:t>
            </a:r>
            <a:r>
              <a:rPr lang="zh-CN" altLang="en-US" sz="1600"/>
              <a:t>：筛选两个角点类别是否一致，距离是否符合</a:t>
            </a:r>
            <a:r>
              <a:rPr lang="zh-CN" altLang="en-US" sz="1600">
                <a:solidFill>
                  <a:srgbClr val="FF0000"/>
                </a:solidFill>
              </a:rPr>
              <a:t>同一组</a:t>
            </a:r>
            <a:r>
              <a:rPr lang="zh-CN" altLang="en-US" sz="1600"/>
              <a:t>角点的阈值</a:t>
            </a:r>
            <a:endParaRPr lang="en-US" altLang="zh-CN" sz="160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600"/>
              <a:t>Offset</a:t>
            </a:r>
            <a:r>
              <a:rPr lang="zh-CN" altLang="en-US" sz="1600"/>
              <a:t>：利用</a:t>
            </a:r>
            <a:r>
              <a:rPr lang="en-US" altLang="zh-CN" sz="1600"/>
              <a:t>SmoothL1 loss</a:t>
            </a:r>
            <a:r>
              <a:rPr lang="zh-CN" altLang="en-US" sz="1600"/>
              <a:t>对于下采样后的</a:t>
            </a:r>
            <a:r>
              <a:rPr lang="zh-CN" altLang="en-US" sz="1600">
                <a:solidFill>
                  <a:srgbClr val="FF0000"/>
                </a:solidFill>
              </a:rPr>
              <a:t>角点位置回归</a:t>
            </a:r>
            <a:r>
              <a:rPr lang="zh-CN" altLang="en-US" sz="1600"/>
              <a:t>，以此来修正精确位置</a:t>
            </a:r>
          </a:p>
        </p:txBody>
      </p:sp>
    </p:spTree>
    <p:extLst>
      <p:ext uri="{BB962C8B-B14F-4D97-AF65-F5344CB8AC3E}">
        <p14:creationId xmlns:p14="http://schemas.microsoft.com/office/powerpoint/2010/main" val="418260138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学习总结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4D18A-8B0A-4B73-887E-8B1A8A256B61}"/>
              </a:ext>
            </a:extLst>
          </p:cNvPr>
          <p:cNvSpPr txBox="1"/>
          <p:nvPr/>
        </p:nvSpPr>
        <p:spPr>
          <a:xfrm>
            <a:off x="8314266" y="3996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Centernet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8A728D-6C38-4343-AA35-818307DFCFBE}"/>
              </a:ext>
            </a:extLst>
          </p:cNvPr>
          <p:cNvSpPr/>
          <p:nvPr/>
        </p:nvSpPr>
        <p:spPr>
          <a:xfrm>
            <a:off x="1869651" y="4690533"/>
            <a:ext cx="8382000" cy="86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59E37A25-EB5D-4127-99D2-1AC9F0468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27" y="1297956"/>
            <a:ext cx="8643848" cy="328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608AAF-8CAC-4A5D-89AC-5FFB527A2830}"/>
              </a:ext>
            </a:extLst>
          </p:cNvPr>
          <p:cNvSpPr txBox="1"/>
          <p:nvPr/>
        </p:nvSpPr>
        <p:spPr>
          <a:xfrm>
            <a:off x="2004424" y="4802122"/>
            <a:ext cx="8218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CN" altLang="en-US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选择</a:t>
            </a:r>
            <a:r>
              <a:rPr lang="en-US" altLang="zh-CN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top-k bbox</a:t>
            </a:r>
            <a:r>
              <a:rPr lang="zh-CN" altLang="en-US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以及中心点，映射回原图</a:t>
            </a:r>
          </a:p>
          <a:p>
            <a:pPr algn="l"/>
            <a:r>
              <a:rPr lang="en-US" altLang="zh-CN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查看中心点是否在</a:t>
            </a:r>
            <a:r>
              <a:rPr lang="en-US" altLang="zh-CN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  <a:r>
              <a:rPr lang="zh-CN" altLang="en-US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的中心方格内，并查看中心点与</a:t>
            </a:r>
            <a:r>
              <a:rPr lang="en-US" altLang="zh-CN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  <a:r>
              <a:rPr lang="zh-CN" altLang="en-US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标签是否一致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317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学习总结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4D18A-8B0A-4B73-887E-8B1A8A256B61}"/>
              </a:ext>
            </a:extLst>
          </p:cNvPr>
          <p:cNvSpPr txBox="1"/>
          <p:nvPr/>
        </p:nvSpPr>
        <p:spPr>
          <a:xfrm>
            <a:off x="8314266" y="399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Centernet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F5BF7-CCF2-4D2B-B27F-B1549EC87823}"/>
              </a:ext>
            </a:extLst>
          </p:cNvPr>
          <p:cNvSpPr/>
          <p:nvPr/>
        </p:nvSpPr>
        <p:spPr>
          <a:xfrm>
            <a:off x="1382183" y="3827471"/>
            <a:ext cx="36978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776DC9-348B-4B92-BF8F-B48AFDA55752}"/>
              </a:ext>
            </a:extLst>
          </p:cNvPr>
          <p:cNvSpPr txBox="1"/>
          <p:nvPr/>
        </p:nvSpPr>
        <p:spPr>
          <a:xfrm>
            <a:off x="2334674" y="3827471"/>
            <a:ext cx="1872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pooling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6B41CE-B2EE-4636-99F0-9EF32D61ABE6}"/>
              </a:ext>
            </a:extLst>
          </p:cNvPr>
          <p:cNvSpPr txBox="1"/>
          <p:nvPr/>
        </p:nvSpPr>
        <p:spPr>
          <a:xfrm>
            <a:off x="1327150" y="4371330"/>
            <a:ext cx="3697817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分别找到在水平和竖直方向的最大值，将他们综合得到中心点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93455F-680D-49F0-A6DD-27A6B662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1424156"/>
            <a:ext cx="9216879" cy="217403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F654273-27B9-43BC-9210-826790EEDBCD}"/>
              </a:ext>
            </a:extLst>
          </p:cNvPr>
          <p:cNvSpPr/>
          <p:nvPr/>
        </p:nvSpPr>
        <p:spPr>
          <a:xfrm>
            <a:off x="6477007" y="3799748"/>
            <a:ext cx="46865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39B163-F0D7-4B3F-837E-E5B6B28AD692}"/>
              </a:ext>
            </a:extLst>
          </p:cNvPr>
          <p:cNvSpPr txBox="1"/>
          <p:nvPr/>
        </p:nvSpPr>
        <p:spPr>
          <a:xfrm>
            <a:off x="7427045" y="3784080"/>
            <a:ext cx="32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Cascade corner pooling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9CB420-11F4-40B2-B754-AC7DA5693DC1}"/>
              </a:ext>
            </a:extLst>
          </p:cNvPr>
          <p:cNvSpPr txBox="1"/>
          <p:nvPr/>
        </p:nvSpPr>
        <p:spPr>
          <a:xfrm>
            <a:off x="6437362" y="4382763"/>
            <a:ext cx="4726225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从角点沿着边界找最大值，找到后，再向框内部寻找最大值，综合边缘与内部</a:t>
            </a:r>
          </a:p>
        </p:txBody>
      </p:sp>
    </p:spTree>
    <p:extLst>
      <p:ext uri="{BB962C8B-B14F-4D97-AF65-F5344CB8AC3E}">
        <p14:creationId xmlns:p14="http://schemas.microsoft.com/office/powerpoint/2010/main" val="321731754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学习总结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4D18A-8B0A-4B73-887E-8B1A8A256B61}"/>
              </a:ext>
            </a:extLst>
          </p:cNvPr>
          <p:cNvSpPr txBox="1"/>
          <p:nvPr/>
        </p:nvSpPr>
        <p:spPr>
          <a:xfrm>
            <a:off x="7620000" y="4184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Objects as Points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E7CFF9-9F47-4B45-98C0-25558726F3D6}"/>
              </a:ext>
            </a:extLst>
          </p:cNvPr>
          <p:cNvSpPr txBox="1"/>
          <p:nvPr/>
        </p:nvSpPr>
        <p:spPr>
          <a:xfrm>
            <a:off x="842251" y="1536174"/>
            <a:ext cx="109050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与 anchor-based one stage 相比，有以下不同：</a:t>
            </a:r>
          </a:p>
          <a:p>
            <a:r>
              <a:rPr lang="zh-CN" altLang="en-US" sz="1600"/>
              <a:t>1.“anchor”只关于位置，不关于box overlap</a:t>
            </a:r>
          </a:p>
          <a:p>
            <a:r>
              <a:rPr lang="zh-CN" altLang="en-US" sz="1600"/>
              <a:t>2.每个目标只有一个bbox，不需要NMS</a:t>
            </a:r>
          </a:p>
          <a:p>
            <a:r>
              <a:rPr lang="zh-CN" altLang="en-US" sz="1600"/>
              <a:t>3.lager output resolution(output stride small)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网络：</a:t>
            </a:r>
          </a:p>
          <a:p>
            <a:r>
              <a:rPr lang="zh-CN" altLang="en-US" sz="1600"/>
              <a:t>Hourglass network(like conrner net)；</a:t>
            </a:r>
          </a:p>
          <a:p>
            <a:r>
              <a:rPr lang="zh-CN" altLang="en-US" sz="1600"/>
              <a:t>Resnet；</a:t>
            </a:r>
          </a:p>
          <a:p>
            <a:r>
              <a:rPr lang="zh-CN" altLang="en-US" sz="1600"/>
              <a:t>DLA；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预测流程：</a:t>
            </a:r>
          </a:p>
          <a:p>
            <a:r>
              <a:rPr lang="zh-CN" altLang="en-US" sz="1600"/>
              <a:t>网络输出接三个head，分别输出 类别预测即heatmap，坐标offset，长宽，即下采样后的每个点对应输出C(calss num)+4(offset,w,h)个输出</a:t>
            </a:r>
          </a:p>
          <a:p>
            <a:r>
              <a:rPr lang="zh-CN" altLang="en-US" sz="1600"/>
              <a:t>其中采用maxpooling选取center point，用loss_off回归offset,用回归的offset矫正center point，再根据长宽绘制bbox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loss：</a:t>
            </a:r>
          </a:p>
          <a:p>
            <a:r>
              <a:rPr lang="zh-CN" altLang="en-US" sz="1600"/>
              <a:t>Focal loss: 解决分类问题中类别不平衡，分类难度差异大,难样本惩罚大即损失大</a:t>
            </a:r>
          </a:p>
          <a:p>
            <a:r>
              <a:rPr lang="zh-CN" altLang="en-US" sz="1600"/>
              <a:t>loss_off回归offset，loss_size回归bbox大小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A500B-3497-4D22-A2C1-C7B45D9A49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0"/>
          <a:stretch/>
        </p:blipFill>
        <p:spPr bwMode="auto">
          <a:xfrm>
            <a:off x="5928474" y="1479399"/>
            <a:ext cx="4789487" cy="181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92326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个人体会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noProof="0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A5F9CC-8A0A-47C1-9D3F-90B6E0257B2E}"/>
              </a:ext>
            </a:extLst>
          </p:cNvPr>
          <p:cNvSpPr txBox="1"/>
          <p:nvPr/>
        </p:nvSpPr>
        <p:spPr>
          <a:xfrm>
            <a:off x="1054319" y="1329267"/>
            <a:ext cx="7471020" cy="3780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</a:rPr>
              <a:t>Keypoint-based </a:t>
            </a:r>
            <a:r>
              <a:rPr lang="zh-CN" altLang="en-US" b="1">
                <a:solidFill>
                  <a:srgbClr val="FF0000"/>
                </a:solidFill>
              </a:rPr>
              <a:t>主体思想 总结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通过</a:t>
            </a:r>
            <a:r>
              <a:rPr lang="en-US" altLang="zh-CN"/>
              <a:t>backbone</a:t>
            </a:r>
            <a:r>
              <a:rPr lang="zh-CN" altLang="en-US"/>
              <a:t>输出的</a:t>
            </a:r>
            <a:r>
              <a:rPr lang="en-US" altLang="zh-CN"/>
              <a:t>feature map</a:t>
            </a:r>
            <a:r>
              <a:rPr lang="zh-CN" altLang="en-US"/>
              <a:t>，大小</a:t>
            </a:r>
            <a:r>
              <a:rPr lang="en-US" altLang="zh-CN"/>
              <a:t>[C+offset(x,y)+(w,h)]×W×H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每个点输出分为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head</a:t>
            </a:r>
            <a:r>
              <a:rPr lang="zh-CN" altLang="en-US"/>
              <a:t>，维度是</a:t>
            </a:r>
            <a:r>
              <a:rPr lang="en-US" altLang="zh-CN"/>
              <a:t>C+offset(x,y)+(w,h)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/>
              <a:t>C</a:t>
            </a:r>
            <a:r>
              <a:rPr lang="zh-CN" altLang="en-US"/>
              <a:t>类概率输出采用高斯映射，利用</a:t>
            </a:r>
            <a:r>
              <a:rPr lang="en-US" altLang="zh-CN"/>
              <a:t>focal loss</a:t>
            </a:r>
            <a:r>
              <a:rPr lang="zh-CN" altLang="en-US"/>
              <a:t>对正负样本进行惩罚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其中</a:t>
            </a:r>
            <a:r>
              <a:rPr lang="en-US" altLang="zh-CN"/>
              <a:t>maxpooling</a:t>
            </a:r>
            <a:r>
              <a:rPr lang="zh-CN" altLang="en-US"/>
              <a:t>或者</a:t>
            </a:r>
            <a:r>
              <a:rPr lang="en-US" altLang="zh-CN"/>
              <a:t>corner pooling</a:t>
            </a:r>
            <a:r>
              <a:rPr lang="zh-CN" altLang="en-US"/>
              <a:t>或者</a:t>
            </a:r>
            <a:r>
              <a:rPr lang="en-US" altLang="zh-CN"/>
              <a:t>center pooling</a:t>
            </a:r>
            <a:r>
              <a:rPr lang="zh-CN" altLang="en-US"/>
              <a:t>选取角点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对于坐标以及长宽进行回归比如</a:t>
            </a:r>
            <a:r>
              <a:rPr lang="en-US" altLang="zh-CN"/>
              <a:t>SmoothL1 loss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</a:rPr>
              <a:t>Idea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/>
              <a:t>采用注意力机制如</a:t>
            </a:r>
            <a:r>
              <a:rPr lang="en-US" altLang="zh-CN"/>
              <a:t>transformer</a:t>
            </a:r>
            <a:r>
              <a:rPr lang="zh-CN" altLang="en-US"/>
              <a:t>等做</a:t>
            </a:r>
            <a:r>
              <a:rPr lang="en-US" altLang="zh-CN"/>
              <a:t>backbone</a:t>
            </a:r>
          </a:p>
        </p:txBody>
      </p:sp>
    </p:spTree>
    <p:extLst>
      <p:ext uri="{BB962C8B-B14F-4D97-AF65-F5344CB8AC3E}">
        <p14:creationId xmlns:p14="http://schemas.microsoft.com/office/powerpoint/2010/main" val="217909969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规划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A83476-93D8-4AFB-A256-095183A9EBF8}"/>
              </a:ext>
            </a:extLst>
          </p:cNvPr>
          <p:cNvSpPr txBox="1"/>
          <p:nvPr/>
        </p:nvSpPr>
        <p:spPr>
          <a:xfrm>
            <a:off x="4834467" y="2421467"/>
            <a:ext cx="2941831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阅读</a:t>
            </a:r>
            <a:r>
              <a:rPr lang="en-US" altLang="zh-CN"/>
              <a:t>yolov5</a:t>
            </a:r>
            <a:r>
              <a:rPr lang="zh-CN" altLang="en-US"/>
              <a:t>代码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阅读目标检测论文</a:t>
            </a:r>
            <a:r>
              <a:rPr lang="en-US" altLang="zh-CN"/>
              <a:t>1-2</a:t>
            </a:r>
            <a:r>
              <a:rPr lang="zh-CN" altLang="en-US"/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97655871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DE2DA11E-BF99-4E54-8A5C-0AFF1AB8A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2132585"/>
            <a:ext cx="7287114" cy="2267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altLang="zh-CN" sz="4800">
                <a:latin typeface="Arial" panose="020B0604020202020204" pitchFamily="34" charset="0"/>
                <a:cs typeface="Arial" panose="020B0604020202020204" pitchFamily="34" charset="0"/>
              </a:rPr>
              <a:t>for your listening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02FAD8C-9DE1-4C82-A97E-3FC46FEADB6D}"/>
              </a:ext>
            </a:extLst>
          </p:cNvPr>
          <p:cNvCxnSpPr/>
          <p:nvPr/>
        </p:nvCxnSpPr>
        <p:spPr>
          <a:xfrm>
            <a:off x="1295400" y="3925027"/>
            <a:ext cx="7343775" cy="0"/>
          </a:xfrm>
          <a:prstGeom prst="line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ADC8450B-B7A8-4345-A581-E9097A655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008" y="4317444"/>
            <a:ext cx="7287114" cy="1264263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</a:rPr>
              <a:t>Song zihao</a:t>
            </a:r>
          </a:p>
          <a:p>
            <a:pPr algn="r">
              <a:lnSpc>
                <a:spcPct val="150000"/>
              </a:lnSpc>
            </a:pPr>
            <a:fld id="{557380AF-A950-485A-9126-2F7168CD3CCC}" type="datetime1">
              <a:rPr lang="zh-CN" alt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50000"/>
                </a:lnSpc>
              </a:pPr>
              <a:t>2022/1/4</a:t>
            </a:fld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060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ITm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571</Words>
  <Application>Microsoft Office PowerPoint</Application>
  <PresentationFormat>宽屏</PresentationFormat>
  <Paragraphs>72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Century Gothic</vt:lpstr>
      <vt:lpstr>Wingdings</vt:lpstr>
      <vt:lpstr>Office 主题​​</vt:lpstr>
      <vt:lpstr>封1​​</vt:lpstr>
      <vt:lpstr>内页​​</vt:lpstr>
      <vt:lpstr>PowerPoint 演示文稿</vt:lpstr>
      <vt:lpstr>PowerPoint 演示文稿</vt:lpstr>
      <vt:lpstr>学习总结</vt:lpstr>
      <vt:lpstr>学习总结</vt:lpstr>
      <vt:lpstr>学习总结</vt:lpstr>
      <vt:lpstr>学习总结</vt:lpstr>
      <vt:lpstr>个人体会</vt:lpstr>
      <vt:lpstr>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zhsong</dc:creator>
  <cp:lastModifiedBy>song zihao</cp:lastModifiedBy>
  <cp:revision>126</cp:revision>
  <dcterms:created xsi:type="dcterms:W3CDTF">2021-10-13T01:46:43Z</dcterms:created>
  <dcterms:modified xsi:type="dcterms:W3CDTF">2022-01-04T09:01:57Z</dcterms:modified>
</cp:coreProperties>
</file>