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5" r:id="rId8"/>
    <p:sldId id="266" r:id="rId9"/>
    <p:sldId id="268" r:id="rId10"/>
    <p:sldId id="274" r:id="rId11"/>
    <p:sldId id="275" r:id="rId12"/>
    <p:sldId id="270" r:id="rId13"/>
    <p:sldId id="271" r:id="rId14"/>
    <p:sldId id="272" r:id="rId15"/>
    <p:sldId id="264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丶 Vincennes" initials="丶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3265BE"/>
    <a:srgbClr val="404040"/>
    <a:srgbClr val="CFD5EA"/>
    <a:srgbClr val="E9EBF5"/>
    <a:srgbClr val="94ABD4"/>
    <a:srgbClr val="FF7575"/>
    <a:srgbClr val="5B9B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4" autoAdjust="0"/>
    <p:restoredTop sz="88486" autoAdjust="0"/>
  </p:normalViewPr>
  <p:slideViewPr>
    <p:cSldViewPr snapToGrid="0">
      <p:cViewPr varScale="1">
        <p:scale>
          <a:sx n="100" d="100"/>
          <a:sy n="100" d="100"/>
        </p:scale>
        <p:origin x="93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8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B581B-E8ED-4EA1-BD98-1F564BB771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8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8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6DA-4E77-4604-B85A-A7BB255004FB}" type="datetime1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E08D-915F-4C94-9F9B-F5A5DE3E51FD}" type="datetime1">
              <a:rPr lang="zh-CN" altLang="en-US" smtClean="0"/>
            </a:fld>
            <a:endParaRPr lang="zh-CN" altLang="en-US"/>
          </a:p>
        </p:txBody>
      </p:sp>
      <p:sp>
        <p:nvSpPr>
          <p:cNvPr id="10486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3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50F8-F2DC-4699-864F-4C9C0239F1BF}" type="datetime1">
              <a:rPr lang="zh-CN" altLang="en-US" smtClean="0"/>
            </a:fld>
            <a:endParaRPr lang="zh-CN" altLang="en-US"/>
          </a:p>
        </p:txBody>
      </p:sp>
      <p:sp>
        <p:nvSpPr>
          <p:cNvPr id="10486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E97A-6385-461F-8F77-003D4F119D18}" type="datetime1">
              <a:rPr lang="zh-CN" altLang="en-US" smtClean="0"/>
            </a:fld>
            <a:endParaRPr lang="zh-CN" altLang="en-US"/>
          </a:p>
        </p:txBody>
      </p:sp>
      <p:sp>
        <p:nvSpPr>
          <p:cNvPr id="10485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6F12-AF3F-4060-B7B4-54F8B51AC20D}" type="datetime1">
              <a:rPr lang="zh-CN" altLang="en-US" smtClean="0"/>
            </a:fld>
            <a:endParaRPr lang="zh-CN" altLang="en-US"/>
          </a:p>
        </p:txBody>
      </p:sp>
      <p:sp>
        <p:nvSpPr>
          <p:cNvPr id="10486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26A-B350-4B27-9AA9-C9C08089C7E0}" type="datetime1">
              <a:rPr lang="zh-CN" altLang="en-US" smtClean="0"/>
            </a:fld>
            <a:endParaRPr lang="zh-CN" altLang="en-US"/>
          </a:p>
        </p:txBody>
      </p:sp>
      <p:sp>
        <p:nvSpPr>
          <p:cNvPr id="10486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C78-7E43-43C8-AAEF-25C558AAB69B}" type="datetime1">
              <a:rPr lang="zh-CN" altLang="en-US" smtClean="0"/>
            </a:fld>
            <a:endParaRPr lang="zh-CN" altLang="en-US"/>
          </a:p>
        </p:txBody>
      </p:sp>
      <p:sp>
        <p:nvSpPr>
          <p:cNvPr id="10486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530D-1600-4608-BFF7-B6363C2D3E5D}" type="datetime1">
              <a:rPr lang="zh-CN" altLang="en-US" smtClean="0"/>
            </a:fld>
            <a:endParaRPr lang="zh-CN" altLang="en-US"/>
          </a:p>
        </p:txBody>
      </p:sp>
      <p:sp>
        <p:nvSpPr>
          <p:cNvPr id="10486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24F-A8B3-435B-8CF7-5263FD01C417}" type="datetime1">
              <a:rPr lang="zh-CN" altLang="en-US" smtClean="0"/>
            </a:fld>
            <a:endParaRPr lang="zh-CN" altLang="en-US"/>
          </a:p>
        </p:txBody>
      </p:sp>
      <p:sp>
        <p:nvSpPr>
          <p:cNvPr id="104867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5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7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CF77-6FDC-4E99-A83D-47527106DF2C}" type="datetime1">
              <a:rPr lang="zh-CN" altLang="en-US" smtClean="0"/>
            </a:fld>
            <a:endParaRPr lang="zh-CN" altLang="en-US"/>
          </a:p>
        </p:txBody>
      </p:sp>
      <p:sp>
        <p:nvSpPr>
          <p:cNvPr id="104867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CA41-9773-4E78-BC13-884C6BD9FE2F}" type="datetime1">
              <a:rPr lang="zh-CN" altLang="en-US" smtClean="0"/>
            </a:fld>
            <a:endParaRPr lang="zh-CN" altLang="en-US"/>
          </a:p>
        </p:txBody>
      </p:sp>
      <p:sp>
        <p:nvSpPr>
          <p:cNvPr id="10486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A0F5-9510-4F24-8CF3-B5A93D4FC6AE}" type="datetime1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sv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矩形 5"/>
          <p:cNvSpPr/>
          <p:nvPr/>
        </p:nvSpPr>
        <p:spPr>
          <a:xfrm>
            <a:off x="0" y="1899401"/>
            <a:ext cx="12192000" cy="380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587" name="文本框 6"/>
          <p:cNvSpPr txBox="1"/>
          <p:nvPr/>
        </p:nvSpPr>
        <p:spPr>
          <a:xfrm>
            <a:off x="808482" y="2716614"/>
            <a:ext cx="1057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基于卷积神经网络</a:t>
            </a:r>
            <a:r>
              <a:rPr lang="zh-CN" altLang="en-US" sz="36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的联邦学习分布式技术</a:t>
            </a:r>
            <a:endParaRPr lang="zh-CN" altLang="en-US" sz="36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14"/>
          <p:cNvGrpSpPr/>
          <p:nvPr/>
        </p:nvGrpSpPr>
        <p:grpSpPr>
          <a:xfrm>
            <a:off x="7408699" y="4629838"/>
            <a:ext cx="3188180" cy="398780"/>
            <a:chOff x="7639812" y="4242816"/>
            <a:chExt cx="3188180" cy="398780"/>
          </a:xfrm>
        </p:grpSpPr>
        <p:pic>
          <p:nvPicPr>
            <p:cNvPr id="2097152" name="图片 8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39812" y="4242816"/>
              <a:ext cx="397764" cy="397764"/>
            </a:xfrm>
            <a:prstGeom prst="rect">
              <a:avLst/>
            </a:prstGeom>
          </p:spPr>
        </p:pic>
        <p:sp>
          <p:nvSpPr>
            <p:cNvPr id="1048588" name="文本框 9"/>
            <p:cNvSpPr txBox="1"/>
            <p:nvPr/>
          </p:nvSpPr>
          <p:spPr>
            <a:xfrm>
              <a:off x="8037575" y="4242816"/>
              <a:ext cx="27904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分享时间：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2024.03.12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5" name="组合 13"/>
          <p:cNvGrpSpPr/>
          <p:nvPr/>
        </p:nvGrpSpPr>
        <p:grpSpPr>
          <a:xfrm>
            <a:off x="2515363" y="4629838"/>
            <a:ext cx="3113912" cy="708591"/>
            <a:chOff x="2143100" y="4240980"/>
            <a:chExt cx="3113912" cy="708591"/>
          </a:xfrm>
        </p:grpSpPr>
        <p:pic>
          <p:nvPicPr>
            <p:cNvPr id="2097153" name="图片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3100" y="4240980"/>
              <a:ext cx="439560" cy="399600"/>
            </a:xfrm>
            <a:prstGeom prst="rect">
              <a:avLst/>
            </a:prstGeom>
          </p:spPr>
        </p:pic>
        <p:sp>
          <p:nvSpPr>
            <p:cNvPr id="1048589" name="文本框 12"/>
            <p:cNvSpPr txBox="1"/>
            <p:nvPr/>
          </p:nvSpPr>
          <p:spPr>
            <a:xfrm>
              <a:off x="2586891" y="4242816"/>
              <a:ext cx="2670121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分享人：  张昊</a:t>
              </a:r>
              <a:endPara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09715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26"/>
            <a:ext cx="12192000" cy="12398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05" name="文本框 10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实验复现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0811" y="2114700"/>
            <a:ext cx="505267" cy="1857501"/>
            <a:chOff x="2428795" y="3106152"/>
            <a:chExt cx="505267" cy="1857501"/>
          </a:xfrm>
        </p:grpSpPr>
        <p:sp>
          <p:nvSpPr>
            <p:cNvPr id="56" name="文本框 55"/>
            <p:cNvSpPr txBox="1"/>
            <p:nvPr/>
          </p:nvSpPr>
          <p:spPr>
            <a:xfrm>
              <a:off x="2428795" y="3411272"/>
              <a:ext cx="505267" cy="15523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定义测试函数</a:t>
              </a:r>
              <a:endPara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0453" y="3106152"/>
              <a:ext cx="361950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366763" y="2114700"/>
            <a:ext cx="776500" cy="20800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24664" y="2047875"/>
            <a:ext cx="1857373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图像数据路径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89" y="1467051"/>
            <a:ext cx="8019048" cy="32190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05" name="文本框 10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实验复现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77069" y="2545293"/>
            <a:ext cx="505267" cy="1857501"/>
            <a:chOff x="2428795" y="3106152"/>
            <a:chExt cx="505267" cy="1857501"/>
          </a:xfrm>
        </p:grpSpPr>
        <p:sp>
          <p:nvSpPr>
            <p:cNvPr id="56" name="文本框 55"/>
            <p:cNvSpPr txBox="1"/>
            <p:nvPr/>
          </p:nvSpPr>
          <p:spPr>
            <a:xfrm>
              <a:off x="2428795" y="3411272"/>
              <a:ext cx="505267" cy="15523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定义主函数</a:t>
              </a:r>
              <a:endPara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0453" y="3106152"/>
              <a:ext cx="361950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366763" y="2114700"/>
            <a:ext cx="776500" cy="20800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24664" y="2047875"/>
            <a:ext cx="1857373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图像数据路径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9300" y="1933575"/>
            <a:ext cx="776500" cy="2080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67127" y="1843710"/>
            <a:ext cx="1572446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定义优化器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19300" y="3300013"/>
            <a:ext cx="4786137" cy="34806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00302" y="3268889"/>
            <a:ext cx="1572446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训练局部模型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01" y="2047875"/>
            <a:ext cx="5914286" cy="280952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05" name="文本框 10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实验复现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4598" y="2500249"/>
            <a:ext cx="505267" cy="1857501"/>
            <a:chOff x="2428795" y="3106152"/>
            <a:chExt cx="505267" cy="1857501"/>
          </a:xfrm>
        </p:grpSpPr>
        <p:sp>
          <p:nvSpPr>
            <p:cNvPr id="56" name="文本框 55"/>
            <p:cNvSpPr txBox="1"/>
            <p:nvPr/>
          </p:nvSpPr>
          <p:spPr>
            <a:xfrm>
              <a:off x="2428795" y="3411272"/>
              <a:ext cx="505267" cy="15523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0453" y="3106152"/>
              <a:ext cx="361950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366763" y="2114700"/>
            <a:ext cx="776500" cy="20800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24664" y="2047875"/>
            <a:ext cx="1857373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图像数据路径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9300" y="1933575"/>
            <a:ext cx="776500" cy="2080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67127" y="1843710"/>
            <a:ext cx="1572446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定义优化器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19300" y="3300013"/>
            <a:ext cx="4786137" cy="34806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00302" y="3268889"/>
            <a:ext cx="1572446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训练局部模型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19300" y="0"/>
            <a:ext cx="8464463" cy="6858000"/>
            <a:chOff x="2019300" y="0"/>
            <a:chExt cx="8464463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9300" y="0"/>
              <a:ext cx="8464463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743450" y="3268889"/>
              <a:ext cx="2552700" cy="3877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43450" y="4102168"/>
              <a:ext cx="2552700" cy="3877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40319" y="5792054"/>
              <a:ext cx="2552700" cy="3877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87987" y="4873851"/>
              <a:ext cx="2552700" cy="3877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0" name="矩形 6"/>
          <p:cNvSpPr/>
          <p:nvPr/>
        </p:nvSpPr>
        <p:spPr>
          <a:xfrm>
            <a:off x="2147726" y="2767281"/>
            <a:ext cx="78965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dirty="0">
                <a:solidFill>
                  <a:srgbClr val="4472C4"/>
                </a:solidFill>
                <a:latin typeface="Arial Rounded MT Bold" panose="020F0704030504030204" pitchFamily="34" charset="0"/>
                <a:ea typeface="黑体" panose="02010609060101010101" pitchFamily="49" charset="-122"/>
              </a:rPr>
              <a:t>THANK YOU</a:t>
            </a:r>
            <a:endParaRPr lang="en-US" altLang="zh-CN" sz="8000" dirty="0">
              <a:solidFill>
                <a:srgbClr val="4472C4"/>
              </a:solidFill>
              <a:latin typeface="Arial Rounded MT Bold" panose="020F0704030504030204" pitchFamily="34" charset="0"/>
              <a:ea typeface="黑体" panose="02010609060101010101" pitchFamily="49" charset="-122"/>
            </a:endParaRPr>
          </a:p>
        </p:txBody>
      </p:sp>
      <p:pic>
        <p:nvPicPr>
          <p:cNvPr id="209716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3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5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599" name="文本框 10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329222" y="1730600"/>
            <a:ext cx="3314483" cy="3935758"/>
            <a:chOff x="3900597" y="2073500"/>
            <a:chExt cx="3314483" cy="3935758"/>
          </a:xfrm>
        </p:grpSpPr>
        <p:grpSp>
          <p:nvGrpSpPr>
            <p:cNvPr id="4" name="组合 3"/>
            <p:cNvGrpSpPr/>
            <p:nvPr/>
          </p:nvGrpSpPr>
          <p:grpSpPr>
            <a:xfrm>
              <a:off x="3900597" y="2073500"/>
              <a:ext cx="3314483" cy="559025"/>
              <a:chOff x="3900597" y="2073500"/>
              <a:chExt cx="3314483" cy="55902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900597" y="2073500"/>
                <a:ext cx="542925" cy="504825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1</a:t>
                </a:r>
                <a:endParaRPr lang="zh-CN" altLang="en-US" sz="3200" b="1" dirty="0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4681430" y="2202086"/>
                <a:ext cx="2533650" cy="43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zh-CN" altLang="en-US" sz="3200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提出背景</a:t>
                </a:r>
                <a:endParaRPr lang="zh-CN" altLang="en-US" sz="32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900597" y="3149487"/>
              <a:ext cx="3314483" cy="559025"/>
              <a:chOff x="3900597" y="2073500"/>
              <a:chExt cx="3314483" cy="55902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900597" y="2073500"/>
                <a:ext cx="542925" cy="504825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2</a:t>
                </a:r>
                <a:endParaRPr lang="zh-CN" altLang="en-US" sz="3200" b="1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681430" y="2202086"/>
                <a:ext cx="2533650" cy="43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zh-CN" altLang="en-US" sz="3200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训练流程</a:t>
                </a:r>
                <a:endParaRPr lang="zh-CN" altLang="en-US" sz="32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900597" y="4299860"/>
              <a:ext cx="3314483" cy="559025"/>
              <a:chOff x="3900597" y="2073500"/>
              <a:chExt cx="3314483" cy="55902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900597" y="2073500"/>
                <a:ext cx="542925" cy="504825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3</a:t>
                </a:r>
                <a:endParaRPr lang="zh-CN" altLang="en-US" sz="3200" b="1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681430" y="2202086"/>
                <a:ext cx="2533650" cy="43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en-US" altLang="zh-CN" sz="3200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MNIST</a:t>
                </a:r>
                <a:endParaRPr lang="zh-CN" altLang="en-US" sz="32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900597" y="5450233"/>
              <a:ext cx="3314483" cy="559025"/>
              <a:chOff x="3900597" y="2073500"/>
              <a:chExt cx="3314483" cy="55902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900597" y="2073500"/>
                <a:ext cx="542925" cy="504825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4</a:t>
                </a:r>
                <a:endParaRPr lang="zh-CN" altLang="en-US" sz="3200" b="1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681430" y="2202086"/>
                <a:ext cx="2533650" cy="43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zh-CN" altLang="en-US" sz="3200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实验复现</a:t>
                </a:r>
                <a:endParaRPr lang="zh-CN" altLang="en-US" sz="32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05" name="文本框 10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提出背景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952500"/>
            <a:ext cx="5638800" cy="387735"/>
            <a:chOff x="0" y="952500"/>
            <a:chExt cx="5638800" cy="387735"/>
          </a:xfrm>
        </p:grpSpPr>
        <p:sp>
          <p:nvSpPr>
            <p:cNvPr id="2" name="文本框 1"/>
            <p:cNvSpPr txBox="1"/>
            <p:nvPr/>
          </p:nvSpPr>
          <p:spPr>
            <a:xfrm>
              <a:off x="561975" y="952500"/>
              <a:ext cx="507682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在神经网络中，训练数据越多，训练效果越好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1340235"/>
              <a:ext cx="5429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952625" y="1727835"/>
            <a:ext cx="3343275" cy="1202055"/>
            <a:chOff x="1152525" y="1605318"/>
            <a:chExt cx="3343111" cy="1201766"/>
          </a:xfrm>
        </p:grpSpPr>
        <p:pic>
          <p:nvPicPr>
            <p:cNvPr id="7" name="图形 6" descr="城市 轮廓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2525" y="1727970"/>
              <a:ext cx="914400" cy="914400"/>
            </a:xfrm>
            <a:prstGeom prst="rect">
              <a:avLst/>
            </a:prstGeom>
          </p:spPr>
        </p:pic>
        <p:pic>
          <p:nvPicPr>
            <p:cNvPr id="8" name="图形 7" descr="城市 轮廓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236" y="1764451"/>
              <a:ext cx="914400" cy="914400"/>
            </a:xfrm>
            <a:prstGeom prst="rect">
              <a:avLst/>
            </a:prstGeom>
          </p:spPr>
        </p:pic>
        <p:sp>
          <p:nvSpPr>
            <p:cNvPr id="9" name="箭头: 左弧形 8"/>
            <p:cNvSpPr/>
            <p:nvPr/>
          </p:nvSpPr>
          <p:spPr>
            <a:xfrm rot="5400000">
              <a:off x="2688077" y="965225"/>
              <a:ext cx="329429" cy="160961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箭头: 左弧形 9"/>
            <p:cNvSpPr/>
            <p:nvPr/>
          </p:nvSpPr>
          <p:spPr>
            <a:xfrm rot="16200000">
              <a:off x="2749881" y="1837560"/>
              <a:ext cx="329431" cy="160961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019273" y="2012098"/>
              <a:ext cx="160961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分享用户数据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42890" y="2134870"/>
            <a:ext cx="3391535" cy="387350"/>
            <a:chOff x="8414" y="3362"/>
            <a:chExt cx="5341" cy="610"/>
          </a:xfrm>
        </p:grpSpPr>
        <p:sp>
          <p:nvSpPr>
            <p:cNvPr id="13" name="箭头: 右 12"/>
            <p:cNvSpPr/>
            <p:nvPr/>
          </p:nvSpPr>
          <p:spPr>
            <a:xfrm>
              <a:off x="8414" y="3539"/>
              <a:ext cx="1890" cy="3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45" y="3362"/>
              <a:ext cx="3210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泄露用户隐私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691382" y="2419500"/>
            <a:ext cx="2962275" cy="57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14625" y="3190053"/>
            <a:ext cx="9287039" cy="1487612"/>
            <a:chOff x="2609686" y="3828372"/>
            <a:chExt cx="9287039" cy="1487612"/>
          </a:xfrm>
        </p:grpSpPr>
        <p:sp>
          <p:nvSpPr>
            <p:cNvPr id="18" name="文本框 17"/>
            <p:cNvSpPr txBox="1"/>
            <p:nvPr/>
          </p:nvSpPr>
          <p:spPr>
            <a:xfrm>
              <a:off x="2609686" y="3828372"/>
              <a:ext cx="63246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2016</a:t>
              </a:r>
              <a:r>
                <a:rPr lang="zh-CN" altLang="en-US" dirty="0"/>
                <a:t>年</a:t>
              </a:r>
              <a:r>
                <a:rPr lang="en-US" altLang="zh-CN" dirty="0"/>
                <a:t>,</a:t>
              </a:r>
              <a:r>
                <a:rPr lang="zh-CN" altLang="en-US" dirty="0"/>
                <a:t>谷歌提出</a:t>
              </a:r>
              <a:r>
                <a:rPr lang="en-US" altLang="zh-CN" dirty="0"/>
                <a:t>:</a:t>
              </a:r>
              <a:r>
                <a:rPr lang="zh-CN" altLang="en-US" dirty="0"/>
                <a:t>可以在用户的手机上</a:t>
              </a:r>
              <a:r>
                <a:rPr lang="zh-CN" altLang="en-US" b="1" dirty="0"/>
                <a:t>部署神经网络</a:t>
              </a:r>
              <a:r>
                <a:rPr lang="zh-CN" altLang="en-US" dirty="0"/>
                <a:t>训练，只需要将训练好的</a:t>
              </a:r>
              <a:r>
                <a:rPr lang="zh-CN" altLang="en-US" b="1" dirty="0"/>
                <a:t>模型参数</a:t>
              </a:r>
              <a:r>
                <a:rPr lang="zh-CN" altLang="en-US" dirty="0"/>
                <a:t>上传，而不需要上传用户数据，一定程度上保证了个人数据的私密。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72125" y="4946652"/>
              <a:ext cx="632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——</a:t>
              </a:r>
              <a:r>
                <a:rPr lang="zh-CN" altLang="en-US" b="1" dirty="0"/>
                <a:t>联邦学习（</a:t>
              </a:r>
              <a:r>
                <a:rPr lang="en-US" altLang="zh-CN" b="1" dirty="0"/>
                <a:t>federated learning</a:t>
              </a:r>
              <a:r>
                <a:rPr lang="zh-CN" altLang="en-US" b="1" dirty="0"/>
                <a:t>）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29050" y="5131849"/>
            <a:ext cx="5734050" cy="902106"/>
            <a:chOff x="657225" y="5223015"/>
            <a:chExt cx="5734050" cy="902106"/>
          </a:xfrm>
        </p:grpSpPr>
        <p:sp>
          <p:nvSpPr>
            <p:cNvPr id="6" name="文本框 5"/>
            <p:cNvSpPr txBox="1"/>
            <p:nvPr/>
          </p:nvSpPr>
          <p:spPr>
            <a:xfrm>
              <a:off x="657225" y="5416882"/>
              <a:ext cx="1752600" cy="38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联邦学习优点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48084" y="5223015"/>
              <a:ext cx="3543191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避免数据孤岛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48083" y="5737386"/>
              <a:ext cx="3543191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保护用户隐私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97181" name="组合 2097180"/>
          <p:cNvGrpSpPr/>
          <p:nvPr/>
        </p:nvGrpSpPr>
        <p:grpSpPr>
          <a:xfrm>
            <a:off x="7814524" y="3861548"/>
            <a:ext cx="3774416" cy="2668440"/>
            <a:chOff x="7814524" y="3861548"/>
            <a:chExt cx="3774416" cy="2668440"/>
          </a:xfrm>
        </p:grpSpPr>
        <p:grpSp>
          <p:nvGrpSpPr>
            <p:cNvPr id="2097179" name="组合 2097178"/>
            <p:cNvGrpSpPr/>
            <p:nvPr/>
          </p:nvGrpSpPr>
          <p:grpSpPr>
            <a:xfrm>
              <a:off x="9691382" y="3861548"/>
              <a:ext cx="1897558" cy="2668440"/>
              <a:chOff x="9175597" y="3861548"/>
              <a:chExt cx="1897558" cy="2668440"/>
            </a:xfrm>
          </p:grpSpPr>
          <p:grpSp>
            <p:nvGrpSpPr>
              <p:cNvPr id="2097175" name="组合 2097174"/>
              <p:cNvGrpSpPr/>
              <p:nvPr/>
            </p:nvGrpSpPr>
            <p:grpSpPr>
              <a:xfrm>
                <a:off x="9175597" y="3861548"/>
                <a:ext cx="1897558" cy="2668440"/>
                <a:chOff x="9175597" y="3861548"/>
                <a:chExt cx="1897558" cy="2668440"/>
              </a:xfrm>
            </p:grpSpPr>
            <p:cxnSp>
              <p:nvCxnSpPr>
                <p:cNvPr id="2097172" name="直接箭头连接符 2097171"/>
                <p:cNvCxnSpPr/>
                <p:nvPr/>
              </p:nvCxnSpPr>
              <p:spPr>
                <a:xfrm>
                  <a:off x="9535159" y="5591770"/>
                  <a:ext cx="0" cy="3105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7174" name="组合 2097173"/>
                <p:cNvGrpSpPr/>
                <p:nvPr/>
              </p:nvGrpSpPr>
              <p:grpSpPr>
                <a:xfrm>
                  <a:off x="9175597" y="3861548"/>
                  <a:ext cx="1897558" cy="2668440"/>
                  <a:chOff x="9175597" y="3861548"/>
                  <a:chExt cx="1897558" cy="2668440"/>
                </a:xfrm>
              </p:grpSpPr>
              <p:pic>
                <p:nvPicPr>
                  <p:cNvPr id="2097167" name="图形 2097166" descr="数据库 轮廓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29770" y="5863444"/>
                    <a:ext cx="466658" cy="466658"/>
                  </a:xfrm>
                  <a:prstGeom prst="rect">
                    <a:avLst/>
                  </a:prstGeom>
                </p:spPr>
              </p:pic>
              <p:grpSp>
                <p:nvGrpSpPr>
                  <p:cNvPr id="2097170" name="组合 2097169"/>
                  <p:cNvGrpSpPr/>
                  <p:nvPr/>
                </p:nvGrpSpPr>
                <p:grpSpPr>
                  <a:xfrm>
                    <a:off x="9192259" y="3861548"/>
                    <a:ext cx="1880896" cy="1779495"/>
                    <a:chOff x="9192259" y="3861548"/>
                    <a:chExt cx="1880896" cy="1779495"/>
                  </a:xfrm>
                </p:grpSpPr>
                <p:pic>
                  <p:nvPicPr>
                    <p:cNvPr id="2097155" name="图形 2097154" descr="城市 轮廓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656577" y="3861548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97158" name="图形 2097157" descr="建筑物 轮廓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45445" y="4839638"/>
                      <a:ext cx="569621" cy="56962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97159" name="图形 2097158" descr="建筑物 轮廓"/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50349" y="4839639"/>
                      <a:ext cx="569621" cy="56962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097161" name="直接箭头连接符 2097160"/>
                    <p:cNvCxnSpPr/>
                    <p:nvPr/>
                  </p:nvCxnSpPr>
                  <p:spPr>
                    <a:xfrm flipH="1">
                      <a:off x="9691382" y="4614493"/>
                      <a:ext cx="388162" cy="25104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7163" name="直接箭头连接符 2097162"/>
                    <p:cNvCxnSpPr/>
                    <p:nvPr/>
                  </p:nvCxnSpPr>
                  <p:spPr>
                    <a:xfrm>
                      <a:off x="10124844" y="4613260"/>
                      <a:ext cx="421955" cy="25935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97168" name="文本框 2097167"/>
                    <p:cNvSpPr txBox="1"/>
                    <p:nvPr/>
                  </p:nvSpPr>
                  <p:spPr>
                    <a:xfrm>
                      <a:off x="9192259" y="5260473"/>
                      <a:ext cx="685800" cy="3693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人事部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097169" name="文本框 2097168"/>
                    <p:cNvSpPr txBox="1"/>
                    <p:nvPr/>
                  </p:nvSpPr>
                  <p:spPr>
                    <a:xfrm>
                      <a:off x="10387355" y="5271646"/>
                      <a:ext cx="685800" cy="3693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财务部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097173" name="文本框 2097172"/>
                  <p:cNvSpPr txBox="1"/>
                  <p:nvPr/>
                </p:nvSpPr>
                <p:spPr>
                  <a:xfrm>
                    <a:off x="9175597" y="6160591"/>
                    <a:ext cx="1395380" cy="369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2500"/>
                      </a:lnSpc>
                    </a:pPr>
                    <a:r>
                      <a: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database</a:t>
                    </a:r>
                    <a:endParaRPr lang="zh-CN" altLang="en-US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97177" name="连接符: 曲线 2097176"/>
              <p:cNvCxnSpPr>
                <a:stCxn id="2097173" idx="0"/>
                <a:endCxn id="2097169" idx="2"/>
              </p:cNvCxnSpPr>
              <p:nvPr/>
            </p:nvCxnSpPr>
            <p:spPr>
              <a:xfrm rot="5400000" flipH="1" flipV="1">
                <a:off x="10041997" y="5472333"/>
                <a:ext cx="519548" cy="85696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97178" name="乘号 2097177"/>
              <p:cNvSpPr/>
              <p:nvPr/>
            </p:nvSpPr>
            <p:spPr>
              <a:xfrm>
                <a:off x="9908978" y="5556223"/>
                <a:ext cx="834333" cy="782944"/>
              </a:xfrm>
              <a:prstGeom prst="mathMultiply">
                <a:avLst/>
              </a:prstGeom>
              <a:solidFill>
                <a:srgbClr val="FF0000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97180" name="箭头: 右 2097179"/>
            <p:cNvSpPr/>
            <p:nvPr/>
          </p:nvSpPr>
          <p:spPr>
            <a:xfrm>
              <a:off x="7814524" y="5269405"/>
              <a:ext cx="1791310" cy="1250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10" name="文本框 8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训练流程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80440" y="582412"/>
            <a:ext cx="6971390" cy="5334121"/>
            <a:chOff x="2228290" y="563362"/>
            <a:chExt cx="6971390" cy="5334121"/>
          </a:xfrm>
        </p:grpSpPr>
        <p:pic>
          <p:nvPicPr>
            <p:cNvPr id="3" name="图形 2" descr="同步云 纯色填充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3743" y="563362"/>
              <a:ext cx="1752490" cy="1524000"/>
            </a:xfrm>
            <a:prstGeom prst="rect">
              <a:avLst/>
            </a:prstGeom>
          </p:spPr>
        </p:pic>
        <p:pic>
          <p:nvPicPr>
            <p:cNvPr id="5" name="图形 4" descr="数据库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2859" y="4428316"/>
              <a:ext cx="914400" cy="914400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2228290" y="3119536"/>
              <a:ext cx="1713824" cy="872520"/>
              <a:chOff x="2091787" y="3669244"/>
              <a:chExt cx="1713824" cy="872520"/>
            </a:xfrm>
          </p:grpSpPr>
          <p:pic>
            <p:nvPicPr>
              <p:cNvPr id="9" name="图形 8" descr="网络 轮廓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91787" y="3669244"/>
                <a:ext cx="745724" cy="745724"/>
              </a:xfrm>
              <a:prstGeom prst="rect">
                <a:avLst/>
              </a:prstGeom>
            </p:spPr>
          </p:pic>
          <p:pic>
            <p:nvPicPr>
              <p:cNvPr id="11" name="图形 10" descr="网络 轮廓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59887" y="3669244"/>
                <a:ext cx="745724" cy="745724"/>
              </a:xfrm>
              <a:prstGeom prst="rect">
                <a:avLst/>
              </a:prstGeom>
            </p:spPr>
          </p:pic>
          <p:pic>
            <p:nvPicPr>
              <p:cNvPr id="12" name="图形 11" descr="网络 轮廓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75837" y="3796040"/>
                <a:ext cx="745724" cy="745724"/>
              </a:xfrm>
              <a:prstGeom prst="rect">
                <a:avLst/>
              </a:prstGeom>
            </p:spPr>
          </p:pic>
        </p:grpSp>
        <p:pic>
          <p:nvPicPr>
            <p:cNvPr id="14" name="图形 13" descr="数据库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28625" y="4428316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数据库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9032" y="4428316"/>
              <a:ext cx="914400" cy="914400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7174982" y="3119536"/>
              <a:ext cx="1713824" cy="872520"/>
              <a:chOff x="2091787" y="3669244"/>
              <a:chExt cx="1713824" cy="872520"/>
            </a:xfrm>
          </p:grpSpPr>
          <p:pic>
            <p:nvPicPr>
              <p:cNvPr id="17" name="图形 16" descr="网络 轮廓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91787" y="3669244"/>
                <a:ext cx="745724" cy="745724"/>
              </a:xfrm>
              <a:prstGeom prst="rect">
                <a:avLst/>
              </a:prstGeom>
            </p:spPr>
          </p:pic>
          <p:pic>
            <p:nvPicPr>
              <p:cNvPr id="18" name="图形 17" descr="网络 轮廓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59887" y="3669244"/>
                <a:ext cx="745724" cy="745724"/>
              </a:xfrm>
              <a:prstGeom prst="rect">
                <a:avLst/>
              </a:prstGeom>
            </p:spPr>
          </p:pic>
          <p:pic>
            <p:nvPicPr>
              <p:cNvPr id="19" name="图形 18" descr="网络 轮廓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75837" y="3796040"/>
                <a:ext cx="745724" cy="745724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4717725" y="3119536"/>
              <a:ext cx="1713824" cy="872520"/>
              <a:chOff x="2091787" y="3669244"/>
              <a:chExt cx="1713824" cy="872520"/>
            </a:xfrm>
          </p:grpSpPr>
          <p:pic>
            <p:nvPicPr>
              <p:cNvPr id="21" name="图形 20" descr="网络 轮廓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91787" y="3669244"/>
                <a:ext cx="745724" cy="745724"/>
              </a:xfrm>
              <a:prstGeom prst="rect">
                <a:avLst/>
              </a:prstGeom>
            </p:spPr>
          </p:pic>
          <p:pic>
            <p:nvPicPr>
              <p:cNvPr id="22" name="图形 21" descr="网络 轮廓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59887" y="3669244"/>
                <a:ext cx="745724" cy="745724"/>
              </a:xfrm>
              <a:prstGeom prst="rect">
                <a:avLst/>
              </a:prstGeom>
            </p:spPr>
          </p:pic>
          <p:pic>
            <p:nvPicPr>
              <p:cNvPr id="23" name="图形 22" descr="网络 轮廓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75837" y="3796040"/>
                <a:ext cx="745724" cy="745724"/>
              </a:xfrm>
              <a:prstGeom prst="rect">
                <a:avLst/>
              </a:prstGeom>
            </p:spPr>
          </p:pic>
        </p:grpSp>
        <p:cxnSp>
          <p:nvCxnSpPr>
            <p:cNvPr id="26" name="直接箭头连接符 25"/>
            <p:cNvCxnSpPr/>
            <p:nvPr/>
          </p:nvCxnSpPr>
          <p:spPr>
            <a:xfrm flipH="1">
              <a:off x="2819400" y="1638300"/>
              <a:ext cx="2054343" cy="1481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3" idx="0"/>
            </p:cNvCxnSpPr>
            <p:nvPr/>
          </p:nvCxnSpPr>
          <p:spPr>
            <a:xfrm flipH="1">
              <a:off x="5574637" y="1790700"/>
              <a:ext cx="111188" cy="145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9" idx="0"/>
            </p:cNvCxnSpPr>
            <p:nvPr/>
          </p:nvCxnSpPr>
          <p:spPr>
            <a:xfrm>
              <a:off x="6589533" y="1674068"/>
              <a:ext cx="1442361" cy="1572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099163" y="1674068"/>
              <a:ext cx="1901800" cy="14454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5749988" y="1790700"/>
              <a:ext cx="107887" cy="145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 flipV="1">
              <a:off x="6626233" y="1478069"/>
              <a:ext cx="1563645" cy="1641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531810" y="4633665"/>
              <a:ext cx="1752490" cy="4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sz="36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3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46279" y="5486003"/>
              <a:ext cx="1589848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参与节点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090587" y="5467741"/>
              <a:ext cx="1589848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参与节点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609832" y="5467741"/>
              <a:ext cx="1589848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参与节点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en-US" altLang="zh-CN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箭头连接符 46"/>
            <p:cNvCxnSpPr>
              <a:stCxn id="5" idx="0"/>
            </p:cNvCxnSpPr>
            <p:nvPr/>
          </p:nvCxnSpPr>
          <p:spPr>
            <a:xfrm flipV="1">
              <a:off x="2960059" y="3865260"/>
              <a:ext cx="13955" cy="563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5630231" y="3871158"/>
              <a:ext cx="13955" cy="563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8031894" y="3874882"/>
              <a:ext cx="13955" cy="563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3985495" y="2266332"/>
              <a:ext cx="634572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803931" y="2266332"/>
              <a:ext cx="634572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603420" y="2227575"/>
              <a:ext cx="634572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975149" y="3978127"/>
              <a:ext cx="634572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671036" y="3995775"/>
              <a:ext cx="634572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143082" y="3995956"/>
              <a:ext cx="634572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315834" y="2172036"/>
              <a:ext cx="518631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220138" y="2365903"/>
              <a:ext cx="518631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871408" y="2266332"/>
              <a:ext cx="518631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338634" y="781492"/>
              <a:ext cx="1263442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551731" y="1440674"/>
            <a:ext cx="43417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参与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节点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从服务器下载最新全局模型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51731" y="1869109"/>
            <a:ext cx="43417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使用参与节点的数据训练局部模型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7152" name="文本框 2097151"/>
          <p:cNvSpPr txBox="1"/>
          <p:nvPr/>
        </p:nvSpPr>
        <p:spPr>
          <a:xfrm>
            <a:off x="6551731" y="2297544"/>
            <a:ext cx="43417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参与节点上传局部模型参数到服务器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7153" name="文本框 2097152"/>
          <p:cNvSpPr txBox="1"/>
          <p:nvPr/>
        </p:nvSpPr>
        <p:spPr>
          <a:xfrm>
            <a:off x="4161083" y="712985"/>
            <a:ext cx="666107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7154" name="文本框 2097153"/>
          <p:cNvSpPr txBox="1"/>
          <p:nvPr/>
        </p:nvSpPr>
        <p:spPr>
          <a:xfrm>
            <a:off x="6542892" y="2688998"/>
            <a:ext cx="43417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服务器聚合各参数生成最新全局模型</a:t>
            </a:r>
            <a:endParaRPr lang="zh-CN" altLang="en-US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29804" y="3429000"/>
            <a:ext cx="1589848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2841" y="1029194"/>
            <a:ext cx="43417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b="0" i="0" dirty="0">
                <a:solidFill>
                  <a:srgbClr val="121212"/>
                </a:solidFill>
                <a:latin typeface="-apple-system"/>
              </a:rPr>
              <a:t>服务器部署初始化的全局模型</a:t>
            </a:r>
            <a:endParaRPr lang="zh-CN" altLang="en-US" b="0" i="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1610" y="1085850"/>
            <a:ext cx="4318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endParaRPr lang="zh-CN" altLang="en-US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05" name="文本框 10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MNIST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990600"/>
            <a:ext cx="2143125" cy="39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04874" y="1349627"/>
            <a:ext cx="10382251" cy="392841"/>
            <a:chOff x="904874" y="1349627"/>
            <a:chExt cx="10382251" cy="392841"/>
          </a:xfrm>
        </p:grpSpPr>
        <p:sp>
          <p:nvSpPr>
            <p:cNvPr id="17" name="文本框 16"/>
            <p:cNvSpPr txBox="1"/>
            <p:nvPr/>
          </p:nvSpPr>
          <p:spPr>
            <a:xfrm>
              <a:off x="904874" y="1349627"/>
              <a:ext cx="10382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             MNIST是一个手写体数字的图片数据集，该数据集来由美国国家标准与技术研究所发起整理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500187" y="1675793"/>
              <a:ext cx="9786938" cy="66675"/>
              <a:chOff x="1500187" y="1675793"/>
              <a:chExt cx="9786938" cy="66675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1528762" y="1718959"/>
                <a:ext cx="975836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1500187" y="1675793"/>
                <a:ext cx="66675" cy="66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407195" y="1784809"/>
            <a:ext cx="11377610" cy="424717"/>
            <a:chOff x="407195" y="1784809"/>
            <a:chExt cx="11377610" cy="424717"/>
          </a:xfrm>
        </p:grpSpPr>
        <p:sp>
          <p:nvSpPr>
            <p:cNvPr id="21" name="文本框 20"/>
            <p:cNvSpPr txBox="1"/>
            <p:nvPr/>
          </p:nvSpPr>
          <p:spPr>
            <a:xfrm>
              <a:off x="1031081" y="1793589"/>
              <a:ext cx="107537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一共统计了来自250个不同的人手写数字图片，其中50%是高中生，50%来自人口普查局的工作人员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07195" y="2142851"/>
              <a:ext cx="10879930" cy="66675"/>
              <a:chOff x="1500187" y="1675793"/>
              <a:chExt cx="10879930" cy="66675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1528762" y="1718959"/>
                <a:ext cx="108513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1500187" y="1675793"/>
                <a:ext cx="66675" cy="66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454819" y="1784809"/>
              <a:ext cx="857250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来源：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7195" y="2247173"/>
            <a:ext cx="11377610" cy="424717"/>
            <a:chOff x="407195" y="1784809"/>
            <a:chExt cx="11377610" cy="424717"/>
          </a:xfrm>
        </p:grpSpPr>
        <p:sp>
          <p:nvSpPr>
            <p:cNvPr id="36" name="文本框 35"/>
            <p:cNvSpPr txBox="1"/>
            <p:nvPr/>
          </p:nvSpPr>
          <p:spPr>
            <a:xfrm>
              <a:off x="1031081" y="1793589"/>
              <a:ext cx="107537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该数据集的收集目的是希望通过算法，实现对手写数字的识别</a:t>
              </a:r>
              <a:endParaRPr lang="zh-CN" altLang="en-US" dirty="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07195" y="2142851"/>
              <a:ext cx="10879930" cy="66675"/>
              <a:chOff x="1500187" y="1675793"/>
              <a:chExt cx="10879930" cy="66675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1528762" y="1718959"/>
                <a:ext cx="108513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/>
              <p:cNvSpPr/>
              <p:nvPr/>
            </p:nvSpPr>
            <p:spPr>
              <a:xfrm>
                <a:off x="1500187" y="1675793"/>
                <a:ext cx="66675" cy="66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454819" y="1784809"/>
              <a:ext cx="857250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目的：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2" name="表格 52"/>
          <p:cNvGraphicFramePr>
            <a:graphicFrameLocks noGrp="1"/>
          </p:cNvGraphicFramePr>
          <p:nvPr/>
        </p:nvGraphicFramePr>
        <p:xfrm>
          <a:off x="1915937" y="3400425"/>
          <a:ext cx="8265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311"/>
                <a:gridCol w="1390650"/>
                <a:gridCol w="37028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train-images.idx3-ubyte.gz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9681kb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55000</a:t>
                      </a:r>
                      <a:r>
                        <a:rPr lang="zh-CN" altLang="en-US" dirty="0"/>
                        <a:t>张训练集，</a:t>
                      </a:r>
                      <a:r>
                        <a:rPr lang="en-US" altLang="zh-CN" dirty="0"/>
                        <a:t>5000</a:t>
                      </a:r>
                      <a:r>
                        <a:rPr lang="zh-CN" altLang="en-US" dirty="0"/>
                        <a:t>张验证集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train-labels.idx1-ubyte.gz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训练集图片对应的标签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t10k-images-idx3-ubyte.gz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1611kb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10000</a:t>
                      </a:r>
                      <a:r>
                        <a:rPr lang="zh-CN" altLang="en-US" dirty="0"/>
                        <a:t>张测试集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t10k-labels-idx1-ubyte.gz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测试集图片对应的标签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1" name="组合 50"/>
          <p:cNvGrpSpPr/>
          <p:nvPr/>
        </p:nvGrpSpPr>
        <p:grpSpPr>
          <a:xfrm>
            <a:off x="2010263" y="2670692"/>
            <a:ext cx="7809524" cy="3780987"/>
            <a:chOff x="1724513" y="2718318"/>
            <a:chExt cx="7809524" cy="3780987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941" y="5727876"/>
              <a:ext cx="7666667" cy="771429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3"/>
            <a:srcRect t="14857"/>
            <a:stretch>
              <a:fillRect/>
            </a:stretch>
          </p:blipFill>
          <p:spPr>
            <a:xfrm>
              <a:off x="1791179" y="5056646"/>
              <a:ext cx="7704762" cy="737905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8322" y="4243363"/>
              <a:ext cx="7723809" cy="885714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8322" y="3495550"/>
              <a:ext cx="7771428" cy="866667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6"/>
            <a:srcRect b="11586"/>
            <a:stretch>
              <a:fillRect/>
            </a:stretch>
          </p:blipFill>
          <p:spPr>
            <a:xfrm>
              <a:off x="1724513" y="2718318"/>
              <a:ext cx="7809524" cy="92624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2029309" y="2970724"/>
            <a:ext cx="7733333" cy="3477780"/>
            <a:chOff x="1619738" y="1419272"/>
            <a:chExt cx="7733333" cy="3477780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7"/>
            <a:srcRect b="2500"/>
            <a:stretch>
              <a:fillRect/>
            </a:stretch>
          </p:blipFill>
          <p:spPr>
            <a:xfrm>
              <a:off x="1695928" y="1419272"/>
              <a:ext cx="7657143" cy="742857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19738" y="2162129"/>
              <a:ext cx="7733333" cy="742857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57832" y="2854724"/>
              <a:ext cx="7657143" cy="72381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57832" y="3528266"/>
              <a:ext cx="7600000" cy="695238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57832" y="4201814"/>
              <a:ext cx="7628571" cy="69523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05" name="文本框 10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实验复现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52585" y="1852767"/>
            <a:ext cx="9501190" cy="2504762"/>
            <a:chOff x="909635" y="938367"/>
            <a:chExt cx="9501190" cy="250476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5869" y="938367"/>
              <a:ext cx="5152381" cy="2504762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7181850" y="1301557"/>
              <a:ext cx="322897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神经网络常用函数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3981450" y="1495425"/>
              <a:ext cx="32004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676775" y="1943100"/>
              <a:ext cx="250507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7181849" y="1749232"/>
              <a:ext cx="322897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激活函数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4419600" y="2333625"/>
              <a:ext cx="276224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7181848" y="2136967"/>
              <a:ext cx="322897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5649011" y="2752725"/>
              <a:ext cx="153283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177083" y="2579204"/>
              <a:ext cx="322897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初始化数据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3620186" y="3181350"/>
              <a:ext cx="356166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7177083" y="2966939"/>
              <a:ext cx="322897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分布式训练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09635" y="1361497"/>
              <a:ext cx="505267" cy="1846740"/>
              <a:chOff x="909635" y="1361497"/>
              <a:chExt cx="505267" cy="18467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909635" y="1655856"/>
                <a:ext cx="505267" cy="155238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zh-CN" altLang="en-US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导入相关库</a:t>
                </a:r>
                <a:endPara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62461" y="1361497"/>
                <a:ext cx="361950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en-US" altLang="zh-CN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97158" name="组合 2097157"/>
          <p:cNvGrpSpPr/>
          <p:nvPr/>
        </p:nvGrpSpPr>
        <p:grpSpPr>
          <a:xfrm>
            <a:off x="1562094" y="4819072"/>
            <a:ext cx="9586913" cy="1846740"/>
            <a:chOff x="819144" y="3904672"/>
            <a:chExt cx="9586913" cy="1846740"/>
          </a:xfrm>
        </p:grpSpPr>
        <p:grpSp>
          <p:nvGrpSpPr>
            <p:cNvPr id="54" name="组合 53"/>
            <p:cNvGrpSpPr/>
            <p:nvPr/>
          </p:nvGrpSpPr>
          <p:grpSpPr>
            <a:xfrm>
              <a:off x="819144" y="3904672"/>
              <a:ext cx="505267" cy="1846740"/>
              <a:chOff x="1062035" y="3923722"/>
              <a:chExt cx="505267" cy="184674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062035" y="4218081"/>
                <a:ext cx="505267" cy="155238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zh-CN" altLang="en-US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建立参与节点</a:t>
                </a:r>
                <a:endPara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114861" y="3923722"/>
                <a:ext cx="361950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en-US" altLang="zh-CN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7164" y="4290853"/>
              <a:ext cx="4828571" cy="1190476"/>
            </a:xfrm>
            <a:prstGeom prst="rect">
              <a:avLst/>
            </a:prstGeom>
          </p:spPr>
        </p:pic>
        <p:cxnSp>
          <p:nvCxnSpPr>
            <p:cNvPr id="62" name="直接箭头连接符 61"/>
            <p:cNvCxnSpPr>
              <a:endCxn id="2097152" idx="1"/>
            </p:cNvCxnSpPr>
            <p:nvPr/>
          </p:nvCxnSpPr>
          <p:spPr>
            <a:xfrm>
              <a:off x="4267886" y="4429125"/>
              <a:ext cx="290919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7152" name="文本框 2097151"/>
            <p:cNvSpPr txBox="1"/>
            <p:nvPr/>
          </p:nvSpPr>
          <p:spPr>
            <a:xfrm>
              <a:off x="7177082" y="4235257"/>
              <a:ext cx="322897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加工处理函数执行行为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97154" name="直接箭头连接符 2097153"/>
            <p:cNvCxnSpPr/>
            <p:nvPr/>
          </p:nvCxnSpPr>
          <p:spPr>
            <a:xfrm>
              <a:off x="5581650" y="4975221"/>
              <a:ext cx="159543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7157" name="文本框 2097156"/>
            <p:cNvSpPr txBox="1"/>
            <p:nvPr/>
          </p:nvSpPr>
          <p:spPr>
            <a:xfrm>
              <a:off x="7177081" y="4816860"/>
              <a:ext cx="3228975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构建三个参与节点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00300" y="980941"/>
            <a:ext cx="8277225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使用联邦学习训练由神经网络构造的模型来识别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05" name="文本框 10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实验复现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72050" y="1200150"/>
            <a:ext cx="10205501" cy="3237922"/>
            <a:chOff x="772050" y="1200150"/>
            <a:chExt cx="10205501" cy="3237922"/>
          </a:xfrm>
        </p:grpSpPr>
        <p:grpSp>
          <p:nvGrpSpPr>
            <p:cNvPr id="22" name="组合 21"/>
            <p:cNvGrpSpPr/>
            <p:nvPr/>
          </p:nvGrpSpPr>
          <p:grpSpPr>
            <a:xfrm>
              <a:off x="772050" y="1200150"/>
              <a:ext cx="10205501" cy="2594868"/>
              <a:chOff x="200557" y="3886200"/>
              <a:chExt cx="10205501" cy="2594868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00557" y="3926139"/>
                <a:ext cx="10205501" cy="2554929"/>
                <a:chOff x="161677" y="3900328"/>
                <a:chExt cx="10205501" cy="2554929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161677" y="4597756"/>
                  <a:ext cx="505267" cy="1857501"/>
                  <a:chOff x="1043202" y="4675536"/>
                  <a:chExt cx="505267" cy="1857501"/>
                </a:xfrm>
              </p:grpSpPr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1043202" y="4980656"/>
                    <a:ext cx="505267" cy="1552381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 algn="l">
                      <a:lnSpc>
                        <a:spcPts val="2500"/>
                      </a:lnSpc>
                    </a:pPr>
                    <a:r>
                      <a:rPr lang="zh-CN" altLang="en-US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加载数据集</a:t>
                    </a:r>
                    <a:endParaRPr lang="zh-CN" altLang="en-US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1114860" y="4675536"/>
                    <a:ext cx="361950" cy="387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2500"/>
                      </a:lnSpc>
                    </a:pPr>
                    <a:r>
                      <a:rPr lang="en-US" altLang="zh-CN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</a:t>
                    </a:r>
                    <a:endParaRPr lang="zh-CN" altLang="en-US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67178" y="3900328"/>
                  <a:ext cx="9600000" cy="1889256"/>
                  <a:chOff x="767178" y="3900328"/>
                  <a:chExt cx="9600000" cy="1889256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767178" y="3900328"/>
                    <a:ext cx="9600000" cy="1561905"/>
                    <a:chOff x="767178" y="3900328"/>
                    <a:chExt cx="9600000" cy="1561905"/>
                  </a:xfrm>
                </p:grpSpPr>
                <p:grpSp>
                  <p:nvGrpSpPr>
                    <p:cNvPr id="10" name="组合 9"/>
                    <p:cNvGrpSpPr/>
                    <p:nvPr/>
                  </p:nvGrpSpPr>
                  <p:grpSpPr>
                    <a:xfrm>
                      <a:off x="767178" y="3900328"/>
                      <a:ext cx="9600000" cy="1561905"/>
                      <a:chOff x="733402" y="3795656"/>
                      <a:chExt cx="9600000" cy="1561905"/>
                    </a:xfrm>
                  </p:grpSpPr>
                  <p:grpSp>
                    <p:nvGrpSpPr>
                      <p:cNvPr id="8" name="组合 7"/>
                      <p:cNvGrpSpPr/>
                      <p:nvPr/>
                    </p:nvGrpSpPr>
                    <p:grpSpPr>
                      <a:xfrm>
                        <a:off x="733402" y="3795656"/>
                        <a:ext cx="9600000" cy="1561905"/>
                        <a:chOff x="648112" y="4060570"/>
                        <a:chExt cx="9600000" cy="1561905"/>
                      </a:xfrm>
                    </p:grpSpPr>
                    <p:pic>
                      <p:nvPicPr>
                        <p:cNvPr id="3" name="图片 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48112" y="4060570"/>
                          <a:ext cx="9600000" cy="156190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7" name="矩形 6"/>
                        <p:cNvSpPr/>
                        <p:nvPr/>
                      </p:nvSpPr>
                      <p:spPr>
                        <a:xfrm>
                          <a:off x="3429109" y="4087456"/>
                          <a:ext cx="885825" cy="23489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" name="矩形 8"/>
                      <p:cNvSpPr/>
                      <p:nvPr/>
                    </p:nvSpPr>
                    <p:spPr>
                      <a:xfrm>
                        <a:off x="4029075" y="4867275"/>
                        <a:ext cx="781050" cy="234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2" name="直接箭头连接符 11"/>
                    <p:cNvCxnSpPr/>
                    <p:nvPr/>
                  </p:nvCxnSpPr>
                  <p:spPr>
                    <a:xfrm>
                      <a:off x="3981450" y="4162106"/>
                      <a:ext cx="0" cy="235412"/>
                    </a:xfrm>
                    <a:prstGeom prst="straightConnector1">
                      <a:avLst/>
                    </a:prstGeom>
                    <a:ln w="19050">
                      <a:solidFill>
                        <a:schemeClr val="bg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3466774" y="4381577"/>
                      <a:ext cx="1295725" cy="3877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读取图像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cxnSp>
                <p:nvCxnSpPr>
                  <p:cNvPr id="15" name="直接箭头连接符 14"/>
                  <p:cNvCxnSpPr/>
                  <p:nvPr/>
                </p:nvCxnSpPr>
                <p:spPr>
                  <a:xfrm>
                    <a:off x="4438650" y="5219381"/>
                    <a:ext cx="0" cy="235412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3862826" y="5401849"/>
                    <a:ext cx="1328299" cy="387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>
                      <a:lnSpc>
                        <a:spcPts val="2500"/>
                      </a:lnSpc>
                    </a:pPr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加载数据集</a:t>
                    </a:r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9" name="矩形 18"/>
              <p:cNvSpPr/>
              <p:nvPr/>
            </p:nvSpPr>
            <p:spPr>
              <a:xfrm>
                <a:off x="6748250" y="3953025"/>
                <a:ext cx="776500" cy="20800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606151" y="3886200"/>
                <a:ext cx="1857373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图像数据路径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7551" y="3085691"/>
              <a:ext cx="9342857" cy="1352381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490840" y="975118"/>
            <a:ext cx="13039697" cy="5406587"/>
            <a:chOff x="490840" y="975118"/>
            <a:chExt cx="13039697" cy="5406587"/>
          </a:xfrm>
        </p:grpSpPr>
        <p:grpSp>
          <p:nvGrpSpPr>
            <p:cNvPr id="4" name="组合 3"/>
            <p:cNvGrpSpPr/>
            <p:nvPr/>
          </p:nvGrpSpPr>
          <p:grpSpPr>
            <a:xfrm>
              <a:off x="490840" y="1849665"/>
              <a:ext cx="505267" cy="2329160"/>
              <a:chOff x="1062035" y="3923722"/>
              <a:chExt cx="505267" cy="232916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062035" y="4218081"/>
                <a:ext cx="505267" cy="203480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zh-CN" altLang="en-US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构建神经网络模型</a:t>
                </a:r>
                <a:endPara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114861" y="3923722"/>
                <a:ext cx="361950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en-US" altLang="zh-CN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377551" y="975118"/>
              <a:ext cx="12152986" cy="2057143"/>
              <a:chOff x="539212" y="4181046"/>
              <a:chExt cx="12152986" cy="2057143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39212" y="4181046"/>
                <a:ext cx="12152986" cy="2057143"/>
                <a:chOff x="539212" y="4511786"/>
                <a:chExt cx="12152986" cy="2057143"/>
              </a:xfrm>
            </p:grpSpPr>
            <p:pic>
              <p:nvPicPr>
                <p:cNvPr id="23" name="图片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212" y="4511786"/>
                  <a:ext cx="5323809" cy="2057143"/>
                </a:xfrm>
                <a:prstGeom prst="rect">
                  <a:avLst/>
                </a:prstGeom>
              </p:spPr>
            </p:pic>
            <p:cxnSp>
              <p:nvCxnSpPr>
                <p:cNvPr id="25" name="直接箭头连接符 24"/>
                <p:cNvCxnSpPr/>
                <p:nvPr/>
              </p:nvCxnSpPr>
              <p:spPr>
                <a:xfrm>
                  <a:off x="4601459" y="5491442"/>
                  <a:ext cx="1447519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6436469" y="4998598"/>
                  <a:ext cx="5126945" cy="387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2500"/>
                    </a:lnSpc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由多个输入平面组成的输入信号进行二维卷积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5954472" y="5297574"/>
                  <a:ext cx="6737726" cy="387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2500"/>
                    </a:lnSpc>
                  </a:pPr>
                  <a:r>
                    <a: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（输入图像通道数、卷积产生通道数、卷积核尺寸、卷积步长</a:t>
                  </a:r>
                  <a:r>
                    <a:rPr lang="zh-CN" altLang="en-US" sz="1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</a:t>
                  </a: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9" name="直接箭头连接符 28"/>
              <p:cNvCxnSpPr/>
              <p:nvPr/>
            </p:nvCxnSpPr>
            <p:spPr>
              <a:xfrm>
                <a:off x="4601459" y="5935949"/>
                <a:ext cx="144751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6334956" y="5771799"/>
                <a:ext cx="3322727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全连接层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转换成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377551" y="3048372"/>
              <a:ext cx="9794969" cy="3333333"/>
              <a:chOff x="1377551" y="3048372"/>
              <a:chExt cx="9794969" cy="3333333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7551" y="3048372"/>
                <a:ext cx="5028571" cy="3333333"/>
              </a:xfrm>
              <a:prstGeom prst="rect">
                <a:avLst/>
              </a:prstGeom>
            </p:spPr>
          </p:pic>
          <p:cxnSp>
            <p:nvCxnSpPr>
              <p:cNvPr id="41" name="直接箭头连接符 40"/>
              <p:cNvCxnSpPr/>
              <p:nvPr/>
            </p:nvCxnSpPr>
            <p:spPr>
              <a:xfrm>
                <a:off x="5325219" y="6141187"/>
                <a:ext cx="144751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6678475" y="5947319"/>
                <a:ext cx="4494045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log_softmax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激活函数归一化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6809497" y="4597782"/>
            <a:ext cx="6775314" cy="1349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输出映射到（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各分类概率求和为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25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解决上溢和下溢问题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05" name="文本框 10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实验复现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561" y="2537017"/>
            <a:ext cx="505267" cy="1857501"/>
            <a:chOff x="2428795" y="3106152"/>
            <a:chExt cx="505267" cy="1857501"/>
          </a:xfrm>
        </p:grpSpPr>
        <p:sp>
          <p:nvSpPr>
            <p:cNvPr id="56" name="文本框 55"/>
            <p:cNvSpPr txBox="1"/>
            <p:nvPr/>
          </p:nvSpPr>
          <p:spPr>
            <a:xfrm>
              <a:off x="2428795" y="3411272"/>
              <a:ext cx="505267" cy="15523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定义更新权重</a:t>
              </a:r>
              <a:endPara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0453" y="3106152"/>
              <a:ext cx="361950" cy="38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366763" y="2114700"/>
            <a:ext cx="776500" cy="20800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24664" y="2047875"/>
            <a:ext cx="1857373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图像数据路径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46366" y="893863"/>
            <a:ext cx="9186861" cy="923330"/>
            <a:chOff x="1922441" y="960538"/>
            <a:chExt cx="9186861" cy="923330"/>
          </a:xfrm>
        </p:grpSpPr>
        <p:sp>
          <p:nvSpPr>
            <p:cNvPr id="34" name="文本框 33"/>
            <p:cNvSpPr txBox="1"/>
            <p:nvPr/>
          </p:nvSpPr>
          <p:spPr>
            <a:xfrm>
              <a:off x="1922441" y="960538"/>
              <a:ext cx="612457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 </a:t>
              </a:r>
              <a:r>
                <a:rPr lang="en-US" altLang="zh-CN" b="1" dirty="0"/>
                <a:t>conv1.weight   conv1.bias</a:t>
              </a:r>
              <a:endParaRPr lang="en-US" altLang="zh-CN" b="1" dirty="0"/>
            </a:p>
            <a:p>
              <a:r>
                <a:rPr lang="en-US" altLang="zh-CN" b="1" dirty="0"/>
                <a:t> conv2.weight   conv2.bias</a:t>
              </a:r>
              <a:br>
                <a:rPr lang="en-US" altLang="zh-CN" dirty="0"/>
              </a:br>
              <a:r>
                <a:rPr lang="en-US" altLang="zh-CN" dirty="0"/>
                <a:t> 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984728" y="962963"/>
              <a:ext cx="61245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  </a:t>
              </a:r>
              <a:r>
                <a:rPr lang="en-US" altLang="zh-CN" b="1" dirty="0"/>
                <a:t>fc1.weight   fc1.bias</a:t>
              </a:r>
              <a:br>
                <a:rPr lang="en-US" altLang="zh-CN" b="1" dirty="0"/>
              </a:br>
              <a:r>
                <a:rPr lang="en-US" altLang="zh-CN" b="1" dirty="0"/>
                <a:t>  fc2.weight   fc2.bias</a:t>
              </a:r>
              <a:endParaRPr lang="zh-CN" altLang="en-US" b="1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47634" y="1817193"/>
            <a:ext cx="10801532" cy="4538303"/>
            <a:chOff x="847634" y="1817193"/>
            <a:chExt cx="10801532" cy="4538303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634" y="1817193"/>
              <a:ext cx="10801532" cy="4538303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2090913" y="2435610"/>
              <a:ext cx="1719087" cy="20281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090912" y="3258708"/>
              <a:ext cx="1719087" cy="20281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079091" y="3634689"/>
              <a:ext cx="1719087" cy="20281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986822" y="4283445"/>
              <a:ext cx="1719087" cy="20281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986822" y="4691630"/>
              <a:ext cx="1719087" cy="20281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86821" y="5079198"/>
              <a:ext cx="1719087" cy="20281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67271" y="5514532"/>
              <a:ext cx="1719087" cy="20281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45926" y="5890168"/>
              <a:ext cx="1719087" cy="20281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048605" name="文本框 10"/>
          <p:cNvSpPr txBox="1"/>
          <p:nvPr/>
        </p:nvSpPr>
        <p:spPr>
          <a:xfrm>
            <a:off x="180510" y="111252"/>
            <a:ext cx="798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实验复现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3158" y="2114700"/>
            <a:ext cx="502920" cy="1857501"/>
            <a:chOff x="2431142" y="3106152"/>
            <a:chExt cx="502920" cy="1857501"/>
          </a:xfrm>
        </p:grpSpPr>
        <p:sp>
          <p:nvSpPr>
            <p:cNvPr id="56" name="文本框 55"/>
            <p:cNvSpPr txBox="1"/>
            <p:nvPr/>
          </p:nvSpPr>
          <p:spPr>
            <a:xfrm>
              <a:off x="2431142" y="3411272"/>
              <a:ext cx="502920" cy="15523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zh-CN" altLang="en-US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定义训练函数</a:t>
              </a:r>
              <a:endPara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00453" y="3106152"/>
              <a:ext cx="361950" cy="411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</a:pPr>
              <a:r>
                <a:rPr lang="en-US" altLang="zh-CN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7366763" y="2114700"/>
            <a:ext cx="776500" cy="20800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24664" y="2047875"/>
            <a:ext cx="1857373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图像数据路径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5" y="1306195"/>
            <a:ext cx="9182100" cy="4552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20" y="2671445"/>
            <a:ext cx="6943725" cy="15144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ed8c75ec-e826-4dea-9a8c-92f97d9380c9"/>
  <p:tag name="COMMONDATA" val="eyJoZGlkIjoiMThkOTM3YWY3MDE4MDU1MWVlMjAyODA0OTcxNjZmYzgifQ=="/>
  <p:tag name="commondata" val="eyJoZGlkIjoiYzEwYjE1MTNiMTA3YTdmOTc1YTcwMjU5YjExMjllYj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250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演示</Application>
  <PresentationFormat>宽屏</PresentationFormat>
  <Paragraphs>253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-apple-system</vt:lpstr>
      <vt:lpstr>Segoe Print</vt:lpstr>
      <vt:lpstr>Arial Rounded MT Bold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丶 Vincennes</dc:creator>
  <cp:lastModifiedBy>WPS_1668234531</cp:lastModifiedBy>
  <cp:revision>31</cp:revision>
  <dcterms:created xsi:type="dcterms:W3CDTF">2022-12-01T02:47:00Z</dcterms:created>
  <dcterms:modified xsi:type="dcterms:W3CDTF">2024-03-12T06:47:05Z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60555CD431C546E7AF0F265F382D27CE_13</vt:lpwstr>
  </property>
</Properties>
</file>