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56" r:id="rId4"/>
    <p:sldId id="261" r:id="rId5"/>
    <p:sldId id="262" r:id="rId6"/>
    <p:sldId id="263" r:id="rId7"/>
    <p:sldId id="264" r:id="rId8"/>
    <p:sldId id="260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6182" autoAdjust="0"/>
  </p:normalViewPr>
  <p:slideViewPr>
    <p:cSldViewPr showGuides="1">
      <p:cViewPr>
        <p:scale>
          <a:sx n="80" d="100"/>
          <a:sy n="80" d="100"/>
        </p:scale>
        <p:origin x="144" y="18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10/29/2022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10/29/2022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1"/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10/29/2022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icture Placeholder 85">
            <a:extLst>
              <a:ext uri="{FF2B5EF4-FFF2-40B4-BE49-F238E27FC236}">
                <a16:creationId xmlns:a16="http://schemas.microsoft.com/office/drawing/2014/main" id="{27C8F013-58D5-4ABD-B2CB-0431FD14933E}"/>
              </a:ext>
            </a:extLst>
          </p:cNvPr>
          <p:cNvSpPr>
            <a:spLocks noGrp="1"/>
          </p:cNvSpPr>
          <p:nvPr userDrawn="1">
            <p:ph type="pic" sz="quarter" idx="29"/>
          </p:nvPr>
        </p:nvSpPr>
        <p:spPr>
          <a:xfrm>
            <a:off x="884078" y="918636"/>
            <a:ext cx="950153" cy="687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257CB-11D8-4D35-A676-05EDEFAA2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0879" y="595088"/>
            <a:ext cx="8614932" cy="793932"/>
          </a:xfrm>
        </p:spPr>
        <p:txBody>
          <a:bodyPr anchor="b">
            <a:normAutofit/>
          </a:bodyPr>
          <a:lstStyle>
            <a:lvl1pPr algn="r">
              <a:defRPr sz="4399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22EE-EB76-4F63-BF73-21A4E7D3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879" y="1404941"/>
            <a:ext cx="8614932" cy="481916"/>
          </a:xfrm>
        </p:spPr>
        <p:txBody>
          <a:bodyPr>
            <a:noAutofit/>
          </a:bodyPr>
          <a:lstStyle>
            <a:lvl1pPr marL="0" indent="0" algn="r">
              <a:buNone/>
              <a:defRPr sz="2799" i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56C11-4279-4A7A-8ED5-B3CC4B49EBCE}"/>
              </a:ext>
            </a:extLst>
          </p:cNvPr>
          <p:cNvSpPr/>
          <p:nvPr userDrawn="1"/>
        </p:nvSpPr>
        <p:spPr>
          <a:xfrm>
            <a:off x="874486" y="2404913"/>
            <a:ext cx="11314339" cy="630936"/>
          </a:xfrm>
          <a:prstGeom prst="rect">
            <a:avLst/>
          </a:prstGeom>
          <a:solidFill>
            <a:srgbClr val="DEE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399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48BB1C-FCE0-4368-9454-1C343179F825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6128" y="2489256"/>
            <a:ext cx="2340122" cy="450850"/>
          </a:xfrm>
        </p:spPr>
        <p:txBody>
          <a:bodyPr>
            <a:noAutofit/>
          </a:bodyPr>
          <a:lstStyle>
            <a:lvl1pPr marL="0" indent="0">
              <a:buNone/>
              <a:defRPr sz="2799" b="1">
                <a:solidFill>
                  <a:schemeClr val="accent1"/>
                </a:solidFill>
                <a:latin typeface="+mj-lt"/>
              </a:defRPr>
            </a:lvl1pPr>
            <a:lvl2pPr>
              <a:defRPr sz="2799" b="1">
                <a:solidFill>
                  <a:srgbClr val="B4001B"/>
                </a:solidFill>
                <a:latin typeface="+mj-lt"/>
              </a:defRPr>
            </a:lvl2pPr>
            <a:lvl3pPr>
              <a:defRPr sz="2799" b="1">
                <a:solidFill>
                  <a:srgbClr val="B4001B"/>
                </a:solidFill>
                <a:latin typeface="+mj-lt"/>
              </a:defRPr>
            </a:lvl3pPr>
            <a:lvl4pPr>
              <a:defRPr sz="2799" b="1">
                <a:solidFill>
                  <a:srgbClr val="B4001B"/>
                </a:solidFill>
                <a:latin typeface="+mj-lt"/>
              </a:defRPr>
            </a:lvl4pPr>
            <a:lvl5pPr>
              <a:defRPr sz="2799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5" name="Text Placeholder 67">
            <a:extLst>
              <a:ext uri="{FF2B5EF4-FFF2-40B4-BE49-F238E27FC236}">
                <a16:creationId xmlns:a16="http://schemas.microsoft.com/office/drawing/2014/main" id="{0F809E17-A64D-4926-86F9-F23BA9D4337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48263" y="3176106"/>
            <a:ext cx="2340122" cy="368946"/>
          </a:xfrm>
        </p:spPr>
        <p:txBody>
          <a:bodyPr>
            <a:noAutofit/>
          </a:bodyPr>
          <a:lstStyle>
            <a:lvl1pPr marL="0" indent="0">
              <a:buNone/>
              <a:defRPr sz="1799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799" b="1">
                <a:solidFill>
                  <a:srgbClr val="B4001B"/>
                </a:solidFill>
                <a:latin typeface="+mj-lt"/>
              </a:defRPr>
            </a:lvl2pPr>
            <a:lvl3pPr>
              <a:defRPr sz="2799" b="1">
                <a:solidFill>
                  <a:srgbClr val="B4001B"/>
                </a:solidFill>
                <a:latin typeface="+mj-lt"/>
              </a:defRPr>
            </a:lvl3pPr>
            <a:lvl4pPr>
              <a:defRPr sz="2799" b="1">
                <a:solidFill>
                  <a:srgbClr val="B4001B"/>
                </a:solidFill>
                <a:latin typeface="+mj-lt"/>
              </a:defRPr>
            </a:lvl4pPr>
            <a:lvl5pPr>
              <a:defRPr sz="2799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Step 1</a:t>
            </a:r>
            <a:endParaRPr lang="ru-RU" dirty="0"/>
          </a:p>
        </p:txBody>
      </p:sp>
      <p:sp>
        <p:nvSpPr>
          <p:cNvPr id="80" name="Text Placeholder 67">
            <a:extLst>
              <a:ext uri="{FF2B5EF4-FFF2-40B4-BE49-F238E27FC236}">
                <a16:creationId xmlns:a16="http://schemas.microsoft.com/office/drawing/2014/main" id="{CEAEBD1B-4DD3-4194-BDB3-E70AEE2E0CDB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1046128" y="3580664"/>
            <a:ext cx="2340122" cy="1414919"/>
          </a:xfrm>
        </p:spPr>
        <p:txBody>
          <a:bodyPr>
            <a:noAutofit/>
          </a:bodyPr>
          <a:lstStyle>
            <a:lvl1pPr marL="0" indent="0">
              <a:buNone/>
              <a:defRPr sz="15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>
              <a:defRPr sz="2799" b="1">
                <a:solidFill>
                  <a:srgbClr val="B4001B"/>
                </a:solidFill>
                <a:latin typeface="+mj-lt"/>
              </a:defRPr>
            </a:lvl2pPr>
            <a:lvl3pPr>
              <a:defRPr sz="2799" b="1">
                <a:solidFill>
                  <a:srgbClr val="B4001B"/>
                </a:solidFill>
                <a:latin typeface="+mj-lt"/>
              </a:defRPr>
            </a:lvl3pPr>
            <a:lvl4pPr>
              <a:defRPr sz="2799" b="1">
                <a:solidFill>
                  <a:srgbClr val="B4001B"/>
                </a:solidFill>
                <a:latin typeface="+mj-lt"/>
              </a:defRPr>
            </a:lvl4pPr>
            <a:lvl5pPr>
              <a:defRPr sz="2799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7">
            <a:extLst>
              <a:ext uri="{FF2B5EF4-FFF2-40B4-BE49-F238E27FC236}">
                <a16:creationId xmlns:a16="http://schemas.microsoft.com/office/drawing/2014/main" id="{D78D23EB-5D9F-4540-94A3-08DBF7B8B91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587901" y="2496732"/>
            <a:ext cx="2377740" cy="450850"/>
          </a:xfrm>
        </p:spPr>
        <p:txBody>
          <a:bodyPr>
            <a:noAutofit/>
          </a:bodyPr>
          <a:lstStyle>
            <a:lvl1pPr marL="0" indent="0">
              <a:buNone/>
              <a:defRPr sz="2799" b="1">
                <a:solidFill>
                  <a:schemeClr val="accent1"/>
                </a:solidFill>
                <a:latin typeface="+mj-lt"/>
              </a:defRPr>
            </a:lvl1pPr>
            <a:lvl2pPr>
              <a:defRPr sz="2799" b="1">
                <a:solidFill>
                  <a:srgbClr val="B4001B"/>
                </a:solidFill>
                <a:latin typeface="+mj-lt"/>
              </a:defRPr>
            </a:lvl2pPr>
            <a:lvl3pPr>
              <a:defRPr sz="2799" b="1">
                <a:solidFill>
                  <a:srgbClr val="B4001B"/>
                </a:solidFill>
                <a:latin typeface="+mj-lt"/>
              </a:defRPr>
            </a:lvl3pPr>
            <a:lvl4pPr>
              <a:defRPr sz="2799" b="1">
                <a:solidFill>
                  <a:srgbClr val="B4001B"/>
                </a:solidFill>
                <a:latin typeface="+mj-lt"/>
              </a:defRPr>
            </a:lvl4pPr>
            <a:lvl5pPr>
              <a:defRPr sz="2799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6" name="Text Placeholder 67">
            <a:extLst>
              <a:ext uri="{FF2B5EF4-FFF2-40B4-BE49-F238E27FC236}">
                <a16:creationId xmlns:a16="http://schemas.microsoft.com/office/drawing/2014/main" id="{52C8DAAC-AC34-4ADE-B88F-1C9288A5AEA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590036" y="3183582"/>
            <a:ext cx="2377740" cy="368946"/>
          </a:xfrm>
        </p:spPr>
        <p:txBody>
          <a:bodyPr>
            <a:noAutofit/>
          </a:bodyPr>
          <a:lstStyle>
            <a:lvl1pPr marL="0" indent="0">
              <a:buNone/>
              <a:defRPr sz="1799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799" b="1">
                <a:solidFill>
                  <a:srgbClr val="B4001B"/>
                </a:solidFill>
                <a:latin typeface="+mj-lt"/>
              </a:defRPr>
            </a:lvl2pPr>
            <a:lvl3pPr>
              <a:defRPr sz="2799" b="1">
                <a:solidFill>
                  <a:srgbClr val="B4001B"/>
                </a:solidFill>
                <a:latin typeface="+mj-lt"/>
              </a:defRPr>
            </a:lvl3pPr>
            <a:lvl4pPr>
              <a:defRPr sz="2799" b="1">
                <a:solidFill>
                  <a:srgbClr val="B4001B"/>
                </a:solidFill>
                <a:latin typeface="+mj-lt"/>
              </a:defRPr>
            </a:lvl4pPr>
            <a:lvl5pPr>
              <a:defRPr sz="2799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Step 2</a:t>
            </a:r>
            <a:endParaRPr lang="ru-RU" dirty="0"/>
          </a:p>
        </p:txBody>
      </p:sp>
      <p:sp>
        <p:nvSpPr>
          <p:cNvPr id="81" name="Text Placeholder 67">
            <a:extLst>
              <a:ext uri="{FF2B5EF4-FFF2-40B4-BE49-F238E27FC236}">
                <a16:creationId xmlns:a16="http://schemas.microsoft.com/office/drawing/2014/main" id="{11C83BFB-0EB8-4D80-943B-BA7A252D4DF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587901" y="3588140"/>
            <a:ext cx="2377740" cy="1414919"/>
          </a:xfrm>
        </p:spPr>
        <p:txBody>
          <a:bodyPr>
            <a:noAutofit/>
          </a:bodyPr>
          <a:lstStyle>
            <a:lvl1pPr marL="0" indent="0">
              <a:buNone/>
              <a:defRPr sz="15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>
              <a:defRPr sz="2799" b="1">
                <a:solidFill>
                  <a:srgbClr val="B4001B"/>
                </a:solidFill>
                <a:latin typeface="+mj-lt"/>
              </a:defRPr>
            </a:lvl2pPr>
            <a:lvl3pPr>
              <a:defRPr sz="2799" b="1">
                <a:solidFill>
                  <a:srgbClr val="B4001B"/>
                </a:solidFill>
                <a:latin typeface="+mj-lt"/>
              </a:defRPr>
            </a:lvl3pPr>
            <a:lvl4pPr>
              <a:defRPr sz="2799" b="1">
                <a:solidFill>
                  <a:srgbClr val="B4001B"/>
                </a:solidFill>
                <a:latin typeface="+mj-lt"/>
              </a:defRPr>
            </a:lvl4pPr>
            <a:lvl5pPr>
              <a:defRPr sz="2799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67">
            <a:extLst>
              <a:ext uri="{FF2B5EF4-FFF2-40B4-BE49-F238E27FC236}">
                <a16:creationId xmlns:a16="http://schemas.microsoft.com/office/drawing/2014/main" id="{4ED1DE17-B2BC-417B-BFB0-D3CDF720973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226501" y="2496391"/>
            <a:ext cx="2336122" cy="450850"/>
          </a:xfrm>
        </p:spPr>
        <p:txBody>
          <a:bodyPr>
            <a:noAutofit/>
          </a:bodyPr>
          <a:lstStyle>
            <a:lvl1pPr marL="0" indent="0">
              <a:buNone/>
              <a:defRPr sz="2799" b="1">
                <a:solidFill>
                  <a:schemeClr val="accent1"/>
                </a:solidFill>
                <a:latin typeface="+mj-lt"/>
              </a:defRPr>
            </a:lvl1pPr>
            <a:lvl2pPr>
              <a:defRPr sz="2799" b="1">
                <a:solidFill>
                  <a:srgbClr val="B4001B"/>
                </a:solidFill>
                <a:latin typeface="+mj-lt"/>
              </a:defRPr>
            </a:lvl2pPr>
            <a:lvl3pPr>
              <a:defRPr sz="2799" b="1">
                <a:solidFill>
                  <a:srgbClr val="B4001B"/>
                </a:solidFill>
                <a:latin typeface="+mj-lt"/>
              </a:defRPr>
            </a:lvl3pPr>
            <a:lvl4pPr>
              <a:defRPr sz="2799" b="1">
                <a:solidFill>
                  <a:srgbClr val="B4001B"/>
                </a:solidFill>
                <a:latin typeface="+mj-lt"/>
              </a:defRPr>
            </a:lvl4pPr>
            <a:lvl5pPr>
              <a:defRPr sz="2799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7" name="Text Placeholder 67">
            <a:extLst>
              <a:ext uri="{FF2B5EF4-FFF2-40B4-BE49-F238E27FC236}">
                <a16:creationId xmlns:a16="http://schemas.microsoft.com/office/drawing/2014/main" id="{2406C601-7B6F-4E9D-A973-B2CC92C0DDA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228636" y="3183241"/>
            <a:ext cx="2336122" cy="368946"/>
          </a:xfrm>
        </p:spPr>
        <p:txBody>
          <a:bodyPr>
            <a:noAutofit/>
          </a:bodyPr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99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799" b="1">
                <a:solidFill>
                  <a:srgbClr val="B4001B"/>
                </a:solidFill>
                <a:latin typeface="+mj-lt"/>
              </a:defRPr>
            </a:lvl2pPr>
            <a:lvl3pPr>
              <a:defRPr sz="2799" b="1">
                <a:solidFill>
                  <a:srgbClr val="B4001B"/>
                </a:solidFill>
                <a:latin typeface="+mj-lt"/>
              </a:defRPr>
            </a:lvl3pPr>
            <a:lvl4pPr>
              <a:defRPr sz="2799" b="1">
                <a:solidFill>
                  <a:srgbClr val="B4001B"/>
                </a:solidFill>
                <a:latin typeface="+mj-lt"/>
              </a:defRPr>
            </a:lvl4pPr>
            <a:lvl5pPr>
              <a:defRPr sz="2799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3</a:t>
            </a:r>
            <a:endParaRPr lang="ru-RU" dirty="0"/>
          </a:p>
        </p:txBody>
      </p:sp>
      <p:sp>
        <p:nvSpPr>
          <p:cNvPr id="82" name="Text Placeholder 67">
            <a:extLst>
              <a:ext uri="{FF2B5EF4-FFF2-40B4-BE49-F238E27FC236}">
                <a16:creationId xmlns:a16="http://schemas.microsoft.com/office/drawing/2014/main" id="{1863E5AC-A2CE-4EFB-9433-5F599B2B061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26501" y="3587799"/>
            <a:ext cx="2336122" cy="1414919"/>
          </a:xfrm>
        </p:spPr>
        <p:txBody>
          <a:bodyPr>
            <a:noAutofit/>
          </a:bodyPr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>
              <a:defRPr sz="2799" b="1">
                <a:solidFill>
                  <a:srgbClr val="B4001B"/>
                </a:solidFill>
                <a:latin typeface="+mj-lt"/>
              </a:defRPr>
            </a:lvl2pPr>
            <a:lvl3pPr>
              <a:defRPr sz="2799" b="1">
                <a:solidFill>
                  <a:srgbClr val="B4001B"/>
                </a:solidFill>
                <a:latin typeface="+mj-lt"/>
              </a:defRPr>
            </a:lvl3pPr>
            <a:lvl4pPr>
              <a:defRPr sz="2799" b="1">
                <a:solidFill>
                  <a:srgbClr val="B4001B"/>
                </a:solidFill>
                <a:latin typeface="+mj-lt"/>
              </a:defRPr>
            </a:lvl4pPr>
            <a:lvl5pPr>
              <a:defRPr sz="2799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1" name="Text Placeholder 67">
            <a:extLst>
              <a:ext uri="{FF2B5EF4-FFF2-40B4-BE49-F238E27FC236}">
                <a16:creationId xmlns:a16="http://schemas.microsoft.com/office/drawing/2014/main" id="{166A426C-5268-45E2-8D57-A0DC553E0187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825917" y="2489256"/>
            <a:ext cx="2342509" cy="450850"/>
          </a:xfrm>
        </p:spPr>
        <p:txBody>
          <a:bodyPr>
            <a:noAutofit/>
          </a:bodyPr>
          <a:lstStyle>
            <a:lvl1pPr marL="0" indent="0">
              <a:buNone/>
              <a:defRPr sz="2799" b="1">
                <a:solidFill>
                  <a:schemeClr val="accent1"/>
                </a:solidFill>
                <a:latin typeface="+mj-lt"/>
              </a:defRPr>
            </a:lvl1pPr>
            <a:lvl2pPr>
              <a:defRPr sz="2799" b="1">
                <a:solidFill>
                  <a:srgbClr val="B4001B"/>
                </a:solidFill>
                <a:latin typeface="+mj-lt"/>
              </a:defRPr>
            </a:lvl2pPr>
            <a:lvl3pPr>
              <a:defRPr sz="2799" b="1">
                <a:solidFill>
                  <a:srgbClr val="B4001B"/>
                </a:solidFill>
                <a:latin typeface="+mj-lt"/>
              </a:defRPr>
            </a:lvl3pPr>
            <a:lvl4pPr>
              <a:defRPr sz="2799" b="1">
                <a:solidFill>
                  <a:srgbClr val="B4001B"/>
                </a:solidFill>
                <a:latin typeface="+mj-lt"/>
              </a:defRPr>
            </a:lvl4pPr>
            <a:lvl5pPr>
              <a:defRPr sz="2799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8" name="Text Placeholder 67">
            <a:extLst>
              <a:ext uri="{FF2B5EF4-FFF2-40B4-BE49-F238E27FC236}">
                <a16:creationId xmlns:a16="http://schemas.microsoft.com/office/drawing/2014/main" id="{84AA07B3-267A-4EF3-884B-C7811E2A82E2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828052" y="3176106"/>
            <a:ext cx="2342509" cy="368946"/>
          </a:xfrm>
        </p:spPr>
        <p:txBody>
          <a:bodyPr>
            <a:noAutofit/>
          </a:bodyPr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99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 sz="2799" b="1">
                <a:solidFill>
                  <a:srgbClr val="B4001B"/>
                </a:solidFill>
                <a:latin typeface="+mj-lt"/>
              </a:defRPr>
            </a:lvl2pPr>
            <a:lvl3pPr>
              <a:defRPr sz="2799" b="1">
                <a:solidFill>
                  <a:srgbClr val="B4001B"/>
                </a:solidFill>
                <a:latin typeface="+mj-lt"/>
              </a:defRPr>
            </a:lvl3pPr>
            <a:lvl4pPr>
              <a:defRPr sz="2799" b="1">
                <a:solidFill>
                  <a:srgbClr val="B4001B"/>
                </a:solidFill>
                <a:latin typeface="+mj-lt"/>
              </a:defRPr>
            </a:lvl4pPr>
            <a:lvl5pPr>
              <a:defRPr sz="2799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4</a:t>
            </a:r>
            <a:endParaRPr lang="ru-RU" dirty="0"/>
          </a:p>
        </p:txBody>
      </p:sp>
      <p:sp>
        <p:nvSpPr>
          <p:cNvPr id="83" name="Text Placeholder 67">
            <a:extLst>
              <a:ext uri="{FF2B5EF4-FFF2-40B4-BE49-F238E27FC236}">
                <a16:creationId xmlns:a16="http://schemas.microsoft.com/office/drawing/2014/main" id="{8200DF41-88E6-45EF-AE9D-B56233AD17E6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8825917" y="3580664"/>
            <a:ext cx="2342509" cy="1414919"/>
          </a:xfrm>
        </p:spPr>
        <p:txBody>
          <a:bodyPr>
            <a:noAutofit/>
          </a:bodyPr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>
              <a:defRPr sz="2799" b="1">
                <a:solidFill>
                  <a:srgbClr val="B4001B"/>
                </a:solidFill>
                <a:latin typeface="+mj-lt"/>
              </a:defRPr>
            </a:lvl2pPr>
            <a:lvl3pPr>
              <a:defRPr sz="2799" b="1">
                <a:solidFill>
                  <a:srgbClr val="B4001B"/>
                </a:solidFill>
                <a:latin typeface="+mj-lt"/>
              </a:defRPr>
            </a:lvl3pPr>
            <a:lvl4pPr>
              <a:defRPr sz="2799" b="1">
                <a:solidFill>
                  <a:srgbClr val="B4001B"/>
                </a:solidFill>
                <a:latin typeface="+mj-lt"/>
              </a:defRPr>
            </a:lvl4pPr>
            <a:lvl5pPr>
              <a:defRPr sz="2799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423E63-093D-4A99-8C31-28E180F8111E}"/>
              </a:ext>
            </a:extLst>
          </p:cNvPr>
          <p:cNvCxnSpPr>
            <a:cxnSpLocks/>
          </p:cNvCxnSpPr>
          <p:nvPr userDrawn="1"/>
        </p:nvCxnSpPr>
        <p:spPr>
          <a:xfrm>
            <a:off x="919092" y="2404913"/>
            <a:ext cx="11301056" cy="0"/>
          </a:xfrm>
          <a:prstGeom prst="line">
            <a:avLst/>
          </a:prstGeom>
          <a:ln w="19050">
            <a:solidFill>
              <a:srgbClr val="9399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9A9D-F468-4B5C-9092-EE37C9E3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513CFEE6-155F-4C22-BFC9-BDED101F64A3}" type="datetimeFigureOut">
              <a:rPr lang="ru-RU" smtClean="0"/>
              <a:pPr/>
              <a:t>29.10.2022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0B2E-E157-4C0C-94EB-9A67DEC0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0389-9377-4F66-90DE-3BF0280F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0FEE-E42D-435A-A441-DBC63D7AFC28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5D4B62-FDA7-488E-8EA0-68805217F9F0}"/>
              </a:ext>
            </a:extLst>
          </p:cNvPr>
          <p:cNvGrpSpPr/>
          <p:nvPr userDrawn="1"/>
        </p:nvGrpSpPr>
        <p:grpSpPr>
          <a:xfrm>
            <a:off x="11236988" y="2349759"/>
            <a:ext cx="137124" cy="2999323"/>
            <a:chOff x="882917" y="2474883"/>
            <a:chExt cx="137160" cy="2999323"/>
          </a:xfrm>
          <a:solidFill>
            <a:schemeClr val="accent6">
              <a:lumMod val="50000"/>
            </a:schemeClr>
          </a:solidFill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9FF919-D5B6-40BE-8340-99395C67A80B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44F83E-0A7E-487F-94AD-18862D8C1DA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604EFAD-8591-44A8-B023-93F6CBAA8FBB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C36F7E-FD23-48F3-A09A-9CC43031B561}"/>
              </a:ext>
            </a:extLst>
          </p:cNvPr>
          <p:cNvCxnSpPr>
            <a:cxnSpLocks/>
          </p:cNvCxnSpPr>
          <p:nvPr userDrawn="1"/>
        </p:nvCxnSpPr>
        <p:spPr>
          <a:xfrm>
            <a:off x="951249" y="3032671"/>
            <a:ext cx="10934363" cy="67131"/>
          </a:xfrm>
          <a:prstGeom prst="line">
            <a:avLst/>
          </a:prstGeom>
          <a:ln w="7239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B849D-4DD4-48E2-919C-6D027EBF0C55}"/>
              </a:ext>
            </a:extLst>
          </p:cNvPr>
          <p:cNvGrpSpPr/>
          <p:nvPr userDrawn="1"/>
        </p:nvGrpSpPr>
        <p:grpSpPr>
          <a:xfrm>
            <a:off x="813777" y="2331517"/>
            <a:ext cx="137126" cy="2999323"/>
            <a:chOff x="882915" y="2453736"/>
            <a:chExt cx="137162" cy="2999323"/>
          </a:xfrm>
          <a:solidFill>
            <a:schemeClr val="accent6">
              <a:lumMod val="50000"/>
            </a:schemeClr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35FDD3-D29F-4144-B941-C78FD2EDEC8F}"/>
                </a:ext>
              </a:extLst>
            </p:cNvPr>
            <p:cNvCxnSpPr/>
            <p:nvPr userDrawn="1"/>
          </p:nvCxnSpPr>
          <p:spPr>
            <a:xfrm>
              <a:off x="951497" y="2522316"/>
              <a:ext cx="0" cy="289864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CA69E7-7E62-48D3-BECA-3195D6013009}"/>
                </a:ext>
              </a:extLst>
            </p:cNvPr>
            <p:cNvSpPr/>
            <p:nvPr userDrawn="1"/>
          </p:nvSpPr>
          <p:spPr>
            <a:xfrm>
              <a:off x="882915" y="2453736"/>
              <a:ext cx="137160" cy="137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72AC68-B45F-427C-BCD5-D1C11A81DEFD}"/>
                </a:ext>
              </a:extLst>
            </p:cNvPr>
            <p:cNvSpPr/>
            <p:nvPr userDrawn="1"/>
          </p:nvSpPr>
          <p:spPr>
            <a:xfrm>
              <a:off x="882917" y="5315899"/>
              <a:ext cx="137160" cy="137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3908B3-7B94-471C-A3B6-4DD1BAD057EC}"/>
              </a:ext>
            </a:extLst>
          </p:cNvPr>
          <p:cNvGrpSpPr/>
          <p:nvPr userDrawn="1"/>
        </p:nvGrpSpPr>
        <p:grpSpPr>
          <a:xfrm>
            <a:off x="750722" y="2898634"/>
            <a:ext cx="265107" cy="265176"/>
            <a:chOff x="818907" y="3062958"/>
            <a:chExt cx="265176" cy="2651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BB9D0A-1778-4373-AD41-62E890959DCF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C3271EA-E74D-4A74-B991-5C50166C37A5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A6FF48-4AA4-4CD2-B31D-B7049F9C4092}"/>
              </a:ext>
            </a:extLst>
          </p:cNvPr>
          <p:cNvGrpSpPr/>
          <p:nvPr userDrawn="1"/>
        </p:nvGrpSpPr>
        <p:grpSpPr>
          <a:xfrm>
            <a:off x="3419581" y="2331517"/>
            <a:ext cx="137124" cy="2999323"/>
            <a:chOff x="882917" y="2474883"/>
            <a:chExt cx="137160" cy="2999323"/>
          </a:xfrm>
          <a:solidFill>
            <a:schemeClr val="accent6">
              <a:lumMod val="50000"/>
            </a:schemeClr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7874F7-CC98-4D64-8517-87F53501C42F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6453AEA-ACAA-4861-B099-D90257B9BAF8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8484F9-DBBB-48DB-8CBC-A0E91BBD8207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7AB91B-1402-478A-9277-84A12987C1FE}"/>
              </a:ext>
            </a:extLst>
          </p:cNvPr>
          <p:cNvGrpSpPr/>
          <p:nvPr userDrawn="1"/>
        </p:nvGrpSpPr>
        <p:grpSpPr>
          <a:xfrm>
            <a:off x="3351212" y="2898634"/>
            <a:ext cx="265107" cy="265176"/>
            <a:chOff x="818907" y="3062958"/>
            <a:chExt cx="265176" cy="26517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FCF036-CEA4-48A8-A00F-9F64AE548E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E24256-9159-4D60-B60A-3498FC98CD0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A8C6DB1-44F7-483A-950F-B873D1D5B8D3}"/>
              </a:ext>
            </a:extLst>
          </p:cNvPr>
          <p:cNvGrpSpPr/>
          <p:nvPr userDrawn="1"/>
        </p:nvGrpSpPr>
        <p:grpSpPr>
          <a:xfrm>
            <a:off x="11163305" y="2898634"/>
            <a:ext cx="265107" cy="265176"/>
            <a:chOff x="818907" y="3062958"/>
            <a:chExt cx="265176" cy="26517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1AB570-1EDA-457E-B564-1F63367035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1CF7F51-5306-450B-9581-297B7DA9535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8F938B-6889-476B-9F04-50877A3FFB94}"/>
              </a:ext>
            </a:extLst>
          </p:cNvPr>
          <p:cNvGrpSpPr/>
          <p:nvPr userDrawn="1"/>
        </p:nvGrpSpPr>
        <p:grpSpPr>
          <a:xfrm>
            <a:off x="6025383" y="2331517"/>
            <a:ext cx="137124" cy="2999323"/>
            <a:chOff x="882917" y="2474883"/>
            <a:chExt cx="137160" cy="2999323"/>
          </a:xfrm>
          <a:solidFill>
            <a:schemeClr val="accent6">
              <a:lumMod val="50000"/>
            </a:schemeClr>
          </a:solidFill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9342DA-D3C1-4717-B6CC-2654C333D29D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CB6D1AF-ADDB-42D5-BEB9-99A7EE07025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986ED45-F31E-4EB9-BB0F-3079602EB4A2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923CFC93-94E9-4366-8810-F0ACAFD54CFD}"/>
              </a:ext>
            </a:extLst>
          </p:cNvPr>
          <p:cNvSpPr/>
          <p:nvPr userDrawn="1"/>
        </p:nvSpPr>
        <p:spPr>
          <a:xfrm>
            <a:off x="5972374" y="2898634"/>
            <a:ext cx="265107" cy="265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399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6790E5-47B0-4794-ADB1-4FC8402D665C}"/>
              </a:ext>
            </a:extLst>
          </p:cNvPr>
          <p:cNvSpPr/>
          <p:nvPr userDrawn="1"/>
        </p:nvSpPr>
        <p:spPr>
          <a:xfrm>
            <a:off x="6033488" y="2962642"/>
            <a:ext cx="137124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399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6C3237-54C9-480C-AABB-5A95AB84DF38}"/>
              </a:ext>
            </a:extLst>
          </p:cNvPr>
          <p:cNvGrpSpPr/>
          <p:nvPr userDrawn="1"/>
        </p:nvGrpSpPr>
        <p:grpSpPr>
          <a:xfrm>
            <a:off x="8631185" y="2331517"/>
            <a:ext cx="137124" cy="2999323"/>
            <a:chOff x="882917" y="2474883"/>
            <a:chExt cx="137160" cy="2999323"/>
          </a:xfrm>
          <a:solidFill>
            <a:schemeClr val="accent6">
              <a:lumMod val="50000"/>
            </a:schemeClr>
          </a:solidFill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1C5BC3-88E2-4319-B05B-55A77D959B8C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5AD3DDE-89C5-4CB3-A7C4-52A77D798D0A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92ADD7-891E-47B3-B12A-0B729BD59B7C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626098-B638-41DE-A19F-347385124AF0}"/>
              </a:ext>
            </a:extLst>
          </p:cNvPr>
          <p:cNvGrpSpPr/>
          <p:nvPr userDrawn="1"/>
        </p:nvGrpSpPr>
        <p:grpSpPr>
          <a:xfrm>
            <a:off x="8572505" y="2898634"/>
            <a:ext cx="265107" cy="265176"/>
            <a:chOff x="821985" y="3062284"/>
            <a:chExt cx="265176" cy="26517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FDD77FF-4A87-4A8F-9110-8D6977A8ED44}"/>
                </a:ext>
              </a:extLst>
            </p:cNvPr>
            <p:cNvSpPr/>
            <p:nvPr userDrawn="1"/>
          </p:nvSpPr>
          <p:spPr>
            <a:xfrm>
              <a:off x="821985" y="3062284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ECC322-F330-4C26-AC6A-506672D90A6F}"/>
                </a:ext>
              </a:extLst>
            </p:cNvPr>
            <p:cNvSpPr/>
            <p:nvPr userDrawn="1"/>
          </p:nvSpPr>
          <p:spPr>
            <a:xfrm>
              <a:off x="885993" y="312629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2399"/>
            </a:p>
          </p:txBody>
        </p:sp>
      </p:grpSp>
    </p:spTree>
    <p:extLst>
      <p:ext uri="{BB962C8B-B14F-4D97-AF65-F5344CB8AC3E}">
        <p14:creationId xmlns:p14="http://schemas.microsoft.com/office/powerpoint/2010/main" val="3236455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551">
          <p15:clr>
            <a:srgbClr val="FBAE40"/>
          </p15:clr>
        </p15:guide>
        <p15:guide id="3" pos="7080">
          <p15:clr>
            <a:srgbClr val="FBAE40"/>
          </p15:clr>
        </p15:guide>
        <p15:guide id="4" orient="horz" pos="37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69855-0791-4461-B7CC-EA5FD6A3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D46-0FD3-4428-ADEC-1DFD6489930D}" type="datetime1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B08C-4A3F-4651-8F2A-20AAD984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C4777-1F62-48DF-9D38-3DAE2AA7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sky, plane, airplane, clouds&#10;&#10;Description automatically generated">
            <a:extLst>
              <a:ext uri="{FF2B5EF4-FFF2-40B4-BE49-F238E27FC236}">
                <a16:creationId xmlns:a16="http://schemas.microsoft.com/office/drawing/2014/main" id="{59337FBE-C2ED-4370-A26E-B76026E9CB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latin typeface="Bahnschrift SemiBold" panose="020B0502040204020203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>
                <a:latin typeface="Bahnschrift SemiBold" panose="020B0502040204020203" pitchFamily="34" charset="0"/>
              </a:defRPr>
            </a:lvl1pPr>
            <a:lvl2pPr>
              <a:defRPr sz="1800">
                <a:latin typeface="Bahnschrift SemiBold" panose="020B0502040204020203" pitchFamily="34" charset="0"/>
              </a:defRPr>
            </a:lvl2pPr>
            <a:lvl3pPr>
              <a:defRPr sz="1800">
                <a:latin typeface="Bahnschrift SemiBold" panose="020B0502040204020203" pitchFamily="34" charset="0"/>
              </a:defRPr>
            </a:lvl3pPr>
            <a:lvl4pPr>
              <a:defRPr sz="1800">
                <a:latin typeface="Bahnschrift SemiBold" panose="020B0502040204020203" pitchFamily="34" charset="0"/>
              </a:defRPr>
            </a:lvl4pPr>
            <a:lvl5pPr marL="2011328">
              <a:defRPr sz="1800">
                <a:latin typeface="Bahnschrift SemiBold" panose="020B0502040204020203" pitchFamily="34" charset="0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latin typeface="Bahnschrift SemiBold" panose="020B0502040204020203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>
                <a:latin typeface="Bahnschrift SemiBold" panose="020B0502040204020203" pitchFamily="34" charset="0"/>
              </a:defRPr>
            </a:lvl1pPr>
            <a:lvl2pPr>
              <a:defRPr sz="1800">
                <a:latin typeface="Bahnschrift SemiBold" panose="020B0502040204020203" pitchFamily="34" charset="0"/>
              </a:defRPr>
            </a:lvl2pPr>
            <a:lvl3pPr>
              <a:defRPr sz="1800">
                <a:latin typeface="Bahnschrift SemiBold" panose="020B0502040204020203" pitchFamily="34" charset="0"/>
              </a:defRPr>
            </a:lvl3pPr>
            <a:lvl4pPr>
              <a:defRPr sz="1800">
                <a:latin typeface="Bahnschrift SemiBold" panose="020B0502040204020203" pitchFamily="34" charset="0"/>
              </a:defRPr>
            </a:lvl4pPr>
            <a:lvl5pPr marL="2011328">
              <a:defRPr sz="1800">
                <a:latin typeface="Bahnschrift SemiBold" panose="020B0502040204020203" pitchFamily="34" charset="0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Bahnschrift SemiBold" panose="020B0502040204020203" pitchFamily="34" charset="0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>
                <a:latin typeface="Bahnschrift SemiBold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>
                <a:latin typeface="Bahnschrift SemiBold" panose="020B0502040204020203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6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tx2"/>
          </a:solidFill>
          <a:effectLst/>
          <a:latin typeface="Cooper Black" panose="0208090404030B020404" pitchFamily="18" charset="0"/>
          <a:ea typeface="+mj-ea"/>
          <a:cs typeface="Aharoni" panose="02010803020104030203" pitchFamily="2" charset="-79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ky, plane, airplane, clouds&#10;&#10;Description automatically generated">
            <a:extLst>
              <a:ext uri="{FF2B5EF4-FFF2-40B4-BE49-F238E27FC236}">
                <a16:creationId xmlns:a16="http://schemas.microsoft.com/office/drawing/2014/main" id="{49A053B4-D639-46A6-A15A-7F6A2D4EAF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7" b="27772"/>
          <a:stretch/>
        </p:blipFill>
        <p:spPr>
          <a:xfrm>
            <a:off x="4722812" y="893"/>
            <a:ext cx="7466013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457201"/>
            <a:ext cx="7008574" cy="4114799"/>
          </a:xfrm>
        </p:spPr>
        <p:txBody>
          <a:bodyPr anchor="t">
            <a:noAutofit/>
          </a:bodyPr>
          <a:lstStyle/>
          <a:p>
            <a:pPr>
              <a:spcAft>
                <a:spcPts val="1800"/>
              </a:spcAft>
            </a:pPr>
            <a:r>
              <a:rPr lang="en-US" sz="7200" kern="1600" spc="300" dirty="0">
                <a:latin typeface="Cooper Black" panose="0208090404030B020404" pitchFamily="18" charset="0"/>
                <a:cs typeface="Aharoni" panose="020B0604020202020204" pitchFamily="2" charset="-79"/>
              </a:rPr>
              <a:t>C</a:t>
            </a:r>
            <a:r>
              <a:rPr lang="en-US" kern="1600" spc="300" dirty="0">
                <a:latin typeface="Cooper Black" panose="0208090404030B020404" pitchFamily="18" charset="0"/>
                <a:cs typeface="Aharoni" panose="020B0604020202020204" pitchFamily="2" charset="-79"/>
              </a:rPr>
              <a:t>obblestone</a:t>
            </a:r>
            <a:r>
              <a:rPr lang="en-US" sz="7200" kern="1600" spc="300" dirty="0">
                <a:latin typeface="Cooper Black" panose="0208090404030B020404" pitchFamily="18" charset="0"/>
                <a:cs typeface="Aharoni" panose="020B0604020202020204" pitchFamily="2" charset="-79"/>
              </a:rPr>
              <a:t> L</a:t>
            </a:r>
            <a:r>
              <a:rPr lang="en-US" kern="1600" spc="300" dirty="0">
                <a:latin typeface="Cooper Black" panose="0208090404030B020404" pitchFamily="18" charset="0"/>
                <a:cs typeface="Aharoni" panose="020B0604020202020204" pitchFamily="2" charset="-79"/>
              </a:rPr>
              <a:t>earning</a:t>
            </a:r>
            <a:br>
              <a:rPr lang="en-US" sz="7200" kern="1600" spc="300" dirty="0">
                <a:latin typeface="Cooper Black" panose="0208090404030B020404" pitchFamily="18" charset="0"/>
                <a:cs typeface="Aharoni" panose="020B0604020202020204" pitchFamily="2" charset="-79"/>
              </a:rPr>
            </a:br>
            <a:r>
              <a:rPr lang="en-US" sz="7200" kern="1600" spc="300" dirty="0">
                <a:latin typeface="Cooper Black" panose="0208090404030B020404" pitchFamily="18" charset="0"/>
                <a:cs typeface="Aharoni" panose="020B0604020202020204" pitchFamily="2" charset="-79"/>
              </a:rPr>
              <a:t>C</a:t>
            </a:r>
            <a:r>
              <a:rPr lang="en-US" kern="1600" spc="300" dirty="0">
                <a:latin typeface="Cooper Black" panose="0208090404030B020404" pitchFamily="18" charset="0"/>
                <a:cs typeface="Aharoni" panose="020B0604020202020204" pitchFamily="2" charset="-79"/>
              </a:rPr>
              <a:t>enters</a:t>
            </a:r>
            <a:br>
              <a:rPr lang="en-US" sz="7200" dirty="0">
                <a:cs typeface="Aharoni" panose="020B0604020202020204" pitchFamily="2" charset="-79"/>
              </a:rPr>
            </a:br>
            <a:br>
              <a:rPr lang="en-US" sz="7200" dirty="0">
                <a:cs typeface="Aharoni" panose="020B0604020202020204" pitchFamily="2" charset="-79"/>
              </a:rPr>
            </a:br>
            <a:br>
              <a:rPr lang="en-US" sz="7200" dirty="0">
                <a:cs typeface="Aharoni" panose="020B0604020202020204" pitchFamily="2" charset="-79"/>
              </a:rPr>
            </a:br>
            <a:br>
              <a:rPr lang="en-US" sz="7200" dirty="0">
                <a:cs typeface="Aharoni" panose="020B0604020202020204" pitchFamily="2" charset="-79"/>
              </a:rPr>
            </a:br>
            <a:endParaRPr lang="en-US" sz="7200" dirty="0">
              <a:cs typeface="Aharoni" panose="020B0604020202020204" pitchFamily="2" charset="-79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AFDBFFD-B906-4A7C-8E77-B817378BB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5040777"/>
            <a:ext cx="1411326" cy="17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D97A-882E-4E04-B2E2-D2C18713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BB5F-6132-45F5-A7F6-8D502133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CLC offers tutoring services and test preparation courses to students in grades 7-12 across our metropolitan area.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We have multiple centers at which students can enroll in classes or receive one-on-one-tutoring.  Some services are also offered on-line.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Current initiative to use data analytics to help us understand how to better serve our clients and how to steer our business strategy.</a:t>
            </a:r>
          </a:p>
        </p:txBody>
      </p:sp>
    </p:spTree>
    <p:extLst>
      <p:ext uri="{BB962C8B-B14F-4D97-AF65-F5344CB8AC3E}">
        <p14:creationId xmlns:p14="http://schemas.microsoft.com/office/powerpoint/2010/main" val="7031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 27">
            <a:extLst>
              <a:ext uri="{FF2B5EF4-FFF2-40B4-BE49-F238E27FC236}">
                <a16:creationId xmlns:a16="http://schemas.microsoft.com/office/drawing/2014/main" id="{EF399F69-6E38-72E3-D3FB-BCC67F44F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Investing in our future!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2012			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2014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2015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2502" y="3247293"/>
            <a:ext cx="2419332" cy="1414551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First two Cobblestone Learning centers opened in Beaverton and Camas.</a:t>
            </a:r>
            <a:endParaRPr lang="ru-RU" sz="1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2018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87901" y="3241665"/>
            <a:ext cx="2377740" cy="1414551"/>
          </a:xfrm>
        </p:spPr>
        <p:txBody>
          <a:bodyPr vert="horz" lIns="121899" tIns="60949" rIns="121899" bIns="60949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CLC acquired our largest local competitor and added 12 new center locations.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5986" y="3245368"/>
            <a:ext cx="2377740" cy="1414551"/>
          </a:xfrm>
        </p:spPr>
        <p:txBody>
          <a:bodyPr vert="horz" lIns="121899" tIns="60949" rIns="121899" bIns="60949" rtlCol="0">
            <a:noAutofit/>
          </a:bodyPr>
          <a:lstStyle/>
          <a:p>
            <a:pPr marL="0" indent="0" defTabSz="914126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1800" b="1" dirty="0">
                <a:latin typeface="Bahnschrift SemiBold" panose="020B0502040204020203" pitchFamily="34" charset="0"/>
              </a:rPr>
              <a:t>Refresh program offered on-line for all locations, in addition to our in-person program.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C1603FF7-DA77-EBA6-B523-450AF7A422A6}"/>
              </a:ext>
            </a:extLst>
          </p:cNvPr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r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399" b="1" kern="1200" cap="none" baseline="0">
                <a:solidFill>
                  <a:schemeClr val="accent1"/>
                </a:solidFill>
                <a:effectLst/>
                <a:latin typeface="Cooper Black" panose="0208090404030B020404" pitchFamily="18" charset="0"/>
                <a:ea typeface="+mj-ea"/>
                <a:cs typeface="Aharoni" panose="02010803020104030203" pitchFamily="2" charset="-79"/>
              </a:defRPr>
            </a:lvl1pPr>
          </a:lstStyle>
          <a:p>
            <a:pPr algn="l"/>
            <a:r>
              <a:rPr lang="en-US" sz="4400" b="0" dirty="0">
                <a:solidFill>
                  <a:schemeClr val="tx2"/>
                </a:solidFill>
              </a:rPr>
              <a:t>CLC Development Timeline</a:t>
            </a:r>
          </a:p>
        </p:txBody>
      </p:sp>
      <p:sp>
        <p:nvSpPr>
          <p:cNvPr id="45" name="Text Placeholder 15">
            <a:extLst>
              <a:ext uri="{FF2B5EF4-FFF2-40B4-BE49-F238E27FC236}">
                <a16:creationId xmlns:a16="http://schemas.microsoft.com/office/drawing/2014/main" id="{536203A8-94FA-087D-6DAA-0853B18B9F5D}"/>
              </a:ext>
            </a:extLst>
          </p:cNvPr>
          <p:cNvSpPr txBox="1">
            <a:spLocks/>
          </p:cNvSpPr>
          <p:nvPr/>
        </p:nvSpPr>
        <p:spPr>
          <a:xfrm>
            <a:off x="8759794" y="3248255"/>
            <a:ext cx="2514870" cy="141455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indent="0" defTabSz="914126">
              <a:lnSpc>
                <a:spcPct val="90000"/>
              </a:lnSpc>
              <a:spcBef>
                <a:spcPts val="1000"/>
              </a:spcBef>
              <a:buClrTx/>
              <a:buSzTx/>
              <a:buFont typeface="Arial" pitchFamily="34" charset="0"/>
              <a:buNone/>
              <a:defRPr sz="2000" b="1">
                <a:solidFill>
                  <a:schemeClr val="accent1">
                    <a:lumMod val="75000"/>
                  </a:schemeClr>
                </a:solidFill>
                <a:latin typeface="+mj-lt"/>
                <a:cs typeface="Aharoni" panose="02010803020104030203" pitchFamily="2" charset="-79"/>
              </a:defRPr>
            </a:lvl1pPr>
            <a:lvl2pPr marL="731392" indent="-304747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>
                <a:latin typeface="Aharoni" panose="02010803020104030203" pitchFamily="2" charset="-79"/>
                <a:cs typeface="Aharoni" panose="02010803020104030203" pitchFamily="2" charset="-79"/>
              </a:defRPr>
            </a:lvl2pPr>
            <a:lvl3pPr marL="1158037" indent="-304747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>
                <a:latin typeface="Aharoni" panose="02010803020104030203" pitchFamily="2" charset="-79"/>
                <a:cs typeface="Aharoni" panose="02010803020104030203" pitchFamily="2" charset="-79"/>
              </a:defRPr>
            </a:lvl3pPr>
            <a:lvl4pPr marL="1584683" indent="-304747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>
                <a:latin typeface="Aharoni" panose="02010803020104030203" pitchFamily="2" charset="-79"/>
                <a:cs typeface="Aharoni" panose="02010803020104030203" pitchFamily="2" charset="-79"/>
              </a:defRPr>
            </a:lvl4pPr>
            <a:lvl5pPr marL="2011328" indent="-304747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>
                <a:latin typeface="Aharoni" panose="02010803020104030203" pitchFamily="2" charset="-79"/>
                <a:cs typeface="Aharoni" panose="02010803020104030203" pitchFamily="2" charset="-79"/>
              </a:defRPr>
            </a:lvl5pPr>
            <a:lvl6pPr marL="2437973" indent="-304747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>
                <a:solidFill>
                  <a:schemeClr val="tx2">
                    <a:lumMod val="50000"/>
                  </a:schemeClr>
                </a:solidFill>
              </a:defRPr>
            </a:lvl6pPr>
            <a:lvl7pPr marL="2864619" indent="-304747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>
                <a:solidFill>
                  <a:schemeClr val="tx2">
                    <a:lumMod val="50000"/>
                  </a:schemeClr>
                </a:solidFill>
              </a:defRPr>
            </a:lvl7pPr>
            <a:lvl8pPr marL="3291264" indent="-304747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>
                <a:solidFill>
                  <a:schemeClr val="tx2">
                    <a:lumMod val="50000"/>
                  </a:schemeClr>
                </a:solidFill>
              </a:defRPr>
            </a:lvl8pPr>
            <a:lvl9pPr marL="3474112" indent="0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Major overhaul of Tutoring program completed. </a:t>
            </a:r>
          </a:p>
          <a:p>
            <a:pPr marL="342900" indent="-342900"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Focus on hiring more experienced tutors</a:t>
            </a:r>
          </a:p>
          <a:p>
            <a:pPr marL="342900" indent="-342900"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Implementation of rigorous tutor training program</a:t>
            </a:r>
          </a:p>
          <a:p>
            <a:pPr marL="342900" indent="-342900"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On-line tutoring services launched</a:t>
            </a:r>
          </a:p>
        </p:txBody>
      </p:sp>
    </p:spTree>
    <p:extLst>
      <p:ext uri="{BB962C8B-B14F-4D97-AF65-F5344CB8AC3E}">
        <p14:creationId xmlns:p14="http://schemas.microsoft.com/office/powerpoint/2010/main" val="312939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D97A-882E-4E04-B2E2-D2C18713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Districts Served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73EA3FE9-491A-4DD2-9FC3-84F4EE312A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413625"/>
            <a:ext cx="6212947" cy="538480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050724F-A342-48B3-BBF3-371104ED1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70257"/>
              </p:ext>
            </p:extLst>
          </p:nvPr>
        </p:nvGraphicFramePr>
        <p:xfrm>
          <a:off x="7847012" y="1905000"/>
          <a:ext cx="3352800" cy="3606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838521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8546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Bahnschrift SemiBold" panose="020B0502040204020203" pitchFamily="34" charset="0"/>
                        </a:rP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Bahnschrift SemiBold" panose="020B0502040204020203" pitchFamily="34" charset="0"/>
                        </a:rPr>
                        <a:t>2018 Student 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4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Beaverton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21,870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9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Camas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12,015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63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Lake Oswego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19,170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6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Ridgefield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17,820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55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Riverdale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9,990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7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Sherwood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20,925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39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St. 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12,150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0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Wilsonville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ahnschrift SemiBold" panose="020B0502040204020203" pitchFamily="34" charset="0"/>
                        </a:rPr>
                        <a:t>21,060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74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82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D97A-882E-4E04-B2E2-D2C18713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Offered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D3ACC87-ED75-46E7-A791-5DF1B0C6970F}"/>
              </a:ext>
            </a:extLst>
          </p:cNvPr>
          <p:cNvSpPr txBox="1">
            <a:spLocks/>
          </p:cNvSpPr>
          <p:nvPr/>
        </p:nvSpPr>
        <p:spPr>
          <a:xfrm>
            <a:off x="8075612" y="1773936"/>
            <a:ext cx="3220440" cy="512064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Bahnschrift SemiBold" panose="020B0502040204020203" pitchFamily="34" charset="0"/>
                <a:ea typeface="+mn-ea"/>
                <a:cs typeface="Aharoni" panose="02010803020104030203" pitchFamily="2" charset="-79"/>
              </a:defRPr>
            </a:lvl1pPr>
            <a:lvl2pPr marL="609493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None/>
              <a:defRPr sz="2700" b="1" kern="120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2pPr>
            <a:lvl3pPr marL="1218987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None/>
              <a:defRPr sz="2400" b="1" kern="120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3pPr>
            <a:lvl4pPr marL="1828480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None/>
              <a:defRPr sz="2100" b="1" kern="120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4pPr>
            <a:lvl5pPr marL="2437973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None/>
              <a:defRPr sz="2100" b="1" kern="120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5pPr>
            <a:lvl6pPr marL="3047467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None/>
              <a:defRPr sz="21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None/>
              <a:defRPr sz="21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None/>
              <a:defRPr sz="21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None/>
              <a:defRPr sz="21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A06902A4-A715-4F06-98BF-2F8919D951CC}"/>
              </a:ext>
            </a:extLst>
          </p:cNvPr>
          <p:cNvSpPr txBox="1">
            <a:spLocks/>
          </p:cNvSpPr>
          <p:nvPr/>
        </p:nvSpPr>
        <p:spPr>
          <a:xfrm>
            <a:off x="4722812" y="2286000"/>
            <a:ext cx="2667000" cy="3962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Bahnschrift SemiBold" panose="020B0502040204020203" pitchFamily="34" charset="0"/>
                <a:ea typeface="+mn-ea"/>
                <a:cs typeface="Aharoni" panose="02010803020104030203" pitchFamily="2" charset="-79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Bahnschrift SemiBold" panose="020B0502040204020203" pitchFamily="34" charset="0"/>
                <a:ea typeface="+mn-ea"/>
                <a:cs typeface="Aharoni" panose="02010803020104030203" pitchFamily="2" charset="-79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Bahnschrift SemiBold" panose="020B0502040204020203" pitchFamily="34" charset="0"/>
                <a:ea typeface="+mn-ea"/>
                <a:cs typeface="Aharoni" panose="02010803020104030203" pitchFamily="2" charset="-79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Bahnschrift SemiBold" panose="020B0502040204020203" pitchFamily="34" charset="0"/>
                <a:ea typeface="+mn-ea"/>
                <a:cs typeface="Aharoni" panose="02010803020104030203" pitchFamily="2" charset="-79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Bahnschrift SemiBold" panose="020B0502040204020203" pitchFamily="34" charset="0"/>
                <a:ea typeface="+mn-ea"/>
                <a:cs typeface="Aharoni" panose="02010803020104030203" pitchFamily="2" charset="-79"/>
              </a:defRPr>
            </a:lvl5pPr>
            <a:lvl6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11328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C3077F09-B1F4-4B52-B410-CE6D9CFAD3FA}"/>
              </a:ext>
            </a:extLst>
          </p:cNvPr>
          <p:cNvSpPr txBox="1">
            <a:spLocks/>
          </p:cNvSpPr>
          <p:nvPr/>
        </p:nvSpPr>
        <p:spPr>
          <a:xfrm>
            <a:off x="8228012" y="2362200"/>
            <a:ext cx="2667000" cy="3962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Bahnschrift SemiBold" panose="020B0502040204020203" pitchFamily="34" charset="0"/>
                <a:ea typeface="+mn-ea"/>
                <a:cs typeface="Aharoni" panose="02010803020104030203" pitchFamily="2" charset="-79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Bahnschrift SemiBold" panose="020B0502040204020203" pitchFamily="34" charset="0"/>
                <a:ea typeface="+mn-ea"/>
                <a:cs typeface="Aharoni" panose="02010803020104030203" pitchFamily="2" charset="-79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Bahnschrift SemiBold" panose="020B0502040204020203" pitchFamily="34" charset="0"/>
                <a:ea typeface="+mn-ea"/>
                <a:cs typeface="Aharoni" panose="02010803020104030203" pitchFamily="2" charset="-79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Bahnschrift SemiBold" panose="020B0502040204020203" pitchFamily="34" charset="0"/>
                <a:ea typeface="+mn-ea"/>
                <a:cs typeface="Aharoni" panose="02010803020104030203" pitchFamily="2" charset="-79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Bahnschrift SemiBold" panose="020B0502040204020203" pitchFamily="34" charset="0"/>
                <a:ea typeface="+mn-ea"/>
                <a:cs typeface="Aharoni" panose="02010803020104030203" pitchFamily="2" charset="-79"/>
              </a:defRPr>
            </a:lvl5pPr>
            <a:lvl6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11328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A857AE9-856E-4905-973F-CC0C13814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2637"/>
              </p:ext>
            </p:extLst>
          </p:nvPr>
        </p:nvGraphicFramePr>
        <p:xfrm>
          <a:off x="1117309" y="1773937"/>
          <a:ext cx="10287000" cy="47103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40745767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69764068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759977977"/>
                    </a:ext>
                  </a:extLst>
                </a:gridCol>
              </a:tblGrid>
              <a:tr h="698884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SkillsAdvantage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Cobblestone Refresh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One-on-One Tutoring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00061"/>
                  </a:ext>
                </a:extLst>
              </a:tr>
              <a:tr h="1061268">
                <a:tc>
                  <a:txBody>
                    <a:bodyPr/>
                    <a:lstStyle/>
                    <a:p>
                      <a:pPr marL="304747" marR="0" lvl="0" indent="-304747" algn="l" defTabSz="1218987" rtl="0" eaLnBrk="1" fontAlgn="auto" latinLnBrk="0" hangingPunct="1">
                        <a:lnSpc>
                          <a:spcPct val="95000"/>
                        </a:lnSpc>
                        <a:spcBef>
                          <a:spcPts val="1866"/>
                        </a:spcBef>
                        <a:spcAft>
                          <a:spcPts val="0"/>
                        </a:spcAft>
                        <a:buClr>
                          <a:srgbClr val="F79646">
                            <a:lumMod val="50000"/>
                          </a:srgb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2 hour sessions, once a week for 6 weeks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747" marR="0" lvl="0" indent="-304747" algn="l" defTabSz="1218987" rtl="0" eaLnBrk="1" fontAlgn="auto" latinLnBrk="0" hangingPunct="1">
                        <a:lnSpc>
                          <a:spcPct val="95000"/>
                        </a:lnSpc>
                        <a:spcBef>
                          <a:spcPts val="1866"/>
                        </a:spcBef>
                        <a:spcAft>
                          <a:spcPts val="0"/>
                        </a:spcAft>
                        <a:buClr>
                          <a:srgbClr val="F79646">
                            <a:lumMod val="50000"/>
                          </a:srgb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One 4 hour session</a:t>
                      </a:r>
                    </a:p>
                    <a:p>
                      <a:pPr marL="304747" marR="0" lvl="0" indent="-304747" algn="l" defTabSz="1218987" rtl="0" eaLnBrk="1" fontAlgn="auto" latinLnBrk="0" hangingPunct="1">
                        <a:lnSpc>
                          <a:spcPct val="95000"/>
                        </a:lnSpc>
                        <a:spcBef>
                          <a:spcPts val="1866"/>
                        </a:spcBef>
                        <a:spcAft>
                          <a:spcPts val="0"/>
                        </a:spcAft>
                        <a:buClr>
                          <a:srgbClr val="F79646">
                            <a:lumMod val="50000"/>
                          </a:srgb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2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SemiBold" panose="020B0502040204020203" pitchFamily="34" charset="0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747" marR="0" lvl="0" indent="-304747" algn="l" defTabSz="1218987" rtl="0" eaLnBrk="1" fontAlgn="auto" latinLnBrk="0" hangingPunct="1">
                        <a:lnSpc>
                          <a:spcPct val="95000"/>
                        </a:lnSpc>
                        <a:spcBef>
                          <a:spcPts val="1866"/>
                        </a:spcBef>
                        <a:spcAft>
                          <a:spcPts val="0"/>
                        </a:spcAft>
                        <a:buClr>
                          <a:srgbClr val="F79646">
                            <a:lumMod val="50000"/>
                          </a:srgb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One hour sessions, booked once or twice/week in 1 – 4 week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46329"/>
                  </a:ext>
                </a:extLst>
              </a:tr>
              <a:tr h="1125979">
                <a:tc>
                  <a:txBody>
                    <a:bodyPr/>
                    <a:lstStyle/>
                    <a:p>
                      <a:pPr marL="304747" marR="0" lvl="0" indent="-304747" algn="l" defTabSz="1218987" rtl="0" eaLnBrk="1" fontAlgn="auto" latinLnBrk="0" hangingPunct="1">
                        <a:lnSpc>
                          <a:spcPct val="95000"/>
                        </a:lnSpc>
                        <a:spcBef>
                          <a:spcPts val="1866"/>
                        </a:spcBef>
                        <a:spcAft>
                          <a:spcPts val="0"/>
                        </a:spcAft>
                        <a:buClr>
                          <a:srgbClr val="F79646">
                            <a:lumMod val="50000"/>
                          </a:srgb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Offered: </a:t>
                      </a:r>
                      <a:b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</a:b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Mon, Wed and Fri evening, Sat morning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747" marR="0" lvl="0" indent="-304747" algn="l" defTabSz="1218987" rtl="0" eaLnBrk="1" fontAlgn="auto" latinLnBrk="0" hangingPunct="1">
                        <a:lnSpc>
                          <a:spcPct val="95000"/>
                        </a:lnSpc>
                        <a:spcBef>
                          <a:spcPts val="1866"/>
                        </a:spcBef>
                        <a:spcAft>
                          <a:spcPts val="0"/>
                        </a:spcAft>
                        <a:buClr>
                          <a:srgbClr val="F79646">
                            <a:lumMod val="50000"/>
                          </a:srgb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Offered: </a:t>
                      </a:r>
                      <a:b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</a:b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Sat and Sun afternoon, Wed evening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747" marR="0" lvl="0" indent="-304747" algn="l" defTabSz="1218987" rtl="0" eaLnBrk="1" fontAlgn="auto" latinLnBrk="0" hangingPunct="1">
                        <a:lnSpc>
                          <a:spcPct val="95000"/>
                        </a:lnSpc>
                        <a:spcBef>
                          <a:spcPts val="1866"/>
                        </a:spcBef>
                        <a:spcAft>
                          <a:spcPts val="0"/>
                        </a:spcAft>
                        <a:buClr>
                          <a:srgbClr val="F79646">
                            <a:lumMod val="50000"/>
                          </a:srgb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Offered: </a:t>
                      </a:r>
                      <a:b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</a:b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Scheduled individually with tutors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87557"/>
                  </a:ext>
                </a:extLst>
              </a:tr>
              <a:tr h="1435933">
                <a:tc>
                  <a:txBody>
                    <a:bodyPr/>
                    <a:lstStyle/>
                    <a:p>
                      <a:pPr marL="304747" marR="0" lvl="0" indent="-304747" algn="l" defTabSz="1218987" rtl="0" eaLnBrk="1" fontAlgn="auto" latinLnBrk="0" hangingPunct="1">
                        <a:lnSpc>
                          <a:spcPct val="95000"/>
                        </a:lnSpc>
                        <a:spcBef>
                          <a:spcPts val="1866"/>
                        </a:spcBef>
                        <a:spcAft>
                          <a:spcPts val="0"/>
                        </a:spcAft>
                        <a:buClr>
                          <a:srgbClr val="F79646">
                            <a:lumMod val="50000"/>
                          </a:srgb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Location: </a:t>
                      </a:r>
                      <a:b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</a:b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centers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747" marR="0" lvl="0" indent="-304747" algn="l" defTabSz="1218987" rtl="0" eaLnBrk="1" fontAlgn="auto" latinLnBrk="0" hangingPunct="1">
                        <a:lnSpc>
                          <a:spcPct val="95000"/>
                        </a:lnSpc>
                        <a:spcBef>
                          <a:spcPts val="1866"/>
                        </a:spcBef>
                        <a:spcAft>
                          <a:spcPts val="0"/>
                        </a:spcAft>
                        <a:buClr>
                          <a:srgbClr val="F79646">
                            <a:lumMod val="50000"/>
                          </a:srgb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Location: </a:t>
                      </a:r>
                      <a:b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</a:b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centers &amp; on-line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747" marR="0" lvl="0" indent="-304747" algn="l" defTabSz="1218987" rtl="0" eaLnBrk="1" fontAlgn="auto" latinLnBrk="0" hangingPunct="1">
                        <a:lnSpc>
                          <a:spcPct val="95000"/>
                        </a:lnSpc>
                        <a:spcBef>
                          <a:spcPts val="1866"/>
                        </a:spcBef>
                        <a:spcAft>
                          <a:spcPts val="0"/>
                        </a:spcAft>
                        <a:buClr>
                          <a:srgbClr val="F79646">
                            <a:lumMod val="50000"/>
                          </a:srgb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Location: </a:t>
                      </a:r>
                      <a:b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</a:b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" panose="020B0502040204020203" pitchFamily="34" charset="0"/>
                          <a:ea typeface="+mn-ea"/>
                          <a:cs typeface="Aharoni" panose="02010803020104030203" pitchFamily="2" charset="-79"/>
                        </a:rPr>
                        <a:t>centers, on-line starting in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7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74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0EB1-28CD-45E3-9516-298035B9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152400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Student Assessments</a:t>
            </a:r>
            <a:br>
              <a:rPr lang="en-US" sz="3600" dirty="0"/>
            </a:br>
            <a:r>
              <a:rPr lang="en-US" sz="3600" dirty="0"/>
              <a:t>and Progress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C382-8F1E-4BFE-9A43-D00B4954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CLC has a four-part general assessment for tracking student progress.</a:t>
            </a:r>
          </a:p>
          <a:p>
            <a:pPr lvl="1"/>
            <a:r>
              <a:rPr lang="en-US" dirty="0">
                <a:latin typeface="Bahnschrift SemiBold" panose="020B0502040204020203" pitchFamily="34" charset="0"/>
              </a:rPr>
              <a:t>The general assessment includes a reading, writing, "calculator" math, and "no calculator" math component.</a:t>
            </a:r>
          </a:p>
          <a:p>
            <a:pPr lvl="1"/>
            <a:r>
              <a:rPr lang="en-US" dirty="0">
                <a:latin typeface="Bahnschrift SemiBold" panose="020B0502040204020203" pitchFamily="34" charset="0"/>
              </a:rPr>
              <a:t>The writing score is on a scale of 100 points.  The other three scores are each on a scale of 800 points.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When students first enroll at CLC, they take the general assessment and their scores are recorded as “intake”, or baseline, scores.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Every time a student completes one of CLC’s programs, they re-take the assessment and their scores are added to their student assessment record.</a:t>
            </a:r>
          </a:p>
        </p:txBody>
      </p:sp>
    </p:spTree>
    <p:extLst>
      <p:ext uri="{BB962C8B-B14F-4D97-AF65-F5344CB8AC3E}">
        <p14:creationId xmlns:p14="http://schemas.microsoft.com/office/powerpoint/2010/main" val="103156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0EB1-28CD-45E3-9516-298035B9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Analytics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C382-8F1E-4BFE-9A43-D00B4954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Bahnschrift SemiBold" panose="020B0502040204020203" pitchFamily="34" charset="0"/>
              </a:rPr>
              <a:t>Use the (anonymized) student assessments database to understand student achievement and student/program outcomes across the student population.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Bahnschrift SemiBold" panose="020B0502040204020203" pitchFamily="34" charset="0"/>
              </a:rPr>
              <a:t>Generate high-level insight on program utilization and student trajectory, as well as understand effect of program participation on student outcomes.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Bahnschrift SemiBold" panose="020B0502040204020203" pitchFamily="34" charset="0"/>
              </a:rPr>
              <a:t>Understand program effectiveness in center-based vs. on-line delivery modality.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CLC is considering adapting the </a:t>
            </a:r>
            <a:r>
              <a:rPr lang="en-US" dirty="0" err="1">
                <a:latin typeface="Bahnschrift SemiBold" panose="020B0502040204020203" pitchFamily="34" charset="0"/>
              </a:rPr>
              <a:t>SkillsAdvantage</a:t>
            </a:r>
            <a:r>
              <a:rPr lang="en-US" dirty="0">
                <a:latin typeface="Bahnschrift SemiBold" panose="020B0502040204020203" pitchFamily="34" charset="0"/>
              </a:rPr>
              <a:t> program to an on-line format.  We would like to use insight from the transition to on-line tutoring to help decide whether we should pursue this initiative.  </a:t>
            </a: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Bahnschrift SemiBold" panose="020B0502040204020203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Bahnschrift SemiBold" panose="020B0502040204020203" pitchFamily="34" charset="0"/>
            </a:endParaRPr>
          </a:p>
          <a:p>
            <a:pPr marL="883845" lvl="1" indent="-457200">
              <a:buFont typeface="+mj-lt"/>
              <a:buAutoNum type="arabicParenR"/>
            </a:pP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8ABFD2-7E23-4072-8DEA-1E6CC07278AB}"/>
              </a:ext>
            </a:extLst>
          </p:cNvPr>
          <p:cNvSpPr txBox="1">
            <a:spLocks/>
          </p:cNvSpPr>
          <p:nvPr/>
        </p:nvSpPr>
        <p:spPr>
          <a:xfrm>
            <a:off x="684212" y="1676400"/>
            <a:ext cx="10363200" cy="863599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n w="0"/>
                <a:solidFill>
                  <a:schemeClr val="tx2"/>
                </a:solidFill>
                <a:latin typeface="Cooper Black" panose="0208090404030B020404" pitchFamily="18" charset="0"/>
                <a:cs typeface="Aharoni" panose="020B0604020202020204" pitchFamily="2" charset="-79"/>
              </a:rPr>
              <a:t>Thank You!</a:t>
            </a:r>
          </a:p>
          <a:p>
            <a:pPr algn="ctr"/>
            <a:endParaRPr lang="en-US" sz="6000" dirty="0">
              <a:ln w="0"/>
              <a:solidFill>
                <a:schemeClr val="tx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sz="2800" dirty="0">
                <a:ln w="0"/>
                <a:solidFill>
                  <a:schemeClr val="tx2"/>
                </a:solidFill>
                <a:latin typeface="Bahnschrift SemiBold" panose="020B0502040204020203" pitchFamily="34" charset="0"/>
                <a:cs typeface="Aharoni" panose="020B0604020202020204" pitchFamily="2" charset="-79"/>
              </a:rPr>
              <a:t>We look forward to meeting with you on Thursday, 11/10.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EBC9C-2425-DB56-5A40-868D3FD7F3E4}"/>
              </a:ext>
            </a:extLst>
          </p:cNvPr>
          <p:cNvSpPr txBox="1"/>
          <p:nvPr/>
        </p:nvSpPr>
        <p:spPr>
          <a:xfrm>
            <a:off x="836612" y="6509921"/>
            <a:ext cx="10972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Bahnschrift SemiBold" panose="020B0502040204020203" pitchFamily="34" charset="0"/>
                <a:cs typeface="Aharoni" panose="02010803020104030203" pitchFamily="2" charset="-79"/>
              </a:rPr>
              <a:t>©2022 Elizabeth Mohr. This case was prepared for the MSBA and MSMA programs to facilitate classroom learning. </a:t>
            </a:r>
          </a:p>
        </p:txBody>
      </p:sp>
    </p:spTree>
    <p:extLst>
      <p:ext uri="{BB962C8B-B14F-4D97-AF65-F5344CB8AC3E}">
        <p14:creationId xmlns:p14="http://schemas.microsoft.com/office/powerpoint/2010/main" val="26617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come back to school presentat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2611</TotalTime>
  <Words>503</Words>
  <Application>Microsoft Office PowerPoint</Application>
  <PresentationFormat>Custom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Bahnschrift SemiBold</vt:lpstr>
      <vt:lpstr>Century Gothic</vt:lpstr>
      <vt:lpstr>Cooper Black</vt:lpstr>
      <vt:lpstr>Welcome back to school presentation</vt:lpstr>
      <vt:lpstr>Cobblestone Learning Centers    </vt:lpstr>
      <vt:lpstr>Company Profile</vt:lpstr>
      <vt:lpstr>PowerPoint Presentation</vt:lpstr>
      <vt:lpstr>School Districts Served</vt:lpstr>
      <vt:lpstr>Programs Offered</vt:lpstr>
      <vt:lpstr>Student Assessments and Progress Tracking</vt:lpstr>
      <vt:lpstr>Analytics 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Cobblestone Learning Centers    </dc:title>
  <dc:creator>Mohr, Liza</dc:creator>
  <cp:lastModifiedBy>Mohr, Liza</cp:lastModifiedBy>
  <cp:revision>28</cp:revision>
  <dcterms:created xsi:type="dcterms:W3CDTF">2021-10-16T21:27:54Z</dcterms:created>
  <dcterms:modified xsi:type="dcterms:W3CDTF">2022-10-31T01:05:45Z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