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360" r:id="rId2"/>
    <p:sldId id="261" r:id="rId3"/>
    <p:sldId id="262" r:id="rId4"/>
    <p:sldId id="263" r:id="rId5"/>
    <p:sldId id="271" r:id="rId6"/>
    <p:sldId id="369" r:id="rId7"/>
    <p:sldId id="394" r:id="rId8"/>
    <p:sldId id="373" r:id="rId9"/>
    <p:sldId id="372" r:id="rId10"/>
    <p:sldId id="376" r:id="rId11"/>
    <p:sldId id="395" r:id="rId12"/>
    <p:sldId id="296" r:id="rId13"/>
    <p:sldId id="362" r:id="rId14"/>
    <p:sldId id="380" r:id="rId15"/>
    <p:sldId id="364" r:id="rId16"/>
    <p:sldId id="377" r:id="rId17"/>
    <p:sldId id="381" r:id="rId18"/>
    <p:sldId id="382" r:id="rId19"/>
    <p:sldId id="383" r:id="rId20"/>
    <p:sldId id="386" r:id="rId21"/>
    <p:sldId id="385" r:id="rId22"/>
    <p:sldId id="384" r:id="rId23"/>
    <p:sldId id="368" r:id="rId24"/>
    <p:sldId id="307" r:id="rId25"/>
    <p:sldId id="308" r:id="rId26"/>
    <p:sldId id="387" r:id="rId27"/>
    <p:sldId id="388" r:id="rId28"/>
    <p:sldId id="389" r:id="rId29"/>
    <p:sldId id="390" r:id="rId30"/>
    <p:sldId id="391" r:id="rId31"/>
    <p:sldId id="392" r:id="rId32"/>
    <p:sldId id="287" r:id="rId33"/>
    <p:sldId id="291" r:id="rId34"/>
    <p:sldId id="361" r:id="rId35"/>
  </p:sldIdLst>
  <p:sldSz cx="9144000" cy="6858000" type="screen4x3"/>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BA9"/>
    <a:srgbClr val="19C3FF"/>
    <a:srgbClr val="01598B"/>
    <a:srgbClr val="6600CC"/>
    <a:srgbClr val="6666FF"/>
    <a:srgbClr val="6600FF"/>
    <a:srgbClr val="009999"/>
    <a:srgbClr val="0066A2"/>
    <a:srgbClr val="5A37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9" autoAdjust="0"/>
    <p:restoredTop sz="99181" autoAdjust="0"/>
  </p:normalViewPr>
  <p:slideViewPr>
    <p:cSldViewPr>
      <p:cViewPr varScale="1">
        <p:scale>
          <a:sx n="113" d="100"/>
          <a:sy n="113" d="100"/>
        </p:scale>
        <p:origin x="-174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21259762883621849"/>
          <c:y val="6.8138576695007141E-2"/>
          <c:w val="0.61861102362204723"/>
          <c:h val="0.76592641554868568"/>
        </c:manualLayout>
      </c:layout>
      <c:doughnutChart>
        <c:varyColors val="1"/>
        <c:ser>
          <c:idx val="0"/>
          <c:order val="0"/>
          <c:tx>
            <c:strRef>
              <c:f>Sheet1!$B$1</c:f>
              <c:strCache>
                <c:ptCount val="1"/>
                <c:pt idx="0">
                  <c:v>销售额</c:v>
                </c:pt>
              </c:strCache>
            </c:strRef>
          </c:tx>
          <c:dPt>
            <c:idx val="0"/>
            <c:bubble3D val="0"/>
          </c:dPt>
          <c:dPt>
            <c:idx val="1"/>
            <c:bubble3D val="0"/>
          </c:dPt>
          <c:dPt>
            <c:idx val="2"/>
            <c:bubble3D val="0"/>
          </c:dPt>
          <c:cat>
            <c:strRef>
              <c:f>Sheet1!$A$2:$A$4</c:f>
              <c:strCache>
                <c:ptCount val="3"/>
                <c:pt idx="0">
                  <c:v>掌握知识</c:v>
                </c:pt>
                <c:pt idx="1">
                  <c:v>理解知识</c:v>
                </c:pt>
                <c:pt idx="2">
                  <c:v>了解知识</c:v>
                </c:pt>
              </c:strCache>
            </c:strRef>
          </c:cat>
          <c:val>
            <c:numRef>
              <c:f>Sheet1!$B$2:$B$4</c:f>
              <c:numCache>
                <c:formatCode>General</c:formatCode>
                <c:ptCount val="3"/>
                <c:pt idx="0">
                  <c:v>3.3333333330000001</c:v>
                </c:pt>
                <c:pt idx="1">
                  <c:v>3.3333333330000001</c:v>
                </c:pt>
                <c:pt idx="2">
                  <c:v>3.3333333330000001</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FDBC26-7A6F-4C4A-9DCE-7B7BA1D58F88}" type="datetimeFigureOut">
              <a:rPr lang="zh-CN" altLang="en-US" smtClean="0"/>
              <a:t>2019/1/8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088012-3F03-408F-BE43-204683D7366E}" type="slidenum">
              <a:rPr lang="zh-CN" altLang="en-US" smtClean="0"/>
              <a:t>‹#›</a:t>
            </a:fld>
            <a:endParaRPr lang="zh-CN" altLang="en-US"/>
          </a:p>
        </p:txBody>
      </p:sp>
    </p:spTree>
    <p:extLst>
      <p:ext uri="{BB962C8B-B14F-4D97-AF65-F5344CB8AC3E}">
        <p14:creationId xmlns:p14="http://schemas.microsoft.com/office/powerpoint/2010/main" val="101331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a:t>
            </a:fld>
            <a:endParaRPr lang="zh-CN" altLang="en-US"/>
          </a:p>
        </p:txBody>
      </p:sp>
    </p:spTree>
    <p:extLst>
      <p:ext uri="{BB962C8B-B14F-4D97-AF65-F5344CB8AC3E}">
        <p14:creationId xmlns:p14="http://schemas.microsoft.com/office/powerpoint/2010/main" val="1777437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10</a:t>
            </a:fld>
            <a:endParaRPr lang="zh-CN" altLang="en-US"/>
          </a:p>
        </p:txBody>
      </p:sp>
    </p:spTree>
    <p:extLst>
      <p:ext uri="{BB962C8B-B14F-4D97-AF65-F5344CB8AC3E}">
        <p14:creationId xmlns:p14="http://schemas.microsoft.com/office/powerpoint/2010/main" val="1646632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11</a:t>
            </a:fld>
            <a:endParaRPr lang="zh-CN" altLang="en-US"/>
          </a:p>
        </p:txBody>
      </p:sp>
    </p:spTree>
    <p:extLst>
      <p:ext uri="{BB962C8B-B14F-4D97-AF65-F5344CB8AC3E}">
        <p14:creationId xmlns:p14="http://schemas.microsoft.com/office/powerpoint/2010/main" val="4152665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12</a:t>
            </a:fld>
            <a:endParaRPr lang="zh-CN" altLang="en-US"/>
          </a:p>
        </p:txBody>
      </p:sp>
    </p:spTree>
    <p:extLst>
      <p:ext uri="{BB962C8B-B14F-4D97-AF65-F5344CB8AC3E}">
        <p14:creationId xmlns:p14="http://schemas.microsoft.com/office/powerpoint/2010/main" val="1894271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13</a:t>
            </a:fld>
            <a:endParaRPr lang="zh-CN" altLang="en-US"/>
          </a:p>
        </p:txBody>
      </p:sp>
    </p:spTree>
    <p:extLst>
      <p:ext uri="{BB962C8B-B14F-4D97-AF65-F5344CB8AC3E}">
        <p14:creationId xmlns:p14="http://schemas.microsoft.com/office/powerpoint/2010/main" val="18797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14</a:t>
            </a:fld>
            <a:endParaRPr lang="zh-CN" altLang="en-US"/>
          </a:p>
        </p:txBody>
      </p:sp>
    </p:spTree>
    <p:extLst>
      <p:ext uri="{BB962C8B-B14F-4D97-AF65-F5344CB8AC3E}">
        <p14:creationId xmlns:p14="http://schemas.microsoft.com/office/powerpoint/2010/main" val="18797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15</a:t>
            </a:fld>
            <a:endParaRPr lang="zh-CN" altLang="en-US"/>
          </a:p>
        </p:txBody>
      </p:sp>
    </p:spTree>
    <p:extLst>
      <p:ext uri="{BB962C8B-B14F-4D97-AF65-F5344CB8AC3E}">
        <p14:creationId xmlns:p14="http://schemas.microsoft.com/office/powerpoint/2010/main" val="3829875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088012-3F03-408F-BE43-204683D7366E}" type="slidenum">
              <a:rPr lang="zh-CN" altLang="en-US" smtClean="0"/>
              <a:t>16</a:t>
            </a:fld>
            <a:endParaRPr lang="zh-CN" altLang="en-US"/>
          </a:p>
        </p:txBody>
      </p:sp>
    </p:spTree>
    <p:extLst>
      <p:ext uri="{BB962C8B-B14F-4D97-AF65-F5344CB8AC3E}">
        <p14:creationId xmlns:p14="http://schemas.microsoft.com/office/powerpoint/2010/main" val="3204954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17</a:t>
            </a:fld>
            <a:endParaRPr lang="zh-CN" altLang="en-US"/>
          </a:p>
        </p:txBody>
      </p:sp>
    </p:spTree>
    <p:extLst>
      <p:ext uri="{BB962C8B-B14F-4D97-AF65-F5344CB8AC3E}">
        <p14:creationId xmlns:p14="http://schemas.microsoft.com/office/powerpoint/2010/main" val="3601416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18</a:t>
            </a:fld>
            <a:endParaRPr lang="zh-CN" altLang="en-US"/>
          </a:p>
        </p:txBody>
      </p:sp>
    </p:spTree>
    <p:extLst>
      <p:ext uri="{BB962C8B-B14F-4D97-AF65-F5344CB8AC3E}">
        <p14:creationId xmlns:p14="http://schemas.microsoft.com/office/powerpoint/2010/main" val="1345871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19</a:t>
            </a:fld>
            <a:endParaRPr lang="zh-CN" altLang="en-US"/>
          </a:p>
        </p:txBody>
      </p:sp>
    </p:spTree>
    <p:extLst>
      <p:ext uri="{BB962C8B-B14F-4D97-AF65-F5344CB8AC3E}">
        <p14:creationId xmlns:p14="http://schemas.microsoft.com/office/powerpoint/2010/main" val="2891673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a:t>
            </a:fld>
            <a:endParaRPr lang="zh-CN" altLang="en-US"/>
          </a:p>
        </p:txBody>
      </p:sp>
    </p:spTree>
    <p:extLst>
      <p:ext uri="{BB962C8B-B14F-4D97-AF65-F5344CB8AC3E}">
        <p14:creationId xmlns:p14="http://schemas.microsoft.com/office/powerpoint/2010/main" val="482131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20</a:t>
            </a:fld>
            <a:endParaRPr lang="zh-CN" altLang="en-US"/>
          </a:p>
        </p:txBody>
      </p:sp>
    </p:spTree>
    <p:extLst>
      <p:ext uri="{BB962C8B-B14F-4D97-AF65-F5344CB8AC3E}">
        <p14:creationId xmlns:p14="http://schemas.microsoft.com/office/powerpoint/2010/main" val="3601416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21</a:t>
            </a:fld>
            <a:endParaRPr lang="zh-CN" altLang="en-US"/>
          </a:p>
        </p:txBody>
      </p:sp>
    </p:spTree>
    <p:extLst>
      <p:ext uri="{BB962C8B-B14F-4D97-AF65-F5344CB8AC3E}">
        <p14:creationId xmlns:p14="http://schemas.microsoft.com/office/powerpoint/2010/main" val="1499342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22</a:t>
            </a:fld>
            <a:endParaRPr lang="zh-CN" altLang="en-US"/>
          </a:p>
        </p:txBody>
      </p:sp>
    </p:spTree>
    <p:extLst>
      <p:ext uri="{BB962C8B-B14F-4D97-AF65-F5344CB8AC3E}">
        <p14:creationId xmlns:p14="http://schemas.microsoft.com/office/powerpoint/2010/main" val="2577970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23</a:t>
            </a:fld>
            <a:endParaRPr lang="zh-CN" altLang="en-US"/>
          </a:p>
        </p:txBody>
      </p:sp>
    </p:spTree>
    <p:extLst>
      <p:ext uri="{BB962C8B-B14F-4D97-AF65-F5344CB8AC3E}">
        <p14:creationId xmlns:p14="http://schemas.microsoft.com/office/powerpoint/2010/main" val="3279655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24</a:t>
            </a:fld>
            <a:endParaRPr lang="zh-CN" altLang="en-US"/>
          </a:p>
        </p:txBody>
      </p:sp>
    </p:spTree>
    <p:extLst>
      <p:ext uri="{BB962C8B-B14F-4D97-AF65-F5344CB8AC3E}">
        <p14:creationId xmlns:p14="http://schemas.microsoft.com/office/powerpoint/2010/main" val="42058492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25</a:t>
            </a:fld>
            <a:endParaRPr lang="zh-CN" altLang="en-US"/>
          </a:p>
        </p:txBody>
      </p:sp>
    </p:spTree>
    <p:extLst>
      <p:ext uri="{BB962C8B-B14F-4D97-AF65-F5344CB8AC3E}">
        <p14:creationId xmlns:p14="http://schemas.microsoft.com/office/powerpoint/2010/main" val="23691692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26</a:t>
            </a:fld>
            <a:endParaRPr lang="zh-CN" altLang="en-US"/>
          </a:p>
        </p:txBody>
      </p:sp>
    </p:spTree>
    <p:extLst>
      <p:ext uri="{BB962C8B-B14F-4D97-AF65-F5344CB8AC3E}">
        <p14:creationId xmlns:p14="http://schemas.microsoft.com/office/powerpoint/2010/main" val="2369169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27</a:t>
            </a:fld>
            <a:endParaRPr lang="zh-CN" altLang="en-US"/>
          </a:p>
        </p:txBody>
      </p:sp>
    </p:spTree>
    <p:extLst>
      <p:ext uri="{BB962C8B-B14F-4D97-AF65-F5344CB8AC3E}">
        <p14:creationId xmlns:p14="http://schemas.microsoft.com/office/powerpoint/2010/main" val="3829875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28</a:t>
            </a:fld>
            <a:endParaRPr lang="zh-CN" altLang="en-US"/>
          </a:p>
        </p:txBody>
      </p:sp>
    </p:spTree>
    <p:extLst>
      <p:ext uri="{BB962C8B-B14F-4D97-AF65-F5344CB8AC3E}">
        <p14:creationId xmlns:p14="http://schemas.microsoft.com/office/powerpoint/2010/main" val="23691692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29</a:t>
            </a:fld>
            <a:endParaRPr lang="zh-CN" altLang="en-US"/>
          </a:p>
        </p:txBody>
      </p:sp>
    </p:spTree>
    <p:extLst>
      <p:ext uri="{BB962C8B-B14F-4D97-AF65-F5344CB8AC3E}">
        <p14:creationId xmlns:p14="http://schemas.microsoft.com/office/powerpoint/2010/main" val="2369169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3</a:t>
            </a:fld>
            <a:endParaRPr lang="zh-CN" altLang="en-US"/>
          </a:p>
        </p:txBody>
      </p:sp>
    </p:spTree>
    <p:extLst>
      <p:ext uri="{BB962C8B-B14F-4D97-AF65-F5344CB8AC3E}">
        <p14:creationId xmlns:p14="http://schemas.microsoft.com/office/powerpoint/2010/main" val="20335512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30</a:t>
            </a:fld>
            <a:endParaRPr lang="zh-CN" altLang="en-US"/>
          </a:p>
        </p:txBody>
      </p:sp>
    </p:spTree>
    <p:extLst>
      <p:ext uri="{BB962C8B-B14F-4D97-AF65-F5344CB8AC3E}">
        <p14:creationId xmlns:p14="http://schemas.microsoft.com/office/powerpoint/2010/main" val="23691692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31</a:t>
            </a:fld>
            <a:endParaRPr lang="zh-CN" altLang="en-US"/>
          </a:p>
        </p:txBody>
      </p:sp>
    </p:spTree>
    <p:extLst>
      <p:ext uri="{BB962C8B-B14F-4D97-AF65-F5344CB8AC3E}">
        <p14:creationId xmlns:p14="http://schemas.microsoft.com/office/powerpoint/2010/main" val="23691692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32</a:t>
            </a:fld>
            <a:endParaRPr lang="zh-CN" altLang="en-US"/>
          </a:p>
        </p:txBody>
      </p:sp>
    </p:spTree>
    <p:extLst>
      <p:ext uri="{BB962C8B-B14F-4D97-AF65-F5344CB8AC3E}">
        <p14:creationId xmlns:p14="http://schemas.microsoft.com/office/powerpoint/2010/main" val="34092149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33</a:t>
            </a:fld>
            <a:endParaRPr lang="zh-CN" altLang="en-US"/>
          </a:p>
        </p:txBody>
      </p:sp>
    </p:spTree>
    <p:extLst>
      <p:ext uri="{BB962C8B-B14F-4D97-AF65-F5344CB8AC3E}">
        <p14:creationId xmlns:p14="http://schemas.microsoft.com/office/powerpoint/2010/main" val="41928343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p:spPr>
        <p:txBody>
          <a:bodyPr/>
          <a:lstStyle/>
          <a:p>
            <a:endParaRPr lang="zh-CN" altLang="en-US" smtClean="0"/>
          </a:p>
        </p:txBody>
      </p:sp>
      <p:sp>
        <p:nvSpPr>
          <p:cNvPr id="717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None/>
            </a:pPr>
            <a:fld id="{A3DF5170-8A0D-43AE-A108-EB1D46CE06DD}" type="slidenum">
              <a:rPr lang="zh-CN" altLang="en-US"/>
              <a:pPr eaLnBrk="1" hangingPunct="1">
                <a:buFontTx/>
                <a:buNone/>
              </a:pPr>
              <a:t>34</a:t>
            </a:fld>
            <a:endParaRPr lang="en-US" altLang="zh-CN"/>
          </a:p>
        </p:txBody>
      </p:sp>
    </p:spTree>
    <p:extLst>
      <p:ext uri="{BB962C8B-B14F-4D97-AF65-F5344CB8AC3E}">
        <p14:creationId xmlns:p14="http://schemas.microsoft.com/office/powerpoint/2010/main" val="2121676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4</a:t>
            </a:fld>
            <a:endParaRPr lang="zh-CN" altLang="en-US"/>
          </a:p>
        </p:txBody>
      </p:sp>
    </p:spTree>
    <p:extLst>
      <p:ext uri="{BB962C8B-B14F-4D97-AF65-F5344CB8AC3E}">
        <p14:creationId xmlns:p14="http://schemas.microsoft.com/office/powerpoint/2010/main" val="1260141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5</a:t>
            </a:fld>
            <a:endParaRPr lang="zh-CN" altLang="en-US"/>
          </a:p>
        </p:txBody>
      </p:sp>
    </p:spTree>
    <p:extLst>
      <p:ext uri="{BB962C8B-B14F-4D97-AF65-F5344CB8AC3E}">
        <p14:creationId xmlns:p14="http://schemas.microsoft.com/office/powerpoint/2010/main" val="4152665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6</a:t>
            </a:fld>
            <a:endParaRPr lang="zh-CN" altLang="en-US"/>
          </a:p>
        </p:txBody>
      </p:sp>
    </p:spTree>
    <p:extLst>
      <p:ext uri="{BB962C8B-B14F-4D97-AF65-F5344CB8AC3E}">
        <p14:creationId xmlns:p14="http://schemas.microsoft.com/office/powerpoint/2010/main" val="1646632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7</a:t>
            </a:fld>
            <a:endParaRPr lang="zh-CN" altLang="en-US"/>
          </a:p>
        </p:txBody>
      </p:sp>
    </p:spTree>
    <p:extLst>
      <p:ext uri="{BB962C8B-B14F-4D97-AF65-F5344CB8AC3E}">
        <p14:creationId xmlns:p14="http://schemas.microsoft.com/office/powerpoint/2010/main" val="4152665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8</a:t>
            </a:fld>
            <a:endParaRPr lang="zh-CN" altLang="en-US"/>
          </a:p>
        </p:txBody>
      </p:sp>
    </p:spTree>
    <p:extLst>
      <p:ext uri="{BB962C8B-B14F-4D97-AF65-F5344CB8AC3E}">
        <p14:creationId xmlns:p14="http://schemas.microsoft.com/office/powerpoint/2010/main" val="1646632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088012-3F03-408F-BE43-204683D7366E}" type="slidenum">
              <a:rPr lang="zh-CN" altLang="en-US" smtClean="0"/>
              <a:t>9</a:t>
            </a:fld>
            <a:endParaRPr lang="zh-CN" altLang="en-US"/>
          </a:p>
        </p:txBody>
      </p:sp>
    </p:spTree>
    <p:extLst>
      <p:ext uri="{BB962C8B-B14F-4D97-AF65-F5344CB8AC3E}">
        <p14:creationId xmlns:p14="http://schemas.microsoft.com/office/powerpoint/2010/main" val="16466325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0" y="-1"/>
            <a:ext cx="9140780" cy="6858001"/>
          </a:xfrm>
          <a:prstGeom prst="rect">
            <a:avLst/>
          </a:prstGeom>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2019/1/8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22397372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103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6575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6470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4818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205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6037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2337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9638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6598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7531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2019/1/8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373777725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0920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8997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5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8242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6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9274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7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8088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8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21574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84167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0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8925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65748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0244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AA88397-7984-4816-A3BC-987D45041CB5}" type="datetimeFigureOut">
              <a:rPr lang="zh-CN" altLang="en-US" smtClean="0"/>
              <a:t>2019/1/8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9"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85848978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8153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6258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5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67916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6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6032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7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1849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8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98380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537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4653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20892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0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AA88397-7984-4816-A3BC-987D45041CB5}" type="datetimeFigureOut">
              <a:rPr lang="zh-CN" altLang="en-US" smtClean="0"/>
              <a:t>2019/1/8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1"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0353451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6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0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50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5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A88397-7984-4816-A3BC-987D45041CB5}" type="datetimeFigureOut">
              <a:rPr lang="zh-CN" altLang="en-US" smtClean="0"/>
              <a:t>2019/1/8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6"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77357020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5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5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0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0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05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8AA88397-7984-4816-A3BC-987D45041CB5}" type="datetimeFigureOut">
              <a:rPr lang="zh-CN" altLang="en-US" smtClean="0"/>
              <a:t>2019/1/8</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a:prstGeom prst="rect">
            <a:avLst/>
          </a:prstGeo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3743146712"/>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8AA88397-7984-4816-A3BC-987D45041CB5}" type="datetimeFigureOut">
              <a:rPr lang="zh-CN" altLang="en-US" smtClean="0"/>
              <a:t>2019/1/8</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B564C423-1280-4737-888E-126E3DA98E05}" type="slidenum">
              <a:rPr lang="zh-CN" altLang="en-US" smtClean="0"/>
              <a:t>‹#›</a:t>
            </a:fld>
            <a:endParaRPr lang="zh-CN" altLang="en-US"/>
          </a:p>
        </p:txBody>
      </p:sp>
      <p:sp>
        <p:nvSpPr>
          <p:cNvPr id="8" name="Title 1"/>
          <p:cNvSpPr>
            <a:spLocks noGrp="1"/>
          </p:cNvSpPr>
          <p:nvPr>
            <p:ph type="title"/>
          </p:nvPr>
        </p:nvSpPr>
        <p:spPr>
          <a:xfrm>
            <a:off x="1657350" y="154546"/>
            <a:ext cx="4716082" cy="776289"/>
          </a:xfrm>
          <a:prstGeom prst="rect">
            <a:avLst/>
          </a:prstGeo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9"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2191000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8AA88397-7984-4816-A3BC-987D45041CB5}" type="datetimeFigureOut">
              <a:rPr lang="zh-CN" altLang="en-US" smtClean="0"/>
              <a:t>2019/1/8</a:t>
            </a:fld>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B564C423-1280-4737-888E-126E3DA98E05}" type="slidenum">
              <a:rPr lang="zh-CN" altLang="en-US" smtClean="0"/>
              <a:t>‹#›</a:t>
            </a:fld>
            <a:endParaRPr lang="zh-CN" altLang="en-US"/>
          </a:p>
        </p:txBody>
      </p:sp>
      <p:sp>
        <p:nvSpPr>
          <p:cNvPr id="10" name="Title 1"/>
          <p:cNvSpPr>
            <a:spLocks noGrp="1"/>
          </p:cNvSpPr>
          <p:nvPr>
            <p:ph type="title"/>
          </p:nvPr>
        </p:nvSpPr>
        <p:spPr>
          <a:xfrm>
            <a:off x="1657350" y="154546"/>
            <a:ext cx="4716082" cy="776289"/>
          </a:xfrm>
          <a:prstGeom prst="rect">
            <a:avLst/>
          </a:prstGeo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1"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772708342"/>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8AA88397-7984-4816-A3BC-987D45041CB5}" type="datetimeFigureOut">
              <a:rPr lang="zh-CN" altLang="en-US" smtClean="0"/>
              <a:t>2019/1/8</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a:prstGeom prst="rect">
            <a:avLst/>
          </a:prstGeo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422146772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2" y="0"/>
            <a:ext cx="9146352" cy="6858000"/>
          </a:xfrm>
          <a:prstGeom prst="rect">
            <a:avLst/>
          </a:prstGeom>
        </p:spPr>
      </p:pic>
    </p:spTree>
    <p:extLst>
      <p:ext uri="{BB962C8B-B14F-4D97-AF65-F5344CB8AC3E}">
        <p14:creationId xmlns:p14="http://schemas.microsoft.com/office/powerpoint/2010/main" val="1319937176"/>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901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2019/1/8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317953046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06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77688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209850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65765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5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38697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4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087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2" y="0"/>
            <a:ext cx="9146352" cy="6858000"/>
          </a:xfrm>
          <a:prstGeom prst="rect">
            <a:avLst/>
          </a:prstGeom>
        </p:spPr>
      </p:pic>
    </p:spTree>
    <p:extLst>
      <p:ext uri="{BB962C8B-B14F-4D97-AF65-F5344CB8AC3E}">
        <p14:creationId xmlns:p14="http://schemas.microsoft.com/office/powerpoint/2010/main" val="23469533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469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8071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image" Target="../media/image1.jpg"/><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66">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88397-7984-4816-A3BC-987D45041CB5}" type="datetimeFigureOut">
              <a:rPr lang="zh-CN" altLang="en-US" smtClean="0"/>
              <a:t>2019/1/8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4C423-1280-4737-888E-126E3DA98E05}" type="slidenum">
              <a:rPr lang="zh-CN" altLang="en-US" smtClean="0"/>
              <a:t>‹#›</a:t>
            </a:fld>
            <a:endParaRPr lang="zh-CN" altLang="en-US"/>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562173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700" r:id="rId39"/>
    <p:sldLayoutId id="2147483701" r:id="rId40"/>
    <p:sldLayoutId id="2147483702" r:id="rId41"/>
    <p:sldLayoutId id="2147483703" r:id="rId42"/>
    <p:sldLayoutId id="2147483705" r:id="rId43"/>
    <p:sldLayoutId id="2147483708" r:id="rId44"/>
    <p:sldLayoutId id="2147483709" r:id="rId45"/>
    <p:sldLayoutId id="2147483710" r:id="rId46"/>
    <p:sldLayoutId id="2147483711" r:id="rId47"/>
    <p:sldLayoutId id="2147483719" r:id="rId48"/>
    <p:sldLayoutId id="2147483720" r:id="rId49"/>
    <p:sldLayoutId id="2147483721" r:id="rId50"/>
    <p:sldLayoutId id="2147483722" r:id="rId51"/>
    <p:sldLayoutId id="2147483771" r:id="rId52"/>
    <p:sldLayoutId id="2147483772" r:id="rId53"/>
    <p:sldLayoutId id="2147483654" r:id="rId54"/>
    <p:sldLayoutId id="2147483655" r:id="rId55"/>
    <p:sldLayoutId id="2147483656" r:id="rId56"/>
    <p:sldLayoutId id="2147483658" r:id="rId57"/>
    <p:sldLayoutId id="2147483659" r:id="rId58"/>
    <p:sldLayoutId id="2147483652" r:id="rId59"/>
    <p:sldLayoutId id="2147483651" r:id="rId60"/>
    <p:sldLayoutId id="2147483773" r:id="rId61"/>
    <p:sldLayoutId id="2147483774" r:id="rId62"/>
    <p:sldLayoutId id="2147483775" r:id="rId63"/>
    <p:sldLayoutId id="2147483779" r:id="rId6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3.xml"/><Relationship Id="rId1" Type="http://schemas.openxmlformats.org/officeDocument/2006/relationships/tags" Target="../tags/tag1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1.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2.xml"/><Relationship Id="rId1" Type="http://schemas.openxmlformats.org/officeDocument/2006/relationships/tags" Target="../tags/tag1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5.xml"/><Relationship Id="rId1" Type="http://schemas.openxmlformats.org/officeDocument/2006/relationships/tags" Target="../tags/tag18.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6.xml"/><Relationship Id="rId1" Type="http://schemas.openxmlformats.org/officeDocument/2006/relationships/tags" Target="../tags/tag19.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7.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9.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1.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0.xml"/><Relationship Id="rId1" Type="http://schemas.openxmlformats.org/officeDocument/2006/relationships/tags" Target="../tags/tag23.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4.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8.xml"/><Relationship Id="rId1" Type="http://schemas.openxmlformats.org/officeDocument/2006/relationships/tags" Target="../tags/tag25.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9.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9.xml"/><Relationship Id="rId1" Type="http://schemas.openxmlformats.org/officeDocument/2006/relationships/tags" Target="../tags/tag27.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3.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9.xml"/><Relationship Id="rId1" Type="http://schemas.openxmlformats.org/officeDocument/2006/relationships/tags" Target="../tags/tag29.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9.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0.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9.xml"/><Relationship Id="rId1" Type="http://schemas.openxmlformats.org/officeDocument/2006/relationships/tags" Target="../tags/tag31.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9.xml"/><Relationship Id="rId1" Type="http://schemas.openxmlformats.org/officeDocument/2006/relationships/tags" Target="../tags/tag3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2.xml"/><Relationship Id="rId1" Type="http://schemas.openxmlformats.org/officeDocument/2006/relationships/tags" Target="../tags/tag33.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3.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1.xml"/><Relationship Id="rId1" Type="http://schemas.openxmlformats.org/officeDocument/2006/relationships/tags" Target="../tags/tag5.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3.xml"/><Relationship Id="rId1" Type="http://schemas.openxmlformats.org/officeDocument/2006/relationships/tags" Target="../tags/tag1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1352281"/>
            <a:ext cx="8784976" cy="2157681"/>
          </a:xfrm>
        </p:spPr>
        <p:txBody>
          <a:bodyPr/>
          <a:lstStyle/>
          <a:p>
            <a:r>
              <a:rPr lang="en-US" altLang="zh-CN" b="1" dirty="0"/>
              <a:t>Android</a:t>
            </a:r>
            <a:r>
              <a:rPr lang="zh-CN" altLang="en-US" b="1" dirty="0"/>
              <a:t>移动应用基础教程</a:t>
            </a:r>
            <a:r>
              <a:rPr lang="zh-CN" altLang="en-US" sz="2400" b="1" dirty="0">
                <a:cs typeface="等线 Light"/>
              </a:rPr>
              <a:t>（第</a:t>
            </a:r>
            <a:r>
              <a:rPr lang="en-US" altLang="zh-CN" sz="2400" b="1" dirty="0">
                <a:cs typeface="等线 Light"/>
              </a:rPr>
              <a:t>2</a:t>
            </a:r>
            <a:r>
              <a:rPr lang="zh-CN" altLang="en-US" sz="2400" b="1" dirty="0">
                <a:cs typeface="等线 Light"/>
              </a:rPr>
              <a:t>版）</a:t>
            </a:r>
          </a:p>
        </p:txBody>
      </p:sp>
      <p:sp>
        <p:nvSpPr>
          <p:cNvPr id="3" name="副标题 2"/>
          <p:cNvSpPr>
            <a:spLocks noGrp="1"/>
          </p:cNvSpPr>
          <p:nvPr>
            <p:ph type="subTitle" idx="1"/>
          </p:nvPr>
        </p:nvSpPr>
        <p:spPr>
          <a:xfrm>
            <a:off x="1242392" y="3933478"/>
            <a:ext cx="6858000" cy="1223714"/>
          </a:xfrm>
        </p:spPr>
        <p:txBody>
          <a:bodyPr>
            <a:normAutofit/>
          </a:bodyPr>
          <a:lstStyle/>
          <a:p>
            <a:r>
              <a:rPr lang="zh-CN" altLang="en-US" sz="3200" b="1" dirty="0" smtClean="0"/>
              <a:t>第</a:t>
            </a:r>
            <a:r>
              <a:rPr lang="en-US" altLang="zh-CN" sz="3200" b="1" dirty="0" smtClean="0"/>
              <a:t>2</a:t>
            </a:r>
            <a:r>
              <a:rPr lang="zh-CN" altLang="en-US" sz="3200" b="1" dirty="0" smtClean="0"/>
              <a:t>章 </a:t>
            </a:r>
            <a:r>
              <a:rPr lang="en-US" altLang="zh-CN" sz="3200" b="1" dirty="0"/>
              <a:t>Android</a:t>
            </a:r>
            <a:r>
              <a:rPr lang="zh-CN" altLang="en-US" sz="3200" b="1" dirty="0"/>
              <a:t>常见界面布</a:t>
            </a:r>
            <a:r>
              <a:rPr lang="zh-CN" altLang="en-US" sz="3200" b="1" dirty="0" smtClean="0"/>
              <a:t>局</a:t>
            </a:r>
            <a:endParaRPr lang="zh-CN" altLang="en-US" sz="3200" b="1" dirty="0"/>
          </a:p>
        </p:txBody>
      </p:sp>
      <p:sp>
        <p:nvSpPr>
          <p:cNvPr id="4" name="TextBox 13"/>
          <p:cNvSpPr>
            <a:spLocks noChangeArrowheads="1"/>
          </p:cNvSpPr>
          <p:nvPr/>
        </p:nvSpPr>
        <p:spPr bwMode="auto">
          <a:xfrm>
            <a:off x="5430838" y="5539383"/>
            <a:ext cx="2513012" cy="4589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buFont typeface="Arial" pitchFamily="34" charset="0"/>
              <a:buNone/>
              <a:defRPr/>
            </a:pPr>
            <a:r>
              <a:rPr lang="en-US" altLang="zh-CN" b="1" dirty="0" smtClean="0">
                <a:solidFill>
                  <a:schemeClr val="accent1">
                    <a:lumMod val="75000"/>
                  </a:schemeClr>
                </a:solidFill>
                <a:latin typeface="微软雅黑" pitchFamily="34" charset="-122"/>
                <a:ea typeface="微软雅黑" pitchFamily="34" charset="-122"/>
                <a:sym typeface="微软雅黑" pitchFamily="34" charset="-122"/>
              </a:rPr>
              <a:t>· </a:t>
            </a:r>
            <a:r>
              <a:rPr lang="zh-CN" altLang="en-US" dirty="0" smtClean="0">
                <a:solidFill>
                  <a:schemeClr val="accent1">
                    <a:lumMod val="75000"/>
                  </a:schemeClr>
                </a:solidFill>
                <a:latin typeface="微软雅黑" pitchFamily="34" charset="-122"/>
                <a:ea typeface="微软雅黑" pitchFamily="34" charset="-122"/>
                <a:sym typeface="微软雅黑" pitchFamily="34" charset="-122"/>
              </a:rPr>
              <a:t>界</a:t>
            </a:r>
            <a:r>
              <a:rPr lang="zh-CN" altLang="en-US" dirty="0">
                <a:solidFill>
                  <a:schemeClr val="accent1">
                    <a:lumMod val="75000"/>
                  </a:schemeClr>
                </a:solidFill>
                <a:latin typeface="微软雅黑" pitchFamily="34" charset="-122"/>
                <a:ea typeface="微软雅黑" pitchFamily="34" charset="-122"/>
                <a:sym typeface="微软雅黑" pitchFamily="34" charset="-122"/>
              </a:rPr>
              <a:t>面布局编写方</a:t>
            </a:r>
            <a:r>
              <a:rPr lang="zh-CN" altLang="en-US" dirty="0" smtClean="0">
                <a:solidFill>
                  <a:schemeClr val="accent1">
                    <a:lumMod val="75000"/>
                  </a:schemeClr>
                </a:solidFill>
                <a:latin typeface="微软雅黑" pitchFamily="34" charset="-122"/>
                <a:ea typeface="微软雅黑" pitchFamily="34" charset="-122"/>
                <a:sym typeface="微软雅黑" pitchFamily="34" charset="-122"/>
              </a:rPr>
              <a:t>式</a:t>
            </a:r>
            <a:endParaRPr lang="zh-CN" altLang="en-US" dirty="0">
              <a:solidFill>
                <a:schemeClr val="accent1">
                  <a:lumMod val="75000"/>
                </a:schemeClr>
              </a:solidFill>
              <a:latin typeface="微软雅黑" pitchFamily="34" charset="-122"/>
              <a:ea typeface="微软雅黑" pitchFamily="34" charset="-122"/>
              <a:sym typeface="微软雅黑" pitchFamily="34" charset="-122"/>
            </a:endParaRPr>
          </a:p>
        </p:txBody>
      </p:sp>
      <p:sp>
        <p:nvSpPr>
          <p:cNvPr id="5" name="矩形 4"/>
          <p:cNvSpPr/>
          <p:nvPr/>
        </p:nvSpPr>
        <p:spPr>
          <a:xfrm>
            <a:off x="2752725" y="5538788"/>
            <a:ext cx="4572000" cy="923925"/>
          </a:xfrm>
          <a:prstGeom prst="rect">
            <a:avLst/>
          </a:prstGeom>
        </p:spPr>
        <p:txBody>
          <a:bodyPr>
            <a:spAutoFit/>
          </a:bodyPr>
          <a:lstStyle/>
          <a:p>
            <a:pPr>
              <a:lnSpc>
                <a:spcPct val="150000"/>
              </a:lnSpc>
              <a:buFont typeface="Arial" pitchFamily="34" charset="0"/>
              <a:buNone/>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 </a:t>
            </a:r>
            <a:r>
              <a:rPr lang="en-US" altLang="zh-CN" dirty="0" smtClean="0">
                <a:solidFill>
                  <a:schemeClr val="accent1">
                    <a:lumMod val="75000"/>
                  </a:schemeClr>
                </a:solidFill>
                <a:latin typeface="微软雅黑" pitchFamily="34" charset="-122"/>
                <a:ea typeface="微软雅黑" pitchFamily="34" charset="-122"/>
                <a:sym typeface="微软雅黑" pitchFamily="34" charset="-122"/>
              </a:rPr>
              <a:t>View</a:t>
            </a:r>
            <a:r>
              <a:rPr lang="zh-CN" altLang="en-US" dirty="0">
                <a:solidFill>
                  <a:schemeClr val="accent1">
                    <a:lumMod val="75000"/>
                  </a:schemeClr>
                </a:solidFill>
                <a:latin typeface="微软雅黑" pitchFamily="34" charset="-122"/>
                <a:ea typeface="微软雅黑" pitchFamily="34" charset="-122"/>
                <a:sym typeface="微软雅黑" pitchFamily="34" charset="-122"/>
              </a:rPr>
              <a:t>视图</a:t>
            </a:r>
          </a:p>
          <a:p>
            <a:pPr>
              <a:lnSpc>
                <a:spcPct val="150000"/>
              </a:lnSpc>
              <a:buFont typeface="Arial" pitchFamily="34" charset="0"/>
              <a:buNone/>
              <a:defRPr/>
            </a:pPr>
            <a:r>
              <a:rPr lang="en-US" altLang="zh-CN" b="1" dirty="0" smtClean="0">
                <a:solidFill>
                  <a:schemeClr val="accent1">
                    <a:lumMod val="75000"/>
                  </a:schemeClr>
                </a:solidFill>
                <a:latin typeface="微软雅黑" pitchFamily="34" charset="-122"/>
                <a:ea typeface="微软雅黑" pitchFamily="34" charset="-122"/>
                <a:sym typeface="微软雅黑" pitchFamily="34" charset="-122"/>
              </a:rPr>
              <a:t>·</a:t>
            </a:r>
            <a:r>
              <a:rPr lang="en-US" altLang="zh-CN" dirty="0">
                <a:solidFill>
                  <a:schemeClr val="accent1">
                    <a:lumMod val="75000"/>
                  </a:schemeClr>
                </a:solidFill>
                <a:latin typeface="微软雅黑" pitchFamily="34" charset="-122"/>
                <a:ea typeface="微软雅黑" pitchFamily="34" charset="-122"/>
                <a:sym typeface="微软雅黑" pitchFamily="34" charset="-122"/>
              </a:rPr>
              <a:t> </a:t>
            </a:r>
            <a:r>
              <a:rPr lang="zh-CN" altLang="en-US" dirty="0" smtClean="0">
                <a:solidFill>
                  <a:schemeClr val="accent1">
                    <a:lumMod val="75000"/>
                  </a:schemeClr>
                </a:solidFill>
                <a:latin typeface="微软雅黑" pitchFamily="34" charset="-122"/>
                <a:ea typeface="微软雅黑" pitchFamily="34" charset="-122"/>
                <a:sym typeface="微软雅黑" pitchFamily="34" charset="-122"/>
              </a:rPr>
              <a:t>常</a:t>
            </a:r>
            <a:r>
              <a:rPr lang="zh-CN" altLang="en-US" dirty="0">
                <a:solidFill>
                  <a:schemeClr val="accent1">
                    <a:lumMod val="75000"/>
                  </a:schemeClr>
                </a:solidFill>
                <a:latin typeface="微软雅黑" pitchFamily="34" charset="-122"/>
                <a:ea typeface="微软雅黑" pitchFamily="34" charset="-122"/>
                <a:sym typeface="微软雅黑" pitchFamily="34" charset="-122"/>
              </a:rPr>
              <a:t>见界面布局</a:t>
            </a:r>
          </a:p>
        </p:txBody>
      </p:sp>
      <p:pic>
        <p:nvPicPr>
          <p:cNvPr id="1026" name="Picture 2" descr="C:\Users\admin\Desktop\u=2190866901,1161307542&amp;fm=206&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685" y="5564261"/>
            <a:ext cx="961083" cy="96108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01001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340768"/>
            <a:ext cx="8102600" cy="5112568"/>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004048" y="1155030"/>
            <a:ext cx="291876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smtClean="0">
                <a:solidFill>
                  <a:schemeClr val="bg1"/>
                </a:solidFill>
                <a:latin typeface="微软雅黑" pitchFamily="34" charset="-122"/>
                <a:ea typeface="微软雅黑" pitchFamily="34" charset="-122"/>
              </a:rPr>
              <a:t>在</a:t>
            </a:r>
            <a:r>
              <a:rPr lang="en-US" altLang="zh-CN" dirty="0" smtClean="0">
                <a:solidFill>
                  <a:schemeClr val="bg1"/>
                </a:solidFill>
                <a:latin typeface="微软雅黑" pitchFamily="34" charset="-122"/>
                <a:ea typeface="微软雅黑" pitchFamily="34" charset="-122"/>
              </a:rPr>
              <a:t>Java</a:t>
            </a:r>
            <a:r>
              <a:rPr lang="zh-CN" altLang="en-US" dirty="0">
                <a:solidFill>
                  <a:schemeClr val="bg1"/>
                </a:solidFill>
                <a:latin typeface="微软雅黑" pitchFamily="34" charset="-122"/>
                <a:ea typeface="微软雅黑" pitchFamily="34" charset="-122"/>
              </a:rPr>
              <a:t>代</a:t>
            </a:r>
            <a:r>
              <a:rPr lang="zh-CN" altLang="en-US" dirty="0" smtClean="0">
                <a:solidFill>
                  <a:schemeClr val="bg1"/>
                </a:solidFill>
                <a:latin typeface="微软雅黑" pitchFamily="34" charset="-122"/>
                <a:ea typeface="微软雅黑" pitchFamily="34" charset="-122"/>
              </a:rPr>
              <a:t>码中</a:t>
            </a:r>
            <a:r>
              <a:rPr lang="zh-CN" altLang="en-US" dirty="0">
                <a:solidFill>
                  <a:schemeClr val="bg1"/>
                </a:solidFill>
                <a:latin typeface="微软雅黑" pitchFamily="34" charset="-122"/>
                <a:ea typeface="微软雅黑" pitchFamily="34" charset="-122"/>
              </a:rPr>
              <a:t>编写布局</a:t>
            </a:r>
          </a:p>
        </p:txBody>
      </p:sp>
      <p:sp>
        <p:nvSpPr>
          <p:cNvPr id="7"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3200" b="1" dirty="0">
              <a:solidFill>
                <a:srgbClr val="006BA9"/>
              </a:solidFill>
              <a:latin typeface="微软雅黑" pitchFamily="34" charset="-122"/>
              <a:ea typeface="微软雅黑" pitchFamily="34" charset="-122"/>
              <a:sym typeface="宋体" charset="-122"/>
            </a:endParaRPr>
          </a:p>
        </p:txBody>
      </p:sp>
      <p:sp>
        <p:nvSpPr>
          <p:cNvPr id="9" name="TextBox 8"/>
          <p:cNvSpPr txBox="1"/>
          <p:nvPr/>
        </p:nvSpPr>
        <p:spPr>
          <a:xfrm>
            <a:off x="683568" y="1556792"/>
            <a:ext cx="7773045" cy="4824536"/>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RelativeLayout relativeLayout = new RelativeLayout(this);</a:t>
            </a:r>
          </a:p>
          <a:p>
            <a:r>
              <a:rPr lang="en-US" altLang="zh-CN" sz="1600" dirty="0"/>
              <a:t>RelativeLayout.LayoutParams params =  new RelativeLayout.LayoutParams(</a:t>
            </a:r>
          </a:p>
          <a:p>
            <a:r>
              <a:rPr lang="en-US" altLang="zh-CN" sz="1600" dirty="0"/>
              <a:t>                                            RelativeLayout.LayoutParams.WRAP_CONTENT,</a:t>
            </a:r>
          </a:p>
          <a:p>
            <a:r>
              <a:rPr lang="en-US" altLang="zh-CN" sz="1600" dirty="0"/>
              <a:t>                                            RelativeLayout.LayoutParams.WRAP_CONTENT);</a:t>
            </a:r>
          </a:p>
          <a:p>
            <a:r>
              <a:rPr lang="en-US" altLang="zh-CN" sz="1600" dirty="0"/>
              <a:t>//addRule</a:t>
            </a:r>
            <a:r>
              <a:rPr lang="zh-CN" altLang="en-US" sz="1600" dirty="0"/>
              <a:t>参数对应</a:t>
            </a:r>
            <a:r>
              <a:rPr lang="en-US" altLang="zh-CN" sz="1600" dirty="0"/>
              <a:t>RelativeLayout XML</a:t>
            </a:r>
            <a:r>
              <a:rPr lang="zh-CN" altLang="en-US" sz="1600" dirty="0"/>
              <a:t>布局的属性</a:t>
            </a:r>
          </a:p>
          <a:p>
            <a:r>
              <a:rPr lang="en-US" altLang="zh-CN" sz="1600" dirty="0"/>
              <a:t>params.addRule(RelativeLayout.CENTER_IN_PARENT);  //</a:t>
            </a:r>
            <a:r>
              <a:rPr lang="zh-CN" altLang="en-US" sz="1600" dirty="0"/>
              <a:t>设置居中显示</a:t>
            </a:r>
          </a:p>
          <a:p>
            <a:r>
              <a:rPr lang="en-US" altLang="zh-CN" sz="1600" dirty="0"/>
              <a:t>TextView textView = new TextView(this);  //</a:t>
            </a:r>
            <a:r>
              <a:rPr lang="zh-CN" altLang="en-US" sz="1600" dirty="0"/>
              <a:t>创建</a:t>
            </a:r>
            <a:r>
              <a:rPr lang="en-US" altLang="zh-CN" sz="1600" dirty="0"/>
              <a:t>TextView</a:t>
            </a:r>
            <a:r>
              <a:rPr lang="zh-CN" altLang="en-US" sz="1600" dirty="0"/>
              <a:t>控件</a:t>
            </a:r>
          </a:p>
          <a:p>
            <a:r>
              <a:rPr lang="en-US" altLang="zh-CN" sz="1600" dirty="0"/>
              <a:t>textView.setText("Java </a:t>
            </a:r>
            <a:r>
              <a:rPr lang="zh-CN" altLang="en-US" sz="1600" dirty="0"/>
              <a:t>代码实现界面布局</a:t>
            </a:r>
            <a:r>
              <a:rPr lang="en-US" altLang="zh-CN" sz="1600" dirty="0"/>
              <a:t>");  //</a:t>
            </a:r>
            <a:r>
              <a:rPr lang="zh-CN" altLang="en-US" sz="1600" dirty="0"/>
              <a:t>设置</a:t>
            </a:r>
            <a:r>
              <a:rPr lang="en-US" altLang="zh-CN" sz="1600" dirty="0"/>
              <a:t>TextView</a:t>
            </a:r>
            <a:r>
              <a:rPr lang="zh-CN" altLang="en-US" sz="1600" dirty="0"/>
              <a:t>的文字内容</a:t>
            </a:r>
          </a:p>
          <a:p>
            <a:r>
              <a:rPr lang="en-US" altLang="zh-CN" sz="1600" dirty="0"/>
              <a:t>textView.setTextColor(Color.RED);         //</a:t>
            </a:r>
            <a:r>
              <a:rPr lang="zh-CN" altLang="en-US" sz="1600" dirty="0"/>
              <a:t>设置</a:t>
            </a:r>
            <a:r>
              <a:rPr lang="en-US" altLang="zh-CN" sz="1600" dirty="0"/>
              <a:t>TextView</a:t>
            </a:r>
            <a:r>
              <a:rPr lang="zh-CN" altLang="en-US" sz="1600" dirty="0"/>
              <a:t>的文字颜色</a:t>
            </a:r>
          </a:p>
          <a:p>
            <a:r>
              <a:rPr lang="en-US" altLang="zh-CN" sz="1600" dirty="0"/>
              <a:t>textView.setTextSize(18);                   //</a:t>
            </a:r>
            <a:r>
              <a:rPr lang="zh-CN" altLang="en-US" sz="1600" dirty="0"/>
              <a:t>设置</a:t>
            </a:r>
            <a:r>
              <a:rPr lang="en-US" altLang="zh-CN" sz="1600" dirty="0"/>
              <a:t>TextView</a:t>
            </a:r>
            <a:r>
              <a:rPr lang="zh-CN" altLang="en-US" sz="1600" dirty="0"/>
              <a:t>的文字大小</a:t>
            </a:r>
          </a:p>
          <a:p>
            <a:r>
              <a:rPr lang="en-US" altLang="zh-CN" sz="1600" dirty="0"/>
              <a:t>//</a:t>
            </a:r>
            <a:r>
              <a:rPr lang="zh-CN" altLang="en-US" sz="1600" dirty="0"/>
              <a:t>添加</a:t>
            </a:r>
            <a:r>
              <a:rPr lang="en-US" altLang="zh-CN" sz="1600" dirty="0"/>
              <a:t>TextView</a:t>
            </a:r>
            <a:r>
              <a:rPr lang="zh-CN" altLang="en-US" sz="1600" dirty="0"/>
              <a:t>对象和</a:t>
            </a:r>
            <a:r>
              <a:rPr lang="en-US" altLang="zh-CN" sz="1600" dirty="0"/>
              <a:t>TextView</a:t>
            </a:r>
            <a:r>
              <a:rPr lang="zh-CN" altLang="en-US" sz="1600" dirty="0"/>
              <a:t>的布局属性</a:t>
            </a:r>
          </a:p>
          <a:p>
            <a:r>
              <a:rPr lang="en-US" altLang="zh-CN" sz="1600" dirty="0"/>
              <a:t>relativeLayout.addView(textView, params);</a:t>
            </a:r>
          </a:p>
          <a:p>
            <a:r>
              <a:rPr lang="en-US" altLang="zh-CN" sz="1600" dirty="0"/>
              <a:t>setContentView(relativeLayout); //</a:t>
            </a:r>
            <a:r>
              <a:rPr lang="zh-CN" altLang="en-US" sz="1600" dirty="0"/>
              <a:t>设置在</a:t>
            </a:r>
            <a:r>
              <a:rPr lang="en-US" altLang="zh-CN" sz="1600" dirty="0"/>
              <a:t>Activity</a:t>
            </a:r>
            <a:r>
              <a:rPr lang="zh-CN" altLang="en-US" sz="1600" dirty="0"/>
              <a:t>中显示</a:t>
            </a:r>
            <a:r>
              <a:rPr lang="en-US" altLang="zh-CN" sz="1600" dirty="0"/>
              <a:t>RelativeLayout</a:t>
            </a:r>
          </a:p>
        </p:txBody>
      </p:sp>
      <p:sp>
        <p:nvSpPr>
          <p:cNvPr id="8" name="标题 1"/>
          <p:cNvSpPr>
            <a:spLocks noChangeArrowheads="1"/>
          </p:cNvSpPr>
          <p:nvPr/>
        </p:nvSpPr>
        <p:spPr bwMode="auto">
          <a:xfrm>
            <a:off x="1547665" y="428328"/>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2.2 </a:t>
            </a:r>
            <a:r>
              <a:rPr lang="zh-CN" altLang="en-US" sz="3200" b="1" dirty="0" smtClean="0">
                <a:solidFill>
                  <a:srgbClr val="006BA9"/>
                </a:solidFill>
                <a:latin typeface="微软雅黑" pitchFamily="34" charset="-122"/>
                <a:ea typeface="微软雅黑" pitchFamily="34" charset="-122"/>
                <a:sym typeface="宋体" charset="-122"/>
              </a:rPr>
              <a:t>界</a:t>
            </a:r>
            <a:r>
              <a:rPr lang="zh-CN" altLang="en-US" sz="3200" b="1" dirty="0">
                <a:solidFill>
                  <a:srgbClr val="006BA9"/>
                </a:solidFill>
                <a:latin typeface="微软雅黑" pitchFamily="34" charset="-122"/>
                <a:ea typeface="微软雅黑" pitchFamily="34" charset="-122"/>
                <a:sym typeface="宋体" charset="-122"/>
              </a:rPr>
              <a:t>面</a:t>
            </a:r>
            <a:r>
              <a:rPr lang="zh-CN" altLang="en-US" sz="3200" b="1" dirty="0" smtClean="0">
                <a:solidFill>
                  <a:srgbClr val="006BA9"/>
                </a:solidFill>
                <a:latin typeface="微软雅黑" pitchFamily="34" charset="-122"/>
                <a:ea typeface="微软雅黑" pitchFamily="34" charset="-122"/>
                <a:sym typeface="宋体" charset="-122"/>
              </a:rPr>
              <a:t>布局编写方式</a:t>
            </a:r>
            <a:endParaRPr lang="zh-CN" altLang="en-US" sz="3200" b="1" dirty="0">
              <a:solidFill>
                <a:srgbClr val="006BA9"/>
              </a:solidFill>
              <a:latin typeface="微软雅黑" pitchFamily="34" charset="-122"/>
              <a:ea typeface="微软雅黑" pitchFamily="34" charset="-122"/>
              <a:sym typeface="宋体" charset="-122"/>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0892" y="1916832"/>
            <a:ext cx="2802050" cy="432048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331489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772427" y="4000418"/>
            <a:ext cx="4896544"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6"/>
          <p:cNvSpPr txBox="1"/>
          <p:nvPr/>
        </p:nvSpPr>
        <p:spPr>
          <a:xfrm>
            <a:off x="1097740" y="2339588"/>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2.1    </a:t>
            </a:r>
            <a:r>
              <a:rPr lang="en-US" altLang="zh-CN" sz="2400" dirty="0">
                <a:solidFill>
                  <a:srgbClr val="7F7F7F"/>
                </a:solidFill>
                <a:latin typeface="Arial Unicode MS" pitchFamily="34" charset="-122"/>
                <a:ea typeface="Arial Unicode MS" pitchFamily="34" charset="-122"/>
                <a:cs typeface="Arial Unicode MS" pitchFamily="34" charset="-122"/>
              </a:rPr>
              <a:t>View</a:t>
            </a:r>
            <a:r>
              <a:rPr lang="zh-CN" altLang="en-US" sz="2400" dirty="0">
                <a:solidFill>
                  <a:srgbClr val="7F7F7F"/>
                </a:solidFill>
                <a:latin typeface="Impact" pitchFamily="34" charset="0"/>
                <a:ea typeface="微软雅黑" pitchFamily="34" charset="-122"/>
              </a:rPr>
              <a:t>视图 </a:t>
            </a:r>
          </a:p>
        </p:txBody>
      </p:sp>
      <p:sp>
        <p:nvSpPr>
          <p:cNvPr id="5" name="TextBox 10"/>
          <p:cNvSpPr txBox="1"/>
          <p:nvPr/>
        </p:nvSpPr>
        <p:spPr>
          <a:xfrm>
            <a:off x="1063698" y="3275692"/>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2.2    </a:t>
            </a:r>
            <a:r>
              <a:rPr lang="zh-CN" altLang="en-US" sz="2400" dirty="0">
                <a:solidFill>
                  <a:srgbClr val="7F7F7F"/>
                </a:solidFill>
                <a:latin typeface="Impact" pitchFamily="34" charset="0"/>
                <a:ea typeface="微软雅黑" pitchFamily="34" charset="-122"/>
              </a:rPr>
              <a:t>界面布局编写方式</a:t>
            </a:r>
          </a:p>
        </p:txBody>
      </p:sp>
      <p:sp>
        <p:nvSpPr>
          <p:cNvPr id="6" name="TextBox 11"/>
          <p:cNvSpPr txBox="1"/>
          <p:nvPr/>
        </p:nvSpPr>
        <p:spPr>
          <a:xfrm>
            <a:off x="1097740" y="4139788"/>
            <a:ext cx="3834300" cy="369332"/>
          </a:xfrm>
          <a:prstGeom prst="rect">
            <a:avLst/>
          </a:prstGeom>
          <a:noFill/>
        </p:spPr>
        <p:txBody>
          <a:bodyPr vert="horz" wrap="square" lIns="0" tIns="0" rIns="0" bIns="0" rtlCol="0" anchor="ctr">
            <a:spAutoFit/>
          </a:bodyPr>
          <a:lstStyle/>
          <a:p>
            <a:r>
              <a:rPr lang="en-US" altLang="zh-CN" sz="2400" dirty="0">
                <a:solidFill>
                  <a:schemeClr val="bg1"/>
                </a:solidFill>
                <a:latin typeface="Impact" pitchFamily="34" charset="0"/>
                <a:ea typeface="微软雅黑" pitchFamily="34" charset="-122"/>
              </a:rPr>
              <a:t>2</a:t>
            </a:r>
            <a:r>
              <a:rPr lang="en-US" altLang="zh-CN" sz="2400" dirty="0" smtClean="0">
                <a:solidFill>
                  <a:schemeClr val="bg1"/>
                </a:solidFill>
                <a:latin typeface="Impact" pitchFamily="34" charset="0"/>
                <a:ea typeface="微软雅黑" pitchFamily="34" charset="-122"/>
              </a:rPr>
              <a:t>.3    </a:t>
            </a:r>
            <a:r>
              <a:rPr lang="zh-CN" altLang="en-US" sz="2400" dirty="0">
                <a:solidFill>
                  <a:schemeClr val="bg1"/>
                </a:solidFill>
                <a:latin typeface="Impact" pitchFamily="34" charset="0"/>
                <a:ea typeface="微软雅黑" pitchFamily="34" charset="-122"/>
              </a:rPr>
              <a:t>常</a:t>
            </a:r>
            <a:r>
              <a:rPr lang="zh-CN" altLang="en-US" sz="2400" dirty="0" smtClean="0">
                <a:solidFill>
                  <a:schemeClr val="bg1"/>
                </a:solidFill>
                <a:latin typeface="Impact" pitchFamily="34" charset="0"/>
                <a:ea typeface="微软雅黑" pitchFamily="34" charset="-122"/>
              </a:rPr>
              <a:t>见界面布局 </a:t>
            </a:r>
            <a:endParaRPr lang="zh-CN" altLang="en-US" sz="2400" dirty="0">
              <a:solidFill>
                <a:schemeClr val="bg1"/>
              </a:solidFill>
              <a:latin typeface="Impact" pitchFamily="34" charset="0"/>
              <a:ea typeface="微软雅黑" pitchFamily="34" charset="-122"/>
            </a:endParaRPr>
          </a:p>
        </p:txBody>
      </p:sp>
      <p:sp>
        <p:nvSpPr>
          <p:cNvPr id="9" name="椭圆 8"/>
          <p:cNvSpPr/>
          <p:nvPr/>
        </p:nvSpPr>
        <p:spPr>
          <a:xfrm>
            <a:off x="4897998"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4860032" y="2636912"/>
            <a:ext cx="3566358" cy="1831271"/>
          </a:xfrm>
          <a:prstGeom prst="rect">
            <a:avLst/>
          </a:prstGeom>
          <a:noFill/>
        </p:spPr>
        <p:txBody>
          <a:bodyPr wrap="square" rtlCol="0" anchor="ctr">
            <a:spAutoFit/>
          </a:bodyPr>
          <a:lstStyle/>
          <a:p>
            <a:pPr algn="ctr">
              <a:lnSpc>
                <a:spcPct val="150000"/>
              </a:lnSpc>
            </a:pPr>
            <a:r>
              <a:rPr lang="zh-CN" altLang="en-US" sz="5400" b="1" dirty="0" smtClean="0">
                <a:solidFill>
                  <a:srgbClr val="F2F2E6"/>
                </a:solidFill>
                <a:latin typeface="微软雅黑" pitchFamily="34" charset="-122"/>
                <a:ea typeface="微软雅黑" pitchFamily="34" charset="-122"/>
              </a:rPr>
              <a:t>主讲内容</a:t>
            </a:r>
            <a:endParaRPr lang="en-US" altLang="zh-CN" sz="5400" b="1" dirty="0" smtClean="0">
              <a:solidFill>
                <a:srgbClr val="F2F2E6"/>
              </a:solidFill>
              <a:latin typeface="微软雅黑" pitchFamily="34" charset="-122"/>
              <a:ea typeface="微软雅黑" pitchFamily="34" charset="-122"/>
            </a:endParaRPr>
          </a:p>
          <a:p>
            <a:pPr algn="ctr"/>
            <a:r>
              <a:rPr lang="en-US" altLang="zh-CN" sz="3200" dirty="0" smtClean="0">
                <a:solidFill>
                  <a:srgbClr val="F2F2E6"/>
                </a:solidFill>
                <a:latin typeface="Times New Roman" panose="02020603050405020304" pitchFamily="18" charset="0"/>
                <a:ea typeface="Adobe 宋体 Std L" pitchFamily="18" charset="-122"/>
                <a:cs typeface="Times New Roman" panose="02020603050405020304" pitchFamily="18" charset="0"/>
              </a:rPr>
              <a:t>Speech </a:t>
            </a:r>
            <a:r>
              <a:rPr lang="en-US" altLang="zh-CN" sz="3200" dirty="0">
                <a:solidFill>
                  <a:srgbClr val="F2F2E6"/>
                </a:solidFill>
                <a:latin typeface="Times New Roman" panose="02020603050405020304" pitchFamily="18" charset="0"/>
                <a:ea typeface="Adobe 宋体 Std L" pitchFamily="18" charset="-122"/>
                <a:cs typeface="Times New Roman" panose="02020603050405020304" pitchFamily="18" charset="0"/>
              </a:rPr>
              <a:t>content</a:t>
            </a:r>
            <a:endParaRPr lang="en-US" altLang="zh-CN" sz="3200" dirty="0" smtClean="0">
              <a:solidFill>
                <a:srgbClr val="F2F2E6"/>
              </a:solidFill>
              <a:latin typeface="Times New Roman" panose="02020603050405020304" pitchFamily="18" charset="0"/>
              <a:ea typeface="Adobe 宋体 Std L" pitchFamily="18" charset="-122"/>
              <a:cs typeface="Times New Roman" panose="02020603050405020304" pitchFamily="18" charset="0"/>
            </a:endParaRPr>
          </a:p>
        </p:txBody>
      </p:sp>
      <p:sp>
        <p:nvSpPr>
          <p:cNvPr id="11"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itchFamily="34" charset="-122"/>
                <a:ea typeface="微软雅黑" pitchFamily="34" charset="-122"/>
                <a:sym typeface="宋体" charset="-122"/>
              </a:rPr>
              <a:t>主讲内容</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1920419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457200" y="3465661"/>
            <a:ext cx="2173288" cy="407988"/>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五种常用布局</a:t>
            </a:r>
          </a:p>
        </p:txBody>
      </p:sp>
      <p:grpSp>
        <p:nvGrpSpPr>
          <p:cNvPr id="62" name="组合 61"/>
          <p:cNvGrpSpPr/>
          <p:nvPr/>
        </p:nvGrpSpPr>
        <p:grpSpPr>
          <a:xfrm>
            <a:off x="2627784" y="1260624"/>
            <a:ext cx="1036638" cy="4978400"/>
            <a:chOff x="2689225" y="956792"/>
            <a:chExt cx="1036638" cy="4978400"/>
          </a:xfrm>
        </p:grpSpPr>
        <p:cxnSp>
          <p:nvCxnSpPr>
            <p:cNvPr id="40" name="直接连接符 9"/>
            <p:cNvCxnSpPr>
              <a:cxnSpLocks noChangeShapeType="1"/>
            </p:cNvCxnSpPr>
            <p:nvPr/>
          </p:nvCxnSpPr>
          <p:spPr bwMode="auto">
            <a:xfrm>
              <a:off x="3216275" y="956792"/>
              <a:ext cx="23813" cy="4978400"/>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连接符 11"/>
            <p:cNvCxnSpPr>
              <a:cxnSpLocks noChangeShapeType="1"/>
            </p:cNvCxnSpPr>
            <p:nvPr/>
          </p:nvCxnSpPr>
          <p:spPr bwMode="auto">
            <a:xfrm>
              <a:off x="2689225" y="3363442"/>
              <a:ext cx="527050" cy="0"/>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54"/>
            <p:cNvCxnSpPr>
              <a:cxnSpLocks noChangeShapeType="1"/>
            </p:cNvCxnSpPr>
            <p:nvPr/>
          </p:nvCxnSpPr>
          <p:spPr bwMode="auto">
            <a:xfrm flipV="1">
              <a:off x="3233738" y="2122017"/>
              <a:ext cx="477837" cy="0"/>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连接符 57"/>
            <p:cNvCxnSpPr>
              <a:cxnSpLocks noChangeShapeType="1"/>
            </p:cNvCxnSpPr>
            <p:nvPr/>
          </p:nvCxnSpPr>
          <p:spPr bwMode="auto">
            <a:xfrm flipV="1">
              <a:off x="3206750" y="959967"/>
              <a:ext cx="477838" cy="0"/>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58"/>
            <p:cNvCxnSpPr>
              <a:cxnSpLocks noChangeShapeType="1"/>
            </p:cNvCxnSpPr>
            <p:nvPr/>
          </p:nvCxnSpPr>
          <p:spPr bwMode="auto">
            <a:xfrm flipV="1">
              <a:off x="3246438" y="3366617"/>
              <a:ext cx="477837" cy="0"/>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59"/>
            <p:cNvCxnSpPr>
              <a:cxnSpLocks noChangeShapeType="1"/>
            </p:cNvCxnSpPr>
            <p:nvPr/>
          </p:nvCxnSpPr>
          <p:spPr bwMode="auto">
            <a:xfrm flipV="1">
              <a:off x="3227388" y="5935192"/>
              <a:ext cx="476250" cy="0"/>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60"/>
            <p:cNvCxnSpPr>
              <a:cxnSpLocks noChangeShapeType="1"/>
            </p:cNvCxnSpPr>
            <p:nvPr/>
          </p:nvCxnSpPr>
          <p:spPr bwMode="auto">
            <a:xfrm flipV="1">
              <a:off x="3248025" y="4630267"/>
              <a:ext cx="477838" cy="0"/>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2" name="圆角矩形 41"/>
          <p:cNvSpPr/>
          <p:nvPr/>
        </p:nvSpPr>
        <p:spPr>
          <a:xfrm>
            <a:off x="3651722" y="1068536"/>
            <a:ext cx="1695450" cy="407988"/>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线性布局</a:t>
            </a:r>
          </a:p>
        </p:txBody>
      </p:sp>
      <p:sp>
        <p:nvSpPr>
          <p:cNvPr id="43" name="圆角矩形 42"/>
          <p:cNvSpPr/>
          <p:nvPr/>
        </p:nvSpPr>
        <p:spPr>
          <a:xfrm>
            <a:off x="3680297" y="2241699"/>
            <a:ext cx="1695450" cy="407987"/>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相对布局</a:t>
            </a:r>
          </a:p>
        </p:txBody>
      </p:sp>
      <p:sp>
        <p:nvSpPr>
          <p:cNvPr id="44" name="圆角矩形 43"/>
          <p:cNvSpPr/>
          <p:nvPr/>
        </p:nvSpPr>
        <p:spPr>
          <a:xfrm>
            <a:off x="3697759" y="3484711"/>
            <a:ext cx="1695450" cy="409575"/>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帧布局</a:t>
            </a:r>
          </a:p>
        </p:txBody>
      </p:sp>
      <p:sp>
        <p:nvSpPr>
          <p:cNvPr id="45" name="圆角矩形 44"/>
          <p:cNvSpPr/>
          <p:nvPr/>
        </p:nvSpPr>
        <p:spPr>
          <a:xfrm>
            <a:off x="3696172" y="4749949"/>
            <a:ext cx="1695450" cy="407987"/>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表格布局</a:t>
            </a:r>
          </a:p>
        </p:txBody>
      </p:sp>
      <p:sp>
        <p:nvSpPr>
          <p:cNvPr id="46" name="圆角矩形 45"/>
          <p:cNvSpPr/>
          <p:nvPr/>
        </p:nvSpPr>
        <p:spPr>
          <a:xfrm>
            <a:off x="3677122" y="6043761"/>
            <a:ext cx="1695450" cy="409575"/>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smtClean="0">
                <a:solidFill>
                  <a:schemeClr val="bg1"/>
                </a:solidFill>
                <a:ea typeface="宋体" pitchFamily="2" charset="-122"/>
              </a:rPr>
              <a:t>约束布局</a:t>
            </a:r>
            <a:endParaRPr lang="zh-CN" altLang="en-US" b="1" dirty="0">
              <a:solidFill>
                <a:schemeClr val="bg1"/>
              </a:solidFill>
              <a:ea typeface="宋体" pitchFamily="2" charset="-122"/>
            </a:endParaRPr>
          </a:p>
        </p:txBody>
      </p:sp>
      <p:cxnSp>
        <p:nvCxnSpPr>
          <p:cNvPr id="48" name="直接箭头连接符 47"/>
          <p:cNvCxnSpPr/>
          <p:nvPr/>
        </p:nvCxnSpPr>
        <p:spPr bwMode="auto">
          <a:xfrm>
            <a:off x="5444009" y="1263799"/>
            <a:ext cx="568325"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圆角矩形 48"/>
          <p:cNvSpPr/>
          <p:nvPr/>
        </p:nvSpPr>
        <p:spPr bwMode="auto">
          <a:xfrm>
            <a:off x="6144097" y="1119336"/>
            <a:ext cx="2303462" cy="306388"/>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sz="1200" b="1" dirty="0">
                <a:solidFill>
                  <a:schemeClr val="bg1"/>
                </a:solidFill>
                <a:ea typeface="宋体" pitchFamily="2" charset="-122"/>
              </a:rPr>
              <a:t>特点：以水平或垂直方向排列</a:t>
            </a:r>
          </a:p>
        </p:txBody>
      </p:sp>
      <p:cxnSp>
        <p:nvCxnSpPr>
          <p:cNvPr id="51" name="直接箭头连接符 50"/>
          <p:cNvCxnSpPr/>
          <p:nvPr/>
        </p:nvCxnSpPr>
        <p:spPr bwMode="auto">
          <a:xfrm>
            <a:off x="5463059" y="2427436"/>
            <a:ext cx="568325"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圆角矩形 51"/>
          <p:cNvSpPr/>
          <p:nvPr/>
        </p:nvSpPr>
        <p:spPr bwMode="auto">
          <a:xfrm>
            <a:off x="6163147" y="2282934"/>
            <a:ext cx="2303462" cy="306467"/>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sz="1200" b="1" dirty="0">
                <a:solidFill>
                  <a:schemeClr val="bg1"/>
                </a:solidFill>
                <a:ea typeface="宋体" pitchFamily="2" charset="-122"/>
              </a:rPr>
              <a:t>特点：通过相对定位排列</a:t>
            </a:r>
          </a:p>
        </p:txBody>
      </p:sp>
      <p:cxnSp>
        <p:nvCxnSpPr>
          <p:cNvPr id="54" name="直接箭头连接符 53"/>
          <p:cNvCxnSpPr/>
          <p:nvPr/>
        </p:nvCxnSpPr>
        <p:spPr bwMode="auto">
          <a:xfrm>
            <a:off x="5470997" y="3711721"/>
            <a:ext cx="569912"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圆角矩形 54"/>
          <p:cNvSpPr/>
          <p:nvPr/>
        </p:nvSpPr>
        <p:spPr bwMode="auto">
          <a:xfrm>
            <a:off x="6161559" y="3446808"/>
            <a:ext cx="2305050" cy="510777"/>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sz="1200" b="1" dirty="0">
                <a:solidFill>
                  <a:schemeClr val="bg1"/>
                </a:solidFill>
                <a:ea typeface="宋体" pitchFamily="2" charset="-122"/>
              </a:rPr>
              <a:t>特点：开辟空白区域，帧里的                              控件</a:t>
            </a:r>
            <a:r>
              <a:rPr lang="en-US" altLang="zh-CN" sz="1200" b="1" dirty="0">
                <a:solidFill>
                  <a:schemeClr val="bg1"/>
                </a:solidFill>
                <a:ea typeface="宋体" pitchFamily="2" charset="-122"/>
              </a:rPr>
              <a:t>(</a:t>
            </a:r>
            <a:r>
              <a:rPr lang="zh-CN" altLang="en-US" sz="1200" b="1" dirty="0">
                <a:solidFill>
                  <a:schemeClr val="bg1"/>
                </a:solidFill>
                <a:ea typeface="宋体" pitchFamily="2" charset="-122"/>
              </a:rPr>
              <a:t>层</a:t>
            </a:r>
            <a:r>
              <a:rPr lang="en-US" altLang="zh-CN" sz="1200" b="1" dirty="0">
                <a:solidFill>
                  <a:schemeClr val="bg1"/>
                </a:solidFill>
                <a:ea typeface="宋体" pitchFamily="2" charset="-122"/>
              </a:rPr>
              <a:t>)</a:t>
            </a:r>
            <a:r>
              <a:rPr lang="zh-CN" altLang="en-US" sz="1200" b="1" dirty="0">
                <a:solidFill>
                  <a:schemeClr val="bg1"/>
                </a:solidFill>
                <a:ea typeface="宋体" pitchFamily="2" charset="-122"/>
              </a:rPr>
              <a:t>叠加</a:t>
            </a:r>
          </a:p>
        </p:txBody>
      </p:sp>
      <p:cxnSp>
        <p:nvCxnSpPr>
          <p:cNvPr id="57" name="直接箭头连接符 56"/>
          <p:cNvCxnSpPr/>
          <p:nvPr/>
        </p:nvCxnSpPr>
        <p:spPr bwMode="auto">
          <a:xfrm>
            <a:off x="5480522" y="4949974"/>
            <a:ext cx="569912"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圆角矩形 57"/>
          <p:cNvSpPr/>
          <p:nvPr/>
        </p:nvSpPr>
        <p:spPr bwMode="auto">
          <a:xfrm>
            <a:off x="6163147" y="4805472"/>
            <a:ext cx="2303462" cy="306467"/>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sz="1200" b="1" dirty="0">
                <a:solidFill>
                  <a:schemeClr val="bg1"/>
                </a:solidFill>
                <a:ea typeface="宋体" pitchFamily="2" charset="-122"/>
              </a:rPr>
              <a:t>特点：表格形式排列</a:t>
            </a:r>
          </a:p>
        </p:txBody>
      </p:sp>
      <p:cxnSp>
        <p:nvCxnSpPr>
          <p:cNvPr id="60" name="直接箭头连接符 59"/>
          <p:cNvCxnSpPr/>
          <p:nvPr/>
        </p:nvCxnSpPr>
        <p:spPr bwMode="auto">
          <a:xfrm>
            <a:off x="5480522" y="6250136"/>
            <a:ext cx="569912"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圆角矩形 60"/>
          <p:cNvSpPr/>
          <p:nvPr/>
        </p:nvSpPr>
        <p:spPr bwMode="auto">
          <a:xfrm>
            <a:off x="6163147" y="6105635"/>
            <a:ext cx="2303462" cy="306467"/>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sz="1200" b="1" dirty="0">
                <a:solidFill>
                  <a:schemeClr val="bg1"/>
                </a:solidFill>
                <a:ea typeface="宋体" pitchFamily="2" charset="-122"/>
              </a:rPr>
              <a:t>特点：可视化的方式编</a:t>
            </a:r>
            <a:r>
              <a:rPr lang="zh-CN" altLang="en-US" sz="1200" b="1" dirty="0" smtClean="0">
                <a:solidFill>
                  <a:schemeClr val="bg1"/>
                </a:solidFill>
                <a:ea typeface="宋体" pitchFamily="2" charset="-122"/>
              </a:rPr>
              <a:t>写布</a:t>
            </a:r>
            <a:r>
              <a:rPr lang="zh-CN" altLang="en-US" sz="1200" b="1" dirty="0">
                <a:solidFill>
                  <a:schemeClr val="bg1"/>
                </a:solidFill>
                <a:ea typeface="宋体" pitchFamily="2" charset="-122"/>
              </a:rPr>
              <a:t>局</a:t>
            </a:r>
          </a:p>
        </p:txBody>
      </p:sp>
      <p:sp>
        <p:nvSpPr>
          <p:cNvPr id="26"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2.3 </a:t>
            </a:r>
            <a:r>
              <a:rPr lang="zh-CN" altLang="en-US" sz="3200" b="1" dirty="0" smtClean="0">
                <a:solidFill>
                  <a:srgbClr val="006BA9"/>
                </a:solidFill>
                <a:latin typeface="微软雅黑" pitchFamily="34" charset="-122"/>
                <a:ea typeface="微软雅黑" pitchFamily="34" charset="-122"/>
                <a:sym typeface="宋体" charset="-122"/>
              </a:rPr>
              <a:t>常见界面布局</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1853820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ipe(left)">
                                      <p:cBhvr>
                                        <p:cTn id="10" dur="500"/>
                                        <p:tgtEl>
                                          <p:spTgt spid="4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left)">
                                      <p:cBhvr>
                                        <p:cTn id="13" dur="500"/>
                                        <p:tgtEl>
                                          <p:spTgt spid="4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left)">
                                      <p:cBhvr>
                                        <p:cTn id="16" dur="500"/>
                                        <p:tgtEl>
                                          <p:spTgt spid="4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par>
                                <p:cTn id="23" presetID="22" presetClass="entr" presetSubtype="8"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wipe(left)">
                                      <p:cBhvr>
                                        <p:cTn id="25" dur="500"/>
                                        <p:tgtEl>
                                          <p:spTgt spid="4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ipe(left)">
                                      <p:cBhvr>
                                        <p:cTn id="28" dur="500"/>
                                        <p:tgtEl>
                                          <p:spTgt spid="49"/>
                                        </p:tgtEl>
                                      </p:cBhvr>
                                    </p:animEffect>
                                  </p:childTnLst>
                                </p:cTn>
                              </p:par>
                              <p:par>
                                <p:cTn id="29" presetID="22" presetClass="entr" presetSubtype="8"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left)">
                                      <p:cBhvr>
                                        <p:cTn id="31" dur="500"/>
                                        <p:tgtEl>
                                          <p:spTgt spid="5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wipe(left)">
                                      <p:cBhvr>
                                        <p:cTn id="34" dur="500"/>
                                        <p:tgtEl>
                                          <p:spTgt spid="52"/>
                                        </p:tgtEl>
                                      </p:cBhvr>
                                    </p:animEffect>
                                  </p:childTnLst>
                                </p:cTn>
                              </p:par>
                              <p:par>
                                <p:cTn id="35" presetID="22" presetClass="entr" presetSubtype="8"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left)">
                                      <p:cBhvr>
                                        <p:cTn id="37" dur="500"/>
                                        <p:tgtEl>
                                          <p:spTgt spid="5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22" presetClass="entr" presetSubtype="8" fill="hold"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wipe(left)">
                                      <p:cBhvr>
                                        <p:cTn id="43" dur="500"/>
                                        <p:tgtEl>
                                          <p:spTgt spid="5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left)">
                                      <p:cBhvr>
                                        <p:cTn id="46" dur="500"/>
                                        <p:tgtEl>
                                          <p:spTgt spid="58"/>
                                        </p:tgtEl>
                                      </p:cBhvr>
                                    </p:animEffect>
                                  </p:childTnLst>
                                </p:cTn>
                              </p:par>
                              <p:par>
                                <p:cTn id="47" presetID="22" presetClass="entr" presetSubtype="8"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wipe(left)">
                                      <p:cBhvr>
                                        <p:cTn id="49" dur="500"/>
                                        <p:tgtEl>
                                          <p:spTgt spid="60"/>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wipe(left)">
                                      <p:cBhvr>
                                        <p:cTn id="52" dur="500"/>
                                        <p:tgtEl>
                                          <p:spTgt spid="61"/>
                                        </p:tgtEl>
                                      </p:cBhvr>
                                    </p:animEffect>
                                  </p:childTnLst>
                                </p:cTn>
                              </p:par>
                              <p:par>
                                <p:cTn id="53" presetID="22" presetClass="entr" presetSubtype="8" fill="hold" nodeType="with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wipe(left)">
                                      <p:cBhvr>
                                        <p:cTn id="5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2" grpId="0" animBg="1"/>
      <p:bldP spid="43" grpId="0" animBg="1"/>
      <p:bldP spid="44" grpId="0" animBg="1"/>
      <p:bldP spid="45" grpId="0" animBg="1"/>
      <p:bldP spid="46" grpId="0" animBg="1"/>
      <p:bldP spid="49" grpId="0" animBg="1"/>
      <p:bldP spid="52" grpId="0" animBg="1"/>
      <p:bldP spid="55" grpId="0" animBg="1"/>
      <p:bldP spid="58" grpId="0" animBg="1"/>
      <p:bldP spid="6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203970"/>
            <a:ext cx="8102600" cy="4529286"/>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762128" y="1018232"/>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布</a:t>
            </a:r>
            <a:r>
              <a:rPr lang="zh-CN" altLang="en-US" dirty="0" smtClean="0">
                <a:solidFill>
                  <a:schemeClr val="bg1"/>
                </a:solidFill>
                <a:latin typeface="微软雅黑" pitchFamily="34" charset="-122"/>
                <a:ea typeface="微软雅黑" pitchFamily="34" charset="-122"/>
              </a:rPr>
              <a:t>局的通用属性</a:t>
            </a:r>
            <a:endParaRPr lang="zh-CN" altLang="en-US" dirty="0">
              <a:solidFill>
                <a:schemeClr val="bg1"/>
              </a:solidFill>
              <a:latin typeface="微软雅黑" pitchFamily="34" charset="-122"/>
              <a:ea typeface="微软雅黑" pitchFamily="34" charset="-122"/>
            </a:endParaRPr>
          </a:p>
        </p:txBody>
      </p:sp>
      <p:sp>
        <p:nvSpPr>
          <p:cNvPr id="19" name="内容占位符 2"/>
          <p:cNvSpPr txBox="1">
            <a:spLocks/>
          </p:cNvSpPr>
          <p:nvPr/>
        </p:nvSpPr>
        <p:spPr bwMode="auto">
          <a:xfrm>
            <a:off x="606425" y="1556796"/>
            <a:ext cx="7975600" cy="20882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altLang="zh-CN" sz="2000" dirty="0" smtClean="0"/>
              <a:t>Android</a:t>
            </a:r>
            <a:r>
              <a:rPr lang="zh-CN" altLang="zh-CN" sz="2000" dirty="0"/>
              <a:t>系统提供的五种常用布局直接或者间接继承自</a:t>
            </a:r>
            <a:r>
              <a:rPr lang="en-US" altLang="zh-CN" sz="2000" dirty="0"/>
              <a:t>ViewGroup</a:t>
            </a:r>
            <a:r>
              <a:rPr lang="zh-CN" altLang="zh-CN" sz="2000" dirty="0"/>
              <a:t>，因</a:t>
            </a:r>
            <a:r>
              <a:rPr lang="zh-CN" altLang="zh-CN" sz="2000" dirty="0" smtClean="0"/>
              <a:t>此</a:t>
            </a:r>
            <a:r>
              <a:rPr lang="zh-CN" altLang="en-US" sz="2000" dirty="0" smtClean="0"/>
              <a:t>它们</a:t>
            </a:r>
            <a:r>
              <a:rPr lang="zh-CN" altLang="zh-CN" sz="2000" dirty="0" smtClean="0"/>
              <a:t>也</a:t>
            </a:r>
            <a:r>
              <a:rPr lang="zh-CN" altLang="zh-CN" sz="2000" dirty="0"/>
              <a:t>支持在</a:t>
            </a:r>
            <a:r>
              <a:rPr lang="en-US" altLang="zh-CN" sz="2000" dirty="0"/>
              <a:t>ViewGroup</a:t>
            </a:r>
            <a:r>
              <a:rPr lang="zh-CN" altLang="zh-CN" sz="2000" dirty="0"/>
              <a:t>中定义的属性，这些属性可以看作是布局的通用属</a:t>
            </a:r>
            <a:r>
              <a:rPr lang="zh-CN" altLang="zh-CN" sz="2000" dirty="0" smtClean="0"/>
              <a:t>性</a:t>
            </a:r>
            <a:r>
              <a:rPr lang="zh-CN" altLang="en-US" sz="2000" dirty="0" smtClean="0"/>
              <a:t>。</a:t>
            </a:r>
            <a:endParaRPr lang="en-US" altLang="zh-CN" sz="2000" dirty="0" smtClean="0"/>
          </a:p>
          <a:p>
            <a:pPr lvl="1">
              <a:lnSpc>
                <a:spcPct val="150000"/>
              </a:lnSpc>
            </a:pPr>
            <a:endParaRPr lang="en-US" altLang="zh-CN" sz="2000" dirty="0" smtClean="0">
              <a:latin typeface="Times New Roman" panose="02020603050405020304" pitchFamily="18" charset="0"/>
              <a:cs typeface="Times New Roman" panose="02020603050405020304" pitchFamily="18" charset="0"/>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7" name="标题 1"/>
          <p:cNvSpPr>
            <a:spLocks noChangeArrowheads="1"/>
          </p:cNvSpPr>
          <p:nvPr/>
        </p:nvSpPr>
        <p:spPr bwMode="auto">
          <a:xfrm>
            <a:off x="1619672" y="404664"/>
            <a:ext cx="597666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2.3.1 </a:t>
            </a:r>
            <a:r>
              <a:rPr lang="zh-CN" altLang="en-US" sz="3200" b="1" dirty="0" smtClean="0">
                <a:solidFill>
                  <a:srgbClr val="006BA9"/>
                </a:solidFill>
                <a:latin typeface="微软雅黑" pitchFamily="34" charset="-122"/>
                <a:ea typeface="微软雅黑" pitchFamily="34" charset="-122"/>
                <a:sym typeface="宋体" charset="-122"/>
              </a:rPr>
              <a:t>布局的通用属性</a:t>
            </a:r>
            <a:endParaRPr lang="zh-CN" altLang="en-US" sz="3200" b="1" dirty="0">
              <a:solidFill>
                <a:srgbClr val="006BA9"/>
              </a:solidFill>
              <a:latin typeface="微软雅黑" pitchFamily="34" charset="-122"/>
              <a:ea typeface="微软雅黑" pitchFamily="34" charset="-122"/>
              <a:sym typeface="宋体" charset="-122"/>
            </a:endParaRPr>
          </a:p>
        </p:txBody>
      </p:sp>
      <p:graphicFrame>
        <p:nvGraphicFramePr>
          <p:cNvPr id="15" name="表格 14"/>
          <p:cNvGraphicFramePr>
            <a:graphicFrameLocks noGrp="1"/>
          </p:cNvGraphicFramePr>
          <p:nvPr>
            <p:extLst>
              <p:ext uri="{D42A27DB-BD31-4B8C-83A1-F6EECF244321}">
                <p14:modId xmlns:p14="http://schemas.microsoft.com/office/powerpoint/2010/main" val="257960479"/>
              </p:ext>
            </p:extLst>
          </p:nvPr>
        </p:nvGraphicFramePr>
        <p:xfrm>
          <a:off x="1626821" y="3068960"/>
          <a:ext cx="5760640" cy="2407864"/>
        </p:xfrm>
        <a:graphic>
          <a:graphicData uri="http://schemas.openxmlformats.org/drawingml/2006/table">
            <a:tbl>
              <a:tblPr firstRow="1" bandRow="1">
                <a:tableStyleId>{B301B821-A1FF-4177-AEE7-76D212191A09}</a:tableStyleId>
              </a:tblPr>
              <a:tblGrid>
                <a:gridCol w="2245431"/>
                <a:gridCol w="3515209"/>
              </a:tblGrid>
              <a:tr h="339230">
                <a:tc>
                  <a:txBody>
                    <a:bodyPr/>
                    <a:lstStyle/>
                    <a:p>
                      <a:pPr algn="ctr">
                        <a:spcAft>
                          <a:spcPts val="0"/>
                        </a:spcAft>
                      </a:pPr>
                      <a:r>
                        <a:rPr lang="zh-CN" altLang="zh-CN" sz="1800" kern="100" dirty="0" smtClean="0">
                          <a:effectLst/>
                        </a:rPr>
                        <a:t>属性名称</a:t>
                      </a:r>
                      <a:endParaRPr lang="zh-CN" altLang="zh-CN" sz="1800" kern="100" dirty="0">
                        <a:effectLst/>
                        <a:latin typeface="Times New Roman"/>
                        <a:ea typeface="宋体"/>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t>功能描述</a:t>
                      </a:r>
                      <a:endParaRPr lang="en-US" altLang="zh-CN" sz="1800" dirty="0" smtClean="0"/>
                    </a:p>
                  </a:txBody>
                  <a:tcPr marL="91432" marR="91432" marT="45716" marB="45716" anchor="ctr">
                    <a:lnL w="12700" cap="flat" cmpd="sng" algn="ctr">
                      <a:solidFill>
                        <a:srgbClr val="006BA9"/>
                      </a:solidFill>
                      <a:prstDash val="solid"/>
                      <a:round/>
                      <a:headEnd type="none" w="med" len="med"/>
                      <a:tailEnd type="none" w="med" len="med"/>
                    </a:lnL>
                  </a:tcPr>
                </a:tc>
              </a:tr>
              <a:tr h="229140">
                <a:tc>
                  <a:txBody>
                    <a:bodyPr/>
                    <a:lstStyle/>
                    <a:p>
                      <a:pPr marL="0" algn="l" defTabSz="914400" rtl="0" eaLnBrk="1" latinLnBrk="0" hangingPunct="1">
                        <a:spcAft>
                          <a:spcPts val="0"/>
                        </a:spcAft>
                      </a:pPr>
                      <a:r>
                        <a:rPr lang="en-US" altLang="zh-CN" sz="1400" kern="100" dirty="0" smtClean="0">
                          <a:solidFill>
                            <a:schemeClr val="dk1"/>
                          </a:solidFill>
                          <a:effectLst/>
                          <a:latin typeface="+mn-lt"/>
                          <a:ea typeface="+mn-ea"/>
                          <a:cs typeface="+mn-cs"/>
                        </a:rPr>
                        <a:t>android:id</a:t>
                      </a:r>
                      <a:endParaRPr lang="zh-CN" altLang="zh-CN" sz="1400" kern="100" dirty="0">
                        <a:solidFill>
                          <a:schemeClr val="dk1"/>
                        </a:solidFill>
                        <a:effectLst/>
                        <a:latin typeface="+mn-lt"/>
                        <a:ea typeface="+mn-ea"/>
                        <a:cs typeface="+mn-cs"/>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algn="just">
                        <a:spcAft>
                          <a:spcPts val="0"/>
                        </a:spcAft>
                      </a:pPr>
                      <a:r>
                        <a:rPr lang="zh-CN" altLang="zh-CN" sz="1400" kern="100" dirty="0" smtClean="0">
                          <a:effectLst/>
                        </a:rPr>
                        <a:t>设置布局的标识</a:t>
                      </a:r>
                      <a:endParaRPr lang="zh-CN" altLang="zh-CN" sz="1400" kern="100" dirty="0">
                        <a:effectLst/>
                        <a:latin typeface="Times New Roman"/>
                        <a:ea typeface="宋体"/>
                      </a:endParaRPr>
                    </a:p>
                  </a:txBody>
                  <a:tcPr marL="91432" marR="91432" marT="45716" marB="45716" anchor="ctr">
                    <a:lnL w="12700" cap="flat" cmpd="sng" algn="ctr">
                      <a:solidFill>
                        <a:srgbClr val="006BA9"/>
                      </a:solidFill>
                      <a:prstDash val="solid"/>
                      <a:round/>
                      <a:headEnd type="none" w="med" len="med"/>
                      <a:tailEnd type="none" w="med" len="med"/>
                    </a:lnL>
                  </a:tcPr>
                </a:tc>
              </a:tr>
              <a:tr h="243264">
                <a:tc>
                  <a:txBody>
                    <a:bodyPr/>
                    <a:lstStyle/>
                    <a:p>
                      <a:pPr marL="0" algn="l" defTabSz="914400" rtl="0" eaLnBrk="1" latinLnBrk="0" hangingPunct="1">
                        <a:spcAft>
                          <a:spcPts val="0"/>
                        </a:spcAft>
                      </a:pPr>
                      <a:r>
                        <a:rPr lang="en-US" altLang="zh-CN" sz="1400" kern="100" dirty="0" smtClean="0">
                          <a:solidFill>
                            <a:schemeClr val="dk1"/>
                          </a:solidFill>
                          <a:effectLst/>
                          <a:latin typeface="+mn-lt"/>
                          <a:ea typeface="+mn-ea"/>
                          <a:cs typeface="+mn-cs"/>
                        </a:rPr>
                        <a:t>android:layout_width</a:t>
                      </a: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algn="just">
                        <a:spcAft>
                          <a:spcPts val="0"/>
                        </a:spcAft>
                      </a:pPr>
                      <a:r>
                        <a:rPr lang="zh-CN" altLang="zh-CN" sz="1400" kern="100" dirty="0" smtClean="0">
                          <a:effectLst/>
                        </a:rPr>
                        <a:t>设置布局的宽度</a:t>
                      </a:r>
                      <a:endParaRPr lang="zh-CN" altLang="zh-CN" sz="1400" kern="100" dirty="0">
                        <a:effectLst/>
                        <a:latin typeface="Times New Roman"/>
                        <a:ea typeface="宋体"/>
                      </a:endParaRPr>
                    </a:p>
                  </a:txBody>
                  <a:tcPr marL="91432" marR="91432" marT="45716" marB="45716" anchor="ctr">
                    <a:lnL w="12700" cap="flat" cmpd="sng" algn="ctr">
                      <a:solidFill>
                        <a:srgbClr val="006BA9"/>
                      </a:solidFill>
                      <a:prstDash val="solid"/>
                      <a:round/>
                      <a:headEnd type="none" w="med" len="med"/>
                      <a:tailEnd type="none" w="med" len="med"/>
                    </a:lnL>
                  </a:tcPr>
                </a:tc>
              </a:tr>
              <a:tr h="229140">
                <a:tc>
                  <a:txBody>
                    <a:bodyPr/>
                    <a:lstStyle/>
                    <a:p>
                      <a:pPr marL="0" algn="l" defTabSz="914400" rtl="0" eaLnBrk="1" latinLnBrk="0" hangingPunct="1">
                        <a:spcAft>
                          <a:spcPts val="0"/>
                        </a:spcAft>
                      </a:pPr>
                      <a:r>
                        <a:rPr lang="en-US" altLang="zh-CN" sz="1400" kern="100" dirty="0" smtClean="0">
                          <a:solidFill>
                            <a:schemeClr val="dk1"/>
                          </a:solidFill>
                          <a:effectLst/>
                          <a:latin typeface="+mn-lt"/>
                          <a:ea typeface="+mn-ea"/>
                          <a:cs typeface="+mn-cs"/>
                        </a:rPr>
                        <a:t>android: layout_height</a:t>
                      </a:r>
                      <a:endParaRPr lang="zh-CN" altLang="zh-CN" sz="1400" kern="100" dirty="0">
                        <a:solidFill>
                          <a:schemeClr val="dk1"/>
                        </a:solidFill>
                        <a:effectLst/>
                        <a:latin typeface="+mn-lt"/>
                        <a:ea typeface="+mn-ea"/>
                        <a:cs typeface="+mn-cs"/>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algn="just">
                        <a:spcAft>
                          <a:spcPts val="0"/>
                        </a:spcAft>
                      </a:pPr>
                      <a:r>
                        <a:rPr lang="zh-CN" altLang="zh-CN" sz="1400" kern="100" dirty="0" smtClean="0">
                          <a:effectLst/>
                        </a:rPr>
                        <a:t>设置布局的宽度</a:t>
                      </a:r>
                      <a:endParaRPr lang="zh-CN" altLang="zh-CN" sz="1400" kern="100" dirty="0">
                        <a:effectLst/>
                        <a:latin typeface="Times New Roman"/>
                        <a:ea typeface="宋体"/>
                      </a:endParaRPr>
                    </a:p>
                  </a:txBody>
                  <a:tcPr marL="91432" marR="91432" marT="45716" marB="45716" anchor="ctr">
                    <a:lnL w="12700" cap="flat" cmpd="sng" algn="ctr">
                      <a:solidFill>
                        <a:srgbClr val="006BA9"/>
                      </a:solidFill>
                      <a:prstDash val="solid"/>
                      <a:round/>
                      <a:headEnd type="none" w="med" len="med"/>
                      <a:tailEnd type="none" w="med" len="med"/>
                    </a:lnL>
                  </a:tcPr>
                </a:tc>
              </a:tr>
              <a:tr h="229140">
                <a:tc>
                  <a:txBody>
                    <a:bodyPr/>
                    <a:lstStyle/>
                    <a:p>
                      <a:pPr marL="0" algn="l" defTabSz="914400" rtl="0" eaLnBrk="1" latinLnBrk="0" hangingPunct="1">
                        <a:spcAft>
                          <a:spcPts val="0"/>
                        </a:spcAft>
                      </a:pPr>
                      <a:r>
                        <a:rPr lang="en-US" altLang="zh-CN" sz="1400" kern="100" dirty="0" smtClean="0">
                          <a:solidFill>
                            <a:schemeClr val="dk1"/>
                          </a:solidFill>
                          <a:effectLst/>
                          <a:latin typeface="+mn-lt"/>
                          <a:ea typeface="+mn-ea"/>
                          <a:cs typeface="+mn-cs"/>
                        </a:rPr>
                        <a:t>android:background</a:t>
                      </a:r>
                      <a:endParaRPr lang="zh-CN" altLang="zh-CN" sz="1400" kern="100" dirty="0">
                        <a:solidFill>
                          <a:schemeClr val="dk1"/>
                        </a:solidFill>
                        <a:effectLst/>
                        <a:latin typeface="+mn-lt"/>
                        <a:ea typeface="+mn-ea"/>
                        <a:cs typeface="+mn-cs"/>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algn="just">
                        <a:spcAft>
                          <a:spcPts val="0"/>
                        </a:spcAft>
                      </a:pPr>
                      <a:r>
                        <a:rPr lang="zh-CN" altLang="zh-CN" sz="1400" kern="100" dirty="0" smtClean="0">
                          <a:effectLst/>
                        </a:rPr>
                        <a:t>设置布局的背景</a:t>
                      </a:r>
                      <a:endParaRPr lang="zh-CN" altLang="zh-CN" sz="1400" kern="100" dirty="0">
                        <a:effectLst/>
                        <a:latin typeface="Times New Roman"/>
                        <a:ea typeface="宋体"/>
                      </a:endParaRPr>
                    </a:p>
                  </a:txBody>
                  <a:tcPr marL="91432" marR="91432" marT="45716" marB="45716" anchor="ctr">
                    <a:lnL w="12700" cap="flat" cmpd="sng" algn="ctr">
                      <a:solidFill>
                        <a:srgbClr val="006BA9"/>
                      </a:solidFill>
                      <a:prstDash val="solid"/>
                      <a:round/>
                      <a:headEnd type="none" w="med" len="med"/>
                      <a:tailEnd type="none" w="med" len="med"/>
                    </a:lnL>
                  </a:tcPr>
                </a:tc>
              </a:tr>
              <a:tr h="229140">
                <a:tc>
                  <a:txBody>
                    <a:bodyPr/>
                    <a:lstStyle/>
                    <a:p>
                      <a:pPr marL="0" algn="l" defTabSz="914400" rtl="0" eaLnBrk="1" latinLnBrk="0" hangingPunct="1">
                        <a:spcAft>
                          <a:spcPts val="0"/>
                        </a:spcAft>
                      </a:pPr>
                      <a:r>
                        <a:rPr lang="en-US" altLang="zh-CN" sz="1400" kern="100" dirty="0" smtClean="0">
                          <a:solidFill>
                            <a:schemeClr val="dk1"/>
                          </a:solidFill>
                          <a:effectLst/>
                          <a:latin typeface="+mn-lt"/>
                          <a:ea typeface="+mn-ea"/>
                          <a:cs typeface="+mn-cs"/>
                        </a:rPr>
                        <a:t>android:layout_margin</a:t>
                      </a:r>
                      <a:endParaRPr lang="zh-CN" altLang="zh-CN" sz="1400" kern="100" dirty="0">
                        <a:solidFill>
                          <a:schemeClr val="dk1"/>
                        </a:solidFill>
                        <a:effectLst/>
                        <a:latin typeface="+mn-lt"/>
                        <a:ea typeface="+mn-ea"/>
                        <a:cs typeface="+mn-cs"/>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algn="just">
                        <a:spcAft>
                          <a:spcPts val="0"/>
                        </a:spcAft>
                      </a:pPr>
                      <a:r>
                        <a:rPr lang="zh-CN" altLang="zh-CN" sz="1400" kern="100" dirty="0" smtClean="0">
                          <a:effectLst/>
                        </a:rPr>
                        <a:t>设置当前布局与屏幕边界或与周围控件的距离</a:t>
                      </a:r>
                      <a:endParaRPr lang="zh-CN" altLang="zh-CN" sz="1400" kern="100" dirty="0">
                        <a:effectLst/>
                        <a:latin typeface="Times New Roman"/>
                        <a:ea typeface="宋体"/>
                      </a:endParaRPr>
                    </a:p>
                  </a:txBody>
                  <a:tcPr marL="91432" marR="91432" marT="45716" marB="45716" anchor="ctr">
                    <a:lnL w="12700" cap="flat" cmpd="sng" algn="ctr">
                      <a:solidFill>
                        <a:srgbClr val="006BA9"/>
                      </a:solidFill>
                      <a:prstDash val="solid"/>
                      <a:round/>
                      <a:headEnd type="none" w="med" len="med"/>
                      <a:tailEnd type="none" w="med" len="med"/>
                    </a:lnL>
                  </a:tcPr>
                </a:tc>
              </a:tr>
              <a:tr h="229140">
                <a:tc>
                  <a:txBody>
                    <a:bodyPr/>
                    <a:lstStyle/>
                    <a:p>
                      <a:pPr marL="0" algn="l" defTabSz="914400" rtl="0" eaLnBrk="1" latinLnBrk="0" hangingPunct="1">
                        <a:spcAft>
                          <a:spcPts val="0"/>
                        </a:spcAft>
                      </a:pPr>
                      <a:r>
                        <a:rPr lang="en-US" altLang="zh-CN" sz="1400" kern="100" dirty="0" smtClean="0">
                          <a:solidFill>
                            <a:schemeClr val="dk1"/>
                          </a:solidFill>
                          <a:effectLst/>
                          <a:latin typeface="+mn-lt"/>
                          <a:ea typeface="+mn-ea"/>
                          <a:cs typeface="+mn-cs"/>
                        </a:rPr>
                        <a:t>android:padding</a:t>
                      </a:r>
                      <a:endParaRPr lang="zh-CN" altLang="zh-CN" sz="1400" kern="100" dirty="0">
                        <a:solidFill>
                          <a:schemeClr val="dk1"/>
                        </a:solidFill>
                        <a:effectLst/>
                        <a:latin typeface="+mn-lt"/>
                        <a:ea typeface="+mn-ea"/>
                        <a:cs typeface="+mn-cs"/>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algn="just">
                        <a:spcAft>
                          <a:spcPts val="0"/>
                        </a:spcAft>
                      </a:pPr>
                      <a:r>
                        <a:rPr lang="zh-CN" altLang="zh-CN" sz="1400" kern="100" dirty="0" smtClean="0">
                          <a:effectLst/>
                        </a:rPr>
                        <a:t>设置当前布局与该布局中控件的距离</a:t>
                      </a:r>
                      <a:endParaRPr lang="zh-CN" altLang="zh-CN" sz="1400" kern="100" dirty="0">
                        <a:effectLst/>
                        <a:latin typeface="Times New Roman"/>
                        <a:ea typeface="宋体"/>
                      </a:endParaRPr>
                    </a:p>
                  </a:txBody>
                  <a:tcPr marL="91432" marR="91432" marT="45716" marB="45716" anchor="ctr">
                    <a:lnL w="12700" cap="flat" cmpd="sng" algn="ctr">
                      <a:solidFill>
                        <a:srgbClr val="006BA9"/>
                      </a:solidFill>
                      <a:prstDash val="solid"/>
                      <a:round/>
                      <a:headEnd type="none" w="med" len="med"/>
                      <a:tailEnd type="none" w="med" len="med"/>
                    </a:lnL>
                  </a:tcPr>
                </a:tc>
              </a:tr>
            </a:tbl>
          </a:graphicData>
        </a:graphic>
      </p:graphicFrame>
    </p:spTree>
    <p:custDataLst>
      <p:tags r:id="rId1"/>
    </p:custDataLst>
    <p:extLst>
      <p:ext uri="{BB962C8B-B14F-4D97-AF65-F5344CB8AC3E}">
        <p14:creationId xmlns:p14="http://schemas.microsoft.com/office/powerpoint/2010/main" val="2698679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628800"/>
            <a:ext cx="8102600" cy="4278436"/>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608402" y="1443062"/>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相对</a:t>
            </a:r>
            <a:r>
              <a:rPr lang="zh-CN" altLang="en-US" dirty="0" smtClean="0">
                <a:solidFill>
                  <a:schemeClr val="bg1"/>
                </a:solidFill>
                <a:latin typeface="微软雅黑" pitchFamily="34" charset="-122"/>
                <a:ea typeface="微软雅黑" pitchFamily="34" charset="-122"/>
              </a:rPr>
              <a:t>布局</a:t>
            </a:r>
            <a:endParaRPr lang="zh-CN" altLang="en-US" dirty="0">
              <a:solidFill>
                <a:schemeClr val="bg1"/>
              </a:solidFill>
              <a:latin typeface="微软雅黑" pitchFamily="34" charset="-122"/>
              <a:ea typeface="微软雅黑" pitchFamily="34" charset="-122"/>
            </a:endParaRPr>
          </a:p>
        </p:txBody>
      </p:sp>
      <p:sp>
        <p:nvSpPr>
          <p:cNvPr id="19" name="内容占位符 2"/>
          <p:cNvSpPr txBox="1">
            <a:spLocks/>
          </p:cNvSpPr>
          <p:nvPr/>
        </p:nvSpPr>
        <p:spPr bwMode="auto">
          <a:xfrm>
            <a:off x="481013" y="1916832"/>
            <a:ext cx="7975600" cy="28082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zh-CN" altLang="en-US" sz="2000" dirty="0" smtClean="0">
                <a:latin typeface="Times New Roman" panose="02020603050405020304" pitchFamily="18" charset="0"/>
                <a:cs typeface="Times New Roman" panose="02020603050405020304" pitchFamily="18" charset="0"/>
              </a:rPr>
              <a:t>相对布局（</a:t>
            </a:r>
            <a:r>
              <a:rPr lang="en-US" altLang="zh-CN" sz="2000" dirty="0" err="1" smtClean="0">
                <a:latin typeface="Times New Roman" panose="02020603050405020304" pitchFamily="18" charset="0"/>
                <a:cs typeface="Times New Roman" panose="02020603050405020304" pitchFamily="18" charset="0"/>
              </a:rPr>
              <a:t>RelativeLayout</a:t>
            </a:r>
            <a:r>
              <a:rPr lang="zh-CN" altLang="en-US" sz="2000" dirty="0" smtClean="0">
                <a:latin typeface="Times New Roman" panose="02020603050405020304" pitchFamily="18" charset="0"/>
                <a:cs typeface="Times New Roman" panose="02020603050405020304" pitchFamily="18" charset="0"/>
              </a:rPr>
              <a:t>）是通过相对定位的方式指定子控件位置，即以其它控件或父容器为参照物，摆放控件位置。</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pPr>
            <a:r>
              <a:rPr lang="zh-CN" altLang="zh-CN" sz="2000" dirty="0"/>
              <a:t>定义格</a:t>
            </a:r>
            <a:r>
              <a:rPr lang="zh-CN" altLang="zh-CN" sz="2000" dirty="0" smtClean="0"/>
              <a:t>式</a:t>
            </a:r>
            <a:endParaRPr lang="en-US" altLang="zh-CN" sz="2000" dirty="0" smtClean="0"/>
          </a:p>
          <a:p>
            <a:pPr lvl="1">
              <a:lnSpc>
                <a:spcPct val="150000"/>
              </a:lnSpc>
            </a:pPr>
            <a:endParaRPr lang="en-US" altLang="zh-CN" sz="2000" dirty="0" smtClean="0">
              <a:latin typeface="Times New Roman" panose="02020603050405020304" pitchFamily="18" charset="0"/>
              <a:cs typeface="Times New Roman" panose="02020603050405020304" pitchFamily="18" charset="0"/>
            </a:endParaRP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7" name="标题 1"/>
          <p:cNvSpPr>
            <a:spLocks noChangeArrowheads="1"/>
          </p:cNvSpPr>
          <p:nvPr/>
        </p:nvSpPr>
        <p:spPr bwMode="auto">
          <a:xfrm>
            <a:off x="1619672" y="404664"/>
            <a:ext cx="629669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2.3.2  </a:t>
            </a:r>
            <a:r>
              <a:rPr lang="en-US" altLang="zh-CN" sz="3200" b="1" dirty="0">
                <a:solidFill>
                  <a:srgbClr val="006BA9"/>
                </a:solidFill>
                <a:latin typeface="微软雅黑" pitchFamily="34" charset="-122"/>
                <a:ea typeface="微软雅黑" pitchFamily="34" charset="-122"/>
                <a:sym typeface="宋体" charset="-122"/>
              </a:rPr>
              <a:t>RelativeLayout</a:t>
            </a:r>
            <a:r>
              <a:rPr lang="zh-CN" altLang="en-US" sz="3200" b="1" dirty="0" smtClean="0">
                <a:solidFill>
                  <a:srgbClr val="006BA9"/>
                </a:solidFill>
                <a:latin typeface="微软雅黑" pitchFamily="34" charset="-122"/>
                <a:ea typeface="微软雅黑" pitchFamily="34" charset="-122"/>
                <a:sym typeface="宋体" charset="-122"/>
              </a:rPr>
              <a:t>相</a:t>
            </a:r>
            <a:r>
              <a:rPr lang="zh-CN" altLang="en-US" sz="3200" b="1" dirty="0">
                <a:solidFill>
                  <a:srgbClr val="006BA9"/>
                </a:solidFill>
                <a:latin typeface="微软雅黑" pitchFamily="34" charset="-122"/>
                <a:ea typeface="微软雅黑" pitchFamily="34" charset="-122"/>
                <a:sym typeface="宋体" charset="-122"/>
              </a:rPr>
              <a:t>对</a:t>
            </a:r>
            <a:r>
              <a:rPr lang="zh-CN" altLang="en-US" sz="3200" b="1" dirty="0" smtClean="0">
                <a:solidFill>
                  <a:srgbClr val="006BA9"/>
                </a:solidFill>
                <a:latin typeface="微软雅黑" pitchFamily="34" charset="-122"/>
                <a:ea typeface="微软雅黑" pitchFamily="34" charset="-122"/>
                <a:sym typeface="宋体" charset="-122"/>
              </a:rPr>
              <a:t>布局</a:t>
            </a:r>
            <a:endParaRPr lang="zh-CN" altLang="en-US" sz="3200" b="1" dirty="0">
              <a:solidFill>
                <a:srgbClr val="006BA9"/>
              </a:solidFill>
              <a:latin typeface="微软雅黑" pitchFamily="34" charset="-122"/>
              <a:ea typeface="微软雅黑" pitchFamily="34" charset="-122"/>
              <a:sym typeface="宋体" charset="-122"/>
            </a:endParaRPr>
          </a:p>
        </p:txBody>
      </p:sp>
      <p:sp>
        <p:nvSpPr>
          <p:cNvPr id="16" name="矩形 17"/>
          <p:cNvSpPr>
            <a:spLocks noChangeArrowheads="1"/>
          </p:cNvSpPr>
          <p:nvPr/>
        </p:nvSpPr>
        <p:spPr bwMode="auto">
          <a:xfrm>
            <a:off x="822199" y="3745276"/>
            <a:ext cx="7016774" cy="177195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a:lnSpc>
                <a:spcPct val="150000"/>
              </a:lnSpc>
              <a:defRPr/>
            </a:pPr>
            <a:r>
              <a:rPr lang="en-US" altLang="zh-CN" sz="1600" dirty="0" smtClean="0">
                <a:latin typeface="Times New Roman" pitchFamily="18" charset="0"/>
                <a:cs typeface="Times New Roman" pitchFamily="18" charset="0"/>
              </a:rPr>
              <a:t>     &lt;</a:t>
            </a:r>
            <a:r>
              <a:rPr lang="en-US" altLang="zh-CN" sz="1600" dirty="0" err="1">
                <a:latin typeface="Times New Roman" pitchFamily="18" charset="0"/>
                <a:cs typeface="Times New Roman" pitchFamily="18" charset="0"/>
              </a:rPr>
              <a:t>RelativeLayout</a:t>
            </a: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xmlns:android</a:t>
            </a:r>
            <a:r>
              <a:rPr lang="en-US" altLang="zh-CN" sz="1600" dirty="0">
                <a:latin typeface="Times New Roman" pitchFamily="18" charset="0"/>
                <a:cs typeface="Times New Roman" pitchFamily="18" charset="0"/>
              </a:rPr>
              <a:t>="http://</a:t>
            </a:r>
            <a:r>
              <a:rPr lang="en-US" altLang="zh-CN" sz="1600" dirty="0" err="1">
                <a:latin typeface="Times New Roman" pitchFamily="18" charset="0"/>
                <a:cs typeface="Times New Roman" pitchFamily="18" charset="0"/>
              </a:rPr>
              <a:t>schemas.android.com</a:t>
            </a:r>
            <a:r>
              <a:rPr lang="en-US" altLang="zh-CN" sz="1600" dirty="0">
                <a:latin typeface="Times New Roman" pitchFamily="18" charset="0"/>
                <a:cs typeface="Times New Roman" pitchFamily="18" charset="0"/>
              </a:rPr>
              <a:t>/</a:t>
            </a:r>
            <a:r>
              <a:rPr lang="en-US" altLang="zh-CN" sz="1600" dirty="0" err="1">
                <a:latin typeface="Times New Roman" pitchFamily="18" charset="0"/>
                <a:cs typeface="Times New Roman" pitchFamily="18" charset="0"/>
              </a:rPr>
              <a:t>apk</a:t>
            </a:r>
            <a:r>
              <a:rPr lang="en-US" altLang="zh-CN" sz="1600" dirty="0">
                <a:latin typeface="Times New Roman" pitchFamily="18" charset="0"/>
                <a:cs typeface="Times New Roman" pitchFamily="18" charset="0"/>
              </a:rPr>
              <a:t>/res/android"</a:t>
            </a:r>
          </a:p>
          <a:p>
            <a:r>
              <a:rPr lang="en-US" altLang="zh-CN" sz="1600" dirty="0" smtClean="0"/>
              <a:t>	</a:t>
            </a:r>
            <a:r>
              <a:rPr lang="zh-CN" altLang="zh-CN" sz="1600" dirty="0" smtClean="0"/>
              <a:t>属</a:t>
            </a:r>
            <a:r>
              <a:rPr lang="zh-CN" altLang="zh-CN" sz="1600" dirty="0"/>
              <a:t>性</a:t>
            </a:r>
            <a:r>
              <a:rPr lang="en-US" altLang="zh-CN" sz="1600" dirty="0"/>
              <a:t> = "</a:t>
            </a:r>
            <a:r>
              <a:rPr lang="zh-CN" altLang="zh-CN" sz="1600" dirty="0"/>
              <a:t>属性值</a:t>
            </a:r>
            <a:r>
              <a:rPr lang="en-US" altLang="zh-CN" sz="1600" dirty="0"/>
              <a:t>"</a:t>
            </a:r>
            <a:endParaRPr lang="zh-CN" altLang="zh-CN" sz="1600" dirty="0"/>
          </a:p>
          <a:p>
            <a:r>
              <a:rPr lang="en-US" altLang="zh-CN" sz="1600" dirty="0" smtClean="0"/>
              <a:t>	......&gt;</a:t>
            </a:r>
            <a:endParaRPr lang="en-US" altLang="zh-CN" sz="1600" dirty="0" smtClean="0">
              <a:latin typeface="Times New Roman" pitchFamily="18" charset="0"/>
              <a:cs typeface="Times New Roman" pitchFamily="18" charset="0"/>
            </a:endParaRPr>
          </a:p>
          <a:p>
            <a:pPr>
              <a:lnSpc>
                <a:spcPct val="150000"/>
              </a:lnSpc>
              <a:defRPr/>
            </a:pPr>
            <a:r>
              <a:rPr lang="en-US" altLang="zh-CN"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&lt;/</a:t>
            </a:r>
            <a:r>
              <a:rPr lang="en-US" altLang="zh-CN" sz="1600" dirty="0" err="1">
                <a:latin typeface="Times New Roman" pitchFamily="18" charset="0"/>
                <a:cs typeface="Times New Roman" pitchFamily="18" charset="0"/>
              </a:rPr>
              <a:t>RelativeLayout</a:t>
            </a:r>
            <a:r>
              <a:rPr lang="en-US" altLang="zh-CN" sz="1600" dirty="0">
                <a:latin typeface="Times New Roman" pitchFamily="18" charset="0"/>
                <a:cs typeface="Times New Roman" pitchFamily="18" charset="0"/>
              </a:rPr>
              <a:t>&gt;</a:t>
            </a:r>
          </a:p>
        </p:txBody>
      </p:sp>
    </p:spTree>
    <p:custDataLst>
      <p:tags r:id="rId1"/>
    </p:custDataLst>
    <p:extLst>
      <p:ext uri="{BB962C8B-B14F-4D97-AF65-F5344CB8AC3E}">
        <p14:creationId xmlns:p14="http://schemas.microsoft.com/office/powerpoint/2010/main" val="991958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表格 24"/>
          <p:cNvGraphicFramePr>
            <a:graphicFrameLocks noGrp="1"/>
          </p:cNvGraphicFramePr>
          <p:nvPr>
            <p:extLst>
              <p:ext uri="{D42A27DB-BD31-4B8C-83A1-F6EECF244321}">
                <p14:modId xmlns:p14="http://schemas.microsoft.com/office/powerpoint/2010/main" val="2857075307"/>
              </p:ext>
            </p:extLst>
          </p:nvPr>
        </p:nvGraphicFramePr>
        <p:xfrm>
          <a:off x="539552" y="1268760"/>
          <a:ext cx="8229600" cy="5041897"/>
        </p:xfrm>
        <a:graphic>
          <a:graphicData uri="http://schemas.openxmlformats.org/drawingml/2006/table">
            <a:tbl>
              <a:tblPr firstRow="1" bandRow="1">
                <a:tableStyleId>{B301B821-A1FF-4177-AEE7-76D212191A09}</a:tableStyleId>
              </a:tblPr>
              <a:tblGrid>
                <a:gridCol w="3207803"/>
                <a:gridCol w="5021797"/>
              </a:tblGrid>
              <a:tr h="451229">
                <a:tc>
                  <a:txBody>
                    <a:bodyPr/>
                    <a:lstStyle/>
                    <a:p>
                      <a:pPr algn="ctr"/>
                      <a:r>
                        <a:rPr lang="zh-CN" altLang="en-US" sz="1800" kern="1200" dirty="0" smtClean="0"/>
                        <a:t>控件属性</a:t>
                      </a:r>
                      <a:endParaRPr lang="zh-CN" altLang="en-US" sz="1800" b="1" kern="1200" dirty="0">
                        <a:solidFill>
                          <a:schemeClr val="lt1"/>
                        </a:solidFill>
                        <a:latin typeface="+mn-lt"/>
                        <a:ea typeface="+mn-ea"/>
                        <a:cs typeface="+mn-cs"/>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t>功能描述</a:t>
                      </a:r>
                      <a:endParaRPr lang="en-US" altLang="zh-CN" sz="18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android:layout_centerInParent</a:t>
                      </a:r>
                      <a:endParaRPr lang="zh-CN" altLang="en-US" sz="1400" b="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设置当前控件位于父布局的中央位置</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23580">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android:layout_centerVertical</a:t>
                      </a:r>
                      <a:endParaRPr lang="zh-CN" altLang="en-US" sz="1400" b="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设置当前控件位于父布局的垂直居中位置</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android:layout_centerHorizontal</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设置当前控件位于父控件的水平居中位置</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android:layout_above</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设置当前控件位于某控件上方</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android:layout_below</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设置当前控件位于某控件下方</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kern="1200" dirty="0" err="1" smtClean="0">
                          <a:effectLst/>
                          <a:latin typeface="Times New Roman" panose="02020603050405020304" pitchFamily="18" charset="0"/>
                          <a:cs typeface="Times New Roman" panose="02020603050405020304" pitchFamily="18" charset="0"/>
                        </a:rPr>
                        <a:t>android:layout_toLeftOf</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smtClean="0">
                          <a:effectLst/>
                        </a:rPr>
                        <a:t>设置当前控件位于某控件左侧</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smtClean="0">
                          <a:latin typeface="Times New Roman" panose="02020603050405020304" pitchFamily="18" charset="0"/>
                          <a:cs typeface="Times New Roman" panose="02020603050405020304" pitchFamily="18" charset="0"/>
                        </a:rPr>
                        <a:t>android:layout_toRightOf</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设置当前控件位于某控件右侧</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android:layout_alignParentTop</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smtClean="0">
                          <a:effectLst/>
                        </a:rPr>
                        <a:t>设置当前控件是否与父控件顶端对齐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kern="1200" dirty="0" err="1" smtClean="0">
                          <a:effectLst/>
                          <a:latin typeface="Times New Roman" panose="02020603050405020304" pitchFamily="18" charset="0"/>
                          <a:cs typeface="Times New Roman" panose="02020603050405020304" pitchFamily="18" charset="0"/>
                        </a:rPr>
                        <a:t>android:layout_alignParentLeft</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smtClean="0">
                          <a:effectLst/>
                        </a:rPr>
                        <a:t>设置当前控件是否与父控件左对齐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android:layout_alignParentRight</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设置当前控件是否与父控件右对齐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android:layout_alignParentBottom</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设置当前控件是否与父控件底端对齐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android:layout_alignTop</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设置当前控件的上边界与某控件的上边界对齐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android:layout_alignBottom</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设置当前控件的下边界与某控件的下边界对齐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android:layout_alignLeft</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设置当前控件的左边界与某控件的左边界对齐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err="1" smtClean="0">
                          <a:latin typeface="Times New Roman" panose="02020603050405020304" pitchFamily="18" charset="0"/>
                          <a:cs typeface="Times New Roman" panose="02020603050405020304" pitchFamily="18" charset="0"/>
                        </a:rPr>
                        <a:t>android:layout_alignRight</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设置当前控件的右边界与某控件的右边界对齐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bl>
          </a:graphicData>
        </a:graphic>
      </p:graphicFrame>
      <p:sp>
        <p:nvSpPr>
          <p:cNvPr id="4" name="标题 1"/>
          <p:cNvSpPr>
            <a:spLocks noChangeArrowheads="1"/>
          </p:cNvSpPr>
          <p:nvPr/>
        </p:nvSpPr>
        <p:spPr bwMode="auto">
          <a:xfrm>
            <a:off x="1619672" y="404664"/>
            <a:ext cx="669674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2.3.2  </a:t>
            </a:r>
            <a:r>
              <a:rPr lang="zh-CN" altLang="en-US" sz="3200" b="1" dirty="0">
                <a:solidFill>
                  <a:srgbClr val="006BA9"/>
                </a:solidFill>
                <a:latin typeface="微软雅黑" pitchFamily="34" charset="-122"/>
                <a:ea typeface="微软雅黑" pitchFamily="34" charset="-122"/>
                <a:sym typeface="宋体" charset="-122"/>
              </a:rPr>
              <a:t>相对</a:t>
            </a:r>
            <a:r>
              <a:rPr lang="zh-CN" altLang="en-US" sz="3200" b="1" dirty="0" smtClean="0">
                <a:solidFill>
                  <a:srgbClr val="006BA9"/>
                </a:solidFill>
                <a:latin typeface="微软雅黑" pitchFamily="34" charset="-122"/>
                <a:ea typeface="微软雅黑" pitchFamily="34" charset="-122"/>
                <a:sym typeface="宋体" charset="-122"/>
              </a:rPr>
              <a:t>布局</a:t>
            </a:r>
            <a:r>
              <a:rPr lang="en-US" altLang="zh-CN" sz="3200" b="1" dirty="0" smtClean="0">
                <a:solidFill>
                  <a:srgbClr val="006BA9"/>
                </a:solidFill>
                <a:latin typeface="微软雅黑" pitchFamily="34" charset="-122"/>
                <a:ea typeface="微软雅黑" pitchFamily="34" charset="-122"/>
                <a:sym typeface="宋体" charset="-122"/>
              </a:rPr>
              <a:t>—</a:t>
            </a:r>
            <a:r>
              <a:rPr lang="zh-CN" altLang="en-US" sz="3200" b="1" dirty="0" smtClean="0">
                <a:solidFill>
                  <a:srgbClr val="006BA9"/>
                </a:solidFill>
                <a:latin typeface="微软雅黑" pitchFamily="34" charset="-122"/>
                <a:ea typeface="微软雅黑" pitchFamily="34" charset="-122"/>
                <a:sym typeface="宋体" charset="-122"/>
              </a:rPr>
              <a:t>控</a:t>
            </a:r>
            <a:r>
              <a:rPr lang="zh-CN" altLang="en-US" sz="3200" b="1" dirty="0">
                <a:solidFill>
                  <a:srgbClr val="006BA9"/>
                </a:solidFill>
                <a:latin typeface="微软雅黑" pitchFamily="34" charset="-122"/>
                <a:ea typeface="微软雅黑" pitchFamily="34" charset="-122"/>
                <a:sym typeface="宋体" charset="-122"/>
              </a:rPr>
              <a:t>件位置</a:t>
            </a:r>
            <a:r>
              <a:rPr lang="zh-CN" altLang="en-US" sz="3200" b="1" dirty="0" smtClean="0">
                <a:solidFill>
                  <a:srgbClr val="006BA9"/>
                </a:solidFill>
                <a:latin typeface="微软雅黑" pitchFamily="34" charset="-122"/>
                <a:ea typeface="微软雅黑" pitchFamily="34" charset="-122"/>
                <a:sym typeface="宋体" charset="-122"/>
              </a:rPr>
              <a:t>属性</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195253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56704" y="1556792"/>
            <a:ext cx="8102600" cy="3960389"/>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580112" y="1371054"/>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相对</a:t>
            </a:r>
            <a:r>
              <a:rPr lang="zh-CN" altLang="en-US" dirty="0" smtClean="0">
                <a:solidFill>
                  <a:schemeClr val="bg1"/>
                </a:solidFill>
                <a:latin typeface="微软雅黑" pitchFamily="34" charset="-122"/>
                <a:ea typeface="微软雅黑" pitchFamily="34" charset="-122"/>
              </a:rPr>
              <a:t>布局</a:t>
            </a:r>
            <a:endParaRPr lang="zh-CN" altLang="en-US" dirty="0">
              <a:solidFill>
                <a:schemeClr val="bg1"/>
              </a:solidFill>
              <a:latin typeface="微软雅黑" pitchFamily="34" charset="-122"/>
              <a:ea typeface="微软雅黑" pitchFamily="34" charset="-122"/>
            </a:endParaRPr>
          </a:p>
        </p:txBody>
      </p:sp>
      <p:sp>
        <p:nvSpPr>
          <p:cNvPr id="7" name="矩形 17"/>
          <p:cNvSpPr>
            <a:spLocks noChangeArrowheads="1"/>
          </p:cNvSpPr>
          <p:nvPr/>
        </p:nvSpPr>
        <p:spPr bwMode="auto">
          <a:xfrm>
            <a:off x="683568" y="2240842"/>
            <a:ext cx="7848872" cy="259228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a:lnSpc>
                <a:spcPct val="150000"/>
              </a:lnSpc>
              <a:defRPr/>
            </a:pPr>
            <a:r>
              <a:rPr lang="en-US" altLang="zh-CN" dirty="0" smtClean="0">
                <a:latin typeface="Times New Roman" pitchFamily="18" charset="0"/>
                <a:cs typeface="Times New Roman" pitchFamily="18" charset="0"/>
              </a:rPr>
              <a:t>     &lt;</a:t>
            </a:r>
            <a:r>
              <a:rPr lang="en-US" altLang="zh-CN" dirty="0" err="1">
                <a:latin typeface="Times New Roman" pitchFamily="18" charset="0"/>
                <a:cs typeface="Times New Roman" pitchFamily="18" charset="0"/>
              </a:rPr>
              <a:t>RelativeLayout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xmlns:android</a:t>
            </a:r>
            <a:r>
              <a:rPr lang="en-US" altLang="zh-CN" dirty="0">
                <a:latin typeface="Times New Roman" pitchFamily="18" charset="0"/>
                <a:cs typeface="Times New Roman" pitchFamily="18" charset="0"/>
              </a:rPr>
              <a:t>="http://</a:t>
            </a:r>
            <a:r>
              <a:rPr lang="en-US" altLang="zh-CN" dirty="0" err="1">
                <a:latin typeface="Times New Roman" pitchFamily="18" charset="0"/>
                <a:cs typeface="Times New Roman" pitchFamily="18" charset="0"/>
              </a:rPr>
              <a:t>schemas.android.com</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apk</a:t>
            </a:r>
            <a:r>
              <a:rPr lang="en-US" altLang="zh-CN" dirty="0">
                <a:latin typeface="Times New Roman" pitchFamily="18" charset="0"/>
                <a:cs typeface="Times New Roman" pitchFamily="18" charset="0"/>
              </a:rPr>
              <a:t>/res/android"</a:t>
            </a:r>
          </a:p>
          <a:p>
            <a:pPr>
              <a:lnSpc>
                <a:spcPct val="150000"/>
              </a:lnSpc>
              <a:defRPr/>
            </a:pP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android:layout_width</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match_parent</a:t>
            </a:r>
            <a:r>
              <a:rPr lang="en-US" altLang="zh-CN" dirty="0">
                <a:latin typeface="Times New Roman" pitchFamily="18" charset="0"/>
                <a:cs typeface="Times New Roman" pitchFamily="18" charset="0"/>
              </a:rPr>
              <a:t>"</a:t>
            </a:r>
          </a:p>
          <a:p>
            <a:pPr>
              <a:lnSpc>
                <a:spcPct val="150000"/>
              </a:lnSpc>
              <a:defRPr/>
            </a:pPr>
            <a:r>
              <a:rPr lang="en-US" altLang="zh-CN" dirty="0">
                <a:latin typeface="Times New Roman" pitchFamily="18" charset="0"/>
                <a:cs typeface="Times New Roman" pitchFamily="18" charset="0"/>
              </a:rPr>
              <a:t>        android:layout_height="match_parent</a:t>
            </a:r>
            <a:r>
              <a:rPr lang="en-US" altLang="zh-CN" dirty="0" smtClean="0">
                <a:latin typeface="Times New Roman" pitchFamily="18" charset="0"/>
                <a:cs typeface="Times New Roman" pitchFamily="18" charset="0"/>
              </a:rPr>
              <a:t>"&gt;</a:t>
            </a:r>
            <a:endParaRPr lang="en-US" altLang="zh-CN" dirty="0">
              <a:latin typeface="Times New Roman" pitchFamily="18" charset="0"/>
              <a:cs typeface="Times New Roman" pitchFamily="18" charset="0"/>
            </a:endParaRPr>
          </a:p>
          <a:p>
            <a:pPr>
              <a:lnSpc>
                <a:spcPct val="150000"/>
              </a:lnSpc>
              <a:defRPr/>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t>
            </a:r>
          </a:p>
          <a:p>
            <a:pPr>
              <a:lnSpc>
                <a:spcPct val="150000"/>
              </a:lnSpc>
              <a:defRPr/>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&lt;/</a:t>
            </a:r>
            <a:r>
              <a:rPr lang="en-US" altLang="zh-CN" dirty="0" err="1">
                <a:latin typeface="Times New Roman" pitchFamily="18" charset="0"/>
                <a:cs typeface="Times New Roman" pitchFamily="18" charset="0"/>
              </a:rPr>
              <a:t>RelativeLayout</a:t>
            </a:r>
            <a:r>
              <a:rPr lang="en-US" altLang="zh-CN" dirty="0">
                <a:latin typeface="Times New Roman" pitchFamily="18" charset="0"/>
                <a:cs typeface="Times New Roman" pitchFamily="18" charset="0"/>
              </a:rPr>
              <a:t>&gt;</a:t>
            </a:r>
          </a:p>
        </p:txBody>
      </p:sp>
      <p:sp>
        <p:nvSpPr>
          <p:cNvPr id="25" name="标题 1"/>
          <p:cNvSpPr>
            <a:spLocks noChangeArrowheads="1"/>
          </p:cNvSpPr>
          <p:nvPr/>
        </p:nvSpPr>
        <p:spPr bwMode="auto">
          <a:xfrm>
            <a:off x="1619672" y="404664"/>
            <a:ext cx="6552728"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2.3.2  </a:t>
            </a:r>
            <a:r>
              <a:rPr lang="en-US" altLang="zh-CN" sz="3200" b="1" dirty="0">
                <a:solidFill>
                  <a:srgbClr val="006BA9"/>
                </a:solidFill>
                <a:latin typeface="微软雅黑" pitchFamily="34" charset="-122"/>
                <a:ea typeface="微软雅黑" pitchFamily="34" charset="-122"/>
                <a:sym typeface="宋体" charset="-122"/>
              </a:rPr>
              <a:t>RelativeLayout</a:t>
            </a:r>
            <a:r>
              <a:rPr lang="zh-CN" altLang="en-US" sz="3200" b="1" dirty="0" smtClean="0">
                <a:solidFill>
                  <a:srgbClr val="006BA9"/>
                </a:solidFill>
                <a:latin typeface="微软雅黑" pitchFamily="34" charset="-122"/>
                <a:ea typeface="微软雅黑" pitchFamily="34" charset="-122"/>
                <a:sym typeface="宋体" charset="-122"/>
              </a:rPr>
              <a:t>相</a:t>
            </a:r>
            <a:r>
              <a:rPr lang="zh-CN" altLang="en-US" sz="3200" b="1" dirty="0">
                <a:solidFill>
                  <a:srgbClr val="006BA9"/>
                </a:solidFill>
                <a:latin typeface="微软雅黑" pitchFamily="34" charset="-122"/>
                <a:ea typeface="微软雅黑" pitchFamily="34" charset="-122"/>
                <a:sym typeface="宋体" charset="-122"/>
              </a:rPr>
              <a:t>对</a:t>
            </a:r>
            <a:r>
              <a:rPr lang="zh-CN" altLang="en-US" sz="3200" b="1" dirty="0" smtClean="0">
                <a:solidFill>
                  <a:srgbClr val="006BA9"/>
                </a:solidFill>
                <a:latin typeface="微软雅黑" pitchFamily="34" charset="-122"/>
                <a:ea typeface="微软雅黑" pitchFamily="34" charset="-122"/>
                <a:sym typeface="宋体" charset="-122"/>
              </a:rPr>
              <a:t>布局</a:t>
            </a:r>
            <a:endParaRPr lang="zh-CN" altLang="en-US" sz="3200" b="1" dirty="0">
              <a:solidFill>
                <a:srgbClr val="006BA9"/>
              </a:solidFill>
              <a:latin typeface="微软雅黑" pitchFamily="34" charset="-122"/>
              <a:ea typeface="微软雅黑" pitchFamily="34" charset="-122"/>
              <a:sym typeface="宋体" charset="-122"/>
            </a:endParaRPr>
          </a:p>
        </p:txBody>
      </p:sp>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4784" y="1742530"/>
            <a:ext cx="2427296" cy="3651362"/>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54541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wipe(left)">
                                      <p:cBhvr>
                                        <p:cTn id="7" dur="500"/>
                                        <p:tgtEl>
                                          <p:spTgt spid="30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077"/>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4151" y="3132651"/>
            <a:ext cx="2134073" cy="3242375"/>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1863" y="3112090"/>
            <a:ext cx="2134073" cy="3242375"/>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24"/>
          <p:cNvSpPr>
            <a:spLocks noChangeArrowheads="1"/>
          </p:cNvSpPr>
          <p:nvPr/>
        </p:nvSpPr>
        <p:spPr bwMode="auto">
          <a:xfrm>
            <a:off x="542925" y="1257326"/>
            <a:ext cx="8102600" cy="519606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613136" y="1071588"/>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线性布局</a:t>
            </a:r>
          </a:p>
        </p:txBody>
      </p:sp>
      <p:sp>
        <p:nvSpPr>
          <p:cNvPr id="7" name="内容占位符 2"/>
          <p:cNvSpPr txBox="1">
            <a:spLocks/>
          </p:cNvSpPr>
          <p:nvPr/>
        </p:nvSpPr>
        <p:spPr bwMode="auto">
          <a:xfrm>
            <a:off x="542925" y="1383898"/>
            <a:ext cx="7975600" cy="14690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zh-CN" altLang="en-US" sz="2000" dirty="0" smtClean="0"/>
              <a:t>线性</a:t>
            </a:r>
            <a:r>
              <a:rPr lang="zh-CN" altLang="en-US" sz="2000" dirty="0" smtClean="0">
                <a:latin typeface="Times New Roman" panose="02020603050405020304" pitchFamily="18" charset="0"/>
                <a:cs typeface="Times New Roman" panose="02020603050405020304" pitchFamily="18" charset="0"/>
              </a:rPr>
              <a:t>布局（</a:t>
            </a:r>
            <a:r>
              <a:rPr lang="en-US" altLang="zh-CN" sz="2000" dirty="0" err="1" smtClean="0">
                <a:latin typeface="Times New Roman" panose="02020603050405020304" pitchFamily="18" charset="0"/>
                <a:cs typeface="Times New Roman" panose="02020603050405020304" pitchFamily="18" charset="0"/>
              </a:rPr>
              <a:t>LinearLayout</a:t>
            </a:r>
            <a:r>
              <a:rPr lang="zh-CN" altLang="en-US" sz="2000" dirty="0" smtClean="0">
                <a:latin typeface="Times New Roman" panose="02020603050405020304" pitchFamily="18" charset="0"/>
                <a:cs typeface="Times New Roman" panose="02020603050405020304" pitchFamily="18" charset="0"/>
              </a:rPr>
              <a:t>）主要以水平或垂直方式来显示界面中的控件。当控件水平排列时，显示顺序依次为从左到右，当控件垂直排列时，显示顺序依次为从上到下</a:t>
            </a:r>
            <a:r>
              <a:rPr lang="zh-CN" altLang="zh-CN" sz="2000" dirty="0" smtClean="0"/>
              <a:t>。</a:t>
            </a:r>
            <a:endParaRPr lang="en-US" altLang="zh-CN" sz="2000" dirty="0" smtClean="0"/>
          </a:p>
        </p:txBody>
      </p:sp>
      <p:sp>
        <p:nvSpPr>
          <p:cNvPr id="10" name="矩形 9"/>
          <p:cNvSpPr/>
          <p:nvPr/>
        </p:nvSpPr>
        <p:spPr>
          <a:xfrm>
            <a:off x="2391018" y="3649915"/>
            <a:ext cx="537882" cy="200055"/>
          </a:xfrm>
          <a:prstGeom prst="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sz="700" b="1" dirty="0">
                <a:solidFill>
                  <a:schemeClr val="bg1"/>
                </a:solidFill>
                <a:latin typeface="Arial" charset="0"/>
                <a:ea typeface="宋体" pitchFamily="2" charset="-122"/>
              </a:rPr>
              <a:t>按钮</a:t>
            </a:r>
            <a:r>
              <a:rPr lang="en-US" altLang="zh-CN" sz="700" b="1" dirty="0">
                <a:solidFill>
                  <a:schemeClr val="bg1"/>
                </a:solidFill>
                <a:latin typeface="Arial" charset="0"/>
                <a:ea typeface="宋体" pitchFamily="2" charset="-122"/>
              </a:rPr>
              <a:t>1</a:t>
            </a:r>
            <a:endParaRPr lang="zh-CN" altLang="en-US" sz="700" b="1" dirty="0">
              <a:solidFill>
                <a:schemeClr val="bg1"/>
              </a:solidFill>
              <a:latin typeface="Arial" charset="0"/>
              <a:ea typeface="宋体" pitchFamily="2" charset="-122"/>
            </a:endParaRPr>
          </a:p>
        </p:txBody>
      </p:sp>
      <p:sp>
        <p:nvSpPr>
          <p:cNvPr id="11" name="矩形 10"/>
          <p:cNvSpPr/>
          <p:nvPr/>
        </p:nvSpPr>
        <p:spPr>
          <a:xfrm>
            <a:off x="2391018" y="3947976"/>
            <a:ext cx="537882" cy="200055"/>
          </a:xfrm>
          <a:prstGeom prst="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sz="700" b="1">
                <a:solidFill>
                  <a:schemeClr val="bg1"/>
                </a:solidFill>
                <a:latin typeface="Arial" charset="0"/>
                <a:ea typeface="宋体" pitchFamily="2" charset="-122"/>
              </a:rPr>
              <a:t>按钮</a:t>
            </a:r>
            <a:r>
              <a:rPr lang="en-US" altLang="zh-CN" sz="700" b="1">
                <a:solidFill>
                  <a:schemeClr val="bg1"/>
                </a:solidFill>
                <a:latin typeface="Arial" charset="0"/>
                <a:ea typeface="宋体" pitchFamily="2" charset="-122"/>
              </a:rPr>
              <a:t>2</a:t>
            </a:r>
            <a:endParaRPr lang="zh-CN" altLang="en-US" sz="700" b="1" dirty="0">
              <a:solidFill>
                <a:schemeClr val="bg1"/>
              </a:solidFill>
              <a:latin typeface="Arial" charset="0"/>
              <a:ea typeface="宋体" pitchFamily="2" charset="-122"/>
            </a:endParaRPr>
          </a:p>
        </p:txBody>
      </p:sp>
      <p:sp>
        <p:nvSpPr>
          <p:cNvPr id="12" name="矩形 11"/>
          <p:cNvSpPr/>
          <p:nvPr/>
        </p:nvSpPr>
        <p:spPr>
          <a:xfrm>
            <a:off x="2391018" y="4251767"/>
            <a:ext cx="537882" cy="200055"/>
          </a:xfrm>
          <a:prstGeom prst="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sz="700" b="1" dirty="0">
                <a:solidFill>
                  <a:schemeClr val="bg1"/>
                </a:solidFill>
                <a:latin typeface="Arial" charset="0"/>
                <a:ea typeface="宋体" pitchFamily="2" charset="-122"/>
              </a:rPr>
              <a:t>按钮</a:t>
            </a:r>
            <a:r>
              <a:rPr lang="en-US" altLang="zh-CN" sz="700" b="1" dirty="0">
                <a:solidFill>
                  <a:schemeClr val="bg1"/>
                </a:solidFill>
                <a:latin typeface="Arial" charset="0"/>
                <a:ea typeface="宋体" pitchFamily="2" charset="-122"/>
              </a:rPr>
              <a:t>3</a:t>
            </a:r>
            <a:endParaRPr lang="zh-CN" altLang="en-US" sz="700" b="1" dirty="0">
              <a:solidFill>
                <a:schemeClr val="bg1"/>
              </a:solidFill>
              <a:latin typeface="Arial" charset="0"/>
              <a:ea typeface="宋体" pitchFamily="2" charset="-122"/>
            </a:endParaRPr>
          </a:p>
        </p:txBody>
      </p:sp>
      <p:cxnSp>
        <p:nvCxnSpPr>
          <p:cNvPr id="13" name="直接箭头连接符 12"/>
          <p:cNvCxnSpPr/>
          <p:nvPr/>
        </p:nvCxnSpPr>
        <p:spPr bwMode="auto">
          <a:xfrm>
            <a:off x="3327445" y="3642221"/>
            <a:ext cx="0" cy="921155"/>
          </a:xfrm>
          <a:prstGeom prst="straightConnector1">
            <a:avLst/>
          </a:prstGeom>
          <a:noFill/>
          <a:ln w="19050" cap="flat" cmpd="sng" algn="ctr">
            <a:solidFill>
              <a:srgbClr val="006BA9"/>
            </a:solidFill>
            <a:prstDash val="solid"/>
            <a:round/>
            <a:headEnd type="none" w="med" len="med"/>
            <a:tailEnd type="arrow"/>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cxnSp>
      <p:sp>
        <p:nvSpPr>
          <p:cNvPr id="15" name="矩形 14"/>
          <p:cNvSpPr/>
          <p:nvPr/>
        </p:nvSpPr>
        <p:spPr>
          <a:xfrm>
            <a:off x="5770267" y="3637217"/>
            <a:ext cx="431557" cy="200055"/>
          </a:xfrm>
          <a:prstGeom prst="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sz="700" b="1">
                <a:solidFill>
                  <a:schemeClr val="bg1"/>
                </a:solidFill>
                <a:latin typeface="Arial" charset="0"/>
                <a:ea typeface="宋体" pitchFamily="2" charset="-122"/>
              </a:rPr>
              <a:t>按钮</a:t>
            </a:r>
            <a:r>
              <a:rPr lang="en-US" altLang="zh-CN" sz="700" b="1">
                <a:solidFill>
                  <a:schemeClr val="bg1"/>
                </a:solidFill>
                <a:latin typeface="Arial" charset="0"/>
                <a:ea typeface="宋体" pitchFamily="2" charset="-122"/>
              </a:rPr>
              <a:t>3</a:t>
            </a:r>
            <a:endParaRPr lang="zh-CN" altLang="en-US" sz="700" b="1" dirty="0">
              <a:solidFill>
                <a:schemeClr val="bg1"/>
              </a:solidFill>
              <a:latin typeface="Arial" charset="0"/>
              <a:ea typeface="宋体" pitchFamily="2" charset="-122"/>
            </a:endParaRPr>
          </a:p>
        </p:txBody>
      </p:sp>
      <p:sp>
        <p:nvSpPr>
          <p:cNvPr id="16" name="矩形 15"/>
          <p:cNvSpPr/>
          <p:nvPr/>
        </p:nvSpPr>
        <p:spPr>
          <a:xfrm>
            <a:off x="5305410" y="3637217"/>
            <a:ext cx="431557" cy="200055"/>
          </a:xfrm>
          <a:prstGeom prst="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sz="700" b="1" dirty="0" smtClean="0">
                <a:solidFill>
                  <a:schemeClr val="bg1"/>
                </a:solidFill>
                <a:latin typeface="Arial" charset="0"/>
                <a:ea typeface="宋体" pitchFamily="2" charset="-122"/>
              </a:rPr>
              <a:t>按钮</a:t>
            </a:r>
            <a:r>
              <a:rPr lang="en-US" altLang="zh-CN" sz="700" b="1" dirty="0">
                <a:solidFill>
                  <a:schemeClr val="bg1"/>
                </a:solidFill>
                <a:latin typeface="Arial" charset="0"/>
                <a:ea typeface="宋体" pitchFamily="2" charset="-122"/>
              </a:rPr>
              <a:t>2</a:t>
            </a:r>
            <a:endParaRPr lang="zh-CN" altLang="en-US" sz="700" b="1" dirty="0">
              <a:solidFill>
                <a:schemeClr val="bg1"/>
              </a:solidFill>
              <a:latin typeface="Arial" charset="0"/>
              <a:ea typeface="宋体" pitchFamily="2" charset="-122"/>
            </a:endParaRPr>
          </a:p>
        </p:txBody>
      </p:sp>
      <p:sp>
        <p:nvSpPr>
          <p:cNvPr id="17" name="矩形 16"/>
          <p:cNvSpPr/>
          <p:nvPr/>
        </p:nvSpPr>
        <p:spPr>
          <a:xfrm>
            <a:off x="4842207" y="3634977"/>
            <a:ext cx="431557" cy="200055"/>
          </a:xfrm>
          <a:prstGeom prst="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sz="700" b="1" dirty="0" smtClean="0">
                <a:solidFill>
                  <a:schemeClr val="bg1"/>
                </a:solidFill>
                <a:latin typeface="Arial" charset="0"/>
                <a:ea typeface="宋体" pitchFamily="2" charset="-122"/>
              </a:rPr>
              <a:t>按钮</a:t>
            </a:r>
            <a:r>
              <a:rPr lang="en-US" altLang="zh-CN" sz="700" b="1" dirty="0">
                <a:solidFill>
                  <a:schemeClr val="bg1"/>
                </a:solidFill>
                <a:latin typeface="Arial" charset="0"/>
                <a:ea typeface="宋体" pitchFamily="2" charset="-122"/>
              </a:rPr>
              <a:t>1</a:t>
            </a:r>
            <a:endParaRPr lang="zh-CN" altLang="en-US" sz="700" b="1" dirty="0">
              <a:solidFill>
                <a:schemeClr val="bg1"/>
              </a:solidFill>
              <a:latin typeface="Arial" charset="0"/>
              <a:ea typeface="宋体" pitchFamily="2" charset="-122"/>
            </a:endParaRPr>
          </a:p>
        </p:txBody>
      </p:sp>
      <p:cxnSp>
        <p:nvCxnSpPr>
          <p:cNvPr id="18" name="直接箭头连接符 17"/>
          <p:cNvCxnSpPr/>
          <p:nvPr/>
        </p:nvCxnSpPr>
        <p:spPr bwMode="auto">
          <a:xfrm>
            <a:off x="4867879" y="4214896"/>
            <a:ext cx="1366219" cy="0"/>
          </a:xfrm>
          <a:prstGeom prst="straightConnector1">
            <a:avLst/>
          </a:prstGeom>
          <a:noFill/>
          <a:ln w="19050" cap="flat" cmpd="sng" algn="ctr">
            <a:solidFill>
              <a:srgbClr val="006BA9"/>
            </a:solidFill>
            <a:prstDash val="solid"/>
            <a:round/>
            <a:headEnd type="none" w="med" len="med"/>
            <a:tailEnd type="arrow"/>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cxnSp>
      <p:sp>
        <p:nvSpPr>
          <p:cNvPr id="20" name="标题 1"/>
          <p:cNvSpPr>
            <a:spLocks noChangeArrowheads="1"/>
          </p:cNvSpPr>
          <p:nvPr/>
        </p:nvSpPr>
        <p:spPr bwMode="auto">
          <a:xfrm>
            <a:off x="1619672" y="404664"/>
            <a:ext cx="5760640"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2.3.3  </a:t>
            </a:r>
            <a:r>
              <a:rPr lang="en-US" altLang="zh-CN" sz="3200" b="1" dirty="0">
                <a:solidFill>
                  <a:srgbClr val="006BA9"/>
                </a:solidFill>
                <a:latin typeface="微软雅黑" pitchFamily="34" charset="-122"/>
                <a:ea typeface="微软雅黑" pitchFamily="34" charset="-122"/>
                <a:sym typeface="宋体" charset="-122"/>
              </a:rPr>
              <a:t>LinearLayout</a:t>
            </a:r>
            <a:r>
              <a:rPr lang="zh-CN" altLang="en-US" sz="3200" b="1" dirty="0" smtClean="0">
                <a:solidFill>
                  <a:srgbClr val="006BA9"/>
                </a:solidFill>
                <a:latin typeface="微软雅黑" pitchFamily="34" charset="-122"/>
                <a:ea typeface="微软雅黑" pitchFamily="34" charset="-122"/>
                <a:sym typeface="宋体" charset="-122"/>
              </a:rPr>
              <a:t>线</a:t>
            </a:r>
            <a:r>
              <a:rPr lang="zh-CN" altLang="en-US" sz="3200" b="1" dirty="0">
                <a:solidFill>
                  <a:srgbClr val="006BA9"/>
                </a:solidFill>
                <a:latin typeface="微软雅黑" pitchFamily="34" charset="-122"/>
                <a:ea typeface="微软雅黑" pitchFamily="34" charset="-122"/>
                <a:sym typeface="宋体" charset="-122"/>
              </a:rPr>
              <a:t>性</a:t>
            </a:r>
            <a:r>
              <a:rPr lang="zh-CN" altLang="en-US" sz="3200" b="1" dirty="0" smtClean="0">
                <a:solidFill>
                  <a:srgbClr val="006BA9"/>
                </a:solidFill>
                <a:latin typeface="微软雅黑" pitchFamily="34" charset="-122"/>
                <a:ea typeface="微软雅黑" pitchFamily="34" charset="-122"/>
                <a:sym typeface="宋体" charset="-122"/>
              </a:rPr>
              <a:t>布局</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86860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5" grpId="0" animBg="1"/>
      <p:bldP spid="16"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294630"/>
            <a:ext cx="8102600" cy="5086697"/>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615529" y="1108892"/>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a:solidFill>
                  <a:schemeClr val="bg1"/>
                </a:solidFill>
                <a:latin typeface="微软雅黑" pitchFamily="34" charset="-122"/>
                <a:ea typeface="微软雅黑" pitchFamily="34" charset="-122"/>
              </a:rPr>
              <a:t>orientation</a:t>
            </a:r>
            <a:r>
              <a:rPr lang="zh-CN" altLang="en-US" dirty="0">
                <a:solidFill>
                  <a:schemeClr val="bg1"/>
                </a:solidFill>
                <a:latin typeface="微软雅黑" pitchFamily="34" charset="-122"/>
                <a:ea typeface="微软雅黑" pitchFamily="34" charset="-122"/>
              </a:rPr>
              <a:t>属性</a:t>
            </a:r>
          </a:p>
        </p:txBody>
      </p:sp>
      <p:sp>
        <p:nvSpPr>
          <p:cNvPr id="19" name="矩形 17"/>
          <p:cNvSpPr>
            <a:spLocks noChangeArrowheads="1"/>
          </p:cNvSpPr>
          <p:nvPr/>
        </p:nvSpPr>
        <p:spPr bwMode="auto">
          <a:xfrm>
            <a:off x="683568" y="1628800"/>
            <a:ext cx="7848872" cy="4536504"/>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a:lnSpc>
                <a:spcPct val="150000"/>
              </a:lnSpc>
              <a:defRPr/>
            </a:pPr>
            <a:r>
              <a:rPr lang="en-US" altLang="zh-CN" dirty="0" smtClean="0">
                <a:latin typeface="Times New Roman" pitchFamily="18" charset="0"/>
                <a:cs typeface="Times New Roman" pitchFamily="18" charset="0"/>
              </a:rPr>
              <a:t>     &lt;</a:t>
            </a:r>
            <a:r>
              <a:rPr lang="en-US" altLang="zh-CN" dirty="0" err="1">
                <a:latin typeface="Times New Roman" pitchFamily="18" charset="0"/>
                <a:cs typeface="Times New Roman" pitchFamily="18" charset="0"/>
              </a:rPr>
              <a:t>LinearLayout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xmlns:android</a:t>
            </a:r>
            <a:r>
              <a:rPr lang="en-US" altLang="zh-CN" dirty="0">
                <a:latin typeface="Times New Roman" pitchFamily="18" charset="0"/>
                <a:cs typeface="Times New Roman" pitchFamily="18" charset="0"/>
              </a:rPr>
              <a:t>="http://</a:t>
            </a:r>
            <a:r>
              <a:rPr lang="en-US" altLang="zh-CN" dirty="0" err="1">
                <a:latin typeface="Times New Roman" pitchFamily="18" charset="0"/>
                <a:cs typeface="Times New Roman" pitchFamily="18" charset="0"/>
              </a:rPr>
              <a:t>schemas.android.com</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apk</a:t>
            </a:r>
            <a:r>
              <a:rPr lang="en-US" altLang="zh-CN" dirty="0">
                <a:latin typeface="Times New Roman" pitchFamily="18" charset="0"/>
                <a:cs typeface="Times New Roman" pitchFamily="18" charset="0"/>
              </a:rPr>
              <a:t>/res/android"</a:t>
            </a:r>
          </a:p>
          <a:p>
            <a:pPr>
              <a:lnSpc>
                <a:spcPct val="150000"/>
              </a:lnSpc>
              <a:defRPr/>
            </a:pPr>
            <a:r>
              <a:rPr lang="en-US" altLang="zh-CN" dirty="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android:layout_width</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wrap_content</a:t>
            </a:r>
            <a:r>
              <a:rPr lang="en-US" altLang="zh-CN" dirty="0">
                <a:latin typeface="Times New Roman" pitchFamily="18" charset="0"/>
                <a:cs typeface="Times New Roman" pitchFamily="18" charset="0"/>
              </a:rPr>
              <a:t>"</a:t>
            </a:r>
          </a:p>
          <a:p>
            <a:pPr>
              <a:lnSpc>
                <a:spcPct val="150000"/>
              </a:lnSpc>
              <a:defRPr/>
            </a:pP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android:layout_height</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wrap_content</a:t>
            </a:r>
            <a:r>
              <a:rPr lang="en-US" altLang="zh-CN" dirty="0">
                <a:latin typeface="Times New Roman" pitchFamily="18" charset="0"/>
                <a:cs typeface="Times New Roman" pitchFamily="18" charset="0"/>
              </a:rPr>
              <a:t>"</a:t>
            </a:r>
          </a:p>
          <a:p>
            <a:pPr>
              <a:lnSpc>
                <a:spcPct val="150000"/>
              </a:lnSpc>
              <a:defRPr/>
            </a:pPr>
            <a:r>
              <a:rPr lang="en-US" altLang="zh-CN" dirty="0">
                <a:latin typeface="Times New Roman" pitchFamily="18" charset="0"/>
                <a:cs typeface="Times New Roman" pitchFamily="18" charset="0"/>
              </a:rPr>
              <a:t>        android: orientation ="vertical</a:t>
            </a:r>
            <a:r>
              <a:rPr lang="en-US" altLang="zh-CN" dirty="0" smtClean="0">
                <a:latin typeface="Times New Roman" pitchFamily="18" charset="0"/>
                <a:cs typeface="Times New Roman" pitchFamily="18" charset="0"/>
              </a:rPr>
              <a:t>"&gt;</a:t>
            </a:r>
          </a:p>
          <a:p>
            <a:pPr>
              <a:lnSpc>
                <a:spcPct val="150000"/>
              </a:lnSpc>
              <a:defRPr/>
            </a:pPr>
            <a:r>
              <a:rPr lang="en-US" altLang="zh-CN" dirty="0" smtClean="0">
                <a:latin typeface="Times New Roman" pitchFamily="18" charset="0"/>
                <a:cs typeface="Times New Roman" pitchFamily="18" charset="0"/>
              </a:rPr>
              <a:t>	&lt;</a:t>
            </a:r>
            <a:r>
              <a:rPr lang="en-US" altLang="zh-CN" dirty="0">
                <a:latin typeface="Times New Roman" pitchFamily="18" charset="0"/>
                <a:cs typeface="Times New Roman" pitchFamily="18" charset="0"/>
              </a:rPr>
              <a:t>Button</a:t>
            </a:r>
          </a:p>
          <a:p>
            <a:pPr>
              <a:lnSpc>
                <a:spcPct val="150000"/>
              </a:lnSpc>
              <a:defRPr/>
            </a:pPr>
            <a:r>
              <a:rPr lang="en-US" altLang="zh-CN" dirty="0">
                <a:latin typeface="Times New Roman" pitchFamily="18" charset="0"/>
                <a:cs typeface="Times New Roman" pitchFamily="18" charset="0"/>
              </a:rPr>
              <a:t>	        android:layout_width="0dp"</a:t>
            </a:r>
          </a:p>
          <a:p>
            <a:pPr>
              <a:lnSpc>
                <a:spcPct val="150000"/>
              </a:lnSpc>
              <a:defRPr/>
            </a:pPr>
            <a:r>
              <a:rPr lang="en-US" altLang="zh-CN" dirty="0">
                <a:latin typeface="Times New Roman" pitchFamily="18" charset="0"/>
                <a:cs typeface="Times New Roman" pitchFamily="18" charset="0"/>
              </a:rPr>
              <a:t>	        android:layout_height="wrap_content"</a:t>
            </a:r>
          </a:p>
          <a:p>
            <a:pPr>
              <a:lnSpc>
                <a:spcPct val="150000"/>
              </a:lnSpc>
              <a:defRPr/>
            </a:pPr>
            <a:r>
              <a:rPr lang="en-US" altLang="zh-CN" dirty="0">
                <a:latin typeface="Times New Roman" pitchFamily="18" charset="0"/>
                <a:cs typeface="Times New Roman" pitchFamily="18" charset="0"/>
              </a:rPr>
              <a:t>	        android:layout_weight="1"</a:t>
            </a:r>
          </a:p>
          <a:p>
            <a:pPr>
              <a:lnSpc>
                <a:spcPct val="150000"/>
              </a:lnSpc>
              <a:defRPr/>
            </a:pPr>
            <a:r>
              <a:rPr lang="en-US" altLang="zh-CN" dirty="0">
                <a:latin typeface="Times New Roman" pitchFamily="18" charset="0"/>
                <a:cs typeface="Times New Roman" pitchFamily="18" charset="0"/>
              </a:rPr>
              <a:t>	        android:text="</a:t>
            </a:r>
            <a:r>
              <a:rPr lang="zh-CN" altLang="en-US" dirty="0">
                <a:latin typeface="Times New Roman" pitchFamily="18" charset="0"/>
                <a:cs typeface="Times New Roman" pitchFamily="18" charset="0"/>
              </a:rPr>
              <a:t>按钮</a:t>
            </a:r>
            <a:r>
              <a:rPr lang="en-US" altLang="zh-CN" dirty="0">
                <a:latin typeface="Times New Roman" pitchFamily="18" charset="0"/>
                <a:cs typeface="Times New Roman" pitchFamily="18" charset="0"/>
              </a:rPr>
              <a:t>1</a:t>
            </a:r>
            <a:r>
              <a:rPr lang="en-US" altLang="zh-CN" dirty="0" smtClean="0">
                <a:latin typeface="Times New Roman" pitchFamily="18" charset="0"/>
                <a:cs typeface="Times New Roman" pitchFamily="18" charset="0"/>
              </a:rPr>
              <a:t>"/&gt;</a:t>
            </a:r>
          </a:p>
          <a:p>
            <a:pPr>
              <a:lnSpc>
                <a:spcPct val="150000"/>
              </a:lnSpc>
              <a:defRPr/>
            </a:pPr>
            <a:r>
              <a:rPr lang="en-US" altLang="zh-CN" dirty="0" smtClean="0">
                <a:latin typeface="Times New Roman" pitchFamily="18" charset="0"/>
                <a:cs typeface="Times New Roman" pitchFamily="18" charset="0"/>
              </a:rPr>
              <a:t>                .......    </a:t>
            </a:r>
          </a:p>
          <a:p>
            <a:pPr>
              <a:lnSpc>
                <a:spcPct val="150000"/>
              </a:lnSpc>
              <a:defRPr/>
            </a:pPr>
            <a:r>
              <a:rPr lang="en-US" altLang="zh-CN" dirty="0" smtClean="0">
                <a:latin typeface="Times New Roman" pitchFamily="18" charset="0"/>
                <a:cs typeface="Times New Roman" pitchFamily="18" charset="0"/>
              </a:rPr>
              <a:t>      &lt;/</a:t>
            </a:r>
            <a:r>
              <a:rPr lang="en-US" altLang="zh-CN" dirty="0">
                <a:latin typeface="Times New Roman" pitchFamily="18" charset="0"/>
                <a:cs typeface="Times New Roman" pitchFamily="18" charset="0"/>
              </a:rPr>
              <a:t>LinearLayout</a:t>
            </a:r>
            <a:r>
              <a:rPr lang="en-US" altLang="zh-CN" dirty="0" smtClean="0">
                <a:latin typeface="Times New Roman" pitchFamily="18" charset="0"/>
                <a:cs typeface="Times New Roman" pitchFamily="18" charset="0"/>
              </a:rPr>
              <a:t>&gt;   </a:t>
            </a:r>
            <a:endParaRPr lang="zh-CN" altLang="zh-CN" dirty="0">
              <a:latin typeface="Times New Roman" panose="02020603050405020304" pitchFamily="18" charset="0"/>
              <a:cs typeface="Times New Roman" panose="02020603050405020304" pitchFamily="18" charset="0"/>
            </a:endParaRPr>
          </a:p>
        </p:txBody>
      </p:sp>
      <p:sp>
        <p:nvSpPr>
          <p:cNvPr id="20" name="矩形 19"/>
          <p:cNvSpPr/>
          <p:nvPr/>
        </p:nvSpPr>
        <p:spPr>
          <a:xfrm>
            <a:off x="1233792" y="2965282"/>
            <a:ext cx="1790510" cy="360000"/>
          </a:xfrm>
          <a:prstGeom prst="rect">
            <a:avLst/>
          </a:prstGeom>
          <a:ln w="19050">
            <a:solidFill>
              <a:srgbClr val="0070C0"/>
            </a:solidFill>
          </a:ln>
        </p:spPr>
        <p:txBody>
          <a:bodyPr wrap="square" anchor="ctr">
            <a:spAutoFit/>
          </a:bodyPr>
          <a:lstStyle/>
          <a:p>
            <a:pPr algn="ctr">
              <a:defRPr/>
            </a:pPr>
            <a:endParaRPr lang="zh-CN" altLang="en-US" dirty="0">
              <a:ea typeface="宋体" pitchFamily="2" charset="-122"/>
            </a:endParaRPr>
          </a:p>
        </p:txBody>
      </p:sp>
      <p:sp>
        <p:nvSpPr>
          <p:cNvPr id="21" name="圆角矩形 20"/>
          <p:cNvSpPr/>
          <p:nvPr/>
        </p:nvSpPr>
        <p:spPr>
          <a:xfrm>
            <a:off x="3400720" y="2774998"/>
            <a:ext cx="4862985" cy="793626"/>
          </a:xfrm>
          <a:prstGeom prst="roundRect">
            <a:avLst/>
          </a:prstGeom>
          <a:solidFill>
            <a:srgbClr val="0070C0"/>
          </a:solidFill>
          <a:ln w="3175" cap="flat" cmpd="sng" algn="ctr">
            <a:solidFill>
              <a:srgbClr val="D7D7D7"/>
            </a:solidFill>
            <a:prstDash val="solid"/>
          </a:ln>
          <a:effectLst>
            <a:outerShdw blurRad="50800" dist="38100" dir="2700000" algn="tl" rotWithShape="0">
              <a:prstClr val="black">
                <a:alpha val="40000"/>
              </a:prstClr>
            </a:outerShdw>
          </a:effectLst>
        </p:spPr>
        <p:txBody>
          <a:bodyPr lIns="0" rIns="0" anchor="ctr"/>
          <a:lstStyle/>
          <a:p>
            <a:r>
              <a:rPr lang="zh-CN" altLang="en-US" b="1" dirty="0">
                <a:solidFill>
                  <a:schemeClr val="bg1"/>
                </a:solidFill>
                <a:latin typeface="Times New Roman" pitchFamily="18" charset="0"/>
                <a:ea typeface="宋体" pitchFamily="2" charset="-122"/>
                <a:cs typeface="Times New Roman" pitchFamily="18" charset="0"/>
              </a:rPr>
              <a:t>此属性控制控件排列方向，包含两个属性值：</a:t>
            </a:r>
            <a:r>
              <a:rPr lang="en-US" altLang="zh-CN" b="1" dirty="0">
                <a:solidFill>
                  <a:schemeClr val="bg1"/>
                </a:solidFill>
                <a:latin typeface="Times New Roman" pitchFamily="18" charset="0"/>
                <a:ea typeface="宋体" pitchFamily="2" charset="-122"/>
                <a:cs typeface="Times New Roman" pitchFamily="18" charset="0"/>
              </a:rPr>
              <a:t>vertical(</a:t>
            </a:r>
            <a:r>
              <a:rPr lang="zh-CN" altLang="en-US" b="1" dirty="0">
                <a:solidFill>
                  <a:schemeClr val="bg1"/>
                </a:solidFill>
                <a:latin typeface="Times New Roman" pitchFamily="18" charset="0"/>
                <a:ea typeface="宋体" pitchFamily="2" charset="-122"/>
                <a:cs typeface="Times New Roman" pitchFamily="18" charset="0"/>
              </a:rPr>
              <a:t>垂直</a:t>
            </a:r>
            <a:r>
              <a:rPr lang="en-US" altLang="zh-CN" b="1" dirty="0">
                <a:solidFill>
                  <a:schemeClr val="bg1"/>
                </a:solidFill>
                <a:latin typeface="Times New Roman" pitchFamily="18" charset="0"/>
                <a:ea typeface="宋体" pitchFamily="2" charset="-122"/>
                <a:cs typeface="Times New Roman" pitchFamily="18" charset="0"/>
              </a:rPr>
              <a:t>)</a:t>
            </a:r>
            <a:r>
              <a:rPr lang="zh-CN" altLang="en-US" b="1" dirty="0">
                <a:solidFill>
                  <a:schemeClr val="bg1"/>
                </a:solidFill>
                <a:latin typeface="Times New Roman" pitchFamily="18" charset="0"/>
                <a:ea typeface="宋体" pitchFamily="2" charset="-122"/>
                <a:cs typeface="Times New Roman" pitchFamily="18" charset="0"/>
              </a:rPr>
              <a:t>、</a:t>
            </a:r>
            <a:r>
              <a:rPr lang="en-US" altLang="zh-CN" b="1" dirty="0">
                <a:solidFill>
                  <a:schemeClr val="bg1"/>
                </a:solidFill>
                <a:latin typeface="Times New Roman" pitchFamily="18" charset="0"/>
                <a:ea typeface="宋体" pitchFamily="2" charset="-122"/>
                <a:cs typeface="Times New Roman" pitchFamily="18" charset="0"/>
              </a:rPr>
              <a:t>horizontal(</a:t>
            </a:r>
            <a:r>
              <a:rPr lang="zh-CN" altLang="en-US" b="1" dirty="0">
                <a:solidFill>
                  <a:schemeClr val="bg1"/>
                </a:solidFill>
                <a:latin typeface="Times New Roman" pitchFamily="18" charset="0"/>
                <a:ea typeface="宋体" pitchFamily="2" charset="-122"/>
                <a:cs typeface="Times New Roman" pitchFamily="18" charset="0"/>
              </a:rPr>
              <a:t>水平</a:t>
            </a:r>
            <a:r>
              <a:rPr lang="en-US" altLang="zh-CN" b="1" dirty="0" smtClean="0">
                <a:solidFill>
                  <a:schemeClr val="bg1"/>
                </a:solidFill>
                <a:latin typeface="Times New Roman" pitchFamily="18" charset="0"/>
                <a:ea typeface="宋体" pitchFamily="2" charset="-122"/>
                <a:cs typeface="Times New Roman" pitchFamily="18" charset="0"/>
              </a:rPr>
              <a:t>)</a:t>
            </a:r>
            <a:endParaRPr lang="en-US" altLang="zh-CN" b="1" dirty="0">
              <a:solidFill>
                <a:schemeClr val="bg1"/>
              </a:solidFill>
              <a:latin typeface="Times New Roman" pitchFamily="18" charset="0"/>
              <a:ea typeface="宋体" pitchFamily="2" charset="-122"/>
              <a:cs typeface="Times New Roman" pitchFamily="18" charset="0"/>
            </a:endParaRPr>
          </a:p>
        </p:txBody>
      </p:sp>
      <p:cxnSp>
        <p:nvCxnSpPr>
          <p:cNvPr id="22" name="直接箭头连接符 21"/>
          <p:cNvCxnSpPr/>
          <p:nvPr/>
        </p:nvCxnSpPr>
        <p:spPr bwMode="auto">
          <a:xfrm>
            <a:off x="3024302" y="3171811"/>
            <a:ext cx="395570" cy="0"/>
          </a:xfrm>
          <a:prstGeom prst="straightConnector1">
            <a:avLst/>
          </a:prstGeom>
          <a:noFill/>
          <a:ln w="28575" cap="flat" cmpd="sng" algn="ctr">
            <a:solidFill>
              <a:srgbClr val="0070C0"/>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10" name="标题 1"/>
          <p:cNvSpPr>
            <a:spLocks noChangeArrowheads="1"/>
          </p:cNvSpPr>
          <p:nvPr/>
        </p:nvSpPr>
        <p:spPr bwMode="auto">
          <a:xfrm>
            <a:off x="1619672" y="404664"/>
            <a:ext cx="5904656"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2.3.3  </a:t>
            </a:r>
            <a:r>
              <a:rPr lang="en-US" altLang="zh-CN" sz="3200" b="1" dirty="0">
                <a:solidFill>
                  <a:srgbClr val="006BA9"/>
                </a:solidFill>
                <a:latin typeface="微软雅黑" pitchFamily="34" charset="-122"/>
                <a:ea typeface="微软雅黑" pitchFamily="34" charset="-122"/>
                <a:sym typeface="宋体" charset="-122"/>
              </a:rPr>
              <a:t>LinearLayout</a:t>
            </a:r>
            <a:r>
              <a:rPr lang="zh-CN" altLang="en-US" sz="3200" b="1" dirty="0" smtClean="0">
                <a:solidFill>
                  <a:srgbClr val="006BA9"/>
                </a:solidFill>
                <a:latin typeface="微软雅黑" pitchFamily="34" charset="-122"/>
                <a:ea typeface="微软雅黑" pitchFamily="34" charset="-122"/>
                <a:sym typeface="宋体" charset="-122"/>
              </a:rPr>
              <a:t>线</a:t>
            </a:r>
            <a:r>
              <a:rPr lang="zh-CN" altLang="en-US" sz="3200" b="1" dirty="0">
                <a:solidFill>
                  <a:srgbClr val="006BA9"/>
                </a:solidFill>
                <a:latin typeface="微软雅黑" pitchFamily="34" charset="-122"/>
                <a:ea typeface="微软雅黑" pitchFamily="34" charset="-122"/>
                <a:sym typeface="宋体" charset="-122"/>
              </a:rPr>
              <a:t>性</a:t>
            </a:r>
            <a:r>
              <a:rPr lang="zh-CN" altLang="en-US" sz="3200" b="1" dirty="0" smtClean="0">
                <a:solidFill>
                  <a:srgbClr val="006BA9"/>
                </a:solidFill>
                <a:latin typeface="微软雅黑" pitchFamily="34" charset="-122"/>
                <a:ea typeface="微软雅黑" pitchFamily="34" charset="-122"/>
                <a:sym typeface="宋体" charset="-122"/>
              </a:rPr>
              <a:t>布局</a:t>
            </a:r>
            <a:endParaRPr lang="zh-CN" altLang="en-US" sz="3200" b="1" dirty="0">
              <a:solidFill>
                <a:srgbClr val="006BA9"/>
              </a:solidFill>
              <a:latin typeface="微软雅黑" pitchFamily="34" charset="-122"/>
              <a:ea typeface="微软雅黑" pitchFamily="34" charset="-122"/>
              <a:sym typeface="宋体" charset="-122"/>
            </a:endParaRPr>
          </a:p>
        </p:txBody>
      </p:sp>
      <p:sp>
        <p:nvSpPr>
          <p:cNvPr id="11" name="矩形 10"/>
          <p:cNvSpPr/>
          <p:nvPr/>
        </p:nvSpPr>
        <p:spPr>
          <a:xfrm>
            <a:off x="2116027" y="4612322"/>
            <a:ext cx="2141445" cy="360000"/>
          </a:xfrm>
          <a:prstGeom prst="rect">
            <a:avLst/>
          </a:prstGeom>
          <a:ln w="19050">
            <a:solidFill>
              <a:srgbClr val="0070C0"/>
            </a:solidFill>
          </a:ln>
        </p:spPr>
        <p:txBody>
          <a:bodyPr wrap="square" anchor="ctr">
            <a:spAutoFit/>
          </a:bodyPr>
          <a:lstStyle/>
          <a:p>
            <a:pPr algn="ctr">
              <a:defRPr/>
            </a:pPr>
            <a:endParaRPr lang="zh-CN" altLang="en-US" dirty="0">
              <a:ea typeface="宋体" pitchFamily="2" charset="-122"/>
            </a:endParaRPr>
          </a:p>
        </p:txBody>
      </p:sp>
      <p:cxnSp>
        <p:nvCxnSpPr>
          <p:cNvPr id="12" name="直接箭头连接符 11"/>
          <p:cNvCxnSpPr/>
          <p:nvPr/>
        </p:nvCxnSpPr>
        <p:spPr bwMode="auto">
          <a:xfrm>
            <a:off x="4257472" y="4792322"/>
            <a:ext cx="336753" cy="9804"/>
          </a:xfrm>
          <a:prstGeom prst="straightConnector1">
            <a:avLst/>
          </a:prstGeom>
          <a:noFill/>
          <a:ln w="28575" cap="flat" cmpd="sng" algn="ctr">
            <a:solidFill>
              <a:srgbClr val="0070C0"/>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圆角矩形 12"/>
          <p:cNvSpPr/>
          <p:nvPr/>
        </p:nvSpPr>
        <p:spPr>
          <a:xfrm>
            <a:off x="4608004" y="4612322"/>
            <a:ext cx="828567" cy="379608"/>
          </a:xfrm>
          <a:prstGeom prst="roundRect">
            <a:avLst/>
          </a:prstGeom>
          <a:solidFill>
            <a:srgbClr val="0070C0"/>
          </a:solidFill>
          <a:ln w="3175" cap="flat" cmpd="sng" algn="ctr">
            <a:solidFill>
              <a:srgbClr val="D7D7D7"/>
            </a:solidFill>
            <a:prstDash val="solid"/>
          </a:ln>
          <a:effectLst>
            <a:outerShdw blurRad="50800" dist="38100" dir="2700000" algn="tl" rotWithShape="0">
              <a:prstClr val="black">
                <a:alpha val="40000"/>
              </a:prstClr>
            </a:outerShdw>
          </a:effectLst>
        </p:spPr>
        <p:txBody>
          <a:bodyPr lIns="0" rIns="0" anchor="ctr"/>
          <a:lstStyle/>
          <a:p>
            <a:r>
              <a:rPr lang="zh-CN" altLang="en-US" b="1" dirty="0" smtClean="0">
                <a:solidFill>
                  <a:schemeClr val="bg1"/>
                </a:solidFill>
                <a:latin typeface="Times New Roman" pitchFamily="18" charset="0"/>
                <a:ea typeface="宋体" pitchFamily="2" charset="-122"/>
                <a:cs typeface="Times New Roman" pitchFamily="18" charset="0"/>
              </a:rPr>
              <a:t>  权重</a:t>
            </a:r>
            <a:endParaRPr lang="en-US" altLang="zh-CN" b="1" dirty="0">
              <a:solidFill>
                <a:schemeClr val="bg1"/>
              </a:solidFill>
              <a:latin typeface="Times New Roman" pitchFamily="18" charset="0"/>
              <a:ea typeface="宋体" pitchFamily="2" charset="-122"/>
              <a:cs typeface="Times New Roman" pitchFamily="18" charset="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844824"/>
            <a:ext cx="2480593" cy="3680445"/>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219233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20"/>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21"/>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22"/>
                                        </p:tgtEl>
                                        <p:attrNameLst>
                                          <p:attrName>style.visibility</p:attrName>
                                        </p:attrNameLst>
                                      </p:cBhvr>
                                      <p:to>
                                        <p:strVal val="hidden"/>
                                      </p:to>
                                    </p:set>
                                  </p:childTnLst>
                                </p:cTn>
                              </p:par>
                              <p:par>
                                <p:cTn id="34" presetID="22" presetClass="entr" presetSubtype="8"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par>
                                <p:cTn id="37" presetID="22" presetClass="entr" presetSubtype="8"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0" grpId="1" animBg="1"/>
      <p:bldP spid="21" grpId="0" animBg="1"/>
      <p:bldP spid="21" grpId="1" animBg="1"/>
      <p:bldP spid="11"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折角形 9"/>
          <p:cNvSpPr/>
          <p:nvPr/>
        </p:nvSpPr>
        <p:spPr>
          <a:xfrm>
            <a:off x="660400" y="1483696"/>
            <a:ext cx="7786688" cy="1295400"/>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lvl="2">
              <a:lnSpc>
                <a:spcPct val="150000"/>
              </a:lnSpc>
              <a:defRPr/>
            </a:pPr>
            <a:r>
              <a:rPr lang="en-US" altLang="zh-CN" dirty="0">
                <a:solidFill>
                  <a:schemeClr val="tx1"/>
                </a:solidFill>
                <a:latin typeface="Times New Roman" panose="02020603050405020304" pitchFamily="18" charset="0"/>
                <a:cs typeface="Times New Roman" panose="02020603050405020304" pitchFamily="18" charset="0"/>
              </a:rPr>
              <a:t>LinearLayout</a:t>
            </a:r>
            <a:r>
              <a:rPr lang="zh-CN" altLang="en-US" dirty="0">
                <a:solidFill>
                  <a:schemeClr val="tx1"/>
                </a:solidFill>
                <a:latin typeface="Times New Roman" panose="02020603050405020304" pitchFamily="18" charset="0"/>
                <a:cs typeface="Times New Roman" panose="02020603050405020304" pitchFamily="18" charset="0"/>
              </a:rPr>
              <a:t>布局中的</a:t>
            </a:r>
            <a:r>
              <a:rPr lang="en-US" altLang="zh-CN" dirty="0">
                <a:solidFill>
                  <a:schemeClr val="tx1"/>
                </a:solidFill>
                <a:latin typeface="Times New Roman" panose="02020603050405020304" pitchFamily="18" charset="0"/>
                <a:cs typeface="Times New Roman" panose="02020603050405020304" pitchFamily="18" charset="0"/>
              </a:rPr>
              <a:t>android:layout_width</a:t>
            </a:r>
            <a:r>
              <a:rPr lang="zh-CN" altLang="en-US" dirty="0">
                <a:solidFill>
                  <a:schemeClr val="tx1"/>
                </a:solidFill>
                <a:latin typeface="Times New Roman" panose="02020603050405020304" pitchFamily="18" charset="0"/>
                <a:cs typeface="Times New Roman" panose="02020603050405020304" pitchFamily="18" charset="0"/>
              </a:rPr>
              <a:t>属性值不可设为</a:t>
            </a:r>
            <a:r>
              <a:rPr lang="en-US" altLang="zh-CN" dirty="0">
                <a:solidFill>
                  <a:schemeClr val="tx1"/>
                </a:solidFill>
                <a:latin typeface="Times New Roman" panose="02020603050405020304" pitchFamily="18" charset="0"/>
                <a:cs typeface="Times New Roman" panose="02020603050405020304" pitchFamily="18" charset="0"/>
              </a:rPr>
              <a:t>wrap_content</a:t>
            </a:r>
            <a:r>
              <a:rPr lang="zh-CN" altLang="en-US" dirty="0">
                <a:solidFill>
                  <a:schemeClr val="tx1"/>
                </a:solidFill>
                <a:latin typeface="Times New Roman" panose="02020603050405020304" pitchFamily="18" charset="0"/>
                <a:cs typeface="Times New Roman" panose="02020603050405020304" pitchFamily="18" charset="0"/>
              </a:rPr>
              <a:t>。</a:t>
            </a:r>
          </a:p>
          <a:p>
            <a:pPr marL="0" lvl="2">
              <a:lnSpc>
                <a:spcPct val="150000"/>
              </a:lnSpc>
              <a:defRPr/>
            </a:pPr>
            <a:r>
              <a:rPr lang="zh-CN" altLang="en-US" dirty="0">
                <a:solidFill>
                  <a:schemeClr val="tx1"/>
                </a:solidFill>
                <a:latin typeface="Times New Roman" panose="02020603050405020304" pitchFamily="18" charset="0"/>
                <a:cs typeface="Times New Roman" panose="02020603050405020304" pitchFamily="18" charset="0"/>
              </a:rPr>
              <a:t>这是因为</a:t>
            </a:r>
            <a:r>
              <a:rPr lang="en-US" altLang="zh-CN" dirty="0">
                <a:solidFill>
                  <a:schemeClr val="tx1"/>
                </a:solidFill>
                <a:latin typeface="Times New Roman" panose="02020603050405020304" pitchFamily="18" charset="0"/>
                <a:cs typeface="Times New Roman" panose="02020603050405020304" pitchFamily="18" charset="0"/>
              </a:rPr>
              <a:t>LinearLayout</a:t>
            </a:r>
            <a:r>
              <a:rPr lang="zh-CN" altLang="en-US" dirty="0">
                <a:solidFill>
                  <a:schemeClr val="tx1"/>
                </a:solidFill>
                <a:latin typeface="Times New Roman" panose="02020603050405020304" pitchFamily="18" charset="0"/>
                <a:cs typeface="Times New Roman" panose="02020603050405020304" pitchFamily="18" charset="0"/>
              </a:rPr>
              <a:t>的优先级比</a:t>
            </a:r>
            <a:r>
              <a:rPr lang="en-US" altLang="zh-CN" dirty="0">
                <a:solidFill>
                  <a:schemeClr val="tx1"/>
                </a:solidFill>
                <a:latin typeface="Times New Roman" panose="02020603050405020304" pitchFamily="18" charset="0"/>
                <a:cs typeface="Times New Roman" panose="02020603050405020304" pitchFamily="18" charset="0"/>
              </a:rPr>
              <a:t>Button</a:t>
            </a:r>
            <a:r>
              <a:rPr lang="zh-CN" altLang="en-US" dirty="0">
                <a:solidFill>
                  <a:schemeClr val="tx1"/>
                </a:solidFill>
                <a:latin typeface="Times New Roman" panose="02020603050405020304" pitchFamily="18" charset="0"/>
                <a:cs typeface="Times New Roman" panose="02020603050405020304" pitchFamily="18" charset="0"/>
              </a:rPr>
              <a:t>高，如果设置为</a:t>
            </a:r>
            <a:r>
              <a:rPr lang="en-US" altLang="zh-CN" dirty="0">
                <a:solidFill>
                  <a:schemeClr val="tx1"/>
                </a:solidFill>
                <a:latin typeface="Times New Roman" panose="02020603050405020304" pitchFamily="18" charset="0"/>
                <a:cs typeface="Times New Roman" panose="02020603050405020304" pitchFamily="18" charset="0"/>
              </a:rPr>
              <a:t>wrap_content</a:t>
            </a:r>
            <a:r>
              <a:rPr lang="zh-CN" altLang="en-US" dirty="0">
                <a:solidFill>
                  <a:schemeClr val="tx1"/>
                </a:solidFill>
                <a:latin typeface="Times New Roman" panose="02020603050405020304" pitchFamily="18" charset="0"/>
                <a:cs typeface="Times New Roman" panose="02020603050405020304" pitchFamily="18" charset="0"/>
              </a:rPr>
              <a:t>，则</a:t>
            </a:r>
            <a:r>
              <a:rPr lang="en-US" altLang="zh-CN" dirty="0">
                <a:solidFill>
                  <a:schemeClr val="tx1"/>
                </a:solidFill>
                <a:latin typeface="Times New Roman" panose="02020603050405020304" pitchFamily="18" charset="0"/>
                <a:cs typeface="Times New Roman" panose="02020603050405020304" pitchFamily="18" charset="0"/>
              </a:rPr>
              <a:t>Button</a:t>
            </a:r>
            <a:r>
              <a:rPr lang="zh-CN" altLang="en-US" dirty="0">
                <a:solidFill>
                  <a:schemeClr val="tx1"/>
                </a:solidFill>
                <a:latin typeface="Times New Roman" panose="02020603050405020304" pitchFamily="18" charset="0"/>
                <a:cs typeface="Times New Roman" panose="02020603050405020304" pitchFamily="18" charset="0"/>
              </a:rPr>
              <a:t>控件的</a:t>
            </a:r>
            <a:r>
              <a:rPr lang="en-US" altLang="zh-CN" dirty="0">
                <a:solidFill>
                  <a:schemeClr val="tx1"/>
                </a:solidFill>
                <a:latin typeface="Times New Roman" panose="02020603050405020304" pitchFamily="18" charset="0"/>
                <a:cs typeface="Times New Roman" panose="02020603050405020304" pitchFamily="18" charset="0"/>
              </a:rPr>
              <a:t>android:layout_weight</a:t>
            </a:r>
            <a:r>
              <a:rPr lang="zh-CN" altLang="en-US" dirty="0">
                <a:solidFill>
                  <a:schemeClr val="tx1"/>
                </a:solidFill>
                <a:latin typeface="Times New Roman" panose="02020603050405020304" pitchFamily="18" charset="0"/>
                <a:cs typeface="Times New Roman" panose="02020603050405020304" pitchFamily="18" charset="0"/>
              </a:rPr>
              <a:t>属性会失去作用。</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1" name="折角形 10"/>
          <p:cNvSpPr/>
          <p:nvPr/>
        </p:nvSpPr>
        <p:spPr>
          <a:xfrm>
            <a:off x="660400" y="2910626"/>
            <a:ext cx="7786688" cy="1742510"/>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lvl="2">
              <a:lnSpc>
                <a:spcPct val="150000"/>
              </a:lnSpc>
              <a:defRPr/>
            </a:pPr>
            <a:r>
              <a:rPr lang="en-US" altLang="zh-CN" dirty="0">
                <a:solidFill>
                  <a:schemeClr val="tx1"/>
                </a:solidFill>
              </a:rPr>
              <a:t> &lt;Button</a:t>
            </a:r>
          </a:p>
          <a:p>
            <a:pPr marL="0" lvl="2">
              <a:lnSpc>
                <a:spcPct val="150000"/>
              </a:lnSpc>
              <a:defRPr/>
            </a:pPr>
            <a:r>
              <a:rPr lang="en-US" altLang="zh-CN" dirty="0">
                <a:solidFill>
                  <a:schemeClr val="tx1"/>
                </a:solidFill>
              </a:rPr>
              <a:t>        android:layout_width="0dp"</a:t>
            </a:r>
          </a:p>
          <a:p>
            <a:pPr marL="0" lvl="2">
              <a:lnSpc>
                <a:spcPct val="150000"/>
              </a:lnSpc>
              <a:defRPr/>
            </a:pPr>
            <a:r>
              <a:rPr lang="en-US" altLang="zh-CN" dirty="0">
                <a:solidFill>
                  <a:schemeClr val="tx1"/>
                </a:solidFill>
              </a:rPr>
              <a:t>        android:layout_height="wrap_content"</a:t>
            </a:r>
          </a:p>
          <a:p>
            <a:pPr marL="0" lvl="2">
              <a:lnSpc>
                <a:spcPct val="150000"/>
              </a:lnSpc>
              <a:defRPr/>
            </a:pPr>
            <a:r>
              <a:rPr lang="en-US" altLang="zh-CN" dirty="0">
                <a:solidFill>
                  <a:schemeClr val="tx1"/>
                </a:solidFill>
              </a:rPr>
              <a:t>        android: layout_weight ="2"/&gt;</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4" name="圆角矩形标注 13"/>
          <p:cNvSpPr/>
          <p:nvPr/>
        </p:nvSpPr>
        <p:spPr bwMode="auto">
          <a:xfrm>
            <a:off x="660400" y="4929336"/>
            <a:ext cx="7750175" cy="431800"/>
          </a:xfrm>
          <a:prstGeom prst="wedgeRoundRectCallout">
            <a:avLst>
              <a:gd name="adj1" fmla="val 15982"/>
              <a:gd name="adj2" fmla="val -81426"/>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a:extLst/>
        </p:spPr>
        <p:txBody>
          <a:bodyPr anchor="ctr"/>
          <a:lstStyle/>
          <a:p>
            <a:pPr>
              <a:lnSpc>
                <a:spcPct val="150000"/>
              </a:lnSpc>
              <a:defRPr/>
            </a:pPr>
            <a:r>
              <a:rPr lang="zh-CN" altLang="en-US" dirty="0" smtClean="0">
                <a:solidFill>
                  <a:srgbClr val="FF0000"/>
                </a:solidFill>
              </a:rPr>
              <a:t>注意：当</a:t>
            </a:r>
            <a:r>
              <a:rPr lang="zh-CN" altLang="en-US" dirty="0">
                <a:solidFill>
                  <a:srgbClr val="FF0000"/>
                </a:solidFill>
              </a:rPr>
              <a:t>控件使用权重属性时，布局宽度属性值通常设置为</a:t>
            </a:r>
            <a:r>
              <a:rPr lang="en-US" altLang="zh-CN" dirty="0" smtClean="0">
                <a:solidFill>
                  <a:srgbClr val="FF0000"/>
                </a:solidFill>
              </a:rPr>
              <a:t>0dp</a:t>
            </a:r>
            <a:r>
              <a:rPr lang="zh-CN" altLang="en-US" dirty="0" smtClean="0">
                <a:solidFill>
                  <a:srgbClr val="FF0000"/>
                </a:solidFill>
              </a:rPr>
              <a:t>。</a:t>
            </a:r>
            <a:endParaRPr lang="zh-CN" altLang="en-US" b="1" dirty="0">
              <a:solidFill>
                <a:srgbClr val="FF0000"/>
              </a:solidFill>
            </a:endParaRPr>
          </a:p>
        </p:txBody>
      </p:sp>
      <p:sp>
        <p:nvSpPr>
          <p:cNvPr id="7" name="标题 1"/>
          <p:cNvSpPr>
            <a:spLocks noChangeArrowheads="1"/>
          </p:cNvSpPr>
          <p:nvPr/>
        </p:nvSpPr>
        <p:spPr bwMode="auto">
          <a:xfrm>
            <a:off x="1619672" y="404664"/>
            <a:ext cx="597666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2.3.3  </a:t>
            </a:r>
            <a:r>
              <a:rPr lang="zh-CN" altLang="en-US" sz="3200" b="1" dirty="0">
                <a:solidFill>
                  <a:srgbClr val="006BA9"/>
                </a:solidFill>
                <a:latin typeface="微软雅黑" pitchFamily="34" charset="-122"/>
                <a:ea typeface="微软雅黑" pitchFamily="34" charset="-122"/>
                <a:sym typeface="宋体" charset="-122"/>
              </a:rPr>
              <a:t>线性</a:t>
            </a:r>
            <a:r>
              <a:rPr lang="zh-CN" altLang="en-US" sz="3200" b="1" dirty="0" smtClean="0">
                <a:solidFill>
                  <a:srgbClr val="006BA9"/>
                </a:solidFill>
                <a:latin typeface="微软雅黑" pitchFamily="34" charset="-122"/>
                <a:ea typeface="微软雅黑" pitchFamily="34" charset="-122"/>
                <a:sym typeface="宋体" charset="-122"/>
              </a:rPr>
              <a:t>布局</a:t>
            </a:r>
            <a:r>
              <a:rPr lang="en-US" altLang="zh-CN" sz="3200" b="1" dirty="0" smtClean="0">
                <a:solidFill>
                  <a:srgbClr val="006BA9"/>
                </a:solidFill>
                <a:latin typeface="微软雅黑" pitchFamily="34" charset="-122"/>
                <a:ea typeface="微软雅黑" pitchFamily="34" charset="-122"/>
                <a:sym typeface="宋体" charset="-122"/>
              </a:rPr>
              <a:t>—</a:t>
            </a:r>
            <a:r>
              <a:rPr lang="zh-CN" altLang="en-US" sz="3200" b="1" dirty="0" smtClean="0">
                <a:solidFill>
                  <a:srgbClr val="006BA9"/>
                </a:solidFill>
                <a:latin typeface="微软雅黑" pitchFamily="34" charset="-122"/>
                <a:ea typeface="微软雅黑" pitchFamily="34" charset="-122"/>
                <a:sym typeface="宋体" charset="-122"/>
              </a:rPr>
              <a:t>注意</a:t>
            </a:r>
            <a:r>
              <a:rPr lang="zh-CN" altLang="en-US" sz="3200" b="1" dirty="0" smtClean="0">
                <a:solidFill>
                  <a:srgbClr val="006BA9"/>
                </a:solidFill>
                <a:latin typeface="微软雅黑" pitchFamily="34" charset="-122"/>
                <a:ea typeface="微软雅黑" pitchFamily="34" charset="-122"/>
                <a:sym typeface="宋体" charset="-122"/>
              </a:rPr>
              <a:t>事项</a:t>
            </a:r>
            <a:endParaRPr lang="zh-CN" altLang="en-US" sz="3200" b="1" dirty="0">
              <a:solidFill>
                <a:srgbClr val="006BA9"/>
              </a:solidFill>
              <a:latin typeface="微软雅黑" pitchFamily="34" charset="-122"/>
              <a:ea typeface="微软雅黑" pitchFamily="34" charset="-122"/>
              <a:sym typeface="宋体" charset="-122"/>
            </a:endParaRPr>
          </a:p>
        </p:txBody>
      </p:sp>
      <p:sp>
        <p:nvSpPr>
          <p:cNvPr id="6" name="矩形 24"/>
          <p:cNvSpPr>
            <a:spLocks noChangeArrowheads="1"/>
          </p:cNvSpPr>
          <p:nvPr/>
        </p:nvSpPr>
        <p:spPr bwMode="auto">
          <a:xfrm>
            <a:off x="542925" y="1257326"/>
            <a:ext cx="8102600" cy="519606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8" name="任意多边形 7"/>
          <p:cNvSpPr/>
          <p:nvPr/>
        </p:nvSpPr>
        <p:spPr bwMode="auto">
          <a:xfrm>
            <a:off x="5613136" y="1071588"/>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smtClean="0">
                <a:solidFill>
                  <a:schemeClr val="bg1"/>
                </a:solidFill>
                <a:latin typeface="微软雅黑" pitchFamily="34" charset="-122"/>
                <a:ea typeface="微软雅黑" pitchFamily="34" charset="-122"/>
              </a:rPr>
              <a:t>注意事项</a:t>
            </a:r>
            <a:endParaRPr lang="zh-CN" altLang="en-US" dirty="0">
              <a:solidFill>
                <a:schemeClr val="bg1"/>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1569943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bwMode="auto">
          <a:xfrm>
            <a:off x="481013" y="2024807"/>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nSpc>
                <a:spcPct val="150000"/>
              </a:lnSpc>
              <a:spcBef>
                <a:spcPct val="20000"/>
              </a:spcBef>
              <a:buFontTx/>
              <a:buChar char="–"/>
            </a:pPr>
            <a:r>
              <a:rPr lang="zh-CN" altLang="en-US" sz="2400" dirty="0">
                <a:solidFill>
                  <a:srgbClr val="000000"/>
                </a:solidFill>
              </a:rPr>
              <a:t>简述</a:t>
            </a:r>
            <a:r>
              <a:rPr lang="en-US" altLang="zh-CN" sz="2400" dirty="0">
                <a:solidFill>
                  <a:srgbClr val="000000"/>
                </a:solidFill>
              </a:rPr>
              <a:t>Android</a:t>
            </a:r>
            <a:r>
              <a:rPr lang="zh-CN" altLang="en-US" sz="2400" dirty="0">
                <a:solidFill>
                  <a:srgbClr val="000000"/>
                </a:solidFill>
              </a:rPr>
              <a:t>系统架构包含的层次以及各层的特点</a:t>
            </a:r>
            <a:r>
              <a:rPr lang="zh-CN" altLang="en-US" sz="2400" dirty="0" smtClean="0"/>
              <a:t>。</a:t>
            </a:r>
            <a:endParaRPr lang="en-US" altLang="zh-CN" sz="2400" dirty="0" smtClean="0"/>
          </a:p>
          <a:p>
            <a:pPr lvl="1">
              <a:lnSpc>
                <a:spcPct val="150000"/>
              </a:lnSpc>
              <a:spcBef>
                <a:spcPct val="20000"/>
              </a:spcBef>
              <a:buFontTx/>
              <a:buChar char="–"/>
            </a:pPr>
            <a:r>
              <a:rPr lang="zh-CN" altLang="en-US" sz="2400" dirty="0">
                <a:solidFill>
                  <a:srgbClr val="000000"/>
                </a:solidFill>
              </a:rPr>
              <a:t>简述 </a:t>
            </a:r>
            <a:r>
              <a:rPr lang="en-US" altLang="zh-CN" sz="2400" dirty="0">
                <a:solidFill>
                  <a:srgbClr val="000000"/>
                </a:solidFill>
              </a:rPr>
              <a:t>Log</a:t>
            </a:r>
            <a:r>
              <a:rPr lang="zh-CN" altLang="en-US" sz="2400" dirty="0">
                <a:solidFill>
                  <a:srgbClr val="000000"/>
                </a:solidFill>
              </a:rPr>
              <a:t>类输出日志内容的级别和对应</a:t>
            </a:r>
            <a:r>
              <a:rPr lang="en-US" altLang="zh-CN" sz="2400" dirty="0">
                <a:solidFill>
                  <a:srgbClr val="000000"/>
                </a:solidFill>
              </a:rPr>
              <a:t>Log</a:t>
            </a:r>
            <a:r>
              <a:rPr lang="zh-CN" altLang="en-US" sz="2400" dirty="0">
                <a:solidFill>
                  <a:srgbClr val="000000"/>
                </a:solidFill>
              </a:rPr>
              <a:t>类中的方法</a:t>
            </a:r>
            <a:r>
              <a:rPr lang="zh-CN" altLang="en-US" sz="2400" dirty="0" smtClean="0"/>
              <a:t>。</a:t>
            </a:r>
            <a:endParaRPr lang="en-US" altLang="zh-CN" sz="2400" dirty="0"/>
          </a:p>
          <a:p>
            <a:pPr lvl="1">
              <a:lnSpc>
                <a:spcPct val="150000"/>
              </a:lnSpc>
              <a:spcBef>
                <a:spcPct val="20000"/>
              </a:spcBef>
              <a:buFontTx/>
              <a:buChar char="–"/>
            </a:pPr>
            <a:endParaRPr lang="en-US" altLang="zh-CN" sz="2400" dirty="0"/>
          </a:p>
        </p:txBody>
      </p:sp>
      <p:sp>
        <p:nvSpPr>
          <p:cNvPr id="6"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itchFamily="34" charset="-122"/>
                <a:ea typeface="微软雅黑" pitchFamily="34" charset="-122"/>
                <a:sym typeface="宋体" charset="-122"/>
              </a:rPr>
              <a:t>作业点评</a:t>
            </a:r>
            <a:endParaRPr lang="zh-CN" altLang="en-US" sz="3200" b="1">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194996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257326"/>
            <a:ext cx="8102600" cy="519606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613136" y="1071588"/>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表格</a:t>
            </a:r>
            <a:r>
              <a:rPr lang="zh-CN" altLang="en-US" dirty="0" smtClean="0">
                <a:solidFill>
                  <a:schemeClr val="bg1"/>
                </a:solidFill>
                <a:latin typeface="微软雅黑" pitchFamily="34" charset="-122"/>
                <a:ea typeface="微软雅黑" pitchFamily="34" charset="-122"/>
              </a:rPr>
              <a:t>布</a:t>
            </a:r>
            <a:r>
              <a:rPr lang="zh-CN" altLang="en-US" dirty="0">
                <a:solidFill>
                  <a:schemeClr val="bg1"/>
                </a:solidFill>
                <a:latin typeface="微软雅黑" pitchFamily="34" charset="-122"/>
                <a:ea typeface="微软雅黑" pitchFamily="34" charset="-122"/>
              </a:rPr>
              <a:t>局</a:t>
            </a:r>
          </a:p>
        </p:txBody>
      </p:sp>
      <p:sp>
        <p:nvSpPr>
          <p:cNvPr id="7" name="内容占位符 2"/>
          <p:cNvSpPr txBox="1">
            <a:spLocks/>
          </p:cNvSpPr>
          <p:nvPr/>
        </p:nvSpPr>
        <p:spPr bwMode="auto">
          <a:xfrm>
            <a:off x="606425" y="1404459"/>
            <a:ext cx="7975600" cy="172819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zh-CN" altLang="en-US" sz="2000" dirty="0"/>
              <a:t>采用行、列的形式来管理控件，它不需要明确声明包含多少行、多少列，而是通过在</a:t>
            </a:r>
            <a:r>
              <a:rPr lang="en-US" altLang="zh-CN" sz="2000" dirty="0"/>
              <a:t>TableLayout</a:t>
            </a:r>
            <a:r>
              <a:rPr lang="zh-CN" altLang="en-US" sz="2000" dirty="0"/>
              <a:t>布局中添加</a:t>
            </a:r>
            <a:r>
              <a:rPr lang="en-US" altLang="zh-CN" sz="2000" dirty="0"/>
              <a:t>TableRow</a:t>
            </a:r>
            <a:r>
              <a:rPr lang="zh-CN" altLang="en-US" sz="2000" dirty="0"/>
              <a:t>布局来控制表格的行数，通过在</a:t>
            </a:r>
            <a:r>
              <a:rPr lang="en-US" altLang="zh-CN" sz="2000" dirty="0"/>
              <a:t>TableRow</a:t>
            </a:r>
            <a:r>
              <a:rPr lang="zh-CN" altLang="en-US" sz="2000" dirty="0"/>
              <a:t>布局中添加控件来控制表格的列数。 </a:t>
            </a:r>
            <a:endParaRPr lang="en-US" altLang="zh-CN" sz="2000" dirty="0" smtClean="0"/>
          </a:p>
          <a:p>
            <a:pPr lvl="1">
              <a:lnSpc>
                <a:spcPct val="150000"/>
              </a:lnSpc>
            </a:pPr>
            <a:endParaRPr lang="en-US" altLang="zh-CN" sz="2000" dirty="0" smtClean="0"/>
          </a:p>
          <a:p>
            <a:pPr lvl="1">
              <a:lnSpc>
                <a:spcPct val="150000"/>
              </a:lnSpc>
            </a:pPr>
            <a:endParaRPr lang="en-US" altLang="zh-CN" sz="2000" dirty="0" smtClean="0"/>
          </a:p>
        </p:txBody>
      </p:sp>
      <p:sp>
        <p:nvSpPr>
          <p:cNvPr id="20" name="标题 1"/>
          <p:cNvSpPr>
            <a:spLocks noChangeArrowheads="1"/>
          </p:cNvSpPr>
          <p:nvPr/>
        </p:nvSpPr>
        <p:spPr bwMode="auto">
          <a:xfrm>
            <a:off x="1619672" y="404664"/>
            <a:ext cx="561662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2.3.4  </a:t>
            </a:r>
            <a:r>
              <a:rPr lang="en-US" altLang="zh-CN" sz="3200" b="1" dirty="0">
                <a:solidFill>
                  <a:srgbClr val="006BA9"/>
                </a:solidFill>
                <a:latin typeface="微软雅黑" pitchFamily="34" charset="-122"/>
                <a:ea typeface="微软雅黑" pitchFamily="34" charset="-122"/>
                <a:sym typeface="宋体" charset="-122"/>
              </a:rPr>
              <a:t>TableLayout</a:t>
            </a:r>
            <a:r>
              <a:rPr lang="zh-CN" altLang="en-US" sz="3200" b="1" dirty="0" smtClean="0">
                <a:solidFill>
                  <a:srgbClr val="006BA9"/>
                </a:solidFill>
                <a:latin typeface="微软雅黑" pitchFamily="34" charset="-122"/>
                <a:ea typeface="微软雅黑" pitchFamily="34" charset="-122"/>
                <a:sym typeface="宋体" charset="-122"/>
              </a:rPr>
              <a:t>表</a:t>
            </a:r>
            <a:r>
              <a:rPr lang="zh-CN" altLang="en-US" sz="3200" b="1" dirty="0">
                <a:solidFill>
                  <a:srgbClr val="006BA9"/>
                </a:solidFill>
                <a:latin typeface="微软雅黑" pitchFamily="34" charset="-122"/>
                <a:ea typeface="微软雅黑" pitchFamily="34" charset="-122"/>
                <a:sym typeface="宋体" charset="-122"/>
              </a:rPr>
              <a:t>格</a:t>
            </a:r>
            <a:r>
              <a:rPr lang="zh-CN" altLang="en-US" sz="3200" b="1" dirty="0" smtClean="0">
                <a:solidFill>
                  <a:srgbClr val="006BA9"/>
                </a:solidFill>
                <a:latin typeface="微软雅黑" pitchFamily="34" charset="-122"/>
                <a:ea typeface="微软雅黑" pitchFamily="34" charset="-122"/>
                <a:sym typeface="宋体" charset="-122"/>
              </a:rPr>
              <a:t>布局</a:t>
            </a:r>
            <a:endParaRPr lang="zh-CN" altLang="en-US" sz="3200" b="1" dirty="0">
              <a:solidFill>
                <a:srgbClr val="006BA9"/>
              </a:solidFill>
              <a:latin typeface="微软雅黑" pitchFamily="34" charset="-122"/>
              <a:ea typeface="微软雅黑" pitchFamily="34" charset="-122"/>
              <a:sym typeface="宋体" charset="-122"/>
            </a:endParaRPr>
          </a:p>
        </p:txBody>
      </p:sp>
      <p:sp>
        <p:nvSpPr>
          <p:cNvPr id="28" name="矩形 17"/>
          <p:cNvSpPr>
            <a:spLocks noChangeArrowheads="1"/>
          </p:cNvSpPr>
          <p:nvPr/>
        </p:nvSpPr>
        <p:spPr bwMode="auto">
          <a:xfrm>
            <a:off x="1259632" y="3343672"/>
            <a:ext cx="7016774" cy="2996092"/>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a:lnSpc>
                <a:spcPct val="150000"/>
              </a:lnSpc>
              <a:defRPr/>
            </a:pPr>
            <a:r>
              <a:rPr lang="en-US" altLang="zh-CN" sz="1600" dirty="0">
                <a:latin typeface="Times New Roman" pitchFamily="18" charset="0"/>
                <a:cs typeface="Times New Roman" pitchFamily="18" charset="0"/>
              </a:rPr>
              <a:t>&lt;TableLayout xmlns:android="http://schemas.android.com/apk/res/android"</a:t>
            </a:r>
          </a:p>
          <a:p>
            <a:pPr>
              <a:lnSpc>
                <a:spcPct val="150000"/>
              </a:lnSpc>
              <a:defRPr/>
            </a:pPr>
            <a:r>
              <a:rPr lang="en-US" altLang="zh-CN"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zh-CN" altLang="en-US" sz="1600" dirty="0" smtClean="0">
                <a:latin typeface="Times New Roman" pitchFamily="18" charset="0"/>
                <a:cs typeface="Times New Roman" pitchFamily="18" charset="0"/>
              </a:rPr>
              <a:t>属</a:t>
            </a:r>
            <a:r>
              <a:rPr lang="zh-CN" altLang="en-US" sz="1600" dirty="0">
                <a:latin typeface="Times New Roman" pitchFamily="18" charset="0"/>
                <a:cs typeface="Times New Roman" pitchFamily="18" charset="0"/>
              </a:rPr>
              <a:t>性 </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属性值”</a:t>
            </a:r>
            <a:r>
              <a:rPr lang="en-US" altLang="zh-CN" sz="1600" dirty="0">
                <a:latin typeface="Times New Roman" pitchFamily="18" charset="0"/>
                <a:cs typeface="Times New Roman" pitchFamily="18" charset="0"/>
              </a:rPr>
              <a:t>&gt;</a:t>
            </a:r>
          </a:p>
          <a:p>
            <a:pPr>
              <a:lnSpc>
                <a:spcPct val="150000"/>
              </a:lnSpc>
              <a:defRPr/>
            </a:pPr>
            <a:r>
              <a:rPr lang="en-US" altLang="zh-CN" sz="1600" dirty="0" smtClean="0">
                <a:latin typeface="Times New Roman" pitchFamily="18" charset="0"/>
                <a:cs typeface="Times New Roman" pitchFamily="18" charset="0"/>
              </a:rPr>
              <a:t>             &lt;</a:t>
            </a:r>
            <a:r>
              <a:rPr lang="en-US" altLang="zh-CN" sz="1600" dirty="0">
                <a:latin typeface="Times New Roman" pitchFamily="18" charset="0"/>
                <a:cs typeface="Times New Roman" pitchFamily="18" charset="0"/>
              </a:rPr>
              <a:t>TableRow&gt;</a:t>
            </a:r>
          </a:p>
          <a:p>
            <a:pPr>
              <a:lnSpc>
                <a:spcPct val="150000"/>
              </a:lnSpc>
              <a:defRPr/>
            </a:pPr>
            <a:r>
              <a:rPr lang="en-US" altLang="zh-CN"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UI</a:t>
            </a:r>
            <a:r>
              <a:rPr lang="zh-CN" altLang="en-US" sz="1600" dirty="0">
                <a:latin typeface="Times New Roman" pitchFamily="18" charset="0"/>
                <a:cs typeface="Times New Roman" pitchFamily="18" charset="0"/>
              </a:rPr>
              <a:t>控件</a:t>
            </a:r>
          </a:p>
          <a:p>
            <a:pPr>
              <a:lnSpc>
                <a:spcPct val="150000"/>
              </a:lnSpc>
              <a:defRPr/>
            </a:pPr>
            <a:r>
              <a:rPr lang="zh-CN" altLang="en-US" sz="1600" dirty="0">
                <a:latin typeface="Times New Roman" pitchFamily="18" charset="0"/>
                <a:cs typeface="Times New Roman" pitchFamily="18" charset="0"/>
              </a:rPr>
              <a:t> </a:t>
            </a:r>
            <a:r>
              <a:rPr lang="zh-CN" altLang="en-US" sz="1600" dirty="0" smtClean="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&lt;/</a:t>
            </a:r>
            <a:r>
              <a:rPr lang="en-US" altLang="zh-CN" sz="1600" dirty="0">
                <a:latin typeface="Times New Roman" pitchFamily="18" charset="0"/>
                <a:cs typeface="Times New Roman" pitchFamily="18" charset="0"/>
              </a:rPr>
              <a:t>TableRow</a:t>
            </a:r>
            <a:r>
              <a:rPr lang="en-US" altLang="zh-CN" sz="1600" dirty="0" smtClean="0">
                <a:latin typeface="Times New Roman" pitchFamily="18" charset="0"/>
                <a:cs typeface="Times New Roman" pitchFamily="18" charset="0"/>
              </a:rPr>
              <a:t>&gt;</a:t>
            </a:r>
          </a:p>
          <a:p>
            <a:pPr>
              <a:lnSpc>
                <a:spcPct val="150000"/>
              </a:lnSpc>
              <a:defRPr/>
            </a:pPr>
            <a:r>
              <a:rPr lang="en-US" altLang="zh-CN"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endParaRPr lang="en-US" altLang="zh-CN" sz="1600" dirty="0">
              <a:latin typeface="Times New Roman" pitchFamily="18" charset="0"/>
              <a:cs typeface="Times New Roman" pitchFamily="18" charset="0"/>
            </a:endParaRPr>
          </a:p>
          <a:p>
            <a:pPr>
              <a:lnSpc>
                <a:spcPct val="150000"/>
              </a:lnSpc>
              <a:defRPr/>
            </a:pPr>
            <a:r>
              <a:rPr lang="en-US" altLang="zh-CN" sz="1600" dirty="0">
                <a:latin typeface="Times New Roman" pitchFamily="18" charset="0"/>
                <a:cs typeface="Times New Roman" pitchFamily="18" charset="0"/>
              </a:rPr>
              <a:t>&lt;/TableLayout&gt;</a:t>
            </a:r>
          </a:p>
        </p:txBody>
      </p:sp>
    </p:spTree>
    <p:custDataLst>
      <p:tags r:id="rId1"/>
    </p:custDataLst>
    <p:extLst>
      <p:ext uri="{BB962C8B-B14F-4D97-AF65-F5344CB8AC3E}">
        <p14:creationId xmlns:p14="http://schemas.microsoft.com/office/powerpoint/2010/main" val="1598896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a:spLocks noChangeArrowheads="1"/>
          </p:cNvSpPr>
          <p:nvPr/>
        </p:nvSpPr>
        <p:spPr bwMode="auto">
          <a:xfrm>
            <a:off x="3613150" y="1564257"/>
            <a:ext cx="1579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t>表格布局属性</a:t>
            </a:r>
          </a:p>
        </p:txBody>
      </p:sp>
      <p:graphicFrame>
        <p:nvGraphicFramePr>
          <p:cNvPr id="17" name="表格 16"/>
          <p:cNvGraphicFramePr>
            <a:graphicFrameLocks noGrp="1"/>
          </p:cNvGraphicFramePr>
          <p:nvPr>
            <p:extLst>
              <p:ext uri="{D42A27DB-BD31-4B8C-83A1-F6EECF244321}">
                <p14:modId xmlns:p14="http://schemas.microsoft.com/office/powerpoint/2010/main" val="605685575"/>
              </p:ext>
            </p:extLst>
          </p:nvPr>
        </p:nvGraphicFramePr>
        <p:xfrm>
          <a:off x="533400" y="2116707"/>
          <a:ext cx="8229600" cy="1384301"/>
        </p:xfrm>
        <a:graphic>
          <a:graphicData uri="http://schemas.openxmlformats.org/drawingml/2006/table">
            <a:tbl>
              <a:tblPr firstRow="1" bandRow="1">
                <a:tableStyleId>{B301B821-A1FF-4177-AEE7-76D212191A09}</a:tableStyleId>
              </a:tblPr>
              <a:tblGrid>
                <a:gridCol w="3207803"/>
                <a:gridCol w="5021797"/>
              </a:tblGrid>
              <a:tr h="451187">
                <a:tc>
                  <a:txBody>
                    <a:bodyPr/>
                    <a:lstStyle/>
                    <a:p>
                      <a:pPr algn="ctr"/>
                      <a:r>
                        <a:rPr lang="zh-CN" altLang="en-US" sz="1800" kern="1200" dirty="0" smtClean="0"/>
                        <a:t>布局属性</a:t>
                      </a:r>
                      <a:endParaRPr lang="zh-CN" altLang="en-US" sz="1800" b="1" kern="1200" dirty="0">
                        <a:solidFill>
                          <a:schemeClr val="lt1"/>
                        </a:solidFill>
                        <a:latin typeface="+mn-lt"/>
                        <a:ea typeface="+mn-ea"/>
                        <a:cs typeface="+mn-cs"/>
                      </a:endParaRPr>
                    </a:p>
                  </a:txBody>
                  <a:tcPr marL="91432" marR="91432" marT="45711" marB="45711" anchor="ctr">
                    <a:lnR w="12700" cap="flat" cmpd="sng" algn="ctr">
                      <a:solidFill>
                        <a:srgbClr val="006BA9"/>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t>功能描述</a:t>
                      </a:r>
                      <a:endParaRPr lang="en-US" altLang="zh-CN" sz="1800" dirty="0" smtClean="0"/>
                    </a:p>
                  </a:txBody>
                  <a:tcPr marL="91432" marR="91432" marT="45711" marB="45711" anchor="ctr">
                    <a:lnL w="12700" cap="flat" cmpd="sng" algn="ctr">
                      <a:solidFill>
                        <a:srgbClr val="006BA9"/>
                      </a:solidFill>
                      <a:prstDash val="solid"/>
                      <a:round/>
                      <a:headEnd type="none" w="med" len="med"/>
                      <a:tailEnd type="none" w="med" len="med"/>
                    </a:lnL>
                  </a:tcPr>
                </a:tc>
              </a:tr>
              <a:tr h="304782">
                <a:tc>
                  <a:txBody>
                    <a:bodyPr/>
                    <a:lstStyle/>
                    <a:p>
                      <a:pPr algn="l"/>
                      <a:r>
                        <a:rPr lang="en-US" altLang="zh-CN" sz="1400" dirty="0" err="1" smtClean="0">
                          <a:latin typeface="Times New Roman" pitchFamily="18" charset="0"/>
                          <a:cs typeface="Times New Roman" pitchFamily="18" charset="0"/>
                        </a:rPr>
                        <a:t>android:stretchColumns</a:t>
                      </a:r>
                      <a:endParaRPr lang="zh-CN" altLang="en-US" sz="1400" b="0" dirty="0">
                        <a:latin typeface="Times New Roman" pitchFamily="18" charset="0"/>
                        <a:cs typeface="Times New Roman" pitchFamily="18" charset="0"/>
                      </a:endParaRPr>
                    </a:p>
                  </a:txBody>
                  <a:tcPr marL="91432" marR="91432" marT="45711" marB="45711"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设置该列被拉伸</a:t>
                      </a:r>
                      <a:endParaRPr lang="en-US" altLang="zh-CN" sz="1400" dirty="0" smtClean="0"/>
                    </a:p>
                  </a:txBody>
                  <a:tcPr marL="91432" marR="91432" marT="45711" marB="45711" anchor="ctr">
                    <a:lnL w="12700" cap="flat" cmpd="sng" algn="ctr">
                      <a:solidFill>
                        <a:srgbClr val="006BA9"/>
                      </a:solidFill>
                      <a:prstDash val="solid"/>
                      <a:round/>
                      <a:headEnd type="none" w="med" len="med"/>
                      <a:tailEnd type="none" w="med" len="med"/>
                    </a:lnL>
                  </a:tcPr>
                </a:tc>
              </a:tr>
              <a:tr h="323550">
                <a:tc>
                  <a:txBody>
                    <a:bodyPr/>
                    <a:lstStyle/>
                    <a:p>
                      <a:pPr algn="l"/>
                      <a:r>
                        <a:rPr lang="en-US" altLang="zh-CN" sz="1400" dirty="0" err="1" smtClean="0">
                          <a:latin typeface="Times New Roman" pitchFamily="18" charset="0"/>
                          <a:cs typeface="Times New Roman" pitchFamily="18" charset="0"/>
                        </a:rPr>
                        <a:t>android:shrinkColumns</a:t>
                      </a:r>
                      <a:endParaRPr lang="zh-CN" altLang="en-US" sz="1400" b="0" dirty="0">
                        <a:latin typeface="Times New Roman" pitchFamily="18" charset="0"/>
                        <a:cs typeface="Times New Roman" pitchFamily="18" charset="0"/>
                      </a:endParaRPr>
                    </a:p>
                  </a:txBody>
                  <a:tcPr marL="91432" marR="91432" marT="45711" marB="45711"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设置该列被收缩</a:t>
                      </a:r>
                      <a:endParaRPr lang="en-US" altLang="zh-CN" sz="1400" dirty="0" smtClean="0"/>
                    </a:p>
                  </a:txBody>
                  <a:tcPr marL="91432" marR="91432" marT="45711" marB="45711" anchor="ctr">
                    <a:lnL w="12700" cap="flat" cmpd="sng" algn="ctr">
                      <a:solidFill>
                        <a:srgbClr val="006BA9"/>
                      </a:solidFill>
                      <a:prstDash val="solid"/>
                      <a:round/>
                      <a:headEnd type="none" w="med" len="med"/>
                      <a:tailEnd type="none" w="med" len="med"/>
                    </a:lnL>
                  </a:tcPr>
                </a:tc>
              </a:tr>
              <a:tr h="304782">
                <a:tc>
                  <a:txBody>
                    <a:bodyPr/>
                    <a:lstStyle/>
                    <a:p>
                      <a:pPr algn="l"/>
                      <a:r>
                        <a:rPr lang="en-US" altLang="zh-CN" sz="1400" dirty="0" err="1" smtClean="0">
                          <a:latin typeface="Times New Roman" pitchFamily="18" charset="0"/>
                          <a:cs typeface="Times New Roman" pitchFamily="18" charset="0"/>
                        </a:rPr>
                        <a:t>android:collapseColumns</a:t>
                      </a:r>
                      <a:endParaRPr lang="zh-CN" altLang="en-US" sz="1400" dirty="0">
                        <a:latin typeface="Times New Roman" pitchFamily="18" charset="0"/>
                        <a:cs typeface="Times New Roman" pitchFamily="18" charset="0"/>
                      </a:endParaRPr>
                    </a:p>
                  </a:txBody>
                  <a:tcPr marL="91432" marR="91432" marT="45711" marB="45711"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设置该列被隐藏</a:t>
                      </a:r>
                      <a:endParaRPr lang="en-US" altLang="zh-CN" sz="1400" dirty="0" smtClean="0"/>
                    </a:p>
                  </a:txBody>
                  <a:tcPr marL="91432" marR="91432" marT="45711" marB="45711" anchor="ctr">
                    <a:lnL w="12700" cap="flat" cmpd="sng" algn="ctr">
                      <a:solidFill>
                        <a:srgbClr val="006BA9"/>
                      </a:solidFill>
                      <a:prstDash val="solid"/>
                      <a:round/>
                      <a:headEnd type="none" w="med" len="med"/>
                      <a:tailEnd type="none" w="med" len="med"/>
                    </a:lnL>
                  </a:tcPr>
                </a:tc>
              </a:tr>
            </a:tbl>
          </a:graphicData>
        </a:graphic>
      </p:graphicFrame>
      <p:sp>
        <p:nvSpPr>
          <p:cNvPr id="18" name="矩形 17"/>
          <p:cNvSpPr>
            <a:spLocks noChangeArrowheads="1"/>
          </p:cNvSpPr>
          <p:nvPr/>
        </p:nvSpPr>
        <p:spPr bwMode="auto">
          <a:xfrm>
            <a:off x="3464991" y="4032250"/>
            <a:ext cx="2043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t>表格布局控件属性</a:t>
            </a:r>
          </a:p>
        </p:txBody>
      </p:sp>
      <p:graphicFrame>
        <p:nvGraphicFramePr>
          <p:cNvPr id="19" name="表格 18"/>
          <p:cNvGraphicFramePr>
            <a:graphicFrameLocks noGrp="1"/>
          </p:cNvGraphicFramePr>
          <p:nvPr>
            <p:extLst>
              <p:ext uri="{D42A27DB-BD31-4B8C-83A1-F6EECF244321}">
                <p14:modId xmlns:p14="http://schemas.microsoft.com/office/powerpoint/2010/main" val="1987044145"/>
              </p:ext>
            </p:extLst>
          </p:nvPr>
        </p:nvGraphicFramePr>
        <p:xfrm>
          <a:off x="533400" y="4595813"/>
          <a:ext cx="8229600" cy="1079500"/>
        </p:xfrm>
        <a:graphic>
          <a:graphicData uri="http://schemas.openxmlformats.org/drawingml/2006/table">
            <a:tbl>
              <a:tblPr firstRow="1" bandRow="1">
                <a:tableStyleId>{B301B821-A1FF-4177-AEE7-76D212191A09}</a:tableStyleId>
              </a:tblPr>
              <a:tblGrid>
                <a:gridCol w="3207803"/>
                <a:gridCol w="5021797"/>
              </a:tblGrid>
              <a:tr h="451178">
                <a:tc>
                  <a:txBody>
                    <a:bodyPr/>
                    <a:lstStyle/>
                    <a:p>
                      <a:pPr algn="ctr"/>
                      <a:r>
                        <a:rPr lang="zh-CN" altLang="en-US" sz="1800" kern="1200" dirty="0" smtClean="0"/>
                        <a:t>控件属性</a:t>
                      </a:r>
                      <a:endParaRPr lang="zh-CN" altLang="en-US" sz="1800" b="1" kern="1200" dirty="0">
                        <a:solidFill>
                          <a:schemeClr val="lt1"/>
                        </a:solidFill>
                        <a:latin typeface="+mn-lt"/>
                        <a:ea typeface="+mn-ea"/>
                        <a:cs typeface="+mn-cs"/>
                      </a:endParaRPr>
                    </a:p>
                  </a:txBody>
                  <a:tcPr marL="91432" marR="91432" marT="45709" marB="45709" anchor="ctr">
                    <a:lnR w="12700" cap="flat" cmpd="sng" algn="ctr">
                      <a:solidFill>
                        <a:srgbClr val="006BA9"/>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t>功能描述</a:t>
                      </a:r>
                      <a:endParaRPr lang="en-US" altLang="zh-CN" sz="1800" dirty="0" smtClean="0"/>
                    </a:p>
                  </a:txBody>
                  <a:tcPr marL="91432" marR="91432" marT="45709" marB="45709" anchor="ctr">
                    <a:lnL w="12700" cap="flat" cmpd="sng" algn="ctr">
                      <a:solidFill>
                        <a:srgbClr val="006BA9"/>
                      </a:solidFill>
                      <a:prstDash val="solid"/>
                      <a:round/>
                      <a:headEnd type="none" w="med" len="med"/>
                      <a:tailEnd type="none" w="med" len="med"/>
                    </a:lnL>
                  </a:tcPr>
                </a:tc>
              </a:tr>
              <a:tr h="304777">
                <a:tc>
                  <a:txBody>
                    <a:bodyPr/>
                    <a:lstStyle/>
                    <a:p>
                      <a:pPr algn="l"/>
                      <a:r>
                        <a:rPr lang="en-US" altLang="zh-CN" sz="1400" dirty="0" err="1" smtClean="0">
                          <a:latin typeface="Times New Roman" pitchFamily="18" charset="0"/>
                          <a:cs typeface="Times New Roman" pitchFamily="18" charset="0"/>
                        </a:rPr>
                        <a:t>android:layout_column</a:t>
                      </a:r>
                      <a:endParaRPr lang="zh-CN" altLang="en-US" sz="1400" b="0" dirty="0">
                        <a:latin typeface="Times New Roman" pitchFamily="18" charset="0"/>
                        <a:cs typeface="Times New Roman" pitchFamily="18" charset="0"/>
                      </a:endParaRPr>
                    </a:p>
                  </a:txBody>
                  <a:tcPr marL="91432" marR="91432" marT="45709" marB="45709"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设置该单元显示位置</a:t>
                      </a:r>
                      <a:endParaRPr lang="en-US" altLang="zh-CN" sz="1400" dirty="0" smtClean="0"/>
                    </a:p>
                  </a:txBody>
                  <a:tcPr marL="91432" marR="91432" marT="45709" marB="45709" anchor="ctr">
                    <a:lnL w="12700" cap="flat" cmpd="sng" algn="ctr">
                      <a:solidFill>
                        <a:srgbClr val="006BA9"/>
                      </a:solidFill>
                      <a:prstDash val="solid"/>
                      <a:round/>
                      <a:headEnd type="none" w="med" len="med"/>
                      <a:tailEnd type="none" w="med" len="med"/>
                    </a:lnL>
                  </a:tcPr>
                </a:tc>
              </a:tr>
              <a:tr h="323544">
                <a:tc>
                  <a:txBody>
                    <a:bodyPr/>
                    <a:lstStyle/>
                    <a:p>
                      <a:pPr algn="l"/>
                      <a:r>
                        <a:rPr lang="en-US" altLang="zh-CN" sz="1400" dirty="0" err="1" smtClean="0">
                          <a:latin typeface="Times New Roman" pitchFamily="18" charset="0"/>
                          <a:cs typeface="Times New Roman" pitchFamily="18" charset="0"/>
                        </a:rPr>
                        <a:t>android:layout_span</a:t>
                      </a:r>
                      <a:endParaRPr lang="zh-CN" altLang="en-US" sz="1400" b="0" dirty="0">
                        <a:latin typeface="Times New Roman" pitchFamily="18" charset="0"/>
                        <a:cs typeface="Times New Roman" pitchFamily="18" charset="0"/>
                      </a:endParaRPr>
                    </a:p>
                  </a:txBody>
                  <a:tcPr marL="91432" marR="91432" marT="45709" marB="45709"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设置该单元格占据几行，默认为</a:t>
                      </a:r>
                      <a:r>
                        <a:rPr lang="en-US" altLang="zh-CN" sz="1400" dirty="0" smtClean="0"/>
                        <a:t>1</a:t>
                      </a:r>
                      <a:r>
                        <a:rPr lang="zh-CN" altLang="en-US" sz="1400" dirty="0" smtClean="0"/>
                        <a:t>行</a:t>
                      </a:r>
                      <a:endParaRPr lang="en-US" altLang="zh-CN" sz="1400" dirty="0" smtClean="0"/>
                    </a:p>
                  </a:txBody>
                  <a:tcPr marL="91432" marR="91432" marT="45709" marB="45709" anchor="ctr">
                    <a:lnL w="12700" cap="flat" cmpd="sng" algn="ctr">
                      <a:solidFill>
                        <a:srgbClr val="006BA9"/>
                      </a:solidFill>
                      <a:prstDash val="solid"/>
                      <a:round/>
                      <a:headEnd type="none" w="med" len="med"/>
                      <a:tailEnd type="none" w="med" len="med"/>
                    </a:lnL>
                  </a:tcPr>
                </a:tc>
              </a:tr>
            </a:tbl>
          </a:graphicData>
        </a:graphic>
      </p:graphicFrame>
      <p:sp>
        <p:nvSpPr>
          <p:cNvPr id="8"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2.3.4 </a:t>
            </a:r>
            <a:r>
              <a:rPr lang="en-US" altLang="zh-CN" sz="3200" b="1" dirty="0">
                <a:solidFill>
                  <a:srgbClr val="006BA9"/>
                </a:solidFill>
                <a:latin typeface="微软雅黑" pitchFamily="34" charset="-122"/>
                <a:ea typeface="微软雅黑" pitchFamily="34" charset="-122"/>
                <a:sym typeface="宋体" charset="-122"/>
              </a:rPr>
              <a:t> TableLayout</a:t>
            </a:r>
            <a:r>
              <a:rPr lang="zh-CN" altLang="en-US" sz="3200" b="1" dirty="0" smtClean="0">
                <a:solidFill>
                  <a:srgbClr val="006BA9"/>
                </a:solidFill>
                <a:latin typeface="微软雅黑" pitchFamily="34" charset="-122"/>
                <a:ea typeface="微软雅黑" pitchFamily="34" charset="-122"/>
                <a:sym typeface="宋体" charset="-122"/>
              </a:rPr>
              <a:t>表</a:t>
            </a:r>
            <a:r>
              <a:rPr lang="zh-CN" altLang="en-US" sz="3200" b="1" dirty="0">
                <a:solidFill>
                  <a:srgbClr val="006BA9"/>
                </a:solidFill>
                <a:latin typeface="微软雅黑" pitchFamily="34" charset="-122"/>
                <a:ea typeface="微软雅黑" pitchFamily="34" charset="-122"/>
                <a:sym typeface="宋体" charset="-122"/>
              </a:rPr>
              <a:t>格布局</a:t>
            </a:r>
          </a:p>
        </p:txBody>
      </p:sp>
    </p:spTree>
    <p:custDataLst>
      <p:tags r:id="rId1"/>
    </p:custDataLst>
    <p:extLst>
      <p:ext uri="{BB962C8B-B14F-4D97-AF65-F5344CB8AC3E}">
        <p14:creationId xmlns:p14="http://schemas.microsoft.com/office/powerpoint/2010/main" val="1290980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par>
                                <p:cTn id="8" presetID="22" presetClass="entr" presetSubtype="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up)">
                                      <p:cBhvr>
                                        <p:cTn id="13" dur="500"/>
                                        <p:tgtEl>
                                          <p:spTgt spid="18"/>
                                        </p:tgtEl>
                                      </p:cBhvr>
                                    </p:animEffect>
                                  </p:childTnLst>
                                </p:cTn>
                              </p:par>
                              <p:par>
                                <p:cTn id="14" presetID="22" presetClass="entr" presetSubtype="1"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up)">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660400" y="1124744"/>
            <a:ext cx="7796213" cy="547260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itchFamily="18" charset="0"/>
                <a:cs typeface="Times New Roman" pitchFamily="18" charset="0"/>
              </a:defRPr>
            </a:lvl1pPr>
          </a:lstStyle>
          <a:p>
            <a:r>
              <a:rPr lang="en-US" altLang="zh-CN" dirty="0"/>
              <a:t>    &lt;TableLayout xmlns:android="http://schemas.android.com/apk/res/android"</a:t>
            </a:r>
          </a:p>
          <a:p>
            <a:r>
              <a:rPr lang="en-US" altLang="zh-CN" dirty="0"/>
              <a:t>        android:layout_width="wrap_content"</a:t>
            </a:r>
          </a:p>
          <a:p>
            <a:r>
              <a:rPr lang="en-US" altLang="zh-CN" dirty="0"/>
              <a:t>        android:layout_height="wrap_content"</a:t>
            </a:r>
          </a:p>
          <a:p>
            <a:r>
              <a:rPr lang="en-US" altLang="zh-CN" dirty="0"/>
              <a:t>        android:stretchColumns="2"&gt;</a:t>
            </a:r>
          </a:p>
          <a:p>
            <a:r>
              <a:rPr lang="en-US" altLang="zh-CN" dirty="0"/>
              <a:t>        &lt;TableRow&gt;</a:t>
            </a:r>
          </a:p>
          <a:p>
            <a:r>
              <a:rPr lang="en-US" altLang="zh-CN" dirty="0"/>
              <a:t>            &lt;</a:t>
            </a:r>
            <a:r>
              <a:rPr lang="en-US" altLang="zh-CN" dirty="0" smtClean="0"/>
              <a:t>Button</a:t>
            </a:r>
            <a:endParaRPr lang="en-US" altLang="zh-CN" dirty="0"/>
          </a:p>
          <a:p>
            <a:r>
              <a:rPr lang="en-US" altLang="zh-CN" dirty="0"/>
              <a:t>                android:layout_width="wrap_content"</a:t>
            </a:r>
          </a:p>
          <a:p>
            <a:r>
              <a:rPr lang="en-US" altLang="zh-CN" dirty="0"/>
              <a:t>                android:layout_height="wrap_content"</a:t>
            </a:r>
          </a:p>
          <a:p>
            <a:r>
              <a:rPr lang="en-US" altLang="zh-CN" dirty="0"/>
              <a:t>                android:layout_column="0"</a:t>
            </a:r>
          </a:p>
          <a:p>
            <a:r>
              <a:rPr lang="en-US" altLang="zh-CN" dirty="0"/>
              <a:t>                android:text="</a:t>
            </a:r>
            <a:r>
              <a:rPr lang="zh-CN" altLang="en-US" dirty="0"/>
              <a:t>按钮</a:t>
            </a:r>
            <a:r>
              <a:rPr lang="en-US" altLang="zh-CN" dirty="0"/>
              <a:t>1" </a:t>
            </a:r>
            <a:r>
              <a:rPr lang="en-US" altLang="zh-CN" dirty="0" smtClean="0"/>
              <a:t>/&gt;</a:t>
            </a:r>
          </a:p>
          <a:p>
            <a:r>
              <a:rPr lang="en-US" altLang="zh-CN" dirty="0"/>
              <a:t>	</a:t>
            </a:r>
            <a:r>
              <a:rPr lang="en-US" altLang="zh-CN" dirty="0" smtClean="0"/>
              <a:t>......</a:t>
            </a:r>
            <a:endParaRPr lang="en-US" altLang="zh-CN" dirty="0"/>
          </a:p>
          <a:p>
            <a:r>
              <a:rPr lang="en-US" altLang="zh-CN" dirty="0"/>
              <a:t>        &lt;/TableRow&gt;</a:t>
            </a:r>
          </a:p>
          <a:p>
            <a:r>
              <a:rPr lang="en-US" altLang="zh-CN" dirty="0"/>
              <a:t>    &lt;/TableLayout&gt;</a:t>
            </a:r>
          </a:p>
        </p:txBody>
      </p:sp>
      <p:sp>
        <p:nvSpPr>
          <p:cNvPr id="29" name="矩形 28"/>
          <p:cNvSpPr/>
          <p:nvPr/>
        </p:nvSpPr>
        <p:spPr>
          <a:xfrm>
            <a:off x="967449" y="2453958"/>
            <a:ext cx="3172503"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30" name="直接箭头连接符 29"/>
          <p:cNvCxnSpPr/>
          <p:nvPr/>
        </p:nvCxnSpPr>
        <p:spPr bwMode="auto">
          <a:xfrm>
            <a:off x="4139951" y="2668270"/>
            <a:ext cx="504057"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圆角矩形 30"/>
          <p:cNvSpPr/>
          <p:nvPr/>
        </p:nvSpPr>
        <p:spPr>
          <a:xfrm>
            <a:off x="4658520" y="2463958"/>
            <a:ext cx="1897062" cy="408623"/>
          </a:xfrm>
          <a:prstGeom prst="roundRect">
            <a:avLst/>
          </a:prstGeom>
          <a:solidFill>
            <a:srgbClr val="0070C0"/>
          </a:solidFill>
          <a:ln>
            <a:solidFill>
              <a:schemeClr val="tx2">
                <a:lumMod val="60000"/>
                <a:lumOff val="40000"/>
              </a:schemeClr>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ea typeface="宋体" pitchFamily="2" charset="-122"/>
              </a:rPr>
              <a:t>第</a:t>
            </a:r>
            <a:r>
              <a:rPr lang="en-US" altLang="zh-CN" b="1" dirty="0">
                <a:solidFill>
                  <a:schemeClr val="bg1"/>
                </a:solidFill>
                <a:latin typeface="Times New Roman" pitchFamily="18" charset="0"/>
                <a:ea typeface="宋体" pitchFamily="2" charset="-122"/>
                <a:cs typeface="Times New Roman" pitchFamily="18" charset="0"/>
              </a:rPr>
              <a:t>3</a:t>
            </a:r>
            <a:r>
              <a:rPr lang="zh-CN" altLang="en-US" b="1" dirty="0">
                <a:solidFill>
                  <a:schemeClr val="bg1"/>
                </a:solidFill>
                <a:ea typeface="宋体" pitchFamily="2" charset="-122"/>
              </a:rPr>
              <a:t>列可被拉伸</a:t>
            </a:r>
          </a:p>
        </p:txBody>
      </p:sp>
      <p:sp>
        <p:nvSpPr>
          <p:cNvPr id="32" name="矩形 31"/>
          <p:cNvSpPr/>
          <p:nvPr/>
        </p:nvSpPr>
        <p:spPr>
          <a:xfrm>
            <a:off x="1619671" y="4468868"/>
            <a:ext cx="2880321"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33" name="直接箭头连接符 32"/>
          <p:cNvCxnSpPr/>
          <p:nvPr/>
        </p:nvCxnSpPr>
        <p:spPr bwMode="auto">
          <a:xfrm flipV="1">
            <a:off x="4499993" y="4653534"/>
            <a:ext cx="409575" cy="2712"/>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圆角矩形 33"/>
          <p:cNvSpPr/>
          <p:nvPr/>
        </p:nvSpPr>
        <p:spPr>
          <a:xfrm>
            <a:off x="4909568" y="4472756"/>
            <a:ext cx="1998663" cy="408623"/>
          </a:xfrm>
          <a:prstGeom prst="roundRect">
            <a:avLst/>
          </a:prstGeom>
          <a:solidFill>
            <a:srgbClr val="0070C0"/>
          </a:solidFill>
          <a:ln>
            <a:solidFill>
              <a:schemeClr val="tx2">
                <a:lumMod val="60000"/>
                <a:lumOff val="40000"/>
              </a:schemeClr>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ea typeface="宋体" pitchFamily="2" charset="-122"/>
              </a:rPr>
              <a:t>设置控件所在列</a:t>
            </a:r>
          </a:p>
        </p:txBody>
      </p:sp>
      <p:sp>
        <p:nvSpPr>
          <p:cNvPr id="16"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2.3.4 </a:t>
            </a:r>
            <a:r>
              <a:rPr lang="en-US" altLang="zh-CN" sz="3200" b="1" dirty="0">
                <a:solidFill>
                  <a:srgbClr val="006BA9"/>
                </a:solidFill>
                <a:latin typeface="微软雅黑" pitchFamily="34" charset="-122"/>
                <a:ea typeface="微软雅黑" pitchFamily="34" charset="-122"/>
                <a:sym typeface="宋体" charset="-122"/>
              </a:rPr>
              <a:t> TableLayout</a:t>
            </a:r>
            <a:r>
              <a:rPr lang="zh-CN" altLang="en-US" sz="3200" b="1" dirty="0" smtClean="0">
                <a:solidFill>
                  <a:srgbClr val="006BA9"/>
                </a:solidFill>
                <a:latin typeface="微软雅黑" pitchFamily="34" charset="-122"/>
                <a:ea typeface="微软雅黑" pitchFamily="34" charset="-122"/>
                <a:sym typeface="宋体" charset="-122"/>
              </a:rPr>
              <a:t>表</a:t>
            </a:r>
            <a:r>
              <a:rPr lang="zh-CN" altLang="en-US" sz="3200" b="1" dirty="0">
                <a:solidFill>
                  <a:srgbClr val="006BA9"/>
                </a:solidFill>
                <a:latin typeface="微软雅黑" pitchFamily="34" charset="-122"/>
                <a:ea typeface="微软雅黑" pitchFamily="34" charset="-122"/>
                <a:sym typeface="宋体" charset="-122"/>
              </a:rPr>
              <a:t>格布局</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3688" y="1775327"/>
            <a:ext cx="2773363" cy="4171442"/>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038865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left)">
                                      <p:cBhvr>
                                        <p:cTn id="14" dur="5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par>
                                <p:cTn id="20" presetID="22" presetClass="entr" presetSubtype="8"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29"/>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30"/>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31"/>
                                        </p:tgtEl>
                                        <p:attrNameLst>
                                          <p:attrName>style.visibility</p:attrName>
                                        </p:attrNameLst>
                                      </p:cBhvr>
                                      <p:to>
                                        <p:strVal val="hidden"/>
                                      </p:to>
                                    </p:set>
                                  </p:childTnLst>
                                </p:cTn>
                              </p:par>
                              <p:par>
                                <p:cTn id="34" presetID="22" presetClass="entr" presetSubtype="8"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500"/>
                                        <p:tgtEl>
                                          <p:spTgt spid="32"/>
                                        </p:tgtEl>
                                      </p:cBhvr>
                                    </p:animEffect>
                                  </p:childTnLst>
                                </p:cTn>
                              </p:par>
                              <p:par>
                                <p:cTn id="37" presetID="22" presetClass="entr" presetSubtype="8"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29" grpId="1" animBg="1"/>
      <p:bldP spid="31" grpId="0" animBg="1"/>
      <p:bldP spid="31" grpId="1" animBg="1"/>
      <p:bldP spid="32" grpId="0" animBg="1"/>
      <p:bldP spid="3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700784"/>
            <a:ext cx="8102600" cy="4352502"/>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580112" y="1484759"/>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帧布局</a:t>
            </a:r>
          </a:p>
        </p:txBody>
      </p:sp>
      <p:sp>
        <p:nvSpPr>
          <p:cNvPr id="20"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8" name="内容占位符 2"/>
          <p:cNvSpPr txBox="1">
            <a:spLocks/>
          </p:cNvSpPr>
          <p:nvPr/>
        </p:nvSpPr>
        <p:spPr bwMode="auto">
          <a:xfrm>
            <a:off x="481013" y="1935584"/>
            <a:ext cx="7975600" cy="314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zh-CN" altLang="en-US" sz="2000" dirty="0" smtClean="0"/>
              <a:t>帧</a:t>
            </a:r>
            <a:r>
              <a:rPr lang="zh-CN" altLang="en-US" sz="2000" dirty="0" smtClean="0">
                <a:latin typeface="Times New Roman" panose="02020603050405020304" pitchFamily="18" charset="0"/>
                <a:cs typeface="Times New Roman" panose="02020603050405020304" pitchFamily="18" charset="0"/>
              </a:rPr>
              <a:t>布局（</a:t>
            </a:r>
            <a:r>
              <a:rPr lang="en-US" altLang="zh-CN" sz="2000" dirty="0" smtClean="0">
                <a:latin typeface="Times New Roman" panose="02020603050405020304" pitchFamily="18" charset="0"/>
                <a:cs typeface="Times New Roman" panose="02020603050405020304" pitchFamily="18" charset="0"/>
              </a:rPr>
              <a:t>FrameLayout</a:t>
            </a:r>
            <a:r>
              <a:rPr lang="zh-CN" altLang="en-US" sz="2000" dirty="0" smtClean="0">
                <a:latin typeface="Times New Roman" panose="02020603050405020304" pitchFamily="18" charset="0"/>
                <a:cs typeface="Times New Roman" panose="02020603050405020304" pitchFamily="18" charset="0"/>
              </a:rPr>
              <a:t>）</a:t>
            </a:r>
            <a:r>
              <a:rPr lang="zh-CN" altLang="zh-CN" sz="2000" dirty="0"/>
              <a:t>用于在屏幕上创建一块空白区域</a:t>
            </a:r>
            <a:r>
              <a:rPr lang="zh-CN" altLang="en-US" sz="2000" dirty="0" smtClean="0">
                <a:latin typeface="Times New Roman" panose="02020603050405020304" pitchFamily="18" charset="0"/>
                <a:cs typeface="Times New Roman" panose="02020603050405020304" pitchFamily="18" charset="0"/>
              </a:rPr>
              <a:t>，</a:t>
            </a:r>
            <a:r>
              <a:rPr lang="zh-CN" altLang="zh-CN" sz="2000" dirty="0"/>
              <a:t>添加到该区域中的每个子控件占一帧，这些帧会一个一个叠加在一起，后加入的控件会叠加在上一个控件上层</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pPr>
            <a:r>
              <a:rPr lang="zh-CN" altLang="en-US" sz="2000" dirty="0" smtClean="0">
                <a:latin typeface="Times New Roman" panose="02020603050405020304" pitchFamily="18" charset="0"/>
                <a:cs typeface="Times New Roman" panose="02020603050405020304" pitchFamily="18" charset="0"/>
              </a:rPr>
              <a:t>所有控件都默认显示在屏幕左上角</a:t>
            </a:r>
            <a:r>
              <a:rPr lang="zh-CN" altLang="en-US" sz="1800" dirty="0" smtClean="0"/>
              <a:t>。</a:t>
            </a:r>
            <a:endParaRPr lang="en-US" altLang="zh-CN" sz="1800" dirty="0" smtClean="0"/>
          </a:p>
          <a:p>
            <a:pPr lvl="1">
              <a:lnSpc>
                <a:spcPct val="150000"/>
              </a:lnSpc>
            </a:pPr>
            <a:r>
              <a:rPr lang="zh-CN" altLang="zh-CN" sz="1800" dirty="0"/>
              <a:t>定义格</a:t>
            </a:r>
            <a:r>
              <a:rPr lang="zh-CN" altLang="zh-CN" sz="1800" dirty="0" smtClean="0"/>
              <a:t>式</a:t>
            </a:r>
            <a:endParaRPr lang="en-US" altLang="zh-CN" sz="1800" dirty="0" smtClean="0"/>
          </a:p>
          <a:p>
            <a:pPr lvl="1">
              <a:lnSpc>
                <a:spcPct val="150000"/>
              </a:lnSpc>
            </a:pPr>
            <a:endParaRPr lang="en-US" altLang="zh-CN" sz="1800" dirty="0" smtClean="0"/>
          </a:p>
          <a:p>
            <a:pPr lvl="1">
              <a:lnSpc>
                <a:spcPct val="150000"/>
              </a:lnSpc>
            </a:pPr>
            <a:endParaRPr lang="en-US" altLang="zh-CN" sz="1800" dirty="0" smtClean="0"/>
          </a:p>
          <a:p>
            <a:pPr lvl="1">
              <a:lnSpc>
                <a:spcPct val="150000"/>
              </a:lnSpc>
            </a:pPr>
            <a:endParaRPr lang="zh-CN" altLang="en-US" sz="1800" dirty="0" smtClean="0"/>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2.3.5 </a:t>
            </a:r>
            <a:r>
              <a:rPr lang="en-US" altLang="zh-CN" sz="3200" b="1" dirty="0">
                <a:solidFill>
                  <a:srgbClr val="006BA9"/>
                </a:solidFill>
                <a:latin typeface="微软雅黑" pitchFamily="34" charset="-122"/>
                <a:ea typeface="微软雅黑" pitchFamily="34" charset="-122"/>
                <a:sym typeface="宋体" charset="-122"/>
              </a:rPr>
              <a:t> FrameLayout</a:t>
            </a:r>
            <a:r>
              <a:rPr lang="zh-CN" altLang="en-US" sz="3200" b="1" dirty="0" smtClean="0">
                <a:solidFill>
                  <a:srgbClr val="006BA9"/>
                </a:solidFill>
                <a:latin typeface="微软雅黑" pitchFamily="34" charset="-122"/>
                <a:ea typeface="微软雅黑" pitchFamily="34" charset="-122"/>
                <a:sym typeface="宋体" charset="-122"/>
              </a:rPr>
              <a:t>帧</a:t>
            </a:r>
            <a:r>
              <a:rPr lang="zh-CN" altLang="en-US" sz="3200" b="1" dirty="0">
                <a:solidFill>
                  <a:srgbClr val="006BA9"/>
                </a:solidFill>
                <a:latin typeface="微软雅黑" pitchFamily="34" charset="-122"/>
                <a:ea typeface="微软雅黑" pitchFamily="34" charset="-122"/>
                <a:sym typeface="宋体" charset="-122"/>
              </a:rPr>
              <a:t>布局</a:t>
            </a:r>
          </a:p>
        </p:txBody>
      </p:sp>
      <p:sp>
        <p:nvSpPr>
          <p:cNvPr id="16" name="矩形 17"/>
          <p:cNvSpPr>
            <a:spLocks noChangeArrowheads="1"/>
          </p:cNvSpPr>
          <p:nvPr/>
        </p:nvSpPr>
        <p:spPr bwMode="auto">
          <a:xfrm>
            <a:off x="1206931" y="4509120"/>
            <a:ext cx="7016774" cy="132658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a:lnSpc>
                <a:spcPct val="150000"/>
              </a:lnSpc>
              <a:defRPr/>
            </a:pPr>
            <a:r>
              <a:rPr lang="en-US" altLang="zh-CN" sz="1600" dirty="0">
                <a:latin typeface="Times New Roman" pitchFamily="18" charset="0"/>
                <a:cs typeface="Times New Roman" pitchFamily="18" charset="0"/>
              </a:rPr>
              <a:t>&lt;FrameLayout xmlns:android="http://schemas.android.com/apk/res/android"</a:t>
            </a:r>
          </a:p>
          <a:p>
            <a:pPr>
              <a:lnSpc>
                <a:spcPct val="150000"/>
              </a:lnSpc>
              <a:defRPr/>
            </a:pP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属性 </a:t>
            </a:r>
            <a:r>
              <a:rPr lang="en-US" altLang="zh-CN"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属性值</a:t>
            </a:r>
            <a:r>
              <a:rPr lang="en-US" altLang="zh-CN" sz="1600" dirty="0">
                <a:latin typeface="Times New Roman" pitchFamily="18" charset="0"/>
                <a:cs typeface="Times New Roman" pitchFamily="18" charset="0"/>
              </a:rPr>
              <a:t>"&gt;</a:t>
            </a:r>
          </a:p>
          <a:p>
            <a:pPr>
              <a:lnSpc>
                <a:spcPct val="150000"/>
              </a:lnSpc>
              <a:defRPr/>
            </a:pPr>
            <a:r>
              <a:rPr lang="en-US" altLang="zh-CN" sz="1600" dirty="0">
                <a:latin typeface="Times New Roman" pitchFamily="18" charset="0"/>
                <a:cs typeface="Times New Roman" pitchFamily="18" charset="0"/>
              </a:rPr>
              <a:t>&lt;/FrameLayout&gt;</a:t>
            </a:r>
          </a:p>
        </p:txBody>
      </p:sp>
    </p:spTree>
    <p:custDataLst>
      <p:tags r:id="rId1"/>
    </p:custDataLst>
    <p:extLst>
      <p:ext uri="{BB962C8B-B14F-4D97-AF65-F5344CB8AC3E}">
        <p14:creationId xmlns:p14="http://schemas.microsoft.com/office/powerpoint/2010/main" val="2613744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879690" y="1988194"/>
            <a:ext cx="7796213" cy="2585323"/>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itchFamily="18" charset="0"/>
                <a:cs typeface="Times New Roman" pitchFamily="18" charset="0"/>
              </a:defRPr>
            </a:lvl1pPr>
          </a:lstStyle>
          <a:p>
            <a:r>
              <a:rPr lang="en-US" altLang="zh-CN" dirty="0"/>
              <a:t>    &lt;FrameLayout xmlns:android="http://schemas.android.com/apk/res/android"</a:t>
            </a:r>
          </a:p>
          <a:p>
            <a:r>
              <a:rPr lang="en-US" altLang="zh-CN" dirty="0"/>
              <a:t>        android:layout_width="match_parent"</a:t>
            </a:r>
          </a:p>
          <a:p>
            <a:r>
              <a:rPr lang="en-US" altLang="zh-CN" dirty="0"/>
              <a:t>        android:layout_height="match_parent"</a:t>
            </a:r>
          </a:p>
          <a:p>
            <a:r>
              <a:rPr lang="en-US" altLang="zh-CN" dirty="0"/>
              <a:t>        android:foreground="@mipmap/ic_launcher"</a:t>
            </a:r>
          </a:p>
          <a:p>
            <a:r>
              <a:rPr lang="en-US" altLang="zh-CN" dirty="0"/>
              <a:t>        android:foregroundGravity="left" &gt;</a:t>
            </a:r>
          </a:p>
          <a:p>
            <a:r>
              <a:rPr lang="en-US" altLang="zh-CN" dirty="0"/>
              <a:t>    &lt;/FrameLayout&gt;</a:t>
            </a:r>
          </a:p>
        </p:txBody>
      </p:sp>
      <p:sp>
        <p:nvSpPr>
          <p:cNvPr id="36" name="矩形 35"/>
          <p:cNvSpPr/>
          <p:nvPr/>
        </p:nvSpPr>
        <p:spPr>
          <a:xfrm>
            <a:off x="1380512" y="3351714"/>
            <a:ext cx="4246563"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37" name="直接箭头连接符 36"/>
          <p:cNvCxnSpPr/>
          <p:nvPr/>
        </p:nvCxnSpPr>
        <p:spPr bwMode="auto">
          <a:xfrm>
            <a:off x="5627075" y="3536379"/>
            <a:ext cx="385085" cy="1"/>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圆角矩形 37"/>
          <p:cNvSpPr/>
          <p:nvPr/>
        </p:nvSpPr>
        <p:spPr>
          <a:xfrm>
            <a:off x="6013896" y="3179190"/>
            <a:ext cx="3022600" cy="714375"/>
          </a:xfrm>
          <a:prstGeom prst="roundRect">
            <a:avLst/>
          </a:prstGeom>
          <a:solidFill>
            <a:srgbClr val="0070C0"/>
          </a:solidFill>
          <a:ln w="3175" cap="flat" cmpd="sng" algn="ctr">
            <a:solidFill>
              <a:srgbClr val="D7D7D7"/>
            </a:solidFill>
            <a:prstDash val="solid"/>
          </a:ln>
          <a:effectLst>
            <a:outerShdw blurRad="50800" dist="38100" dir="2700000" algn="tl" rotWithShape="0">
              <a:prstClr val="black">
                <a:alpha val="40000"/>
              </a:prstClr>
            </a:outerShdw>
          </a:effectLst>
        </p:spPr>
        <p:txBody>
          <a:bodyPr lIns="0" rIns="0" anchor="ctr"/>
          <a:lstStyle/>
          <a:p>
            <a:r>
              <a:rPr lang="zh-CN" altLang="en-US" b="1" dirty="0">
                <a:solidFill>
                  <a:schemeClr val="bg1"/>
                </a:solidFill>
                <a:ea typeface="宋体" pitchFamily="2" charset="-122"/>
              </a:rPr>
              <a:t>设置帧布局容器的前景图像（始终在所有子控件之上）</a:t>
            </a:r>
          </a:p>
        </p:txBody>
      </p:sp>
      <p:sp>
        <p:nvSpPr>
          <p:cNvPr id="39" name="矩形 38"/>
          <p:cNvSpPr/>
          <p:nvPr/>
        </p:nvSpPr>
        <p:spPr>
          <a:xfrm>
            <a:off x="1377337" y="3747795"/>
            <a:ext cx="3194663"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40" name="直接箭头连接符 39"/>
          <p:cNvCxnSpPr/>
          <p:nvPr/>
        </p:nvCxnSpPr>
        <p:spPr bwMode="auto">
          <a:xfrm>
            <a:off x="3207855" y="4161854"/>
            <a:ext cx="0" cy="411663"/>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圆角矩形 40"/>
          <p:cNvSpPr/>
          <p:nvPr/>
        </p:nvSpPr>
        <p:spPr>
          <a:xfrm>
            <a:off x="1747439" y="4575783"/>
            <a:ext cx="2728912" cy="408623"/>
          </a:xfrm>
          <a:prstGeom prst="roundRect">
            <a:avLst/>
          </a:prstGeom>
          <a:solidFill>
            <a:srgbClr val="0070C0"/>
          </a:solidFill>
          <a:ln w="3175" cap="flat" cmpd="sng" algn="ctr">
            <a:solidFill>
              <a:srgbClr val="D7D7D7"/>
            </a:solidFill>
            <a:prstDash val="solid"/>
          </a:ln>
          <a:effectLst>
            <a:outerShdw blurRad="50800" dist="38100" dir="2700000" algn="tl" rotWithShape="0">
              <a:prstClr val="black">
                <a:alpha val="40000"/>
              </a:prstClr>
            </a:outerShdw>
          </a:effectLst>
        </p:spPr>
        <p:txBody>
          <a:bodyPr lIns="0" rIns="0" anchor="ctr"/>
          <a:lstStyle/>
          <a:p>
            <a:r>
              <a:rPr lang="zh-CN" altLang="en-US" b="1" dirty="0">
                <a:solidFill>
                  <a:schemeClr val="bg1"/>
                </a:solidFill>
                <a:ea typeface="宋体" pitchFamily="2" charset="-122"/>
              </a:rPr>
              <a:t>设置前景图像显示位置</a:t>
            </a:r>
          </a:p>
        </p:txBody>
      </p:sp>
      <p:sp>
        <p:nvSpPr>
          <p:cNvPr id="14"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2.3.5 </a:t>
            </a:r>
            <a:r>
              <a:rPr lang="en-US" altLang="zh-CN" sz="3200" b="1" dirty="0">
                <a:solidFill>
                  <a:srgbClr val="006BA9"/>
                </a:solidFill>
                <a:latin typeface="微软雅黑" pitchFamily="34" charset="-122"/>
                <a:ea typeface="微软雅黑" pitchFamily="34" charset="-122"/>
                <a:sym typeface="宋体" charset="-122"/>
              </a:rPr>
              <a:t> FrameLayout</a:t>
            </a:r>
            <a:r>
              <a:rPr lang="zh-CN" altLang="en-US" sz="3200" b="1" dirty="0" smtClean="0">
                <a:solidFill>
                  <a:srgbClr val="006BA9"/>
                </a:solidFill>
                <a:latin typeface="微软雅黑" pitchFamily="34" charset="-122"/>
                <a:ea typeface="微软雅黑" pitchFamily="34" charset="-122"/>
                <a:sym typeface="宋体" charset="-122"/>
              </a:rPr>
              <a:t>帧</a:t>
            </a:r>
            <a:r>
              <a:rPr lang="zh-CN" altLang="en-US" sz="3200" b="1" dirty="0">
                <a:solidFill>
                  <a:srgbClr val="006BA9"/>
                </a:solidFill>
                <a:latin typeface="微软雅黑" pitchFamily="34" charset="-122"/>
                <a:ea typeface="微软雅黑" pitchFamily="34" charset="-122"/>
                <a:sym typeface="宋体" charset="-122"/>
              </a:rPr>
              <a:t>布局</a:t>
            </a:r>
          </a:p>
        </p:txBody>
      </p:sp>
      <p:pic>
        <p:nvPicPr>
          <p:cNvPr id="614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2090874"/>
            <a:ext cx="2474410" cy="368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998860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left)">
                                      <p:cBhvr>
                                        <p:cTn id="14" dur="500"/>
                                        <p:tgtEl>
                                          <p:spTgt spid="3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par>
                                <p:cTn id="20" presetID="22" presetClass="entr" presetSubtype="8"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500"/>
                                        <p:tgtEl>
                                          <p:spTgt spid="3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left)">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36"/>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37"/>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38"/>
                                        </p:tgtEl>
                                        <p:attrNameLst>
                                          <p:attrName>style.visibility</p:attrName>
                                        </p:attrNameLst>
                                      </p:cBhvr>
                                      <p:to>
                                        <p:strVal val="hidden"/>
                                      </p:to>
                                    </p:set>
                                  </p:childTnLst>
                                </p:cTn>
                              </p:par>
                            </p:childTnLst>
                          </p:cTn>
                        </p:par>
                        <p:par>
                          <p:cTn id="34" fill="hold">
                            <p:stCondLst>
                              <p:cond delay="0"/>
                            </p:stCondLst>
                            <p:childTnLst>
                              <p:par>
                                <p:cTn id="35" presetID="22" presetClass="entr" presetSubtype="1" fill="hold" grpId="0" nodeType="after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up)">
                                      <p:cBhvr>
                                        <p:cTn id="37" dur="500"/>
                                        <p:tgtEl>
                                          <p:spTgt spid="39"/>
                                        </p:tgtEl>
                                      </p:cBhvr>
                                    </p:animEffect>
                                  </p:childTnLst>
                                </p:cTn>
                              </p:par>
                              <p:par>
                                <p:cTn id="38" presetID="22" presetClass="entr" presetSubtype="1"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up)">
                                      <p:cBhvr>
                                        <p:cTn id="40" dur="500"/>
                                        <p:tgtEl>
                                          <p:spTgt spid="40"/>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up)">
                                      <p:cBhvr>
                                        <p:cTn id="4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6" grpId="1" animBg="1"/>
      <p:bldP spid="38" grpId="0" animBg="1"/>
      <p:bldP spid="38" grpId="1" animBg="1"/>
      <p:bldP spid="39" grpId="0" animBg="1"/>
      <p:bldP spid="4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412776"/>
            <a:ext cx="8102600" cy="396044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599935" y="1227038"/>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约束</a:t>
            </a:r>
            <a:r>
              <a:rPr lang="zh-CN" altLang="en-US" dirty="0" smtClean="0">
                <a:solidFill>
                  <a:schemeClr val="bg1"/>
                </a:solidFill>
                <a:latin typeface="微软雅黑" pitchFamily="34" charset="-122"/>
                <a:ea typeface="微软雅黑" pitchFamily="34" charset="-122"/>
              </a:rPr>
              <a:t>布局</a:t>
            </a:r>
            <a:endParaRPr lang="zh-CN" altLang="en-US" dirty="0">
              <a:solidFill>
                <a:schemeClr val="bg1"/>
              </a:solidFill>
              <a:latin typeface="微软雅黑" pitchFamily="34" charset="-122"/>
              <a:ea typeface="微软雅黑" pitchFamily="34" charset="-122"/>
            </a:endParaRPr>
          </a:p>
        </p:txBody>
      </p:sp>
      <p:sp>
        <p:nvSpPr>
          <p:cNvPr id="7" name="内容占位符 2"/>
          <p:cNvSpPr txBox="1">
            <a:spLocks/>
          </p:cNvSpPr>
          <p:nvPr/>
        </p:nvSpPr>
        <p:spPr bwMode="auto">
          <a:xfrm>
            <a:off x="606425" y="1612329"/>
            <a:ext cx="7975600" cy="314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altLang="zh-CN" sz="2000" dirty="0"/>
              <a:t>ConstraintLayout</a:t>
            </a:r>
            <a:r>
              <a:rPr lang="zh-CN" altLang="zh-CN" sz="2000" dirty="0"/>
              <a:t>是</a:t>
            </a:r>
            <a:r>
              <a:rPr lang="en-US" altLang="zh-CN" sz="2000" dirty="0"/>
              <a:t>Android Studio2.2</a:t>
            </a:r>
            <a:r>
              <a:rPr lang="zh-CN" altLang="zh-CN" sz="2000" dirty="0"/>
              <a:t>新添加的布局</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pPr>
            <a:r>
              <a:rPr lang="zh-CN" altLang="zh-CN" sz="2000" dirty="0"/>
              <a:t>它适合使用可视化的方式编写界面布局</a:t>
            </a:r>
            <a:r>
              <a:rPr lang="en-US" altLang="zh-CN" sz="2000" dirty="0"/>
              <a:t>——</a:t>
            </a:r>
            <a:r>
              <a:rPr lang="zh-CN" altLang="en-US" sz="2000" dirty="0"/>
              <a:t>当然，可视化操作的背后仍然是使用</a:t>
            </a:r>
            <a:r>
              <a:rPr lang="en-US" altLang="zh-CN" sz="2000" dirty="0"/>
              <a:t>XML</a:t>
            </a:r>
            <a:r>
              <a:rPr lang="zh-CN" altLang="en-US" sz="2000" dirty="0"/>
              <a:t>代码实现的，只不过这些代码是</a:t>
            </a:r>
            <a:r>
              <a:rPr lang="en-US" altLang="zh-CN" sz="2000" dirty="0"/>
              <a:t>Android Studio</a:t>
            </a:r>
            <a:r>
              <a:rPr lang="zh-CN" altLang="en-US" sz="2000" dirty="0"/>
              <a:t>根据我们的操作自动生成的</a:t>
            </a:r>
            <a:r>
              <a:rPr lang="zh-CN" altLang="en-US" sz="2000" dirty="0" smtClean="0"/>
              <a:t>。</a:t>
            </a:r>
            <a:endParaRPr lang="en-US" altLang="zh-CN" sz="2000" dirty="0" smtClean="0"/>
          </a:p>
          <a:p>
            <a:pPr lvl="1">
              <a:lnSpc>
                <a:spcPct val="150000"/>
              </a:lnSpc>
            </a:pPr>
            <a:r>
              <a:rPr lang="zh-CN" altLang="en-US" sz="2000" dirty="0" smtClean="0"/>
              <a:t>相</a:t>
            </a:r>
            <a:r>
              <a:rPr lang="zh-CN" altLang="en-US" sz="2000" dirty="0"/>
              <a:t>对定</a:t>
            </a:r>
            <a:r>
              <a:rPr lang="zh-CN" altLang="en-US" sz="2000" dirty="0" smtClean="0"/>
              <a:t>位</a:t>
            </a:r>
            <a:endParaRPr lang="en-US" altLang="zh-CN" sz="2000" dirty="0" smtClean="0"/>
          </a:p>
          <a:p>
            <a:pPr lvl="1">
              <a:lnSpc>
                <a:spcPct val="150000"/>
              </a:lnSpc>
            </a:pPr>
            <a:r>
              <a:rPr lang="zh-CN" altLang="en-US" sz="2000" dirty="0" smtClean="0"/>
              <a:t>居</a:t>
            </a:r>
            <a:r>
              <a:rPr lang="zh-CN" altLang="en-US" sz="2000" dirty="0"/>
              <a:t>中定位和倾</a:t>
            </a:r>
            <a:r>
              <a:rPr lang="zh-CN" altLang="en-US" sz="2000" dirty="0" smtClean="0"/>
              <a:t>向</a:t>
            </a:r>
            <a:endParaRPr lang="en-US" altLang="zh-CN" sz="2000" dirty="0" smtClean="0"/>
          </a:p>
          <a:p>
            <a:pPr lvl="1">
              <a:lnSpc>
                <a:spcPct val="150000"/>
              </a:lnSpc>
            </a:pPr>
            <a:r>
              <a:rPr lang="en-US" altLang="zh-CN" sz="2000" dirty="0" smtClean="0"/>
              <a:t>Chain</a:t>
            </a:r>
            <a:endParaRPr lang="en-US" altLang="zh-CN" sz="2000" dirty="0"/>
          </a:p>
          <a:p>
            <a:pPr lvl="1">
              <a:lnSpc>
                <a:spcPct val="150000"/>
              </a:lnSpc>
            </a:pPr>
            <a:endParaRPr lang="zh-CN" altLang="en-US" sz="1800" dirty="0" smtClean="0"/>
          </a:p>
        </p:txBody>
      </p:sp>
      <p:sp>
        <p:nvSpPr>
          <p:cNvPr id="8"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2.3.6 </a:t>
            </a:r>
            <a:r>
              <a:rPr lang="en-US" altLang="zh-CN" sz="3200" b="1" dirty="0">
                <a:solidFill>
                  <a:srgbClr val="006BA9"/>
                </a:solidFill>
                <a:latin typeface="微软雅黑" pitchFamily="34" charset="-122"/>
                <a:ea typeface="微软雅黑" pitchFamily="34" charset="-122"/>
                <a:sym typeface="宋体" charset="-122"/>
              </a:rPr>
              <a:t> ConstraintLayout</a:t>
            </a:r>
            <a:r>
              <a:rPr lang="zh-CN" altLang="en-US" sz="3200" b="1" dirty="0" smtClean="0">
                <a:solidFill>
                  <a:srgbClr val="006BA9"/>
                </a:solidFill>
                <a:latin typeface="微软雅黑" pitchFamily="34" charset="-122"/>
                <a:ea typeface="微软雅黑" pitchFamily="34" charset="-122"/>
                <a:sym typeface="宋体" charset="-122"/>
              </a:rPr>
              <a:t>约束布局</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2147165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412776"/>
            <a:ext cx="8102600" cy="396044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599935" y="1227038"/>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smtClean="0">
                <a:solidFill>
                  <a:schemeClr val="bg1"/>
                </a:solidFill>
                <a:latin typeface="微软雅黑" pitchFamily="34" charset="-122"/>
                <a:ea typeface="微软雅黑" pitchFamily="34" charset="-122"/>
              </a:rPr>
              <a:t>相对定位</a:t>
            </a:r>
            <a:endParaRPr lang="zh-CN" altLang="en-US" dirty="0">
              <a:solidFill>
                <a:schemeClr val="bg1"/>
              </a:solidFill>
              <a:latin typeface="微软雅黑" pitchFamily="34" charset="-122"/>
              <a:ea typeface="微软雅黑" pitchFamily="34" charset="-122"/>
            </a:endParaRPr>
          </a:p>
        </p:txBody>
      </p:sp>
      <p:sp>
        <p:nvSpPr>
          <p:cNvPr id="7" name="内容占位符 2"/>
          <p:cNvSpPr txBox="1">
            <a:spLocks/>
          </p:cNvSpPr>
          <p:nvPr/>
        </p:nvSpPr>
        <p:spPr bwMode="auto">
          <a:xfrm>
            <a:off x="606425" y="1612329"/>
            <a:ext cx="7975600" cy="314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zh-CN" altLang="en-US" sz="2000" dirty="0"/>
              <a:t>相对定位是在</a:t>
            </a:r>
            <a:r>
              <a:rPr lang="en-US" altLang="zh-CN" sz="2000" dirty="0"/>
              <a:t>ConstraintLayout</a:t>
            </a:r>
            <a:r>
              <a:rPr lang="zh-CN" altLang="en-US" sz="2000" dirty="0"/>
              <a:t>中创建布局的基本构建方法之一。相对定位即一个控件相对于另一个控件进</a:t>
            </a:r>
            <a:r>
              <a:rPr lang="zh-CN" altLang="en-US" sz="2000" dirty="0" smtClean="0"/>
              <a:t>行</a:t>
            </a:r>
            <a:r>
              <a:rPr lang="zh-CN" altLang="en-US" sz="2000" dirty="0"/>
              <a:t>定</a:t>
            </a:r>
            <a:r>
              <a:rPr lang="zh-CN" altLang="en-US" sz="2000" dirty="0" smtClean="0"/>
              <a:t>位。</a:t>
            </a:r>
            <a:endParaRPr lang="en-US" altLang="zh-CN" sz="2000" dirty="0" smtClean="0"/>
          </a:p>
          <a:p>
            <a:pPr lvl="1">
              <a:lnSpc>
                <a:spcPct val="150000"/>
              </a:lnSpc>
            </a:pPr>
            <a:r>
              <a:rPr lang="en-US" altLang="zh-CN" sz="2000" dirty="0" smtClean="0"/>
              <a:t>ConstraintLayout</a:t>
            </a:r>
            <a:r>
              <a:rPr lang="zh-CN" altLang="en-US" sz="2000" dirty="0"/>
              <a:t>布局中的控件可以在横向和纵向上以添加约束关系的方式进行相对定位，其中，横向边包括</a:t>
            </a:r>
            <a:r>
              <a:rPr lang="en-US" altLang="zh-CN" sz="2000" dirty="0"/>
              <a:t>Left</a:t>
            </a:r>
            <a:r>
              <a:rPr lang="zh-CN" altLang="en-US" sz="2000" dirty="0"/>
              <a:t>、</a:t>
            </a:r>
            <a:r>
              <a:rPr lang="en-US" altLang="zh-CN" sz="2000" dirty="0"/>
              <a:t>Start</a:t>
            </a:r>
            <a:r>
              <a:rPr lang="zh-CN" altLang="en-US" sz="2000" dirty="0"/>
              <a:t>、</a:t>
            </a:r>
            <a:r>
              <a:rPr lang="en-US" altLang="zh-CN" sz="2000" dirty="0"/>
              <a:t>Right</a:t>
            </a:r>
            <a:r>
              <a:rPr lang="zh-CN" altLang="en-US" sz="2000" dirty="0"/>
              <a:t>、</a:t>
            </a:r>
            <a:r>
              <a:rPr lang="en-US" altLang="zh-CN" sz="2000" dirty="0"/>
              <a:t>End</a:t>
            </a:r>
            <a:r>
              <a:rPr lang="zh-CN" altLang="en-US" sz="2000" dirty="0"/>
              <a:t>，纵向边包括</a:t>
            </a:r>
            <a:r>
              <a:rPr lang="en-US" altLang="zh-CN" sz="2000" dirty="0"/>
              <a:t>Top</a:t>
            </a:r>
            <a:r>
              <a:rPr lang="zh-CN" altLang="en-US" sz="2000" dirty="0"/>
              <a:t>、</a:t>
            </a:r>
            <a:r>
              <a:rPr lang="en-US" altLang="zh-CN" sz="2000" dirty="0"/>
              <a:t>Bottom</a:t>
            </a:r>
            <a:r>
              <a:rPr lang="zh-CN" altLang="en-US" sz="2000" dirty="0"/>
              <a:t>、</a:t>
            </a:r>
            <a:r>
              <a:rPr lang="en-US" altLang="zh-CN" sz="2000" dirty="0"/>
              <a:t>Baseline</a:t>
            </a:r>
            <a:r>
              <a:rPr lang="zh-CN" altLang="en-US" sz="2000" dirty="0"/>
              <a:t>（文本底部的基准线</a:t>
            </a:r>
            <a:r>
              <a:rPr lang="zh-CN" altLang="en-US" sz="2000" dirty="0" smtClean="0"/>
              <a:t>）。</a:t>
            </a:r>
            <a:endParaRPr lang="en-US" altLang="zh-CN" sz="2000" dirty="0" smtClean="0"/>
          </a:p>
          <a:p>
            <a:pPr lvl="1">
              <a:lnSpc>
                <a:spcPct val="150000"/>
              </a:lnSpc>
            </a:pPr>
            <a:endParaRPr lang="en-US" altLang="zh-CN" sz="2000" dirty="0" smtClean="0">
              <a:latin typeface="Times New Roman" panose="02020603050405020304" pitchFamily="18" charset="0"/>
              <a:cs typeface="Times New Roman" panose="02020603050405020304" pitchFamily="18" charset="0"/>
            </a:endParaRPr>
          </a:p>
        </p:txBody>
      </p:sp>
      <p:sp>
        <p:nvSpPr>
          <p:cNvPr id="8"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2.3.6 </a:t>
            </a:r>
            <a:r>
              <a:rPr lang="en-US" altLang="zh-CN" sz="3200" b="1" dirty="0">
                <a:solidFill>
                  <a:srgbClr val="006BA9"/>
                </a:solidFill>
                <a:latin typeface="微软雅黑" pitchFamily="34" charset="-122"/>
                <a:ea typeface="微软雅黑" pitchFamily="34" charset="-122"/>
                <a:sym typeface="宋体" charset="-122"/>
              </a:rPr>
              <a:t> ConstraintLayout</a:t>
            </a:r>
            <a:r>
              <a:rPr lang="zh-CN" altLang="en-US" sz="3200" b="1" dirty="0" smtClean="0">
                <a:solidFill>
                  <a:srgbClr val="006BA9"/>
                </a:solidFill>
                <a:latin typeface="微软雅黑" pitchFamily="34" charset="-122"/>
                <a:ea typeface="微软雅黑" pitchFamily="34" charset="-122"/>
                <a:sym typeface="宋体" charset="-122"/>
              </a:rPr>
              <a:t>约束布局</a:t>
            </a:r>
            <a:endParaRPr lang="zh-CN" altLang="en-US" sz="3200" b="1" dirty="0">
              <a:solidFill>
                <a:srgbClr val="006BA9"/>
              </a:solidFill>
              <a:latin typeface="微软雅黑" pitchFamily="34" charset="-122"/>
              <a:ea typeface="微软雅黑" pitchFamily="34" charset="-122"/>
              <a:sym typeface="宋体" charset="-122"/>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4221088"/>
            <a:ext cx="14573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图片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4609" y="4221088"/>
            <a:ext cx="2433638"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907029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表格 24"/>
          <p:cNvGraphicFramePr>
            <a:graphicFrameLocks noGrp="1"/>
          </p:cNvGraphicFramePr>
          <p:nvPr>
            <p:extLst>
              <p:ext uri="{D42A27DB-BD31-4B8C-83A1-F6EECF244321}">
                <p14:modId xmlns:p14="http://schemas.microsoft.com/office/powerpoint/2010/main" val="2852163177"/>
              </p:ext>
            </p:extLst>
          </p:nvPr>
        </p:nvGraphicFramePr>
        <p:xfrm>
          <a:off x="1115616" y="1628800"/>
          <a:ext cx="7272808" cy="3822729"/>
        </p:xfrm>
        <a:graphic>
          <a:graphicData uri="http://schemas.openxmlformats.org/drawingml/2006/table">
            <a:tbl>
              <a:tblPr firstRow="1" bandRow="1">
                <a:tableStyleId>{B301B821-A1FF-4177-AEE7-76D212191A09}</a:tableStyleId>
              </a:tblPr>
              <a:tblGrid>
                <a:gridCol w="3207803"/>
                <a:gridCol w="4065005"/>
              </a:tblGrid>
              <a:tr h="451229">
                <a:tc>
                  <a:txBody>
                    <a:bodyPr/>
                    <a:lstStyle/>
                    <a:p>
                      <a:pPr algn="ctr"/>
                      <a:r>
                        <a:rPr lang="zh-CN" altLang="en-US" sz="1800" kern="1200" dirty="0" smtClean="0"/>
                        <a:t>属性名称</a:t>
                      </a:r>
                      <a:endParaRPr lang="zh-CN" altLang="en-US" sz="1800" b="1" kern="1200" dirty="0">
                        <a:solidFill>
                          <a:schemeClr val="lt1"/>
                        </a:solidFill>
                        <a:latin typeface="+mn-lt"/>
                        <a:ea typeface="+mn-ea"/>
                        <a:cs typeface="+mn-cs"/>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t>功能描述</a:t>
                      </a:r>
                      <a:endParaRPr lang="en-US" altLang="zh-CN" sz="18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smtClean="0">
                          <a:latin typeface="Times New Roman" panose="02020603050405020304" pitchFamily="18" charset="0"/>
                          <a:cs typeface="Times New Roman" panose="02020603050405020304" pitchFamily="18" charset="0"/>
                        </a:rPr>
                        <a:t>layout_constraintLeft_toLeftOf</a:t>
                      </a:r>
                      <a:endParaRPr lang="zh-CN" altLang="en-US" sz="1400" b="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控件的左边与另外一个控件的左边对齐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23580">
                <a:tc>
                  <a:txBody>
                    <a:bodyPr/>
                    <a:lstStyle/>
                    <a:p>
                      <a:pPr algn="l"/>
                      <a:r>
                        <a:rPr lang="en-US" altLang="zh-CN" sz="1400" dirty="0" smtClean="0">
                          <a:latin typeface="Times New Roman" panose="02020603050405020304" pitchFamily="18" charset="0"/>
                          <a:cs typeface="Times New Roman" panose="02020603050405020304" pitchFamily="18" charset="0"/>
                        </a:rPr>
                        <a:t>layout_constraintLeft_toRightOf</a:t>
                      </a:r>
                      <a:endParaRPr lang="zh-CN" altLang="en-US" sz="1400" b="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控件的左边与另外一个控件的右边对齐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smtClean="0">
                          <a:latin typeface="Times New Roman" panose="02020603050405020304" pitchFamily="18" charset="0"/>
                          <a:cs typeface="Times New Roman" panose="02020603050405020304" pitchFamily="18" charset="0"/>
                        </a:rPr>
                        <a:t>layout_constraintRight_toLeftOf</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控件的右边与另外一个控件的左边对齐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smtClean="0">
                          <a:latin typeface="Times New Roman" panose="02020603050405020304" pitchFamily="18" charset="0"/>
                          <a:cs typeface="Times New Roman" panose="02020603050405020304" pitchFamily="18" charset="0"/>
                        </a:rPr>
                        <a:t>layout_constraintRight_toRightOf</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控件的右边与另外一个控件的右边对齐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smtClean="0">
                          <a:latin typeface="Times New Roman" panose="02020603050405020304" pitchFamily="18" charset="0"/>
                          <a:cs typeface="Times New Roman" panose="02020603050405020304" pitchFamily="18" charset="0"/>
                        </a:rPr>
                        <a:t>layout_constraintTop_toTopOf</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控件的上边与另外一个控件的上边对齐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kern="1200" dirty="0" smtClean="0">
                          <a:effectLst/>
                          <a:latin typeface="Times New Roman" panose="02020603050405020304" pitchFamily="18" charset="0"/>
                          <a:cs typeface="Times New Roman" panose="02020603050405020304" pitchFamily="18" charset="0"/>
                        </a:rPr>
                        <a:t>layout_constraintTop_toBottomOf</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smtClean="0">
                          <a:effectLst/>
                        </a:rPr>
                        <a:t>控件的上边与另外一个控件的底部对齐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smtClean="0">
                          <a:latin typeface="Times New Roman" panose="02020603050405020304" pitchFamily="18" charset="0"/>
                          <a:cs typeface="Times New Roman" panose="02020603050405020304" pitchFamily="18" charset="0"/>
                        </a:rPr>
                        <a:t>layout_constraintBaseline_toBaselineOf</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控件间的文本内容基准线对齐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smtClean="0">
                          <a:latin typeface="Times New Roman" panose="02020603050405020304" pitchFamily="18" charset="0"/>
                          <a:cs typeface="Times New Roman" panose="02020603050405020304" pitchFamily="18" charset="0"/>
                        </a:rPr>
                        <a:t>layout_constraintStart_toEndOf</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控件的起始边与另外一个控件的尾部对齐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kern="1200" dirty="0" smtClean="0">
                          <a:effectLst/>
                          <a:latin typeface="Times New Roman" panose="02020603050405020304" pitchFamily="18" charset="0"/>
                          <a:cs typeface="Times New Roman" panose="02020603050405020304" pitchFamily="18" charset="0"/>
                        </a:rPr>
                        <a:t>layout_constraintStart_toStartOf</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smtClean="0">
                          <a:effectLst/>
                        </a:rPr>
                        <a:t>控件的起始边与另外一个控件的起始边对齐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smtClean="0">
                          <a:latin typeface="Times New Roman" panose="02020603050405020304" pitchFamily="18" charset="0"/>
                          <a:cs typeface="Times New Roman" panose="02020603050405020304" pitchFamily="18" charset="0"/>
                        </a:rPr>
                        <a:t>layout_constraintEnd_toStartOf</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控件的尾部与另外一个控件的起始边对齐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r h="304792">
                <a:tc>
                  <a:txBody>
                    <a:bodyPr/>
                    <a:lstStyle/>
                    <a:p>
                      <a:pPr algn="l"/>
                      <a:r>
                        <a:rPr lang="en-US" altLang="zh-CN" sz="1400" dirty="0" smtClean="0">
                          <a:latin typeface="Times New Roman" panose="02020603050405020304" pitchFamily="18" charset="0"/>
                          <a:cs typeface="Times New Roman" panose="02020603050405020304" pitchFamily="18" charset="0"/>
                        </a:rPr>
                        <a:t>layout_constraintEnd_toEndOf</a:t>
                      </a:r>
                      <a:endParaRPr lang="zh-CN" altLang="en-US" sz="1400" dirty="0">
                        <a:latin typeface="Times New Roman" panose="02020603050405020304" pitchFamily="18" charset="0"/>
                        <a:cs typeface="Times New Roman" panose="02020603050405020304" pitchFamily="18" charset="0"/>
                      </a:endParaRPr>
                    </a:p>
                  </a:txBody>
                  <a:tcPr marL="91432" marR="91432" marT="45716" marB="45716" anchor="ctr">
                    <a:lnR w="12700" cap="flat" cmpd="sng" algn="ctr">
                      <a:solidFill>
                        <a:srgbClr val="006BA9"/>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控件的尾部与另外一个控件的尾部对齐</a:t>
                      </a:r>
                      <a:endParaRPr lang="en-US" altLang="zh-CN" sz="1400" dirty="0" smtClean="0"/>
                    </a:p>
                  </a:txBody>
                  <a:tcPr marL="91432" marR="91432" marT="45716" marB="45716" anchor="ctr">
                    <a:lnL w="12700" cap="flat" cmpd="sng" algn="ctr">
                      <a:solidFill>
                        <a:srgbClr val="006BA9"/>
                      </a:solidFill>
                      <a:prstDash val="solid"/>
                      <a:round/>
                      <a:headEnd type="none" w="med" len="med"/>
                      <a:tailEnd type="none" w="med" len="med"/>
                    </a:lnL>
                  </a:tcPr>
                </a:tc>
              </a:tr>
            </a:tbl>
          </a:graphicData>
        </a:graphic>
      </p:graphicFrame>
      <p:sp>
        <p:nvSpPr>
          <p:cNvPr id="4" name="标题 1"/>
          <p:cNvSpPr>
            <a:spLocks noChangeArrowheads="1"/>
          </p:cNvSpPr>
          <p:nvPr/>
        </p:nvSpPr>
        <p:spPr bwMode="auto">
          <a:xfrm>
            <a:off x="1655168" y="428328"/>
            <a:ext cx="7488832"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2800" b="1" dirty="0" smtClean="0">
                <a:solidFill>
                  <a:srgbClr val="006BA9"/>
                </a:solidFill>
                <a:latin typeface="微软雅黑" pitchFamily="34" charset="-122"/>
                <a:ea typeface="微软雅黑" pitchFamily="34" charset="-122"/>
                <a:sym typeface="宋体" charset="-122"/>
              </a:rPr>
              <a:t>2.3.6  </a:t>
            </a:r>
            <a:r>
              <a:rPr lang="zh-CN" altLang="en-US" sz="2800" b="1" dirty="0" smtClean="0">
                <a:solidFill>
                  <a:srgbClr val="006BA9"/>
                </a:solidFill>
                <a:latin typeface="微软雅黑" pitchFamily="34" charset="-122"/>
                <a:ea typeface="微软雅黑" pitchFamily="34" charset="-122"/>
                <a:sym typeface="宋体" charset="-122"/>
              </a:rPr>
              <a:t>约束布局</a:t>
            </a:r>
            <a:r>
              <a:rPr lang="en-US" altLang="zh-CN" sz="2800" b="1" dirty="0" smtClean="0">
                <a:solidFill>
                  <a:srgbClr val="006BA9"/>
                </a:solidFill>
                <a:latin typeface="微软雅黑" pitchFamily="34" charset="-122"/>
                <a:ea typeface="微软雅黑" pitchFamily="34" charset="-122"/>
                <a:sym typeface="宋体" charset="-122"/>
              </a:rPr>
              <a:t>—</a:t>
            </a:r>
            <a:r>
              <a:rPr lang="zh-CN" altLang="en-US" sz="2800" b="1" dirty="0" smtClean="0">
                <a:solidFill>
                  <a:srgbClr val="006BA9"/>
                </a:solidFill>
                <a:latin typeface="微软雅黑" pitchFamily="34" charset="-122"/>
                <a:ea typeface="微软雅黑" pitchFamily="34" charset="-122"/>
                <a:sym typeface="宋体" charset="-122"/>
              </a:rPr>
              <a:t>相</a:t>
            </a:r>
            <a:r>
              <a:rPr lang="zh-CN" altLang="en-US" sz="2800" b="1" dirty="0">
                <a:solidFill>
                  <a:srgbClr val="006BA9"/>
                </a:solidFill>
                <a:latin typeface="微软雅黑" pitchFamily="34" charset="-122"/>
                <a:ea typeface="微软雅黑" pitchFamily="34" charset="-122"/>
                <a:sym typeface="宋体" charset="-122"/>
              </a:rPr>
              <a:t>对定位关系的</a:t>
            </a:r>
            <a:r>
              <a:rPr lang="zh-CN" altLang="en-US" sz="2800" b="1" dirty="0" smtClean="0">
                <a:solidFill>
                  <a:srgbClr val="006BA9"/>
                </a:solidFill>
                <a:latin typeface="微软雅黑" pitchFamily="34" charset="-122"/>
                <a:ea typeface="微软雅黑" pitchFamily="34" charset="-122"/>
                <a:sym typeface="宋体" charset="-122"/>
              </a:rPr>
              <a:t>属性</a:t>
            </a:r>
            <a:endParaRPr lang="zh-CN" altLang="en-US" sz="28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441536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412776"/>
            <a:ext cx="8102600" cy="396044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599935" y="1227038"/>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居</a:t>
            </a:r>
            <a:r>
              <a:rPr lang="zh-CN" altLang="en-US" dirty="0" smtClean="0">
                <a:solidFill>
                  <a:schemeClr val="bg1"/>
                </a:solidFill>
                <a:latin typeface="微软雅黑" pitchFamily="34" charset="-122"/>
                <a:ea typeface="微软雅黑" pitchFamily="34" charset="-122"/>
              </a:rPr>
              <a:t>中定位和倾向</a:t>
            </a:r>
            <a:endParaRPr lang="zh-CN" altLang="en-US" dirty="0">
              <a:solidFill>
                <a:schemeClr val="bg1"/>
              </a:solidFill>
              <a:latin typeface="微软雅黑" pitchFamily="34" charset="-122"/>
              <a:ea typeface="微软雅黑" pitchFamily="34" charset="-122"/>
            </a:endParaRPr>
          </a:p>
        </p:txBody>
      </p:sp>
      <p:sp>
        <p:nvSpPr>
          <p:cNvPr id="7" name="内容占位符 2"/>
          <p:cNvSpPr txBox="1">
            <a:spLocks/>
          </p:cNvSpPr>
          <p:nvPr/>
        </p:nvSpPr>
        <p:spPr bwMode="auto">
          <a:xfrm>
            <a:off x="395536" y="1612329"/>
            <a:ext cx="8070031" cy="314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zh-CN" altLang="en-US" sz="2000" dirty="0"/>
              <a:t>在</a:t>
            </a:r>
            <a:r>
              <a:rPr lang="en-US" altLang="zh-CN" sz="2000" dirty="0"/>
              <a:t>ConstraintLayout</a:t>
            </a:r>
            <a:r>
              <a:rPr lang="zh-CN" altLang="en-US" sz="2000" dirty="0"/>
              <a:t>布局中</a:t>
            </a:r>
            <a:r>
              <a:rPr lang="zh-CN" altLang="en-US" sz="2000" dirty="0" smtClean="0"/>
              <a:t>，控件可</a:t>
            </a:r>
            <a:r>
              <a:rPr lang="zh-CN" altLang="en-US" sz="2000" dirty="0"/>
              <a:t>以通过添加约束的方式确定该控件在父布局（</a:t>
            </a:r>
            <a:r>
              <a:rPr lang="en-US" altLang="zh-CN" sz="2000" dirty="0"/>
              <a:t>ConstraintLayout</a:t>
            </a:r>
            <a:r>
              <a:rPr lang="zh-CN" altLang="en-US" sz="2000" dirty="0"/>
              <a:t>）中的相对位置</a:t>
            </a:r>
            <a:r>
              <a:rPr lang="zh-CN" altLang="en-US" sz="2000" dirty="0" smtClean="0"/>
              <a:t>。</a:t>
            </a:r>
            <a:endParaRPr lang="en-US" altLang="zh-CN" sz="2000" dirty="0" smtClean="0"/>
          </a:p>
          <a:p>
            <a:pPr lvl="1">
              <a:lnSpc>
                <a:spcPct val="150000"/>
              </a:lnSpc>
            </a:pPr>
            <a:r>
              <a:rPr lang="zh-CN" altLang="en-US" sz="2000" dirty="0" smtClean="0"/>
              <a:t>当</a:t>
            </a:r>
            <a:r>
              <a:rPr lang="zh-CN" altLang="en-US" sz="2000" dirty="0"/>
              <a:t>相同方向上（横向或纵向），控件两边同时向</a:t>
            </a:r>
            <a:r>
              <a:rPr lang="en-US" altLang="zh-CN" sz="2000" dirty="0"/>
              <a:t>ConstraintLayout</a:t>
            </a:r>
            <a:r>
              <a:rPr lang="zh-CN" altLang="en-US" sz="2000" dirty="0"/>
              <a:t>添加约束，则控件在添加约束的方向上居中显示</a:t>
            </a:r>
            <a:r>
              <a:rPr lang="zh-CN" altLang="en-US" sz="2000" dirty="0" smtClean="0"/>
              <a:t>。</a:t>
            </a:r>
            <a:endParaRPr lang="en-US" altLang="zh-CN" sz="2000" dirty="0" smtClean="0"/>
          </a:p>
          <a:p>
            <a:pPr lvl="1">
              <a:lnSpc>
                <a:spcPct val="150000"/>
              </a:lnSpc>
            </a:pPr>
            <a:r>
              <a:rPr lang="zh-CN" altLang="en-US" sz="2000" dirty="0"/>
              <a:t>父布局中横向居</a:t>
            </a:r>
            <a:r>
              <a:rPr lang="zh-CN" altLang="en-US" sz="2000" dirty="0" smtClean="0"/>
              <a:t>中</a:t>
            </a:r>
            <a:endParaRPr lang="en-US" altLang="zh-CN" sz="2000" dirty="0" smtClean="0"/>
          </a:p>
          <a:p>
            <a:pPr lvl="1">
              <a:lnSpc>
                <a:spcPct val="150000"/>
              </a:lnSpc>
            </a:pPr>
            <a:endParaRPr lang="en-US" altLang="zh-CN" sz="2000" dirty="0" smtClean="0"/>
          </a:p>
          <a:p>
            <a:pPr lvl="1">
              <a:lnSpc>
                <a:spcPct val="150000"/>
              </a:lnSpc>
            </a:pPr>
            <a:endParaRPr lang="en-US" altLang="zh-CN" sz="2000" dirty="0" smtClean="0">
              <a:latin typeface="Times New Roman" panose="02020603050405020304" pitchFamily="18" charset="0"/>
              <a:cs typeface="Times New Roman" panose="02020603050405020304" pitchFamily="18" charset="0"/>
            </a:endParaRPr>
          </a:p>
        </p:txBody>
      </p:sp>
      <p:sp>
        <p:nvSpPr>
          <p:cNvPr id="8"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2.3.6 </a:t>
            </a:r>
            <a:r>
              <a:rPr lang="en-US" altLang="zh-CN" sz="3200" b="1" dirty="0">
                <a:solidFill>
                  <a:srgbClr val="006BA9"/>
                </a:solidFill>
                <a:latin typeface="微软雅黑" pitchFamily="34" charset="-122"/>
                <a:ea typeface="微软雅黑" pitchFamily="34" charset="-122"/>
                <a:sym typeface="宋体" charset="-122"/>
              </a:rPr>
              <a:t> ConstraintLayout</a:t>
            </a:r>
            <a:r>
              <a:rPr lang="zh-CN" altLang="en-US" sz="3200" b="1" dirty="0" smtClean="0">
                <a:solidFill>
                  <a:srgbClr val="006BA9"/>
                </a:solidFill>
                <a:latin typeface="微软雅黑" pitchFamily="34" charset="-122"/>
                <a:ea typeface="微软雅黑" pitchFamily="34" charset="-122"/>
                <a:sym typeface="宋体" charset="-122"/>
              </a:rPr>
              <a:t>约束布局</a:t>
            </a:r>
            <a:endParaRPr lang="zh-CN" altLang="en-US" sz="3200" b="1" dirty="0">
              <a:solidFill>
                <a:srgbClr val="006BA9"/>
              </a:solidFill>
              <a:latin typeface="微软雅黑" pitchFamily="34" charset="-122"/>
              <a:ea typeface="微软雅黑" pitchFamily="34" charset="-122"/>
              <a:sym typeface="宋体" charset="-122"/>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4485704"/>
            <a:ext cx="220027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19808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412776"/>
            <a:ext cx="8102600" cy="432048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599935" y="1227038"/>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居</a:t>
            </a:r>
            <a:r>
              <a:rPr lang="zh-CN" altLang="en-US" dirty="0" smtClean="0">
                <a:solidFill>
                  <a:schemeClr val="bg1"/>
                </a:solidFill>
                <a:latin typeface="微软雅黑" pitchFamily="34" charset="-122"/>
                <a:ea typeface="微软雅黑" pitchFamily="34" charset="-122"/>
              </a:rPr>
              <a:t>中定位和倾向</a:t>
            </a:r>
            <a:endParaRPr lang="zh-CN" altLang="en-US" dirty="0">
              <a:solidFill>
                <a:schemeClr val="bg1"/>
              </a:solidFill>
              <a:latin typeface="微软雅黑" pitchFamily="34" charset="-122"/>
              <a:ea typeface="微软雅黑" pitchFamily="34" charset="-122"/>
            </a:endParaRPr>
          </a:p>
        </p:txBody>
      </p:sp>
      <p:sp>
        <p:nvSpPr>
          <p:cNvPr id="7" name="内容占位符 2"/>
          <p:cNvSpPr txBox="1">
            <a:spLocks/>
          </p:cNvSpPr>
          <p:nvPr/>
        </p:nvSpPr>
        <p:spPr bwMode="auto">
          <a:xfrm>
            <a:off x="395536" y="1612329"/>
            <a:ext cx="8070031" cy="314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zh-CN" altLang="en-US" sz="2000" dirty="0"/>
              <a:t>在约束是同向相反的情况下，默认控件是居中的，但是也像拔河一样，两个约束的力大小不等时，就会产生倾</a:t>
            </a:r>
            <a:r>
              <a:rPr lang="zh-CN" altLang="en-US" sz="2000" dirty="0" smtClean="0"/>
              <a:t>向。</a:t>
            </a:r>
            <a:endParaRPr lang="en-US" altLang="zh-CN" sz="2000" dirty="0" smtClean="0"/>
          </a:p>
          <a:p>
            <a:pPr lvl="1">
              <a:lnSpc>
                <a:spcPct val="150000"/>
              </a:lnSpc>
            </a:pPr>
            <a:endParaRPr lang="en-US" altLang="zh-CN" sz="2000" dirty="0" smtClean="0"/>
          </a:p>
          <a:p>
            <a:pPr lvl="1">
              <a:lnSpc>
                <a:spcPct val="150000"/>
              </a:lnSpc>
            </a:pPr>
            <a:endParaRPr lang="en-US" altLang="zh-CN" sz="2000" dirty="0" smtClean="0">
              <a:latin typeface="Times New Roman" panose="02020603050405020304" pitchFamily="18" charset="0"/>
              <a:cs typeface="Times New Roman" panose="02020603050405020304" pitchFamily="18" charset="0"/>
            </a:endParaRPr>
          </a:p>
        </p:txBody>
      </p:sp>
      <p:sp>
        <p:nvSpPr>
          <p:cNvPr id="8"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2.3.6 </a:t>
            </a:r>
            <a:r>
              <a:rPr lang="en-US" altLang="zh-CN" sz="3200" b="1" dirty="0">
                <a:solidFill>
                  <a:srgbClr val="006BA9"/>
                </a:solidFill>
                <a:latin typeface="微软雅黑" pitchFamily="34" charset="-122"/>
                <a:ea typeface="微软雅黑" pitchFamily="34" charset="-122"/>
                <a:sym typeface="宋体" charset="-122"/>
              </a:rPr>
              <a:t> ConstraintLayout</a:t>
            </a:r>
            <a:r>
              <a:rPr lang="zh-CN" altLang="en-US" sz="3200" b="1" dirty="0" smtClean="0">
                <a:solidFill>
                  <a:srgbClr val="006BA9"/>
                </a:solidFill>
                <a:latin typeface="微软雅黑" pitchFamily="34" charset="-122"/>
                <a:ea typeface="微软雅黑" pitchFamily="34" charset="-122"/>
                <a:sym typeface="宋体" charset="-122"/>
              </a:rPr>
              <a:t>约束布局</a:t>
            </a:r>
            <a:endParaRPr lang="zh-CN" altLang="en-US" sz="3200" b="1" dirty="0">
              <a:solidFill>
                <a:srgbClr val="006BA9"/>
              </a:solidFill>
              <a:latin typeface="微软雅黑" pitchFamily="34" charset="-122"/>
              <a:ea typeface="微软雅黑" pitchFamily="34" charset="-122"/>
              <a:sym typeface="宋体"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519559976"/>
              </p:ext>
            </p:extLst>
          </p:nvPr>
        </p:nvGraphicFramePr>
        <p:xfrm>
          <a:off x="1266245" y="2836736"/>
          <a:ext cx="6096000" cy="1112520"/>
        </p:xfrm>
        <a:graphic>
          <a:graphicData uri="http://schemas.openxmlformats.org/drawingml/2006/table">
            <a:tbl>
              <a:tblPr firstRow="1" bandRow="1">
                <a:tableStyleId>{5C22544A-7EE6-4342-B048-85BDC9FD1C3A}</a:tableStyleId>
              </a:tblPr>
              <a:tblGrid>
                <a:gridCol w="3305755"/>
                <a:gridCol w="2790245"/>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kern="100" dirty="0" smtClean="0">
                          <a:effectLst/>
                        </a:rPr>
                        <a:t>属性名称</a:t>
                      </a:r>
                      <a:endParaRPr lang="zh-CN" altLang="zh-CN" sz="1800" kern="100" dirty="0" smtClean="0">
                        <a:effectLst/>
                        <a:latin typeface="Times New Roman"/>
                        <a:ea typeface="宋体"/>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kern="100" dirty="0" smtClean="0">
                          <a:effectLst/>
                        </a:rPr>
                        <a:t>功能描述</a:t>
                      </a:r>
                      <a:endParaRPr lang="zh-CN" altLang="zh-CN" sz="1800" kern="100" dirty="0" smtClean="0">
                        <a:effectLst/>
                        <a:latin typeface="Times New Roman"/>
                        <a:ea typeface="宋体"/>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smtClean="0">
                          <a:effectLst/>
                        </a:rPr>
                        <a:t>layout_constraintHorizontal_bias</a:t>
                      </a:r>
                      <a:endParaRPr lang="zh-CN" altLang="zh-CN" sz="1800" kern="100" dirty="0" smtClean="0">
                        <a:effectLst/>
                        <a:latin typeface="Times New Roman"/>
                        <a:ea typeface="宋体"/>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effectLst/>
                        </a:rPr>
                        <a:t>横向的倾向</a:t>
                      </a:r>
                      <a:endParaRPr lang="zh-CN" altLang="zh-CN" sz="1800" kern="100" dirty="0" smtClean="0">
                        <a:effectLst/>
                        <a:latin typeface="Times New Roman"/>
                        <a:ea typeface="宋体"/>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smtClean="0">
                          <a:effectLst/>
                        </a:rPr>
                        <a:t>layout_constraintVertical_bias</a:t>
                      </a:r>
                      <a:endParaRPr lang="zh-CN" altLang="zh-CN" sz="1800" kern="100" dirty="0" smtClean="0">
                        <a:effectLst/>
                        <a:latin typeface="Times New Roman"/>
                        <a:ea typeface="宋体"/>
                      </a:endParaRPr>
                    </a:p>
                  </a:txBody>
                  <a:tcPr/>
                </a:tc>
                <a:tc>
                  <a:txBody>
                    <a:bodyPr/>
                    <a:lstStyle/>
                    <a:p>
                      <a:r>
                        <a:rPr lang="zh-CN" altLang="en-US" dirty="0" smtClean="0"/>
                        <a:t>纵向的倾向</a:t>
                      </a:r>
                    </a:p>
                  </a:txBody>
                  <a:tcPr/>
                </a:tc>
              </a:tr>
            </a:tbl>
          </a:graphicData>
        </a:graphic>
      </p:graphicFrame>
      <p:sp>
        <p:nvSpPr>
          <p:cNvPr id="16" name="圆角矩形标注 15"/>
          <p:cNvSpPr/>
          <p:nvPr/>
        </p:nvSpPr>
        <p:spPr bwMode="auto">
          <a:xfrm>
            <a:off x="682295" y="4293096"/>
            <a:ext cx="7750175" cy="1248908"/>
          </a:xfrm>
          <a:prstGeom prst="wedgeRoundRectCallout">
            <a:avLst>
              <a:gd name="adj1" fmla="val 16091"/>
              <a:gd name="adj2" fmla="val -72613"/>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a:extLst/>
        </p:spPr>
        <p:txBody>
          <a:bodyPr anchor="ctr"/>
          <a:lstStyle/>
          <a:p>
            <a:pPr>
              <a:lnSpc>
                <a:spcPct val="150000"/>
              </a:lnSpc>
              <a:defRPr/>
            </a:pPr>
            <a:r>
              <a:rPr lang="zh-CN" altLang="en-US" dirty="0" smtClean="0">
                <a:solidFill>
                  <a:srgbClr val="FF0000"/>
                </a:solidFill>
              </a:rPr>
              <a:t>注</a:t>
            </a:r>
            <a:r>
              <a:rPr lang="zh-CN" altLang="en-US" dirty="0">
                <a:solidFill>
                  <a:srgbClr val="FF0000"/>
                </a:solidFill>
              </a:rPr>
              <a:t>意：如果</a:t>
            </a:r>
            <a:r>
              <a:rPr lang="en-US" altLang="zh-CN" dirty="0">
                <a:solidFill>
                  <a:srgbClr val="FF0000"/>
                </a:solidFill>
              </a:rPr>
              <a:t>ConstraintLayout</a:t>
            </a:r>
            <a:r>
              <a:rPr lang="zh-CN" altLang="en-US" dirty="0">
                <a:solidFill>
                  <a:srgbClr val="FF0000"/>
                </a:solidFill>
              </a:rPr>
              <a:t>布局中的控件在居中方向</a:t>
            </a:r>
            <a:r>
              <a:rPr lang="en-US" altLang="zh-CN" dirty="0">
                <a:solidFill>
                  <a:srgbClr val="FF0000"/>
                </a:solidFill>
              </a:rPr>
              <a:t>(</a:t>
            </a:r>
            <a:r>
              <a:rPr lang="zh-CN" altLang="en-US" dirty="0">
                <a:solidFill>
                  <a:srgbClr val="FF0000"/>
                </a:solidFill>
              </a:rPr>
              <a:t>横向或者纵向</a:t>
            </a:r>
            <a:r>
              <a:rPr lang="en-US" altLang="zh-CN" dirty="0">
                <a:solidFill>
                  <a:srgbClr val="FF0000"/>
                </a:solidFill>
              </a:rPr>
              <a:t>)</a:t>
            </a:r>
            <a:r>
              <a:rPr lang="zh-CN" altLang="en-US" dirty="0">
                <a:solidFill>
                  <a:srgbClr val="FF0000"/>
                </a:solidFill>
              </a:rPr>
              <a:t>上和父布局（</a:t>
            </a:r>
            <a:r>
              <a:rPr lang="en-US" altLang="zh-CN" dirty="0">
                <a:solidFill>
                  <a:srgbClr val="FF0000"/>
                </a:solidFill>
              </a:rPr>
              <a:t>ConstraintLayout</a:t>
            </a:r>
            <a:r>
              <a:rPr lang="zh-CN" altLang="en-US" dirty="0">
                <a:solidFill>
                  <a:srgbClr val="FF0000"/>
                </a:solidFill>
              </a:rPr>
              <a:t>）的尺寸一致，此时该方向的居中约束和倾向没有意义。</a:t>
            </a:r>
            <a:endParaRPr lang="zh-CN" altLang="en-US" b="1" dirty="0">
              <a:solidFill>
                <a:srgbClr val="FF0000"/>
              </a:solidFill>
            </a:endParaRPr>
          </a:p>
        </p:txBody>
      </p:sp>
    </p:spTree>
    <p:custDataLst>
      <p:tags r:id="rId1"/>
    </p:custDataLst>
    <p:extLst>
      <p:ext uri="{BB962C8B-B14F-4D97-AF65-F5344CB8AC3E}">
        <p14:creationId xmlns:p14="http://schemas.microsoft.com/office/powerpoint/2010/main" val="3669637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827584" y="105273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endParaRPr lang="zh-CN" altLang="en-US" sz="2400" b="1">
              <a:solidFill>
                <a:srgbClr val="006BA9"/>
              </a:solidFill>
              <a:latin typeface="微软雅黑" pitchFamily="34" charset="-122"/>
              <a:ea typeface="微软雅黑" pitchFamily="34" charset="-122"/>
              <a:sym typeface="宋体" charset="-122"/>
            </a:endParaRPr>
          </a:p>
        </p:txBody>
      </p:sp>
      <p:sp>
        <p:nvSpPr>
          <p:cNvPr id="3" name="内容占位符 2"/>
          <p:cNvSpPr txBox="1">
            <a:spLocks/>
          </p:cNvSpPr>
          <p:nvPr/>
        </p:nvSpPr>
        <p:spPr bwMode="auto">
          <a:xfrm>
            <a:off x="481013" y="2024807"/>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nSpc>
                <a:spcPct val="150000"/>
              </a:lnSpc>
              <a:spcBef>
                <a:spcPct val="20000"/>
              </a:spcBef>
              <a:buFontTx/>
              <a:buChar char="–"/>
            </a:pPr>
            <a:r>
              <a:rPr lang="zh-CN" altLang="en-US" sz="2400" dirty="0">
                <a:solidFill>
                  <a:srgbClr val="000000"/>
                </a:solidFill>
              </a:rPr>
              <a:t>简述</a:t>
            </a:r>
            <a:r>
              <a:rPr lang="en-US" altLang="zh-CN" sz="2400" dirty="0">
                <a:solidFill>
                  <a:srgbClr val="000000"/>
                </a:solidFill>
              </a:rPr>
              <a:t>Android</a:t>
            </a:r>
            <a:r>
              <a:rPr lang="zh-CN" altLang="en-US" sz="2400" dirty="0">
                <a:solidFill>
                  <a:srgbClr val="000000"/>
                </a:solidFill>
              </a:rPr>
              <a:t>相对布局的特</a:t>
            </a:r>
            <a:r>
              <a:rPr lang="zh-CN" altLang="en-US" sz="2400" dirty="0" smtClean="0">
                <a:solidFill>
                  <a:srgbClr val="000000"/>
                </a:solidFill>
              </a:rPr>
              <a:t>点。</a:t>
            </a:r>
            <a:endParaRPr lang="en-US" altLang="zh-CN" sz="2400" dirty="0" smtClean="0">
              <a:solidFill>
                <a:srgbClr val="000000"/>
              </a:solidFill>
            </a:endParaRPr>
          </a:p>
          <a:p>
            <a:pPr lvl="1">
              <a:lnSpc>
                <a:spcPct val="150000"/>
              </a:lnSpc>
              <a:spcBef>
                <a:spcPct val="20000"/>
              </a:spcBef>
              <a:buFontTx/>
              <a:buChar char="–"/>
            </a:pPr>
            <a:r>
              <a:rPr lang="zh-CN" altLang="en-US" sz="2400" dirty="0" smtClean="0">
                <a:latin typeface="Arial" pitchFamily="34" charset="0"/>
                <a:cs typeface="Arial" pitchFamily="34" charset="0"/>
              </a:rPr>
              <a:t>简述</a:t>
            </a:r>
            <a:r>
              <a:rPr lang="en-US" altLang="zh-CN" sz="2400" dirty="0" smtClean="0">
                <a:latin typeface="Arial" pitchFamily="34" charset="0"/>
                <a:cs typeface="Arial" pitchFamily="34" charset="0"/>
              </a:rPr>
              <a:t>Android</a:t>
            </a:r>
            <a:r>
              <a:rPr lang="zh-CN" altLang="en-US" sz="2400" dirty="0" smtClean="0">
                <a:latin typeface="Arial" pitchFamily="34" charset="0"/>
                <a:cs typeface="Arial" pitchFamily="34" charset="0"/>
              </a:rPr>
              <a:t>线性布局的特点。</a:t>
            </a:r>
            <a:endParaRPr lang="en-US" altLang="zh-CN" sz="2400" dirty="0">
              <a:latin typeface="Arial" pitchFamily="34" charset="0"/>
              <a:cs typeface="Arial" pitchFamily="34" charset="0"/>
            </a:endParaRPr>
          </a:p>
          <a:p>
            <a:pPr lvl="1">
              <a:lnSpc>
                <a:spcPct val="150000"/>
              </a:lnSpc>
              <a:spcBef>
                <a:spcPct val="20000"/>
              </a:spcBef>
              <a:buFontTx/>
              <a:buChar char="–"/>
            </a:pPr>
            <a:endParaRPr lang="en-US" altLang="zh-CN" sz="2400" dirty="0" smtClean="0">
              <a:solidFill>
                <a:srgbClr val="000000"/>
              </a:solidFill>
            </a:endParaRPr>
          </a:p>
          <a:p>
            <a:pPr marL="457200" lvl="1" indent="0">
              <a:lnSpc>
                <a:spcPct val="150000"/>
              </a:lnSpc>
              <a:spcBef>
                <a:spcPct val="20000"/>
              </a:spcBef>
            </a:pPr>
            <a:endParaRPr lang="en-US" altLang="zh-CN" sz="2400" dirty="0"/>
          </a:p>
          <a:p>
            <a:pPr lvl="1">
              <a:lnSpc>
                <a:spcPct val="150000"/>
              </a:lnSpc>
              <a:spcBef>
                <a:spcPct val="20000"/>
              </a:spcBef>
              <a:buFontTx/>
              <a:buChar char="–"/>
            </a:pPr>
            <a:endParaRPr lang="en-US" altLang="zh-CN" sz="2400" dirty="0"/>
          </a:p>
        </p:txBody>
      </p:sp>
      <p:sp>
        <p:nvSpPr>
          <p:cNvPr id="5"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itchFamily="34" charset="-122"/>
                <a:ea typeface="微软雅黑" pitchFamily="34" charset="-122"/>
                <a:sym typeface="宋体" charset="-122"/>
              </a:rPr>
              <a:t>预习检查</a:t>
            </a:r>
            <a:endParaRPr lang="zh-CN" altLang="en-US" sz="3200" b="1">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976686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412776"/>
            <a:ext cx="8102600" cy="396044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6107779" y="1227038"/>
            <a:ext cx="169084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smtClean="0">
                <a:solidFill>
                  <a:schemeClr val="bg1"/>
                </a:solidFill>
                <a:latin typeface="微软雅黑" pitchFamily="34" charset="-122"/>
                <a:ea typeface="微软雅黑" pitchFamily="34" charset="-122"/>
              </a:rPr>
              <a:t>chain</a:t>
            </a:r>
            <a:endParaRPr lang="zh-CN" altLang="en-US" dirty="0">
              <a:solidFill>
                <a:schemeClr val="bg1"/>
              </a:solidFill>
              <a:latin typeface="微软雅黑" pitchFamily="34" charset="-122"/>
              <a:ea typeface="微软雅黑" pitchFamily="34" charset="-122"/>
            </a:endParaRPr>
          </a:p>
        </p:txBody>
      </p:sp>
      <p:sp>
        <p:nvSpPr>
          <p:cNvPr id="7" name="内容占位符 2"/>
          <p:cNvSpPr txBox="1">
            <a:spLocks/>
          </p:cNvSpPr>
          <p:nvPr/>
        </p:nvSpPr>
        <p:spPr bwMode="auto">
          <a:xfrm>
            <a:off x="395536" y="1612329"/>
            <a:ext cx="8070031" cy="314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altLang="zh-CN" sz="2000" dirty="0"/>
              <a:t>Chain(</a:t>
            </a:r>
            <a:r>
              <a:rPr lang="zh-CN" altLang="en-US" sz="2000" dirty="0"/>
              <a:t>链</a:t>
            </a:r>
            <a:r>
              <a:rPr lang="en-US" altLang="zh-CN" sz="2000" dirty="0"/>
              <a:t>)</a:t>
            </a:r>
            <a:r>
              <a:rPr lang="zh-CN" altLang="en-US" sz="2000" dirty="0"/>
              <a:t>是一种特殊的约束，他使我们能够对一组水平或竖直方向互相关联的控件进行统一管理。一组控件通过一个双向的约束关系链接起来，就能形成一个</a:t>
            </a:r>
            <a:r>
              <a:rPr lang="en-US" altLang="zh-CN" sz="2000" dirty="0"/>
              <a:t>Chain</a:t>
            </a:r>
            <a:r>
              <a:rPr lang="zh-CN" altLang="en-US" sz="2000" dirty="0"/>
              <a:t>。</a:t>
            </a:r>
            <a:endParaRPr lang="en-US" altLang="zh-CN" sz="2000" dirty="0" smtClean="0"/>
          </a:p>
          <a:p>
            <a:pPr lvl="1">
              <a:lnSpc>
                <a:spcPct val="150000"/>
              </a:lnSpc>
            </a:pPr>
            <a:endParaRPr lang="en-US" altLang="zh-CN" sz="2000" dirty="0" smtClean="0">
              <a:latin typeface="Times New Roman" panose="02020603050405020304" pitchFamily="18" charset="0"/>
              <a:cs typeface="Times New Roman" panose="02020603050405020304" pitchFamily="18" charset="0"/>
            </a:endParaRPr>
          </a:p>
        </p:txBody>
      </p:sp>
      <p:sp>
        <p:nvSpPr>
          <p:cNvPr id="8"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2.3.6 </a:t>
            </a:r>
            <a:r>
              <a:rPr lang="en-US" altLang="zh-CN" sz="3200" b="1" dirty="0">
                <a:solidFill>
                  <a:srgbClr val="006BA9"/>
                </a:solidFill>
                <a:latin typeface="微软雅黑" pitchFamily="34" charset="-122"/>
                <a:ea typeface="微软雅黑" pitchFamily="34" charset="-122"/>
                <a:sym typeface="宋体" charset="-122"/>
              </a:rPr>
              <a:t> ConstraintLayout</a:t>
            </a:r>
            <a:r>
              <a:rPr lang="zh-CN" altLang="en-US" sz="3200" b="1" dirty="0" smtClean="0">
                <a:solidFill>
                  <a:srgbClr val="006BA9"/>
                </a:solidFill>
                <a:latin typeface="微软雅黑" pitchFamily="34" charset="-122"/>
                <a:ea typeface="微软雅黑" pitchFamily="34" charset="-122"/>
                <a:sym typeface="宋体" charset="-122"/>
              </a:rPr>
              <a:t>约束布局</a:t>
            </a:r>
            <a:endParaRPr lang="zh-CN" altLang="en-US" sz="3200" b="1" dirty="0">
              <a:solidFill>
                <a:srgbClr val="006BA9"/>
              </a:solidFill>
              <a:latin typeface="微软雅黑" pitchFamily="34" charset="-122"/>
              <a:ea typeface="微软雅黑" pitchFamily="34" charset="-122"/>
              <a:sym typeface="宋体" charset="-122"/>
            </a:endParaRPr>
          </a:p>
        </p:txBody>
      </p:sp>
      <p:pic>
        <p:nvPicPr>
          <p:cNvPr id="6146"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4818" y="3577456"/>
            <a:ext cx="2481262"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661300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1403648" y="1399291"/>
            <a:ext cx="6768752" cy="3349153"/>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652120" y="1227038"/>
            <a:ext cx="1800199"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smtClean="0">
                <a:solidFill>
                  <a:schemeClr val="bg1"/>
                </a:solidFill>
                <a:latin typeface="微软雅黑" pitchFamily="34" charset="-122"/>
                <a:ea typeface="微软雅黑" pitchFamily="34" charset="-122"/>
              </a:rPr>
              <a:t>Chain</a:t>
            </a:r>
            <a:r>
              <a:rPr lang="zh-CN" altLang="en-US" dirty="0" smtClean="0">
                <a:solidFill>
                  <a:schemeClr val="bg1"/>
                </a:solidFill>
                <a:latin typeface="微软雅黑" pitchFamily="34" charset="-122"/>
                <a:ea typeface="微软雅黑" pitchFamily="34" charset="-122"/>
              </a:rPr>
              <a:t>的样式</a:t>
            </a:r>
            <a:endParaRPr lang="zh-CN" altLang="en-US" dirty="0">
              <a:solidFill>
                <a:schemeClr val="bg1"/>
              </a:solidFill>
              <a:latin typeface="微软雅黑" pitchFamily="34" charset="-122"/>
              <a:ea typeface="微软雅黑" pitchFamily="34" charset="-122"/>
            </a:endParaRPr>
          </a:p>
        </p:txBody>
      </p:sp>
      <p:sp>
        <p:nvSpPr>
          <p:cNvPr id="7" name="内容占位符 2"/>
          <p:cNvSpPr txBox="1">
            <a:spLocks/>
          </p:cNvSpPr>
          <p:nvPr/>
        </p:nvSpPr>
        <p:spPr bwMode="auto">
          <a:xfrm>
            <a:off x="379231" y="1593494"/>
            <a:ext cx="8070031" cy="314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endParaRPr lang="en-US" altLang="zh-CN" sz="2000" dirty="0" smtClean="0">
              <a:latin typeface="Times New Roman" panose="02020603050405020304" pitchFamily="18" charset="0"/>
              <a:cs typeface="Times New Roman" panose="02020603050405020304" pitchFamily="18" charset="0"/>
            </a:endParaRPr>
          </a:p>
        </p:txBody>
      </p:sp>
      <p:sp>
        <p:nvSpPr>
          <p:cNvPr id="8"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2.3.6 </a:t>
            </a:r>
            <a:r>
              <a:rPr lang="en-US" altLang="zh-CN" sz="3200" b="1" dirty="0">
                <a:solidFill>
                  <a:srgbClr val="006BA9"/>
                </a:solidFill>
                <a:latin typeface="微软雅黑" pitchFamily="34" charset="-122"/>
                <a:ea typeface="微软雅黑" pitchFamily="34" charset="-122"/>
                <a:sym typeface="宋体" charset="-122"/>
              </a:rPr>
              <a:t> ConstraintLayout</a:t>
            </a:r>
            <a:r>
              <a:rPr lang="zh-CN" altLang="en-US" sz="3200" b="1" dirty="0" smtClean="0">
                <a:solidFill>
                  <a:srgbClr val="006BA9"/>
                </a:solidFill>
                <a:latin typeface="微软雅黑" pitchFamily="34" charset="-122"/>
                <a:ea typeface="微软雅黑" pitchFamily="34" charset="-122"/>
                <a:sym typeface="宋体" charset="-122"/>
              </a:rPr>
              <a:t>约束布局</a:t>
            </a:r>
            <a:endParaRPr lang="zh-CN" altLang="en-US" sz="3200" b="1" dirty="0">
              <a:solidFill>
                <a:srgbClr val="006BA9"/>
              </a:solidFill>
              <a:latin typeface="微软雅黑" pitchFamily="34" charset="-122"/>
              <a:ea typeface="微软雅黑" pitchFamily="34" charset="-122"/>
              <a:sym typeface="宋体" charset="-122"/>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830" y="2276872"/>
            <a:ext cx="4217417" cy="194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86835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0513" y="2676525"/>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圆角矩形 1"/>
          <p:cNvSpPr>
            <a:spLocks noChangeArrowheads="1"/>
          </p:cNvSpPr>
          <p:nvPr/>
        </p:nvSpPr>
        <p:spPr bwMode="auto">
          <a:xfrm>
            <a:off x="2694256" y="1772816"/>
            <a:ext cx="4898144" cy="3600400"/>
          </a:xfrm>
          <a:prstGeom prst="roundRect">
            <a:avLst>
              <a:gd name="adj" fmla="val 16667"/>
            </a:avLst>
          </a:prstGeom>
          <a:noFill/>
          <a:ln w="31750">
            <a:solidFill>
              <a:srgbClr val="006BA9"/>
            </a:solidFill>
            <a:prstDash val="dash"/>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zh-CN" altLang="en-US"/>
          </a:p>
        </p:txBody>
      </p:sp>
      <p:sp>
        <p:nvSpPr>
          <p:cNvPr id="6" name="矩形 2"/>
          <p:cNvSpPr>
            <a:spLocks noChangeArrowheads="1"/>
          </p:cNvSpPr>
          <p:nvPr/>
        </p:nvSpPr>
        <p:spPr bwMode="auto">
          <a:xfrm>
            <a:off x="2819747" y="2072605"/>
            <a:ext cx="4752528"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dirty="0">
                <a:latin typeface="微软雅黑" pitchFamily="34" charset="-122"/>
                <a:ea typeface="微软雅黑" pitchFamily="34" charset="-122"/>
                <a:cs typeface="Times New Roman" panose="02020603050405020304" pitchFamily="18" charset="0"/>
              </a:rPr>
              <a:t>本章主要针对</a:t>
            </a:r>
            <a:r>
              <a:rPr lang="en-US" altLang="zh-CN" dirty="0">
                <a:latin typeface="微软雅黑" pitchFamily="34" charset="-122"/>
                <a:ea typeface="微软雅黑" pitchFamily="34" charset="-122"/>
                <a:cs typeface="Times New Roman" panose="02020603050405020304" pitchFamily="18" charset="0"/>
              </a:rPr>
              <a:t>Android</a:t>
            </a:r>
            <a:r>
              <a:rPr lang="zh-CN" altLang="en-US" dirty="0">
                <a:latin typeface="微软雅黑" pitchFamily="34" charset="-122"/>
                <a:ea typeface="微软雅黑" pitchFamily="34" charset="-122"/>
                <a:cs typeface="Times New Roman" panose="02020603050405020304" pitchFamily="18" charset="0"/>
              </a:rPr>
              <a:t>界面布局的相关知识进行讲解。通过本章的学习，我们希望读者能够掌握</a:t>
            </a:r>
            <a:r>
              <a:rPr lang="en-US" altLang="zh-CN" dirty="0">
                <a:latin typeface="微软雅黑" pitchFamily="34" charset="-122"/>
                <a:ea typeface="微软雅黑" pitchFamily="34" charset="-122"/>
                <a:cs typeface="Times New Roman" panose="02020603050405020304" pitchFamily="18" charset="0"/>
              </a:rPr>
              <a:t>View</a:t>
            </a:r>
            <a:r>
              <a:rPr lang="zh-CN" altLang="en-US" dirty="0">
                <a:latin typeface="微软雅黑" pitchFamily="34" charset="-122"/>
                <a:ea typeface="微软雅黑" pitchFamily="34" charset="-122"/>
                <a:cs typeface="Times New Roman" panose="02020603050405020304" pitchFamily="18" charset="0"/>
              </a:rPr>
              <a:t>和</a:t>
            </a:r>
            <a:r>
              <a:rPr lang="en-US" altLang="zh-CN" dirty="0">
                <a:latin typeface="微软雅黑" pitchFamily="34" charset="-122"/>
                <a:ea typeface="微软雅黑" pitchFamily="34" charset="-122"/>
                <a:cs typeface="Times New Roman" panose="02020603050405020304" pitchFamily="18" charset="0"/>
              </a:rPr>
              <a:t>ViewGroup</a:t>
            </a:r>
            <a:r>
              <a:rPr lang="zh-CN" altLang="en-US" dirty="0">
                <a:latin typeface="微软雅黑" pitchFamily="34" charset="-122"/>
                <a:ea typeface="微软雅黑" pitchFamily="34" charset="-122"/>
                <a:cs typeface="Times New Roman" panose="02020603050405020304" pitchFamily="18" charset="0"/>
              </a:rPr>
              <a:t>的功能、掌握不同界面布局以及布局中控件属性的使用，因为在</a:t>
            </a:r>
            <a:r>
              <a:rPr lang="en-US" altLang="zh-CN" dirty="0">
                <a:latin typeface="微软雅黑" pitchFamily="34" charset="-122"/>
                <a:ea typeface="微软雅黑" pitchFamily="34" charset="-122"/>
                <a:cs typeface="Times New Roman" panose="02020603050405020304" pitchFamily="18" charset="0"/>
              </a:rPr>
              <a:t>Android</a:t>
            </a:r>
            <a:r>
              <a:rPr lang="zh-CN" altLang="en-US" dirty="0">
                <a:latin typeface="微软雅黑" pitchFamily="34" charset="-122"/>
                <a:ea typeface="微软雅黑" pitchFamily="34" charset="-122"/>
                <a:cs typeface="Times New Roman" panose="02020603050405020304" pitchFamily="18" charset="0"/>
              </a:rPr>
              <a:t>应用中，所有功能大部分都体现在界面上，界面的美观会给用户一个友好的体验。</a:t>
            </a:r>
            <a:endParaRPr lang="en-US" altLang="zh-CN" dirty="0">
              <a:latin typeface="微软雅黑" pitchFamily="34" charset="-122"/>
              <a:ea typeface="微软雅黑" pitchFamily="34" charset="-122"/>
            </a:endParaRPr>
          </a:p>
        </p:txBody>
      </p:sp>
      <p:sp>
        <p:nvSpPr>
          <p:cNvPr id="8"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7" name="标题 1"/>
          <p:cNvSpPr>
            <a:spLocks noChangeArrowheads="1"/>
          </p:cNvSpPr>
          <p:nvPr/>
        </p:nvSpPr>
        <p:spPr bwMode="auto">
          <a:xfrm>
            <a:off x="1619672" y="404664"/>
            <a:ext cx="7056784"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smtClean="0">
                <a:solidFill>
                  <a:srgbClr val="006BA9"/>
                </a:solidFill>
                <a:latin typeface="微软雅黑" pitchFamily="34" charset="-122"/>
                <a:ea typeface="微软雅黑" pitchFamily="34" charset="-122"/>
                <a:sym typeface="宋体" charset="-122"/>
              </a:rPr>
              <a:t>2.4  </a:t>
            </a:r>
            <a:r>
              <a:rPr lang="zh-CN" altLang="en-US" sz="3200" b="1" dirty="0">
                <a:solidFill>
                  <a:srgbClr val="006BA9"/>
                </a:solidFill>
                <a:latin typeface="微软雅黑" pitchFamily="34" charset="-122"/>
                <a:ea typeface="微软雅黑" pitchFamily="34" charset="-122"/>
                <a:sym typeface="宋体" charset="-122"/>
              </a:rPr>
              <a:t>本章小结</a:t>
            </a:r>
          </a:p>
        </p:txBody>
      </p:sp>
    </p:spTree>
    <p:custDataLst>
      <p:tags r:id="rId1"/>
    </p:custDataLst>
    <p:extLst>
      <p:ext uri="{BB962C8B-B14F-4D97-AF65-F5344CB8AC3E}">
        <p14:creationId xmlns:p14="http://schemas.microsoft.com/office/powerpoint/2010/main" val="2925899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bwMode="auto">
          <a:xfrm>
            <a:off x="481013" y="1300163"/>
            <a:ext cx="7975600" cy="41450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571500" indent="-571500" eaLnBrk="1" hangingPunct="1">
              <a:buFont typeface="Wingdings" pitchFamily="2" charset="2"/>
              <a:buNone/>
            </a:pPr>
            <a:r>
              <a:rPr lang="zh-CN" altLang="en-US" sz="2400" b="1" dirty="0">
                <a:solidFill>
                  <a:srgbClr val="006BA9"/>
                </a:solidFill>
                <a:latin typeface="微软雅黑" pitchFamily="34" charset="-122"/>
                <a:ea typeface="微软雅黑" pitchFamily="34" charset="-122"/>
                <a:sym typeface="宋体" charset="-122"/>
              </a:rPr>
              <a:t>✎ </a:t>
            </a:r>
            <a:r>
              <a:rPr lang="zh-CN" altLang="en-US" sz="2400" b="1" dirty="0" smtClean="0">
                <a:solidFill>
                  <a:srgbClr val="006BA9"/>
                </a:solidFill>
                <a:latin typeface="微软雅黑" pitchFamily="34" charset="-122"/>
                <a:ea typeface="微软雅黑" pitchFamily="34" charset="-122"/>
                <a:sym typeface="宋体" charset="-122"/>
              </a:rPr>
              <a:t>本章作业 </a:t>
            </a:r>
          </a:p>
          <a:p>
            <a:pPr lvl="1">
              <a:lnSpc>
                <a:spcPct val="150000"/>
              </a:lnSpc>
              <a:defRPr/>
            </a:pPr>
            <a:r>
              <a:rPr lang="zh-CN" altLang="en-US" sz="2400" dirty="0" smtClean="0">
                <a:latin typeface="Arial" pitchFamily="34" charset="0"/>
                <a:cs typeface="Arial" pitchFamily="34" charset="0"/>
              </a:rPr>
              <a:t>简述</a:t>
            </a:r>
            <a:r>
              <a:rPr lang="zh-CN" altLang="zh-CN" sz="2400" dirty="0" smtClean="0">
                <a:latin typeface="Arial" pitchFamily="34" charset="0"/>
                <a:cs typeface="Arial" pitchFamily="34" charset="0"/>
              </a:rPr>
              <a:t>Android中</a:t>
            </a:r>
            <a:r>
              <a:rPr lang="zh-CN" altLang="zh-CN" sz="2400" dirty="0">
                <a:latin typeface="Arial" pitchFamily="34" charset="0"/>
                <a:cs typeface="Arial" pitchFamily="34" charset="0"/>
              </a:rPr>
              <a:t>有几种布局，以及每种布局的特点</a:t>
            </a:r>
            <a:r>
              <a:rPr lang="zh-CN" altLang="en-US" sz="2400" dirty="0" smtClean="0">
                <a:latin typeface="Arial" pitchFamily="34" charset="0"/>
                <a:cs typeface="Arial" pitchFamily="34" charset="0"/>
              </a:rPr>
              <a:t>。</a:t>
            </a:r>
          </a:p>
          <a:p>
            <a:pPr marL="571500" lvl="1" indent="-571500" eaLnBrk="1" hangingPunct="1">
              <a:lnSpc>
                <a:spcPct val="150000"/>
              </a:lnSpc>
              <a:buNone/>
              <a:defRPr/>
            </a:pPr>
            <a:r>
              <a:rPr lang="zh-CN" altLang="en-US" sz="2400" b="1" dirty="0" smtClean="0">
                <a:solidFill>
                  <a:srgbClr val="006BA9"/>
                </a:solidFill>
                <a:latin typeface="微软雅黑" pitchFamily="34" charset="-122"/>
                <a:ea typeface="微软雅黑" pitchFamily="34" charset="-122"/>
                <a:sym typeface="宋体" charset="-122"/>
              </a:rPr>
              <a:t>✎ </a:t>
            </a:r>
            <a:r>
              <a:rPr lang="zh-CN" altLang="en-US" sz="2400" b="1" dirty="0" smtClean="0">
                <a:solidFill>
                  <a:srgbClr val="006BA9"/>
                </a:solidFill>
                <a:latin typeface="微软雅黑" pitchFamily="34" charset="-122"/>
                <a:ea typeface="微软雅黑" pitchFamily="34" charset="-122"/>
              </a:rPr>
              <a:t>预习</a:t>
            </a:r>
            <a:r>
              <a:rPr lang="zh-CN" altLang="en-US" sz="2400" b="1" dirty="0">
                <a:solidFill>
                  <a:srgbClr val="006BA9"/>
                </a:solidFill>
                <a:latin typeface="微软雅黑" pitchFamily="34" charset="-122"/>
                <a:ea typeface="微软雅黑" pitchFamily="34" charset="-122"/>
              </a:rPr>
              <a:t>作业</a:t>
            </a:r>
            <a:endParaRPr lang="en-US" altLang="zh-CN" sz="2400" b="1" dirty="0">
              <a:solidFill>
                <a:srgbClr val="006BA9"/>
              </a:solidFill>
              <a:latin typeface="微软雅黑" pitchFamily="34" charset="-122"/>
              <a:ea typeface="微软雅黑" pitchFamily="34" charset="-122"/>
            </a:endParaRPr>
          </a:p>
          <a:p>
            <a:pPr lvl="1">
              <a:lnSpc>
                <a:spcPct val="150000"/>
              </a:lnSpc>
            </a:pPr>
            <a:r>
              <a:rPr lang="zh-CN" altLang="en-US" sz="2400" dirty="0"/>
              <a:t>简</a:t>
            </a:r>
            <a:r>
              <a:rPr lang="zh-CN" altLang="en-US" sz="2400" dirty="0" smtClean="0"/>
              <a:t>述</a:t>
            </a:r>
            <a:r>
              <a:rPr lang="en-US" altLang="zh-CN" sz="2400" dirty="0" smtClean="0"/>
              <a:t>EditText</a:t>
            </a:r>
            <a:r>
              <a:rPr lang="zh-CN" altLang="en-US" sz="2400" dirty="0" smtClean="0"/>
              <a:t>的作用。</a:t>
            </a:r>
            <a:endParaRPr lang="en-US" altLang="zh-CN" sz="2400" dirty="0"/>
          </a:p>
          <a:p>
            <a:pPr lvl="1">
              <a:lnSpc>
                <a:spcPct val="150000"/>
              </a:lnSpc>
              <a:defRPr/>
            </a:pPr>
            <a:r>
              <a:rPr lang="zh-CN" altLang="en-US" sz="2400" dirty="0" smtClean="0">
                <a:latin typeface="Arial" pitchFamily="34" charset="0"/>
                <a:cs typeface="Arial" pitchFamily="34" charset="0"/>
              </a:rPr>
              <a:t>简述</a:t>
            </a:r>
            <a:r>
              <a:rPr lang="en-US" altLang="zh-CN" sz="2400" dirty="0" err="1" smtClean="0">
                <a:latin typeface="Arial" pitchFamily="34" charset="0"/>
                <a:cs typeface="Arial" pitchFamily="34" charset="0"/>
              </a:rPr>
              <a:t>ListView</a:t>
            </a:r>
            <a:r>
              <a:rPr lang="zh-CN" altLang="en-US" sz="2400" dirty="0" smtClean="0">
                <a:latin typeface="Arial" pitchFamily="34" charset="0"/>
                <a:cs typeface="Arial" pitchFamily="34" charset="0"/>
              </a:rPr>
              <a:t>控件的</a:t>
            </a:r>
            <a:r>
              <a:rPr lang="zh-CN" altLang="en-US" sz="2400" dirty="0">
                <a:latin typeface="Arial" pitchFamily="34" charset="0"/>
                <a:cs typeface="Arial" pitchFamily="34" charset="0"/>
              </a:rPr>
              <a:t>作用</a:t>
            </a:r>
            <a:r>
              <a:rPr lang="zh-CN" altLang="en-US" sz="2400" dirty="0" smtClean="0">
                <a:latin typeface="Arial" pitchFamily="34" charset="0"/>
                <a:cs typeface="Arial" pitchFamily="34" charset="0"/>
              </a:rPr>
              <a:t>。</a:t>
            </a:r>
            <a:endParaRPr lang="zh-CN" altLang="en-US" sz="2400" dirty="0">
              <a:latin typeface="Arial" pitchFamily="34" charset="0"/>
              <a:cs typeface="Arial" pitchFamily="34" charset="0"/>
            </a:endParaRPr>
          </a:p>
          <a:p>
            <a:pPr marL="457200" lvl="1" indent="0">
              <a:lnSpc>
                <a:spcPct val="150000"/>
              </a:lnSpc>
              <a:buFontTx/>
              <a:buNone/>
              <a:defRPr/>
            </a:pPr>
            <a:endParaRPr lang="en-US" altLang="zh-CN" sz="2400" dirty="0" smtClean="0"/>
          </a:p>
          <a:p>
            <a:pPr lvl="1">
              <a:lnSpc>
                <a:spcPct val="150000"/>
              </a:lnSpc>
              <a:defRPr/>
            </a:pPr>
            <a:endParaRPr lang="en-US" altLang="zh-CN" sz="2400" dirty="0" smtClean="0"/>
          </a:p>
          <a:p>
            <a:pPr lvl="1">
              <a:lnSpc>
                <a:spcPct val="150000"/>
              </a:lnSpc>
              <a:defRPr/>
            </a:pPr>
            <a:endParaRPr lang="en-US" altLang="zh-CN" sz="2400" dirty="0" smtClean="0"/>
          </a:p>
          <a:p>
            <a:pPr lvl="1">
              <a:lnSpc>
                <a:spcPct val="150000"/>
              </a:lnSpc>
              <a:defRPr/>
            </a:pPr>
            <a:endParaRPr lang="en-US" altLang="zh-CN" sz="2400" dirty="0" smtClean="0"/>
          </a:p>
        </p:txBody>
      </p:sp>
    </p:spTree>
    <p:custDataLst>
      <p:tags r:id="rId1"/>
    </p:custDataLst>
    <p:extLst>
      <p:ext uri="{BB962C8B-B14F-4D97-AF65-F5344CB8AC3E}">
        <p14:creationId xmlns:p14="http://schemas.microsoft.com/office/powerpoint/2010/main" val="325731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305100401"/>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flipH="1" flipV="1">
            <a:off x="250855" y="2194585"/>
            <a:ext cx="2710153" cy="1139825"/>
            <a:chOff x="5320409" y="4225925"/>
            <a:chExt cx="3351604" cy="1209015"/>
          </a:xfrm>
        </p:grpSpPr>
        <p:grpSp>
          <p:nvGrpSpPr>
            <p:cNvPr id="3" name="组合 38"/>
            <p:cNvGrpSpPr>
              <a:grpSpLocks/>
            </p:cNvGrpSpPr>
            <p:nvPr/>
          </p:nvGrpSpPr>
          <p:grpSpPr bwMode="auto">
            <a:xfrm rot="10800000">
              <a:off x="5687902" y="4225925"/>
              <a:ext cx="2669052" cy="686411"/>
              <a:chOff x="934464" y="2318309"/>
              <a:chExt cx="2669329" cy="686148"/>
            </a:xfrm>
          </p:grpSpPr>
          <p:cxnSp>
            <p:nvCxnSpPr>
              <p:cNvPr id="8" name="直接连接符 39"/>
              <p:cNvCxnSpPr>
                <a:cxnSpLocks noChangeShapeType="1"/>
              </p:cNvCxnSpPr>
              <p:nvPr/>
            </p:nvCxnSpPr>
            <p:spPr bwMode="auto">
              <a:xfrm rot="10800000" flipH="1" flipV="1">
                <a:off x="934464" y="2318309"/>
                <a:ext cx="298001" cy="686148"/>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40"/>
              <p:cNvCxnSpPr>
                <a:cxnSpLocks noChangeShapeType="1"/>
              </p:cNvCxnSpPr>
              <p:nvPr/>
            </p:nvCxnSpPr>
            <p:spPr bwMode="auto">
              <a:xfrm rot="10800000" flipH="1" flipV="1">
                <a:off x="1222939" y="3004457"/>
                <a:ext cx="2380854" cy="0"/>
              </a:xfrm>
              <a:prstGeom prst="line">
                <a:avLst/>
              </a:prstGeom>
              <a:noFill/>
              <a:ln w="28575" algn="ctr">
                <a:solidFill>
                  <a:srgbClr val="006BA9"/>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 name="组合 41"/>
            <p:cNvGrpSpPr>
              <a:grpSpLocks/>
            </p:cNvGrpSpPr>
            <p:nvPr/>
          </p:nvGrpSpPr>
          <p:grpSpPr bwMode="auto">
            <a:xfrm flipH="1">
              <a:off x="8082606" y="4880949"/>
              <a:ext cx="589407" cy="553991"/>
              <a:chOff x="1256847" y="3607535"/>
              <a:chExt cx="591076" cy="553298"/>
            </a:xfrm>
          </p:grpSpPr>
          <p:sp>
            <p:nvSpPr>
              <p:cNvPr id="6" name="椭圆 5"/>
              <p:cNvSpPr/>
              <p:nvPr/>
            </p:nvSpPr>
            <p:spPr bwMode="auto">
              <a:xfrm>
                <a:off x="1256847" y="3647898"/>
                <a:ext cx="591076" cy="474256"/>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ea typeface="宋体" pitchFamily="2" charset="-122"/>
                </a:endParaRPr>
              </a:p>
            </p:txBody>
          </p:sp>
          <p:sp>
            <p:nvSpPr>
              <p:cNvPr id="7" name="TextBox 6"/>
              <p:cNvSpPr txBox="1"/>
              <p:nvPr/>
            </p:nvSpPr>
            <p:spPr>
              <a:xfrm rot="10800000">
                <a:off x="1327723" y="3607535"/>
                <a:ext cx="334694" cy="553298"/>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3</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5" name="矩形 51"/>
            <p:cNvSpPr>
              <a:spLocks noChangeArrowheads="1"/>
            </p:cNvSpPr>
            <p:nvPr/>
          </p:nvSpPr>
          <p:spPr bwMode="auto">
            <a:xfrm rot="10800000">
              <a:off x="5320409" y="4476402"/>
              <a:ext cx="2762196" cy="528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pPr>
              <a:r>
                <a:rPr lang="zh-CN" altLang="en-US" b="1" dirty="0">
                  <a:solidFill>
                    <a:srgbClr val="006BA9"/>
                  </a:solidFill>
                  <a:ea typeface="微软雅黑" pitchFamily="34" charset="-122"/>
                  <a:sym typeface="宋体" pitchFamily="2" charset="-122"/>
                </a:rPr>
                <a:t>约束布局</a:t>
              </a:r>
            </a:p>
          </p:txBody>
        </p:sp>
      </p:grpSp>
      <p:grpSp>
        <p:nvGrpSpPr>
          <p:cNvPr id="10" name="组合 9"/>
          <p:cNvGrpSpPr>
            <a:grpSpLocks/>
          </p:cNvGrpSpPr>
          <p:nvPr/>
        </p:nvGrpSpPr>
        <p:grpSpPr bwMode="auto">
          <a:xfrm>
            <a:off x="1570070" y="1316729"/>
            <a:ext cx="5245036" cy="4035361"/>
            <a:chOff x="1398367" y="1722062"/>
            <a:chExt cx="5245036" cy="4035172"/>
          </a:xfrm>
        </p:grpSpPr>
        <p:graphicFrame>
          <p:nvGraphicFramePr>
            <p:cNvPr id="36" name="图表 2"/>
            <p:cNvGraphicFramePr>
              <a:graphicFrameLocks/>
            </p:cNvGraphicFramePr>
            <p:nvPr>
              <p:extLst>
                <p:ext uri="{D42A27DB-BD31-4B8C-83A1-F6EECF244321}">
                  <p14:modId xmlns:p14="http://schemas.microsoft.com/office/powerpoint/2010/main" val="18577381"/>
                </p:ext>
              </p:extLst>
            </p:nvPr>
          </p:nvGraphicFramePr>
          <p:xfrm>
            <a:off x="1398367" y="1722062"/>
            <a:ext cx="5245036" cy="4035172"/>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bwMode="auto">
            <a:xfrm rot="2719682">
              <a:off x="4600346" y="2872905"/>
              <a:ext cx="1042938" cy="369888"/>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重点</a:t>
              </a:r>
            </a:p>
          </p:txBody>
        </p:sp>
        <p:sp>
          <p:nvSpPr>
            <p:cNvPr id="13" name="TextBox 12"/>
            <p:cNvSpPr txBox="1"/>
            <p:nvPr/>
          </p:nvSpPr>
          <p:spPr bwMode="auto">
            <a:xfrm rot="6997465" flipV="1">
              <a:off x="2748528" y="2675271"/>
              <a:ext cx="1041351" cy="369887"/>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了解</a:t>
              </a:r>
            </a:p>
          </p:txBody>
        </p:sp>
        <p:sp>
          <p:nvSpPr>
            <p:cNvPr id="14" name="TextBox 13"/>
            <p:cNvSpPr txBox="1"/>
            <p:nvPr/>
          </p:nvSpPr>
          <p:spPr bwMode="auto">
            <a:xfrm rot="10800000" flipH="1" flipV="1">
              <a:off x="3819272" y="4427003"/>
              <a:ext cx="1041400" cy="368283"/>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掌握</a:t>
              </a:r>
            </a:p>
          </p:txBody>
        </p:sp>
      </p:grpSp>
      <p:grpSp>
        <p:nvGrpSpPr>
          <p:cNvPr id="15" name="组合 2"/>
          <p:cNvGrpSpPr>
            <a:grpSpLocks/>
          </p:cNvGrpSpPr>
          <p:nvPr/>
        </p:nvGrpSpPr>
        <p:grpSpPr bwMode="auto">
          <a:xfrm>
            <a:off x="3692525" y="2547010"/>
            <a:ext cx="1203325" cy="1201737"/>
            <a:chOff x="3692088" y="2878838"/>
            <a:chExt cx="1203191" cy="1201737"/>
          </a:xfrm>
        </p:grpSpPr>
        <p:sp>
          <p:nvSpPr>
            <p:cNvPr id="16" name="弧形 15"/>
            <p:cNvSpPr/>
            <p:nvPr/>
          </p:nvSpPr>
          <p:spPr bwMode="auto">
            <a:xfrm rot="5400000">
              <a:off x="3692815" y="2878111"/>
              <a:ext cx="1201737" cy="1203191"/>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ea typeface="宋体" pitchFamily="2" charset="-122"/>
              </a:endParaRPr>
            </a:p>
          </p:txBody>
        </p:sp>
        <p:sp>
          <p:nvSpPr>
            <p:cNvPr id="17" name="弧形 16"/>
            <p:cNvSpPr/>
            <p:nvPr/>
          </p:nvSpPr>
          <p:spPr bwMode="auto">
            <a:xfrm>
              <a:off x="3795265" y="2996313"/>
              <a:ext cx="990490" cy="992187"/>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ea typeface="宋体" pitchFamily="2" charset="-122"/>
              </a:endParaRPr>
            </a:p>
          </p:txBody>
        </p:sp>
        <p:sp>
          <p:nvSpPr>
            <p:cNvPr id="18" name="弧形 17"/>
            <p:cNvSpPr/>
            <p:nvPr/>
          </p:nvSpPr>
          <p:spPr bwMode="auto">
            <a:xfrm rot="16200000">
              <a:off x="3891251" y="3136849"/>
              <a:ext cx="822325" cy="753978"/>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ea typeface="宋体" pitchFamily="2" charset="-122"/>
              </a:endParaRPr>
            </a:p>
          </p:txBody>
        </p:sp>
      </p:grpSp>
      <p:grpSp>
        <p:nvGrpSpPr>
          <p:cNvPr id="19" name="组合 18"/>
          <p:cNvGrpSpPr>
            <a:grpSpLocks/>
          </p:cNvGrpSpPr>
          <p:nvPr/>
        </p:nvGrpSpPr>
        <p:grpSpPr bwMode="auto">
          <a:xfrm>
            <a:off x="4604960" y="4602491"/>
            <a:ext cx="3399947" cy="1477328"/>
            <a:chOff x="4241869" y="4979570"/>
            <a:chExt cx="2238396" cy="1239346"/>
          </a:xfrm>
        </p:grpSpPr>
        <p:grpSp>
          <p:nvGrpSpPr>
            <p:cNvPr id="20" name="组合 38"/>
            <p:cNvGrpSpPr>
              <a:grpSpLocks/>
            </p:cNvGrpSpPr>
            <p:nvPr/>
          </p:nvGrpSpPr>
          <p:grpSpPr bwMode="auto">
            <a:xfrm rot="5400000" flipV="1">
              <a:off x="4862177" y="4486414"/>
              <a:ext cx="942278" cy="2182893"/>
              <a:chOff x="6453786" y="4116787"/>
              <a:chExt cx="1337402" cy="999878"/>
            </a:xfrm>
          </p:grpSpPr>
          <p:grpSp>
            <p:nvGrpSpPr>
              <p:cNvPr id="22" name="组合 38"/>
              <p:cNvGrpSpPr>
                <a:grpSpLocks/>
              </p:cNvGrpSpPr>
              <p:nvPr/>
            </p:nvGrpSpPr>
            <p:grpSpPr bwMode="auto">
              <a:xfrm rot="10800000">
                <a:off x="6453786" y="4116787"/>
                <a:ext cx="1070796" cy="815236"/>
                <a:chOff x="1766924" y="2298618"/>
                <a:chExt cx="1070903" cy="814920"/>
              </a:xfrm>
            </p:grpSpPr>
            <p:cxnSp>
              <p:nvCxnSpPr>
                <p:cNvPr id="26" name="直接连接符 39"/>
                <p:cNvCxnSpPr>
                  <a:cxnSpLocks noChangeShapeType="1"/>
                </p:cNvCxnSpPr>
                <p:nvPr/>
              </p:nvCxnSpPr>
              <p:spPr bwMode="auto">
                <a:xfrm rot="16200000" flipH="1" flipV="1">
                  <a:off x="1425516" y="2646176"/>
                  <a:ext cx="695116" cy="0"/>
                </a:xfrm>
                <a:prstGeom prst="line">
                  <a:avLst/>
                </a:prstGeom>
                <a:noFill/>
                <a:ln w="28575" algn="ctr">
                  <a:solidFill>
                    <a:srgbClr val="01598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40"/>
                <p:cNvCxnSpPr>
                  <a:cxnSpLocks noChangeShapeType="1"/>
                </p:cNvCxnSpPr>
                <p:nvPr/>
              </p:nvCxnSpPr>
              <p:spPr bwMode="auto">
                <a:xfrm rot="16200000" flipH="1">
                  <a:off x="2244643" y="2520354"/>
                  <a:ext cx="115465" cy="1070903"/>
                </a:xfrm>
                <a:prstGeom prst="line">
                  <a:avLst/>
                </a:prstGeom>
                <a:noFill/>
                <a:ln w="28575" algn="ctr">
                  <a:solidFill>
                    <a:srgbClr val="01598B"/>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 name="组合 41"/>
              <p:cNvGrpSpPr>
                <a:grpSpLocks/>
              </p:cNvGrpSpPr>
              <p:nvPr/>
            </p:nvGrpSpPr>
            <p:grpSpPr bwMode="auto">
              <a:xfrm flipH="1">
                <a:off x="7169302" y="4954163"/>
                <a:ext cx="621886" cy="162502"/>
                <a:chOff x="2140164" y="3680647"/>
                <a:chExt cx="623648" cy="162298"/>
              </a:xfrm>
            </p:grpSpPr>
            <p:sp>
              <p:nvSpPr>
                <p:cNvPr id="24" name="椭圆 23"/>
                <p:cNvSpPr/>
                <p:nvPr/>
              </p:nvSpPr>
              <p:spPr bwMode="auto">
                <a:xfrm rot="5400000">
                  <a:off x="2374843" y="3445968"/>
                  <a:ext cx="151397" cy="620755"/>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ea typeface="宋体" pitchFamily="2" charset="-122"/>
                  </a:endParaRPr>
                </a:p>
              </p:txBody>
            </p:sp>
            <p:sp>
              <p:nvSpPr>
                <p:cNvPr id="25" name="TextBox 24"/>
                <p:cNvSpPr txBox="1"/>
                <p:nvPr/>
              </p:nvSpPr>
              <p:spPr>
                <a:xfrm rot="5400000">
                  <a:off x="2381465" y="3460598"/>
                  <a:ext cx="141050" cy="623644"/>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a:solidFill>
                        <a:schemeClr val="bg1"/>
                      </a:solidFill>
                      <a:latin typeface="Times New Roman" panose="02020603050405020304" pitchFamily="18" charset="0"/>
                      <a:cs typeface="Times New Roman" panose="02020603050405020304" pitchFamily="18" charset="0"/>
                    </a:rPr>
                    <a:t>2</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sp>
          <p:nvSpPr>
            <p:cNvPr id="21" name="矩形 4"/>
            <p:cNvSpPr>
              <a:spLocks noChangeArrowheads="1"/>
            </p:cNvSpPr>
            <p:nvPr/>
          </p:nvSpPr>
          <p:spPr bwMode="auto">
            <a:xfrm>
              <a:off x="4500424" y="4979570"/>
              <a:ext cx="1979841" cy="12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pPr>
              <a:r>
                <a:rPr lang="en-US" altLang="zh-CN" b="1" dirty="0" smtClean="0">
                  <a:solidFill>
                    <a:srgbClr val="006BA9"/>
                  </a:solidFill>
                  <a:ea typeface="微软雅黑" pitchFamily="34" charset="-122"/>
                  <a:sym typeface="宋体" pitchFamily="2" charset="-122"/>
                </a:rPr>
                <a:t>View</a:t>
              </a:r>
              <a:r>
                <a:rPr lang="zh-CN" altLang="en-US" b="1" dirty="0">
                  <a:solidFill>
                    <a:srgbClr val="006BA9"/>
                  </a:solidFill>
                  <a:ea typeface="微软雅黑" pitchFamily="34" charset="-122"/>
                  <a:sym typeface="宋体" pitchFamily="2" charset="-122"/>
                </a:rPr>
                <a:t>视</a:t>
              </a:r>
              <a:r>
                <a:rPr lang="zh-CN" altLang="en-US" b="1" dirty="0" smtClean="0">
                  <a:solidFill>
                    <a:srgbClr val="006BA9"/>
                  </a:solidFill>
                  <a:ea typeface="微软雅黑" pitchFamily="34" charset="-122"/>
                  <a:sym typeface="宋体" pitchFamily="2" charset="-122"/>
                </a:rPr>
                <a:t>图</a:t>
              </a:r>
              <a:endParaRPr lang="en-US" altLang="zh-CN" b="1" dirty="0">
                <a:solidFill>
                  <a:srgbClr val="006BA9"/>
                </a:solidFill>
                <a:ea typeface="微软雅黑" pitchFamily="34" charset="-122"/>
                <a:sym typeface="宋体" pitchFamily="2" charset="-122"/>
              </a:endParaRPr>
            </a:p>
            <a:p>
              <a:pPr marL="457200" indent="-457200">
                <a:lnSpc>
                  <a:spcPts val="3600"/>
                </a:lnSpc>
              </a:pPr>
              <a:r>
                <a:rPr lang="zh-CN" altLang="en-US" b="1" dirty="0" smtClean="0">
                  <a:solidFill>
                    <a:srgbClr val="006BA9"/>
                  </a:solidFill>
                  <a:ea typeface="微软雅黑" pitchFamily="34" charset="-122"/>
                  <a:sym typeface="宋体" pitchFamily="2" charset="-122"/>
                </a:rPr>
                <a:t>界面布局的编写</a:t>
              </a:r>
              <a:r>
                <a:rPr lang="zh-CN" altLang="en-US" b="1" dirty="0">
                  <a:solidFill>
                    <a:srgbClr val="006BA9"/>
                  </a:solidFill>
                  <a:ea typeface="微软雅黑" pitchFamily="34" charset="-122"/>
                  <a:sym typeface="宋体" pitchFamily="2" charset="-122"/>
                </a:rPr>
                <a:t>方</a:t>
              </a:r>
              <a:r>
                <a:rPr lang="zh-CN" altLang="en-US" b="1" dirty="0" smtClean="0">
                  <a:solidFill>
                    <a:srgbClr val="006BA9"/>
                  </a:solidFill>
                  <a:ea typeface="微软雅黑" pitchFamily="34" charset="-122"/>
                  <a:sym typeface="宋体" pitchFamily="2" charset="-122"/>
                </a:rPr>
                <a:t>式</a:t>
              </a:r>
              <a:r>
                <a:rPr lang="en-US" altLang="zh-CN" b="1" dirty="0" smtClean="0">
                  <a:solidFill>
                    <a:srgbClr val="006BA9"/>
                  </a:solidFill>
                  <a:ea typeface="微软雅黑" pitchFamily="34" charset="-122"/>
                  <a:sym typeface="宋体" pitchFamily="2" charset="-122"/>
                </a:rPr>
                <a:t/>
              </a:r>
              <a:br>
                <a:rPr lang="en-US" altLang="zh-CN" b="1" dirty="0" smtClean="0">
                  <a:solidFill>
                    <a:srgbClr val="006BA9"/>
                  </a:solidFill>
                  <a:ea typeface="微软雅黑" pitchFamily="34" charset="-122"/>
                  <a:sym typeface="宋体" pitchFamily="2" charset="-122"/>
                </a:rPr>
              </a:br>
              <a:endParaRPr lang="zh-CN" altLang="en-US" b="1" dirty="0">
                <a:solidFill>
                  <a:srgbClr val="006BA9"/>
                </a:solidFill>
                <a:ea typeface="微软雅黑" pitchFamily="34" charset="-122"/>
                <a:sym typeface="宋体" pitchFamily="2" charset="-122"/>
              </a:endParaRPr>
            </a:p>
          </p:txBody>
        </p:sp>
      </p:grpSp>
      <p:grpSp>
        <p:nvGrpSpPr>
          <p:cNvPr id="28" name="组合 6"/>
          <p:cNvGrpSpPr>
            <a:grpSpLocks/>
          </p:cNvGrpSpPr>
          <p:nvPr/>
        </p:nvGrpSpPr>
        <p:grpSpPr bwMode="auto">
          <a:xfrm>
            <a:off x="5895976" y="2108597"/>
            <a:ext cx="3359149" cy="1015663"/>
            <a:chOff x="5947984" y="1747751"/>
            <a:chExt cx="3362177" cy="1015694"/>
          </a:xfrm>
        </p:grpSpPr>
        <p:sp>
          <p:nvSpPr>
            <p:cNvPr id="29" name="矩形 5"/>
            <p:cNvSpPr>
              <a:spLocks noChangeArrowheads="1"/>
            </p:cNvSpPr>
            <p:nvPr/>
          </p:nvSpPr>
          <p:spPr bwMode="auto">
            <a:xfrm flipH="1">
              <a:off x="5984529" y="1747751"/>
              <a:ext cx="3325632" cy="101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pPr>
              <a:r>
                <a:rPr lang="zh-CN" altLang="en-US" b="1" dirty="0" smtClean="0">
                  <a:solidFill>
                    <a:srgbClr val="006BA9"/>
                  </a:solidFill>
                  <a:ea typeface="微软雅黑" pitchFamily="34" charset="-122"/>
                </a:rPr>
                <a:t>布局的使用</a:t>
              </a:r>
            </a:p>
            <a:p>
              <a:pPr marL="457200" indent="-457200">
                <a:lnSpc>
                  <a:spcPts val="3600"/>
                </a:lnSpc>
              </a:pPr>
              <a:r>
                <a:rPr lang="zh-CN" altLang="en-US" b="1" dirty="0" smtClean="0">
                  <a:solidFill>
                    <a:srgbClr val="006BA9"/>
                  </a:solidFill>
                  <a:ea typeface="微软雅黑" pitchFamily="34" charset="-122"/>
                  <a:sym typeface="微软雅黑" pitchFamily="34" charset="-122"/>
                </a:rPr>
                <a:t>学会搭建常用布局</a:t>
              </a:r>
              <a:endParaRPr lang="zh-CN" altLang="en-US" b="1" dirty="0">
                <a:solidFill>
                  <a:srgbClr val="006BA9"/>
                </a:solidFill>
                <a:ea typeface="微软雅黑" pitchFamily="34" charset="-122"/>
                <a:sym typeface="微软雅黑" pitchFamily="34" charset="-122"/>
              </a:endParaRPr>
            </a:p>
          </p:txBody>
        </p:sp>
        <p:grpSp>
          <p:nvGrpSpPr>
            <p:cNvPr id="30" name="组合 16"/>
            <p:cNvGrpSpPr>
              <a:grpSpLocks/>
            </p:cNvGrpSpPr>
            <p:nvPr/>
          </p:nvGrpSpPr>
          <p:grpSpPr bwMode="auto">
            <a:xfrm flipH="1">
              <a:off x="5947984" y="2286831"/>
              <a:ext cx="2585191" cy="446681"/>
              <a:chOff x="1455470" y="2862509"/>
              <a:chExt cx="2703185" cy="446892"/>
            </a:xfrm>
          </p:grpSpPr>
          <p:cxnSp>
            <p:nvCxnSpPr>
              <p:cNvPr id="34" name="直接连接符 7"/>
              <p:cNvCxnSpPr>
                <a:cxnSpLocks noChangeShapeType="1"/>
              </p:cNvCxnSpPr>
              <p:nvPr/>
            </p:nvCxnSpPr>
            <p:spPr bwMode="auto">
              <a:xfrm>
                <a:off x="1455470" y="2862509"/>
                <a:ext cx="255076" cy="446892"/>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10"/>
              <p:cNvCxnSpPr>
                <a:cxnSpLocks noChangeShapeType="1"/>
              </p:cNvCxnSpPr>
              <p:nvPr/>
            </p:nvCxnSpPr>
            <p:spPr bwMode="auto">
              <a:xfrm>
                <a:off x="1714278" y="3309401"/>
                <a:ext cx="2444377" cy="0"/>
              </a:xfrm>
              <a:prstGeom prst="line">
                <a:avLst/>
              </a:prstGeom>
              <a:noFill/>
              <a:ln w="28575" algn="ctr">
                <a:solidFill>
                  <a:srgbClr val="006BA9"/>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 name="组合 15"/>
            <p:cNvGrpSpPr>
              <a:grpSpLocks/>
            </p:cNvGrpSpPr>
            <p:nvPr/>
          </p:nvGrpSpPr>
          <p:grpSpPr bwMode="auto">
            <a:xfrm flipH="1">
              <a:off x="8313653" y="1747971"/>
              <a:ext cx="489391" cy="520715"/>
              <a:chOff x="1857876" y="3990277"/>
              <a:chExt cx="511727" cy="520961"/>
            </a:xfrm>
          </p:grpSpPr>
          <p:sp>
            <p:nvSpPr>
              <p:cNvPr id="32" name="椭圆 31"/>
              <p:cNvSpPr/>
              <p:nvPr/>
            </p:nvSpPr>
            <p:spPr bwMode="auto">
              <a:xfrm>
                <a:off x="1857876" y="4006160"/>
                <a:ext cx="511727" cy="473312"/>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ea typeface="宋体" pitchFamily="2" charset="-122"/>
                </a:endParaRPr>
              </a:p>
            </p:txBody>
          </p:sp>
          <p:sp>
            <p:nvSpPr>
              <p:cNvPr id="33" name="TextBox 32"/>
              <p:cNvSpPr txBox="1"/>
              <p:nvPr/>
            </p:nvSpPr>
            <p:spPr>
              <a:xfrm>
                <a:off x="1965869" y="3990277"/>
                <a:ext cx="335613" cy="52096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1</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sp>
        <p:nvSpPr>
          <p:cNvPr id="37"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itchFamily="34" charset="-122"/>
                <a:ea typeface="微软雅黑" pitchFamily="34" charset="-122"/>
                <a:sym typeface="宋体" charset="-122"/>
              </a:rPr>
              <a:t>学习目标</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368083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750"/>
                                        <p:tgtEl>
                                          <p:spTgt spid="10"/>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500"/>
                                        <p:tgtEl>
                                          <p:spTgt spid="28"/>
                                        </p:tgtEl>
                                      </p:cBhvr>
                                    </p:animEffect>
                                  </p:childTnLst>
                                </p:cTn>
                              </p:par>
                            </p:childTnLst>
                          </p:cTn>
                        </p:par>
                        <p:par>
                          <p:cTn id="12" fill="hold">
                            <p:stCondLst>
                              <p:cond delay="1250"/>
                            </p:stCondLst>
                            <p:childTnLst>
                              <p:par>
                                <p:cTn id="13" presetID="22" presetClass="entr" presetSubtype="1"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1750"/>
                            </p:stCondLst>
                            <p:childTnLst>
                              <p:par>
                                <p:cTn id="17" presetID="22" presetClass="entr" presetSubtype="4"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755576" y="2204864"/>
            <a:ext cx="4896544"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6"/>
          <p:cNvSpPr txBox="1"/>
          <p:nvPr/>
        </p:nvSpPr>
        <p:spPr>
          <a:xfrm>
            <a:off x="1097740" y="2339588"/>
            <a:ext cx="3834300" cy="369332"/>
          </a:xfrm>
          <a:prstGeom prst="rect">
            <a:avLst/>
          </a:prstGeom>
          <a:noFill/>
        </p:spPr>
        <p:txBody>
          <a:bodyPr vert="horz" wrap="square" lIns="0" tIns="0" rIns="0" bIns="0" rtlCol="0" anchor="ctr">
            <a:spAutoFit/>
          </a:bodyPr>
          <a:lstStyle/>
          <a:p>
            <a:pPr algn="l"/>
            <a:r>
              <a:rPr lang="en-US" altLang="zh-CN" sz="2400" dirty="0">
                <a:solidFill>
                  <a:schemeClr val="bg1"/>
                </a:solidFill>
                <a:latin typeface="Impact" pitchFamily="34" charset="0"/>
                <a:ea typeface="微软雅黑" pitchFamily="34" charset="-122"/>
              </a:rPr>
              <a:t>2</a:t>
            </a:r>
            <a:r>
              <a:rPr lang="en-US" altLang="zh-CN" sz="2400" dirty="0" smtClean="0">
                <a:solidFill>
                  <a:schemeClr val="bg1"/>
                </a:solidFill>
                <a:latin typeface="Impact" pitchFamily="34" charset="0"/>
                <a:ea typeface="微软雅黑" pitchFamily="34" charset="-122"/>
              </a:rPr>
              <a:t>.1    </a:t>
            </a:r>
            <a:r>
              <a:rPr lang="en-US" altLang="zh-CN" sz="2400" dirty="0">
                <a:solidFill>
                  <a:schemeClr val="bg1"/>
                </a:solidFill>
                <a:latin typeface="Arial Unicode MS" pitchFamily="34" charset="-122"/>
                <a:ea typeface="Arial Unicode MS" pitchFamily="34" charset="-122"/>
                <a:cs typeface="Arial Unicode MS" pitchFamily="34" charset="-122"/>
              </a:rPr>
              <a:t>View</a:t>
            </a:r>
            <a:r>
              <a:rPr lang="zh-CN" altLang="en-US" sz="2400" dirty="0" smtClean="0">
                <a:solidFill>
                  <a:schemeClr val="bg1"/>
                </a:solidFill>
                <a:latin typeface="Impact" pitchFamily="34" charset="0"/>
                <a:ea typeface="微软雅黑" pitchFamily="34" charset="-122"/>
              </a:rPr>
              <a:t>视图</a:t>
            </a:r>
            <a:r>
              <a:rPr lang="zh-CN" altLang="en-US" sz="2400" dirty="0" smtClean="0">
                <a:solidFill>
                  <a:schemeClr val="bg1"/>
                </a:solidFill>
                <a:latin typeface="微软雅黑" pitchFamily="34" charset="-122"/>
                <a:ea typeface="微软雅黑" pitchFamily="34" charset="-122"/>
              </a:rPr>
              <a:t> </a:t>
            </a:r>
            <a:endParaRPr lang="zh-CN" altLang="en-US" sz="2400" dirty="0">
              <a:solidFill>
                <a:schemeClr val="bg1"/>
              </a:solidFill>
              <a:latin typeface="微软雅黑" pitchFamily="34" charset="-122"/>
              <a:ea typeface="微软雅黑" pitchFamily="34" charset="-122"/>
            </a:endParaRPr>
          </a:p>
        </p:txBody>
      </p:sp>
      <p:sp>
        <p:nvSpPr>
          <p:cNvPr id="5" name="TextBox 10"/>
          <p:cNvSpPr txBox="1"/>
          <p:nvPr/>
        </p:nvSpPr>
        <p:spPr>
          <a:xfrm>
            <a:off x="1063698" y="3275692"/>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2</a:t>
            </a:r>
            <a:r>
              <a:rPr lang="en-US" altLang="zh-CN" sz="2400" dirty="0" smtClean="0">
                <a:solidFill>
                  <a:srgbClr val="7F7F7F"/>
                </a:solidFill>
                <a:latin typeface="Impact" pitchFamily="34" charset="0"/>
                <a:ea typeface="微软雅黑" pitchFamily="34" charset="-122"/>
              </a:rPr>
              <a:t>.2</a:t>
            </a:r>
            <a:r>
              <a:rPr lang="en-US" altLang="zh-CN" sz="2400" dirty="0" smtClean="0">
                <a:solidFill>
                  <a:srgbClr val="CD1F06"/>
                </a:solidFill>
                <a:latin typeface="Impact" pitchFamily="34" charset="0"/>
                <a:ea typeface="微软雅黑" pitchFamily="34" charset="-122"/>
              </a:rPr>
              <a:t>    </a:t>
            </a:r>
            <a:r>
              <a:rPr lang="zh-CN" altLang="en-US" sz="2400" dirty="0">
                <a:solidFill>
                  <a:srgbClr val="7F7F7F"/>
                </a:solidFill>
                <a:latin typeface="Impact" pitchFamily="34" charset="0"/>
                <a:ea typeface="微软雅黑" pitchFamily="34" charset="-122"/>
              </a:rPr>
              <a:t>界</a:t>
            </a:r>
            <a:r>
              <a:rPr lang="zh-CN" altLang="en-US" sz="2400" dirty="0" smtClean="0">
                <a:solidFill>
                  <a:srgbClr val="7F7F7F"/>
                </a:solidFill>
                <a:latin typeface="Impact" pitchFamily="34" charset="0"/>
                <a:ea typeface="微软雅黑" pitchFamily="34" charset="-122"/>
              </a:rPr>
              <a:t>面布局编写方式</a:t>
            </a:r>
            <a:endParaRPr lang="zh-CN" altLang="en-US" sz="2400" dirty="0">
              <a:solidFill>
                <a:srgbClr val="7F7F7F"/>
              </a:solidFill>
              <a:latin typeface="Impact" pitchFamily="34" charset="0"/>
              <a:ea typeface="微软雅黑" pitchFamily="34" charset="-122"/>
            </a:endParaRPr>
          </a:p>
        </p:txBody>
      </p:sp>
      <p:sp>
        <p:nvSpPr>
          <p:cNvPr id="6" name="TextBox 11"/>
          <p:cNvSpPr txBox="1"/>
          <p:nvPr/>
        </p:nvSpPr>
        <p:spPr>
          <a:xfrm>
            <a:off x="1097740" y="4139788"/>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2</a:t>
            </a:r>
            <a:r>
              <a:rPr lang="en-US" altLang="zh-CN" sz="2400" dirty="0" smtClean="0">
                <a:solidFill>
                  <a:srgbClr val="7F7F7F"/>
                </a:solidFill>
                <a:latin typeface="Impact" pitchFamily="34" charset="0"/>
                <a:ea typeface="微软雅黑" pitchFamily="34" charset="-122"/>
              </a:rPr>
              <a:t>.3    </a:t>
            </a:r>
            <a:r>
              <a:rPr lang="zh-CN" altLang="en-US" sz="2400" dirty="0">
                <a:solidFill>
                  <a:srgbClr val="7F7F7F"/>
                </a:solidFill>
                <a:latin typeface="Impact" pitchFamily="34" charset="0"/>
                <a:ea typeface="微软雅黑" pitchFamily="34" charset="-122"/>
              </a:rPr>
              <a:t>常</a:t>
            </a:r>
            <a:r>
              <a:rPr lang="zh-CN" altLang="en-US" sz="2400" dirty="0" smtClean="0">
                <a:solidFill>
                  <a:srgbClr val="7F7F7F"/>
                </a:solidFill>
                <a:latin typeface="Impact" pitchFamily="34" charset="0"/>
                <a:ea typeface="微软雅黑" pitchFamily="34" charset="-122"/>
              </a:rPr>
              <a:t>见界面布局 </a:t>
            </a:r>
            <a:endParaRPr lang="zh-CN" altLang="en-US" sz="2400" dirty="0">
              <a:solidFill>
                <a:srgbClr val="7F7F7F"/>
              </a:solidFill>
              <a:latin typeface="Impact" pitchFamily="34" charset="0"/>
              <a:ea typeface="微软雅黑" pitchFamily="34" charset="-122"/>
            </a:endParaRPr>
          </a:p>
        </p:txBody>
      </p:sp>
      <p:sp>
        <p:nvSpPr>
          <p:cNvPr id="9" name="椭圆 8"/>
          <p:cNvSpPr/>
          <p:nvPr/>
        </p:nvSpPr>
        <p:spPr>
          <a:xfrm>
            <a:off x="4897998"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4860032" y="2636912"/>
            <a:ext cx="3566358" cy="1831271"/>
          </a:xfrm>
          <a:prstGeom prst="rect">
            <a:avLst/>
          </a:prstGeom>
          <a:noFill/>
        </p:spPr>
        <p:txBody>
          <a:bodyPr wrap="square" rtlCol="0" anchor="ctr">
            <a:spAutoFit/>
          </a:bodyPr>
          <a:lstStyle/>
          <a:p>
            <a:pPr algn="ctr">
              <a:lnSpc>
                <a:spcPct val="150000"/>
              </a:lnSpc>
            </a:pPr>
            <a:r>
              <a:rPr lang="zh-CN" altLang="en-US" sz="5400" b="1" dirty="0" smtClean="0">
                <a:solidFill>
                  <a:srgbClr val="F2F2E6"/>
                </a:solidFill>
                <a:latin typeface="微软雅黑" pitchFamily="34" charset="-122"/>
                <a:ea typeface="微软雅黑" pitchFamily="34" charset="-122"/>
              </a:rPr>
              <a:t>主讲内容</a:t>
            </a:r>
            <a:endParaRPr lang="en-US" altLang="zh-CN" sz="5400" b="1" dirty="0" smtClean="0">
              <a:solidFill>
                <a:srgbClr val="F2F2E6"/>
              </a:solidFill>
              <a:latin typeface="微软雅黑" pitchFamily="34" charset="-122"/>
              <a:ea typeface="微软雅黑" pitchFamily="34" charset="-122"/>
            </a:endParaRPr>
          </a:p>
          <a:p>
            <a:pPr algn="ctr"/>
            <a:r>
              <a:rPr lang="en-US" altLang="zh-CN" sz="3200" dirty="0" smtClean="0">
                <a:solidFill>
                  <a:srgbClr val="F2F2E6"/>
                </a:solidFill>
                <a:latin typeface="Times New Roman" panose="02020603050405020304" pitchFamily="18" charset="0"/>
                <a:ea typeface="Adobe 宋体 Std L" pitchFamily="18" charset="-122"/>
                <a:cs typeface="Times New Roman" panose="02020603050405020304" pitchFamily="18" charset="0"/>
              </a:rPr>
              <a:t>Speech </a:t>
            </a:r>
            <a:r>
              <a:rPr lang="en-US" altLang="zh-CN" sz="3200" dirty="0">
                <a:solidFill>
                  <a:srgbClr val="F2F2E6"/>
                </a:solidFill>
                <a:latin typeface="Times New Roman" panose="02020603050405020304" pitchFamily="18" charset="0"/>
                <a:ea typeface="Adobe 宋体 Std L" pitchFamily="18" charset="-122"/>
                <a:cs typeface="Times New Roman" panose="02020603050405020304" pitchFamily="18" charset="0"/>
              </a:rPr>
              <a:t>content</a:t>
            </a:r>
            <a:endParaRPr lang="en-US" altLang="zh-CN" sz="3200" dirty="0" smtClean="0">
              <a:solidFill>
                <a:srgbClr val="F2F2E6"/>
              </a:solidFill>
              <a:latin typeface="Times New Roman" panose="02020603050405020304" pitchFamily="18" charset="0"/>
              <a:ea typeface="Adobe 宋体 Std L" pitchFamily="18" charset="-122"/>
              <a:cs typeface="Times New Roman" panose="02020603050405020304" pitchFamily="18" charset="0"/>
            </a:endParaRPr>
          </a:p>
        </p:txBody>
      </p:sp>
      <p:sp>
        <p:nvSpPr>
          <p:cNvPr id="11"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itchFamily="34" charset="-122"/>
                <a:ea typeface="微软雅黑" pitchFamily="34" charset="-122"/>
                <a:sym typeface="宋体" charset="-122"/>
              </a:rPr>
              <a:t>主讲内容</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840094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412776"/>
            <a:ext cx="8102600" cy="468052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724128" y="1227038"/>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smtClean="0">
                <a:solidFill>
                  <a:schemeClr val="bg1"/>
                </a:solidFill>
                <a:latin typeface="微软雅黑" pitchFamily="34" charset="-122"/>
                <a:ea typeface="微软雅黑" pitchFamily="34" charset="-122"/>
              </a:rPr>
              <a:t>View</a:t>
            </a:r>
            <a:r>
              <a:rPr lang="zh-CN" altLang="en-US" dirty="0" smtClean="0">
                <a:solidFill>
                  <a:schemeClr val="bg1"/>
                </a:solidFill>
                <a:latin typeface="微软雅黑" pitchFamily="34" charset="-122"/>
                <a:ea typeface="微软雅黑" pitchFamily="34" charset="-122"/>
              </a:rPr>
              <a:t>视图</a:t>
            </a:r>
            <a:endParaRPr lang="zh-CN" altLang="en-US" dirty="0">
              <a:solidFill>
                <a:schemeClr val="bg1"/>
              </a:solidFill>
              <a:latin typeface="微软雅黑" pitchFamily="34" charset="-122"/>
              <a:ea typeface="微软雅黑" pitchFamily="34" charset="-122"/>
            </a:endParaRPr>
          </a:p>
        </p:txBody>
      </p:sp>
      <p:sp>
        <p:nvSpPr>
          <p:cNvPr id="8" name="内容占位符 2"/>
          <p:cNvSpPr txBox="1">
            <a:spLocks/>
          </p:cNvSpPr>
          <p:nvPr/>
        </p:nvSpPr>
        <p:spPr bwMode="auto">
          <a:xfrm>
            <a:off x="606425" y="1700808"/>
            <a:ext cx="7975600" cy="314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zh-CN" altLang="en-US" sz="2000" dirty="0" smtClean="0"/>
              <a:t>所</a:t>
            </a:r>
            <a:r>
              <a:rPr lang="zh-CN" altLang="en-US" sz="2000" dirty="0"/>
              <a:t>有的</a:t>
            </a:r>
            <a:r>
              <a:rPr lang="en-US" altLang="zh-CN" sz="2000" dirty="0"/>
              <a:t>UI</a:t>
            </a:r>
            <a:r>
              <a:rPr lang="zh-CN" altLang="en-US" sz="2000" dirty="0"/>
              <a:t>元素都是通过</a:t>
            </a:r>
            <a:r>
              <a:rPr lang="en-US" altLang="zh-CN" sz="2000" dirty="0"/>
              <a:t>View</a:t>
            </a:r>
            <a:r>
              <a:rPr lang="zh-CN" altLang="en-US" sz="2000" dirty="0"/>
              <a:t>与</a:t>
            </a:r>
            <a:r>
              <a:rPr lang="en-US" altLang="zh-CN" sz="2000" dirty="0"/>
              <a:t>ViewGroup</a:t>
            </a:r>
            <a:r>
              <a:rPr lang="zh-CN" altLang="en-US" sz="2000" dirty="0"/>
              <a:t>构建的，对于一个</a:t>
            </a:r>
            <a:r>
              <a:rPr lang="en-US" altLang="zh-CN" sz="2000" dirty="0"/>
              <a:t>Android</a:t>
            </a:r>
            <a:r>
              <a:rPr lang="zh-CN" altLang="en-US" sz="2000" dirty="0"/>
              <a:t>应用的用户界面来说，</a:t>
            </a:r>
            <a:r>
              <a:rPr lang="en-US" altLang="zh-CN" sz="2000" dirty="0"/>
              <a:t>ViewGroup</a:t>
            </a:r>
            <a:r>
              <a:rPr lang="zh-CN" altLang="en-US" sz="2000" dirty="0"/>
              <a:t>作为容器盛装界面中的控件，它可以包含普通的</a:t>
            </a:r>
            <a:r>
              <a:rPr lang="en-US" altLang="zh-CN" sz="2000" dirty="0"/>
              <a:t>View</a:t>
            </a:r>
            <a:r>
              <a:rPr lang="zh-CN" altLang="en-US" sz="2000" dirty="0" smtClean="0"/>
              <a:t>控件</a:t>
            </a:r>
            <a:r>
              <a:rPr lang="zh-CN" altLang="en-US" sz="2000" dirty="0"/>
              <a:t>，也可以包含</a:t>
            </a:r>
            <a:r>
              <a:rPr lang="en-US" altLang="zh-CN" sz="2000" dirty="0"/>
              <a:t>ViewGroup</a:t>
            </a:r>
            <a:r>
              <a:rPr lang="zh-CN" altLang="zh-CN"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pPr>
            <a:endParaRPr lang="en-US" altLang="zh-CN" sz="2000" dirty="0" smtClean="0"/>
          </a:p>
        </p:txBody>
      </p:sp>
      <p:sp>
        <p:nvSpPr>
          <p:cNvPr id="7"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2.1 View</a:t>
            </a:r>
            <a:r>
              <a:rPr lang="zh-CN" altLang="en-US" sz="3200" b="1" dirty="0" smtClean="0">
                <a:solidFill>
                  <a:srgbClr val="006BA9"/>
                </a:solidFill>
                <a:latin typeface="微软雅黑" pitchFamily="34" charset="-122"/>
                <a:ea typeface="微软雅黑" pitchFamily="34" charset="-122"/>
                <a:sym typeface="宋体" charset="-122"/>
              </a:rPr>
              <a:t>视图</a:t>
            </a:r>
            <a:endParaRPr lang="zh-CN" altLang="en-US" sz="3200" b="1" dirty="0">
              <a:solidFill>
                <a:srgbClr val="006BA9"/>
              </a:solidFill>
              <a:latin typeface="微软雅黑" pitchFamily="34" charset="-122"/>
              <a:ea typeface="微软雅黑" pitchFamily="34" charset="-122"/>
              <a:sym typeface="宋体"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743747804"/>
              </p:ext>
            </p:extLst>
          </p:nvPr>
        </p:nvGraphicFramePr>
        <p:xfrm>
          <a:off x="2089959" y="3356992"/>
          <a:ext cx="4964082" cy="2016224"/>
        </p:xfrm>
        <a:graphic>
          <a:graphicData uri="http://schemas.openxmlformats.org/presentationml/2006/ole">
            <mc:AlternateContent xmlns:mc="http://schemas.openxmlformats.org/markup-compatibility/2006">
              <mc:Choice xmlns:v="urn:schemas-microsoft-com:vml" Requires="v">
                <p:oleObj spid="_x0000_s1247" r:id="rId5" imgW="5219037" imgH="2130586" progId="Visio.Drawing.11">
                  <p:embed/>
                </p:oleObj>
              </mc:Choice>
              <mc:Fallback>
                <p:oleObj r:id="rId5" imgW="5219037" imgH="2130586" progId="Visio.Drawing.11">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9959" y="3356992"/>
                        <a:ext cx="4964082" cy="2016224"/>
                      </a:xfrm>
                      <a:prstGeom prst="rect">
                        <a:avLst/>
                      </a:prstGeom>
                      <a:noFill/>
                    </p:spPr>
                  </p:pic>
                </p:oleObj>
              </mc:Fallback>
            </mc:AlternateContent>
          </a:graphicData>
        </a:graphic>
      </p:graphicFrame>
      <p:sp>
        <p:nvSpPr>
          <p:cNvPr id="4" name="Rectangle 3"/>
          <p:cNvSpPr>
            <a:spLocks noChangeArrowheads="1"/>
          </p:cNvSpPr>
          <p:nvPr/>
        </p:nvSpPr>
        <p:spPr bwMode="auto">
          <a:xfrm>
            <a:off x="0" y="1381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2"/>
    </p:custDataLst>
    <p:extLst>
      <p:ext uri="{BB962C8B-B14F-4D97-AF65-F5344CB8AC3E}">
        <p14:creationId xmlns:p14="http://schemas.microsoft.com/office/powerpoint/2010/main" val="14977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755576" y="3136322"/>
            <a:ext cx="4896544"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6"/>
          <p:cNvSpPr txBox="1"/>
          <p:nvPr/>
        </p:nvSpPr>
        <p:spPr>
          <a:xfrm>
            <a:off x="1097740" y="2339588"/>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2.1    </a:t>
            </a:r>
            <a:r>
              <a:rPr lang="en-US" altLang="zh-CN" sz="2400" dirty="0">
                <a:solidFill>
                  <a:srgbClr val="7F7F7F"/>
                </a:solidFill>
                <a:latin typeface="Arial Unicode MS" pitchFamily="34" charset="-122"/>
                <a:ea typeface="Arial Unicode MS" pitchFamily="34" charset="-122"/>
                <a:cs typeface="Arial Unicode MS" pitchFamily="34" charset="-122"/>
              </a:rPr>
              <a:t>View</a:t>
            </a:r>
            <a:r>
              <a:rPr lang="zh-CN" altLang="en-US" sz="2400" dirty="0">
                <a:solidFill>
                  <a:srgbClr val="7F7F7F"/>
                </a:solidFill>
                <a:latin typeface="Impact" pitchFamily="34" charset="0"/>
                <a:ea typeface="微软雅黑" pitchFamily="34" charset="-122"/>
              </a:rPr>
              <a:t>视图 </a:t>
            </a:r>
          </a:p>
        </p:txBody>
      </p:sp>
      <p:sp>
        <p:nvSpPr>
          <p:cNvPr id="5" name="TextBox 10"/>
          <p:cNvSpPr txBox="1"/>
          <p:nvPr/>
        </p:nvSpPr>
        <p:spPr>
          <a:xfrm>
            <a:off x="1063698" y="3275692"/>
            <a:ext cx="3834300" cy="369332"/>
          </a:xfrm>
          <a:prstGeom prst="rect">
            <a:avLst/>
          </a:prstGeom>
          <a:noFill/>
        </p:spPr>
        <p:txBody>
          <a:bodyPr vert="horz" wrap="square" lIns="0" tIns="0" rIns="0" bIns="0" rtlCol="0" anchor="ctr">
            <a:spAutoFit/>
          </a:bodyPr>
          <a:lstStyle/>
          <a:p>
            <a:r>
              <a:rPr lang="en-US" altLang="zh-CN" sz="2400" dirty="0">
                <a:solidFill>
                  <a:schemeClr val="bg1"/>
                </a:solidFill>
                <a:latin typeface="Impact" pitchFamily="34" charset="0"/>
                <a:ea typeface="微软雅黑" pitchFamily="34" charset="-122"/>
              </a:rPr>
              <a:t>2</a:t>
            </a:r>
            <a:r>
              <a:rPr lang="en-US" altLang="zh-CN" sz="2400" dirty="0" smtClean="0">
                <a:solidFill>
                  <a:schemeClr val="bg1"/>
                </a:solidFill>
                <a:latin typeface="Impact" pitchFamily="34" charset="0"/>
                <a:ea typeface="微软雅黑" pitchFamily="34" charset="-122"/>
              </a:rPr>
              <a:t>.2    </a:t>
            </a:r>
            <a:r>
              <a:rPr lang="zh-CN" altLang="en-US" sz="2400" dirty="0">
                <a:solidFill>
                  <a:schemeClr val="bg1"/>
                </a:solidFill>
                <a:latin typeface="Impact" pitchFamily="34" charset="0"/>
                <a:ea typeface="微软雅黑" pitchFamily="34" charset="-122"/>
              </a:rPr>
              <a:t>界</a:t>
            </a:r>
            <a:r>
              <a:rPr lang="zh-CN" altLang="en-US" sz="2400" dirty="0" smtClean="0">
                <a:solidFill>
                  <a:schemeClr val="bg1"/>
                </a:solidFill>
                <a:latin typeface="Impact" pitchFamily="34" charset="0"/>
                <a:ea typeface="微软雅黑" pitchFamily="34" charset="-122"/>
              </a:rPr>
              <a:t>面布局编写方式</a:t>
            </a:r>
            <a:endParaRPr lang="zh-CN" altLang="en-US" sz="2400" dirty="0">
              <a:solidFill>
                <a:schemeClr val="bg1"/>
              </a:solidFill>
              <a:latin typeface="Impact" pitchFamily="34" charset="0"/>
              <a:ea typeface="微软雅黑" pitchFamily="34" charset="-122"/>
            </a:endParaRPr>
          </a:p>
        </p:txBody>
      </p:sp>
      <p:sp>
        <p:nvSpPr>
          <p:cNvPr id="6" name="TextBox 11"/>
          <p:cNvSpPr txBox="1"/>
          <p:nvPr/>
        </p:nvSpPr>
        <p:spPr>
          <a:xfrm>
            <a:off x="1097740" y="4139788"/>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2</a:t>
            </a:r>
            <a:r>
              <a:rPr lang="en-US" altLang="zh-CN" sz="2400" dirty="0" smtClean="0">
                <a:solidFill>
                  <a:srgbClr val="7F7F7F"/>
                </a:solidFill>
                <a:latin typeface="Impact" pitchFamily="34" charset="0"/>
                <a:ea typeface="微软雅黑" pitchFamily="34" charset="-122"/>
              </a:rPr>
              <a:t>.3    </a:t>
            </a:r>
            <a:r>
              <a:rPr lang="zh-CN" altLang="en-US" sz="2400" dirty="0">
                <a:solidFill>
                  <a:srgbClr val="7F7F7F"/>
                </a:solidFill>
                <a:latin typeface="Impact" pitchFamily="34" charset="0"/>
                <a:ea typeface="微软雅黑" pitchFamily="34" charset="-122"/>
              </a:rPr>
              <a:t>常</a:t>
            </a:r>
            <a:r>
              <a:rPr lang="zh-CN" altLang="en-US" sz="2400" dirty="0" smtClean="0">
                <a:solidFill>
                  <a:srgbClr val="7F7F7F"/>
                </a:solidFill>
                <a:latin typeface="Impact" pitchFamily="34" charset="0"/>
                <a:ea typeface="微软雅黑" pitchFamily="34" charset="-122"/>
              </a:rPr>
              <a:t>见界面布局 </a:t>
            </a:r>
            <a:endParaRPr lang="zh-CN" altLang="en-US" sz="2400" dirty="0">
              <a:solidFill>
                <a:srgbClr val="7F7F7F"/>
              </a:solidFill>
              <a:latin typeface="Impact" pitchFamily="34" charset="0"/>
              <a:ea typeface="微软雅黑" pitchFamily="34" charset="-122"/>
            </a:endParaRPr>
          </a:p>
        </p:txBody>
      </p:sp>
      <p:sp>
        <p:nvSpPr>
          <p:cNvPr id="9" name="椭圆 8"/>
          <p:cNvSpPr/>
          <p:nvPr/>
        </p:nvSpPr>
        <p:spPr>
          <a:xfrm>
            <a:off x="4897998"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4860032" y="2636912"/>
            <a:ext cx="3566358" cy="1831271"/>
          </a:xfrm>
          <a:prstGeom prst="rect">
            <a:avLst/>
          </a:prstGeom>
          <a:noFill/>
        </p:spPr>
        <p:txBody>
          <a:bodyPr wrap="square" rtlCol="0" anchor="ctr">
            <a:spAutoFit/>
          </a:bodyPr>
          <a:lstStyle/>
          <a:p>
            <a:pPr algn="ctr">
              <a:lnSpc>
                <a:spcPct val="150000"/>
              </a:lnSpc>
            </a:pPr>
            <a:r>
              <a:rPr lang="zh-CN" altLang="en-US" sz="5400" b="1" dirty="0" smtClean="0">
                <a:solidFill>
                  <a:srgbClr val="F2F2E6"/>
                </a:solidFill>
                <a:latin typeface="微软雅黑" pitchFamily="34" charset="-122"/>
                <a:ea typeface="微软雅黑" pitchFamily="34" charset="-122"/>
              </a:rPr>
              <a:t>主讲内容</a:t>
            </a:r>
            <a:endParaRPr lang="en-US" altLang="zh-CN" sz="5400" b="1" dirty="0" smtClean="0">
              <a:solidFill>
                <a:srgbClr val="F2F2E6"/>
              </a:solidFill>
              <a:latin typeface="微软雅黑" pitchFamily="34" charset="-122"/>
              <a:ea typeface="微软雅黑" pitchFamily="34" charset="-122"/>
            </a:endParaRPr>
          </a:p>
          <a:p>
            <a:pPr algn="ctr"/>
            <a:r>
              <a:rPr lang="en-US" altLang="zh-CN" sz="3200" dirty="0" smtClean="0">
                <a:solidFill>
                  <a:srgbClr val="F2F2E6"/>
                </a:solidFill>
                <a:latin typeface="Times New Roman" panose="02020603050405020304" pitchFamily="18" charset="0"/>
                <a:ea typeface="Adobe 宋体 Std L" pitchFamily="18" charset="-122"/>
                <a:cs typeface="Times New Roman" panose="02020603050405020304" pitchFamily="18" charset="0"/>
              </a:rPr>
              <a:t>Speech </a:t>
            </a:r>
            <a:r>
              <a:rPr lang="en-US" altLang="zh-CN" sz="3200" dirty="0">
                <a:solidFill>
                  <a:srgbClr val="F2F2E6"/>
                </a:solidFill>
                <a:latin typeface="Times New Roman" panose="02020603050405020304" pitchFamily="18" charset="0"/>
                <a:ea typeface="Adobe 宋体 Std L" pitchFamily="18" charset="-122"/>
                <a:cs typeface="Times New Roman" panose="02020603050405020304" pitchFamily="18" charset="0"/>
              </a:rPr>
              <a:t>content</a:t>
            </a:r>
            <a:endParaRPr lang="en-US" altLang="zh-CN" sz="3200" dirty="0" smtClean="0">
              <a:solidFill>
                <a:srgbClr val="F2F2E6"/>
              </a:solidFill>
              <a:latin typeface="Times New Roman" panose="02020603050405020304" pitchFamily="18" charset="0"/>
              <a:ea typeface="Adobe 宋体 Std L" pitchFamily="18" charset="-122"/>
              <a:cs typeface="Times New Roman" panose="02020603050405020304" pitchFamily="18" charset="0"/>
            </a:endParaRPr>
          </a:p>
        </p:txBody>
      </p:sp>
      <p:sp>
        <p:nvSpPr>
          <p:cNvPr id="11"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itchFamily="34" charset="-122"/>
                <a:ea typeface="微软雅黑" pitchFamily="34" charset="-122"/>
                <a:sym typeface="宋体" charset="-122"/>
              </a:rPr>
              <a:t>主讲内容</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2042667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863576"/>
            <a:ext cx="8102600" cy="3581648"/>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508104" y="1647551"/>
            <a:ext cx="2270696"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界面布局编写方式</a:t>
            </a:r>
          </a:p>
        </p:txBody>
      </p:sp>
      <p:sp>
        <p:nvSpPr>
          <p:cNvPr id="8" name="内容占位符 2"/>
          <p:cNvSpPr txBox="1">
            <a:spLocks/>
          </p:cNvSpPr>
          <p:nvPr/>
        </p:nvSpPr>
        <p:spPr bwMode="auto">
          <a:xfrm>
            <a:off x="481013" y="2079599"/>
            <a:ext cx="7975600" cy="314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zh-CN" altLang="en-US" sz="2000" dirty="0" smtClean="0"/>
              <a:t>界面布局编写方式</a:t>
            </a:r>
            <a:endParaRPr lang="en-US" altLang="zh-CN" sz="2000" dirty="0" smtClean="0"/>
          </a:p>
          <a:p>
            <a:pPr lvl="2">
              <a:lnSpc>
                <a:spcPct val="150000"/>
              </a:lnSpc>
              <a:buFont typeface="Wingdings" pitchFamily="2" charset="2"/>
              <a:buChar char="Ø"/>
            </a:pPr>
            <a:r>
              <a:rPr lang="zh-CN" altLang="en-US" sz="1800" dirty="0" smtClean="0"/>
              <a:t>在</a:t>
            </a:r>
            <a:r>
              <a:rPr lang="en-US" altLang="zh-CN" sz="1800" dirty="0"/>
              <a:t>XML</a:t>
            </a:r>
            <a:r>
              <a:rPr lang="zh-CN" altLang="en-US" sz="1800" dirty="0"/>
              <a:t>文件中编写布</a:t>
            </a:r>
            <a:r>
              <a:rPr lang="zh-CN" altLang="en-US" sz="1800" dirty="0" smtClean="0"/>
              <a:t>局：推荐此种方式布局</a:t>
            </a:r>
            <a:endParaRPr lang="en-US" altLang="zh-CN" sz="1800" dirty="0" smtClean="0"/>
          </a:p>
          <a:p>
            <a:pPr lvl="3">
              <a:lnSpc>
                <a:spcPct val="150000"/>
              </a:lnSpc>
              <a:buFont typeface="Wingdings" pitchFamily="2" charset="2"/>
              <a:buChar char="u"/>
            </a:pPr>
            <a:r>
              <a:rPr lang="zh-CN" altLang="en-US" sz="1600" dirty="0"/>
              <a:t>有效的将界面中布局的代码和</a:t>
            </a:r>
            <a:r>
              <a:rPr lang="en-US" altLang="zh-CN" sz="1600" dirty="0"/>
              <a:t>Java</a:t>
            </a:r>
            <a:r>
              <a:rPr lang="zh-CN" altLang="en-US" sz="1600" dirty="0"/>
              <a:t>代码隔离，使程序的结构更加清</a:t>
            </a:r>
            <a:r>
              <a:rPr lang="zh-CN" altLang="en-US" sz="1600" dirty="0" smtClean="0"/>
              <a:t>晰。</a:t>
            </a:r>
            <a:endParaRPr lang="en-US" altLang="zh-CN" sz="1600" dirty="0" smtClean="0"/>
          </a:p>
          <a:p>
            <a:pPr lvl="2">
              <a:lnSpc>
                <a:spcPct val="150000"/>
              </a:lnSpc>
              <a:buFont typeface="Wingdings" pitchFamily="2" charset="2"/>
              <a:buChar char="Ø"/>
            </a:pPr>
            <a:r>
              <a:rPr lang="zh-CN" altLang="en-US" sz="1800" dirty="0" smtClean="0"/>
              <a:t>在</a:t>
            </a:r>
            <a:r>
              <a:rPr lang="en-US" altLang="zh-CN" sz="1800" dirty="0"/>
              <a:t>Java</a:t>
            </a:r>
            <a:r>
              <a:rPr lang="zh-CN" altLang="en-US" sz="1800" dirty="0"/>
              <a:t>代码中编写布</a:t>
            </a:r>
            <a:r>
              <a:rPr lang="zh-CN" altLang="en-US" sz="1800" dirty="0" smtClean="0"/>
              <a:t>局</a:t>
            </a:r>
            <a:endParaRPr lang="en-US" altLang="zh-CN" sz="1800" dirty="0" smtClean="0"/>
          </a:p>
          <a:p>
            <a:pPr lvl="3">
              <a:lnSpc>
                <a:spcPct val="150000"/>
              </a:lnSpc>
              <a:buFont typeface="Wingdings" pitchFamily="2" charset="2"/>
              <a:buChar char="u"/>
            </a:pPr>
            <a:r>
              <a:rPr lang="zh-CN" altLang="en-US" sz="1600" dirty="0" smtClean="0"/>
              <a:t>在</a:t>
            </a:r>
            <a:r>
              <a:rPr lang="en-US" altLang="zh-CN" sz="1600" dirty="0"/>
              <a:t>Android</a:t>
            </a:r>
            <a:r>
              <a:rPr lang="zh-CN" altLang="en-US" sz="1600" dirty="0"/>
              <a:t>中所有布局和控件的对象都可以通过</a:t>
            </a:r>
            <a:r>
              <a:rPr lang="en-US" altLang="zh-CN" sz="1600" dirty="0"/>
              <a:t>new</a:t>
            </a:r>
            <a:r>
              <a:rPr lang="zh-CN" altLang="en-US" sz="1600" dirty="0"/>
              <a:t>关键字创建出来，将创建的</a:t>
            </a:r>
            <a:r>
              <a:rPr lang="en-US" altLang="zh-CN" sz="1600" dirty="0"/>
              <a:t>View</a:t>
            </a:r>
            <a:r>
              <a:rPr lang="zh-CN" altLang="en-US" sz="1600" dirty="0"/>
              <a:t>控件添加到</a:t>
            </a:r>
            <a:r>
              <a:rPr lang="en-US" altLang="zh-CN" sz="1600" dirty="0"/>
              <a:t>ViewGroup</a:t>
            </a:r>
            <a:r>
              <a:rPr lang="zh-CN" altLang="en-US" sz="1600" dirty="0"/>
              <a:t>布局中，从而实现</a:t>
            </a:r>
            <a:r>
              <a:rPr lang="en-US" altLang="zh-CN" sz="1600" dirty="0"/>
              <a:t>View</a:t>
            </a:r>
            <a:r>
              <a:rPr lang="zh-CN" altLang="en-US" sz="1600" dirty="0"/>
              <a:t>控件在布局界面中显</a:t>
            </a:r>
            <a:r>
              <a:rPr lang="zh-CN" altLang="en-US" sz="1600" dirty="0" smtClean="0"/>
              <a:t>示。</a:t>
            </a:r>
            <a:endParaRPr lang="en-US" altLang="zh-CN" sz="1600" dirty="0" smtClean="0"/>
          </a:p>
        </p:txBody>
      </p:sp>
      <p:sp>
        <p:nvSpPr>
          <p:cNvPr id="7"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2.2 </a:t>
            </a:r>
            <a:r>
              <a:rPr lang="zh-CN" altLang="en-US" sz="3200" b="1" dirty="0" smtClean="0">
                <a:solidFill>
                  <a:srgbClr val="006BA9"/>
                </a:solidFill>
                <a:latin typeface="微软雅黑" pitchFamily="34" charset="-122"/>
                <a:ea typeface="微软雅黑" pitchFamily="34" charset="-122"/>
                <a:sym typeface="宋体" charset="-122"/>
              </a:rPr>
              <a:t>界</a:t>
            </a:r>
            <a:r>
              <a:rPr lang="zh-CN" altLang="en-US" sz="3200" b="1" dirty="0">
                <a:solidFill>
                  <a:srgbClr val="006BA9"/>
                </a:solidFill>
                <a:latin typeface="微软雅黑" pitchFamily="34" charset="-122"/>
                <a:ea typeface="微软雅黑" pitchFamily="34" charset="-122"/>
                <a:sym typeface="宋体" charset="-122"/>
              </a:rPr>
              <a:t>面</a:t>
            </a:r>
            <a:r>
              <a:rPr lang="zh-CN" altLang="en-US" sz="3200" b="1" dirty="0" smtClean="0">
                <a:solidFill>
                  <a:srgbClr val="006BA9"/>
                </a:solidFill>
                <a:latin typeface="微软雅黑" pitchFamily="34" charset="-122"/>
                <a:ea typeface="微软雅黑" pitchFamily="34" charset="-122"/>
                <a:sym typeface="宋体" charset="-122"/>
              </a:rPr>
              <a:t>布局编写方式</a:t>
            </a:r>
            <a:endParaRPr lang="zh-CN" altLang="en-US" sz="3200" b="1" dirty="0">
              <a:solidFill>
                <a:srgbClr val="006BA9"/>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2553939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4"/>
          <p:cNvSpPr>
            <a:spLocks noChangeArrowheads="1"/>
          </p:cNvSpPr>
          <p:nvPr/>
        </p:nvSpPr>
        <p:spPr bwMode="auto">
          <a:xfrm>
            <a:off x="542925" y="1340768"/>
            <a:ext cx="8102600" cy="5112568"/>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5"/>
          <p:cNvSpPr/>
          <p:nvPr/>
        </p:nvSpPr>
        <p:spPr bwMode="auto">
          <a:xfrm>
            <a:off x="5004048" y="1155030"/>
            <a:ext cx="291876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XML</a:t>
            </a:r>
            <a:r>
              <a:rPr lang="zh-CN" altLang="en-US" dirty="0">
                <a:solidFill>
                  <a:schemeClr val="bg1"/>
                </a:solidFill>
                <a:latin typeface="微软雅黑" pitchFamily="34" charset="-122"/>
                <a:ea typeface="微软雅黑" pitchFamily="34" charset="-122"/>
              </a:rPr>
              <a:t>文件中编写布局</a:t>
            </a:r>
          </a:p>
        </p:txBody>
      </p:sp>
      <p:sp>
        <p:nvSpPr>
          <p:cNvPr id="7" name="标题 1"/>
          <p:cNvSpPr>
            <a:spLocks noChangeArrowheads="1"/>
          </p:cNvSpPr>
          <p:nvPr/>
        </p:nvSpPr>
        <p:spPr bwMode="auto">
          <a:xfrm>
            <a:off x="1619672" y="404664"/>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3200" b="1" dirty="0">
              <a:solidFill>
                <a:srgbClr val="006BA9"/>
              </a:solidFill>
              <a:latin typeface="微软雅黑" pitchFamily="34" charset="-122"/>
              <a:ea typeface="微软雅黑" pitchFamily="34" charset="-122"/>
              <a:sym typeface="宋体" charset="-122"/>
            </a:endParaRPr>
          </a:p>
        </p:txBody>
      </p:sp>
      <p:sp>
        <p:nvSpPr>
          <p:cNvPr id="9" name="TextBox 8"/>
          <p:cNvSpPr txBox="1"/>
          <p:nvPr/>
        </p:nvSpPr>
        <p:spPr>
          <a:xfrm>
            <a:off x="683568" y="1556792"/>
            <a:ext cx="7773045" cy="4824536"/>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&lt;?xml version="1.0" encoding="utf-8"?&gt;</a:t>
            </a:r>
          </a:p>
          <a:p>
            <a:r>
              <a:rPr lang="en-US" altLang="zh-CN" sz="1600" dirty="0"/>
              <a:t>&lt;RelativeLayout xmlns:android="http://schemas.androi	d.com/apk/res/android"</a:t>
            </a:r>
          </a:p>
          <a:p>
            <a:r>
              <a:rPr lang="en-US" altLang="zh-CN" sz="1600" dirty="0" smtClean="0"/>
              <a:t>    android:layout_width</a:t>
            </a:r>
            <a:r>
              <a:rPr lang="en-US" altLang="zh-CN" sz="1600" dirty="0"/>
              <a:t>="match_parent"</a:t>
            </a:r>
          </a:p>
          <a:p>
            <a:r>
              <a:rPr lang="en-US" altLang="zh-CN" sz="1600" dirty="0"/>
              <a:t>    android:layout_height="match_parent</a:t>
            </a:r>
            <a:r>
              <a:rPr lang="en-US" altLang="zh-CN" sz="1600" dirty="0" smtClean="0"/>
              <a:t>"&gt;</a:t>
            </a:r>
            <a:endParaRPr lang="en-US" altLang="zh-CN" sz="1600" dirty="0"/>
          </a:p>
          <a:p>
            <a:r>
              <a:rPr lang="en-US" altLang="zh-CN" sz="1600" dirty="0"/>
              <a:t>    &lt;TextView</a:t>
            </a:r>
          </a:p>
          <a:p>
            <a:r>
              <a:rPr lang="en-US" altLang="zh-CN" sz="1600" dirty="0"/>
              <a:t>        android:layout_width="wrap_content"</a:t>
            </a:r>
          </a:p>
          <a:p>
            <a:r>
              <a:rPr lang="en-US" altLang="zh-CN" sz="1600" dirty="0"/>
              <a:t>        android:layout_height="wrap_content"</a:t>
            </a:r>
          </a:p>
          <a:p>
            <a:r>
              <a:rPr lang="en-US" altLang="zh-CN" sz="1600" dirty="0"/>
              <a:t>        android:text="</a:t>
            </a:r>
            <a:r>
              <a:rPr lang="zh-CN" altLang="en-US" sz="1600" dirty="0"/>
              <a:t>使用</a:t>
            </a:r>
            <a:r>
              <a:rPr lang="en-US" altLang="zh-CN" sz="1600" dirty="0"/>
              <a:t>XML</a:t>
            </a:r>
            <a:r>
              <a:rPr lang="zh-CN" altLang="en-US" sz="1600" dirty="0"/>
              <a:t>布局文件控制</a:t>
            </a:r>
            <a:r>
              <a:rPr lang="en-US" altLang="zh-CN" sz="1600" dirty="0"/>
              <a:t>UI</a:t>
            </a:r>
            <a:r>
              <a:rPr lang="zh-CN" altLang="en-US" sz="1600" dirty="0"/>
              <a:t>界面</a:t>
            </a:r>
            <a:r>
              <a:rPr lang="en-US" altLang="zh-CN" sz="1600" dirty="0"/>
              <a:t>"</a:t>
            </a:r>
          </a:p>
          <a:p>
            <a:r>
              <a:rPr lang="en-US" altLang="zh-CN" sz="1600" dirty="0"/>
              <a:t>        android:textColor="#ff0000"</a:t>
            </a:r>
          </a:p>
          <a:p>
            <a:r>
              <a:rPr lang="en-US" altLang="zh-CN" sz="1600" dirty="0"/>
              <a:t>        android:textSize="18sp"</a:t>
            </a:r>
          </a:p>
          <a:p>
            <a:r>
              <a:rPr lang="en-US" altLang="zh-CN" sz="1600" dirty="0"/>
              <a:t>        android:layout_centerInParent="true"/&gt;</a:t>
            </a:r>
          </a:p>
          <a:p>
            <a:r>
              <a:rPr lang="en-US" altLang="zh-CN" sz="1600" dirty="0"/>
              <a:t>&lt;/RelativeLayout&gt;</a:t>
            </a:r>
          </a:p>
          <a:p>
            <a:endParaRPr lang="en-US" altLang="zh-CN" dirty="0"/>
          </a:p>
        </p:txBody>
      </p:sp>
      <p:sp>
        <p:nvSpPr>
          <p:cNvPr id="10" name="矩形 9"/>
          <p:cNvSpPr/>
          <p:nvPr/>
        </p:nvSpPr>
        <p:spPr>
          <a:xfrm>
            <a:off x="899593" y="1988840"/>
            <a:ext cx="1224135"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12" name="直接箭头连接符 11"/>
          <p:cNvCxnSpPr/>
          <p:nvPr/>
        </p:nvCxnSpPr>
        <p:spPr bwMode="auto">
          <a:xfrm flipV="1">
            <a:off x="1496087" y="1700808"/>
            <a:ext cx="0" cy="288033"/>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圆角矩形 12"/>
          <p:cNvSpPr/>
          <p:nvPr/>
        </p:nvSpPr>
        <p:spPr>
          <a:xfrm>
            <a:off x="251520" y="1292185"/>
            <a:ext cx="3170707" cy="408623"/>
          </a:xfrm>
          <a:prstGeom prst="roundRect">
            <a:avLst/>
          </a:prstGeom>
          <a:solidFill>
            <a:srgbClr val="0070C0"/>
          </a:solidFill>
          <a:ln>
            <a:solidFill>
              <a:schemeClr val="tx2">
                <a:lumMod val="60000"/>
                <a:lumOff val="40000"/>
              </a:schemeClr>
            </a:solidFill>
          </a:ln>
          <a:effectLst>
            <a:outerShdw blurRad="50800" dist="38100" dir="2700000" algn="tl" rotWithShape="0">
              <a:prstClr val="black">
                <a:alpha val="40000"/>
              </a:prstClr>
            </a:outerShdw>
          </a:effectLst>
        </p:spPr>
        <p:txBody>
          <a:bodyPr wrap="square" anchor="ctr">
            <a:spAutoFit/>
          </a:bodyPr>
          <a:lstStyle/>
          <a:p>
            <a:r>
              <a:rPr lang="zh-CN" altLang="en-US" b="1" dirty="0" smtClean="0">
                <a:solidFill>
                  <a:schemeClr val="bg1"/>
                </a:solidFill>
                <a:latin typeface="Times New Roman" pitchFamily="18" charset="0"/>
                <a:ea typeface="宋体" pitchFamily="2" charset="-122"/>
                <a:cs typeface="Times New Roman" pitchFamily="18" charset="0"/>
              </a:rPr>
              <a:t>相对布局继承自</a:t>
            </a:r>
            <a:r>
              <a:rPr lang="en-US" altLang="zh-CN" b="1" dirty="0" smtClean="0">
                <a:solidFill>
                  <a:schemeClr val="bg1"/>
                </a:solidFill>
                <a:latin typeface="Times New Roman" pitchFamily="18" charset="0"/>
                <a:ea typeface="宋体" pitchFamily="2" charset="-122"/>
                <a:cs typeface="Times New Roman" pitchFamily="18" charset="0"/>
              </a:rPr>
              <a:t>ViewGroup</a:t>
            </a:r>
            <a:endParaRPr lang="zh-CN" altLang="en-US" b="1" dirty="0">
              <a:solidFill>
                <a:schemeClr val="bg1"/>
              </a:solidFill>
              <a:latin typeface="Times New Roman" pitchFamily="18" charset="0"/>
              <a:ea typeface="宋体" pitchFamily="2" charset="-122"/>
              <a:cs typeface="Times New Roman" pitchFamily="18" charset="0"/>
            </a:endParaRPr>
          </a:p>
        </p:txBody>
      </p:sp>
      <p:cxnSp>
        <p:nvCxnSpPr>
          <p:cNvPr id="14" name="直接箭头连接符 13"/>
          <p:cNvCxnSpPr/>
          <p:nvPr/>
        </p:nvCxnSpPr>
        <p:spPr bwMode="auto">
          <a:xfrm>
            <a:off x="1979713" y="3252589"/>
            <a:ext cx="360039"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圆角矩形 14"/>
          <p:cNvSpPr/>
          <p:nvPr/>
        </p:nvSpPr>
        <p:spPr>
          <a:xfrm>
            <a:off x="2339752" y="3048277"/>
            <a:ext cx="2915481" cy="408623"/>
          </a:xfrm>
          <a:prstGeom prst="roundRect">
            <a:avLst/>
          </a:prstGeom>
          <a:solidFill>
            <a:srgbClr val="0070C0"/>
          </a:solidFill>
          <a:ln>
            <a:solidFill>
              <a:schemeClr val="tx2">
                <a:lumMod val="60000"/>
                <a:lumOff val="40000"/>
              </a:schemeClr>
            </a:solidFill>
          </a:ln>
          <a:effectLst>
            <a:outerShdw blurRad="50800" dist="38100" dir="2700000" algn="tl" rotWithShape="0">
              <a:prstClr val="black">
                <a:alpha val="40000"/>
              </a:prstClr>
            </a:outerShdw>
          </a:effectLst>
        </p:spPr>
        <p:txBody>
          <a:bodyPr wrap="square" anchor="ctr">
            <a:spAutoFit/>
          </a:bodyPr>
          <a:lstStyle/>
          <a:p>
            <a:r>
              <a:rPr lang="en-US" altLang="zh-CN" b="1" dirty="0" smtClean="0">
                <a:solidFill>
                  <a:schemeClr val="bg1"/>
                </a:solidFill>
                <a:latin typeface="Times New Roman" pitchFamily="18" charset="0"/>
                <a:ea typeface="宋体" pitchFamily="2" charset="-122"/>
                <a:cs typeface="Times New Roman" pitchFamily="18" charset="0"/>
              </a:rPr>
              <a:t>TextView</a:t>
            </a:r>
            <a:r>
              <a:rPr lang="zh-CN" altLang="en-US" b="1" dirty="0" smtClean="0">
                <a:solidFill>
                  <a:schemeClr val="bg1"/>
                </a:solidFill>
                <a:latin typeface="Times New Roman" pitchFamily="18" charset="0"/>
                <a:ea typeface="宋体" pitchFamily="2" charset="-122"/>
                <a:cs typeface="Times New Roman" pitchFamily="18" charset="0"/>
              </a:rPr>
              <a:t>控件继承自</a:t>
            </a:r>
            <a:r>
              <a:rPr lang="en-US" altLang="zh-CN" b="1" dirty="0" smtClean="0">
                <a:solidFill>
                  <a:schemeClr val="bg1"/>
                </a:solidFill>
                <a:latin typeface="Times New Roman" pitchFamily="18" charset="0"/>
                <a:ea typeface="宋体" pitchFamily="2" charset="-122"/>
                <a:cs typeface="Times New Roman" pitchFamily="18" charset="0"/>
              </a:rPr>
              <a:t>View</a:t>
            </a:r>
            <a:endParaRPr lang="zh-CN" altLang="en-US" b="1" dirty="0">
              <a:solidFill>
                <a:schemeClr val="bg1"/>
              </a:solidFill>
              <a:latin typeface="Times New Roman" pitchFamily="18" charset="0"/>
              <a:ea typeface="宋体" pitchFamily="2" charset="-122"/>
              <a:cs typeface="Times New Roman" pitchFamily="18" charset="0"/>
            </a:endParaRPr>
          </a:p>
        </p:txBody>
      </p:sp>
      <p:sp>
        <p:nvSpPr>
          <p:cNvPr id="16" name="矩形 15"/>
          <p:cNvSpPr/>
          <p:nvPr/>
        </p:nvSpPr>
        <p:spPr>
          <a:xfrm>
            <a:off x="1115617" y="3068960"/>
            <a:ext cx="864096" cy="369332"/>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sp>
        <p:nvSpPr>
          <p:cNvPr id="17" name="标题 1"/>
          <p:cNvSpPr>
            <a:spLocks noChangeArrowheads="1"/>
          </p:cNvSpPr>
          <p:nvPr/>
        </p:nvSpPr>
        <p:spPr bwMode="auto">
          <a:xfrm>
            <a:off x="1547665" y="428328"/>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6BA9"/>
                </a:solidFill>
                <a:latin typeface="微软雅黑" pitchFamily="34" charset="-122"/>
                <a:ea typeface="微软雅黑" pitchFamily="34" charset="-122"/>
                <a:sym typeface="宋体" charset="-122"/>
              </a:rPr>
              <a:t>2.2 </a:t>
            </a:r>
            <a:r>
              <a:rPr lang="zh-CN" altLang="en-US" sz="3200" b="1" dirty="0" smtClean="0">
                <a:solidFill>
                  <a:srgbClr val="006BA9"/>
                </a:solidFill>
                <a:latin typeface="微软雅黑" pitchFamily="34" charset="-122"/>
                <a:ea typeface="微软雅黑" pitchFamily="34" charset="-122"/>
                <a:sym typeface="宋体" charset="-122"/>
              </a:rPr>
              <a:t>界</a:t>
            </a:r>
            <a:r>
              <a:rPr lang="zh-CN" altLang="en-US" sz="3200" b="1" dirty="0">
                <a:solidFill>
                  <a:srgbClr val="006BA9"/>
                </a:solidFill>
                <a:latin typeface="微软雅黑" pitchFamily="34" charset="-122"/>
                <a:ea typeface="微软雅黑" pitchFamily="34" charset="-122"/>
                <a:sym typeface="宋体" charset="-122"/>
              </a:rPr>
              <a:t>面</a:t>
            </a:r>
            <a:r>
              <a:rPr lang="zh-CN" altLang="en-US" sz="3200" b="1" dirty="0" smtClean="0">
                <a:solidFill>
                  <a:srgbClr val="006BA9"/>
                </a:solidFill>
                <a:latin typeface="微软雅黑" pitchFamily="34" charset="-122"/>
                <a:ea typeface="微软雅黑" pitchFamily="34" charset="-122"/>
                <a:sym typeface="宋体" charset="-122"/>
              </a:rPr>
              <a:t>布局编写方式</a:t>
            </a:r>
            <a:endParaRPr lang="zh-CN" altLang="en-US" sz="3200" b="1" dirty="0">
              <a:solidFill>
                <a:srgbClr val="006BA9"/>
              </a:solidFill>
              <a:latin typeface="微软雅黑" pitchFamily="34" charset="-122"/>
              <a:ea typeface="微软雅黑" pitchFamily="34" charset="-122"/>
              <a:sym typeface="宋体" charset="-122"/>
            </a:endParaRPr>
          </a:p>
        </p:txBody>
      </p:sp>
      <p:sp>
        <p:nvSpPr>
          <p:cNvPr id="18" name="矩形 17"/>
          <p:cNvSpPr/>
          <p:nvPr/>
        </p:nvSpPr>
        <p:spPr>
          <a:xfrm>
            <a:off x="1115616" y="3477584"/>
            <a:ext cx="4032447" cy="2183664"/>
          </a:xfrm>
          <a:prstGeom prst="rect">
            <a:avLst/>
          </a:prstGeom>
          <a:ln w="19050">
            <a:solidFill>
              <a:srgbClr val="006BA9"/>
            </a:solidFill>
          </a:ln>
        </p:spPr>
        <p:txBody>
          <a:bodyPr wrap="square" anchor="ctr">
            <a:spAutoFit/>
          </a:bodyPr>
          <a:lstStyle/>
          <a:p>
            <a:pPr algn="ctr"/>
            <a:endParaRPr lang="zh-CN" altLang="en-US" dirty="0">
              <a:ea typeface="宋体" pitchFamily="2" charset="-122"/>
            </a:endParaRPr>
          </a:p>
        </p:txBody>
      </p:sp>
      <p:cxnSp>
        <p:nvCxnSpPr>
          <p:cNvPr id="19" name="直接箭头连接符 18"/>
          <p:cNvCxnSpPr/>
          <p:nvPr/>
        </p:nvCxnSpPr>
        <p:spPr bwMode="auto">
          <a:xfrm>
            <a:off x="5148063" y="4437112"/>
            <a:ext cx="360041"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圆角矩形 19"/>
          <p:cNvSpPr/>
          <p:nvPr/>
        </p:nvSpPr>
        <p:spPr>
          <a:xfrm>
            <a:off x="5501500" y="4232800"/>
            <a:ext cx="1916866" cy="408623"/>
          </a:xfrm>
          <a:prstGeom prst="roundRect">
            <a:avLst/>
          </a:prstGeom>
          <a:solidFill>
            <a:srgbClr val="0070C0"/>
          </a:solidFill>
          <a:ln>
            <a:solidFill>
              <a:schemeClr val="tx2">
                <a:lumMod val="60000"/>
                <a:lumOff val="40000"/>
              </a:schemeClr>
            </a:solidFill>
          </a:ln>
          <a:effectLst>
            <a:outerShdw blurRad="50800" dist="38100" dir="2700000" algn="tl" rotWithShape="0">
              <a:prstClr val="black">
                <a:alpha val="40000"/>
              </a:prstClr>
            </a:outerShdw>
          </a:effectLst>
        </p:spPr>
        <p:txBody>
          <a:bodyPr wrap="square" anchor="ctr">
            <a:spAutoFit/>
          </a:bodyPr>
          <a:lstStyle/>
          <a:p>
            <a:r>
              <a:rPr lang="zh-CN" altLang="en-US" b="1" dirty="0" smtClean="0">
                <a:solidFill>
                  <a:schemeClr val="bg1"/>
                </a:solidFill>
                <a:latin typeface="Times New Roman" pitchFamily="18" charset="0"/>
                <a:ea typeface="宋体" pitchFamily="2" charset="-122"/>
                <a:cs typeface="Times New Roman" pitchFamily="18" charset="0"/>
              </a:rPr>
              <a:t>设置</a:t>
            </a:r>
            <a:r>
              <a:rPr lang="zh-CN" altLang="en-US" b="1" dirty="0">
                <a:solidFill>
                  <a:schemeClr val="bg1"/>
                </a:solidFill>
                <a:latin typeface="Times New Roman" pitchFamily="18" charset="0"/>
                <a:ea typeface="宋体" pitchFamily="2" charset="-122"/>
                <a:cs typeface="Times New Roman" pitchFamily="18" charset="0"/>
              </a:rPr>
              <a:t>文</a:t>
            </a:r>
            <a:r>
              <a:rPr lang="zh-CN" altLang="en-US" b="1" dirty="0" smtClean="0">
                <a:solidFill>
                  <a:schemeClr val="bg1"/>
                </a:solidFill>
                <a:latin typeface="Times New Roman" pitchFamily="18" charset="0"/>
                <a:ea typeface="宋体" pitchFamily="2" charset="-122"/>
                <a:cs typeface="Times New Roman" pitchFamily="18" charset="0"/>
              </a:rPr>
              <a:t>字的样式</a:t>
            </a:r>
            <a:endParaRPr lang="zh-CN" altLang="en-US" b="1" dirty="0">
              <a:solidFill>
                <a:schemeClr val="bg1"/>
              </a:solidFill>
              <a:latin typeface="Times New Roman" pitchFamily="18" charset="0"/>
              <a:ea typeface="宋体" pitchFamily="2" charset="-122"/>
              <a:cs typeface="Times New Roman" pitchFamily="18"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1628800"/>
            <a:ext cx="3035105" cy="4412754"/>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455880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050"/>
                                        </p:tgtEl>
                                      </p:cBhvr>
                                    </p:animEffect>
                                    <p:set>
                                      <p:cBhvr>
                                        <p:cTn id="12" dur="1" fill="hold">
                                          <p:stCondLst>
                                            <p:cond delay="499"/>
                                          </p:stCondLst>
                                        </p:cTn>
                                        <p:tgtEl>
                                          <p:spTgt spid="2050"/>
                                        </p:tgtEl>
                                        <p:attrNameLst>
                                          <p:attrName>style.visibility</p:attrName>
                                        </p:attrNameLst>
                                      </p:cBhvr>
                                      <p:to>
                                        <p:strVal val="hidden"/>
                                      </p:to>
                                    </p:se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par>
                                <p:cTn id="22" presetID="22" presetClass="entr" presetSubtype="4"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3"/>
                                        </p:tgtEl>
                                      </p:cBhvr>
                                    </p:animEffect>
                                    <p:set>
                                      <p:cBhvr>
                                        <p:cTn id="38" dur="1" fill="hold">
                                          <p:stCondLst>
                                            <p:cond delay="499"/>
                                          </p:stCondLst>
                                        </p:cTn>
                                        <p:tgtEl>
                                          <p:spTgt spid="13"/>
                                        </p:tgtEl>
                                        <p:attrNameLst>
                                          <p:attrName>style.visibility</p:attrName>
                                        </p:attrNameLst>
                                      </p:cBhvr>
                                      <p:to>
                                        <p:strVal val="hidden"/>
                                      </p:to>
                                    </p:se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16"/>
                                        </p:tgtEl>
                                      </p:cBhvr>
                                    </p:animEffect>
                                    <p:set>
                                      <p:cBhvr>
                                        <p:cTn id="55" dur="1" fill="hold">
                                          <p:stCondLst>
                                            <p:cond delay="499"/>
                                          </p:stCondLst>
                                        </p:cTn>
                                        <p:tgtEl>
                                          <p:spTgt spid="16"/>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15"/>
                                        </p:tgtEl>
                                      </p:cBhvr>
                                    </p:animEffect>
                                    <p:set>
                                      <p:cBhvr>
                                        <p:cTn id="61" dur="1" fill="hold">
                                          <p:stCondLst>
                                            <p:cond delay="499"/>
                                          </p:stCondLst>
                                        </p:cTn>
                                        <p:tgtEl>
                                          <p:spTgt spid="15"/>
                                        </p:tgtEl>
                                        <p:attrNameLst>
                                          <p:attrName>style.visibility</p:attrName>
                                        </p:attrNameLst>
                                      </p:cBhvr>
                                      <p:to>
                                        <p:strVal val="hidden"/>
                                      </p:to>
                                    </p:se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left)">
                                      <p:cBhvr>
                                        <p:cTn id="65" dur="500"/>
                                        <p:tgtEl>
                                          <p:spTgt spid="18"/>
                                        </p:tgtEl>
                                      </p:cBhvr>
                                    </p:animEffect>
                                  </p:childTnLst>
                                </p:cTn>
                              </p:par>
                            </p:childTnLst>
                          </p:cTn>
                        </p:par>
                        <p:par>
                          <p:cTn id="66" fill="hold">
                            <p:stCondLst>
                              <p:cond delay="1000"/>
                            </p:stCondLst>
                            <p:childTnLst>
                              <p:par>
                                <p:cTn id="67" presetID="22" presetClass="entr" presetSubtype="8" fill="hold"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childTnLst>
                          </p:cTn>
                        </p:par>
                        <p:par>
                          <p:cTn id="70" fill="hold">
                            <p:stCondLst>
                              <p:cond delay="1500"/>
                            </p:stCondLst>
                            <p:childTnLst>
                              <p:par>
                                <p:cTn id="71" presetID="22" presetClass="entr" presetSubtype="8" fill="hold" grpId="0" nodeType="after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left)">
                                      <p:cBhvr>
                                        <p:cTn id="73" dur="5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18"/>
                                        </p:tgtEl>
                                      </p:cBhvr>
                                    </p:animEffect>
                                    <p:set>
                                      <p:cBhvr>
                                        <p:cTn id="78" dur="1" fill="hold">
                                          <p:stCondLst>
                                            <p:cond delay="499"/>
                                          </p:stCondLst>
                                        </p:cTn>
                                        <p:tgtEl>
                                          <p:spTgt spid="18"/>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19"/>
                                        </p:tgtEl>
                                      </p:cBhvr>
                                    </p:animEffect>
                                    <p:set>
                                      <p:cBhvr>
                                        <p:cTn id="81" dur="1" fill="hold">
                                          <p:stCondLst>
                                            <p:cond delay="499"/>
                                          </p:stCondLst>
                                        </p:cTn>
                                        <p:tgtEl>
                                          <p:spTgt spid="19"/>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0"/>
                                        </p:tgtEl>
                                      </p:cBhvr>
                                    </p:animEffect>
                                    <p:set>
                                      <p:cBhvr>
                                        <p:cTn id="84"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0" grpId="1" animBg="1"/>
      <p:bldP spid="13" grpId="0" animBg="1"/>
      <p:bldP spid="13" grpId="1" animBg="1"/>
      <p:bldP spid="15" grpId="0" animBg="1"/>
      <p:bldP spid="15" grpId="1" animBg="1"/>
      <p:bldP spid="16" grpId="0" animBg="1"/>
      <p:bldP spid="16" grpId="1" animBg="1"/>
      <p:bldP spid="18" grpId="0" animBg="1"/>
      <p:bldP spid="18" grpId="1" animBg="1"/>
      <p:bldP spid="20" grpId="0" animBg="1"/>
      <p:bldP spid="20"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9119643acd6c4744b16dad0e4738cf943181333"/>
  <p:tag name="ISPRING_ULTRA_SCORM_COURSE_ID" val="4666DE61-DCBE-42E4-97D2-1C89F1F32D8F"/>
  <p:tag name="ISPRING_SCORM_RATE_SLIDES" val="1"/>
  <p:tag name="ISPRING_SCORM_RATE_QUIZZES" val="0"/>
  <p:tag name="ISPRING_SCORM_PASSING_SCORE" val="100.0000000000"/>
  <p:tag name="ISPRINGONLINEFOLDERID" val="0"/>
  <p:tag name="ISPRINGONLINEFOLDERPATH" val="Content List"/>
  <p:tag name="ISPRINGCLOUDFOLDERID" val="0"/>
  <p:tag name="ISPRINGCLOUDFOLDERPATH" val="Content List"/>
  <p:tag name="ISPRING_PLAYERS_CUSTOMIZATION" val="UEsDBBQAAgAIAGNWO0kYJkPyLgQAAH8OAAAdAAAAdW5pdmVyc2FsL2NvbW1vbl9tZXNzYWdlcy5sbmetl19v21QUwN8n7TtcWRqCB7INadMk0kw38W1izbEz+6Z/QMi6je8ya45vsZ2w8jQQTBQJbdIGGmNQFZUWiRHQJNBYYZ+mcbonvgLHdrIlGRC73YOlXCvnd/4fn1u8eL3joh73A0d4C9LZwhkJca8lbMdrL0hNuvjmBQkFIfNs5gqPL0iekNDF0skTRZd57S5rc/h98gRCxQ4PAjgGpfj04owce0FqlK2KXm9gbdVS9apulZWqVKqIzjrzNpAq2uL1t85fuH723Pk3iqdHclkwZh2r6jQIJaRzZzKANGroqgU0oloaWaFS6bV2+Pbsk4+jN6mqaEQqDXb2hk8eHe7dHHzzNB+iYZAlMMUF9TPPXE7TMIhGLVNVZGIppqXpNAmYSiiRpVJ075fB7d3h/t5w/+eDx58fPL4RPdwe3v8k+u3W4d5nh/1fB399+fefW/PUyAZeVrSqRXVdNS2iyeM3Umm4fyf6dmt4d3/48G5OjIFNYoCNd3affb1zBFkrKYVUPNq8ET3YzAepKdWaCg+NrXj2072DJ/18gAbRIADz/a4T08RVYpX1FUgQVMrt3Twi+iXQst0f9O/nkVolZpL/eTIaXlKqmCq6FtePQUxqKJWkeFZFF7WYh4TnbiDWaoEcWvd5zxHdAN70HP4Bt1HgOjYP8mkxyeUmlK2C1VTLVdbjKBQJcgREjofCqxy1nR4HE3yb+/N0QBtViByn53JTecdaxIpKZAvyJevLFk3aPVbGfI48ESLmuiJ2APQyu8e8FkdrvMW6AUcb8DfbsZO/rTNwO7bk/a7zIWJhah86NWo5TSYrpwrHM02hKsyPZeZ7MIJzoqYa/mVnO90APA1D3lkP53kxEYnCK7HiuH41sGn+p1NZ8nJMj2b053XHhBInBnz5oOXLjsguQepQH1KJdJjjZpdStEVQ1PB5wL2Q+0jxruTQqekjgCbQURlLEPkpE5YgIznkl0nZVGgcY74WOCGfJ5kkKs33v9dIC9YEl4f8RZ2s8SsC+t/lrAdJhPdOkBZO4QjKchXEeLLGI3ByTo8oGhjUZiGsZAhMcp0O+G9nYDbrZBzBdLxOReIVff//T09qfvTR94OdL1LsPJpJsFGpWRWsVQiU+eDWV9HvWYWgTGNjVGpaKi7H4tGjbfjyRx//GG39EG0+BecGNz8d9P/ICEw3MJksYoCOo5aQCoVCRsasRakhsBh99yAXATownjvkOeldTYQ8eG8ehOLytFxyyCI1Wl7HcnlW2CTxo/BhSnGlVofagJ3D4IHo+q35O8EkoY6NSzABkr1KKtWZfw3GBxXCzUVJ/I5HWJhP+5F2+EnA8aZw7DVVGhaW5eSWA/cb12ldS79eNmLJHIuvOy5cd7LCKjWswYiZ4XHbCXMCk6k+bnfov/Q8rrR4aXtpyD8/BclVsXh64ub4D1BLAwQUAAIACABjVjtJCswVnxYEAAALEAAAJwAAAHVuaXZlcnNhbC9mbGFzaF9wdWJsaXNoaW5nX3NldHRpbmdzLnhtbNVXUW8bRRB+969YHSpv9SVtQtJwdhUltmrhOKE+RCuEovXdxLdkb/e43bPrPhVUKoqEqISQUKiogkrCAwRUCakQ6I9BtZ03/gJzPseJY6ecVQVSWSfrZr/5dmZ29ttb6+otn5MGhIpJkTOms1MGAeFIl4l6znjHLl6cN4jSVLiUSwE5Q0iDXM1nrCCqcaa8KmiNUEWQRqiFQOcMT+tgwTSbzWaWqSCMRyWPNPKrrCN9MwhBgdAQmgGnLfzTrQCUkc9kCLES04p0Iw6EuRiCYHF0lBc5VZ5hJrAadTbroYyEuyS5DElYr+WM1+YX498hJqFaZj6IODmVR2Ns1gvUdVkcD+VVdhuIB6zuYeBzMwZpMld7OePy1KWYBuHmKE2PPEmCxjRLErMRus/vg6Yu1TR5TSbUcEurQ0NicluC+syxcYTEBcgZy/Z6tVxaLqxXVu1Cdf2avVJOYpjAyS7csCdwskt2uTAJPi39tZtrhevlUuWtdXt1tWyX1o68sKJDBbHM4YpZWFkZhQ4MCmZpL/JrgjKO3XaijAo09iunYR1sWWS4ihuUKzDIBwHU344oZ7qFbT2Fbb0JECyqABx9PV62nKHDCIwjuoQQA8O1HPTE7JVBT8zND6VuJrMfpTU2SotqTR0PmwdtvdAs87jpELYhxVBq8TupSe4OEgK/Bm6F+nBsT1Q3mSgictogG7gIHFNdDBnlBmEaU3cGziqqKc10bxcWjyMJcuFuB7JSHSmF49FQDVV8UPW48Z38exWpQb2flCIxnQbtfP1z+8FOd3+3u//T86efPX96p/PjdnfrbufXLw52Pz3Y+6X951d///EoDdVNGRE/UpqgmAQcNBDtAfkwYrdJDTZkCIQDbaDsoJ0pojhzITsRcUCVOiKlOuEgF5JNUKosF25cIFoS6jaocCYkx9UHP9BnwU8xdyFxCs5lE9xjFFgZh0YKSAthLnN7sDRpZv+HxXWoIFLwFqEOqoAiqLUNJiOFlgaDOLFeoCotn0cbENcidu67EiZ6mddxI+FkoQthGrap6UuXZ2bfmJu/spA1/7qzc/GFTn1lXOM0ni2RxqVTpTed1wkB/henF8jwiG9Rhn7cm+7IpOOPlr4EjoqEZcbiNV7LepJ7HqWs8+j7zv1n3f0vO98+TNXyT7Y7D+93Pv6h77h1t33vk/beb2l82493u78/Odi91/7mWRp8r/5pgK9z/ebJJ5VfHbEnnpT7PlW+D3bSwLrbe+29rVTzfvRd+/Hnibqkwb9LQ4HnwSsBreDRVe99VhI8vDjzGW7JV0KbTpOJl5e1/0SaXuozK9G1s5SmbDZ7Zl1w7qX/LMt7niqWvA0uRkM3Icsce+eMR3wmmI91jD9tBhfV/OzMFN6txg5lMsg2fIHPZ/4BUEsDBBQAAgAIAGNWO0kE5wPRtgIAAFMKAAAhAAAAdW5pdmVyc2FsL2ZsYXNoX3NraW5fc2V0dGluZ3MueG1slVZtT9swEP6+X1F13wl7LZNMJSidhMQGGojvTnJNrDp2ZDtl/ffzK7HbpM16Qqrvnsd3vreC5Jaw5YfZDBWccvEMShFWSaMJuhkpr+d5pxRnFwVnCpi6YFw0mM6XH3/aD8os8hyL70BM5WxwAb2bhf1MoXgf3xZGxggFb1rM9g+84hc5LraV4B0rz4ZW71sQlLCtRl7+WKzWow4okepeQZPEtL4yMo3SCpASTEjf10bOsijOgQZPl/YzkdO7Ov36A9qOSKIs7eaTkTFaiytIk3x1Y2Qcz/TtaVUWRk4TFPxVGvrls5FRKMV7EOnld1+NjDJ427X/0yOt4JVJaMo5XcR3DuW41ONnoro0cpZgHmQcna2CT499610E8l/juUdmXAWnTyavBwvBFD2nsFSiA5SFk7PJmr89dkrPByw3mEoNiFU96EkH/YQ7Ga5JdT3uD7wRVkYgr+gRr5x2DaxcvLHT1NATVqtbuyti7LsuilDAziujEHtlj/yt83qEjJQ98pmSEh4Z3R/BDy2OE2p8i301T6dfW4FhfQwJC6dgNZ4ezOTKyLVXBEzDS1hKE84LacCUDWVW50LKjmJCDO9IhRXh7JfB5Xv7GImyA4NvteHGQoooCkP9ZmPUWzqulz2n7eitaT+6X4X+ce48U3qJX8+xUrioG/2rJOczz9NTohMzz4YZZk1qOIh7tuERx/oeIzVYbEG8cE6numFcgZx6PXezNQZHWZQDlA1nGflLhtLPuiYHsdZVIxDaJtU5XE2qmuo/9UrgDcqUMGJ0TFXr6xgm710ZKXwLABZFHXrWHZyl6agiFHZAvTVS2AePvQxJ3aNj7XajHmCj4obzmkkd6RdF3ykxLjUMEF51XMMMZzm/hBXOpX1ZMvdhB/eDn2zlsMtM68XencK3UnKzth+nUCvNP5P/AFBLAwQUAAIACABjVjtJagDFHuoDAAAcDwAAJgAAAHVuaXZlcnNhbC9odG1sX3B1Ymxpc2hpbmdfc2V0dGluZ3MueG1s1Vfvb9tEGP6ev+JkNL7NbveDdsXJVLWpGpGlZTViE0LVxXexj53vjO+cLPs00JgYEmISQkJlYioaLR+goElIg8L+GLQk/ca/wHtxmi5NWxyxH0yRFfn1+z73Ps+9fmy7F69HHDVpopgURWvanrIQFb4kTARF6x1v6fSshZTGgmAuBS1aQlroYqngxmmdMxWuUa0hVSGAEWou1kUr1Dqec5xWq2UzFSfmquSpBnxl+zJy4oQqKjRNnJjjNvzpdkyVVSoUEHKz0CVJUk4RI9CCYKY7zJd1xC0ny6pj/1qQyFSQBcllgpKgXrRem503v/2cDGmRRVQYbqoEQRPWc5gQZtrBfI3doCikLAih75lzFmoxosOidXbqjIGBdGccpg+eccAGZkECGaEH+BHVmGCNs9NsQU2va7UfyEKkLXDEfA+uIMO/aC1662vVymJ5vbbildfWl71L1ayHCYq88hVvgiKv4lXLk+TnhV++ulq+XK3U3lr3VlaqXmX1oAoUHRHEdUYVc0FZmSY+HQrm6jCN6gIzDsN2SEZFNYwrx0lAPbnEYBcbmCtqoQ9iGrydYs50G6Z6Cqb6GqXxvIqpry+bbStaOkmpdQCXAUJjsJfDmTh/YTgTM7Mj1J1s9QNaR3bpYq2xH8LwQKzfmus8HdpPa0gxQs2co7rkZEioASpz4DKfMMwtxDRw84dXtVFALzEO+pvaabsh9Bg5P8SJGtFwqKMZZb/0Xk1qqt7PyGWh41K7X//cubvV293u7f705NFnTx7d7P642du41f31i73tT/d2fun8+dXff9zPA3VVpihKlUbgDjGnmiIdUvRhym6gOm3IhCJOcRN8BOJMIcUZofZEwDFW6gAU6wwDncrGulJbLF85hbREmDSx8CcEh/2kUayfBz4G7kLCEpzLFiVPQYAyPk4VRW1II4z00/LQtF/C5vpYICl4G2Ef7muFwD2bTKYKIk1GDbF+oyovXoib1GhhigeliIk+8wCeFrBYQmiSB21q+szZc+ffmJm9MGc7f93cOn1i0cDrVjk2q2Vmt3CsmearOmSp/1J0grGO1S7JJDKzScYWPfphMTC1cZNwHWMpR7tT30RfjDl173/fvfO4t/tl99t7uYb44Wb33p3uxz8MCjdudW5/0tn5LU9t58F27/eHe9u3O988zpPfVzRP4utcv3n4yFUXQO6hI+ednIvv3a08ab3Nnc7ORq51P/qu8+DzzC/y5L+LEwEO/0qk1uBhFPRf/RA8jjiLGNxkr4TbHHfj/3ejeiFmc/KrUGZFz9RsbNt+bvv68u35mQr2f9IgOxt+YIx8UbjOkd9uBYiPftGWCv8AUEsDBBQAAgAIAGNWO0kP5FkgmQEAAB0GAAAfAAAAdW5pdmVyc2FsL2h0bWxfc2tpbl9zZXR0aW5ncy5qc42UTW/CMAyG7/wKlF0nxD677YYGkyZxmDRu0w5pMaUiTaIkdDDEf18dvprWHcSX5u3T17ErZ9PploslrPvS3fhnv/8I914D1JxZwnWoixY9R51ZkU1hkuUgMgmshhSHT4/y9kRQxkx603j9iba24scUvplxYau4JiwMoVlCKwjth0qyosTfoLR9WbuSKn2Ol84p2UuUdCBdTyqTc8+wqze/qhXWYFWAOYPOeAKBaeRXG3lyfIgwqlyics3leqxS1Yt5skiNWsppW/75WoMp//hiB/Sfo9dRYCcy694d5PXEoyeMdlIbsBb2eR9HGCQseAyi4tv36x80MG4WVKOLzGbuQA9uMKq05ik0uvQ0wAgxWXo1uhlhNDkHK7cj7m4xAkLwNZiG1fAeIwCVXuoLfqA2KsWONNBmz4+oUHyayXSfuo9BcnhYtG3r3qlQf/whC0ZI1UZoToxp3nZzXDD2jhxcW8s6pmZeUKKkREUk1hRYkKdx9WsE919dxp3jyTwvb4fyaizbwM0CzEQpUR7/+9xBi6O4y9XZ/gFQSwMEFAACAAgAY1Y7SR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GNWO0l0Pke4XQAAAGIAAAAcAAAAdW5pdmVyc2FsL2xvY2FsX3NldHRpbmdzLnhtbBXKOw5AQBAA0N4pJtP7dQpLp9TgABMmIpmdEbvxuT26V7y6vb3AyUfYTB2WWYHAOtuy6epwGru0QgiRdCExZYdqCG2T1GIzycAxfjHALvTwMbL/ELkn/0++MG+SF1BLAwQUAAIACAB2uMNEzoIJN+wCAACICAAAFAAAAHVuaXZlcnNhbC9wbGF5ZXIueG1srVVNb9swDD2nwP6DoXutpF3XNJBbdAWKHdahQNZtt0C1GVuLbXmSXDf99aP8bc/pVmAHAzbF90jxkTS7ek5i5wmUFjL1yMKdEwdSXwYiDT3y8PX2eEmuLt8dsSzme1COCDySp8ICeEycALSvRGYQfM9N5JGewUVm4mRKSCXMHrnPkLuLtCTvjmbokmqPRMZkK0qLonCFRkQaahnnlkS7vkxopkBDakDRKg3iNNiV+Tsan0Sm1Owz0D1kZt4euCZpOZ61GJAUp65UIT2Zzxf0x93ntR9Bwo9Fqg1PfSAOVnJWlvKR+7s7GeQxaGubsSrJNRhjkyhtM2ZWYrFMHa18j1QOmwS05iFoN05DQissnQCzbcx1VPPoAa3l1TtR85Z+G/u9adxK5WjnnOWPsdARHvUhnXUSyOgwKkvK65Yd9NB00K1lIo6CX7lQEJSf39oWmS9IFbDtuDJPVxc+HuDbLfeNVPsbhGEX1Qq6rWhuJZpbgloOt42+7ihIc9stcJMraEo1Y08iAPmFK8VtW1walQOjI2ONpUMwo9WVa5E6QVhkkvjsH7SxfiNpfurXlCkB/0OYT0jU1kSkATzfCvQxkGBNDWCxrc01WezamF1OOn9Men09MFU51qLgRRzDVQg4hgE3nHZ2eggKimt08XM1wvYODoIjEUYxPmaSYXx6kCbhajfJ0Ds4CI6lv5uAtua2jHRcx1EztR3E6MQ6YX6ujUzES9megz1jVmUfvjZyzdF1JtqD8/kfoziI0QzmlkysLvvW21fN4b2dU6M7n01WWQbdivMAJs8qr2YW8mzkE8CW57G56efU7MMedJTz1HRMc33HfpfFWryAU4jA/ukWp7YmEdie8ciH5WmPAfXE7TIIX5qmIjJaS1KpeUg5hrV5ElBUmGpWPqLqoZJ5Goy0cbPu56Bj3FXXCrgTwxYzXZxg88nMI+/xpb7LxdlFd5XzxUWDLfO6rwJXubxhVdcJd51B635tL8LqmcfX31BLAwQUAAIACABjVjtJcYP8DhoIAADbHQAAKQAAAHVuaXZlcnNhbC9za2luX2N1c3RvbWl6YXRpb25fc2V0dGluZ3MueG1srVlbb+PGFX7vrxioSNG+WBfqZkQrgJeRTUSiFJG2d1sUAiWNZcIUqZIjex3oIS3aIBsgSICkRZqmXWyx3S3Q1C0CtEizbX7NWt485S/0DC8WScsyubsiCJhnzvedM2fOnLm44R4bljh3qT013tGpYVsqodSwJm7zBwg1RrZpOz2HuIS6+ZXkwLDG9qlsHdpMBlKX6tZYd8Yia3WbBdTyfqhe4+tSHb7KQrmEamVcwnUk4YoIbductM2J0CaVimIjn6DweR0yIhZdz9rIx1qvA2TLJQ6VrTG53+Ti2tGmeA92HH1sgJ7brJbZswitLqQye1C5WKlV8KLEcxxXRWJFKkqFRa22XeOLCBfKlQK3EOolrsShYqVS3K4uirVShYOv1nYVWMp4u4rKtXK5JC1KuARoxPOCVBIXNW67WOTBGq5vi4tWS6gVCqhYLHJlaVGpci2hgECbAw6eq7MAchIncNUFL/DFOodaYktolRdYwlWxguolXC0UFmVB4AqFVXBXvYuGayVN3Z0wnLcQrh2Cta0st/JrkqsxmjsOKGtkOjN1SpClT8mdnEVOc0FCeskbNod+xKW+EMQM3ARsI+/9FYo9u9HEj8qRMb6TG84pta2tkW1RcGbLsp2pbuaaP/RzI/A8DdI+IU4W3KE+IitzNe+XFhbYgnyFZxNoZE9nunXWtif21lAfHU8ce26NU7l5dDYjjmlYx6Bd2K6JeKMh03CpTMk05h+usyc9bAb1yCXMvSpmTyqkqQ+JGVoseL8MuJXJ2yOSgJ4YrkE9KF9kzyboTJ+Q+ADUefZsxlhgJT5qNfbcDqLkPgV1jk3v0kZ1Uz8jTtyIXw43ouzZfJY1n2aOPWHBjuNuH+grnGlDdbEmzMMCe1KBWAeZwVSjFITN67+UUAw+k7WkMQUrMLjR4hKIPMqeMBC7nR6v3Bu0uzvdgSDv5JqiPysRm5Y/LlXr94uV6k8a+QCXkknt8O12nAt5ZJVCOi5F63fbAyDE7YGC72q55o8m9M3km5mqu6e1ZQXnmhePn15+89WLp+9d/OHbzCy9Pt4Hh0xwIvGmodrr97GiDdS2LOGBrA6UruYFr401LOWay8/+cfHxk8tnTy+f/f351x88//rd5ZePLj//9fJfH714+v6L839e/O+33//3YQpLUp8/kJWdgdbtttUBVqRQkmtePvtk+ceHl58+u/zy0+xMfV7FffD0kyff/f7xy8EHXn74DMsH7y6/eJCZZ1fe2W3DqzFfvvvbZ8+/Oc/M0cMKBCNVDDpYVfkdPBC6d2HIIIM+fpIR1X0LbD06vzj/PCPwHla9vEgBU/h9eYfX5K7CUquPVa0vi15e3bPnaKRbyLbMM6SPRoBDsMCcGPbcBcmJQU7JGLmmMSZuZkMqfnsPklrm276hI/2EIGp7rAEnMixEjwiaGCcEvHDGxElhBqaaiCU2YG/vyT8dtHi5jaUBjKDUPRhoXmFg9nQHtmg2Rbpp2qwbYFofn+jWiKAhGelzl6AzUBsbY09tpkPnmTO/mBvvIJ36LqI3gjmpSPjuG1uv7J2staHSHOiOBUU5O1usLlzv8hT2muA6LPkzeltfIvHYel2OvIbe9XhVvbFracbo1fuVcOElOqVC3uM+rJ1QEwTDzgTCHciYXBNPdcPMBJSVFpjzjsiwwXcQO7dkIlC6AYdio1eg2YexiDmyD2OUjeIAC6qssaiTIduzpgB7o+fnwfrcYScLk8Cx7Sp/huTQhhphEv0ERhbkhusn1NbL2cuaKGElZvUyWtoDIgXcmngXIQgcM40p27yno93r4DCafjmOheT17SY2mfI7sfzlny8ef+gzpyBUMd8Xdwcir4gYJsHFR79b/jsDDjKYudTW1EGbFxjD8qtHsI9Y/uqvy4d/WT74Fnp58d5vLs7/k57T395JuMUDbxhBj2xrays9TdIv3x3Ycv3pi6wkMEtZncJXZD9TbErcn6fg0XghDvU+UgKDjXIIzbhd9hIiiCavaby424GcgU1Mn7j23Bml2mFESTp8/y2oFd6mLdfs6M4x1BrNts2sRF4MWNWjmX142bNDlOOVKziLgCb3BrwkeSctOGOZxujYXwjHSEfBpQoy4ciVgU/c5RUoSQlKMjZodk5vUQhrA0xT/ztMQrYpXLdGXAlWx1c4HttzGjsNW9SxzR67R7h+cQYK7NpjaJImdeawkIRfUQ33yD7tzqlpWKR5qJsuqEVFSdUe+NBj+8eAMi5LavfJqWGNI6qBIKm3b5vzKRH93kTdiDckYaIoePdsUcSV7JrnsLcPmiKur4RJfYXcp9f0I8KkvspWzy4cJq6Bki1RZHj3IehOVJ5m6ECHWDoIwwCHX3Ed5kGb3YG5EZcCQVxzao9J09sEaMaUsOGHHGSyqMP5GzxuWFdLdodhhmdqcHRKNKyyN785fRvUoCa5Obe9fsAMjI6+971uAgQ662aAf1ebDIYvRfRsRu7k4Fihj46m7LY8hwKOOzkWTv/6+ybcLCxnrJpFkJ43m6FTr6Z7JT2TSYtV8mymbH+ubwY18tfi1MhvGqFGQHvzAFrz6ZA4GHLAIGFyxmVR7SNjcmTCS/e9k3kcdkNjFE+PgNqCg0WIiQhiaUV0Z3QUzhX/I9o+nZvUMMkJMQOdiCASms29b7gwNzanNk/b5JBGkzuQZJ4DQaFbZWJUO95wI8w7x6zF+S3ZFh2qD12v92tqVbjyrIrVmrUorNEs2aNe+YJY2q6xBbo3hb+Rjy6yUKKu/QcrKQMo8N34/9v/A1BLAwQUAAIACABkVjtJM91K5mcaAADkRQAAFwAAAHVuaXZlcnNhbC91bml2ZXJzYWwucG5n7XwLVBPXvjc9nlbbqrTH26Ko5LT09OGDV0VUSFLrA6tVqqjIKxERUo0QlZd523KvtlVMrUqwlqS+eIdRkAQSkmhRUIPEB0kIIYkejJEMSYQwiZmQyU2gx6Keb63vrnXv/e5dH6ywZs1k//b+/V97//+Z2fP9V+tip7wR+Iafn9+UL1Yt3+Dn92qmn9+E3Emvea9EMQbmew+v5GyI/dyvtmNWn/fkz4Sla5f6+V1kvTmc9qr3/PXdqxJz/Pymtvj+X2kjVWz381tB/mL50o37cGZt6qHag4nIA9qH2P2ozx4f+fbdPbF1H/1FsODSD8D8HUu/n/95eFLge+fOFP88qXhr5LehlVsqDmz7fuGtlTPjibgLWdumzbV58Pfy2qILaps6ThKUlIgcbJv/VOXNZiCRWFvXgTnZU8A3FUXpFrlaoyR77A0A3dzDlg5n+Pn+pl7or2loUtqFFnOaXe9x6zUJPqn87sM7C1OXoDLxdEhhf/UV36VG6s5DaFSmnma7ZX91BNzo2nlMDEikSx1fjpxbJN3brVRLk7Gb8Cff+W6H4kMq3jF59MvZLfN8x8tHZ2SO9HekPezNkVbbDyT6jvuDP20fgc06mfau9/DXp6YEKcVuqgY4dIdIjz52Tvhq3jTTwtyo3ojJ9b6GhUwnm7mYarsVZW0P/2mIqciqmHlHe+TqSL9hTwEPDERPO/yBWCR8W2teNYqZ8MXqPEFw+MhIkz/4RPGs+Y/nNhZE/2WE4+XPftowDvgfBiisFOgoYH+DChdNhRQJcqQXi0zoOgl31wIDcBLXlB27rcTnltO/dBuZiFENAlKG/dEpko78wzn0JrwGisThwfgx3VGWl55zsyVKkebo9BGPfC3+QGLfgogRSrPUx9M2LykabRu7MKPkxLrgUU5H187IPH/v+gjZ3dtfhAiddCtVH021qwlypN/7yYpDQ53qHDm6wPi3vSOOvj/4VET76igRienSEFgY+LE6mBVzFz6GdR6LDl1MGBFiUd0nLTW5OdWxN5VPkib0B0ifXrMxcVVX+EGRyXIq3FdujYH+PoZcdnZk67oWkNJIH7gWYI1pkI+h98j+tJfFZc4shIIzBIq/Uk/G3gockffIrpthc7U9O3fzPLcTTBGhzw09Gos920Z64NM8XX3JM5qf/PamMdTmYHocBZy7zzUX3WQOgwY2XmLrxIzR0yltRLNSMGcLdi//QBfMKlTYVot7hq4n/aPJ7CXtylVDPTnyUk/za2dgo+FtqoZZnLsvko+BOuNJ/heO7fgl8nftdr7X0i+Qus22B9C1AHyMxxj4Nchl8z3z+mCF4yceUL2CTi2Ek6hDd2JDIzv+IaLpdmz7auEMRfA9Ve8udzP1knBkcrl/vWxy/V0zaQYhNDBj7v+NZf+jztBZDUgodhgE9M6PvqDWSFpBIr1KNPv7keG3hkHKZFIpHUzWL2EumH0h7gXv/J8esBtIzQOtajxiwHPciNWDqEnIIxLHfTfU/ZfdMoVqL32tSpVPLyoX/hFbodLhQXWhP2af/fIEf7/oTfheqAHzx7AllP6Lbd3vTexiPx/M5Evzfjnw/KW8CVMvxI2N5OzmV+w7xuhWURRliGUOxaqbLI5S+qmx0N61lQ8sJxJwaeUc2uAN+8tfh7dbTqXZF6z9Q9Yy4UDZ9EzHrTDqz2Vj5NHui59c78osQa99nsonB9T0T9s5ZZWW/A9G4/3Kxijdv7T0S2Zkxt37Q7dbq2aSfkjL10+uL3+B+7UwEemA+t6CMcoxtZ7aVqKNaunf8fM43XG6/wvpCsDJ9Sy0vavJQk725mUeOCQO6x7SyDUS2uAAi9lMh1eY6PShsyi0x7nCap0j5VzzThZP7ZpUKQIgJoCjwbjLSl6SV3O6pZ+AsZ20YaO8iz5Th2FWV4XnZc1YACypK66iwit2Hk7VyVdYAcZ8thuapwTqg9JVVuuPAirwsprMP6bZuR4nVy5BIIDr2ae+sgf+lB+0EDx6XuqgSgswO0NYK1MP3IKNlCbKySqqHoqAhik4camhT3M6l0wRyykw7J4nry5X2IpZGWT4DE6gswzyVTiG01AfSnvgXT3r6SKQnSwVp79sO413gRtcpTLfX1SpLNye2NpRxagpV/yauLO/Zr0NUuGxTBTEm2QyQpconk3iYZh+PHAZ+0pjay8kWLMFJ6lCge7QCTsri/Fx6PcbdXgxMsgvxjvO4JhkLeSXjAXYgGB9aH2MGFeO4VO4snsmo/bxP1XDEn16PnrRh4rBx3evReRuhtKnlCsiNiovJC57NLhQGF5Q3dppMIcEZ7ubZ2aC6XimVRW4hY2Pm1KmMZ4wcANA+RXYCDoEMWIMp4qRgmO6GEcyXnaTtlmZonK2gRy5XflrUwydvHxnEQ8agvY3NXdspru+pVwyDa7qyviz+YAauncTVt1rQLqEqkQPzc1nl6uwBfOBnC9f9l7RjZb+JDTwmirjl1Sc8f3I68rgbOKvPKblgDowW6U/mO8GE3EfJko7YGPAlPoAN3wk62VmBTklvPBct5x4j3vRQNY8qDtwLzCdzawlEb9KJ7qbkw7Irw3y/lR8sUFStBTdzWfoptTLBKu3BG1KDrYMDoTqy/OdytehPfP0QD4Pl0nenu2mkd0UptZRwmMRnE9NZAVlFqb45SBLJZTwYoFaqfizKacD0O/nUs49HmymuKGniS0ZU86sgfbKvkpq6YO5AdDAPMUkIY0G5av0pHyykwIP1kVeCAnFkwS6tg1RN4sDN4FmxSQRQut8KzkOMAJcHKplkJjEpLUt/KeR2YMbn7fG6Y7T/X9BN7K9Do8dmIa9g0jqSWO/m4iiXZi9ez+9EoDGyNKZzkIrjyy6LOlUwWOEMXmLL3tFYlcTHAiMbb/UBOI9sLoNiwzk334lWzBSL/9XlART+3y/t6gX70h91vb+jzsbqYYTCV2VH3Fpgx3WS0OFfyjk4HafPmv4Y3q44dN7Yhb4TMGzfhqxT7fyGZVFH4zYsYH3zGC7V43Ye2fymGFHFK3g/6G092b4DFKd9Yd2l0X4DLdZM07ofxUhX44UJXXeqpczERuBhUWeNhm5TKQjJ8RyksBZ7Lp9EJNr/8afdr8nmBWz17jYmgrtwRt6t0hp7n13ABGDLmh6fghfzoe4rFhUJpduV9vS7BHLHk7wj9mNyVSCx2HylAZrBrQnJWN5qpRWVKd3dhR0MCVm3288pVxtx/OqEVRPrY9chxl+0lKA9E08/15dUFpyaDy2Npl1JnJvyFmz/WgFRAlAk8gwnKXa0tzcMWg7D7k+8eYhEKM49s+hE/phA7EEJ9UazApZLRYFsujuwagX+Qr16fzXbspiTJeCwpNDE/R3tyYXnYQ+7qEwppwGY++FyKvDGzkOxCH1mPc0MCTedO/R9x9xFjFLA1eCbsU90NxpKzbRO8FOV4XKirEHfgWSZW0bsPjXlAYD2AYbq3DZZCYkKU7jt2ph52C4EpyH6l1b+7zxRB1hyS3pU45qYi/mK0qEk0siNyvB+S2ZRSJw4NLK25ST8EVcOUe6sSVbLA2MVsXhD3RXeXNh/d2I40pZJzg/dcEc1T4hsvBNiCKb3jOlXtuGU7i6JVJIput8QanLDqoztje3f6zZxFrOe6W+9VYgHjQmy94STv4VFJarwBpmShLSpItLTNIh/MA04lepQetFky+DbLyO6VhY7EiIA7gk7dCLvXrzwTlsptgToZAVeE4DBrxHP7UMLH4lt5KBIwEcCcKfFFlWiwoXZTuNlA92TfltjbZCyMOVYTooXG/fmFp4VqdNNd9Kcl3UF7/sBzJpFT6YUHTkkIGsvSw8XCYLjqsO3MTeU+Ca/7ZSnizhfeZurrpYr2uz90GTVBm54q9LvHXK4BII1oYlk4hovlI2X6ozhyUr2oSHr0LEFP8rIOsiRmL+jjrthWCrXdKu7Npy9uHmTS3GQVtW5Drlx4lnMyqv7HVnvVUczucI3O++Hnk8BBAwroJwH2Qvts4VuacrPSktO8RuQxZPr9sgLoXakgB8XDVrB9kJ73FOB9sMWdltusCjApKxTPV8KKcasch5+n9KfJuFLf31cgzVSLD2nykHH70w0uyIdsb9CahGW/0hJiJxiK0d8lyN6Xnpp87IDA1MVcVFtet0L5uBFTN43flYGLMkf8bWUAoFujot7hesmPZ4GWowa2r2vhfmljxU+CkGMmyTcz20GekgV+9BHFxPSlT9C6xx/vW+mUftduiZSO82dKfpkeIF5uklPFLahaBMmW+yshnBFxtowTS7jesZVrf4Y2mIzRStdx5Jsx94UQFL2vM9RwFLX+RVzJPLE4yeO0DgdtAJnt4cBbw0jfGRCTgIvY2Ym8oEug5xcOiBq9OMLbvQ326OEr3UeLOrdnzBGif030xIESZjuHuxSG+pfkffxPGbXuOAccA4YBwwDhgHjAPGAeOAccA4YBwwDhgHjAPGAeOAccA4YBwwDhgHjAP+vwU8tRRIqQTK0XMFCVFnnt1yeaIAGFC/S+9BSl9f+RMCCKfkBT+7sfOtkUO19BdF6Ro/vbbqrtq5tkJzW3tYFvbcDiu/+9dHR/aLzRy51eO3KOI/uEnrn3RR50JcUo9rZNfX/t7w/7wR1Utb+omAON/eJKdb+qdxn15VL/NH59rvF/rrFkF7FG0JKAK9WQtMGNnYdlHXJswyLazCr3H2E7DU82gejo8jkN2WLP1KiNjE1vz9xEE1G0fp609gGBK6/e1lVSwBxmJRjcATBn57M7Sna+Jc3fyGcgVQ74IAhayHz3tSZXLAEdxD1cLBMFdfHFPo9iMJ4UYRXp5Hf/Qpd7EKTQIDmAMBcom9ARCDfUxHAbPAHi21RRuD6EN3CtBcqlFN4NJdOZ7O+DhxLxnUsylNkE1pcuwiN5HoYLJ1n25wSIZIcEOEh9nNrKG9KOf12Fa8MY/n4V4VDWBxBzFzkDLaLN/unHXQfalowHFDcz+eC290Ld5Sze7DFZBMjuFs7BPbzZb+rNTLYK+FgVatn6Dyd9/2L2Wlam0Ci9SDFKB5K7UUStF+QyzjYWwHs0cyy7GSbiH+yJM75e4euRjdoXzaNIw7jvIMoKS7NwKqahSYBxqKjQruocBokCyTqwBNH3K4p8gRLk5xJ4FmFddAQWDIUkx1r3JRNOzFR6IMvT6b51dNfBgz/KTFrH/dUeWKqckD6hMgKjMKdTzPkMZ3/Zp9yKLKqQis2/nXahTxsQmXyVspzl5QHbuqtu0CJZlNpqbg6TpVMAGddKm1C3bmN9e8LWEAJmNkWaiUILsgak5xk7cELU1dZoTv8LDDLdieI6JDh5DDs2CMSXVhmEZpgiNDmRyrIox6OLYb/2j9wDNizOQ6l+g+J497sMGSZ69BJudyDy6bnul/aXiunj17A7ErmUUMGPhO3VupP2a2pk4pgXrzwwBuKCuTN5A7YyXxfgqubB4zaOdQDwZuQMiwWPxYfv209SwDx1x3TzZ/ghneUaAR046bzuhiHRJV9s02r5NfNsfr0y+5qPd1edxDo+PqmAKJvibN/nPx0RqqLgn9/h73d9fWFX0jOxvR5BDqRRkl2iPHIZu5MbGYjZ9Hqqc6F9B8HiK09taFsjES8LEkyPpvFjqQB+SE5lpneuNGU41AULxTUpesNabzqKXiatKO2/SQ2pth1LWyVUo0KSv6ME8xPUEedTMowUF14KbWazWhB9QyUOdIciwJgHxbaMwy/EqHxMu5UbzOgN2t6MOgiFrwl2/lDHu92dg7Z3K96tLh7VrbuxBQjh+KiLypdNj7JYKPHZvp0d9C0yVIUD00ZNC8cxxylKRWs/GSdz5LlHiI6Cxy8qE+avs65spaFybEtdcKhbkmMp9MJOCRQbacw0SchbF3RsS5l1e6nv+7RH0nCZwdHkvBHKH8hpdi+d/X4OENrsVNNY5dJdp8tTE11gE21com10cKQ/TH8qtbJQas8FLX1MyemRC59pu9TnGl/lAGjfegnoHfuQjfasuo4KHYr+S4l0D5ykJC0WlQpT5yltgnv/6e9SySgjOkk4EDaj1i1mOovo11tAbPr9Knh6Rf4xf2jShJM5WuJ2pdr3l9yU7uO88+Mqif23RDKJf52J1BdnVyj1pse2ccUBOrjhJnNIfUuVXXA2SCsK7VJJaoHKOCeH+6GXHV98xWLhmHXp1HhmEs0nCYL5PxmNbitxs4OOy6swS3pCAu9KCERTkl66KeZGUEHgSqXZR5eZdxdEgRje8jGLHWoHDXw2NxHCzAwbj9t3ldTahS21tnkn5hXdPKcJtHbUg3Ub/PZ1qj/6Y1Zng9In5vqTWKWPKqpckCXuycJFqA3tAguXZFGMoYOGTe1y22Nphl7POUU2siO3BGz9tmXZQ3aARr6P53LFaaar3/DyaOpITDLFXxpL1BsKPHklOvFHdULh5y3QrM/IZa66LUxEpDFB93i9v/foafnu1lpQwVVRTHPq7FlsH2Nxwm5iXfNmK1ZPAEcImpj+60IharxL3/V7PNZOXIpJ90o7/eQdFuYLJ50hZlIZcvr77IxwmC9m8kEVzDsscYrNcZvzSptvhfFj7uTcT4a/U37oFKm0mlKeqElkDkpIX7RTykPZfL9S6ajUYh0GZYfyFvd/krl5CzW0ET80vTWwWxfKqeqGGHagpTWFd5jj2l3jARk7y8sllxdFO8We+orULWiRDBCuL0FE4CE+BJ9Uo9thre4y7o7MtbI97lLqX0+TbA6Ri6iOshCpm2WtqbD3xayaI6I1Vtm84OUQIq8MYN7kBl8C6KFp41L0u6aZsbZssTxEUUdXbyoo3uk30Y7LSWebvleXjWGtDz4HGN5+C5bsT/TtKIKfs6L2KGmBdWj5oRLZSCqSuKvgffvoBkixDqI9gqlJ1dxP4mXJxddBTcs9d9/zy8B/1IWXhm5/1UnOMtrZHgNfc5Bg8i4lZ2GVRNMVKGGJLLgHpc9oyv74EhhY7BxTUoMIcfI8WgZIXXqmCnNvBrkVx+NSz6qYDpEtTHBpEfDkcReJzNchA3cZ/AAu6pPJLhGF6Blh7JdDd2ilNGI4KddyJY+7v6LFZKwsXh2fyVV7Knp1Yt9U5p8p9wBTNwxJIeJLWhVVbVenPIYZaZRsyYstndDeZcuERneDXzTZ4L/AJI5p7KaObJ1XYnZC9+UOCu6AEf+9S06+xKFXyLev+biR0Y+A6LQ+9PR1EP+jOfthCwtk+xOUjEa0nXvbY+P/Sd+hqMj33MwQsdYq9rZszzhGrt6y8FoKu8RvetoEH+6KGvXA6xrOpWBRIkmsyUnV3IfpsfNNDE2E50i3NmTPT6k4w38QYkrcOHxoeKDp+EFpqyFJoaI+qMa9i7lB1LMarCxNlNHUb7EpP8S4fz5PTMKBzZcKLet5UIi8ITT0ivf4R13rCxK9k8VZ/u3ScTtKrevR+Ak/Ll+iQEXwtfpDJGlffFbOv5JT2y6clYJZaEl/w+6/X2lXOzPZKCTZFPFV81Dpfyk7BMF9APoN75GSdY2UpxZlyukRIALt6lgPFqfOuNatPvgZFea1KlSO3mQk6xSZUqRaCvf8YViCM7ZbUT+yC91doq2NdVhf3U6x7bSrQVsVcZTwpRtLZJ0WOIps9WnYc8T3JNxKxKhFtjyVg94pBNh6G2pDYpQnaiblkMIscU36o2+H0c7Yw7Wn+6OJaSL08O+lsSU9/PwYqzK1Wix1al7OxyQfCjjDzuKe+a9yF0cR1rAw9vXBG81xcTKUOLa/CePBSadhSuv0vP/ktL/03fo4HI/Df4vcTBeCwUT2DC5UyKPc4zFNcTwRxuY9KQ+XMbt8yutYCGOV5z1w1LKYoVngkb8OmySUlYXC5tzSjXmiX9qVpZ/qg2DQ0q3EzPVIp3Dbnlm6XPIYc7uScsOcemZyaYsKZN+vj86Gbl1iGf1xtNRo3R00oablUD7m6goQUVhY9aObhOq5JtysWzzq/UZ+TyTPj4CuCi18+aKkwgjxp9aHQVfgcKzwJxtaNuhsE7byZ0Sx2lP1lsdV5H/MR5ly3pZOBCetEzM/VvagGCmcC0E+SoOeKgVPDBHc17AIfPOElpHIxDHsZJQEPjbOF7PxWYJLjaMy5KSqf08wsIY3FqpA43BITX5Fmp3vCWdR+5vuaZmH05XFeKq0Aaf4e+TilULX6HiwyVa+Q3MmZkJozkf5Nrz88cvGk3MPrbGDX0xdmS7O8elgoBdrU3k1CZ0jwQc1+NtGHpJg/thNVz17sWWPJCes+s55twklGZcP7Y4d0uhzT+Nh3jG+FVbyjdvqL/bWtaSWp4O6dsTH8vZibgeTZuidoapfkdGdr85HOXs/GNlv7VDt5kE3V19sFmSjecQZtbqOHNfJ9c7rPwEW/uC2G8gZwfj5nqm1+4MO6MVj/BUetK8aWUBfIY25eupsY5Xs9pw9gv2rEIlMCEEkisfd7EyQZ6T6/4M57MTkcJYqOWjxqx05HSJ/nQWiaj4dmnBvf4yo7o2b3WE1FrHeQtII4gtzzSu4CYdp3yYJY3b9yFf/pbQEdshfnJz8NDXj9Uo5AHKP5ZVJTGl3U2E//1YSnjQQDjtJvS9APVDdA6NbWOO17V/d41VSFdrHWX7maZXBX53MIGyklLnqOCYRXJr5yu9Q3iIdyvI9pDPYOhXPrTFlT2xK514l3idQ7+fk+8nmrADbMSxLeqx3Atves4JW7n5M9hvS8J8G/1FiXUmZ4nqYZpjiISrXeYeguBAQ8l+moIxnkjjiP9crQ3X4HTxaVs7dC1qWWWHeVhG1WAFRczHbzZsqspgbVIFDCV/C/JU3iQOxPEP6hFCc72k9xKUqlnrg6KOTtSt/Y1rXV1bUrNi7M1LWr31mWV++C+cjlm8CjrFy3T47Z+FVdtzButxH6c/n8q7ERWqt6Fc00e8/IQkCcY+/IQb3Fr9fDlfx4pHS3Va+2Seg839tZIgx5qw7XNxpZdENZjw5rfHAXRG66EiNHtm32P7sp1vleVnBh9VYmwO4VIdUs7OhDUciYh7YK7DPFd/2LFuuW1n2/99t8BUEsDBBQAAgAIAGRWO0mJd2BCSgAAAGsAAAAbAAAAdW5pdmVyc2FsL3VuaXZlcnNhbC5wbmcueG1ss7GvyM1RKEstKs7Mz7NVMtQzULK34+WyKShKLctMLVeoAIoBBSFASaESyDVCcMszU0oygEIGFgYIwYzUzPSMElslC0OEoD7QTABQSwECAAAUAAIACABjVjtJGCZD8i4EAAB/DgAAHQAAAAAAAAABAAAAAAAAAAAAdW5pdmVyc2FsL2NvbW1vbl9tZXNzYWdlcy5sbmdQSwECAAAUAAIACABjVjtJCswVnxYEAAALEAAAJwAAAAAAAAABAAAAAABpBAAAdW5pdmVyc2FsL2ZsYXNoX3B1Ymxpc2hpbmdfc2V0dGluZ3MueG1sUEsBAgAAFAACAAgAY1Y7SQTnA9G2AgAAUwoAACEAAAAAAAAAAQAAAAAAxAgAAHVuaXZlcnNhbC9mbGFzaF9za2luX3NldHRpbmdzLnhtbFBLAQIAABQAAgAIAGNWO0lqAMUe6gMAABwPAAAmAAAAAAAAAAEAAAAAALkLAAB1bml2ZXJzYWwvaHRtbF9wdWJsaXNoaW5nX3NldHRpbmdzLnhtbFBLAQIAABQAAgAIAGNWO0kP5FkgmQEAAB0GAAAfAAAAAAAAAAEAAAAAAOcPAAB1bml2ZXJzYWwvaHRtbF9za2luX3NldHRpbmdzLmpzUEsBAgAAFAACAAgAY1Y7SRra6juqAAAAHwEAABoAAAAAAAAAAQAAAAAAvREAAHVuaXZlcnNhbC9pMThuX3ByZXNldHMueG1sUEsBAgAAFAACAAgAY1Y7SXQ+R7hdAAAAYgAAABwAAAAAAAAAAQAAAAAAnxIAAHVuaXZlcnNhbC9sb2NhbF9zZXR0aW5ncy54bWxQSwECAAAUAAIACAB2uMNEzoIJN+wCAACICAAAFAAAAAAAAAABAAAAAAA2EwAAdW5pdmVyc2FsL3BsYXllci54bWxQSwECAAAUAAIACABjVjtJcYP8DhoIAADbHQAAKQAAAAAAAAABAAAAAABUFgAAdW5pdmVyc2FsL3NraW5fY3VzdG9taXphdGlvbl9zZXR0aW5ncy54bWxQSwECAAAUAAIACABkVjtJM91K5mcaAADkRQAAFwAAAAAAAAAAAAAAAAC1HgAAdW5pdmVyc2FsL3VuaXZlcnNhbC5wbmdQSwECAAAUAAIACABkVjtJiXdgQkoAAABrAAAAGwAAAAAAAAABAAAAAABROQAAdW5pdmVyc2FsL3VuaXZlcnNhbC5wbmcueG1sUEsFBgAAAAALAAsASQMAANQ5AAAAAA=="/>
  <p:tag name="ISPRING_PRESENTATION_TITLE" val="chapter02"/>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GENSWF_SLIDE_TITLE" val="布局的创建——关于布局"/>
  <p:tag name="GENSWF_ADVANCE_TIME" val="0.00"/>
  <p:tag name="ISPRING_SLIDE_INDENT_LEVEL" val="0"/>
  <p:tag name="ISPRING_CUSTOM_TIMING_USED" val="0"/>
</p:tagLst>
</file>

<file path=ppt/tags/tag11.xml><?xml version="1.0" encoding="utf-8"?>
<p:tagLst xmlns:a="http://schemas.openxmlformats.org/drawingml/2006/main" xmlns:r="http://schemas.openxmlformats.org/officeDocument/2006/relationships" xmlns:p="http://schemas.openxmlformats.org/presentationml/2006/main">
  <p:tag name="GENSWF_SLIDE_TITLE" val="布局的创建——关于布局"/>
  <p:tag name="GENSWF_ADVANCE_TIME" val="0.00"/>
  <p:tag name="ISPRING_SLIDE_INDENT_LEVEL" val="0"/>
  <p:tag name="ISPRING_CUSTOM_TIMING_USED" val="0"/>
</p:tagLst>
</file>

<file path=ppt/tags/tag12.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13.xml><?xml version="1.0" encoding="utf-8"?>
<p:tagLst xmlns:a="http://schemas.openxmlformats.org/drawingml/2006/main" xmlns:r="http://schemas.openxmlformats.org/officeDocument/2006/relationships" xmlns:p="http://schemas.openxmlformats.org/presentationml/2006/main">
  <p:tag name="GENSWF_SLIDE_TITLE" val="五种常用布局"/>
  <p:tag name="GENSWF_ADVANCE_TIME" val="0.00"/>
  <p:tag name="ISPRING_SLIDE_INDENT_LEVEL" val="0"/>
  <p:tag name="ISPRING_CUSTOM_TIMING_USED" val="0"/>
</p:tagLst>
</file>

<file path=ppt/tags/tag14.xml><?xml version="1.0" encoding="utf-8"?>
<p:tagLst xmlns:a="http://schemas.openxmlformats.org/drawingml/2006/main" xmlns:r="http://schemas.openxmlformats.org/officeDocument/2006/relationships" xmlns:p="http://schemas.openxmlformats.org/presentationml/2006/main">
  <p:tag name="GENSWF_SLIDE_TITLE" val="2.2.2 相对布局"/>
  <p:tag name="GENSWF_ADVANCE_TIME" val="0.00"/>
  <p:tag name="ISPRING_SLIDE_INDENT_LEVEL" val="0"/>
  <p:tag name="ISPRING_CUSTOM_TIMING_USED" val="0"/>
</p:tagLst>
</file>

<file path=ppt/tags/tag15.xml><?xml version="1.0" encoding="utf-8"?>
<p:tagLst xmlns:a="http://schemas.openxmlformats.org/drawingml/2006/main" xmlns:r="http://schemas.openxmlformats.org/officeDocument/2006/relationships" xmlns:p="http://schemas.openxmlformats.org/presentationml/2006/main">
  <p:tag name="GENSWF_SLIDE_TITLE" val="2.2.2 相对布局"/>
  <p:tag name="GENSWF_ADVANCE_TIME" val="0.00"/>
  <p:tag name="ISPRING_SLIDE_INDENT_LEVEL" val="0"/>
  <p:tag name="ISPRING_CUSTOM_TIMING_USED" val="0"/>
</p:tagLst>
</file>

<file path=ppt/tags/tag16.xml><?xml version="1.0" encoding="utf-8"?>
<p:tagLst xmlns:a="http://schemas.openxmlformats.org/drawingml/2006/main" xmlns:r="http://schemas.openxmlformats.org/officeDocument/2006/relationships" xmlns:p="http://schemas.openxmlformats.org/presentationml/2006/main">
  <p:tag name="GENSWF_SLIDE_TITLE" val="2.2.2 相对布局——控件位置属性"/>
  <p:tag name="GENSWF_ADVANCE_TIME" val="0.00"/>
  <p:tag name="ISPRING_SLIDE_INDENT_LEVEL" val="0"/>
  <p:tag name="ISPRING_CUSTOM_TIMING_USED" val="0"/>
</p:tagLst>
</file>

<file path=ppt/tags/tag17.xml><?xml version="1.0" encoding="utf-8"?>
<p:tagLst xmlns:a="http://schemas.openxmlformats.org/drawingml/2006/main" xmlns:r="http://schemas.openxmlformats.org/officeDocument/2006/relationships" xmlns:p="http://schemas.openxmlformats.org/presentationml/2006/main">
  <p:tag name="GENSWF_SLIDE_TITLE" val="2.2.2 相对布局"/>
  <p:tag name="GENSWF_ADVANCE_TIME" val="0.00"/>
  <p:tag name="ISPRING_SLIDE_INDENT_LEVEL" val="0"/>
  <p:tag name="ISPRING_CUSTOM_TIMING_USED" val="0"/>
</p:tagLst>
</file>

<file path=ppt/tags/tag18.xml><?xml version="1.0" encoding="utf-8"?>
<p:tagLst xmlns:a="http://schemas.openxmlformats.org/drawingml/2006/main" xmlns:r="http://schemas.openxmlformats.org/officeDocument/2006/relationships" xmlns:p="http://schemas.openxmlformats.org/presentationml/2006/main">
  <p:tag name="GENSWF_SLIDE_TITLE" val="2.2.1 线性布局"/>
  <p:tag name="GENSWF_ADVANCE_TIME" val="0.00"/>
  <p:tag name="ISPRING_SLIDE_INDENT_LEVEL" val="0"/>
  <p:tag name="ISPRING_CUSTOM_TIMING_USED" val="0"/>
</p:tagLst>
</file>

<file path=ppt/tags/tag19.xml><?xml version="1.0" encoding="utf-8"?>
<p:tagLst xmlns:a="http://schemas.openxmlformats.org/drawingml/2006/main" xmlns:r="http://schemas.openxmlformats.org/officeDocument/2006/relationships" xmlns:p="http://schemas.openxmlformats.org/presentationml/2006/main">
  <p:tag name="GENSWF_SLIDE_TITLE" val="2.2.1 线性布局"/>
  <p:tag name="GENSWF_ADVANCE_TIME" val="0.00"/>
  <p:tag name="ISPRING_SLIDE_INDENT_LEVEL" val="0"/>
  <p:tag name="ISPRING_CUSTOM_TIMING_USED" val="0"/>
</p:tagLst>
</file>

<file path=ppt/tags/tag2.xml><?xml version="1.0" encoding="utf-8"?>
<p:tagLst xmlns:a="http://schemas.openxmlformats.org/drawingml/2006/main" xmlns:r="http://schemas.openxmlformats.org/officeDocument/2006/relationships" xmlns:p="http://schemas.openxmlformats.org/presentationml/2006/main">
  <p:tag name="GENSWF_SLIDE_TITLE" val="第二章 Android UI开发"/>
  <p:tag name="GENSWF_ADVANCE_TIME" val="0.00"/>
  <p:tag name="ISPRING_SLIDE_INDENT_LEVEL" val="0"/>
  <p:tag name="ISPRING_CUSTOM_TIMING_USED" val="0"/>
</p:tagLst>
</file>

<file path=ppt/tags/tag20.xml><?xml version="1.0" encoding="utf-8"?>
<p:tagLst xmlns:a="http://schemas.openxmlformats.org/drawingml/2006/main" xmlns:r="http://schemas.openxmlformats.org/officeDocument/2006/relationships" xmlns:p="http://schemas.openxmlformats.org/presentationml/2006/main">
  <p:tag name="GENSWF_SLIDE_TITLE" val="2.2.1 线性布局——注意事项"/>
  <p:tag name="GENSWF_ADVANCE_TIME" val="0.00"/>
  <p:tag name="ISPRING_SLIDE_INDENT_LEVEL" val="0"/>
  <p:tag name="ISPRING_CUSTOM_TIMING_USED" val="0"/>
</p:tagLst>
</file>

<file path=ppt/tags/tag21.xml><?xml version="1.0" encoding="utf-8"?>
<p:tagLst xmlns:a="http://schemas.openxmlformats.org/drawingml/2006/main" xmlns:r="http://schemas.openxmlformats.org/officeDocument/2006/relationships" xmlns:p="http://schemas.openxmlformats.org/presentationml/2006/main">
  <p:tag name="GENSWF_SLIDE_TITLE" val="2.2.1 线性布局"/>
  <p:tag name="GENSWF_ADVANCE_TIME" val="0.00"/>
  <p:tag name="ISPRING_SLIDE_INDENT_LEVEL" val="0"/>
  <p:tag name="ISPRING_CUSTOM_TIMING_USED" val="0"/>
</p:tagLst>
</file>

<file path=ppt/tags/tag22.xml><?xml version="1.0" encoding="utf-8"?>
<p:tagLst xmlns:a="http://schemas.openxmlformats.org/drawingml/2006/main" xmlns:r="http://schemas.openxmlformats.org/officeDocument/2006/relationships" xmlns:p="http://schemas.openxmlformats.org/presentationml/2006/main">
  <p:tag name="GENSWF_SLIDE_TITLE" val="2.2.4 表格布局"/>
  <p:tag name="GENSWF_ADVANCE_TIME" val="0.00"/>
  <p:tag name="ISPRING_SLIDE_INDENT_LEVEL" val="0"/>
  <p:tag name="ISPRING_CUSTOM_TIMING_USED" val="0"/>
</p:tagLst>
</file>

<file path=ppt/tags/tag23.xml><?xml version="1.0" encoding="utf-8"?>
<p:tagLst xmlns:a="http://schemas.openxmlformats.org/drawingml/2006/main" xmlns:r="http://schemas.openxmlformats.org/officeDocument/2006/relationships" xmlns:p="http://schemas.openxmlformats.org/presentationml/2006/main">
  <p:tag name="GENSWF_SLIDE_TITLE" val="2.2.4 表格布局"/>
  <p:tag name="GENSWF_ADVANCE_TIME" val="0.00"/>
  <p:tag name="ISPRING_SLIDE_INDENT_LEVEL" val="0"/>
  <p:tag name="ISPRING_CUSTOM_TIMING_USED" val="0"/>
</p:tagLst>
</file>

<file path=ppt/tags/tag24.xml><?xml version="1.0" encoding="utf-8"?>
<p:tagLst xmlns:a="http://schemas.openxmlformats.org/drawingml/2006/main" xmlns:r="http://schemas.openxmlformats.org/officeDocument/2006/relationships" xmlns:p="http://schemas.openxmlformats.org/presentationml/2006/main">
  <p:tag name="GENSWF_SLIDE_TITLE" val="2.2.3 帧布局"/>
  <p:tag name="GENSWF_ADVANCE_TIME" val="0.00"/>
  <p:tag name="ISPRING_SLIDE_INDENT_LEVEL" val="0"/>
  <p:tag name="ISPRING_CUSTOM_TIMING_USED" val="0"/>
</p:tagLst>
</file>

<file path=ppt/tags/tag25.xml><?xml version="1.0" encoding="utf-8"?>
<p:tagLst xmlns:a="http://schemas.openxmlformats.org/drawingml/2006/main" xmlns:r="http://schemas.openxmlformats.org/officeDocument/2006/relationships" xmlns:p="http://schemas.openxmlformats.org/presentationml/2006/main">
  <p:tag name="GENSWF_SLIDE_TITLE" val="2.2.3 帧布局"/>
  <p:tag name="GENSWF_ADVANCE_TIME" val="0.00"/>
  <p:tag name="ISPRING_SLIDE_INDENT_LEVEL" val="0"/>
  <p:tag name="ISPRING_CUSTOM_TIMING_USED" val="0"/>
</p:tagLst>
</file>

<file path=ppt/tags/tag26.xml><?xml version="1.0" encoding="utf-8"?>
<p:tagLst xmlns:a="http://schemas.openxmlformats.org/drawingml/2006/main" xmlns:r="http://schemas.openxmlformats.org/officeDocument/2006/relationships" xmlns:p="http://schemas.openxmlformats.org/presentationml/2006/main">
  <p:tag name="GENSWF_SLIDE_TITLE" val="2.2.4 表格布局"/>
  <p:tag name="GENSWF_ADVANCE_TIME" val="0.00"/>
  <p:tag name="ISPRING_SLIDE_INDENT_LEVEL" val="0"/>
  <p:tag name="ISPRING_CUSTOM_TIMING_USED" val="0"/>
</p:tagLst>
</file>

<file path=ppt/tags/tag27.xml><?xml version="1.0" encoding="utf-8"?>
<p:tagLst xmlns:a="http://schemas.openxmlformats.org/drawingml/2006/main" xmlns:r="http://schemas.openxmlformats.org/officeDocument/2006/relationships" xmlns:p="http://schemas.openxmlformats.org/presentationml/2006/main">
  <p:tag name="GENSWF_SLIDE_TITLE" val="2.2.4 表格布局"/>
  <p:tag name="GENSWF_ADVANCE_TIME" val="0.00"/>
  <p:tag name="ISPRING_SLIDE_INDENT_LEVEL" val="0"/>
  <p:tag name="ISPRING_CUSTOM_TIMING_USED" val="0"/>
</p:tagLst>
</file>

<file path=ppt/tags/tag28.xml><?xml version="1.0" encoding="utf-8"?>
<p:tagLst xmlns:a="http://schemas.openxmlformats.org/drawingml/2006/main" xmlns:r="http://schemas.openxmlformats.org/officeDocument/2006/relationships" xmlns:p="http://schemas.openxmlformats.org/presentationml/2006/main">
  <p:tag name="GENSWF_SLIDE_TITLE" val="2.2.2 相对布局——控件位置属性"/>
  <p:tag name="GENSWF_ADVANCE_TIME" val="0.00"/>
  <p:tag name="ISPRING_SLIDE_INDENT_LEVEL" val="0"/>
  <p:tag name="ISPRING_CUSTOM_TIMING_USED" val="0"/>
</p:tagLst>
</file>

<file path=ppt/tags/tag29.xml><?xml version="1.0" encoding="utf-8"?>
<p:tagLst xmlns:a="http://schemas.openxmlformats.org/drawingml/2006/main" xmlns:r="http://schemas.openxmlformats.org/officeDocument/2006/relationships" xmlns:p="http://schemas.openxmlformats.org/presentationml/2006/main">
  <p:tag name="GENSWF_SLIDE_TITLE" val="2.2.4 表格布局"/>
  <p:tag name="GENSWF_ADVANCE_TIME" val="0.00"/>
  <p:tag name="ISPRING_SLIDE_INDENT_LEVEL" val="0"/>
  <p:tag name="ISPRING_CUSTOM_TIMING_USED" val="0"/>
</p:tagLst>
</file>

<file path=ppt/tags/tag3.xml><?xml version="1.0" encoding="utf-8"?>
<p:tagLst xmlns:a="http://schemas.openxmlformats.org/drawingml/2006/main" xmlns:r="http://schemas.openxmlformats.org/officeDocument/2006/relationships" xmlns:p="http://schemas.openxmlformats.org/presentationml/2006/main">
  <p:tag name="GENSWF_SLIDE_TITLE" val="作业点评"/>
  <p:tag name="GENSWF_ADVANCE_TIME" val="0.00"/>
  <p:tag name="ISPRING_SLIDE_INDENT_LEVEL" val="0"/>
  <p:tag name="ISPRING_CUSTOM_TIMING_USED" val="0"/>
</p:tagLst>
</file>

<file path=ppt/tags/tag30.xml><?xml version="1.0" encoding="utf-8"?>
<p:tagLst xmlns:a="http://schemas.openxmlformats.org/drawingml/2006/main" xmlns:r="http://schemas.openxmlformats.org/officeDocument/2006/relationships" xmlns:p="http://schemas.openxmlformats.org/presentationml/2006/main">
  <p:tag name="GENSWF_SLIDE_TITLE" val="2.2.4 表格布局"/>
  <p:tag name="GENSWF_ADVANCE_TIME" val="0.00"/>
  <p:tag name="ISPRING_SLIDE_INDENT_LEVEL" val="0"/>
  <p:tag name="ISPRING_CUSTOM_TIMING_USED" val="0"/>
</p:tagLst>
</file>

<file path=ppt/tags/tag31.xml><?xml version="1.0" encoding="utf-8"?>
<p:tagLst xmlns:a="http://schemas.openxmlformats.org/drawingml/2006/main" xmlns:r="http://schemas.openxmlformats.org/officeDocument/2006/relationships" xmlns:p="http://schemas.openxmlformats.org/presentationml/2006/main">
  <p:tag name="GENSWF_SLIDE_TITLE" val="2.2.4 表格布局"/>
  <p:tag name="GENSWF_ADVANCE_TIME" val="0.00"/>
  <p:tag name="ISPRING_SLIDE_INDENT_LEVEL" val="0"/>
  <p:tag name="ISPRING_CUSTOM_TIMING_USED" val="0"/>
</p:tagLst>
</file>

<file path=ppt/tags/tag32.xml><?xml version="1.0" encoding="utf-8"?>
<p:tagLst xmlns:a="http://schemas.openxmlformats.org/drawingml/2006/main" xmlns:r="http://schemas.openxmlformats.org/officeDocument/2006/relationships" xmlns:p="http://schemas.openxmlformats.org/presentationml/2006/main">
  <p:tag name="GENSWF_SLIDE_TITLE" val="2.2.4 表格布局"/>
  <p:tag name="GENSWF_ADVANCE_TIME" val="0.00"/>
  <p:tag name="ISPRING_SLIDE_INDENT_LEVEL" val="0"/>
  <p:tag name="ISPRING_CUSTOM_TIMING_USED" val="0"/>
</p:tagLst>
</file>

<file path=ppt/tags/tag33.xml><?xml version="1.0" encoding="utf-8"?>
<p:tagLst xmlns:a="http://schemas.openxmlformats.org/drawingml/2006/main" xmlns:r="http://schemas.openxmlformats.org/officeDocument/2006/relationships" xmlns:p="http://schemas.openxmlformats.org/presentationml/2006/main">
  <p:tag name="GENSWF_SLIDE_TITLE" val="2.8 本章小结"/>
  <p:tag name="GENSWF_ADVANCE_TIME" val="0.00"/>
  <p:tag name="ISPRING_SLIDE_INDENT_LEVEL" val="0"/>
  <p:tag name="ISPRING_CUSTOM_TIMING_USED" val="0"/>
</p:tagLst>
</file>

<file path=ppt/tags/tag34.xml><?xml version="1.0" encoding="utf-8"?>
<p:tagLst xmlns:a="http://schemas.openxmlformats.org/drawingml/2006/main" xmlns:r="http://schemas.openxmlformats.org/officeDocument/2006/relationships" xmlns:p="http://schemas.openxmlformats.org/presentationml/2006/main">
  <p:tag name="GENSWF_SLIDE_TITLE" val="作业"/>
  <p:tag name="GENSWF_ADVANCE_TIME" val="0.00"/>
  <p:tag name="ISPRING_SLIDE_INDENT_LEVEL" val="0"/>
  <p:tag name="ISPRING_CUSTOM_TIMING_USED" val="0"/>
</p:tagLst>
</file>

<file path=ppt/tags/tag3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4.xml><?xml version="1.0" encoding="utf-8"?>
<p:tagLst xmlns:a="http://schemas.openxmlformats.org/drawingml/2006/main" xmlns:r="http://schemas.openxmlformats.org/officeDocument/2006/relationships" xmlns:p="http://schemas.openxmlformats.org/presentationml/2006/main">
  <p:tag name="GENSWF_SLIDE_TITLE" val="预习检查"/>
  <p:tag name="GENSWF_ADVANCE_TIME" val="0.00"/>
  <p:tag name="ISPRING_SLIDE_INDENT_LEVEL" val="0"/>
  <p:tag name="ISPRING_CUSTOM_TIMING_USED" val="0"/>
</p:tagLst>
</file>

<file path=ppt/tags/tag5.xml><?xml version="1.0" encoding="utf-8"?>
<p:tagLst xmlns:a="http://schemas.openxmlformats.org/drawingml/2006/main" xmlns:r="http://schemas.openxmlformats.org/officeDocument/2006/relationships" xmlns:p="http://schemas.openxmlformats.org/presentationml/2006/main">
  <p:tag name="GENSWF_SLIDE_TITLE" val="学习目标"/>
  <p:tag name="GENSWF_ADVANCE_TIME" val="0.00"/>
  <p:tag name="ISPRING_SLIDE_INDENT_LEVEL" val="0"/>
  <p:tag name="ISPRING_CUSTOM_TIMING_USED" val="0"/>
</p:tagLst>
</file>

<file path=ppt/tags/tag6.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7.xml><?xml version="1.0" encoding="utf-8"?>
<p:tagLst xmlns:a="http://schemas.openxmlformats.org/drawingml/2006/main" xmlns:r="http://schemas.openxmlformats.org/officeDocument/2006/relationships" xmlns:p="http://schemas.openxmlformats.org/presentationml/2006/main">
  <p:tag name="GENSWF_SLIDE_TITLE" val="布局的创建——关于布局"/>
  <p:tag name="GENSWF_ADVANCE_TIME" val="0.00"/>
  <p:tag name="ISPRING_SLIDE_INDENT_LEVEL" val="0"/>
  <p:tag name="ISPRING_CUSTOM_TIMING_USED" val="0"/>
</p:tagLst>
</file>

<file path=ppt/tags/tag8.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9.xml><?xml version="1.0" encoding="utf-8"?>
<p:tagLst xmlns:a="http://schemas.openxmlformats.org/drawingml/2006/main" xmlns:r="http://schemas.openxmlformats.org/officeDocument/2006/relationships" xmlns:p="http://schemas.openxmlformats.org/presentationml/2006/main">
  <p:tag name="GENSWF_SLIDE_TITLE" val="布局的创建——关于布局"/>
  <p:tag name="GENSWF_ADVANCE_TIME" val="0.00"/>
  <p:tag name="ISPRING_SLIDE_INDENT_LEVEL" val="0"/>
  <p:tag name="ISPRING_CUSTOM_TIMING_USED" val="0"/>
</p:tagLst>
</file>

<file path=ppt/theme/theme1.xml><?xml version="1.0" encoding="utf-8"?>
<a:theme xmlns:a="http://schemas.openxmlformats.org/drawingml/2006/main" name="2222">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3013</TotalTime>
  <Words>2026</Words>
  <Application>Microsoft Office PowerPoint</Application>
  <PresentationFormat>全屏显示(4:3)</PresentationFormat>
  <Paragraphs>354</Paragraphs>
  <Slides>34</Slides>
  <Notes>34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36" baseType="lpstr">
      <vt:lpstr>2222</vt:lpstr>
      <vt:lpstr>Visio.Drawing.11</vt:lpstr>
      <vt:lpstr>Android移动应用基础教程（第2版）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chapter02</dc:title>
  <dc:creator>admin</dc:creator>
  <cp:lastModifiedBy>柴永菲</cp:lastModifiedBy>
  <cp:revision>692</cp:revision>
  <dcterms:created xsi:type="dcterms:W3CDTF">2015-06-29T07:19:00Z</dcterms:created>
  <dcterms:modified xsi:type="dcterms:W3CDTF">2019-01-08T08:30:03Z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