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4"/>
  </p:notesMasterIdLst>
  <p:sldIdLst>
    <p:sldId id="293" r:id="rId2"/>
    <p:sldId id="261" r:id="rId3"/>
    <p:sldId id="262" r:id="rId4"/>
    <p:sldId id="263" r:id="rId5"/>
    <p:sldId id="271" r:id="rId6"/>
    <p:sldId id="348" r:id="rId7"/>
    <p:sldId id="297" r:id="rId8"/>
    <p:sldId id="342" r:id="rId9"/>
    <p:sldId id="347" r:id="rId10"/>
    <p:sldId id="299" r:id="rId11"/>
    <p:sldId id="300" r:id="rId12"/>
    <p:sldId id="303" r:id="rId13"/>
    <p:sldId id="302" r:id="rId14"/>
    <p:sldId id="308" r:id="rId15"/>
    <p:sldId id="309" r:id="rId16"/>
    <p:sldId id="310" r:id="rId17"/>
    <p:sldId id="311" r:id="rId18"/>
    <p:sldId id="304" r:id="rId19"/>
    <p:sldId id="305" r:id="rId20"/>
    <p:sldId id="313" r:id="rId21"/>
    <p:sldId id="314" r:id="rId22"/>
    <p:sldId id="315" r:id="rId23"/>
    <p:sldId id="316" r:id="rId24"/>
    <p:sldId id="349" r:id="rId25"/>
    <p:sldId id="318" r:id="rId26"/>
    <p:sldId id="325" r:id="rId27"/>
    <p:sldId id="319" r:id="rId28"/>
    <p:sldId id="320" r:id="rId29"/>
    <p:sldId id="321" r:id="rId30"/>
    <p:sldId id="324" r:id="rId31"/>
    <p:sldId id="350" r:id="rId32"/>
    <p:sldId id="328" r:id="rId33"/>
    <p:sldId id="329" r:id="rId34"/>
    <p:sldId id="330" r:id="rId35"/>
    <p:sldId id="331" r:id="rId36"/>
    <p:sldId id="332" r:id="rId37"/>
    <p:sldId id="333" r:id="rId38"/>
    <p:sldId id="343" r:id="rId39"/>
    <p:sldId id="346" r:id="rId40"/>
    <p:sldId id="344" r:id="rId41"/>
    <p:sldId id="345" r:id="rId42"/>
    <p:sldId id="351" r:id="rId43"/>
    <p:sldId id="334" r:id="rId44"/>
    <p:sldId id="336" r:id="rId45"/>
    <p:sldId id="352" r:id="rId46"/>
    <p:sldId id="337" r:id="rId47"/>
    <p:sldId id="338" r:id="rId48"/>
    <p:sldId id="339" r:id="rId49"/>
    <p:sldId id="341" r:id="rId50"/>
    <p:sldId id="287" r:id="rId51"/>
    <p:sldId id="291" r:id="rId52"/>
    <p:sldId id="294" r:id="rId53"/>
  </p:sldIdLst>
  <p:sldSz cx="9144000" cy="6858000" type="screen4x3"/>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A9"/>
    <a:srgbClr val="19C3FF"/>
    <a:srgbClr val="01598B"/>
    <a:srgbClr val="6600CC"/>
    <a:srgbClr val="6666FF"/>
    <a:srgbClr val="6600FF"/>
    <a:srgbClr val="009999"/>
    <a:srgbClr val="0066A2"/>
    <a:srgbClr val="5A3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849"/>
          <c:y val="6.8138576695007141E-2"/>
          <c:w val="0.61861102362204723"/>
          <c:h val="0.76592641554868568"/>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5C421D-1262-4B22-A3B8-236D9D27691F}" type="datetimeFigureOut">
              <a:rPr lang="zh-CN" altLang="en-US" smtClean="0"/>
              <a:t>2019/1/8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BCA85-8F7F-4984-95CA-F6134CB1E374}" type="slidenum">
              <a:rPr lang="zh-CN" altLang="en-US" smtClean="0"/>
              <a:t>‹#›</a:t>
            </a:fld>
            <a:endParaRPr lang="zh-CN" altLang="en-US"/>
          </a:p>
        </p:txBody>
      </p:sp>
    </p:spTree>
    <p:extLst>
      <p:ext uri="{BB962C8B-B14F-4D97-AF65-F5344CB8AC3E}">
        <p14:creationId xmlns:p14="http://schemas.microsoft.com/office/powerpoint/2010/main" val="249837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t>1</a:t>
            </a:fld>
            <a:endParaRPr lang="zh-CN" altLang="en-US"/>
          </a:p>
        </p:txBody>
      </p:sp>
    </p:spTree>
    <p:extLst>
      <p:ext uri="{BB962C8B-B14F-4D97-AF65-F5344CB8AC3E}">
        <p14:creationId xmlns:p14="http://schemas.microsoft.com/office/powerpoint/2010/main" val="389879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11</a:t>
            </a:fld>
            <a:endParaRPr lang="zh-CN" altLang="en-US"/>
          </a:p>
        </p:txBody>
      </p:sp>
    </p:spTree>
    <p:extLst>
      <p:ext uri="{BB962C8B-B14F-4D97-AF65-F5344CB8AC3E}">
        <p14:creationId xmlns:p14="http://schemas.microsoft.com/office/powerpoint/2010/main" val="1958195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12</a:t>
            </a:fld>
            <a:endParaRPr lang="zh-CN" altLang="en-US"/>
          </a:p>
        </p:txBody>
      </p:sp>
    </p:spTree>
    <p:extLst>
      <p:ext uri="{BB962C8B-B14F-4D97-AF65-F5344CB8AC3E}">
        <p14:creationId xmlns:p14="http://schemas.microsoft.com/office/powerpoint/2010/main" val="1027510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13</a:t>
            </a:fld>
            <a:endParaRPr lang="zh-CN" altLang="en-US"/>
          </a:p>
        </p:txBody>
      </p:sp>
    </p:spTree>
    <p:extLst>
      <p:ext uri="{BB962C8B-B14F-4D97-AF65-F5344CB8AC3E}">
        <p14:creationId xmlns:p14="http://schemas.microsoft.com/office/powerpoint/2010/main" val="312009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14</a:t>
            </a:fld>
            <a:endParaRPr lang="zh-CN" altLang="en-US"/>
          </a:p>
        </p:txBody>
      </p:sp>
    </p:spTree>
    <p:extLst>
      <p:ext uri="{BB962C8B-B14F-4D97-AF65-F5344CB8AC3E}">
        <p14:creationId xmlns:p14="http://schemas.microsoft.com/office/powerpoint/2010/main" val="1250743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15</a:t>
            </a:fld>
            <a:endParaRPr lang="zh-CN" altLang="en-US"/>
          </a:p>
        </p:txBody>
      </p:sp>
    </p:spTree>
    <p:extLst>
      <p:ext uri="{BB962C8B-B14F-4D97-AF65-F5344CB8AC3E}">
        <p14:creationId xmlns:p14="http://schemas.microsoft.com/office/powerpoint/2010/main" val="1250743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16</a:t>
            </a:fld>
            <a:endParaRPr lang="zh-CN" altLang="en-US"/>
          </a:p>
        </p:txBody>
      </p:sp>
    </p:spTree>
    <p:extLst>
      <p:ext uri="{BB962C8B-B14F-4D97-AF65-F5344CB8AC3E}">
        <p14:creationId xmlns:p14="http://schemas.microsoft.com/office/powerpoint/2010/main" val="1503024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17</a:t>
            </a:fld>
            <a:endParaRPr lang="zh-CN" altLang="en-US"/>
          </a:p>
        </p:txBody>
      </p:sp>
    </p:spTree>
    <p:extLst>
      <p:ext uri="{BB962C8B-B14F-4D97-AF65-F5344CB8AC3E}">
        <p14:creationId xmlns:p14="http://schemas.microsoft.com/office/powerpoint/2010/main" val="1503024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18</a:t>
            </a:fld>
            <a:endParaRPr lang="zh-CN" altLang="en-US"/>
          </a:p>
        </p:txBody>
      </p:sp>
    </p:spTree>
    <p:extLst>
      <p:ext uri="{BB962C8B-B14F-4D97-AF65-F5344CB8AC3E}">
        <p14:creationId xmlns:p14="http://schemas.microsoft.com/office/powerpoint/2010/main" val="276902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19</a:t>
            </a:fld>
            <a:endParaRPr lang="zh-CN" altLang="en-US"/>
          </a:p>
        </p:txBody>
      </p:sp>
    </p:spTree>
    <p:extLst>
      <p:ext uri="{BB962C8B-B14F-4D97-AF65-F5344CB8AC3E}">
        <p14:creationId xmlns:p14="http://schemas.microsoft.com/office/powerpoint/2010/main" val="1172496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20</a:t>
            </a:fld>
            <a:endParaRPr lang="zh-CN" altLang="en-US"/>
          </a:p>
        </p:txBody>
      </p:sp>
    </p:spTree>
    <p:extLst>
      <p:ext uri="{BB962C8B-B14F-4D97-AF65-F5344CB8AC3E}">
        <p14:creationId xmlns:p14="http://schemas.microsoft.com/office/powerpoint/2010/main" val="27690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t>2</a:t>
            </a:fld>
            <a:endParaRPr lang="zh-CN" altLang="en-US"/>
          </a:p>
        </p:txBody>
      </p:sp>
    </p:spTree>
    <p:extLst>
      <p:ext uri="{BB962C8B-B14F-4D97-AF65-F5344CB8AC3E}">
        <p14:creationId xmlns:p14="http://schemas.microsoft.com/office/powerpoint/2010/main" val="620834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21</a:t>
            </a:fld>
            <a:endParaRPr lang="zh-CN" altLang="en-US"/>
          </a:p>
        </p:txBody>
      </p:sp>
    </p:spTree>
    <p:extLst>
      <p:ext uri="{BB962C8B-B14F-4D97-AF65-F5344CB8AC3E}">
        <p14:creationId xmlns:p14="http://schemas.microsoft.com/office/powerpoint/2010/main" val="1172496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22</a:t>
            </a:fld>
            <a:endParaRPr lang="zh-CN" altLang="en-US"/>
          </a:p>
        </p:txBody>
      </p:sp>
    </p:spTree>
    <p:extLst>
      <p:ext uri="{BB962C8B-B14F-4D97-AF65-F5344CB8AC3E}">
        <p14:creationId xmlns:p14="http://schemas.microsoft.com/office/powerpoint/2010/main" val="276902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23</a:t>
            </a:fld>
            <a:endParaRPr lang="zh-CN" altLang="en-US"/>
          </a:p>
        </p:txBody>
      </p:sp>
    </p:spTree>
    <p:extLst>
      <p:ext uri="{BB962C8B-B14F-4D97-AF65-F5344CB8AC3E}">
        <p14:creationId xmlns:p14="http://schemas.microsoft.com/office/powerpoint/2010/main" val="1172496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BCA85-8F7F-4984-95CA-F6134CB1E374}" type="slidenum">
              <a:rPr lang="zh-CN" altLang="en-US" smtClean="0"/>
              <a:t>24</a:t>
            </a:fld>
            <a:endParaRPr lang="zh-CN" altLang="en-US"/>
          </a:p>
        </p:txBody>
      </p:sp>
    </p:spTree>
    <p:extLst>
      <p:ext uri="{BB962C8B-B14F-4D97-AF65-F5344CB8AC3E}">
        <p14:creationId xmlns:p14="http://schemas.microsoft.com/office/powerpoint/2010/main" val="2592713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25</a:t>
            </a:fld>
            <a:endParaRPr lang="zh-CN" altLang="en-US"/>
          </a:p>
        </p:txBody>
      </p:sp>
    </p:spTree>
    <p:extLst>
      <p:ext uri="{BB962C8B-B14F-4D97-AF65-F5344CB8AC3E}">
        <p14:creationId xmlns:p14="http://schemas.microsoft.com/office/powerpoint/2010/main" val="2257736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26</a:t>
            </a:fld>
            <a:endParaRPr lang="zh-CN" altLang="en-US"/>
          </a:p>
        </p:txBody>
      </p:sp>
    </p:spTree>
    <p:extLst>
      <p:ext uri="{BB962C8B-B14F-4D97-AF65-F5344CB8AC3E}">
        <p14:creationId xmlns:p14="http://schemas.microsoft.com/office/powerpoint/2010/main" val="2257736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27</a:t>
            </a:fld>
            <a:endParaRPr lang="zh-CN" altLang="en-US"/>
          </a:p>
        </p:txBody>
      </p:sp>
    </p:spTree>
    <p:extLst>
      <p:ext uri="{BB962C8B-B14F-4D97-AF65-F5344CB8AC3E}">
        <p14:creationId xmlns:p14="http://schemas.microsoft.com/office/powerpoint/2010/main" val="3203808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28</a:t>
            </a:fld>
            <a:endParaRPr lang="zh-CN" altLang="en-US"/>
          </a:p>
        </p:txBody>
      </p:sp>
    </p:spTree>
    <p:extLst>
      <p:ext uri="{BB962C8B-B14F-4D97-AF65-F5344CB8AC3E}">
        <p14:creationId xmlns:p14="http://schemas.microsoft.com/office/powerpoint/2010/main" val="2716866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29</a:t>
            </a:fld>
            <a:endParaRPr lang="zh-CN" altLang="en-US"/>
          </a:p>
        </p:txBody>
      </p:sp>
    </p:spTree>
    <p:extLst>
      <p:ext uri="{BB962C8B-B14F-4D97-AF65-F5344CB8AC3E}">
        <p14:creationId xmlns:p14="http://schemas.microsoft.com/office/powerpoint/2010/main" val="3294762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30</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t>3</a:t>
            </a:fld>
            <a:endParaRPr lang="zh-CN" altLang="en-US"/>
          </a:p>
        </p:txBody>
      </p:sp>
    </p:spTree>
    <p:extLst>
      <p:ext uri="{BB962C8B-B14F-4D97-AF65-F5344CB8AC3E}">
        <p14:creationId xmlns:p14="http://schemas.microsoft.com/office/powerpoint/2010/main" val="3221346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BCA85-8F7F-4984-95CA-F6134CB1E374}" type="slidenum">
              <a:rPr lang="zh-CN" altLang="en-US" smtClean="0"/>
              <a:t>31</a:t>
            </a:fld>
            <a:endParaRPr lang="zh-CN" altLang="en-US"/>
          </a:p>
        </p:txBody>
      </p:sp>
    </p:spTree>
    <p:extLst>
      <p:ext uri="{BB962C8B-B14F-4D97-AF65-F5344CB8AC3E}">
        <p14:creationId xmlns:p14="http://schemas.microsoft.com/office/powerpoint/2010/main" val="2592713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32</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33</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34</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35</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36</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t>37</a:t>
            </a:fld>
            <a:endParaRPr lang="zh-CN" altLang="en-US"/>
          </a:p>
        </p:txBody>
      </p:sp>
    </p:spTree>
    <p:extLst>
      <p:ext uri="{BB962C8B-B14F-4D97-AF65-F5344CB8AC3E}">
        <p14:creationId xmlns:p14="http://schemas.microsoft.com/office/powerpoint/2010/main" val="491658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38</a:t>
            </a:fld>
            <a:endParaRPr lang="zh-CN" altLang="en-US"/>
          </a:p>
        </p:txBody>
      </p:sp>
    </p:spTree>
    <p:extLst>
      <p:ext uri="{BB962C8B-B14F-4D97-AF65-F5344CB8AC3E}">
        <p14:creationId xmlns:p14="http://schemas.microsoft.com/office/powerpoint/2010/main" val="168768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39</a:t>
            </a:fld>
            <a:endParaRPr lang="zh-CN" altLang="en-US"/>
          </a:p>
        </p:txBody>
      </p:sp>
    </p:spTree>
    <p:extLst>
      <p:ext uri="{BB962C8B-B14F-4D97-AF65-F5344CB8AC3E}">
        <p14:creationId xmlns:p14="http://schemas.microsoft.com/office/powerpoint/2010/main" val="4290445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40</a:t>
            </a:fld>
            <a:endParaRPr lang="zh-CN" altLang="en-US"/>
          </a:p>
        </p:txBody>
      </p:sp>
    </p:spTree>
    <p:extLst>
      <p:ext uri="{BB962C8B-B14F-4D97-AF65-F5344CB8AC3E}">
        <p14:creationId xmlns:p14="http://schemas.microsoft.com/office/powerpoint/2010/main" val="373454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t>4</a:t>
            </a:fld>
            <a:endParaRPr lang="zh-CN" altLang="en-US"/>
          </a:p>
        </p:txBody>
      </p:sp>
    </p:spTree>
    <p:extLst>
      <p:ext uri="{BB962C8B-B14F-4D97-AF65-F5344CB8AC3E}">
        <p14:creationId xmlns:p14="http://schemas.microsoft.com/office/powerpoint/2010/main" val="13736719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41</a:t>
            </a:fld>
            <a:endParaRPr lang="zh-CN" altLang="en-US"/>
          </a:p>
        </p:txBody>
      </p:sp>
    </p:spTree>
    <p:extLst>
      <p:ext uri="{BB962C8B-B14F-4D97-AF65-F5344CB8AC3E}">
        <p14:creationId xmlns:p14="http://schemas.microsoft.com/office/powerpoint/2010/main" val="34138239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BCA85-8F7F-4984-95CA-F6134CB1E374}" type="slidenum">
              <a:rPr lang="zh-CN" altLang="en-US" smtClean="0"/>
              <a:t>42</a:t>
            </a:fld>
            <a:endParaRPr lang="zh-CN" altLang="en-US"/>
          </a:p>
        </p:txBody>
      </p:sp>
    </p:spTree>
    <p:extLst>
      <p:ext uri="{BB962C8B-B14F-4D97-AF65-F5344CB8AC3E}">
        <p14:creationId xmlns:p14="http://schemas.microsoft.com/office/powerpoint/2010/main" val="2592713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43</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44</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BCA85-8F7F-4984-95CA-F6134CB1E374}" type="slidenum">
              <a:rPr lang="zh-CN" altLang="en-US" smtClean="0"/>
              <a:t>45</a:t>
            </a:fld>
            <a:endParaRPr lang="zh-CN" altLang="en-US"/>
          </a:p>
        </p:txBody>
      </p:sp>
    </p:spTree>
    <p:extLst>
      <p:ext uri="{BB962C8B-B14F-4D97-AF65-F5344CB8AC3E}">
        <p14:creationId xmlns:p14="http://schemas.microsoft.com/office/powerpoint/2010/main" val="25927130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46</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47</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48</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49</a:t>
            </a:fld>
            <a:endParaRPr lang="zh-CN" altLang="en-US"/>
          </a:p>
        </p:txBody>
      </p:sp>
    </p:spTree>
    <p:extLst>
      <p:ext uri="{BB962C8B-B14F-4D97-AF65-F5344CB8AC3E}">
        <p14:creationId xmlns:p14="http://schemas.microsoft.com/office/powerpoint/2010/main" val="27396112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t>50</a:t>
            </a:fld>
            <a:endParaRPr lang="zh-CN" altLang="en-US"/>
          </a:p>
        </p:txBody>
      </p:sp>
    </p:spTree>
    <p:extLst>
      <p:ext uri="{BB962C8B-B14F-4D97-AF65-F5344CB8AC3E}">
        <p14:creationId xmlns:p14="http://schemas.microsoft.com/office/powerpoint/2010/main" val="12594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BCA85-8F7F-4984-95CA-F6134CB1E374}" type="slidenum">
              <a:rPr lang="zh-CN" altLang="en-US" smtClean="0"/>
              <a:t>5</a:t>
            </a:fld>
            <a:endParaRPr lang="zh-CN" altLang="en-US"/>
          </a:p>
        </p:txBody>
      </p:sp>
    </p:spTree>
    <p:extLst>
      <p:ext uri="{BB962C8B-B14F-4D97-AF65-F5344CB8AC3E}">
        <p14:creationId xmlns:p14="http://schemas.microsoft.com/office/powerpoint/2010/main" val="25927130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t>51</a:t>
            </a:fld>
            <a:endParaRPr lang="zh-CN" altLang="en-US"/>
          </a:p>
        </p:txBody>
      </p:sp>
    </p:spTree>
    <p:extLst>
      <p:ext uri="{BB962C8B-B14F-4D97-AF65-F5344CB8AC3E}">
        <p14:creationId xmlns:p14="http://schemas.microsoft.com/office/powerpoint/2010/main" val="13531129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52</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7</a:t>
            </a:fld>
            <a:endParaRPr lang="zh-CN" altLang="en-US"/>
          </a:p>
        </p:txBody>
      </p:sp>
    </p:spTree>
    <p:extLst>
      <p:ext uri="{BB962C8B-B14F-4D97-AF65-F5344CB8AC3E}">
        <p14:creationId xmlns:p14="http://schemas.microsoft.com/office/powerpoint/2010/main" val="2029564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8</a:t>
            </a:fld>
            <a:endParaRPr lang="zh-CN" altLang="en-US"/>
          </a:p>
        </p:txBody>
      </p:sp>
    </p:spTree>
    <p:extLst>
      <p:ext uri="{BB962C8B-B14F-4D97-AF65-F5344CB8AC3E}">
        <p14:creationId xmlns:p14="http://schemas.microsoft.com/office/powerpoint/2010/main" val="2029564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9</a:t>
            </a:fld>
            <a:endParaRPr lang="zh-CN" altLang="en-US"/>
          </a:p>
        </p:txBody>
      </p:sp>
    </p:spTree>
    <p:extLst>
      <p:ext uri="{BB962C8B-B14F-4D97-AF65-F5344CB8AC3E}">
        <p14:creationId xmlns:p14="http://schemas.microsoft.com/office/powerpoint/2010/main" val="1250743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10</a:t>
            </a:fld>
            <a:endParaRPr lang="zh-CN" altLang="en-US"/>
          </a:p>
        </p:txBody>
      </p:sp>
    </p:spTree>
    <p:extLst>
      <p:ext uri="{BB962C8B-B14F-4D97-AF65-F5344CB8AC3E}">
        <p14:creationId xmlns:p14="http://schemas.microsoft.com/office/powerpoint/2010/main" val="3970558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345341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73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908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0198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1873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35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84795204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982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0964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216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344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343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4841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787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4650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3751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32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166688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3481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6252759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415239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867672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4627756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2440736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6356025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2019/1/8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67290792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2" r:id="rId8"/>
    <p:sldLayoutId id="2147483663" r:id="rId9"/>
    <p:sldLayoutId id="2147483664" r:id="rId10"/>
    <p:sldLayoutId id="2147483665" r:id="rId11"/>
    <p:sldLayoutId id="2147483684" r:id="rId12"/>
    <p:sldLayoutId id="2147483688" r:id="rId13"/>
    <p:sldLayoutId id="2147483689" r:id="rId14"/>
    <p:sldLayoutId id="2147483690" r:id="rId15"/>
    <p:sldLayoutId id="2147483691" r:id="rId16"/>
    <p:sldLayoutId id="2147483693" r:id="rId17"/>
    <p:sldLayoutId id="2147483694" r:id="rId18"/>
    <p:sldLayoutId id="2147483696" r:id="rId19"/>
    <p:sldLayoutId id="2147483697" r:id="rId20"/>
    <p:sldLayoutId id="2147483698" r:id="rId21"/>
    <p:sldLayoutId id="2147483699" r:id="rId22"/>
    <p:sldLayoutId id="2147483701" r:id="rId23"/>
    <p:sldLayoutId id="2147483702" r:id="rId24"/>
    <p:sldLayoutId id="2147483703" r:id="rId25"/>
    <p:sldLayoutId id="2147483704" r:id="rId26"/>
    <p:sldLayoutId id="2147483705" r:id="rId27"/>
    <p:sldLayoutId id="2147483706" r:id="rId28"/>
    <p:sldLayoutId id="2147483709" r:id="rId29"/>
    <p:sldLayoutId id="2147483710" r:id="rId30"/>
    <p:sldLayoutId id="2147483711" r:id="rId31"/>
    <p:sldLayoutId id="2147483712" r:id="rId3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ags" Target="../tags/tag1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3.xml"/><Relationship Id="rId1" Type="http://schemas.openxmlformats.org/officeDocument/2006/relationships/tags" Target="../tags/tag1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2.xml"/><Relationship Id="rId1" Type="http://schemas.openxmlformats.org/officeDocument/2006/relationships/tags" Target="../tags/tag19.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2.xml"/><Relationship Id="rId1" Type="http://schemas.openxmlformats.org/officeDocument/2006/relationships/tags" Target="../tags/tag2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2.xml"/><Relationship Id="rId1" Type="http://schemas.openxmlformats.org/officeDocument/2006/relationships/tags" Target="../tags/tag2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5.xml"/><Relationship Id="rId1" Type="http://schemas.openxmlformats.org/officeDocument/2006/relationships/tags" Target="../tags/tag2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5.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6.xml"/><Relationship Id="rId1" Type="http://schemas.openxmlformats.org/officeDocument/2006/relationships/tags" Target="../tags/tag2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7.xml"/><Relationship Id="rId1" Type="http://schemas.openxmlformats.org/officeDocument/2006/relationships/tags" Target="../tags/tag28.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8.xml"/><Relationship Id="rId1" Type="http://schemas.openxmlformats.org/officeDocument/2006/relationships/tags" Target="../tags/tag29.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9.xml"/><Relationship Id="rId1" Type="http://schemas.openxmlformats.org/officeDocument/2006/relationships/tags" Target="../tags/tag30.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1.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9.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9.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9.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9.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9.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7.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5.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0.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1.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1.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9.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9.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1.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9.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9.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9.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9.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0.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504" y="1352281"/>
            <a:ext cx="8856984" cy="2157681"/>
          </a:xfrm>
        </p:spPr>
        <p:txBody>
          <a:bodyPr/>
          <a:lstStyle/>
          <a:p>
            <a:r>
              <a:rPr lang="en-US" altLang="zh-CN" b="1" dirty="0"/>
              <a:t>Android</a:t>
            </a:r>
            <a:r>
              <a:rPr lang="zh-CN" altLang="en-US" b="1" dirty="0"/>
              <a:t>移动应用基础教程</a:t>
            </a:r>
            <a:r>
              <a:rPr lang="zh-CN" altLang="en-US" sz="2400" b="1" dirty="0"/>
              <a:t>（第</a:t>
            </a:r>
            <a:r>
              <a:rPr lang="en-US" altLang="zh-CN" sz="2400" b="1" dirty="0"/>
              <a:t>2</a:t>
            </a:r>
            <a:r>
              <a:rPr lang="zh-CN" altLang="en-US" sz="2400" b="1" dirty="0"/>
              <a:t>版）</a:t>
            </a:r>
            <a:endParaRPr lang="zh-CN" altLang="en-US" b="1" dirty="0"/>
          </a:p>
        </p:txBody>
      </p:sp>
      <p:sp>
        <p:nvSpPr>
          <p:cNvPr id="3" name="副标题 2"/>
          <p:cNvSpPr>
            <a:spLocks noGrp="1"/>
          </p:cNvSpPr>
          <p:nvPr>
            <p:ph type="subTitle" idx="1"/>
          </p:nvPr>
        </p:nvSpPr>
        <p:spPr>
          <a:xfrm>
            <a:off x="1242392" y="3933478"/>
            <a:ext cx="6858000" cy="1655762"/>
          </a:xfrm>
        </p:spPr>
        <p:txBody>
          <a:bodyPr>
            <a:normAutofit/>
          </a:bodyPr>
          <a:lstStyle/>
          <a:p>
            <a:r>
              <a:rPr lang="zh-CN" altLang="en-US" sz="3200" b="1" dirty="0" smtClean="0"/>
              <a:t>第</a:t>
            </a:r>
            <a:r>
              <a:rPr lang="en-US" altLang="zh-CN" sz="3200" b="1" dirty="0" smtClean="0"/>
              <a:t>3</a:t>
            </a:r>
            <a:r>
              <a:rPr lang="zh-CN" altLang="en-US" sz="3200" b="1" dirty="0" smtClean="0"/>
              <a:t>章 </a:t>
            </a:r>
            <a:r>
              <a:rPr lang="en-US" altLang="zh-CN" sz="3200" b="1" dirty="0" smtClean="0"/>
              <a:t>Android</a:t>
            </a:r>
            <a:r>
              <a:rPr lang="zh-CN" altLang="en-US" sz="3200" b="1" dirty="0" smtClean="0"/>
              <a:t>常见界面控件</a:t>
            </a:r>
            <a:endParaRPr lang="zh-CN" altLang="en-US" sz="3200" b="1" dirty="0"/>
          </a:p>
        </p:txBody>
      </p:sp>
      <p:sp>
        <p:nvSpPr>
          <p:cNvPr id="4" name="TextBox 13"/>
          <p:cNvSpPr>
            <a:spLocks noChangeArrowheads="1"/>
          </p:cNvSpPr>
          <p:nvPr/>
        </p:nvSpPr>
        <p:spPr bwMode="auto">
          <a:xfrm>
            <a:off x="5430838" y="5539383"/>
            <a:ext cx="3101602"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a:t>
            </a:r>
            <a:r>
              <a:rPr lang="en-US" altLang="zh-CN" dirty="0">
                <a:solidFill>
                  <a:schemeClr val="accent1">
                    <a:lumMod val="75000"/>
                  </a:schemeClr>
                </a:solidFill>
                <a:latin typeface="微软雅黑" pitchFamily="34" charset="-122"/>
                <a:ea typeface="微软雅黑" pitchFamily="34" charset="-122"/>
                <a:sym typeface="微软雅黑" pitchFamily="34" charset="-122"/>
              </a:rPr>
              <a:t> </a:t>
            </a:r>
            <a:r>
              <a:rPr lang="en-US" altLang="zh-CN" dirty="0" smtClean="0">
                <a:solidFill>
                  <a:schemeClr val="accent1">
                    <a:lumMod val="75000"/>
                  </a:schemeClr>
                </a:solidFill>
                <a:latin typeface="微软雅黑" pitchFamily="34" charset="-122"/>
                <a:ea typeface="微软雅黑" pitchFamily="34" charset="-122"/>
                <a:sym typeface="微软雅黑" pitchFamily="34" charset="-122"/>
              </a:rPr>
              <a:t>AlertDialog</a:t>
            </a:r>
            <a:r>
              <a:rPr lang="zh-CN" altLang="en-US" dirty="0">
                <a:solidFill>
                  <a:schemeClr val="accent1">
                    <a:lumMod val="75000"/>
                  </a:schemeClr>
                </a:solidFill>
                <a:latin typeface="微软雅黑" pitchFamily="34" charset="-122"/>
                <a:ea typeface="微软雅黑" pitchFamily="34" charset="-122"/>
                <a:sym typeface="微软雅黑" pitchFamily="34" charset="-122"/>
              </a:rPr>
              <a:t>对话框的使用</a:t>
            </a:r>
          </a:p>
          <a:p>
            <a:pPr>
              <a:lnSpc>
                <a:spcPct val="150000"/>
              </a:lnSpc>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a:t>
            </a:r>
            <a:r>
              <a:rPr lang="zh-CN" altLang="en-US"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dirty="0">
                <a:solidFill>
                  <a:schemeClr val="accent1">
                    <a:lumMod val="75000"/>
                  </a:schemeClr>
                </a:solidFill>
                <a:latin typeface="微软雅黑" pitchFamily="34" charset="-122"/>
                <a:ea typeface="微软雅黑" pitchFamily="34" charset="-122"/>
                <a:sym typeface="微软雅黑" pitchFamily="34" charset="-122"/>
              </a:rPr>
              <a:t>自定义</a:t>
            </a:r>
            <a:r>
              <a:rPr lang="en-US" altLang="zh-CN" dirty="0">
                <a:solidFill>
                  <a:schemeClr val="accent1">
                    <a:lumMod val="75000"/>
                  </a:schemeClr>
                </a:solidFill>
                <a:latin typeface="微软雅黑" pitchFamily="34" charset="-122"/>
                <a:ea typeface="微软雅黑" pitchFamily="34" charset="-122"/>
                <a:sym typeface="微软雅黑" pitchFamily="34" charset="-122"/>
              </a:rPr>
              <a:t>View</a:t>
            </a:r>
          </a:p>
        </p:txBody>
      </p:sp>
      <p:sp>
        <p:nvSpPr>
          <p:cNvPr id="5" name="矩形 4"/>
          <p:cNvSpPr/>
          <p:nvPr/>
        </p:nvSpPr>
        <p:spPr>
          <a:xfrm>
            <a:off x="1691680" y="5539612"/>
            <a:ext cx="3835499" cy="923330"/>
          </a:xfrm>
          <a:prstGeom prst="rect">
            <a:avLst/>
          </a:prstGeom>
        </p:spPr>
        <p:txBody>
          <a:bodyPr wrap="square">
            <a:spAutoFit/>
          </a:bodyPr>
          <a:lstStyle/>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dirty="0">
                <a:solidFill>
                  <a:schemeClr val="accent1">
                    <a:lumMod val="75000"/>
                  </a:schemeClr>
                </a:solidFill>
                <a:latin typeface="微软雅黑" pitchFamily="34" charset="-122"/>
                <a:ea typeface="微软雅黑" pitchFamily="34" charset="-122"/>
                <a:sym typeface="微软雅黑" pitchFamily="34" charset="-122"/>
              </a:rPr>
              <a:t>简</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单控件的使用</a:t>
            </a:r>
            <a:endParaRPr lang="en-US" altLang="zh-CN" dirty="0" smtClean="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a:t>
            </a:r>
            <a:r>
              <a:rPr lang="en-US" altLang="zh-CN" dirty="0" smtClean="0">
                <a:solidFill>
                  <a:schemeClr val="accent1">
                    <a:lumMod val="75000"/>
                  </a:schemeClr>
                </a:solidFill>
                <a:latin typeface="微软雅黑" pitchFamily="34" charset="-122"/>
                <a:ea typeface="微软雅黑" pitchFamily="34" charset="-122"/>
                <a:sym typeface="微软雅黑" pitchFamily="34" charset="-122"/>
              </a:rPr>
              <a:t>ListView</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和</a:t>
            </a:r>
            <a:r>
              <a:rPr lang="en-US" altLang="zh-CN" dirty="0" smtClean="0">
                <a:solidFill>
                  <a:schemeClr val="accent1">
                    <a:lumMod val="75000"/>
                  </a:schemeClr>
                </a:solidFill>
                <a:latin typeface="微软雅黑" pitchFamily="34" charset="-122"/>
                <a:ea typeface="微软雅黑" pitchFamily="34" charset="-122"/>
                <a:sym typeface="微软雅黑" pitchFamily="34" charset="-122"/>
              </a:rPr>
              <a:t>RecyclerView</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的</a:t>
            </a:r>
            <a:r>
              <a:rPr lang="zh-CN" altLang="en-US" dirty="0">
                <a:solidFill>
                  <a:schemeClr val="accent1">
                    <a:lumMod val="75000"/>
                  </a:schemeClr>
                </a:solidFill>
                <a:latin typeface="微软雅黑" pitchFamily="34" charset="-122"/>
                <a:ea typeface="微软雅黑" pitchFamily="34" charset="-122"/>
                <a:sym typeface="微软雅黑" pitchFamily="34" charset="-122"/>
              </a:rPr>
              <a:t>使用</a:t>
            </a:r>
          </a:p>
        </p:txBody>
      </p:sp>
      <p:pic>
        <p:nvPicPr>
          <p:cNvPr id="1026" name="Picture 2" descr="C:\Users\admin\Desktop\u=2190866901,1161307542&amp;fm=20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479740"/>
            <a:ext cx="961083" cy="9610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302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637356" y="2060848"/>
            <a:ext cx="8102600" cy="2808312"/>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228184" y="1875109"/>
            <a:ext cx="1467199"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itchFamily="34" charset="-122"/>
                <a:ea typeface="微软雅黑" pitchFamily="34" charset="-122"/>
              </a:rPr>
              <a:t>Button</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6" name="内容占位符 2"/>
          <p:cNvSpPr txBox="1">
            <a:spLocks/>
          </p:cNvSpPr>
          <p:nvPr/>
        </p:nvSpPr>
        <p:spPr bwMode="auto">
          <a:xfrm>
            <a:off x="412824" y="2460277"/>
            <a:ext cx="7975600" cy="10160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latin typeface="Times New Roman" panose="02020603050405020304" pitchFamily="18" charset="0"/>
                <a:cs typeface="Times New Roman" panose="02020603050405020304" pitchFamily="18" charset="0"/>
              </a:rPr>
              <a:t>Button</a:t>
            </a:r>
            <a:r>
              <a:rPr lang="zh-CN" altLang="en-US" sz="2000" dirty="0">
                <a:latin typeface="Times New Roman" panose="02020603050405020304" pitchFamily="18" charset="0"/>
                <a:cs typeface="Times New Roman" panose="02020603050405020304" pitchFamily="18" charset="0"/>
              </a:rPr>
              <a:t>控件表示按钮，它继承自</a:t>
            </a:r>
            <a:r>
              <a:rPr lang="en-US" altLang="zh-CN" sz="2000" dirty="0">
                <a:latin typeface="Times New Roman" panose="02020603050405020304" pitchFamily="18" charset="0"/>
                <a:cs typeface="Times New Roman" panose="02020603050405020304" pitchFamily="18" charset="0"/>
              </a:rPr>
              <a:t>TextView</a:t>
            </a:r>
            <a:r>
              <a:rPr lang="zh-CN" altLang="en-US" sz="2000" dirty="0">
                <a:latin typeface="Times New Roman" panose="02020603050405020304" pitchFamily="18" charset="0"/>
                <a:cs typeface="Times New Roman" panose="02020603050405020304" pitchFamily="18" charset="0"/>
              </a:rPr>
              <a:t>控件，既可以显示文本，又可以显示图片，同时也允许用户通过点击来执行操作，当</a:t>
            </a:r>
            <a:r>
              <a:rPr lang="en-US" altLang="zh-CN" sz="2000" dirty="0">
                <a:latin typeface="Times New Roman" panose="02020603050405020304" pitchFamily="18" charset="0"/>
                <a:cs typeface="Times New Roman" panose="02020603050405020304" pitchFamily="18" charset="0"/>
              </a:rPr>
              <a:t>Button</a:t>
            </a:r>
            <a:r>
              <a:rPr lang="zh-CN" altLang="en-US" sz="2000" dirty="0">
                <a:latin typeface="Times New Roman" panose="02020603050405020304" pitchFamily="18" charset="0"/>
                <a:cs typeface="Times New Roman" panose="02020603050405020304" pitchFamily="18" charset="0"/>
              </a:rPr>
              <a:t>控件被点击时，被按下与弹起的背景会有一个动态的切换效果，这个效果就是点击效果 </a:t>
            </a:r>
            <a:r>
              <a:rPr lang="zh-CN" altLang="en-US" sz="2000" dirty="0" smtClean="0"/>
              <a:t>。</a:t>
            </a:r>
            <a:endParaRPr lang="zh-CN" altLang="en-US" sz="1800" dirty="0" smtClean="0"/>
          </a:p>
        </p:txBody>
      </p:sp>
      <p:sp>
        <p:nvSpPr>
          <p:cNvPr id="2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3.1.2  </a:t>
            </a:r>
            <a:r>
              <a:rPr lang="en-US" altLang="zh-CN" sz="3200" b="1" dirty="0">
                <a:solidFill>
                  <a:srgbClr val="006BA9"/>
                </a:solidFill>
                <a:latin typeface="微软雅黑" pitchFamily="34" charset="-122"/>
                <a:ea typeface="微软雅黑" pitchFamily="34" charset="-122"/>
                <a:sym typeface="宋体" charset="-122"/>
              </a:rPr>
              <a:t>Button</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40674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24212"/>
            <a:ext cx="8102600" cy="439248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436096" y="1196752"/>
            <a:ext cx="234270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a:solidFill>
                  <a:schemeClr val="bg1"/>
                </a:solidFill>
                <a:latin typeface="微软雅黑" pitchFamily="34" charset="-122"/>
                <a:ea typeface="微软雅黑" pitchFamily="34" charset="-122"/>
              </a:rPr>
              <a:t>点击</a:t>
            </a:r>
            <a:r>
              <a:rPr lang="zh-CN" altLang="en-US" smtClean="0">
                <a:solidFill>
                  <a:schemeClr val="bg1"/>
                </a:solidFill>
                <a:latin typeface="微软雅黑" pitchFamily="34" charset="-122"/>
                <a:ea typeface="微软雅黑" pitchFamily="34" charset="-122"/>
              </a:rPr>
              <a:t>事件实现方式</a:t>
            </a:r>
            <a:endParaRPr lang="zh-CN" altLang="en-US" dirty="0">
              <a:solidFill>
                <a:schemeClr val="bg1"/>
              </a:solidFill>
              <a:latin typeface="微软雅黑" pitchFamily="34" charset="-122"/>
              <a:ea typeface="微软雅黑" pitchFamily="34" charset="-122"/>
            </a:endParaRPr>
          </a:p>
        </p:txBody>
      </p:sp>
      <p:sp>
        <p:nvSpPr>
          <p:cNvPr id="33" name="内容占位符 2"/>
          <p:cNvSpPr txBox="1">
            <a:spLocks/>
          </p:cNvSpPr>
          <p:nvPr/>
        </p:nvSpPr>
        <p:spPr bwMode="auto">
          <a:xfrm>
            <a:off x="481013" y="1496219"/>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nSpc>
                <a:spcPct val="150000"/>
              </a:lnSpc>
              <a:defRPr/>
            </a:pPr>
            <a:r>
              <a:rPr lang="zh-CN" altLang="en-US" sz="2000" kern="0" dirty="0" smtClean="0">
                <a:solidFill>
                  <a:sysClr val="windowText" lastClr="000000"/>
                </a:solidFill>
                <a:latin typeface="Arial"/>
                <a:ea typeface="宋体"/>
              </a:rPr>
              <a:t>在</a:t>
            </a:r>
            <a:r>
              <a:rPr lang="zh-CN" altLang="en-US" sz="2000" kern="0" dirty="0">
                <a:solidFill>
                  <a:sysClr val="windowText" lastClr="000000"/>
                </a:solidFill>
                <a:latin typeface="Arial"/>
                <a:ea typeface="宋体"/>
              </a:rPr>
              <a:t>布局文件中指</a:t>
            </a:r>
            <a:r>
              <a:rPr lang="zh-CN" altLang="en-US" sz="2000" kern="0" dirty="0" smtClean="0">
                <a:solidFill>
                  <a:sysClr val="windowText" lastClr="000000"/>
                </a:solidFill>
                <a:latin typeface="Arial"/>
                <a:ea typeface="宋体"/>
              </a:rPr>
              <a:t>定</a:t>
            </a:r>
            <a:r>
              <a:rPr lang="en-US" altLang="zh-CN" sz="2000" kern="0" dirty="0" smtClean="0">
                <a:solidFill>
                  <a:sysClr val="windowText" lastClr="000000"/>
                </a:solidFill>
                <a:latin typeface="Arial"/>
                <a:ea typeface="宋体"/>
              </a:rPr>
              <a:t>Button</a:t>
            </a:r>
            <a:r>
              <a:rPr lang="zh-CN" altLang="en-US" sz="2000" kern="0" dirty="0" smtClean="0">
                <a:solidFill>
                  <a:sysClr val="windowText" lastClr="000000"/>
                </a:solidFill>
                <a:latin typeface="Arial"/>
                <a:ea typeface="宋体"/>
              </a:rPr>
              <a:t>控件的</a:t>
            </a:r>
            <a:r>
              <a:rPr lang="en-US" altLang="zh-CN" sz="2000" kern="0" dirty="0" smtClean="0">
                <a:solidFill>
                  <a:sysClr val="windowText" lastClr="000000"/>
                </a:solidFill>
                <a:latin typeface="Arial"/>
                <a:ea typeface="宋体"/>
              </a:rPr>
              <a:t>onClick</a:t>
            </a:r>
            <a:r>
              <a:rPr lang="zh-CN" altLang="en-US" sz="2000" kern="0" dirty="0">
                <a:solidFill>
                  <a:sysClr val="windowText" lastClr="000000"/>
                </a:solidFill>
                <a:latin typeface="Arial"/>
                <a:ea typeface="宋体"/>
              </a:rPr>
              <a:t>属性</a:t>
            </a: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方式</a:t>
            </a:r>
            <a:endParaRPr kumimoji="0" lang="en-US" altLang="zh-CN"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endParaRPr>
          </a:p>
          <a:p>
            <a:pPr marL="1257300" marR="0" lvl="2" indent="-342900" algn="l" defTabSz="914400" rtl="0" eaLnBrk="0" fontAlgn="base" latinLnBrk="0" hangingPunct="0">
              <a:lnSpc>
                <a:spcPct val="150000"/>
              </a:lnSpc>
              <a:spcBef>
                <a:spcPct val="20000"/>
              </a:spcBef>
              <a:spcAft>
                <a:spcPct val="0"/>
              </a:spcAft>
              <a:buClrTx/>
              <a:buSzTx/>
              <a:buFont typeface="+mj-ea"/>
              <a:buAutoNum type="circleNumDbPlain"/>
              <a:tabLst/>
              <a:defRPr/>
            </a:pP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在</a:t>
            </a:r>
            <a:r>
              <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layout</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文件中指定</a:t>
            </a:r>
            <a:r>
              <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onClick</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属性</a:t>
            </a: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257300" marR="0" lvl="2" indent="-342900" algn="l" defTabSz="914400" rtl="0" eaLnBrk="0" fontAlgn="base" latinLnBrk="0" hangingPunct="0">
              <a:lnSpc>
                <a:spcPct val="150000"/>
              </a:lnSpc>
              <a:spcBef>
                <a:spcPct val="20000"/>
              </a:spcBef>
              <a:spcAft>
                <a:spcPct val="0"/>
              </a:spcAft>
              <a:buClrTx/>
              <a:buSzTx/>
              <a:buFont typeface="+mj-ea"/>
              <a:buAutoNum type="circleNumDbPlain" startAt="2"/>
              <a:tabLst/>
              <a:defRPr/>
            </a:pP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在</a:t>
            </a:r>
            <a:r>
              <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Activity</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中实现这个</a:t>
            </a:r>
            <a:r>
              <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click</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方法</a:t>
            </a:r>
            <a:endPar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p:txBody>
      </p:sp>
      <p:sp>
        <p:nvSpPr>
          <p:cNvPr id="34" name="TextBox 33"/>
          <p:cNvSpPr txBox="1"/>
          <p:nvPr/>
        </p:nvSpPr>
        <p:spPr>
          <a:xfrm>
            <a:off x="1371600" y="2456656"/>
            <a:ext cx="7085013" cy="458074"/>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android:onClick="click"</a:t>
            </a:r>
          </a:p>
        </p:txBody>
      </p:sp>
      <p:sp>
        <p:nvSpPr>
          <p:cNvPr id="35" name="TextBox 34"/>
          <p:cNvSpPr txBox="1"/>
          <p:nvPr/>
        </p:nvSpPr>
        <p:spPr>
          <a:xfrm>
            <a:off x="1371600" y="3401219"/>
            <a:ext cx="7085013" cy="133985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public void click(View v){</a:t>
            </a:r>
          </a:p>
          <a:p>
            <a:r>
              <a:rPr lang="en-US" altLang="zh-CN" dirty="0"/>
              <a:t>        Log.i("</a:t>
            </a:r>
            <a:r>
              <a:rPr lang="zh-CN" altLang="en-US" dirty="0"/>
              <a:t>指定</a:t>
            </a:r>
            <a:r>
              <a:rPr lang="en-US" altLang="zh-CN" dirty="0"/>
              <a:t>onClick</a:t>
            </a:r>
            <a:r>
              <a:rPr lang="zh-CN" altLang="en-US" dirty="0"/>
              <a:t>属性方式</a:t>
            </a:r>
            <a:r>
              <a:rPr lang="en-US" altLang="zh-CN" dirty="0"/>
              <a:t>", "button  is clicked");</a:t>
            </a:r>
          </a:p>
          <a:p>
            <a:r>
              <a:rPr lang="en-US" altLang="zh-CN" dirty="0"/>
              <a:t>    }</a:t>
            </a:r>
          </a:p>
        </p:txBody>
      </p:sp>
      <p:sp>
        <p:nvSpPr>
          <p:cNvPr id="39" name="圆角矩形标注 38"/>
          <p:cNvSpPr/>
          <p:nvPr/>
        </p:nvSpPr>
        <p:spPr bwMode="auto">
          <a:xfrm>
            <a:off x="899592" y="5024611"/>
            <a:ext cx="7650163" cy="584200"/>
          </a:xfrm>
          <a:prstGeom prst="wedgeRoundRectCallout">
            <a:avLst>
              <a:gd name="adj1" fmla="val 15982"/>
              <a:gd name="adj2" fmla="val -8142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EA157A"/>
                </a:solidFill>
                <a:effectLst/>
                <a:uLnTx/>
                <a:uFillTx/>
                <a:latin typeface="Times New Roman" panose="02020603050405020304" pitchFamily="18" charset="0"/>
                <a:cs typeface="Times New Roman" panose="02020603050405020304" pitchFamily="18" charset="0"/>
              </a:rPr>
              <a:t>        </a:t>
            </a:r>
            <a:r>
              <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注意：</a:t>
            </a:r>
            <a:r>
              <a:rPr kumimoji="0" lang="en-US" altLang="zh-CN"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Activity</a:t>
            </a:r>
            <a:r>
              <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中实现的方法名称要与</a:t>
            </a:r>
            <a:r>
              <a:rPr kumimoji="0" lang="en-US" altLang="zh-CN"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onClick</a:t>
            </a:r>
            <a:r>
              <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属性设置的名称一致</a:t>
            </a:r>
            <a:r>
              <a:rPr kumimoji="0" lang="zh-CN" altLang="en-US" sz="1800" b="0" i="0" u="none" strike="noStrike" kern="0" cap="none" spc="0" normalizeH="0" baseline="0" noProof="0" dirty="0">
                <a:ln>
                  <a:noFill/>
                </a:ln>
                <a:solidFill>
                  <a:srgbClr val="FF0000"/>
                </a:solidFill>
                <a:effectLst/>
                <a:uLnTx/>
                <a:uFillTx/>
              </a:rPr>
              <a:t>。</a:t>
            </a:r>
            <a:endParaRPr kumimoji="0" lang="zh-CN" altLang="en-US" sz="1800" b="1" i="0" u="none" strike="noStrike" kern="0" cap="none" spc="0" normalizeH="0" baseline="0" noProof="0" dirty="0">
              <a:ln>
                <a:noFill/>
              </a:ln>
              <a:solidFill>
                <a:srgbClr val="FF0000"/>
              </a:solidFill>
              <a:effectLst/>
              <a:uLnTx/>
              <a:uFillTx/>
            </a:endParaRPr>
          </a:p>
        </p:txBody>
      </p:sp>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0"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3.1.2  </a:t>
            </a:r>
            <a:r>
              <a:rPr lang="en-US" altLang="zh-CN" sz="3200" b="1" dirty="0">
                <a:solidFill>
                  <a:srgbClr val="006BA9"/>
                </a:solidFill>
                <a:latin typeface="微软雅黑" pitchFamily="34" charset="-122"/>
                <a:ea typeface="微软雅黑" pitchFamily="34" charset="-122"/>
                <a:sym typeface="宋体" charset="-122"/>
              </a:rPr>
              <a:t>Button</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191050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628799"/>
            <a:ext cx="8102600" cy="417646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292080" y="1401341"/>
            <a:ext cx="248672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点击</a:t>
            </a:r>
            <a:r>
              <a:rPr lang="zh-CN" altLang="en-US" dirty="0" smtClean="0">
                <a:solidFill>
                  <a:schemeClr val="bg1"/>
                </a:solidFill>
                <a:latin typeface="微软雅黑" pitchFamily="34" charset="-122"/>
                <a:ea typeface="微软雅黑" pitchFamily="34" charset="-122"/>
              </a:rPr>
              <a:t>事件实现方式</a:t>
            </a:r>
            <a:endParaRPr lang="zh-CN" altLang="en-US" dirty="0">
              <a:solidFill>
                <a:schemeClr val="bg1"/>
              </a:solidFill>
              <a:latin typeface="微软雅黑" pitchFamily="34" charset="-122"/>
              <a:ea typeface="微软雅黑" pitchFamily="34" charset="-122"/>
            </a:endParaRPr>
          </a:p>
        </p:txBody>
      </p:sp>
      <p:sp>
        <p:nvSpPr>
          <p:cNvPr id="12" name="内容占位符 2"/>
          <p:cNvSpPr txBox="1">
            <a:spLocks/>
          </p:cNvSpPr>
          <p:nvPr/>
        </p:nvSpPr>
        <p:spPr bwMode="auto">
          <a:xfrm>
            <a:off x="481013" y="1844824"/>
            <a:ext cx="7975600" cy="9604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匿名内部类方式</a:t>
            </a:r>
            <a:endParaRPr lang="en-US" altLang="zh-CN" sz="2000" dirty="0" smtClean="0"/>
          </a:p>
          <a:p>
            <a:pPr lvl="2">
              <a:lnSpc>
                <a:spcPct val="150000"/>
              </a:lnSpc>
            </a:pPr>
            <a:r>
              <a:rPr lang="zh-CN" altLang="en-US" sz="1800" dirty="0" smtClean="0">
                <a:latin typeface="Times New Roman" panose="02020603050405020304" pitchFamily="18" charset="0"/>
                <a:cs typeface="Times New Roman" panose="02020603050405020304" pitchFamily="18" charset="0"/>
              </a:rPr>
              <a:t>在</a:t>
            </a:r>
            <a:r>
              <a:rPr lang="en-US" altLang="zh-CN" sz="1800" dirty="0" smtClean="0">
                <a:latin typeface="Times New Roman" panose="02020603050405020304" pitchFamily="18" charset="0"/>
                <a:cs typeface="Times New Roman" panose="02020603050405020304" pitchFamily="18" charset="0"/>
              </a:rPr>
              <a:t>Activity</a:t>
            </a:r>
            <a:r>
              <a:rPr lang="zh-CN" altLang="en-US" sz="1800" dirty="0" smtClean="0">
                <a:latin typeface="Times New Roman" panose="02020603050405020304" pitchFamily="18" charset="0"/>
                <a:cs typeface="Times New Roman" panose="02020603050405020304" pitchFamily="18" charset="0"/>
              </a:rPr>
              <a:t>中添加</a:t>
            </a:r>
            <a:r>
              <a:rPr lang="zh-CN" altLang="en-US" sz="1800" dirty="0" smtClean="0"/>
              <a:t>匿名内部类</a:t>
            </a:r>
            <a:endParaRPr lang="en-US" altLang="zh-CN" sz="1800" dirty="0" smtClean="0"/>
          </a:p>
        </p:txBody>
      </p:sp>
      <p:sp>
        <p:nvSpPr>
          <p:cNvPr id="13" name="TextBox 12"/>
          <p:cNvSpPr txBox="1"/>
          <p:nvPr/>
        </p:nvSpPr>
        <p:spPr>
          <a:xfrm>
            <a:off x="1371600" y="2932782"/>
            <a:ext cx="7085013" cy="258445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smtClean="0"/>
              <a:t>     </a:t>
            </a:r>
            <a:r>
              <a:rPr lang="en-US" altLang="zh-CN" dirty="0" err="1" smtClean="0"/>
              <a:t>btn.setOnClickListener</a:t>
            </a:r>
            <a:r>
              <a:rPr lang="en-US" altLang="zh-CN" dirty="0" smtClean="0"/>
              <a:t>(new </a:t>
            </a:r>
            <a:r>
              <a:rPr lang="en-US" altLang="zh-CN" dirty="0"/>
              <a:t>View.OnClickListener() {</a:t>
            </a:r>
          </a:p>
          <a:p>
            <a:r>
              <a:rPr lang="en-US" altLang="zh-CN" dirty="0"/>
              <a:t>        @Override</a:t>
            </a:r>
          </a:p>
          <a:p>
            <a:r>
              <a:rPr lang="en-US" altLang="zh-CN" dirty="0"/>
              <a:t>        public void onClick(View v) {</a:t>
            </a:r>
          </a:p>
          <a:p>
            <a:r>
              <a:rPr lang="en-US" altLang="zh-CN" dirty="0"/>
              <a:t>            Log.i("</a:t>
            </a:r>
            <a:r>
              <a:rPr lang="zh-CN" altLang="en-US" dirty="0"/>
              <a:t>匿名内部类方式</a:t>
            </a:r>
            <a:r>
              <a:rPr lang="en-US" altLang="zh-CN" dirty="0"/>
              <a:t>", "button  is clicked");</a:t>
            </a:r>
          </a:p>
          <a:p>
            <a:r>
              <a:rPr lang="en-US" altLang="zh-CN" dirty="0"/>
              <a:t>        }</a:t>
            </a:r>
          </a:p>
          <a:p>
            <a:r>
              <a:rPr lang="en-US" altLang="zh-CN" dirty="0" smtClean="0"/>
              <a:t>     });</a:t>
            </a:r>
            <a:endParaRPr lang="en-US" altLang="zh-CN" dirty="0"/>
          </a:p>
        </p:txBody>
      </p:sp>
      <p:sp>
        <p:nvSpPr>
          <p:cNvPr id="7"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3.1.2  </a:t>
            </a:r>
            <a:r>
              <a:rPr lang="en-US" altLang="zh-CN" sz="3200" b="1" dirty="0">
                <a:solidFill>
                  <a:srgbClr val="006BA9"/>
                </a:solidFill>
                <a:latin typeface="微软雅黑" pitchFamily="34" charset="-122"/>
                <a:ea typeface="微软雅黑" pitchFamily="34" charset="-122"/>
                <a:sym typeface="宋体" charset="-122"/>
              </a:rPr>
              <a:t>Button</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356925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600292" y="1206663"/>
            <a:ext cx="8102600" cy="5318681"/>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436096" y="1020925"/>
            <a:ext cx="234270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点击</a:t>
            </a:r>
            <a:r>
              <a:rPr lang="zh-CN" altLang="en-US" dirty="0" smtClean="0">
                <a:solidFill>
                  <a:schemeClr val="bg1"/>
                </a:solidFill>
                <a:latin typeface="微软雅黑" pitchFamily="34" charset="-122"/>
                <a:ea typeface="微软雅黑" pitchFamily="34" charset="-122"/>
              </a:rPr>
              <a:t>事件实现方式</a:t>
            </a:r>
            <a:endParaRPr lang="zh-CN" altLang="en-US" dirty="0">
              <a:solidFill>
                <a:schemeClr val="bg1"/>
              </a:solidFill>
              <a:latin typeface="微软雅黑" pitchFamily="34" charset="-122"/>
              <a:ea typeface="微软雅黑" pitchFamily="34" charset="-122"/>
            </a:endParaRPr>
          </a:p>
        </p:txBody>
      </p:sp>
      <p:sp>
        <p:nvSpPr>
          <p:cNvPr id="18" name="内容占位符 2"/>
          <p:cNvSpPr txBox="1">
            <a:spLocks/>
          </p:cNvSpPr>
          <p:nvPr/>
        </p:nvSpPr>
        <p:spPr bwMode="auto">
          <a:xfrm>
            <a:off x="561617" y="1323450"/>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742950" marR="0" lvl="1" indent="-285750" algn="l" defTabSz="914400" rtl="0" eaLnBrk="0" fontAlgn="base" latinLnBrk="0" hangingPunct="0">
              <a:lnSpc>
                <a:spcPct val="150000"/>
              </a:lnSpc>
              <a:spcBef>
                <a:spcPct val="20000"/>
              </a:spcBef>
              <a:spcAft>
                <a:spcPct val="0"/>
              </a:spcAft>
              <a:buClrTx/>
              <a:buSzTx/>
              <a:buFontTx/>
              <a:buChar char="–"/>
              <a:tabLst/>
              <a:defRPr/>
            </a:pPr>
            <a:r>
              <a:rPr kumimoji="0" lang="zh-CN" altLang="en-US" sz="2000" b="0" i="0" u="none" strike="noStrike" kern="0" cap="none" spc="0" normalizeH="0" baseline="0" noProof="0" dirty="0" smtClean="0">
                <a:ln>
                  <a:noFill/>
                </a:ln>
                <a:solidFill>
                  <a:sysClr val="windowText" lastClr="000000"/>
                </a:solidFill>
                <a:effectLst/>
                <a:uLnTx/>
                <a:uFillTx/>
                <a:latin typeface="Arial"/>
                <a:ea typeface="宋体"/>
              </a:rPr>
              <a:t>接口方式</a:t>
            </a:r>
          </a:p>
          <a:p>
            <a:pPr marL="1257300" marR="0" lvl="2" indent="-342900" algn="l" defTabSz="914400" rtl="0" eaLnBrk="0" fontAlgn="base" latinLnBrk="0" hangingPunct="0">
              <a:lnSpc>
                <a:spcPct val="150000"/>
              </a:lnSpc>
              <a:spcBef>
                <a:spcPct val="20000"/>
              </a:spcBef>
              <a:spcAft>
                <a:spcPct val="0"/>
              </a:spcAft>
              <a:buClrTx/>
              <a:buSzTx/>
              <a:buFont typeface="+mj-ea"/>
              <a:buAutoNum type="circleNumDbPlain"/>
              <a:tabLst/>
              <a:defRPr/>
            </a:pP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设置</a:t>
            </a:r>
            <a:r>
              <a:rPr lang="en-US" altLang="zh-CN" sz="1800" kern="0" dirty="0" smtClean="0">
                <a:solidFill>
                  <a:sysClr val="windowText" lastClr="000000"/>
                </a:solidFill>
                <a:latin typeface="Times New Roman" panose="02020603050405020304" pitchFamily="18" charset="0"/>
                <a:ea typeface="宋体"/>
                <a:cs typeface="Times New Roman" panose="02020603050405020304" pitchFamily="18" charset="0"/>
              </a:rPr>
              <a:t>Button</a:t>
            </a:r>
            <a:r>
              <a:rPr lang="zh-CN" altLang="en-US" sz="1800" kern="0" dirty="0">
                <a:solidFill>
                  <a:sysClr val="windowText" lastClr="000000"/>
                </a:solidFill>
                <a:latin typeface="Times New Roman" panose="02020603050405020304" pitchFamily="18" charset="0"/>
                <a:ea typeface="宋体"/>
                <a:cs typeface="Times New Roman" panose="02020603050405020304" pitchFamily="18" charset="0"/>
              </a:rPr>
              <a:t>控</a:t>
            </a:r>
            <a:r>
              <a:rPr lang="zh-CN" altLang="en-US" sz="1800" kern="0" dirty="0" smtClean="0">
                <a:solidFill>
                  <a:sysClr val="windowText" lastClr="000000"/>
                </a:solidFill>
                <a:latin typeface="Times New Roman" panose="02020603050405020304" pitchFamily="18" charset="0"/>
                <a:ea typeface="宋体"/>
                <a:cs typeface="Times New Roman" panose="02020603050405020304" pitchFamily="18" charset="0"/>
              </a:rPr>
              <a:t>件的点击监听事件</a:t>
            </a:r>
            <a:endPar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endParaRPr>
          </a:p>
          <a:p>
            <a:pPr marL="1257300" marR="0" lvl="2" indent="-342900" algn="l" defTabSz="914400" rtl="0" eaLnBrk="0" fontAlgn="base" latinLnBrk="0" hangingPunct="0">
              <a:lnSpc>
                <a:spcPct val="150000"/>
              </a:lnSpc>
              <a:spcBef>
                <a:spcPct val="20000"/>
              </a:spcBef>
              <a:spcAft>
                <a:spcPct val="0"/>
              </a:spcAft>
              <a:buClrTx/>
              <a:buSzTx/>
              <a:buFont typeface="+mj-ea"/>
              <a:buAutoNum type="circleNumDbPlain" startAt="2"/>
              <a:tabLst/>
              <a:defRPr/>
            </a:pP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接着当前</a:t>
            </a:r>
            <a:r>
              <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Activity</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实现</a:t>
            </a:r>
            <a:r>
              <a:rPr kumimoji="0" lang="en-US" altLang="zh-CN" sz="1800" b="0" i="0" u="none" strike="noStrike" kern="0" cap="none" spc="0" normalizeH="0" baseline="0" noProof="0" dirty="0" err="1" smtClean="0">
                <a:ln>
                  <a:noFill/>
                </a:ln>
                <a:solidFill>
                  <a:sysClr val="windowText" lastClr="000000"/>
                </a:solidFill>
                <a:effectLst/>
                <a:uLnTx/>
                <a:uFillTx/>
                <a:latin typeface="Times New Roman" panose="02020603050405020304" pitchFamily="18" charset="0"/>
                <a:ea typeface="宋体"/>
                <a:cs typeface="Times New Roman" panose="02020603050405020304" pitchFamily="18" charset="0"/>
              </a:rPr>
              <a:t>OnClickListener</a:t>
            </a:r>
            <a:r>
              <a:rPr kumimoji="0" lang="zh-CN" altLang="en-US" sz="1800" b="0" i="0" u="none" strike="noStrike" kern="0" cap="none" spc="0" normalizeH="0" baseline="0" noProof="0" dirty="0" smtClean="0">
                <a:ln>
                  <a:noFill/>
                </a:ln>
                <a:solidFill>
                  <a:sysClr val="windowText" lastClr="000000"/>
                </a:solidFill>
                <a:effectLst/>
                <a:uLnTx/>
                <a:uFillTx/>
                <a:latin typeface="Arial"/>
                <a:ea typeface="宋体"/>
              </a:rPr>
              <a:t>接口</a:t>
            </a: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257300" lvl="2" indent="-342900">
              <a:lnSpc>
                <a:spcPct val="150000"/>
              </a:lnSpc>
              <a:buFont typeface="+mj-ea"/>
              <a:buAutoNum type="circleNumDbPlain" startAt="3"/>
              <a:defRPr/>
            </a:pPr>
            <a:r>
              <a:rPr kumimoji="0" lang="zh-CN" altLang="en-US" sz="1800" b="0" i="0" u="none" strike="noStrike" kern="0" cap="none" spc="0" normalizeH="0" baseline="0" noProof="0" dirty="0" smtClean="0">
                <a:ln>
                  <a:noFill/>
                </a:ln>
                <a:solidFill>
                  <a:sysClr val="windowText" lastClr="000000"/>
                </a:solidFill>
                <a:effectLst/>
                <a:uLnTx/>
                <a:uFillTx/>
                <a:latin typeface="Arial"/>
                <a:ea typeface="宋体"/>
              </a:rPr>
              <a:t>然后实现</a:t>
            </a:r>
            <a:r>
              <a:rPr lang="en-US" altLang="zh-CN" sz="1800" kern="0" dirty="0">
                <a:solidFill>
                  <a:sysClr val="windowText" lastClr="000000"/>
                </a:solidFill>
                <a:latin typeface="Arial"/>
                <a:ea typeface="宋体"/>
              </a:rPr>
              <a:t>OnClickListener</a:t>
            </a:r>
            <a:r>
              <a:rPr kumimoji="0" lang="zh-CN" altLang="en-US" sz="1800" b="0" i="0" u="none" strike="noStrike" kern="0" cap="none" spc="0" normalizeH="0" baseline="0" noProof="0" dirty="0" smtClean="0">
                <a:ln>
                  <a:noFill/>
                </a:ln>
                <a:solidFill>
                  <a:sysClr val="windowText" lastClr="000000"/>
                </a:solidFill>
                <a:effectLst/>
                <a:uLnTx/>
                <a:uFillTx/>
                <a:latin typeface="Arial"/>
                <a:ea typeface="宋体"/>
              </a:rPr>
              <a:t>接口中的方法</a:t>
            </a: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914400" marR="0" lvl="2" indent="0" algn="l" defTabSz="914400" rtl="0" eaLnBrk="0" fontAlgn="base" latinLnBrk="0" hangingPunct="0">
              <a:lnSpc>
                <a:spcPct val="150000"/>
              </a:lnSpc>
              <a:spcBef>
                <a:spcPct val="20000"/>
              </a:spcBef>
              <a:spcAft>
                <a:spcPct val="0"/>
              </a:spcAft>
              <a:buClrTx/>
              <a:buSz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a:p>
            <a:pPr marL="1143000" marR="0" lvl="2" indent="-228600" algn="l" defTabSz="914400" rtl="0" eaLnBrk="0" fontAlgn="base" latinLnBrk="0" hangingPunct="0">
              <a:lnSpc>
                <a:spcPct val="150000"/>
              </a:lnSpc>
              <a:spcBef>
                <a:spcPct val="20000"/>
              </a:spcBef>
              <a:spcAft>
                <a:spcPct val="0"/>
              </a:spcAft>
              <a:buClrTx/>
              <a:buSzTx/>
              <a:buFontTx/>
              <a:buChar char="•"/>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a:ea typeface="宋体"/>
            </a:endParaRPr>
          </a:p>
        </p:txBody>
      </p:sp>
      <p:sp>
        <p:nvSpPr>
          <p:cNvPr id="19" name="TextBox 18"/>
          <p:cNvSpPr txBox="1"/>
          <p:nvPr/>
        </p:nvSpPr>
        <p:spPr>
          <a:xfrm>
            <a:off x="1465412" y="3212976"/>
            <a:ext cx="7085013" cy="849634"/>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public class MainActivity extends AppCompatActivity </a:t>
            </a:r>
            <a:r>
              <a:rPr lang="en-US" altLang="zh-CN" dirty="0" smtClean="0"/>
              <a:t>implements                    </a:t>
            </a:r>
          </a:p>
          <a:p>
            <a:r>
              <a:rPr lang="en-US" altLang="zh-CN" dirty="0"/>
              <a:t>           </a:t>
            </a:r>
            <a:r>
              <a:rPr lang="en-US" altLang="zh-CN" dirty="0" smtClean="0"/>
              <a:t>                                                                         View.onClickListener</a:t>
            </a:r>
            <a:endParaRPr lang="en-US" altLang="zh-CN" dirty="0"/>
          </a:p>
        </p:txBody>
      </p:sp>
      <p:sp>
        <p:nvSpPr>
          <p:cNvPr id="21" name="TextBox 20"/>
          <p:cNvSpPr txBox="1"/>
          <p:nvPr/>
        </p:nvSpPr>
        <p:spPr>
          <a:xfrm>
            <a:off x="1465412" y="4664591"/>
            <a:ext cx="7085013" cy="17541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@Override</a:t>
            </a:r>
          </a:p>
          <a:p>
            <a:r>
              <a:rPr lang="en-US" altLang="zh-CN" dirty="0"/>
              <a:t>    public void onClick(View v) {</a:t>
            </a:r>
          </a:p>
          <a:p>
            <a:r>
              <a:rPr lang="en-US" altLang="zh-CN" dirty="0"/>
              <a:t>        Log.i("</a:t>
            </a:r>
            <a:r>
              <a:rPr lang="zh-CN" altLang="en-US" dirty="0"/>
              <a:t>接口方式</a:t>
            </a:r>
            <a:r>
              <a:rPr lang="en-US" altLang="zh-CN" dirty="0"/>
              <a:t>", "button  is clicked");</a:t>
            </a:r>
          </a:p>
          <a:p>
            <a:r>
              <a:rPr lang="en-US" altLang="zh-CN" dirty="0"/>
              <a:t>    }</a:t>
            </a:r>
          </a:p>
        </p:txBody>
      </p:sp>
      <p:sp>
        <p:nvSpPr>
          <p:cNvPr id="22" name="TextBox 21"/>
          <p:cNvSpPr txBox="1"/>
          <p:nvPr/>
        </p:nvSpPr>
        <p:spPr>
          <a:xfrm>
            <a:off x="1465412" y="2252362"/>
            <a:ext cx="7085013" cy="52856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btn.setOnClickListener(this);</a:t>
            </a:r>
          </a:p>
        </p:txBody>
      </p:sp>
      <p:sp>
        <p:nvSpPr>
          <p:cNvPr id="23" name="矩形 22"/>
          <p:cNvSpPr/>
          <p:nvPr/>
        </p:nvSpPr>
        <p:spPr>
          <a:xfrm>
            <a:off x="1703388" y="2344118"/>
            <a:ext cx="2890837" cy="369332"/>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24" name="直接箭头连接符 23"/>
          <p:cNvCxnSpPr/>
          <p:nvPr/>
        </p:nvCxnSpPr>
        <p:spPr bwMode="auto">
          <a:xfrm>
            <a:off x="4594225" y="2519479"/>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圆角矩形 24"/>
          <p:cNvSpPr/>
          <p:nvPr/>
        </p:nvSpPr>
        <p:spPr>
          <a:xfrm>
            <a:off x="5012373" y="2324472"/>
            <a:ext cx="3698875"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latin typeface="Times New Roman" pitchFamily="18" charset="0"/>
                <a:ea typeface="宋体" pitchFamily="2" charset="-122"/>
                <a:cs typeface="Times New Roman" pitchFamily="18" charset="0"/>
              </a:rPr>
              <a:t>this</a:t>
            </a:r>
            <a:r>
              <a:rPr lang="zh-CN" altLang="en-US" b="1" dirty="0">
                <a:solidFill>
                  <a:schemeClr val="bg1"/>
                </a:solidFill>
                <a:latin typeface="Times New Roman" pitchFamily="18" charset="0"/>
                <a:ea typeface="宋体" pitchFamily="2" charset="-122"/>
                <a:cs typeface="Times New Roman" pitchFamily="18" charset="0"/>
              </a:rPr>
              <a:t>代表</a:t>
            </a:r>
            <a:r>
              <a:rPr lang="en-US" altLang="zh-CN" b="1" dirty="0">
                <a:solidFill>
                  <a:schemeClr val="bg1"/>
                </a:solidFill>
                <a:latin typeface="Times New Roman" pitchFamily="18" charset="0"/>
                <a:ea typeface="宋体" pitchFamily="2" charset="-122"/>
                <a:cs typeface="Times New Roman" pitchFamily="18" charset="0"/>
              </a:rPr>
              <a:t>onClickListener</a:t>
            </a:r>
            <a:r>
              <a:rPr lang="zh-CN" altLang="en-US" b="1" dirty="0">
                <a:solidFill>
                  <a:schemeClr val="bg1"/>
                </a:solidFill>
                <a:latin typeface="Times New Roman" pitchFamily="18" charset="0"/>
                <a:ea typeface="宋体" pitchFamily="2" charset="-122"/>
                <a:cs typeface="Times New Roman" pitchFamily="18" charset="0"/>
              </a:rPr>
              <a:t>的引用</a:t>
            </a:r>
          </a:p>
        </p:txBody>
      </p:sp>
      <p:sp>
        <p:nvSpPr>
          <p:cNvPr id="12"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3"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3.1.2  </a:t>
            </a:r>
            <a:r>
              <a:rPr lang="en-US" altLang="zh-CN" sz="3200" b="1" dirty="0">
                <a:solidFill>
                  <a:srgbClr val="006BA9"/>
                </a:solidFill>
                <a:latin typeface="微软雅黑" pitchFamily="34" charset="-122"/>
                <a:ea typeface="微软雅黑" pitchFamily="34" charset="-122"/>
                <a:sym typeface="宋体" charset="-122"/>
              </a:rPr>
              <a:t>Button</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71979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54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012160" y="1340768"/>
            <a:ext cx="165618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smtClean="0">
                <a:solidFill>
                  <a:schemeClr val="bg1"/>
                </a:solidFill>
                <a:latin typeface="微软雅黑" pitchFamily="34" charset="-122"/>
                <a:ea typeface="微软雅黑" pitchFamily="34" charset="-122"/>
              </a:rPr>
              <a:t>EditView</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5" name="内容占位符 2"/>
          <p:cNvSpPr txBox="1">
            <a:spLocks/>
          </p:cNvSpPr>
          <p:nvPr/>
        </p:nvSpPr>
        <p:spPr bwMode="auto">
          <a:xfrm>
            <a:off x="481013" y="1700808"/>
            <a:ext cx="7975600"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1800" dirty="0">
                <a:solidFill>
                  <a:schemeClr val="dk1"/>
                </a:solidFill>
                <a:latin typeface="Times New Roman" pitchFamily="18" charset="0"/>
                <a:cs typeface="Times New Roman" pitchFamily="18" charset="0"/>
              </a:rPr>
              <a:t>EditText</a:t>
            </a:r>
            <a:r>
              <a:rPr lang="zh-CN" altLang="en-US" sz="2000" dirty="0" smtClean="0">
                <a:latin typeface="Times New Roman" panose="02020603050405020304" pitchFamily="18" charset="0"/>
                <a:cs typeface="Times New Roman" panose="02020603050405020304" pitchFamily="18" charset="0"/>
              </a:rPr>
              <a:t>表示编辑框，</a:t>
            </a:r>
            <a:r>
              <a:rPr lang="zh-CN" altLang="zh-CN" sz="2000" dirty="0"/>
              <a:t>它是</a:t>
            </a:r>
            <a:r>
              <a:rPr lang="en-US" altLang="zh-CN" sz="1800" dirty="0">
                <a:solidFill>
                  <a:schemeClr val="dk1"/>
                </a:solidFill>
                <a:latin typeface="Times New Roman" pitchFamily="18" charset="0"/>
                <a:cs typeface="Times New Roman" pitchFamily="18" charset="0"/>
              </a:rPr>
              <a:t>TextView</a:t>
            </a:r>
            <a:r>
              <a:rPr lang="zh-CN" altLang="zh-CN" sz="2000" dirty="0"/>
              <a:t>的子类，用户可在此控件中输入信息</a:t>
            </a:r>
            <a:r>
              <a:rPr lang="zh-CN" altLang="zh-CN" sz="2000" dirty="0" smtClean="0"/>
              <a:t>。</a:t>
            </a:r>
            <a:endParaRPr lang="en-US" altLang="zh-CN" sz="2000" dirty="0" smtClean="0"/>
          </a:p>
          <a:p>
            <a:pPr lvl="1">
              <a:lnSpc>
                <a:spcPct val="150000"/>
              </a:lnSpc>
            </a:pPr>
            <a:endParaRPr lang="zh-CN" altLang="en-US" sz="1800" dirty="0" smtClean="0"/>
          </a:p>
        </p:txBody>
      </p:sp>
      <p:sp>
        <p:nvSpPr>
          <p:cNvPr id="16"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3.1.3  </a:t>
            </a:r>
            <a:r>
              <a:rPr lang="en-US" altLang="zh-CN" sz="3200" b="1" dirty="0">
                <a:solidFill>
                  <a:srgbClr val="006BA9"/>
                </a:solidFill>
                <a:latin typeface="微软雅黑" pitchFamily="34" charset="-122"/>
                <a:ea typeface="微软雅黑" pitchFamily="34" charset="-122"/>
                <a:sym typeface="宋体" charset="-122"/>
              </a:rPr>
              <a:t>EditView</a:t>
            </a:r>
            <a:endParaRPr lang="zh-CN" altLang="en-US" sz="3200" b="1" dirty="0">
              <a:solidFill>
                <a:srgbClr val="006BA9"/>
              </a:solidFill>
              <a:latin typeface="微软雅黑" pitchFamily="34" charset="-122"/>
              <a:ea typeface="微软雅黑" pitchFamily="34" charset="-122"/>
              <a:sym typeface="宋体"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71701904"/>
              </p:ext>
            </p:extLst>
          </p:nvPr>
        </p:nvGraphicFramePr>
        <p:xfrm>
          <a:off x="1115616" y="2852936"/>
          <a:ext cx="7178575" cy="3235960"/>
        </p:xfrm>
        <a:graphic>
          <a:graphicData uri="http://schemas.openxmlformats.org/drawingml/2006/table">
            <a:tbl>
              <a:tblPr firstRow="1" bandRow="1">
                <a:tableStyleId>{5C22544A-7EE6-4342-B048-85BDC9FD1C3A}</a:tableStyleId>
              </a:tblPr>
              <a:tblGrid>
                <a:gridCol w="2376264"/>
                <a:gridCol w="480231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属性名称</a:t>
                      </a:r>
                      <a:endParaRPr lang="zh-CN" altLang="zh-CN" sz="1800" kern="100" dirty="0" smtClean="0">
                        <a:effectLst/>
                        <a:latin typeface="Times New Roman"/>
                        <a:ea typeface="宋体"/>
                      </a:endParaRPr>
                    </a:p>
                  </a:txBody>
                  <a:tcPr/>
                </a:tc>
                <a:tc>
                  <a:txBody>
                    <a:bodyPr/>
                    <a:lstStyle/>
                    <a:p>
                      <a:pPr algn="ctr"/>
                      <a:r>
                        <a:rPr lang="zh-CN" altLang="en-US" dirty="0" smtClean="0"/>
                        <a:t>功能描述</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android:hint</a:t>
                      </a:r>
                    </a:p>
                  </a:txBody>
                  <a:tcPr/>
                </a:tc>
                <a:tc>
                  <a:txBody>
                    <a:bodyPr/>
                    <a:lstStyle/>
                    <a:p>
                      <a:r>
                        <a:rPr lang="zh-CN" altLang="en-US" dirty="0" smtClean="0"/>
                        <a:t>控件中内容为空时显示的提示文本信息</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android:textColorHint</a:t>
                      </a:r>
                    </a:p>
                  </a:txBody>
                  <a:tcPr/>
                </a:tc>
                <a:tc>
                  <a:txBody>
                    <a:bodyPr/>
                    <a:lstStyle/>
                    <a:p>
                      <a:r>
                        <a:rPr lang="zh-CN" altLang="en-US" dirty="0" smtClean="0"/>
                        <a:t>控件中内容为空时显示的提示文本信息的颜色</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android:password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输入文本框中的内容显示为“</a:t>
                      </a:r>
                      <a:r>
                        <a:rPr lang="en-US" altLang="zh-CN" sz="1800" kern="100" dirty="0" smtClean="0">
                          <a:effectLst/>
                        </a:rPr>
                        <a:t>.</a:t>
                      </a:r>
                      <a:r>
                        <a:rPr lang="zh-CN" altLang="zh-CN" sz="1800" kern="100" dirty="0" smtClean="0">
                          <a:effectLst/>
                        </a:rPr>
                        <a:t>”</a:t>
                      </a:r>
                      <a:endParaRPr lang="zh-CN" altLang="zh-CN" sz="1800" kern="100" dirty="0" smtClean="0">
                        <a:effectLst/>
                        <a:latin typeface="Times New Roman"/>
                        <a:ea typeface="宋体"/>
                      </a:endParaRPr>
                    </a:p>
                  </a:txBody>
                  <a:tcPr/>
                </a:tc>
              </a:tr>
              <a:tr h="370840">
                <a:tc>
                  <a:txBody>
                    <a:bodyPr/>
                    <a:lstStyle/>
                    <a:p>
                      <a:r>
                        <a:rPr lang="en-US" altLang="zh-CN" sz="1800" kern="1200" dirty="0" smtClean="0">
                          <a:solidFill>
                            <a:schemeClr val="dk1"/>
                          </a:solidFill>
                          <a:latin typeface="Times New Roman" pitchFamily="18" charset="0"/>
                          <a:ea typeface="+mn-ea"/>
                          <a:cs typeface="Times New Roman" pitchFamily="18" charset="0"/>
                        </a:rPr>
                        <a:t>android:phoneNumber</a:t>
                      </a:r>
                    </a:p>
                  </a:txBody>
                  <a:tcPr/>
                </a:tc>
                <a:tc>
                  <a:txBody>
                    <a:bodyPr/>
                    <a:lstStyle/>
                    <a:p>
                      <a:r>
                        <a:rPr lang="zh-CN" altLang="en-US" dirty="0" smtClean="0"/>
                        <a:t>设置输入文本框中的内容只能是数字</a:t>
                      </a:r>
                      <a:endParaRPr lang="zh-CN" altLang="en-US" dirty="0"/>
                    </a:p>
                  </a:txBody>
                  <a:tcPr/>
                </a:tc>
              </a:tr>
              <a:tr h="370840">
                <a:tc>
                  <a:txBody>
                    <a:bodyPr/>
                    <a:lstStyle/>
                    <a:p>
                      <a:r>
                        <a:rPr lang="en-US" altLang="zh-CN" sz="1800" kern="1200" dirty="0" smtClean="0">
                          <a:solidFill>
                            <a:schemeClr val="dk1"/>
                          </a:solidFill>
                          <a:latin typeface="Times New Roman" pitchFamily="18" charset="0"/>
                          <a:ea typeface="+mn-ea"/>
                          <a:cs typeface="Times New Roman" pitchFamily="18" charset="0"/>
                        </a:rPr>
                        <a:t>android:minLines</a:t>
                      </a:r>
                    </a:p>
                  </a:txBody>
                  <a:tcPr/>
                </a:tc>
                <a:tc>
                  <a:txBody>
                    <a:bodyPr/>
                    <a:lstStyle/>
                    <a:p>
                      <a:r>
                        <a:rPr lang="zh-CN" altLang="en-US" dirty="0" smtClean="0"/>
                        <a:t>设置文本的最小行数</a:t>
                      </a:r>
                    </a:p>
                  </a:txBody>
                  <a:tcPr/>
                </a:tc>
              </a:tr>
              <a:tr h="370840">
                <a:tc>
                  <a:txBody>
                    <a:bodyPr/>
                    <a:lstStyle/>
                    <a:p>
                      <a:pPr marL="0" algn="l" defTabSz="914400" rtl="0" eaLnBrk="1" latinLnBrk="0" hangingPunct="1"/>
                      <a:r>
                        <a:rPr lang="en-US" altLang="zh-CN" sz="1800" kern="1200" dirty="0" smtClean="0">
                          <a:solidFill>
                            <a:schemeClr val="dk1"/>
                          </a:solidFill>
                          <a:latin typeface="Times New Roman" pitchFamily="18" charset="0"/>
                          <a:ea typeface="+mn-ea"/>
                          <a:cs typeface="Times New Roman" pitchFamily="18" charset="0"/>
                        </a:rPr>
                        <a:t>android:scrollHorizontally</a:t>
                      </a:r>
                    </a:p>
                  </a:txBody>
                  <a:tcPr/>
                </a:tc>
                <a:tc>
                  <a:txBody>
                    <a:bodyPr/>
                    <a:lstStyle/>
                    <a:p>
                      <a:r>
                        <a:rPr lang="zh-CN" altLang="en-US" dirty="0" smtClean="0"/>
                        <a:t>设置文本信息超出</a:t>
                      </a:r>
                      <a:r>
                        <a:rPr lang="en-US" altLang="zh-CN" sz="1800" kern="1200" dirty="0" smtClean="0">
                          <a:solidFill>
                            <a:schemeClr val="dk1"/>
                          </a:solidFill>
                          <a:latin typeface="Times New Roman" pitchFamily="18" charset="0"/>
                          <a:ea typeface="+mn-ea"/>
                          <a:cs typeface="Times New Roman" pitchFamily="18" charset="0"/>
                        </a:rPr>
                        <a:t>EditText</a:t>
                      </a:r>
                      <a:r>
                        <a:rPr lang="zh-CN" altLang="en-US" dirty="0" smtClean="0"/>
                        <a:t>的宽度情况下，是否出现横拉条</a:t>
                      </a:r>
                    </a:p>
                  </a:txBody>
                  <a:tcPr/>
                </a:tc>
              </a:tr>
              <a:tr h="370840">
                <a:tc>
                  <a:txBody>
                    <a:bodyPr/>
                    <a:lstStyle/>
                    <a:p>
                      <a:pPr marL="0" algn="l" defTabSz="914400" rtl="0" eaLnBrk="1" latinLnBrk="0" hangingPunct="1"/>
                      <a:r>
                        <a:rPr lang="en-US" altLang="zh-CN" sz="1800" kern="1200" dirty="0" smtClean="0">
                          <a:solidFill>
                            <a:schemeClr val="dk1"/>
                          </a:solidFill>
                          <a:latin typeface="Times New Roman" pitchFamily="18" charset="0"/>
                          <a:ea typeface="+mn-ea"/>
                          <a:cs typeface="Times New Roman" pitchFamily="18" charset="0"/>
                        </a:rPr>
                        <a:t>android:editable</a:t>
                      </a:r>
                    </a:p>
                  </a:txBody>
                  <a:tcPr/>
                </a:tc>
                <a:tc>
                  <a:txBody>
                    <a:bodyPr/>
                    <a:lstStyle/>
                    <a:p>
                      <a:r>
                        <a:rPr lang="zh-CN" altLang="en-US" dirty="0" smtClean="0"/>
                        <a:t>设置是否可编辑</a:t>
                      </a:r>
                    </a:p>
                  </a:txBody>
                  <a:tcPr/>
                </a:tc>
              </a:tr>
            </a:tbl>
          </a:graphicData>
        </a:graphic>
      </p:graphicFrame>
    </p:spTree>
    <p:custDataLst>
      <p:tags r:id="rId1"/>
    </p:custDataLst>
    <p:extLst>
      <p:ext uri="{BB962C8B-B14F-4D97-AF65-F5344CB8AC3E}">
        <p14:creationId xmlns:p14="http://schemas.microsoft.com/office/powerpoint/2010/main" val="1278958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54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312605" y="1340768"/>
            <a:ext cx="151216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smtClean="0">
                <a:solidFill>
                  <a:schemeClr val="bg1"/>
                </a:solidFill>
                <a:latin typeface="微软雅黑" pitchFamily="34" charset="-122"/>
                <a:ea typeface="微软雅黑" pitchFamily="34" charset="-122"/>
              </a:rPr>
              <a:t>EditView</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6" name="TextBox 25"/>
          <p:cNvSpPr txBox="1"/>
          <p:nvPr/>
        </p:nvSpPr>
        <p:spPr>
          <a:xfrm>
            <a:off x="815250" y="2132856"/>
            <a:ext cx="7796213" cy="330993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&lt;EditText</a:t>
            </a:r>
          </a:p>
          <a:p>
            <a:r>
              <a:rPr lang="en-US" altLang="zh-CN" sz="1600" dirty="0"/>
              <a:t>        android:layout_width="match_parent“</a:t>
            </a:r>
          </a:p>
          <a:p>
            <a:r>
              <a:rPr lang="en-US" altLang="zh-CN" sz="1600" dirty="0"/>
              <a:t>        android:layout_height="wrap_content“</a:t>
            </a:r>
          </a:p>
          <a:p>
            <a:r>
              <a:rPr lang="en-US" altLang="zh-CN" sz="1600" dirty="0"/>
              <a:t>        android:hint="</a:t>
            </a:r>
            <a:r>
              <a:rPr lang="zh-CN" altLang="en-US" sz="1600" dirty="0"/>
              <a:t>请输入姓名</a:t>
            </a:r>
            <a:r>
              <a:rPr lang="en-US" altLang="zh-CN" sz="1600" dirty="0"/>
              <a:t>"</a:t>
            </a:r>
          </a:p>
          <a:p>
            <a:r>
              <a:rPr lang="en-US" altLang="zh-CN" sz="1600" dirty="0"/>
              <a:t>        android:maxLines="2"</a:t>
            </a:r>
          </a:p>
          <a:p>
            <a:r>
              <a:rPr lang="en-US" altLang="zh-CN" sz="1600" dirty="0"/>
              <a:t>        android:textColor="#000000"</a:t>
            </a:r>
          </a:p>
          <a:p>
            <a:r>
              <a:rPr lang="en-US" altLang="zh-CN" sz="1600" dirty="0"/>
              <a:t>        android:textSize="20sp"</a:t>
            </a:r>
          </a:p>
          <a:p>
            <a:r>
              <a:rPr lang="en-US" altLang="zh-CN" sz="1600" dirty="0"/>
              <a:t>        android:textStyle="italic" </a:t>
            </a:r>
          </a:p>
          <a:p>
            <a:r>
              <a:rPr lang="en-US" altLang="zh-CN" sz="1600" dirty="0" smtClean="0"/>
              <a:t>        /&gt;</a:t>
            </a:r>
            <a:endParaRPr lang="en-US" altLang="zh-CN" sz="1600" dirty="0"/>
          </a:p>
        </p:txBody>
      </p:sp>
      <p:sp>
        <p:nvSpPr>
          <p:cNvPr id="27" name="矩形 26"/>
          <p:cNvSpPr/>
          <p:nvPr/>
        </p:nvSpPr>
        <p:spPr>
          <a:xfrm>
            <a:off x="1205691" y="3275652"/>
            <a:ext cx="2790245" cy="369332"/>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28" name="直接箭头连接符 27"/>
          <p:cNvCxnSpPr/>
          <p:nvPr/>
        </p:nvCxnSpPr>
        <p:spPr bwMode="auto">
          <a:xfrm>
            <a:off x="3995936" y="3464984"/>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圆角矩形 28"/>
          <p:cNvSpPr/>
          <p:nvPr/>
        </p:nvSpPr>
        <p:spPr>
          <a:xfrm>
            <a:off x="4412889" y="3284984"/>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设置提示信息</a:t>
            </a:r>
          </a:p>
        </p:txBody>
      </p:sp>
      <p:sp>
        <p:nvSpPr>
          <p:cNvPr id="30" name="矩形 29"/>
          <p:cNvSpPr/>
          <p:nvPr/>
        </p:nvSpPr>
        <p:spPr>
          <a:xfrm>
            <a:off x="1207279" y="3717967"/>
            <a:ext cx="2788657" cy="369332"/>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31" name="直接箭头连接符 30"/>
          <p:cNvCxnSpPr/>
          <p:nvPr/>
        </p:nvCxnSpPr>
        <p:spPr bwMode="auto">
          <a:xfrm>
            <a:off x="3997525" y="3902633"/>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圆角矩形 31"/>
          <p:cNvSpPr/>
          <p:nvPr/>
        </p:nvSpPr>
        <p:spPr>
          <a:xfrm>
            <a:off x="4407100" y="3728966"/>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设置最大行数</a:t>
            </a:r>
          </a:p>
        </p:txBody>
      </p:sp>
      <p:sp>
        <p:nvSpPr>
          <p:cNvPr id="33" name="矩形 32"/>
          <p:cNvSpPr/>
          <p:nvPr/>
        </p:nvSpPr>
        <p:spPr>
          <a:xfrm>
            <a:off x="1207279" y="4088966"/>
            <a:ext cx="2788658" cy="1152000"/>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34" name="直接箭头连接符 33"/>
          <p:cNvCxnSpPr/>
          <p:nvPr/>
        </p:nvCxnSpPr>
        <p:spPr bwMode="auto">
          <a:xfrm>
            <a:off x="3995937" y="4725144"/>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4405511" y="4367956"/>
            <a:ext cx="3076575" cy="7143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latin typeface="Times New Roman" pitchFamily="18" charset="0"/>
                <a:ea typeface="宋体" pitchFamily="2" charset="-122"/>
                <a:cs typeface="Times New Roman" pitchFamily="18" charset="0"/>
              </a:rPr>
              <a:t>设置文本颜色、大小、样式</a:t>
            </a:r>
            <a:endParaRPr lang="en-US" altLang="zh-CN" b="1" dirty="0">
              <a:solidFill>
                <a:schemeClr val="bg1"/>
              </a:solidFill>
              <a:latin typeface="Times New Roman" pitchFamily="18" charset="0"/>
              <a:ea typeface="宋体" pitchFamily="2" charset="-122"/>
              <a:cs typeface="Times New Roman" pitchFamily="18" charset="0"/>
            </a:endParaRPr>
          </a:p>
          <a:p>
            <a:pPr algn="ctr"/>
            <a:r>
              <a:rPr lang="zh-CN" altLang="en-US" b="1" dirty="0">
                <a:solidFill>
                  <a:schemeClr val="bg1"/>
                </a:solidFill>
                <a:latin typeface="Times New Roman" pitchFamily="18" charset="0"/>
                <a:ea typeface="宋体" pitchFamily="2" charset="-122"/>
                <a:cs typeface="Times New Roman" pitchFamily="18" charset="0"/>
              </a:rPr>
              <a:t>继承自</a:t>
            </a:r>
            <a:r>
              <a:rPr lang="en-US" altLang="zh-CN" b="1" dirty="0">
                <a:solidFill>
                  <a:schemeClr val="bg1"/>
                </a:solidFill>
                <a:latin typeface="Times New Roman" pitchFamily="18" charset="0"/>
                <a:ea typeface="宋体" pitchFamily="2" charset="-122"/>
                <a:cs typeface="Times New Roman" pitchFamily="18" charset="0"/>
              </a:rPr>
              <a:t>TextView</a:t>
            </a:r>
            <a:r>
              <a:rPr lang="zh-CN" altLang="en-US" b="1" dirty="0">
                <a:solidFill>
                  <a:schemeClr val="bg1"/>
                </a:solidFill>
                <a:latin typeface="Times New Roman" pitchFamily="18" charset="0"/>
                <a:ea typeface="宋体" pitchFamily="2" charset="-122"/>
                <a:cs typeface="Times New Roman" pitchFamily="18" charset="0"/>
              </a:rPr>
              <a:t>的属性</a:t>
            </a:r>
          </a:p>
        </p:txBody>
      </p:sp>
      <p:sp>
        <p:nvSpPr>
          <p:cNvPr id="16"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3.1.3  </a:t>
            </a:r>
            <a:r>
              <a:rPr lang="en-US" altLang="zh-CN" sz="3200" b="1" dirty="0">
                <a:solidFill>
                  <a:srgbClr val="006BA9"/>
                </a:solidFill>
                <a:latin typeface="微软雅黑" pitchFamily="34" charset="-122"/>
                <a:ea typeface="微软雅黑" pitchFamily="34" charset="-122"/>
                <a:sym typeface="宋体" charset="-122"/>
              </a:rPr>
              <a:t>EditView</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096" y="1888723"/>
            <a:ext cx="2686257" cy="404048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72433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2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8"/>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29"/>
                                        </p:tgtEl>
                                        <p:attrNameLst>
                                          <p:attrName>style.visibility</p:attrName>
                                        </p:attrNameLst>
                                      </p:cBhvr>
                                      <p:to>
                                        <p:strVal val="hidden"/>
                                      </p:to>
                                    </p:set>
                                  </p:childTnLst>
                                </p:cTn>
                              </p:par>
                            </p:childTnLst>
                          </p:cTn>
                        </p:par>
                        <p:par>
                          <p:cTn id="34" fill="hold">
                            <p:stCondLst>
                              <p:cond delay="0"/>
                            </p:stCondLst>
                            <p:childTnLst>
                              <p:par>
                                <p:cTn id="35" presetID="22" presetClass="entr" presetSubtype="8"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par>
                                <p:cTn id="38" presetID="22" presetClass="entr" presetSubtype="8"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30"/>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1"/>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32"/>
                                        </p:tgtEl>
                                        <p:attrNameLst>
                                          <p:attrName>style.visibility</p:attrName>
                                        </p:attrNameLst>
                                      </p:cBhvr>
                                      <p:to>
                                        <p:strVal val="hidden"/>
                                      </p:to>
                                    </p:set>
                                  </p:childTnLst>
                                </p:cTn>
                              </p:par>
                            </p:childTnLst>
                          </p:cTn>
                        </p:par>
                        <p:par>
                          <p:cTn id="52" fill="hold">
                            <p:stCondLst>
                              <p:cond delay="0"/>
                            </p:stCondLst>
                            <p:childTnLst>
                              <p:par>
                                <p:cTn id="53" presetID="22" presetClass="entr" presetSubtype="8"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500"/>
                                        <p:tgtEl>
                                          <p:spTgt spid="33"/>
                                        </p:tgtEl>
                                      </p:cBhvr>
                                    </p:animEffect>
                                  </p:childTnLst>
                                </p:cTn>
                              </p:par>
                              <p:par>
                                <p:cTn id="56" presetID="22" presetClass="entr" presetSubtype="8"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500"/>
                                        <p:tgtEl>
                                          <p:spTgt spid="34"/>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7" grpId="1" animBg="1"/>
      <p:bldP spid="29" grpId="0" animBg="1"/>
      <p:bldP spid="29" grpId="1" animBg="1"/>
      <p:bldP spid="30" grpId="0" animBg="1"/>
      <p:bldP spid="30" grpId="1" animBg="1"/>
      <p:bldP spid="32" grpId="0" animBg="1"/>
      <p:bldP spid="32" grpId="1" animBg="1"/>
      <p:bldP spid="33"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00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012160" y="1340768"/>
            <a:ext cx="180020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itchFamily="34" charset="-122"/>
                <a:ea typeface="微软雅黑" pitchFamily="34" charset="-122"/>
              </a:rPr>
              <a:t>ImageView</a:t>
            </a:r>
            <a:endParaRPr lang="en-US" altLang="zh-CN"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7" name="内容占位符 2"/>
          <p:cNvSpPr txBox="1">
            <a:spLocks/>
          </p:cNvSpPr>
          <p:nvPr/>
        </p:nvSpPr>
        <p:spPr bwMode="auto">
          <a:xfrm>
            <a:off x="450290" y="1638176"/>
            <a:ext cx="7975600"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smtClean="0">
                <a:latin typeface="Times New Roman" panose="02020603050405020304" pitchFamily="18" charset="0"/>
                <a:cs typeface="Times New Roman" panose="02020603050405020304" pitchFamily="18" charset="0"/>
              </a:rPr>
              <a:t> </a:t>
            </a:r>
            <a:r>
              <a:rPr lang="en-US" altLang="zh-CN" sz="2000" dirty="0"/>
              <a:t>ImageView</a:t>
            </a:r>
            <a:r>
              <a:rPr lang="zh-CN" altLang="zh-CN" sz="2000" dirty="0"/>
              <a:t>表示图片，它继承自</a:t>
            </a:r>
            <a:r>
              <a:rPr lang="en-US" altLang="zh-CN" sz="2000" dirty="0"/>
              <a:t>View</a:t>
            </a:r>
            <a:r>
              <a:rPr lang="zh-CN" altLang="zh-CN" sz="2000" dirty="0"/>
              <a:t>，可以加载各种图片资</a:t>
            </a:r>
            <a:r>
              <a:rPr lang="zh-CN" altLang="zh-CN" sz="2000" dirty="0" smtClean="0"/>
              <a:t>源</a:t>
            </a:r>
            <a:r>
              <a:rPr lang="zh-CN" altLang="en-US" sz="2000" dirty="0" smtClean="0"/>
              <a:t>。</a:t>
            </a:r>
            <a:endParaRPr lang="zh-CN" altLang="en-US" sz="1800" dirty="0" smtClean="0">
              <a:latin typeface="Times New Roman" panose="02020603050405020304" pitchFamily="18" charset="0"/>
              <a:cs typeface="Times New Roman" panose="02020603050405020304" pitchFamily="18" charset="0"/>
            </a:endParaRPr>
          </a:p>
        </p:txBody>
      </p:sp>
      <p:sp>
        <p:nvSpPr>
          <p:cNvPr id="1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3.1.4  </a:t>
            </a:r>
            <a:r>
              <a:rPr lang="en-US" altLang="zh-CN" sz="3200" b="1" dirty="0">
                <a:solidFill>
                  <a:srgbClr val="006BA9"/>
                </a:solidFill>
                <a:latin typeface="微软雅黑" pitchFamily="34" charset="-122"/>
                <a:ea typeface="微软雅黑" pitchFamily="34" charset="-122"/>
                <a:sym typeface="宋体" charset="-122"/>
              </a:rPr>
              <a:t>ImageView</a:t>
            </a:r>
            <a:endParaRPr lang="zh-CN" altLang="en-US" sz="3200" b="1" dirty="0">
              <a:solidFill>
                <a:srgbClr val="006BA9"/>
              </a:solidFill>
              <a:latin typeface="微软雅黑" pitchFamily="34" charset="-122"/>
              <a:ea typeface="微软雅黑" pitchFamily="34" charset="-122"/>
              <a:sym typeface="宋体"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4075589064"/>
              </p:ext>
            </p:extLst>
          </p:nvPr>
        </p:nvGraphicFramePr>
        <p:xfrm>
          <a:off x="1087217" y="2320926"/>
          <a:ext cx="7178575" cy="3606800"/>
        </p:xfrm>
        <a:graphic>
          <a:graphicData uri="http://schemas.openxmlformats.org/drawingml/2006/table">
            <a:tbl>
              <a:tblPr firstRow="1" bandRow="1">
                <a:tableStyleId>{5C22544A-7EE6-4342-B048-85BDC9FD1C3A}</a:tableStyleId>
              </a:tblPr>
              <a:tblGrid>
                <a:gridCol w="2592288"/>
                <a:gridCol w="458628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属性名称</a:t>
                      </a:r>
                      <a:endParaRPr lang="zh-CN" altLang="zh-CN" sz="1800" kern="100" dirty="0" smtClean="0">
                        <a:effectLst/>
                        <a:latin typeface="Times New Roman"/>
                        <a:ea typeface="宋体"/>
                      </a:endParaRPr>
                    </a:p>
                  </a:txBody>
                  <a:tcPr anchor="ctr"/>
                </a:tc>
                <a:tc>
                  <a:txBody>
                    <a:bodyPr/>
                    <a:lstStyle/>
                    <a:p>
                      <a:pPr algn="ctr"/>
                      <a:r>
                        <a:rPr lang="zh-CN" altLang="en-US" dirty="0" smtClean="0"/>
                        <a:t>功能描述</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android:layout_width</a:t>
                      </a:r>
                    </a:p>
                  </a:txBody>
                  <a:tcPr anchor="ctr"/>
                </a:tc>
                <a:tc>
                  <a:txBody>
                    <a:bodyPr/>
                    <a:lstStyle/>
                    <a:p>
                      <a:r>
                        <a:rPr lang="zh-CN" altLang="en-US" dirty="0" smtClean="0"/>
                        <a:t>设置</a:t>
                      </a:r>
                      <a:r>
                        <a:rPr lang="en-US" altLang="zh-CN" dirty="0" smtClean="0"/>
                        <a:t>ImageView</a:t>
                      </a:r>
                      <a:r>
                        <a:rPr lang="zh-CN" altLang="en-US" dirty="0" smtClean="0"/>
                        <a:t>控件的宽度</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android:layout_height</a:t>
                      </a:r>
                      <a:endParaRPr lang="zh-CN" altLang="zh-CN" sz="1800" kern="1200" dirty="0">
                        <a:solidFill>
                          <a:schemeClr val="dk1"/>
                        </a:solidFill>
                        <a:latin typeface="Times New Roman" pitchFamily="18" charset="0"/>
                        <a:ea typeface="+mn-ea"/>
                        <a:cs typeface="Times New Roman" pitchFamily="18" charset="0"/>
                      </a:endParaRPr>
                    </a:p>
                  </a:txBody>
                  <a:tcPr anchor="ctr"/>
                </a:tc>
                <a:tc>
                  <a:txBody>
                    <a:bodyPr/>
                    <a:lstStyle/>
                    <a:p>
                      <a:r>
                        <a:rPr lang="zh-CN" altLang="en-US" dirty="0" smtClean="0"/>
                        <a:t>设置</a:t>
                      </a:r>
                      <a:r>
                        <a:rPr lang="en-US" altLang="zh-CN" dirty="0" smtClean="0"/>
                        <a:t>ImageView</a:t>
                      </a:r>
                      <a:r>
                        <a:rPr lang="zh-CN" altLang="en-US" dirty="0" smtClean="0"/>
                        <a:t>控件的高度</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android:id</a:t>
                      </a:r>
                      <a:endParaRPr lang="zh-CN" altLang="zh-CN" sz="1800" kern="1200" dirty="0" smtClean="0">
                        <a:solidFill>
                          <a:schemeClr val="dk1"/>
                        </a:solidFill>
                        <a:latin typeface="Times New Roman" pitchFamily="18" charset="0"/>
                        <a:ea typeface="+mn-ea"/>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smtClean="0">
                          <a:effectLst/>
                        </a:rPr>
                        <a:t>设置</a:t>
                      </a:r>
                      <a:r>
                        <a:rPr lang="en-US" altLang="zh-CN" sz="1800" kern="100" dirty="0" smtClean="0">
                          <a:effectLst/>
                        </a:rPr>
                        <a:t>ImageView</a:t>
                      </a:r>
                      <a:r>
                        <a:rPr lang="zh-CN" altLang="en-US" sz="1800" kern="100" dirty="0" smtClean="0">
                          <a:effectLst/>
                        </a:rPr>
                        <a:t>控件的唯一标识</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android:background</a:t>
                      </a:r>
                      <a:endParaRPr lang="zh-CN" altLang="zh-CN" sz="1800" kern="1200" dirty="0" smtClean="0">
                        <a:solidFill>
                          <a:schemeClr val="dk1"/>
                        </a:solidFill>
                        <a:latin typeface="Times New Roman" pitchFamily="18" charset="0"/>
                        <a:ea typeface="+mn-ea"/>
                        <a:cs typeface="Times New Roman" pitchFamily="18" charset="0"/>
                      </a:endParaRPr>
                    </a:p>
                  </a:txBody>
                  <a:tcPr anchor="ctr"/>
                </a:tc>
                <a:tc>
                  <a:txBody>
                    <a:bodyPr/>
                    <a:lstStyle/>
                    <a:p>
                      <a:pPr algn="just">
                        <a:spcAft>
                          <a:spcPts val="0"/>
                        </a:spcAft>
                      </a:pPr>
                      <a:r>
                        <a:rPr lang="zh-CN" altLang="zh-CN" sz="1800" kern="100" dirty="0" smtClean="0">
                          <a:effectLst/>
                        </a:rPr>
                        <a:t>设置</a:t>
                      </a:r>
                      <a:r>
                        <a:rPr lang="en-US" altLang="zh-CN" sz="1800" kern="100" dirty="0" smtClean="0">
                          <a:effectLst/>
                        </a:rPr>
                        <a:t>ImageView</a:t>
                      </a:r>
                      <a:r>
                        <a:rPr lang="zh-CN" altLang="zh-CN" sz="1800" kern="100" dirty="0" smtClean="0">
                          <a:effectLst/>
                        </a:rPr>
                        <a:t>控件的背景</a:t>
                      </a:r>
                      <a:endParaRPr lang="zh-CN" altLang="zh-CN" sz="1800" kern="100" dirty="0">
                        <a:effectLst/>
                        <a:latin typeface="Times New Roman"/>
                        <a:ea typeface="宋体"/>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android:layout_margin</a:t>
                      </a:r>
                      <a:endParaRPr lang="zh-CN" altLang="zh-CN" sz="1800" kern="1200" dirty="0">
                        <a:solidFill>
                          <a:schemeClr val="dk1"/>
                        </a:solidFill>
                        <a:latin typeface="Times New Roman" pitchFamily="18" charset="0"/>
                        <a:ea typeface="+mn-ea"/>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设置当前控件与屏幕边界或周围控件的距离</a:t>
                      </a:r>
                      <a:endParaRPr lang="zh-CN" altLang="zh-CN" sz="1800" kern="100" dirty="0" smtClean="0">
                        <a:effectLst/>
                        <a:latin typeface="Times New Roman"/>
                        <a:ea typeface="宋体"/>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android:src</a:t>
                      </a:r>
                      <a:endParaRPr lang="zh-CN" altLang="zh-CN" sz="1800" kern="1200" dirty="0">
                        <a:solidFill>
                          <a:schemeClr val="dk1"/>
                        </a:solidFill>
                        <a:latin typeface="Times New Roman" pitchFamily="18" charset="0"/>
                        <a:ea typeface="+mn-ea"/>
                        <a:cs typeface="Times New Roman" pitchFamily="18" charset="0"/>
                      </a:endParaRPr>
                    </a:p>
                  </a:txBody>
                  <a:tcPr anchor="ctr"/>
                </a:tc>
                <a:tc>
                  <a:txBody>
                    <a:bodyPr/>
                    <a:lstStyle/>
                    <a:p>
                      <a:pPr algn="l">
                        <a:spcAft>
                          <a:spcPts val="0"/>
                        </a:spcAft>
                      </a:pPr>
                      <a:r>
                        <a:rPr lang="zh-CN" altLang="zh-CN" sz="1800" kern="100" dirty="0" smtClean="0">
                          <a:effectLst/>
                        </a:rPr>
                        <a:t>设置</a:t>
                      </a:r>
                      <a:r>
                        <a:rPr lang="en-US" altLang="zh-CN" sz="1800" kern="100" dirty="0" smtClean="0">
                          <a:effectLst/>
                        </a:rPr>
                        <a:t>ImageView</a:t>
                      </a:r>
                      <a:r>
                        <a:rPr lang="zh-CN" altLang="zh-CN" sz="1800" kern="100" dirty="0" smtClean="0">
                          <a:effectLst/>
                        </a:rPr>
                        <a:t>控件需要显示的图片资源</a:t>
                      </a:r>
                      <a:endParaRPr lang="zh-CN" altLang="zh-CN" sz="1800" kern="100" dirty="0">
                        <a:effectLst/>
                        <a:latin typeface="Times New Roman"/>
                        <a:ea typeface="宋体"/>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android:scaleType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将图片资源缩放或移动，以适应</a:t>
                      </a:r>
                      <a:r>
                        <a:rPr lang="en-US" altLang="zh-CN" sz="1800" kern="100" dirty="0" smtClean="0">
                          <a:effectLst/>
                        </a:rPr>
                        <a:t>ImageView</a:t>
                      </a:r>
                      <a:r>
                        <a:rPr lang="zh-CN" altLang="zh-CN" sz="1800" kern="100" dirty="0" smtClean="0">
                          <a:effectLst/>
                        </a:rPr>
                        <a:t>控件的宽高</a:t>
                      </a:r>
                      <a:endParaRPr lang="zh-CN" altLang="zh-CN" sz="1800" kern="100" dirty="0" smtClean="0">
                        <a:effectLst/>
                        <a:latin typeface="Times New Roman"/>
                        <a:ea typeface="宋体"/>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android:tint</a:t>
                      </a:r>
                      <a:endParaRPr lang="zh-CN" altLang="zh-CN" sz="1800" kern="1200" dirty="0" smtClean="0">
                        <a:solidFill>
                          <a:schemeClr val="dk1"/>
                        </a:solidFill>
                        <a:latin typeface="Times New Roman" pitchFamily="18" charset="0"/>
                        <a:ea typeface="+mn-ea"/>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smtClean="0">
                          <a:effectLst/>
                          <a:latin typeface="Times New Roman"/>
                          <a:ea typeface="宋体"/>
                        </a:rPr>
                        <a:t>将图片渲染成指定的颜色</a:t>
                      </a:r>
                    </a:p>
                  </a:txBody>
                  <a:tcPr/>
                </a:tc>
              </a:tr>
            </a:tbl>
          </a:graphicData>
        </a:graphic>
      </p:graphicFrame>
    </p:spTree>
    <p:custDataLst>
      <p:tags r:id="rId1"/>
    </p:custDataLst>
    <p:extLst>
      <p:ext uri="{BB962C8B-B14F-4D97-AF65-F5344CB8AC3E}">
        <p14:creationId xmlns:p14="http://schemas.microsoft.com/office/powerpoint/2010/main" val="261399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00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228184" y="1371054"/>
            <a:ext cx="172819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itchFamily="34" charset="-122"/>
                <a:ea typeface="微软雅黑" pitchFamily="34" charset="-122"/>
              </a:rPr>
              <a:t>ImageView</a:t>
            </a:r>
            <a:endParaRPr lang="en-US" altLang="zh-CN" dirty="0">
              <a:solidFill>
                <a:schemeClr val="bg1"/>
              </a:solidFill>
              <a:latin typeface="微软雅黑" pitchFamily="34" charset="-122"/>
              <a:ea typeface="微软雅黑" pitchFamily="34" charset="-122"/>
            </a:endParaRPr>
          </a:p>
        </p:txBody>
      </p:sp>
      <p:sp>
        <p:nvSpPr>
          <p:cNvPr id="8" name="TextBox 7"/>
          <p:cNvSpPr txBox="1"/>
          <p:nvPr/>
        </p:nvSpPr>
        <p:spPr>
          <a:xfrm>
            <a:off x="880243" y="2106476"/>
            <a:ext cx="7796213" cy="369878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sz="1400">
                <a:latin typeface="Times New Roman" panose="02020603050405020304" pitchFamily="18" charset="0"/>
                <a:cs typeface="Times New Roman" panose="02020603050405020304" pitchFamily="18" charset="0"/>
              </a:defRPr>
            </a:lvl1pPr>
          </a:lstStyle>
          <a:p>
            <a:r>
              <a:rPr lang="en-US" altLang="zh-CN" sz="1800" dirty="0"/>
              <a:t>    &lt;ImageView</a:t>
            </a:r>
          </a:p>
          <a:p>
            <a:r>
              <a:rPr lang="en-US" altLang="zh-CN" sz="1800" dirty="0"/>
              <a:t>        android:layout_width="wrap_content"</a:t>
            </a:r>
          </a:p>
          <a:p>
            <a:r>
              <a:rPr lang="en-US" altLang="zh-CN" sz="1800" dirty="0"/>
              <a:t>        android:layout_height="wrap_content"</a:t>
            </a:r>
          </a:p>
          <a:p>
            <a:r>
              <a:rPr lang="en-US" altLang="zh-CN" sz="1800" dirty="0"/>
              <a:t>        android:background="@drawable/bg" /&gt;</a:t>
            </a:r>
          </a:p>
          <a:p>
            <a:r>
              <a:rPr lang="en-US" altLang="zh-CN" sz="1800" dirty="0"/>
              <a:t>    &lt;ImageView</a:t>
            </a:r>
          </a:p>
          <a:p>
            <a:r>
              <a:rPr lang="en-US" altLang="zh-CN" sz="1800" dirty="0"/>
              <a:t>        android:layout_width="100dp"</a:t>
            </a:r>
          </a:p>
          <a:p>
            <a:r>
              <a:rPr lang="en-US" altLang="zh-CN" sz="1800" dirty="0"/>
              <a:t>        android:layout_height="100dp"</a:t>
            </a:r>
          </a:p>
          <a:p>
            <a:r>
              <a:rPr lang="en-US" altLang="zh-CN" sz="1800" dirty="0"/>
              <a:t>        android:src</a:t>
            </a:r>
            <a:r>
              <a:rPr lang="en-US" altLang="zh-CN" sz="1800" dirty="0" smtClean="0"/>
              <a:t>="@drawable/icon"/&gt;</a:t>
            </a:r>
            <a:endParaRPr lang="en-US" altLang="zh-CN" sz="1800" dirty="0"/>
          </a:p>
        </p:txBody>
      </p:sp>
      <p:sp>
        <p:nvSpPr>
          <p:cNvPr id="9" name="矩形 8"/>
          <p:cNvSpPr/>
          <p:nvPr/>
        </p:nvSpPr>
        <p:spPr>
          <a:xfrm>
            <a:off x="1233115" y="3420689"/>
            <a:ext cx="3995737"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10" name="直接箭头连接符 9"/>
          <p:cNvCxnSpPr/>
          <p:nvPr/>
        </p:nvCxnSpPr>
        <p:spPr bwMode="auto">
          <a:xfrm>
            <a:off x="5228852" y="3605355"/>
            <a:ext cx="427037"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圆角矩形 10"/>
          <p:cNvSpPr/>
          <p:nvPr/>
        </p:nvSpPr>
        <p:spPr>
          <a:xfrm>
            <a:off x="5655889" y="3420689"/>
            <a:ext cx="19367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设置背景图片</a:t>
            </a:r>
          </a:p>
        </p:txBody>
      </p:sp>
      <p:sp>
        <p:nvSpPr>
          <p:cNvPr id="12" name="矩形 11"/>
          <p:cNvSpPr/>
          <p:nvPr/>
        </p:nvSpPr>
        <p:spPr>
          <a:xfrm>
            <a:off x="1233116" y="5104233"/>
            <a:ext cx="3361110"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13" name="直接箭头连接符 12"/>
          <p:cNvCxnSpPr/>
          <p:nvPr/>
        </p:nvCxnSpPr>
        <p:spPr bwMode="auto">
          <a:xfrm>
            <a:off x="4594225" y="5303470"/>
            <a:ext cx="45561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13"/>
          <p:cNvSpPr/>
          <p:nvPr/>
        </p:nvSpPr>
        <p:spPr>
          <a:xfrm>
            <a:off x="5076994" y="5123470"/>
            <a:ext cx="1938338"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设置前景图片</a:t>
            </a:r>
          </a:p>
        </p:txBody>
      </p:sp>
      <p:sp>
        <p:nvSpPr>
          <p:cNvPr id="1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3.1.4  </a:t>
            </a:r>
            <a:r>
              <a:rPr lang="en-US" altLang="zh-CN" sz="3200" b="1" dirty="0">
                <a:solidFill>
                  <a:srgbClr val="006BA9"/>
                </a:solidFill>
                <a:latin typeface="微软雅黑" pitchFamily="34" charset="-122"/>
                <a:ea typeface="微软雅黑" pitchFamily="34" charset="-122"/>
                <a:sym typeface="宋体" charset="-122"/>
              </a:rPr>
              <a:t>ImageView</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409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602" y="2076320"/>
            <a:ext cx="2567247" cy="385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824825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9"/>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0"/>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hidden"/>
                                      </p:to>
                                    </p:se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1" grpId="0" animBg="1"/>
      <p:bldP spid="11" grpId="1" animBg="1"/>
      <p:bldP spid="12"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4968551"/>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796136" y="1227039"/>
            <a:ext cx="201622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itchFamily="34" charset="-122"/>
                <a:ea typeface="微软雅黑" pitchFamily="34" charset="-122"/>
              </a:rPr>
              <a:t>RadioButton</a:t>
            </a:r>
            <a:endParaRPr lang="en-US" altLang="zh-CN"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5" name="内容占位符 2"/>
          <p:cNvSpPr txBox="1">
            <a:spLocks/>
          </p:cNvSpPr>
          <p:nvPr/>
        </p:nvSpPr>
        <p:spPr bwMode="auto">
          <a:xfrm>
            <a:off x="542925" y="1484784"/>
            <a:ext cx="7975600" cy="20882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err="1" smtClean="0">
                <a:latin typeface="Times New Roman" panose="02020603050405020304" pitchFamily="18" charset="0"/>
                <a:cs typeface="Times New Roman" panose="02020603050405020304" pitchFamily="18" charset="0"/>
              </a:rPr>
              <a:t>RadioButton</a:t>
            </a:r>
            <a:r>
              <a:rPr lang="zh-CN" altLang="en-US" sz="2000" dirty="0" smtClean="0">
                <a:latin typeface="Times New Roman" panose="02020603050405020304" pitchFamily="18" charset="0"/>
                <a:cs typeface="Times New Roman" panose="02020603050405020304" pitchFamily="18" charset="0"/>
              </a:rPr>
              <a:t>为单选按钮，</a:t>
            </a:r>
            <a:r>
              <a:rPr lang="en-US" altLang="zh-CN" sz="2000" dirty="0"/>
              <a:t>android:checked</a:t>
            </a:r>
            <a:r>
              <a:rPr lang="zh-CN" altLang="zh-CN" sz="2000" dirty="0"/>
              <a:t>属</a:t>
            </a:r>
            <a:r>
              <a:rPr lang="zh-CN" altLang="zh-CN" sz="2000" dirty="0" smtClean="0"/>
              <a:t>性</a:t>
            </a:r>
            <a:r>
              <a:rPr lang="zh-CN" altLang="en-US" sz="2000" dirty="0" smtClean="0"/>
              <a:t>指定是否选中的状态</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en-US" altLang="zh-CN" sz="2000" dirty="0" err="1" smtClean="0">
                <a:latin typeface="Times New Roman" panose="02020603050405020304" pitchFamily="18" charset="0"/>
                <a:cs typeface="Times New Roman" panose="02020603050405020304" pitchFamily="18" charset="0"/>
              </a:rPr>
              <a:t>RadioGroup</a:t>
            </a:r>
            <a:r>
              <a:rPr lang="zh-CN" altLang="en-US" sz="2000" dirty="0" smtClean="0">
                <a:latin typeface="Times New Roman" panose="02020603050405020304" pitchFamily="18" charset="0"/>
                <a:cs typeface="Times New Roman" panose="02020603050405020304" pitchFamily="18" charset="0"/>
              </a:rPr>
              <a:t>是单选组合框，可容纳多个</a:t>
            </a:r>
            <a:r>
              <a:rPr lang="en-US" altLang="zh-CN" sz="2000" dirty="0" err="1" smtClean="0">
                <a:latin typeface="Times New Roman" panose="02020603050405020304" pitchFamily="18" charset="0"/>
                <a:cs typeface="Times New Roman" panose="02020603050405020304" pitchFamily="18" charset="0"/>
              </a:rPr>
              <a:t>RadioButton</a:t>
            </a:r>
            <a:r>
              <a:rPr lang="zh-CN" altLang="en-US" sz="2000" dirty="0" smtClean="0">
                <a:latin typeface="Times New Roman" panose="02020603050405020304" pitchFamily="18" charset="0"/>
                <a:cs typeface="Times New Roman" panose="02020603050405020304" pitchFamily="18" charset="0"/>
              </a:rPr>
              <a:t>，并把它们组合在一起，实现单选状态。</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zh-CN" altLang="en-US" sz="2000" dirty="0">
                <a:latin typeface="Times New Roman" panose="02020603050405020304" pitchFamily="18" charset="0"/>
                <a:cs typeface="Times New Roman" panose="02020603050405020304" pitchFamily="18" charset="0"/>
              </a:rPr>
              <a:t>语</a:t>
            </a:r>
            <a:r>
              <a:rPr lang="zh-CN" altLang="en-US" sz="2000" dirty="0" smtClean="0">
                <a:latin typeface="Times New Roman" panose="02020603050405020304" pitchFamily="18" charset="0"/>
                <a:cs typeface="Times New Roman" panose="02020603050405020304" pitchFamily="18" charset="0"/>
              </a:rPr>
              <a:t>法格式</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3.1.5  </a:t>
            </a:r>
            <a:r>
              <a:rPr lang="en-US" altLang="zh-CN" sz="3200" b="1" dirty="0">
                <a:solidFill>
                  <a:srgbClr val="006BA9"/>
                </a:solidFill>
                <a:latin typeface="微软雅黑" pitchFamily="34" charset="-122"/>
                <a:ea typeface="微软雅黑" pitchFamily="34" charset="-122"/>
                <a:sym typeface="宋体" charset="-122"/>
              </a:rPr>
              <a:t>RadioButton</a:t>
            </a:r>
            <a:endParaRPr lang="zh-CN" altLang="en-US" sz="3200" b="1" dirty="0">
              <a:solidFill>
                <a:srgbClr val="006BA9"/>
              </a:solidFill>
              <a:latin typeface="微软雅黑" pitchFamily="34" charset="-122"/>
              <a:ea typeface="微软雅黑" pitchFamily="34" charset="-122"/>
              <a:sym typeface="宋体" charset="-122"/>
            </a:endParaRPr>
          </a:p>
        </p:txBody>
      </p:sp>
      <p:sp>
        <p:nvSpPr>
          <p:cNvPr id="8" name="TextBox 7"/>
          <p:cNvSpPr txBox="1"/>
          <p:nvPr/>
        </p:nvSpPr>
        <p:spPr>
          <a:xfrm>
            <a:off x="971600" y="3897051"/>
            <a:ext cx="6120680" cy="2340261"/>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200" dirty="0" smtClean="0"/>
              <a:t>         </a:t>
            </a:r>
            <a:r>
              <a:rPr lang="x-none" altLang="zh-CN" sz="1200" dirty="0" smtClean="0"/>
              <a:t>&lt;</a:t>
            </a:r>
            <a:r>
              <a:rPr lang="x-none" altLang="zh-CN" sz="1200" dirty="0"/>
              <a:t>RadioGroup</a:t>
            </a:r>
            <a:endParaRPr lang="zh-CN" altLang="zh-CN" sz="1200" dirty="0"/>
          </a:p>
          <a:p>
            <a:r>
              <a:rPr lang="x-none" altLang="zh-CN" sz="1200" dirty="0"/>
              <a:t>	android:属性名称 ="属性值"</a:t>
            </a:r>
            <a:endParaRPr lang="zh-CN" altLang="zh-CN" sz="1200" dirty="0"/>
          </a:p>
          <a:p>
            <a:r>
              <a:rPr lang="en-US" altLang="zh-CN" sz="1200" dirty="0" smtClean="0"/>
              <a:t>                   </a:t>
            </a:r>
            <a:r>
              <a:rPr lang="x-none" altLang="zh-CN" sz="1200" dirty="0" smtClean="0"/>
              <a:t>......&gt;</a:t>
            </a:r>
            <a:endParaRPr lang="zh-CN" altLang="zh-CN" sz="1200" dirty="0"/>
          </a:p>
          <a:p>
            <a:r>
              <a:rPr lang="x-none" altLang="zh-CN" sz="1200" dirty="0"/>
              <a:t>	&lt;RadioButton</a:t>
            </a:r>
            <a:endParaRPr lang="zh-CN" altLang="zh-CN" sz="1200" dirty="0"/>
          </a:p>
          <a:p>
            <a:r>
              <a:rPr lang="x-none" altLang="zh-CN" sz="1200" dirty="0"/>
              <a:t>	</a:t>
            </a:r>
            <a:r>
              <a:rPr lang="en-US" altLang="zh-CN" sz="1200" dirty="0" smtClean="0"/>
              <a:t>        </a:t>
            </a:r>
            <a:r>
              <a:rPr lang="x-none" altLang="zh-CN" sz="1200" dirty="0" smtClean="0"/>
              <a:t>android</a:t>
            </a:r>
            <a:r>
              <a:rPr lang="x-none" altLang="zh-CN" sz="1200" dirty="0"/>
              <a:t>:属性名称 ="属性值"</a:t>
            </a:r>
            <a:endParaRPr lang="zh-CN" altLang="zh-CN" sz="1200" dirty="0"/>
          </a:p>
          <a:p>
            <a:r>
              <a:rPr lang="en-US" altLang="zh-CN" sz="1200" dirty="0" smtClean="0"/>
              <a:t>                          </a:t>
            </a:r>
            <a:r>
              <a:rPr lang="x-none" altLang="zh-CN" sz="1200" dirty="0" smtClean="0"/>
              <a:t>....../&gt;</a:t>
            </a:r>
            <a:endParaRPr lang="zh-CN" altLang="zh-CN" sz="1200" dirty="0"/>
          </a:p>
          <a:p>
            <a:r>
              <a:rPr lang="x-none" altLang="zh-CN" sz="1200" dirty="0"/>
              <a:t>	......</a:t>
            </a:r>
            <a:endParaRPr lang="zh-CN" altLang="zh-CN" sz="1200" dirty="0"/>
          </a:p>
          <a:p>
            <a:r>
              <a:rPr lang="en-US" altLang="zh-CN" sz="1200" dirty="0" smtClean="0"/>
              <a:t>          &lt;</a:t>
            </a:r>
            <a:r>
              <a:rPr lang="en-US" altLang="zh-CN" sz="1200" dirty="0"/>
              <a:t>RadioGroup/&gt;</a:t>
            </a:r>
          </a:p>
        </p:txBody>
      </p:sp>
    </p:spTree>
    <p:custDataLst>
      <p:tags r:id="rId1"/>
    </p:custDataLst>
    <p:extLst>
      <p:ext uri="{BB962C8B-B14F-4D97-AF65-F5344CB8AC3E}">
        <p14:creationId xmlns:p14="http://schemas.microsoft.com/office/powerpoint/2010/main" val="3478647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1" name="TextBox 10"/>
          <p:cNvSpPr txBox="1"/>
          <p:nvPr/>
        </p:nvSpPr>
        <p:spPr>
          <a:xfrm>
            <a:off x="647699" y="1412776"/>
            <a:ext cx="7797800" cy="496855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x-none" altLang="zh-CN" sz="1400" dirty="0"/>
              <a:t>&lt;RadioGroup</a:t>
            </a:r>
            <a:endParaRPr lang="zh-CN" altLang="zh-CN" sz="1400" dirty="0"/>
          </a:p>
          <a:p>
            <a:r>
              <a:rPr lang="en-US" altLang="zh-CN" sz="1400" dirty="0" smtClean="0"/>
              <a:t>        </a:t>
            </a:r>
            <a:r>
              <a:rPr lang="x-none" altLang="zh-CN" sz="1400" dirty="0" smtClean="0"/>
              <a:t>android:layout_width</a:t>
            </a:r>
            <a:r>
              <a:rPr lang="x-none" altLang="zh-CN" sz="1400" dirty="0"/>
              <a:t>="match_parent"</a:t>
            </a:r>
            <a:endParaRPr lang="zh-CN" altLang="zh-CN" sz="1400" dirty="0"/>
          </a:p>
          <a:p>
            <a:r>
              <a:rPr lang="x-none" altLang="zh-CN" sz="1400" dirty="0"/>
              <a:t>        android:layout_height="wrap_content"</a:t>
            </a:r>
            <a:endParaRPr lang="zh-CN" altLang="zh-CN" sz="1400" dirty="0"/>
          </a:p>
          <a:p>
            <a:r>
              <a:rPr lang="x-none" altLang="zh-CN" sz="1400" dirty="0"/>
              <a:t>        android:orientation="vertical"&gt;</a:t>
            </a:r>
            <a:endParaRPr lang="zh-CN" altLang="zh-CN" sz="1400" dirty="0"/>
          </a:p>
          <a:p>
            <a:r>
              <a:rPr lang="x-none" altLang="zh-CN" sz="1400" dirty="0"/>
              <a:t>        &lt;RadioButton</a:t>
            </a:r>
            <a:endParaRPr lang="zh-CN" altLang="zh-CN" sz="1400" dirty="0"/>
          </a:p>
          <a:p>
            <a:r>
              <a:rPr lang="en-US" altLang="zh-CN" sz="1400" dirty="0" smtClean="0"/>
              <a:t>           </a:t>
            </a:r>
            <a:r>
              <a:rPr lang="x-none" altLang="zh-CN" sz="1400" dirty="0" smtClean="0"/>
              <a:t>android:layout_width</a:t>
            </a:r>
            <a:r>
              <a:rPr lang="x-none" altLang="zh-CN" sz="1400" dirty="0"/>
              <a:t>="wrap_content"</a:t>
            </a:r>
            <a:endParaRPr lang="zh-CN" altLang="zh-CN" sz="1400" dirty="0"/>
          </a:p>
          <a:p>
            <a:r>
              <a:rPr lang="x-none" altLang="zh-CN" sz="1400" dirty="0"/>
              <a:t>            android:layout_height="wrap_content"</a:t>
            </a:r>
            <a:endParaRPr lang="zh-CN" altLang="zh-CN" sz="1400" dirty="0"/>
          </a:p>
          <a:p>
            <a:r>
              <a:rPr lang="x-none" altLang="zh-CN" sz="1400" dirty="0"/>
              <a:t>            android:textSize="25dp"</a:t>
            </a:r>
            <a:endParaRPr lang="zh-CN" altLang="zh-CN" sz="1400" dirty="0"/>
          </a:p>
          <a:p>
            <a:r>
              <a:rPr lang="x-none" altLang="zh-CN" sz="1400" dirty="0"/>
              <a:t>            android:text="男"/&gt;</a:t>
            </a:r>
            <a:endParaRPr lang="zh-CN" altLang="zh-CN" sz="1400" dirty="0"/>
          </a:p>
          <a:p>
            <a:r>
              <a:rPr lang="x-none" altLang="zh-CN" sz="1400" dirty="0"/>
              <a:t>        &lt;</a:t>
            </a:r>
            <a:r>
              <a:rPr lang="x-none" altLang="zh-CN" sz="1400" dirty="0" smtClean="0"/>
              <a:t>RadioButton</a:t>
            </a:r>
            <a:endParaRPr lang="zh-CN" altLang="zh-CN" sz="1400" dirty="0"/>
          </a:p>
          <a:p>
            <a:r>
              <a:rPr lang="x-none" altLang="zh-CN" sz="1400" dirty="0"/>
              <a:t>            android:layout_width="wrap_content"</a:t>
            </a:r>
            <a:endParaRPr lang="zh-CN" altLang="zh-CN" sz="1400" dirty="0"/>
          </a:p>
          <a:p>
            <a:r>
              <a:rPr lang="x-none" altLang="zh-CN" sz="1400" dirty="0"/>
              <a:t>            android:layout_height="wrap_content"</a:t>
            </a:r>
            <a:endParaRPr lang="zh-CN" altLang="zh-CN" sz="1400" dirty="0"/>
          </a:p>
          <a:p>
            <a:r>
              <a:rPr lang="x-none" altLang="zh-CN" sz="1400" dirty="0"/>
              <a:t>            android:textSize="25dp"</a:t>
            </a:r>
            <a:endParaRPr lang="zh-CN" altLang="zh-CN" sz="1400" dirty="0"/>
          </a:p>
          <a:p>
            <a:r>
              <a:rPr lang="x-none" altLang="zh-CN" sz="1400" dirty="0"/>
              <a:t>            android:text="女"/&gt;</a:t>
            </a:r>
            <a:endParaRPr lang="zh-CN" altLang="zh-CN" sz="1400" dirty="0"/>
          </a:p>
          <a:p>
            <a:r>
              <a:rPr lang="x-none" altLang="zh-CN" sz="1400" dirty="0"/>
              <a:t>    &lt;/RadioGroup&gt;</a:t>
            </a:r>
            <a:endParaRPr lang="zh-CN" altLang="zh-CN" sz="1400" dirty="0"/>
          </a:p>
        </p:txBody>
      </p:sp>
      <p:sp>
        <p:nvSpPr>
          <p:cNvPr id="12" name="矩形 11"/>
          <p:cNvSpPr/>
          <p:nvPr/>
        </p:nvSpPr>
        <p:spPr>
          <a:xfrm>
            <a:off x="944441" y="2472748"/>
            <a:ext cx="2496517" cy="297324"/>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13" name="直接箭头连接符 12"/>
          <p:cNvCxnSpPr/>
          <p:nvPr/>
        </p:nvCxnSpPr>
        <p:spPr bwMode="auto">
          <a:xfrm>
            <a:off x="3440957" y="2611519"/>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13"/>
          <p:cNvSpPr/>
          <p:nvPr/>
        </p:nvSpPr>
        <p:spPr>
          <a:xfrm>
            <a:off x="3850532" y="2417098"/>
            <a:ext cx="369728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控制</a:t>
            </a:r>
            <a:r>
              <a:rPr lang="en-US" altLang="zh-CN" b="1" dirty="0">
                <a:solidFill>
                  <a:schemeClr val="bg1"/>
                </a:solidFill>
                <a:latin typeface="Times New Roman" pitchFamily="18" charset="0"/>
                <a:ea typeface="宋体" pitchFamily="2" charset="-122"/>
                <a:cs typeface="Times New Roman" pitchFamily="18" charset="0"/>
              </a:rPr>
              <a:t>RadioButton</a:t>
            </a:r>
            <a:r>
              <a:rPr lang="zh-CN" altLang="en-US" b="1" dirty="0">
                <a:solidFill>
                  <a:schemeClr val="bg1"/>
                </a:solidFill>
                <a:ea typeface="宋体" pitchFamily="2" charset="-122"/>
              </a:rPr>
              <a:t>按钮的排列方向</a:t>
            </a:r>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3.1.5  </a:t>
            </a:r>
            <a:r>
              <a:rPr lang="en-US" altLang="zh-CN" sz="3200" b="1" dirty="0">
                <a:solidFill>
                  <a:srgbClr val="006BA9"/>
                </a:solidFill>
                <a:latin typeface="微软雅黑" pitchFamily="34" charset="-122"/>
                <a:ea typeface="微软雅黑" pitchFamily="34" charset="-122"/>
                <a:sym typeface="宋体" charset="-122"/>
              </a:rPr>
              <a:t>RadioButton</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3882" y="1484784"/>
            <a:ext cx="3125435" cy="467961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14198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作业</a:t>
            </a:r>
            <a:r>
              <a:rPr lang="zh-CN" altLang="en-US" sz="3200" b="1">
                <a:solidFill>
                  <a:srgbClr val="006BA9"/>
                </a:solidFill>
                <a:latin typeface="微软雅黑" pitchFamily="34" charset="-122"/>
                <a:ea typeface="微软雅黑" pitchFamily="34" charset="-122"/>
                <a:sym typeface="宋体" charset="-122"/>
              </a:rPr>
              <a:t>点评</a:t>
            </a:r>
          </a:p>
        </p:txBody>
      </p:sp>
      <p:sp>
        <p:nvSpPr>
          <p:cNvPr id="4" name="内容占位符 2"/>
          <p:cNvSpPr txBox="1">
            <a:spLocks/>
          </p:cNvSpPr>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a:t>简</a:t>
            </a:r>
            <a:r>
              <a:rPr lang="zh-CN" altLang="en-US" sz="2400" dirty="0" smtClean="0"/>
              <a:t>述</a:t>
            </a:r>
            <a:r>
              <a:rPr lang="en-US" altLang="zh-CN" sz="2400" dirty="0" smtClean="0"/>
              <a:t>Android</a:t>
            </a:r>
            <a:r>
              <a:rPr lang="zh-CN" altLang="en-US" sz="2400" dirty="0"/>
              <a:t>中有几种布局，以及每种布局的特点</a:t>
            </a:r>
            <a:r>
              <a:rPr lang="zh-CN" altLang="en-US" sz="2400" dirty="0" smtClean="0"/>
              <a:t>。</a:t>
            </a:r>
            <a:endParaRPr lang="en-US" altLang="zh-CN" sz="2400" dirty="0"/>
          </a:p>
          <a:p>
            <a:pPr lvl="1">
              <a:lnSpc>
                <a:spcPct val="150000"/>
              </a:lnSpc>
              <a:spcBef>
                <a:spcPct val="20000"/>
              </a:spcBef>
              <a:buFontTx/>
              <a:buChar char="–"/>
            </a:pPr>
            <a:endParaRPr lang="en-US" altLang="zh-CN" sz="2400" dirty="0"/>
          </a:p>
        </p:txBody>
      </p:sp>
    </p:spTree>
    <p:custDataLst>
      <p:tags r:id="rId1"/>
    </p:custDataLst>
    <p:extLst>
      <p:ext uri="{BB962C8B-B14F-4D97-AF65-F5344CB8AC3E}">
        <p14:creationId xmlns:p14="http://schemas.microsoft.com/office/powerpoint/2010/main" val="194996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73856" y="2096852"/>
            <a:ext cx="8102600" cy="198022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012160" y="1914297"/>
            <a:ext cx="158417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itchFamily="34" charset="-122"/>
                <a:ea typeface="微软雅黑" pitchFamily="34" charset="-122"/>
              </a:rPr>
              <a:t>CheckBox</a:t>
            </a:r>
            <a:endParaRPr lang="en-US" altLang="zh-CN"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5" name="内容占位符 2"/>
          <p:cNvSpPr txBox="1">
            <a:spLocks/>
          </p:cNvSpPr>
          <p:nvPr/>
        </p:nvSpPr>
        <p:spPr bwMode="auto">
          <a:xfrm>
            <a:off x="395536" y="2420888"/>
            <a:ext cx="7975600" cy="20882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latin typeface="Times New Roman" panose="02020603050405020304" pitchFamily="18" charset="0"/>
                <a:cs typeface="Times New Roman" panose="02020603050405020304" pitchFamily="18" charset="0"/>
              </a:rPr>
              <a:t>CheckBox</a:t>
            </a:r>
            <a:r>
              <a:rPr lang="zh-CN" altLang="en-US" sz="2000" dirty="0">
                <a:latin typeface="Times New Roman" panose="02020603050405020304" pitchFamily="18" charset="0"/>
                <a:cs typeface="Times New Roman" panose="02020603050405020304" pitchFamily="18" charset="0"/>
              </a:rPr>
              <a:t>表示复选框，它是</a:t>
            </a:r>
            <a:r>
              <a:rPr lang="en-US" altLang="zh-CN" sz="2000" dirty="0">
                <a:latin typeface="Times New Roman" panose="02020603050405020304" pitchFamily="18" charset="0"/>
                <a:cs typeface="Times New Roman" panose="02020603050405020304" pitchFamily="18" charset="0"/>
              </a:rPr>
              <a:t>Button</a:t>
            </a:r>
            <a:r>
              <a:rPr lang="zh-CN" altLang="en-US" sz="2000" dirty="0">
                <a:latin typeface="Times New Roman" panose="02020603050405020304" pitchFamily="18" charset="0"/>
                <a:cs typeface="Times New Roman" panose="02020603050405020304" pitchFamily="18" charset="0"/>
              </a:rPr>
              <a:t>的子类，用于实现多选功能</a:t>
            </a:r>
            <a:r>
              <a:rPr lang="zh-CN" altLang="en-US" sz="2000" dirty="0" smtClean="0">
                <a:latin typeface="Times New Roman" panose="02020603050405020304" pitchFamily="18" charset="0"/>
                <a:cs typeface="Times New Roman" panose="02020603050405020304" pitchFamily="18" charset="0"/>
              </a:rPr>
              <a:t>，通过</a:t>
            </a:r>
            <a:r>
              <a:rPr lang="en-US" altLang="zh-CN" sz="2000" dirty="0" smtClean="0"/>
              <a:t>android:checked</a:t>
            </a:r>
            <a:r>
              <a:rPr lang="zh-CN" altLang="zh-CN" sz="2000" dirty="0"/>
              <a:t>属</a:t>
            </a:r>
            <a:r>
              <a:rPr lang="zh-CN" altLang="zh-CN" sz="2000" dirty="0" smtClean="0"/>
              <a:t>性</a:t>
            </a:r>
            <a:r>
              <a:rPr lang="zh-CN" altLang="en-US" sz="2000" dirty="0" smtClean="0"/>
              <a:t>指定</a:t>
            </a:r>
            <a:r>
              <a:rPr lang="en-US" altLang="zh-CN" sz="2000" dirty="0" smtClean="0">
                <a:latin typeface="Times New Roman" panose="02020603050405020304" pitchFamily="18" charset="0"/>
                <a:cs typeface="Times New Roman" panose="02020603050405020304" pitchFamily="18" charset="0"/>
              </a:rPr>
              <a:t>CheckBox</a:t>
            </a:r>
            <a:r>
              <a:rPr lang="zh-CN" altLang="en-US" sz="2000" dirty="0" smtClean="0">
                <a:latin typeface="Times New Roman" panose="02020603050405020304" pitchFamily="18" charset="0"/>
                <a:cs typeface="Times New Roman" panose="02020603050405020304" pitchFamily="18" charset="0"/>
              </a:rPr>
              <a:t>控件</a:t>
            </a:r>
            <a:r>
              <a:rPr lang="zh-CN" altLang="en-US" sz="2000" dirty="0" smtClean="0"/>
              <a:t>是否选中的状态</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3.1.6 CheckBox</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688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1" name="TextBox 10"/>
          <p:cNvSpPr txBox="1"/>
          <p:nvPr/>
        </p:nvSpPr>
        <p:spPr>
          <a:xfrm>
            <a:off x="647700" y="1404873"/>
            <a:ext cx="7797800" cy="496855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x-none" altLang="zh-CN" sz="1400" dirty="0"/>
              <a:t>&lt;CheckBox</a:t>
            </a:r>
            <a:endParaRPr lang="zh-CN" altLang="zh-CN" sz="1400" dirty="0"/>
          </a:p>
          <a:p>
            <a:r>
              <a:rPr lang="en-US" altLang="zh-CN" sz="1400" dirty="0" smtClean="0"/>
              <a:t>        </a:t>
            </a:r>
            <a:r>
              <a:rPr lang="x-none" altLang="zh-CN" sz="1400" dirty="0" smtClean="0"/>
              <a:t>android:layout_width</a:t>
            </a:r>
            <a:r>
              <a:rPr lang="x-none" altLang="zh-CN" sz="1400" dirty="0"/>
              <a:t>="wrap_content"</a:t>
            </a:r>
            <a:endParaRPr lang="zh-CN" altLang="zh-CN" sz="1400" dirty="0"/>
          </a:p>
          <a:p>
            <a:r>
              <a:rPr lang="x-none" altLang="zh-CN" sz="1400" dirty="0"/>
              <a:t>        android:layout_height="wrap_content"</a:t>
            </a:r>
            <a:endParaRPr lang="zh-CN" altLang="zh-CN" sz="1400" dirty="0"/>
          </a:p>
          <a:p>
            <a:r>
              <a:rPr lang="x-none" altLang="zh-CN" sz="1400" dirty="0"/>
              <a:t>        android:text="羽毛球"</a:t>
            </a:r>
            <a:endParaRPr lang="zh-CN" altLang="zh-CN" sz="1400" dirty="0"/>
          </a:p>
          <a:p>
            <a:r>
              <a:rPr lang="x-none" altLang="zh-CN" sz="1400" dirty="0"/>
              <a:t>        android:textSize="18sp"/&gt;</a:t>
            </a:r>
            <a:endParaRPr lang="zh-CN" altLang="zh-CN" sz="1400" dirty="0"/>
          </a:p>
          <a:p>
            <a:r>
              <a:rPr lang="x-none" altLang="zh-CN" sz="1400" dirty="0"/>
              <a:t>    &lt;CheckBox</a:t>
            </a:r>
            <a:endParaRPr lang="zh-CN" altLang="zh-CN" sz="1400" dirty="0"/>
          </a:p>
          <a:p>
            <a:r>
              <a:rPr lang="en-US" altLang="zh-CN" sz="1400" dirty="0" smtClean="0"/>
              <a:t>        </a:t>
            </a:r>
            <a:r>
              <a:rPr lang="x-none" altLang="zh-CN" sz="1400" dirty="0" smtClean="0"/>
              <a:t>android:layout_width</a:t>
            </a:r>
            <a:r>
              <a:rPr lang="x-none" altLang="zh-CN" sz="1400" dirty="0"/>
              <a:t>="wrap_content"</a:t>
            </a:r>
            <a:endParaRPr lang="zh-CN" altLang="zh-CN" sz="1400" dirty="0"/>
          </a:p>
          <a:p>
            <a:r>
              <a:rPr lang="x-none" altLang="zh-CN" sz="1400" dirty="0"/>
              <a:t>        android:layout_height="wrap_content"</a:t>
            </a:r>
            <a:endParaRPr lang="zh-CN" altLang="zh-CN" sz="1400" dirty="0"/>
          </a:p>
          <a:p>
            <a:r>
              <a:rPr lang="x-none" altLang="zh-CN" sz="1400" dirty="0"/>
              <a:t>        android:text="篮球"</a:t>
            </a:r>
            <a:endParaRPr lang="zh-CN" altLang="zh-CN" sz="1400" dirty="0"/>
          </a:p>
          <a:p>
            <a:r>
              <a:rPr lang="x-none" altLang="zh-CN" sz="1400" dirty="0"/>
              <a:t>        android:textSize="18sp"/&gt;</a:t>
            </a:r>
            <a:endParaRPr lang="zh-CN" altLang="zh-CN" sz="1400" dirty="0"/>
          </a:p>
          <a:p>
            <a:r>
              <a:rPr lang="x-none" altLang="zh-CN" sz="1400" dirty="0"/>
              <a:t>    &lt;CheckBox</a:t>
            </a:r>
            <a:endParaRPr lang="zh-CN" altLang="zh-CN" sz="1400" dirty="0"/>
          </a:p>
          <a:p>
            <a:r>
              <a:rPr lang="en-US" altLang="zh-CN" sz="1400" dirty="0" smtClean="0"/>
              <a:t>        </a:t>
            </a:r>
            <a:r>
              <a:rPr lang="x-none" altLang="zh-CN" sz="1400" dirty="0" smtClean="0"/>
              <a:t>android:layout_width</a:t>
            </a:r>
            <a:r>
              <a:rPr lang="x-none" altLang="zh-CN" sz="1400" dirty="0"/>
              <a:t>="wrap_content"</a:t>
            </a:r>
            <a:endParaRPr lang="zh-CN" altLang="zh-CN" sz="1400" dirty="0"/>
          </a:p>
          <a:p>
            <a:r>
              <a:rPr lang="x-none" altLang="zh-CN" sz="1400" dirty="0"/>
              <a:t>        android:layout_height="wrap_content"</a:t>
            </a:r>
            <a:endParaRPr lang="zh-CN" altLang="zh-CN" sz="1400" dirty="0"/>
          </a:p>
          <a:p>
            <a:r>
              <a:rPr lang="x-none" altLang="zh-CN" sz="1400" dirty="0"/>
              <a:t>        android:text="乒乓球"</a:t>
            </a:r>
            <a:endParaRPr lang="zh-CN" altLang="zh-CN" sz="1400" dirty="0"/>
          </a:p>
          <a:p>
            <a:r>
              <a:rPr lang="x-none" altLang="zh-CN" sz="1400" dirty="0"/>
              <a:t>        android:textSize="18sp"/&gt;</a:t>
            </a:r>
            <a:endParaRPr lang="zh-CN" altLang="zh-CN" sz="1400" dirty="0"/>
          </a:p>
          <a:p>
            <a:endParaRPr lang="zh-CN" altLang="zh-CN" sz="1400" dirty="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3.1.6  CheckBox</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765" y="1484784"/>
            <a:ext cx="3098482" cy="464350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35521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098"/>
                                        </p:tgtEl>
                                      </p:cBhvr>
                                    </p:animEffect>
                                    <p:set>
                                      <p:cBhvr>
                                        <p:cTn id="12" dur="1" fill="hold">
                                          <p:stCondLst>
                                            <p:cond delay="499"/>
                                          </p:stCondLst>
                                        </p:cTn>
                                        <p:tgtEl>
                                          <p:spTgt spid="4098"/>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73856" y="2096852"/>
            <a:ext cx="8102600" cy="2424064"/>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940152" y="1911114"/>
            <a:ext cx="165618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itchFamily="34" charset="-122"/>
                <a:ea typeface="微软雅黑" pitchFamily="34" charset="-122"/>
              </a:rPr>
              <a:t>CheckBox</a:t>
            </a:r>
            <a:endParaRPr lang="en-US" altLang="zh-CN"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5" name="内容占位符 2"/>
          <p:cNvSpPr txBox="1">
            <a:spLocks/>
          </p:cNvSpPr>
          <p:nvPr/>
        </p:nvSpPr>
        <p:spPr bwMode="auto">
          <a:xfrm>
            <a:off x="467544" y="2432684"/>
            <a:ext cx="7975600" cy="20882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t>Toast</a:t>
            </a:r>
            <a:r>
              <a:rPr lang="zh-CN" altLang="zh-CN" sz="2000" dirty="0"/>
              <a:t>是</a:t>
            </a:r>
            <a:r>
              <a:rPr lang="en-US" altLang="zh-CN" sz="2000" dirty="0"/>
              <a:t>Android</a:t>
            </a:r>
            <a:r>
              <a:rPr lang="zh-CN" altLang="zh-CN" sz="2000" dirty="0"/>
              <a:t>系统提供的轻量级信息提醒机制，用于向用户提示即时消息，它显示在应用程序界面的最上层，显示一段时间后自动消失不会打断当前操作，也不获得焦点</a:t>
            </a:r>
            <a:r>
              <a:rPr lang="zh-CN" altLang="zh-CN" sz="2000" dirty="0" smtClean="0"/>
              <a:t>。</a:t>
            </a:r>
            <a:endParaRPr lang="zh-CN" altLang="zh-CN" sz="2000" dirty="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3.1.7 Toast</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05810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1" name="TextBox 10"/>
          <p:cNvSpPr txBox="1"/>
          <p:nvPr/>
        </p:nvSpPr>
        <p:spPr>
          <a:xfrm>
            <a:off x="706352" y="1864994"/>
            <a:ext cx="7797800" cy="175280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Toast.makeText(MainActivity.this,"WIFI</a:t>
            </a:r>
            <a:r>
              <a:rPr lang="zh-CN" altLang="zh-CN" sz="1600" dirty="0"/>
              <a:t>已断开</a:t>
            </a:r>
            <a:r>
              <a:rPr lang="en-US" altLang="zh-CN" sz="1600" dirty="0"/>
              <a:t>",Toast.LENGTH_SHORT).show();</a:t>
            </a:r>
            <a:endParaRPr lang="zh-CN" altLang="zh-CN" sz="1600" dirty="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3.1.7  Toast</a:t>
            </a:r>
            <a:endParaRPr lang="zh-CN" altLang="en-US" sz="3200" b="1" dirty="0">
              <a:solidFill>
                <a:srgbClr val="006BA9"/>
              </a:solidFill>
              <a:latin typeface="微软雅黑" pitchFamily="34" charset="-122"/>
              <a:ea typeface="微软雅黑" pitchFamily="34" charset="-122"/>
              <a:sym typeface="宋体" charset="-122"/>
            </a:endParaRPr>
          </a:p>
        </p:txBody>
      </p:sp>
      <p:sp>
        <p:nvSpPr>
          <p:cNvPr id="6" name="矩形 5"/>
          <p:cNvSpPr/>
          <p:nvPr/>
        </p:nvSpPr>
        <p:spPr>
          <a:xfrm>
            <a:off x="2141367" y="1979260"/>
            <a:ext cx="1440161" cy="297324"/>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8" name="直接箭头连接符 7"/>
          <p:cNvCxnSpPr/>
          <p:nvPr/>
        </p:nvCxnSpPr>
        <p:spPr bwMode="auto">
          <a:xfrm>
            <a:off x="2725035" y="2276584"/>
            <a:ext cx="0" cy="36004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圆角矩形 8"/>
          <p:cNvSpPr/>
          <p:nvPr/>
        </p:nvSpPr>
        <p:spPr>
          <a:xfrm>
            <a:off x="1248871" y="2641977"/>
            <a:ext cx="295232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当前组件的上下文环境</a:t>
            </a:r>
          </a:p>
        </p:txBody>
      </p:sp>
      <p:sp>
        <p:nvSpPr>
          <p:cNvPr id="10" name="矩形 9"/>
          <p:cNvSpPr/>
          <p:nvPr/>
        </p:nvSpPr>
        <p:spPr>
          <a:xfrm>
            <a:off x="3723476" y="1975380"/>
            <a:ext cx="1107049" cy="297324"/>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12" name="直接箭头连接符 11"/>
          <p:cNvCxnSpPr/>
          <p:nvPr/>
        </p:nvCxnSpPr>
        <p:spPr bwMode="auto">
          <a:xfrm>
            <a:off x="4208131" y="2281937"/>
            <a:ext cx="0" cy="36004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p:cNvSpPr/>
          <p:nvPr/>
        </p:nvSpPr>
        <p:spPr>
          <a:xfrm>
            <a:off x="3347864" y="2636624"/>
            <a:ext cx="2293652"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提示的字符串信息</a:t>
            </a:r>
          </a:p>
        </p:txBody>
      </p:sp>
      <p:sp>
        <p:nvSpPr>
          <p:cNvPr id="14" name="矩形 13"/>
          <p:cNvSpPr/>
          <p:nvPr/>
        </p:nvSpPr>
        <p:spPr>
          <a:xfrm>
            <a:off x="4830525" y="1976626"/>
            <a:ext cx="2108484" cy="297324"/>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15" name="直接箭头连接符 14"/>
          <p:cNvCxnSpPr/>
          <p:nvPr/>
        </p:nvCxnSpPr>
        <p:spPr bwMode="auto">
          <a:xfrm>
            <a:off x="5935089" y="2281937"/>
            <a:ext cx="0" cy="36004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圆角矩形 15"/>
          <p:cNvSpPr/>
          <p:nvPr/>
        </p:nvSpPr>
        <p:spPr>
          <a:xfrm>
            <a:off x="4748971" y="2641977"/>
            <a:ext cx="2293652"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显示信息的时长</a:t>
            </a:r>
          </a:p>
        </p:txBody>
      </p:sp>
      <p:sp>
        <p:nvSpPr>
          <p:cNvPr id="17" name="矩形 16"/>
          <p:cNvSpPr/>
          <p:nvPr/>
        </p:nvSpPr>
        <p:spPr>
          <a:xfrm>
            <a:off x="7044788" y="1985124"/>
            <a:ext cx="623556" cy="297324"/>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18" name="直接箭头连接符 17"/>
          <p:cNvCxnSpPr/>
          <p:nvPr/>
        </p:nvCxnSpPr>
        <p:spPr bwMode="auto">
          <a:xfrm>
            <a:off x="7378959" y="2282448"/>
            <a:ext cx="0" cy="36004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圆角矩形 18"/>
          <p:cNvSpPr/>
          <p:nvPr/>
        </p:nvSpPr>
        <p:spPr>
          <a:xfrm>
            <a:off x="6804248" y="2636624"/>
            <a:ext cx="1296145"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显示信</a:t>
            </a:r>
            <a:r>
              <a:rPr lang="zh-CN" altLang="en-US" b="1" dirty="0" smtClean="0">
                <a:solidFill>
                  <a:schemeClr val="bg1"/>
                </a:solidFill>
                <a:ea typeface="宋体" pitchFamily="2" charset="-122"/>
              </a:rPr>
              <a:t>息</a:t>
            </a:r>
            <a:endParaRPr lang="zh-CN" altLang="en-US" b="1" dirty="0">
              <a:solidFill>
                <a:schemeClr val="bg1"/>
              </a:solidFill>
              <a:ea typeface="宋体" pitchFamily="2" charset="-122"/>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466" y="1484784"/>
            <a:ext cx="2802504" cy="4266034"/>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53066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22"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8"/>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par>
                                <p:cTn id="34" presetID="22" presetClass="entr" presetSubtype="1"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par>
                                <p:cTn id="37" presetID="22" presetClass="entr" presetSubtype="1"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22" presetClass="entr" presetSubtype="1"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par>
                                <p:cTn id="54" presetID="22" presetClass="entr" presetSubtype="1"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500"/>
                                        <p:tgtEl>
                                          <p:spTgt spid="1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4"/>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15"/>
                                        </p:tgtEl>
                                        <p:attrNameLst>
                                          <p:attrName>style.visibility</p:attrName>
                                        </p:attrNameLst>
                                      </p:cBhvr>
                                      <p:to>
                                        <p:strVal val="hidden"/>
                                      </p:to>
                                    </p:set>
                                  </p:childTnLst>
                                </p:cTn>
                              </p:par>
                              <p:par>
                                <p:cTn id="68" presetID="22" presetClass="entr" presetSubtype="1"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up)">
                                      <p:cBhvr>
                                        <p:cTn id="70" dur="500"/>
                                        <p:tgtEl>
                                          <p:spTgt spid="17"/>
                                        </p:tgtEl>
                                      </p:cBhvr>
                                    </p:animEffect>
                                  </p:childTnLst>
                                </p:cTn>
                              </p:par>
                              <p:par>
                                <p:cTn id="71" presetID="22" presetClass="entr" presetSubtype="1"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up)">
                                      <p:cBhvr>
                                        <p:cTn id="7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6" grpId="1" animBg="1"/>
      <p:bldP spid="9" grpId="0" animBg="1"/>
      <p:bldP spid="9" grpId="1" animBg="1"/>
      <p:bldP spid="10" grpId="0" animBg="1"/>
      <p:bldP spid="10" grpId="1" animBg="1"/>
      <p:bldP spid="13" grpId="0" animBg="1"/>
      <p:bldP spid="13" grpId="1" animBg="1"/>
      <p:bldP spid="14" grpId="0" animBg="1"/>
      <p:bldP spid="14" grpId="1" animBg="1"/>
      <p:bldP spid="16" grpId="0" animBg="1"/>
      <p:bldP spid="16" grpId="1" animBg="1"/>
      <p:bldP spid="17"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467544" y="2599861"/>
            <a:ext cx="5832648"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710580" y="4203284"/>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3.4</a:t>
            </a:r>
            <a:r>
              <a:rPr lang="en-US" altLang="zh-CN" sz="2400" dirty="0" smtClean="0">
                <a:solidFill>
                  <a:srgbClr val="CD1F06"/>
                </a:solidFill>
                <a:latin typeface="Impact" pitchFamily="34" charset="0"/>
                <a:ea typeface="微软雅黑"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RecyclerView</a:t>
            </a:r>
            <a:r>
              <a:rPr lang="zh-CN" altLang="en-US" sz="2400" dirty="0">
                <a:solidFill>
                  <a:srgbClr val="7F7F7F"/>
                </a:solidFill>
                <a:latin typeface="Impact" pitchFamily="34" charset="0"/>
                <a:ea typeface="微软雅黑" pitchFamily="34" charset="-122"/>
              </a:rPr>
              <a:t>的使用</a:t>
            </a:r>
          </a:p>
        </p:txBody>
      </p:sp>
      <p:sp>
        <p:nvSpPr>
          <p:cNvPr id="4" name="TextBox 6"/>
          <p:cNvSpPr txBox="1"/>
          <p:nvPr/>
        </p:nvSpPr>
        <p:spPr>
          <a:xfrm>
            <a:off x="749116" y="1989619"/>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3.1    </a:t>
            </a:r>
            <a:r>
              <a:rPr lang="zh-CN" altLang="en-US" sz="2400" dirty="0">
                <a:solidFill>
                  <a:srgbClr val="7F7F7F"/>
                </a:solidFill>
                <a:latin typeface="Impact" pitchFamily="34" charset="0"/>
                <a:ea typeface="微软雅黑" pitchFamily="34" charset="-122"/>
              </a:rPr>
              <a:t>简单控件的使用 </a:t>
            </a:r>
          </a:p>
        </p:txBody>
      </p:sp>
      <p:sp>
        <p:nvSpPr>
          <p:cNvPr id="5" name="TextBox 10"/>
          <p:cNvSpPr txBox="1"/>
          <p:nvPr/>
        </p:nvSpPr>
        <p:spPr>
          <a:xfrm>
            <a:off x="710580" y="2739231"/>
            <a:ext cx="4032448" cy="369332"/>
          </a:xfrm>
          <a:prstGeom prst="rect">
            <a:avLst/>
          </a:prstGeom>
          <a:noFill/>
        </p:spPr>
        <p:txBody>
          <a:bodyPr vert="horz" wrap="square" lIns="0" tIns="0" rIns="0" bIns="0" rtlCol="0" anchor="ctr">
            <a:spAutoFit/>
          </a:bodyPr>
          <a:lstStyle/>
          <a:p>
            <a:r>
              <a:rPr lang="en-US" altLang="zh-CN" sz="2400" dirty="0" smtClean="0">
                <a:solidFill>
                  <a:schemeClr val="bg1"/>
                </a:solidFill>
                <a:latin typeface="Impact" pitchFamily="34" charset="0"/>
                <a:ea typeface="微软雅黑" pitchFamily="34" charset="-122"/>
              </a:rPr>
              <a:t>3.2   </a:t>
            </a:r>
            <a:r>
              <a:rPr lang="en-US" altLang="zh-CN" sz="2400" dirty="0">
                <a:solidFill>
                  <a:schemeClr val="bg1"/>
                </a:solidFill>
                <a:latin typeface="Arial Unicode MS" pitchFamily="34" charset="-122"/>
                <a:ea typeface="Arial Unicode MS" pitchFamily="34" charset="-122"/>
                <a:cs typeface="Arial Unicode MS" pitchFamily="34" charset="-122"/>
              </a:rPr>
              <a:t>AlertDialog</a:t>
            </a:r>
            <a:r>
              <a:rPr lang="zh-CN" altLang="en-US" sz="2400" dirty="0">
                <a:solidFill>
                  <a:schemeClr val="bg1"/>
                </a:solidFill>
                <a:latin typeface="Impact" pitchFamily="34" charset="0"/>
                <a:ea typeface="微软雅黑" pitchFamily="34" charset="-122"/>
              </a:rPr>
              <a:t>对话框的使用</a:t>
            </a:r>
          </a:p>
        </p:txBody>
      </p:sp>
      <p:sp>
        <p:nvSpPr>
          <p:cNvPr id="6" name="TextBox 11"/>
          <p:cNvSpPr txBox="1"/>
          <p:nvPr/>
        </p:nvSpPr>
        <p:spPr>
          <a:xfrm>
            <a:off x="710580" y="3486183"/>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3.3   </a:t>
            </a:r>
            <a:r>
              <a:rPr lang="en-US" altLang="zh-CN" sz="2400" dirty="0">
                <a:solidFill>
                  <a:srgbClr val="7F7F7F"/>
                </a:solidFill>
                <a:latin typeface="Arial Unicode MS" pitchFamily="34" charset="-122"/>
                <a:ea typeface="Arial Unicode MS" pitchFamily="34" charset="-122"/>
                <a:cs typeface="Arial Unicode MS" pitchFamily="34" charset="-122"/>
              </a:rPr>
              <a:t>ListView</a:t>
            </a:r>
            <a:r>
              <a:rPr lang="zh-CN" altLang="en-US" sz="2400" dirty="0">
                <a:solidFill>
                  <a:srgbClr val="7F7F7F"/>
                </a:solidFill>
                <a:latin typeface="Impact" pitchFamily="34" charset="0"/>
                <a:ea typeface="微软雅黑" pitchFamily="34" charset="-122"/>
              </a:rPr>
              <a:t>的使用</a:t>
            </a: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smtClean="0">
                <a:solidFill>
                  <a:srgbClr val="F2F2E6"/>
                </a:solidFill>
                <a:latin typeface="微软雅黑" pitchFamily="34" charset="-122"/>
                <a:ea typeface="微软雅黑" pitchFamily="34" charset="-122"/>
              </a:rPr>
              <a:t>主讲内容</a:t>
            </a:r>
            <a:endParaRPr lang="en-US" altLang="zh-CN" sz="5400" b="1" smtClean="0">
              <a:solidFill>
                <a:srgbClr val="F2F2E6"/>
              </a:solidFill>
              <a:latin typeface="微软雅黑" pitchFamily="34" charset="-122"/>
              <a:ea typeface="微软雅黑" pitchFamily="34" charset="-122"/>
            </a:endParaRPr>
          </a:p>
          <a:p>
            <a:pPr algn="ctr"/>
            <a:r>
              <a:rPr lang="en-US" altLang="zh-CN" sz="3200" smtClean="0">
                <a:solidFill>
                  <a:srgbClr val="F2F2E6"/>
                </a:solidFill>
                <a:latin typeface="Agency FB" panose="020B0503020202020204" pitchFamily="34" charset="0"/>
                <a:ea typeface="Adobe 宋体 Std L" pitchFamily="18" charset="-122"/>
              </a:rPr>
              <a:t>Speech </a:t>
            </a:r>
            <a:r>
              <a:rPr lang="en-US" altLang="zh-CN" sz="3200">
                <a:solidFill>
                  <a:srgbClr val="F2F2E6"/>
                </a:solidFill>
                <a:latin typeface="Agency FB" panose="020B0503020202020204" pitchFamily="34" charset="0"/>
                <a:ea typeface="Adobe 宋体 Std L" pitchFamily="18" charset="-122"/>
              </a:rPr>
              <a:t>content</a:t>
            </a:r>
            <a:endParaRPr lang="en-US" altLang="zh-CN" sz="3200" dirty="0" smtClean="0">
              <a:solidFill>
                <a:srgbClr val="F2F2E6"/>
              </a:solidFill>
              <a:latin typeface="Agency FB" panose="020B0503020202020204" pitchFamily="34" charset="0"/>
              <a:ea typeface="Adobe 宋体 Std L" pitchFamily="18" charset="-122"/>
            </a:endParaRPr>
          </a:p>
        </p:txBody>
      </p:sp>
      <p:sp>
        <p:nvSpPr>
          <p:cNvPr id="11"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
        <p:nvSpPr>
          <p:cNvPr id="12" name="TextBox 5"/>
          <p:cNvSpPr txBox="1"/>
          <p:nvPr/>
        </p:nvSpPr>
        <p:spPr>
          <a:xfrm>
            <a:off x="710580" y="4831953"/>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3.5</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自</a:t>
            </a:r>
            <a:r>
              <a:rPr lang="zh-CN" altLang="en-US" sz="2400" dirty="0">
                <a:solidFill>
                  <a:srgbClr val="7F7F7F"/>
                </a:solidFill>
                <a:latin typeface="Impact" pitchFamily="34" charset="0"/>
                <a:ea typeface="微软雅黑" pitchFamily="34" charset="-122"/>
              </a:rPr>
              <a:t>定义</a:t>
            </a:r>
            <a:r>
              <a:rPr lang="en-US" altLang="zh-CN" sz="2400" dirty="0">
                <a:solidFill>
                  <a:srgbClr val="7F7F7F"/>
                </a:solidFill>
                <a:latin typeface="Arial Unicode MS" pitchFamily="34" charset="-122"/>
                <a:ea typeface="Arial Unicode MS" pitchFamily="34" charset="-122"/>
                <a:cs typeface="Arial Unicode MS" pitchFamily="34" charset="-122"/>
              </a:rPr>
              <a:t>View</a:t>
            </a:r>
            <a:endParaRPr lang="zh-CN" altLang="en-US" sz="2400" dirty="0">
              <a:solidFill>
                <a:srgbClr val="7F7F7F"/>
              </a:solidFill>
              <a:latin typeface="Arial Unicode MS" pitchFamily="34" charset="-122"/>
              <a:ea typeface="Arial Unicode MS" pitchFamily="34" charset="-122"/>
              <a:cs typeface="Arial Unicode MS" pitchFamily="34" charset="-122"/>
            </a:endParaRPr>
          </a:p>
        </p:txBody>
      </p:sp>
    </p:spTree>
    <p:custDataLst>
      <p:tags r:id="rId1"/>
    </p:custDataLst>
    <p:extLst>
      <p:ext uri="{BB962C8B-B14F-4D97-AF65-F5344CB8AC3E}">
        <p14:creationId xmlns:p14="http://schemas.microsoft.com/office/powerpoint/2010/main" val="2546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3"/>
            <a:ext cx="8102600" cy="446449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4942482" y="1354996"/>
            <a:ext cx="306278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itchFamily="34" charset="-122"/>
                <a:ea typeface="微软雅黑" pitchFamily="34" charset="-122"/>
              </a:rPr>
              <a:t>AlertDialog</a:t>
            </a:r>
            <a:r>
              <a:rPr lang="zh-CN" altLang="en-US" dirty="0">
                <a:solidFill>
                  <a:schemeClr val="bg1"/>
                </a:solidFill>
                <a:latin typeface="微软雅黑" pitchFamily="34" charset="-122"/>
                <a:ea typeface="微软雅黑" pitchFamily="34" charset="-122"/>
              </a:rPr>
              <a:t>对话框概述</a:t>
            </a:r>
          </a:p>
        </p:txBody>
      </p:sp>
      <p:sp>
        <p:nvSpPr>
          <p:cNvPr id="7" name="内容占位符 2"/>
          <p:cNvSpPr txBox="1">
            <a:spLocks/>
          </p:cNvSpPr>
          <p:nvPr/>
        </p:nvSpPr>
        <p:spPr bwMode="auto">
          <a:xfrm>
            <a:off x="481013" y="1772816"/>
            <a:ext cx="7975600"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t>AlertDialog</a:t>
            </a:r>
            <a:r>
              <a:rPr lang="zh-CN" altLang="en-US" sz="2000" dirty="0"/>
              <a:t>对话框用于提示一些重要信息或者显示一些需要用户额外交互的内容。它一般以小窗口的形式展示在界面上</a:t>
            </a:r>
            <a:r>
              <a:rPr lang="zh-CN" altLang="en-US" sz="2000" dirty="0" smtClean="0"/>
              <a:t>。</a:t>
            </a:r>
            <a:r>
              <a:rPr lang="zh-CN" altLang="zh-CN" sz="2000" dirty="0" smtClean="0"/>
              <a:t>使</a:t>
            </a:r>
            <a:r>
              <a:rPr lang="zh-CN" altLang="zh-CN" sz="2000" dirty="0"/>
              <a:t>用</a:t>
            </a:r>
            <a:r>
              <a:rPr lang="en-US" altLang="zh-CN" sz="2000" dirty="0"/>
              <a:t>AlertDialog</a:t>
            </a:r>
            <a:r>
              <a:rPr lang="zh-CN" altLang="zh-CN" sz="2000" dirty="0"/>
              <a:t>创建的对话框一般包含标题、内容和按钮三个区</a:t>
            </a:r>
            <a:r>
              <a:rPr lang="zh-CN" altLang="zh-CN" sz="2000" dirty="0" smtClean="0"/>
              <a:t>域</a:t>
            </a:r>
            <a:r>
              <a:rPr lang="zh-CN" altLang="en-US" sz="2000" dirty="0" smtClean="0"/>
              <a:t>。</a:t>
            </a:r>
            <a:endParaRPr lang="en-US" altLang="zh-CN" sz="2000" dirty="0" smtClean="0"/>
          </a:p>
          <a:p>
            <a:pPr lvl="1">
              <a:lnSpc>
                <a:spcPct val="150000"/>
              </a:lnSpc>
            </a:pPr>
            <a:r>
              <a:rPr lang="zh-CN" altLang="en-US" sz="2000" dirty="0"/>
              <a:t>结</a:t>
            </a:r>
            <a:r>
              <a:rPr lang="zh-CN" altLang="en-US" sz="2000" dirty="0" smtClean="0"/>
              <a:t>构图</a:t>
            </a:r>
            <a:endParaRPr lang="zh-CN" altLang="en-US" sz="1800" dirty="0" smtClean="0"/>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3</a:t>
            </a:r>
            <a:r>
              <a:rPr lang="en-US" altLang="zh-CN" sz="3200" b="1" dirty="0" smtClean="0">
                <a:solidFill>
                  <a:srgbClr val="006BA9"/>
                </a:solidFill>
                <a:latin typeface="微软雅黑" pitchFamily="34" charset="-122"/>
                <a:ea typeface="微软雅黑" pitchFamily="34" charset="-122"/>
                <a:sym typeface="宋体" charset="-122"/>
              </a:rPr>
              <a:t>.2.1AlertDialog</a:t>
            </a:r>
            <a:r>
              <a:rPr lang="zh-CN" altLang="en-US" sz="3200" b="1" dirty="0">
                <a:solidFill>
                  <a:srgbClr val="006BA9"/>
                </a:solidFill>
                <a:latin typeface="微软雅黑" pitchFamily="34" charset="-122"/>
                <a:ea typeface="微软雅黑" pitchFamily="34" charset="-122"/>
                <a:sym typeface="宋体" charset="-122"/>
              </a:rPr>
              <a:t>对话框概述</a:t>
            </a: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933056"/>
            <a:ext cx="4176052" cy="177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436893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60"/>
            <a:ext cx="8102600" cy="518457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4650686" y="1083022"/>
            <a:ext cx="336125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itchFamily="34" charset="-122"/>
                <a:ea typeface="微软雅黑" pitchFamily="34" charset="-122"/>
              </a:rPr>
              <a:t>创建</a:t>
            </a:r>
            <a:r>
              <a:rPr lang="en-US" altLang="zh-CN" dirty="0" smtClean="0">
                <a:solidFill>
                  <a:schemeClr val="bg1"/>
                </a:solidFill>
                <a:latin typeface="微软雅黑" pitchFamily="34" charset="-122"/>
                <a:ea typeface="微软雅黑" pitchFamily="34" charset="-122"/>
              </a:rPr>
              <a:t>AlertDialog</a:t>
            </a:r>
            <a:r>
              <a:rPr lang="zh-CN" altLang="en-US" dirty="0">
                <a:solidFill>
                  <a:schemeClr val="bg1"/>
                </a:solidFill>
                <a:latin typeface="微软雅黑" pitchFamily="34" charset="-122"/>
                <a:ea typeface="微软雅黑" pitchFamily="34" charset="-122"/>
              </a:rPr>
              <a:t>对话</a:t>
            </a:r>
            <a:r>
              <a:rPr lang="zh-CN" altLang="en-US" dirty="0" smtClean="0">
                <a:solidFill>
                  <a:schemeClr val="bg1"/>
                </a:solidFill>
                <a:latin typeface="微软雅黑" pitchFamily="34" charset="-122"/>
                <a:ea typeface="微软雅黑" pitchFamily="34" charset="-122"/>
              </a:rPr>
              <a:t>框步骤</a:t>
            </a:r>
            <a:endParaRPr lang="zh-CN" altLang="en-US" dirty="0">
              <a:solidFill>
                <a:schemeClr val="bg1"/>
              </a:solidFill>
              <a:latin typeface="微软雅黑" pitchFamily="34" charset="-122"/>
              <a:ea typeface="微软雅黑" pitchFamily="34" charset="-122"/>
            </a:endParaRPr>
          </a:p>
        </p:txBody>
      </p:sp>
      <p:sp>
        <p:nvSpPr>
          <p:cNvPr id="7" name="内容占位符 2"/>
          <p:cNvSpPr txBox="1">
            <a:spLocks/>
          </p:cNvSpPr>
          <p:nvPr/>
        </p:nvSpPr>
        <p:spPr bwMode="auto">
          <a:xfrm>
            <a:off x="568430" y="1454496"/>
            <a:ext cx="8164512" cy="49268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buNone/>
            </a:pPr>
            <a:r>
              <a:rPr lang="en-US" altLang="zh-CN" sz="1800" dirty="0"/>
              <a:t>1</a:t>
            </a:r>
            <a:r>
              <a:rPr lang="zh-CN" altLang="en-US" sz="1800" dirty="0" smtClean="0"/>
              <a:t>、调</a:t>
            </a:r>
            <a:r>
              <a:rPr lang="zh-CN" altLang="en-US" sz="1800" dirty="0"/>
              <a:t>用</a:t>
            </a:r>
            <a:r>
              <a:rPr lang="en-US" altLang="zh-CN" sz="1800" dirty="0"/>
              <a:t>AlertDialog</a:t>
            </a:r>
            <a:r>
              <a:rPr lang="zh-CN" altLang="en-US" sz="1800" dirty="0"/>
              <a:t>的静态内部类</a:t>
            </a:r>
            <a:r>
              <a:rPr lang="en-US" altLang="zh-CN" sz="1800" dirty="0"/>
              <a:t>Builder</a:t>
            </a:r>
            <a:r>
              <a:rPr lang="zh-CN" altLang="en-US" sz="1800" dirty="0"/>
              <a:t>创建</a:t>
            </a:r>
            <a:r>
              <a:rPr lang="en-US" altLang="zh-CN" sz="1800" dirty="0"/>
              <a:t>AlertDialog.Builder</a:t>
            </a:r>
            <a:r>
              <a:rPr lang="zh-CN" altLang="en-US" sz="1800" dirty="0"/>
              <a:t>的对象。</a:t>
            </a:r>
          </a:p>
          <a:p>
            <a:pPr marL="457200" lvl="1" indent="0">
              <a:lnSpc>
                <a:spcPct val="150000"/>
              </a:lnSpc>
              <a:buNone/>
            </a:pPr>
            <a:r>
              <a:rPr lang="en-US" altLang="zh-CN" sz="1800" dirty="0"/>
              <a:t>2</a:t>
            </a:r>
            <a:r>
              <a:rPr lang="zh-CN" altLang="en-US" sz="1800" dirty="0" smtClean="0"/>
              <a:t>、调</a:t>
            </a:r>
            <a:r>
              <a:rPr lang="zh-CN" altLang="en-US" sz="1800" dirty="0"/>
              <a:t>用</a:t>
            </a:r>
            <a:r>
              <a:rPr lang="en-US" altLang="zh-CN" sz="1800" dirty="0"/>
              <a:t>AlertDialog.Builder</a:t>
            </a:r>
            <a:r>
              <a:rPr lang="zh-CN" altLang="en-US" sz="1800" dirty="0"/>
              <a:t>的</a:t>
            </a:r>
            <a:r>
              <a:rPr lang="en-US" altLang="zh-CN" sz="1800" dirty="0"/>
              <a:t>setTitle()</a:t>
            </a:r>
            <a:r>
              <a:rPr lang="zh-CN" altLang="en-US" sz="1800" dirty="0"/>
              <a:t>和</a:t>
            </a:r>
            <a:r>
              <a:rPr lang="en-US" altLang="zh-CN" sz="1800" dirty="0"/>
              <a:t>setIcon()</a:t>
            </a:r>
            <a:r>
              <a:rPr lang="zh-CN" altLang="en-US" sz="1800" dirty="0"/>
              <a:t>方法分别</a:t>
            </a:r>
            <a:r>
              <a:rPr lang="zh-CN" altLang="en-US" sz="1800" dirty="0" smtClean="0"/>
              <a:t>设置</a:t>
            </a:r>
            <a:r>
              <a:rPr lang="en-US" altLang="zh-CN" sz="1800" dirty="0" smtClean="0"/>
              <a:t>AlertDialog</a:t>
            </a:r>
            <a:r>
              <a:rPr lang="zh-CN" altLang="en-US" sz="1800" dirty="0"/>
              <a:t>对话框的标题名称和图标。</a:t>
            </a:r>
          </a:p>
          <a:p>
            <a:pPr marL="457200" lvl="1" indent="0">
              <a:lnSpc>
                <a:spcPct val="150000"/>
              </a:lnSpc>
              <a:buNone/>
            </a:pPr>
            <a:r>
              <a:rPr lang="en-US" altLang="zh-CN" sz="1800" dirty="0" smtClean="0"/>
              <a:t>3</a:t>
            </a:r>
            <a:r>
              <a:rPr lang="zh-CN" altLang="en-US" sz="1800" dirty="0" smtClean="0"/>
              <a:t>、调</a:t>
            </a:r>
            <a:r>
              <a:rPr lang="zh-CN" altLang="en-US" sz="1800" dirty="0"/>
              <a:t>用</a:t>
            </a:r>
            <a:r>
              <a:rPr lang="en-US" altLang="zh-CN" sz="1800" dirty="0"/>
              <a:t>AlertDialog.Builder</a:t>
            </a:r>
            <a:r>
              <a:rPr lang="zh-CN" altLang="en-US" sz="1800" dirty="0"/>
              <a:t>的</a:t>
            </a:r>
            <a:r>
              <a:rPr lang="en-US" altLang="zh-CN" sz="1800" dirty="0"/>
              <a:t>setMessage()</a:t>
            </a:r>
            <a:r>
              <a:rPr lang="zh-CN" altLang="en-US" sz="1800" dirty="0"/>
              <a:t>、</a:t>
            </a:r>
            <a:r>
              <a:rPr lang="en-US" altLang="zh-CN" sz="1800" dirty="0"/>
              <a:t>setSingleChoiceItems()</a:t>
            </a:r>
            <a:r>
              <a:rPr lang="zh-CN" altLang="en-US" sz="1800" dirty="0"/>
              <a:t>或者</a:t>
            </a:r>
            <a:r>
              <a:rPr lang="en-US" altLang="zh-CN" sz="1800" dirty="0"/>
              <a:t>setMultiChoiceItems()</a:t>
            </a:r>
            <a:r>
              <a:rPr lang="zh-CN" altLang="en-US" sz="1800" dirty="0"/>
              <a:t>方法设置</a:t>
            </a:r>
            <a:r>
              <a:rPr lang="en-US" altLang="zh-CN" sz="1800" dirty="0"/>
              <a:t>AlertDialog</a:t>
            </a:r>
            <a:r>
              <a:rPr lang="zh-CN" altLang="en-US" sz="1800" dirty="0"/>
              <a:t>对话框的内容为简单文本、单选列表或者为多选列表。</a:t>
            </a:r>
          </a:p>
          <a:p>
            <a:pPr marL="457200" lvl="1" indent="0">
              <a:lnSpc>
                <a:spcPct val="150000"/>
              </a:lnSpc>
              <a:buNone/>
            </a:pPr>
            <a:r>
              <a:rPr lang="en-US" altLang="zh-CN" sz="1800" dirty="0"/>
              <a:t>4</a:t>
            </a:r>
            <a:r>
              <a:rPr lang="zh-CN" altLang="en-US" sz="1800" dirty="0" smtClean="0"/>
              <a:t>、调</a:t>
            </a:r>
            <a:r>
              <a:rPr lang="zh-CN" altLang="en-US" sz="1800" dirty="0"/>
              <a:t>用</a:t>
            </a:r>
            <a:r>
              <a:rPr lang="en-US" altLang="zh-CN" sz="1800" dirty="0"/>
              <a:t>AlertDialog.Builder</a:t>
            </a:r>
            <a:r>
              <a:rPr lang="zh-CN" altLang="en-US" sz="1800" dirty="0"/>
              <a:t>的</a:t>
            </a:r>
            <a:r>
              <a:rPr lang="en-US" altLang="zh-CN" sz="1800" dirty="0"/>
              <a:t>setPositiveButton()</a:t>
            </a:r>
            <a:r>
              <a:rPr lang="zh-CN" altLang="en-US" sz="1800" dirty="0"/>
              <a:t>和</a:t>
            </a:r>
            <a:r>
              <a:rPr lang="en-US" altLang="zh-CN" sz="1800" dirty="0"/>
              <a:t>setNegativeButton()</a:t>
            </a:r>
            <a:r>
              <a:rPr lang="zh-CN" altLang="en-US" sz="1800" dirty="0"/>
              <a:t>方法设置</a:t>
            </a:r>
            <a:r>
              <a:rPr lang="en-US" altLang="zh-CN" sz="1800" dirty="0"/>
              <a:t>AlertDialog</a:t>
            </a:r>
            <a:r>
              <a:rPr lang="zh-CN" altLang="en-US" sz="1800" dirty="0"/>
              <a:t>对话框的确定和取消按钮。</a:t>
            </a:r>
          </a:p>
          <a:p>
            <a:pPr marL="457200" lvl="1" indent="0">
              <a:lnSpc>
                <a:spcPct val="150000"/>
              </a:lnSpc>
              <a:buNone/>
            </a:pPr>
            <a:r>
              <a:rPr lang="en-US" altLang="zh-CN" sz="1800" dirty="0"/>
              <a:t>5</a:t>
            </a:r>
            <a:r>
              <a:rPr lang="zh-CN" altLang="en-US" sz="1800" dirty="0" smtClean="0"/>
              <a:t>、调</a:t>
            </a:r>
            <a:r>
              <a:rPr lang="zh-CN" altLang="en-US" sz="1800" dirty="0"/>
              <a:t>用</a:t>
            </a:r>
            <a:r>
              <a:rPr lang="en-US" altLang="zh-CN" sz="1800" dirty="0"/>
              <a:t>AlertDialog.Builder</a:t>
            </a:r>
            <a:r>
              <a:rPr lang="zh-CN" altLang="en-US" sz="1800" dirty="0"/>
              <a:t>的</a:t>
            </a:r>
            <a:r>
              <a:rPr lang="en-US" altLang="zh-CN" sz="1800" dirty="0"/>
              <a:t>create()</a:t>
            </a:r>
            <a:r>
              <a:rPr lang="zh-CN" altLang="en-US" sz="1800" dirty="0"/>
              <a:t>方法创建</a:t>
            </a:r>
            <a:r>
              <a:rPr lang="en-US" altLang="zh-CN" sz="1800" dirty="0"/>
              <a:t>AlertDialog</a:t>
            </a:r>
            <a:r>
              <a:rPr lang="zh-CN" altLang="en-US" sz="1800" dirty="0"/>
              <a:t>对象。</a:t>
            </a:r>
          </a:p>
          <a:p>
            <a:pPr marL="457200" lvl="1" indent="0">
              <a:lnSpc>
                <a:spcPct val="150000"/>
              </a:lnSpc>
              <a:buNone/>
            </a:pPr>
            <a:r>
              <a:rPr lang="en-US" altLang="zh-CN" sz="1800" dirty="0"/>
              <a:t>6</a:t>
            </a:r>
            <a:r>
              <a:rPr lang="zh-CN" altLang="en-US" sz="1800" dirty="0" smtClean="0"/>
              <a:t>、调</a:t>
            </a:r>
            <a:r>
              <a:rPr lang="zh-CN" altLang="en-US" sz="1800" dirty="0"/>
              <a:t>用</a:t>
            </a:r>
            <a:r>
              <a:rPr lang="en-US" altLang="zh-CN" sz="1800" dirty="0"/>
              <a:t>AlertDialog</a:t>
            </a:r>
            <a:r>
              <a:rPr lang="zh-CN" altLang="en-US" sz="1800" dirty="0"/>
              <a:t>对象的</a:t>
            </a:r>
            <a:r>
              <a:rPr lang="en-US" altLang="zh-CN" sz="1800" dirty="0"/>
              <a:t>show()</a:t>
            </a:r>
            <a:r>
              <a:rPr lang="zh-CN" altLang="en-US" sz="1800" dirty="0"/>
              <a:t>方法显示该对话框。</a:t>
            </a:r>
          </a:p>
          <a:p>
            <a:pPr marL="457200" lvl="1" indent="0">
              <a:lnSpc>
                <a:spcPct val="150000"/>
              </a:lnSpc>
              <a:buNone/>
            </a:pPr>
            <a:r>
              <a:rPr lang="en-US" altLang="zh-CN" sz="1800" dirty="0"/>
              <a:t>7</a:t>
            </a:r>
            <a:r>
              <a:rPr lang="zh-CN" altLang="en-US" sz="1800" dirty="0" smtClean="0"/>
              <a:t>、调</a:t>
            </a:r>
            <a:r>
              <a:rPr lang="zh-CN" altLang="en-US" sz="1800" dirty="0"/>
              <a:t>用</a:t>
            </a:r>
            <a:r>
              <a:rPr lang="en-US" altLang="zh-CN" sz="1800" dirty="0"/>
              <a:t>AlertDialog</a:t>
            </a:r>
            <a:r>
              <a:rPr lang="zh-CN" altLang="en-US" sz="1800" dirty="0"/>
              <a:t>对象的</a:t>
            </a:r>
            <a:r>
              <a:rPr lang="en-US" altLang="zh-CN" sz="1800" dirty="0"/>
              <a:t>dismiss()</a:t>
            </a:r>
            <a:r>
              <a:rPr lang="zh-CN" altLang="en-US" sz="1800" dirty="0"/>
              <a:t>方法取消该对话框。</a:t>
            </a: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3</a:t>
            </a:r>
            <a:r>
              <a:rPr lang="en-US" altLang="zh-CN" sz="3200" b="1" dirty="0" smtClean="0">
                <a:solidFill>
                  <a:srgbClr val="006BA9"/>
                </a:solidFill>
                <a:latin typeface="微软雅黑" pitchFamily="34" charset="-122"/>
                <a:ea typeface="微软雅黑" pitchFamily="34" charset="-122"/>
                <a:sym typeface="宋体" charset="-122"/>
              </a:rPr>
              <a:t>.2.1AlertDialog</a:t>
            </a:r>
            <a:r>
              <a:rPr lang="zh-CN" altLang="en-US" sz="3200" b="1" dirty="0">
                <a:solidFill>
                  <a:srgbClr val="006BA9"/>
                </a:solidFill>
                <a:latin typeface="微软雅黑" pitchFamily="34" charset="-122"/>
                <a:ea typeface="微软雅黑" pitchFamily="34" charset="-122"/>
                <a:sym typeface="宋体" charset="-122"/>
              </a:rPr>
              <a:t>对话框概述</a:t>
            </a:r>
          </a:p>
        </p:txBody>
      </p:sp>
    </p:spTree>
    <p:custDataLst>
      <p:tags r:id="rId1"/>
    </p:custDataLst>
    <p:extLst>
      <p:ext uri="{BB962C8B-B14F-4D97-AF65-F5344CB8AC3E}">
        <p14:creationId xmlns:p14="http://schemas.microsoft.com/office/powerpoint/2010/main" val="13077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00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80112" y="134076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普通对话框</a:t>
            </a: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5" name="内容占位符 2"/>
          <p:cNvSpPr txBox="1">
            <a:spLocks/>
          </p:cNvSpPr>
          <p:nvPr/>
        </p:nvSpPr>
        <p:spPr bwMode="auto">
          <a:xfrm>
            <a:off x="481013" y="1628800"/>
            <a:ext cx="7975600"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普通</a:t>
            </a:r>
            <a:r>
              <a:rPr lang="zh-CN" altLang="en-US" sz="2000" dirty="0" smtClean="0">
                <a:latin typeface="Times New Roman" panose="02020603050405020304" pitchFamily="18" charset="0"/>
                <a:cs typeface="Times New Roman" panose="02020603050405020304" pitchFamily="18" charset="0"/>
              </a:rPr>
              <a:t>对话框</a:t>
            </a:r>
            <a:r>
              <a:rPr lang="zh-CN" altLang="zh-CN" sz="2000" dirty="0" smtClean="0"/>
              <a:t>的</a:t>
            </a:r>
            <a:r>
              <a:rPr lang="zh-CN" altLang="zh-CN" sz="2000" dirty="0"/>
              <a:t>内容区域一般显示简单的文本信息</a:t>
            </a:r>
            <a:r>
              <a:rPr lang="zh-CN" altLang="en-US" sz="2000" dirty="0" smtClean="0"/>
              <a:t>。通过</a:t>
            </a:r>
            <a:r>
              <a:rPr lang="en-US" altLang="zh-CN" sz="2000" dirty="0" smtClean="0"/>
              <a:t>setMessage</a:t>
            </a:r>
            <a:r>
              <a:rPr lang="en-US" altLang="zh-CN" sz="2000" dirty="0"/>
              <a:t>()</a:t>
            </a:r>
            <a:r>
              <a:rPr lang="zh-CN" altLang="zh-CN" sz="2000" dirty="0"/>
              <a:t>方法设置</a:t>
            </a:r>
            <a:r>
              <a:rPr lang="zh-CN" altLang="zh-CN" sz="2000" dirty="0" smtClean="0"/>
              <a:t>的</a:t>
            </a:r>
            <a:r>
              <a:rPr lang="zh-CN" altLang="en-US" sz="2000" dirty="0" smtClean="0"/>
              <a:t>。</a:t>
            </a:r>
          </a:p>
        </p:txBody>
      </p:sp>
      <p:sp>
        <p:nvSpPr>
          <p:cNvPr id="16" name="TextBox 15"/>
          <p:cNvSpPr txBox="1"/>
          <p:nvPr/>
        </p:nvSpPr>
        <p:spPr>
          <a:xfrm>
            <a:off x="683568" y="2550691"/>
            <a:ext cx="7796213" cy="3831818"/>
          </a:xfrm>
          <a:prstGeom prst="rect">
            <a:avLst/>
          </a:prstGeom>
          <a:solidFill>
            <a:schemeClr val="accent1">
              <a:lumMod val="20000"/>
              <a:lumOff val="80000"/>
            </a:schemeClr>
          </a:solidFill>
          <a:ln w="19050">
            <a:noFill/>
          </a:ln>
        </p:spPr>
        <p:txBody>
          <a:bodyPr>
            <a:spAutoFit/>
          </a:bodyPr>
          <a:lstStyle/>
          <a:p>
            <a:pPr>
              <a:lnSpc>
                <a:spcPct val="150000"/>
              </a:lnSpc>
              <a:defRPr/>
            </a:pP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AlertDialog</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dialog;             </a:t>
            </a:r>
          </a:p>
          <a:p>
            <a:pPr>
              <a:lnSpc>
                <a:spcPct val="150000"/>
              </a:lnSpc>
              <a:defRPr/>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dialog </a:t>
            </a:r>
            <a:r>
              <a:rPr lang="en-US" altLang="zh-CN" dirty="0">
                <a:latin typeface="Times New Roman" pitchFamily="18" charset="0"/>
                <a:cs typeface="Times New Roman" pitchFamily="18" charset="0"/>
              </a:rPr>
              <a:t>= new AlertDialog.Builder(this)</a:t>
            </a:r>
          </a:p>
          <a:p>
            <a:pPr>
              <a:lnSpc>
                <a:spcPct val="150000"/>
              </a:lnSpc>
              <a:defRPr/>
            </a:pPr>
            <a:r>
              <a:rPr lang="en-US" altLang="zh-CN" dirty="0">
                <a:latin typeface="Times New Roman" pitchFamily="18" charset="0"/>
                <a:cs typeface="Times New Roman" pitchFamily="18" charset="0"/>
              </a:rPr>
              <a:t>                        .setTitle("</a:t>
            </a:r>
            <a:r>
              <a:rPr lang="zh-CN" altLang="en-US" dirty="0" smtClean="0">
                <a:latin typeface="Times New Roman" pitchFamily="18" charset="0"/>
                <a:cs typeface="Times New Roman" pitchFamily="18" charset="0"/>
              </a:rPr>
              <a:t>普</a:t>
            </a:r>
            <a:r>
              <a:rPr lang="zh-CN" altLang="en-US" dirty="0">
                <a:latin typeface="Times New Roman" pitchFamily="18" charset="0"/>
                <a:cs typeface="Times New Roman" pitchFamily="18" charset="0"/>
              </a:rPr>
              <a:t>通</a:t>
            </a:r>
            <a:r>
              <a:rPr lang="zh-CN" altLang="en-US" dirty="0" smtClean="0">
                <a:latin typeface="Times New Roman" pitchFamily="18" charset="0"/>
                <a:cs typeface="Times New Roman" pitchFamily="18" charset="0"/>
              </a:rPr>
              <a:t>对</a:t>
            </a:r>
            <a:r>
              <a:rPr lang="zh-CN" altLang="en-US" dirty="0">
                <a:latin typeface="Times New Roman" pitchFamily="18" charset="0"/>
                <a:cs typeface="Times New Roman" pitchFamily="18" charset="0"/>
              </a:rPr>
              <a:t>话框</a:t>
            </a:r>
            <a:r>
              <a:rPr lang="en-US" altLang="zh-CN" dirty="0" smtClean="0">
                <a:latin typeface="Times New Roman" pitchFamily="18" charset="0"/>
                <a:cs typeface="Times New Roman" pitchFamily="18" charset="0"/>
              </a:rPr>
              <a:t>")</a:t>
            </a:r>
          </a:p>
          <a:p>
            <a:pPr>
              <a:lnSpc>
                <a:spcPct val="150000"/>
              </a:lnSpc>
              <a:defRPr/>
            </a:pP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setIcon(R.mipmap.ic_launcher)</a:t>
            </a:r>
          </a:p>
          <a:p>
            <a:pPr>
              <a:lnSpc>
                <a:spcPct val="150000"/>
              </a:lnSpc>
              <a:defRPr/>
            </a:pPr>
            <a:r>
              <a:rPr lang="en-US" altLang="zh-CN" dirty="0">
                <a:latin typeface="Times New Roman" pitchFamily="18" charset="0"/>
                <a:cs typeface="Times New Roman" pitchFamily="18" charset="0"/>
              </a:rPr>
              <a:t>                        .setMessage("</a:t>
            </a:r>
            <a:r>
              <a:rPr lang="zh-CN" altLang="en-US" dirty="0" smtClean="0">
                <a:latin typeface="Times New Roman" pitchFamily="18" charset="0"/>
                <a:cs typeface="Times New Roman" pitchFamily="18" charset="0"/>
              </a:rPr>
              <a:t>是否退出应用？</a:t>
            </a:r>
            <a:r>
              <a:rPr lang="en-US" altLang="zh-CN" dirty="0">
                <a:latin typeface="Times New Roman" pitchFamily="18" charset="0"/>
                <a:cs typeface="Times New Roman" pitchFamily="18" charset="0"/>
              </a:rPr>
              <a:t>") </a:t>
            </a:r>
            <a:endParaRPr lang="en-US" altLang="zh-CN" dirty="0" smtClean="0">
              <a:latin typeface="Times New Roman" pitchFamily="18" charset="0"/>
              <a:cs typeface="Times New Roman" pitchFamily="18" charset="0"/>
            </a:endParaRPr>
          </a:p>
          <a:p>
            <a:pPr>
              <a:lnSpc>
                <a:spcPct val="150000"/>
              </a:lnSpc>
              <a:defRPr/>
            </a:pP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.setPositiveButton("</a:t>
            </a:r>
            <a:r>
              <a:rPr lang="zh-CN" altLang="en-US" dirty="0">
                <a:latin typeface="Times New Roman" pitchFamily="18" charset="0"/>
                <a:cs typeface="Times New Roman" pitchFamily="18" charset="0"/>
              </a:rPr>
              <a:t>确定</a:t>
            </a:r>
            <a:r>
              <a:rPr lang="en-US" altLang="zh-CN" dirty="0" smtClean="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a:lnSpc>
                <a:spcPct val="150000"/>
              </a:lnSpc>
              <a:defRPr/>
            </a:pPr>
            <a:r>
              <a:rPr lang="en-US" altLang="zh-CN" dirty="0">
                <a:latin typeface="Times New Roman" pitchFamily="18" charset="0"/>
                <a:cs typeface="Times New Roman" pitchFamily="18" charset="0"/>
              </a:rPr>
              <a:t>                        .setNegativeButton("</a:t>
            </a:r>
            <a:r>
              <a:rPr lang="zh-CN" altLang="en-US" dirty="0">
                <a:latin typeface="Times New Roman" pitchFamily="18" charset="0"/>
                <a:cs typeface="Times New Roman" pitchFamily="18" charset="0"/>
              </a:rPr>
              <a:t>取消</a:t>
            </a:r>
            <a:r>
              <a:rPr lang="en-US" altLang="zh-CN" dirty="0" smtClean="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a:lnSpc>
                <a:spcPct val="150000"/>
              </a:lnSpc>
              <a:defRPr/>
            </a:pPr>
            <a:r>
              <a:rPr lang="en-US" altLang="zh-CN" dirty="0">
                <a:latin typeface="Times New Roman" pitchFamily="18" charset="0"/>
                <a:cs typeface="Times New Roman" pitchFamily="18" charset="0"/>
              </a:rPr>
              <a:t>                        .create(); </a:t>
            </a:r>
          </a:p>
          <a:p>
            <a:pPr>
              <a:lnSpc>
                <a:spcPct val="150000"/>
              </a:lnSpc>
              <a:defRPr/>
            </a:pP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dialog.show</a:t>
            </a:r>
            <a:r>
              <a:rPr lang="en-US" altLang="zh-CN" dirty="0">
                <a:latin typeface="Times New Roman" pitchFamily="18" charset="0"/>
                <a:cs typeface="Times New Roman" pitchFamily="18" charset="0"/>
              </a:rPr>
              <a:t>();</a:t>
            </a:r>
          </a:p>
        </p:txBody>
      </p:sp>
      <p:sp>
        <p:nvSpPr>
          <p:cNvPr id="17" name="矩形 16"/>
          <p:cNvSpPr/>
          <p:nvPr/>
        </p:nvSpPr>
        <p:spPr>
          <a:xfrm>
            <a:off x="764531" y="2635900"/>
            <a:ext cx="2335212"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18" name="直接箭头连接符 17"/>
          <p:cNvCxnSpPr/>
          <p:nvPr/>
        </p:nvCxnSpPr>
        <p:spPr bwMode="auto">
          <a:xfrm flipV="1">
            <a:off x="3117206" y="2833266"/>
            <a:ext cx="53816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圆角矩形 18"/>
          <p:cNvSpPr/>
          <p:nvPr/>
        </p:nvSpPr>
        <p:spPr>
          <a:xfrm>
            <a:off x="3681462" y="2636952"/>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声明对象</a:t>
            </a:r>
          </a:p>
        </p:txBody>
      </p:sp>
      <p:sp>
        <p:nvSpPr>
          <p:cNvPr id="21" name="矩形 20"/>
          <p:cNvSpPr/>
          <p:nvPr/>
        </p:nvSpPr>
        <p:spPr>
          <a:xfrm>
            <a:off x="764531" y="3064525"/>
            <a:ext cx="3816350"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22" name="直接箭头连接符 21"/>
          <p:cNvCxnSpPr/>
          <p:nvPr/>
        </p:nvCxnSpPr>
        <p:spPr bwMode="auto">
          <a:xfrm>
            <a:off x="4594225" y="3247968"/>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圆角矩形 22"/>
          <p:cNvSpPr/>
          <p:nvPr/>
        </p:nvSpPr>
        <p:spPr>
          <a:xfrm>
            <a:off x="5045164" y="3064525"/>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绑定当前窗口</a:t>
            </a:r>
          </a:p>
        </p:txBody>
      </p:sp>
      <p:sp>
        <p:nvSpPr>
          <p:cNvPr id="24" name="矩形 23"/>
          <p:cNvSpPr/>
          <p:nvPr/>
        </p:nvSpPr>
        <p:spPr>
          <a:xfrm>
            <a:off x="2086918" y="3461400"/>
            <a:ext cx="2493963"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25" name="直接箭头连接符 24"/>
          <p:cNvCxnSpPr/>
          <p:nvPr/>
        </p:nvCxnSpPr>
        <p:spPr bwMode="auto">
          <a:xfrm flipV="1">
            <a:off x="4630787" y="3629034"/>
            <a:ext cx="39846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圆角矩形 25"/>
          <p:cNvSpPr/>
          <p:nvPr/>
        </p:nvSpPr>
        <p:spPr>
          <a:xfrm>
            <a:off x="5053372" y="3440360"/>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设置标题</a:t>
            </a:r>
          </a:p>
        </p:txBody>
      </p:sp>
      <p:sp>
        <p:nvSpPr>
          <p:cNvPr id="27" name="矩形 26"/>
          <p:cNvSpPr/>
          <p:nvPr/>
        </p:nvSpPr>
        <p:spPr>
          <a:xfrm>
            <a:off x="2085331" y="3867800"/>
            <a:ext cx="3238500"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28" name="直接箭头连接符 27"/>
          <p:cNvCxnSpPr/>
          <p:nvPr/>
        </p:nvCxnSpPr>
        <p:spPr bwMode="auto">
          <a:xfrm flipV="1">
            <a:off x="5325418" y="4052466"/>
            <a:ext cx="53816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圆角矩形 28"/>
          <p:cNvSpPr/>
          <p:nvPr/>
        </p:nvSpPr>
        <p:spPr>
          <a:xfrm>
            <a:off x="5880150" y="3828509"/>
            <a:ext cx="189865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设置图</a:t>
            </a:r>
            <a:r>
              <a:rPr lang="zh-CN" altLang="en-US" b="1" dirty="0" smtClean="0">
                <a:solidFill>
                  <a:schemeClr val="bg1"/>
                </a:solidFill>
                <a:ea typeface="宋体" pitchFamily="2" charset="-122"/>
              </a:rPr>
              <a:t>标</a:t>
            </a:r>
            <a:endParaRPr lang="zh-CN" altLang="en-US" b="1" dirty="0">
              <a:solidFill>
                <a:schemeClr val="bg1"/>
              </a:solidFill>
              <a:ea typeface="宋体" pitchFamily="2" charset="-122"/>
            </a:endParaRPr>
          </a:p>
        </p:txBody>
      </p:sp>
      <p:sp>
        <p:nvSpPr>
          <p:cNvPr id="30" name="矩形 29"/>
          <p:cNvSpPr/>
          <p:nvPr/>
        </p:nvSpPr>
        <p:spPr>
          <a:xfrm>
            <a:off x="2086918" y="4283725"/>
            <a:ext cx="3238500"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1" name="直接箭头连接符 30"/>
          <p:cNvCxnSpPr/>
          <p:nvPr/>
        </p:nvCxnSpPr>
        <p:spPr bwMode="auto">
          <a:xfrm flipV="1">
            <a:off x="5341987" y="4458729"/>
            <a:ext cx="53816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圆角矩形 31"/>
          <p:cNvSpPr/>
          <p:nvPr/>
        </p:nvSpPr>
        <p:spPr>
          <a:xfrm>
            <a:off x="5893288" y="4244434"/>
            <a:ext cx="189865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设置提示信息</a:t>
            </a:r>
          </a:p>
        </p:txBody>
      </p:sp>
      <p:sp>
        <p:nvSpPr>
          <p:cNvPr id="33" name="矩形 32"/>
          <p:cNvSpPr/>
          <p:nvPr/>
        </p:nvSpPr>
        <p:spPr>
          <a:xfrm>
            <a:off x="2086918" y="4712350"/>
            <a:ext cx="3238500"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4" name="直接箭头连接符 33"/>
          <p:cNvCxnSpPr/>
          <p:nvPr/>
        </p:nvCxnSpPr>
        <p:spPr bwMode="auto">
          <a:xfrm flipV="1">
            <a:off x="5341987" y="4885970"/>
            <a:ext cx="53816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5914765" y="4707272"/>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添加确定按钮</a:t>
            </a:r>
          </a:p>
        </p:txBody>
      </p:sp>
      <p:sp>
        <p:nvSpPr>
          <p:cNvPr id="36" name="矩形 35"/>
          <p:cNvSpPr/>
          <p:nvPr/>
        </p:nvSpPr>
        <p:spPr>
          <a:xfrm>
            <a:off x="2086918" y="5140975"/>
            <a:ext cx="3238500"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7" name="直接箭头连接符 36"/>
          <p:cNvCxnSpPr/>
          <p:nvPr/>
        </p:nvCxnSpPr>
        <p:spPr bwMode="auto">
          <a:xfrm flipV="1">
            <a:off x="5341986" y="5313374"/>
            <a:ext cx="53816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圆角矩形 37"/>
          <p:cNvSpPr/>
          <p:nvPr/>
        </p:nvSpPr>
        <p:spPr>
          <a:xfrm>
            <a:off x="5894957" y="5133374"/>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添加取消按钮</a:t>
            </a:r>
          </a:p>
        </p:txBody>
      </p:sp>
      <p:sp>
        <p:nvSpPr>
          <p:cNvPr id="39" name="矩形 38"/>
          <p:cNvSpPr/>
          <p:nvPr/>
        </p:nvSpPr>
        <p:spPr>
          <a:xfrm>
            <a:off x="2085331" y="5560075"/>
            <a:ext cx="1168400"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40" name="直接箭头连接符 39"/>
          <p:cNvCxnSpPr/>
          <p:nvPr/>
        </p:nvCxnSpPr>
        <p:spPr bwMode="auto">
          <a:xfrm flipV="1">
            <a:off x="3253731" y="5744741"/>
            <a:ext cx="53816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圆角矩形 40"/>
          <p:cNvSpPr/>
          <p:nvPr/>
        </p:nvSpPr>
        <p:spPr>
          <a:xfrm>
            <a:off x="3820591" y="5569407"/>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创建对话框</a:t>
            </a:r>
          </a:p>
        </p:txBody>
      </p:sp>
      <p:sp>
        <p:nvSpPr>
          <p:cNvPr id="42" name="矩形 41"/>
          <p:cNvSpPr/>
          <p:nvPr/>
        </p:nvSpPr>
        <p:spPr>
          <a:xfrm>
            <a:off x="955031" y="5964888"/>
            <a:ext cx="1514475"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43" name="直接箭头连接符 42"/>
          <p:cNvCxnSpPr/>
          <p:nvPr/>
        </p:nvCxnSpPr>
        <p:spPr bwMode="auto">
          <a:xfrm flipV="1">
            <a:off x="2469506" y="6149554"/>
            <a:ext cx="53816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圆角矩形 43"/>
          <p:cNvSpPr/>
          <p:nvPr/>
        </p:nvSpPr>
        <p:spPr>
          <a:xfrm>
            <a:off x="3007669" y="5969554"/>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显示对话框</a:t>
            </a:r>
          </a:p>
        </p:txBody>
      </p:sp>
      <p:sp>
        <p:nvSpPr>
          <p:cNvPr id="4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3.2.2  </a:t>
            </a:r>
            <a:r>
              <a:rPr lang="zh-CN" altLang="en-US" sz="3200" b="1" dirty="0">
                <a:solidFill>
                  <a:srgbClr val="006BA9"/>
                </a:solidFill>
                <a:latin typeface="微软雅黑" pitchFamily="34" charset="-122"/>
                <a:ea typeface="微软雅黑" pitchFamily="34" charset="-122"/>
                <a:sym typeface="宋体" charset="-122"/>
              </a:rPr>
              <a:t>普通对话框</a:t>
            </a:r>
          </a:p>
        </p:txBody>
      </p:sp>
      <p:pic>
        <p:nvPicPr>
          <p:cNvPr id="92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552" y="2065474"/>
            <a:ext cx="2373360" cy="360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942471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par>
                                <p:cTn id="20" presetID="22" presetClass="entr" presetSubtype="8"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8"/>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9"/>
                                        </p:tgtEl>
                                        <p:attrNameLst>
                                          <p:attrName>style.visibility</p:attrName>
                                        </p:attrNameLst>
                                      </p:cBhvr>
                                      <p:to>
                                        <p:strVal val="hidden"/>
                                      </p:to>
                                    </p:set>
                                  </p:childTnLst>
                                </p:cTn>
                              </p:par>
                            </p:childTnLst>
                          </p:cTn>
                        </p:par>
                        <p:par>
                          <p:cTn id="34" fill="hold">
                            <p:stCondLst>
                              <p:cond delay="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1"/>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3"/>
                                        </p:tgtEl>
                                        <p:attrNameLst>
                                          <p:attrName>style.visibility</p:attrName>
                                        </p:attrNameLst>
                                      </p:cBhvr>
                                      <p:to>
                                        <p:strVal val="hidden"/>
                                      </p:to>
                                    </p:set>
                                  </p:childTnLst>
                                </p:cTn>
                              </p:par>
                            </p:childTnLst>
                          </p:cTn>
                        </p:par>
                        <p:par>
                          <p:cTn id="52" fill="hold">
                            <p:stCondLst>
                              <p:cond delay="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par>
                                <p:cTn id="56" presetID="22" presetClass="entr" presetSubtype="8"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24"/>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25"/>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0"/>
                            </p:stCondLst>
                            <p:childTnLst>
                              <p:par>
                                <p:cTn id="71" presetID="22" presetClass="entr" presetSubtype="8"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par>
                                <p:cTn id="74" presetID="22" presetClass="entr" presetSubtype="8" fill="hold"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left)">
                                      <p:cBhvr>
                                        <p:cTn id="76" dur="500"/>
                                        <p:tgtEl>
                                          <p:spTgt spid="28"/>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27"/>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2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29"/>
                                        </p:tgtEl>
                                        <p:attrNameLst>
                                          <p:attrName>style.visibility</p:attrName>
                                        </p:attrNameLst>
                                      </p:cBhvr>
                                      <p:to>
                                        <p:strVal val="hidden"/>
                                      </p:to>
                                    </p:set>
                                  </p:childTnLst>
                                </p:cTn>
                              </p:par>
                            </p:childTnLst>
                          </p:cTn>
                        </p:par>
                        <p:par>
                          <p:cTn id="88" fill="hold">
                            <p:stCondLst>
                              <p:cond delay="0"/>
                            </p:stCondLst>
                            <p:childTnLst>
                              <p:par>
                                <p:cTn id="89" presetID="22" presetClass="entr" presetSubtype="8"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wipe(left)">
                                      <p:cBhvr>
                                        <p:cTn id="97" dur="500"/>
                                        <p:tgtEl>
                                          <p:spTgt spid="32"/>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30"/>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1"/>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32"/>
                                        </p:tgtEl>
                                        <p:attrNameLst>
                                          <p:attrName>style.visibility</p:attrName>
                                        </p:attrNameLst>
                                      </p:cBhvr>
                                      <p:to>
                                        <p:strVal val="hidden"/>
                                      </p:to>
                                    </p:set>
                                  </p:childTnLst>
                                </p:cTn>
                              </p:par>
                            </p:childTnLst>
                          </p:cTn>
                        </p:par>
                        <p:par>
                          <p:cTn id="106" fill="hold">
                            <p:stCondLst>
                              <p:cond delay="0"/>
                            </p:stCondLst>
                            <p:childTnLst>
                              <p:par>
                                <p:cTn id="107" presetID="22" presetClass="entr" presetSubtype="8" fill="hold" grpId="0"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left)">
                                      <p:cBhvr>
                                        <p:cTn id="109" dur="500"/>
                                        <p:tgtEl>
                                          <p:spTgt spid="33"/>
                                        </p:tgtEl>
                                      </p:cBhvr>
                                    </p:animEffect>
                                  </p:childTnLst>
                                </p:cTn>
                              </p:par>
                              <p:par>
                                <p:cTn id="110" presetID="22" presetClass="entr" presetSubtype="8" fill="hold"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left)">
                                      <p:cBhvr>
                                        <p:cTn id="112" dur="500"/>
                                        <p:tgtEl>
                                          <p:spTgt spid="34"/>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wipe(left)">
                                      <p:cBhvr>
                                        <p:cTn id="115" dur="500"/>
                                        <p:tgtEl>
                                          <p:spTgt spid="35"/>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33"/>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34"/>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35"/>
                                        </p:tgtEl>
                                        <p:attrNameLst>
                                          <p:attrName>style.visibility</p:attrName>
                                        </p:attrNameLst>
                                      </p:cBhvr>
                                      <p:to>
                                        <p:strVal val="hidden"/>
                                      </p:to>
                                    </p:set>
                                  </p:childTnLst>
                                </p:cTn>
                              </p:par>
                            </p:childTnLst>
                          </p:cTn>
                        </p:par>
                        <p:par>
                          <p:cTn id="124" fill="hold">
                            <p:stCondLst>
                              <p:cond delay="0"/>
                            </p:stCondLst>
                            <p:childTnLst>
                              <p:par>
                                <p:cTn id="125" presetID="22" presetClass="entr" presetSubtype="8" fill="hold" grpId="0" nodeType="after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wipe(left)">
                                      <p:cBhvr>
                                        <p:cTn id="127" dur="500"/>
                                        <p:tgtEl>
                                          <p:spTgt spid="36"/>
                                        </p:tgtEl>
                                      </p:cBhvr>
                                    </p:animEffect>
                                  </p:childTnLst>
                                </p:cTn>
                              </p:par>
                              <p:par>
                                <p:cTn id="128" presetID="22" presetClass="entr" presetSubtype="8" fill="hold"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wipe(left)">
                                      <p:cBhvr>
                                        <p:cTn id="130" dur="500"/>
                                        <p:tgtEl>
                                          <p:spTgt spid="37"/>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wipe(left)">
                                      <p:cBhvr>
                                        <p:cTn id="133" dur="500"/>
                                        <p:tgtEl>
                                          <p:spTgt spid="38"/>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36"/>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37"/>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38"/>
                                        </p:tgtEl>
                                        <p:attrNameLst>
                                          <p:attrName>style.visibility</p:attrName>
                                        </p:attrNameLst>
                                      </p:cBhvr>
                                      <p:to>
                                        <p:strVal val="hidden"/>
                                      </p:to>
                                    </p:set>
                                  </p:childTnLst>
                                </p:cTn>
                              </p:par>
                            </p:childTnLst>
                          </p:cTn>
                        </p:par>
                        <p:par>
                          <p:cTn id="142" fill="hold">
                            <p:stCondLst>
                              <p:cond delay="0"/>
                            </p:stCondLst>
                            <p:childTnLst>
                              <p:par>
                                <p:cTn id="143" presetID="22" presetClass="entr" presetSubtype="8" fill="hold" grpId="0" nodeType="afterEffect">
                                  <p:stCondLst>
                                    <p:cond delay="0"/>
                                  </p:stCondLst>
                                  <p:childTnLst>
                                    <p:set>
                                      <p:cBhvr>
                                        <p:cTn id="144" dur="1" fill="hold">
                                          <p:stCondLst>
                                            <p:cond delay="0"/>
                                          </p:stCondLst>
                                        </p:cTn>
                                        <p:tgtEl>
                                          <p:spTgt spid="39"/>
                                        </p:tgtEl>
                                        <p:attrNameLst>
                                          <p:attrName>style.visibility</p:attrName>
                                        </p:attrNameLst>
                                      </p:cBhvr>
                                      <p:to>
                                        <p:strVal val="visible"/>
                                      </p:to>
                                    </p:set>
                                    <p:animEffect transition="in" filter="wipe(left)">
                                      <p:cBhvr>
                                        <p:cTn id="145" dur="500"/>
                                        <p:tgtEl>
                                          <p:spTgt spid="39"/>
                                        </p:tgtEl>
                                      </p:cBhvr>
                                    </p:animEffect>
                                  </p:childTnLst>
                                </p:cTn>
                              </p:par>
                              <p:par>
                                <p:cTn id="146" presetID="22" presetClass="entr" presetSubtype="8" fill="hold" nodeType="withEffect">
                                  <p:stCondLst>
                                    <p:cond delay="0"/>
                                  </p:stCondLst>
                                  <p:childTnLst>
                                    <p:set>
                                      <p:cBhvr>
                                        <p:cTn id="147" dur="1" fill="hold">
                                          <p:stCondLst>
                                            <p:cond delay="0"/>
                                          </p:stCondLst>
                                        </p:cTn>
                                        <p:tgtEl>
                                          <p:spTgt spid="40"/>
                                        </p:tgtEl>
                                        <p:attrNameLst>
                                          <p:attrName>style.visibility</p:attrName>
                                        </p:attrNameLst>
                                      </p:cBhvr>
                                      <p:to>
                                        <p:strVal val="visible"/>
                                      </p:to>
                                    </p:set>
                                    <p:animEffect transition="in" filter="wipe(left)">
                                      <p:cBhvr>
                                        <p:cTn id="148" dur="500"/>
                                        <p:tgtEl>
                                          <p:spTgt spid="4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41"/>
                                        </p:tgtEl>
                                        <p:attrNameLst>
                                          <p:attrName>style.visibility</p:attrName>
                                        </p:attrNameLst>
                                      </p:cBhvr>
                                      <p:to>
                                        <p:strVal val="visible"/>
                                      </p:to>
                                    </p:set>
                                    <p:animEffect transition="in" filter="wipe(left)">
                                      <p:cBhvr>
                                        <p:cTn id="151" dur="500"/>
                                        <p:tgtEl>
                                          <p:spTgt spid="41"/>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grpId="1" nodeType="clickEffect">
                                  <p:stCondLst>
                                    <p:cond delay="0"/>
                                  </p:stCondLst>
                                  <p:childTnLst>
                                    <p:set>
                                      <p:cBhvr>
                                        <p:cTn id="155" dur="1" fill="hold">
                                          <p:stCondLst>
                                            <p:cond delay="0"/>
                                          </p:stCondLst>
                                        </p:cTn>
                                        <p:tgtEl>
                                          <p:spTgt spid="39"/>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40"/>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41"/>
                                        </p:tgtEl>
                                        <p:attrNameLst>
                                          <p:attrName>style.visibility</p:attrName>
                                        </p:attrNameLst>
                                      </p:cBhvr>
                                      <p:to>
                                        <p:strVal val="hidden"/>
                                      </p:to>
                                    </p:set>
                                  </p:childTnLst>
                                </p:cTn>
                              </p:par>
                            </p:childTnLst>
                          </p:cTn>
                        </p:par>
                        <p:par>
                          <p:cTn id="160" fill="hold">
                            <p:stCondLst>
                              <p:cond delay="0"/>
                            </p:stCondLst>
                            <p:childTnLst>
                              <p:par>
                                <p:cTn id="161" presetID="22" presetClass="entr" presetSubtype="8" fill="hold" grpId="0" nodeType="afterEffect">
                                  <p:stCondLst>
                                    <p:cond delay="0"/>
                                  </p:stCondLst>
                                  <p:childTnLst>
                                    <p:set>
                                      <p:cBhvr>
                                        <p:cTn id="162" dur="1" fill="hold">
                                          <p:stCondLst>
                                            <p:cond delay="0"/>
                                          </p:stCondLst>
                                        </p:cTn>
                                        <p:tgtEl>
                                          <p:spTgt spid="42"/>
                                        </p:tgtEl>
                                        <p:attrNameLst>
                                          <p:attrName>style.visibility</p:attrName>
                                        </p:attrNameLst>
                                      </p:cBhvr>
                                      <p:to>
                                        <p:strVal val="visible"/>
                                      </p:to>
                                    </p:set>
                                    <p:animEffect transition="in" filter="wipe(left)">
                                      <p:cBhvr>
                                        <p:cTn id="163" dur="500"/>
                                        <p:tgtEl>
                                          <p:spTgt spid="42"/>
                                        </p:tgtEl>
                                      </p:cBhvr>
                                    </p:animEffect>
                                  </p:childTnLst>
                                </p:cTn>
                              </p:par>
                              <p:par>
                                <p:cTn id="164" presetID="22" presetClass="entr" presetSubtype="8" fill="hold" nodeType="withEffect">
                                  <p:stCondLst>
                                    <p:cond delay="0"/>
                                  </p:stCondLst>
                                  <p:childTnLst>
                                    <p:set>
                                      <p:cBhvr>
                                        <p:cTn id="165" dur="1" fill="hold">
                                          <p:stCondLst>
                                            <p:cond delay="0"/>
                                          </p:stCondLst>
                                        </p:cTn>
                                        <p:tgtEl>
                                          <p:spTgt spid="43"/>
                                        </p:tgtEl>
                                        <p:attrNameLst>
                                          <p:attrName>style.visibility</p:attrName>
                                        </p:attrNameLst>
                                      </p:cBhvr>
                                      <p:to>
                                        <p:strVal val="visible"/>
                                      </p:to>
                                    </p:set>
                                    <p:animEffect transition="in" filter="wipe(left)">
                                      <p:cBhvr>
                                        <p:cTn id="166" dur="500"/>
                                        <p:tgtEl>
                                          <p:spTgt spid="43"/>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4"/>
                                        </p:tgtEl>
                                        <p:attrNameLst>
                                          <p:attrName>style.visibility</p:attrName>
                                        </p:attrNameLst>
                                      </p:cBhvr>
                                      <p:to>
                                        <p:strVal val="visible"/>
                                      </p:to>
                                    </p:set>
                                    <p:animEffect transition="in" filter="wipe(left)">
                                      <p:cBhvr>
                                        <p:cTn id="16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7" grpId="1" animBg="1"/>
      <p:bldP spid="19" grpId="0" animBg="1"/>
      <p:bldP spid="19" grpId="1" animBg="1"/>
      <p:bldP spid="21" grpId="0" animBg="1"/>
      <p:bldP spid="21" grpId="1" animBg="1"/>
      <p:bldP spid="23" grpId="0" animBg="1"/>
      <p:bldP spid="23" grpId="1" animBg="1"/>
      <p:bldP spid="24" grpId="0" animBg="1"/>
      <p:bldP spid="24" grpId="1" animBg="1"/>
      <p:bldP spid="26" grpId="0" animBg="1"/>
      <p:bldP spid="26" grpId="1" animBg="1"/>
      <p:bldP spid="27" grpId="0" animBg="1"/>
      <p:bldP spid="27" grpId="1" animBg="1"/>
      <p:bldP spid="29" grpId="0" animBg="1"/>
      <p:bldP spid="29" grpId="1" animBg="1"/>
      <p:bldP spid="30" grpId="0" animBg="1"/>
      <p:bldP spid="30" grpId="1" animBg="1"/>
      <p:bldP spid="32" grpId="0" animBg="1"/>
      <p:bldP spid="32" grpId="1" animBg="1"/>
      <p:bldP spid="33" grpId="0" animBg="1"/>
      <p:bldP spid="33" grpId="1" animBg="1"/>
      <p:bldP spid="35" grpId="0" animBg="1"/>
      <p:bldP spid="35" grpId="1" animBg="1"/>
      <p:bldP spid="36" grpId="0" animBg="1"/>
      <p:bldP spid="36" grpId="1" animBg="1"/>
      <p:bldP spid="38" grpId="0" animBg="1"/>
      <p:bldP spid="38" grpId="1" animBg="1"/>
      <p:bldP spid="39" grpId="0" animBg="1"/>
      <p:bldP spid="39" grpId="1" animBg="1"/>
      <p:bldP spid="41" grpId="0" animBg="1"/>
      <p:bldP spid="41" grpId="1" animBg="1"/>
      <p:bldP spid="42" grpId="0" animBg="1"/>
      <p:bldP spid="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03969"/>
            <a:ext cx="8102600" cy="535679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80112" y="101823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单选</a:t>
            </a:r>
            <a:r>
              <a:rPr lang="zh-CN" altLang="en-US" dirty="0" smtClean="0">
                <a:solidFill>
                  <a:schemeClr val="bg1"/>
                </a:solidFill>
                <a:latin typeface="微软雅黑" pitchFamily="34" charset="-122"/>
                <a:ea typeface="微软雅黑" pitchFamily="34" charset="-122"/>
              </a:rPr>
              <a:t>对话框</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45" name="内容占位符 2"/>
          <p:cNvSpPr txBox="1">
            <a:spLocks/>
          </p:cNvSpPr>
          <p:nvPr/>
        </p:nvSpPr>
        <p:spPr bwMode="auto">
          <a:xfrm>
            <a:off x="542925" y="1389707"/>
            <a:ext cx="7975600" cy="10160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zh-CN" sz="2000" dirty="0"/>
              <a:t>单选对话框的内容区域显示为单选列表</a:t>
            </a:r>
            <a:r>
              <a:rPr lang="zh-CN" altLang="zh-CN" sz="2000" dirty="0" smtClean="0"/>
              <a:t>。</a:t>
            </a:r>
            <a:r>
              <a:rPr lang="zh-CN" altLang="zh-CN" sz="2000" dirty="0"/>
              <a:t>单选列表通过</a:t>
            </a:r>
            <a:r>
              <a:rPr lang="en-US" altLang="zh-CN" sz="2000" dirty="0"/>
              <a:t>AlertDialog.Builder</a:t>
            </a:r>
            <a:r>
              <a:rPr lang="zh-CN" altLang="zh-CN" sz="2000" dirty="0"/>
              <a:t>对象调用</a:t>
            </a:r>
            <a:r>
              <a:rPr lang="en-US" altLang="zh-CN" sz="2000" dirty="0"/>
              <a:t>setSingleChoiceItem()</a:t>
            </a:r>
            <a:r>
              <a:rPr lang="zh-CN" altLang="zh-CN" sz="2000" dirty="0"/>
              <a:t>方法设置的</a:t>
            </a:r>
            <a:r>
              <a:rPr lang="zh-CN" altLang="en-US" sz="2000" dirty="0" smtClean="0">
                <a:latin typeface="Times New Roman" panose="02020603050405020304" pitchFamily="18" charset="0"/>
                <a:cs typeface="Times New Roman" panose="02020603050405020304" pitchFamily="18" charset="0"/>
              </a:rPr>
              <a:t>。</a:t>
            </a:r>
          </a:p>
        </p:txBody>
      </p:sp>
      <p:sp>
        <p:nvSpPr>
          <p:cNvPr id="46" name="TextBox 45"/>
          <p:cNvSpPr txBox="1"/>
          <p:nvPr/>
        </p:nvSpPr>
        <p:spPr>
          <a:xfrm>
            <a:off x="764844" y="2276872"/>
            <a:ext cx="7796213" cy="4154984"/>
          </a:xfrm>
          <a:prstGeom prst="rect">
            <a:avLst/>
          </a:prstGeom>
          <a:solidFill>
            <a:schemeClr val="accent1">
              <a:lumMod val="20000"/>
              <a:lumOff val="80000"/>
            </a:schemeClr>
          </a:solidFill>
          <a:ln w="19050">
            <a:noFill/>
          </a:ln>
        </p:spPr>
        <p:txBody>
          <a:bodyPr>
            <a:spAutoFit/>
          </a:bodyPr>
          <a:lstStyle/>
          <a:p>
            <a:pPr>
              <a:lnSpc>
                <a:spcPct val="150000"/>
              </a:lnSpc>
              <a:defRPr/>
            </a:pPr>
            <a:r>
              <a:rPr lang="en-US" altLang="zh-CN" sz="1600" dirty="0">
                <a:latin typeface="Times New Roman" pitchFamily="18" charset="0"/>
                <a:cs typeface="Times New Roman" pitchFamily="18" charset="0"/>
              </a:rPr>
              <a:t> AlertDialog dialog;</a:t>
            </a:r>
          </a:p>
          <a:p>
            <a:pPr>
              <a:lnSpc>
                <a:spcPct val="150000"/>
              </a:lnSpc>
              <a:defRPr/>
            </a:pPr>
            <a:r>
              <a:rPr lang="en-US" altLang="zh-CN" sz="1600" dirty="0">
                <a:latin typeface="Times New Roman" pitchFamily="18" charset="0"/>
                <a:cs typeface="Times New Roman" pitchFamily="18" charset="0"/>
              </a:rPr>
              <a:t>        AlertDialog.Builder builder = new AlertDialog.Builder(this)</a:t>
            </a:r>
          </a:p>
          <a:p>
            <a:pPr>
              <a:lnSpc>
                <a:spcPct val="150000"/>
              </a:lnSpc>
              <a:defRPr/>
            </a:pPr>
            <a:r>
              <a:rPr lang="en-US" altLang="zh-CN" sz="1600" dirty="0">
                <a:latin typeface="Times New Roman" pitchFamily="18" charset="0"/>
                <a:cs typeface="Times New Roman" pitchFamily="18" charset="0"/>
              </a:rPr>
              <a:t>                .setTitle("</a:t>
            </a:r>
            <a:r>
              <a:rPr lang="zh-CN" altLang="en-US" sz="1600" dirty="0">
                <a:latin typeface="Times New Roman" pitchFamily="18" charset="0"/>
                <a:cs typeface="Times New Roman" pitchFamily="18" charset="0"/>
              </a:rPr>
              <a:t>设置字体大小</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设置标题</a:t>
            </a:r>
          </a:p>
          <a:p>
            <a:pPr>
              <a:lnSpc>
                <a:spcPct val="150000"/>
              </a:lnSpc>
              <a:defRPr/>
            </a:pPr>
            <a:r>
              <a:rPr lang="zh-CN" altLang="en-US" sz="1600" dirty="0" smtClean="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a:t>
            </a:r>
          </a:p>
          <a:p>
            <a:pPr>
              <a:lnSpc>
                <a:spcPct val="150000"/>
              </a:lnSpc>
              <a:defRPr/>
            </a:pPr>
            <a:r>
              <a:rPr lang="en-US" altLang="zh-CN" sz="1600" dirty="0" smtClean="0">
                <a:latin typeface="Times New Roman" pitchFamily="18" charset="0"/>
                <a:cs typeface="Times New Roman" pitchFamily="18" charset="0"/>
              </a:rPr>
              <a:t>                .setSingleChoiceItems(new String[]{"</a:t>
            </a:r>
            <a:r>
              <a:rPr lang="zh-CN" altLang="en-US" sz="1600" dirty="0" smtClean="0">
                <a:latin typeface="Times New Roman" pitchFamily="18" charset="0"/>
                <a:cs typeface="Times New Roman" pitchFamily="18" charset="0"/>
              </a:rPr>
              <a:t>小号</a:t>
            </a:r>
            <a:r>
              <a:rPr lang="en-US" altLang="zh-CN" sz="1600" dirty="0" smtClean="0">
                <a:latin typeface="Times New Roman" pitchFamily="18" charset="0"/>
                <a:cs typeface="Times New Roman" pitchFamily="18" charset="0"/>
              </a:rPr>
              <a:t>", "</a:t>
            </a:r>
            <a:r>
              <a:rPr lang="zh-CN" altLang="en-US" sz="1600" dirty="0" smtClean="0">
                <a:latin typeface="Times New Roman" pitchFamily="18" charset="0"/>
                <a:cs typeface="Times New Roman" pitchFamily="18" charset="0"/>
              </a:rPr>
              <a:t>默认</a:t>
            </a:r>
            <a:r>
              <a:rPr lang="en-US" altLang="zh-CN" sz="1600" dirty="0" smtClean="0">
                <a:latin typeface="Times New Roman" pitchFamily="18" charset="0"/>
                <a:cs typeface="Times New Roman" pitchFamily="18" charset="0"/>
              </a:rPr>
              <a:t>", "</a:t>
            </a:r>
            <a:r>
              <a:rPr lang="zh-CN" altLang="en-US" sz="1600" dirty="0" smtClean="0">
                <a:latin typeface="Times New Roman" pitchFamily="18" charset="0"/>
                <a:cs typeface="Times New Roman" pitchFamily="18" charset="0"/>
              </a:rPr>
              <a:t>中号</a:t>
            </a:r>
            <a:r>
              <a:rPr lang="en-US" altLang="zh-CN" sz="1600" dirty="0" smtClean="0">
                <a:latin typeface="Times New Roman" pitchFamily="18" charset="0"/>
                <a:cs typeface="Times New Roman" pitchFamily="18" charset="0"/>
              </a:rPr>
              <a:t>", "</a:t>
            </a:r>
            <a:r>
              <a:rPr lang="zh-CN" altLang="en-US" sz="1600" dirty="0" smtClean="0">
                <a:latin typeface="Times New Roman" pitchFamily="18" charset="0"/>
                <a:cs typeface="Times New Roman" pitchFamily="18" charset="0"/>
              </a:rPr>
              <a:t>大号</a:t>
            </a:r>
            <a:r>
              <a:rPr lang="en-US" altLang="zh-CN" sz="1600" dirty="0" smtClean="0">
                <a:latin typeface="Times New Roman" pitchFamily="18" charset="0"/>
                <a:cs typeface="Times New Roman" pitchFamily="18" charset="0"/>
              </a:rPr>
              <a:t>", "</a:t>
            </a:r>
            <a:r>
              <a:rPr lang="zh-CN" altLang="en-US" sz="1600" dirty="0" smtClean="0">
                <a:latin typeface="Times New Roman" pitchFamily="18" charset="0"/>
                <a:cs typeface="Times New Roman" pitchFamily="18" charset="0"/>
              </a:rPr>
              <a:t>超大</a:t>
            </a:r>
            <a:r>
              <a:rPr lang="en-US" altLang="zh-CN" sz="1600" dirty="0" smtClean="0">
                <a:latin typeface="Times New Roman" pitchFamily="18" charset="0"/>
                <a:cs typeface="Times New Roman" pitchFamily="18" charset="0"/>
              </a:rPr>
              <a:t>"}, textSize, new DialogInterface.OnClickListener() {</a:t>
            </a:r>
          </a:p>
          <a:p>
            <a:pPr>
              <a:lnSpc>
                <a:spcPct val="150000"/>
              </a:lnSpc>
              <a:defRPr/>
            </a:pPr>
            <a:r>
              <a:rPr lang="en-US" altLang="zh-CN" sz="1600" dirty="0" smtClean="0">
                <a:latin typeface="Times New Roman" pitchFamily="18" charset="0"/>
                <a:cs typeface="Times New Roman" pitchFamily="18" charset="0"/>
              </a:rPr>
              <a:t>                    </a:t>
            </a:r>
            <a:r>
              <a:rPr lang="en-US" altLang="zh-CN" sz="1600" dirty="0">
                <a:latin typeface="Times New Roman" pitchFamily="18" charset="0"/>
                <a:cs typeface="Times New Roman" pitchFamily="18" charset="0"/>
              </a:rPr>
              <a:t>public void onClick(DialogInterface dialog, int which) </a:t>
            </a:r>
            <a:r>
              <a:rPr lang="en-US" altLang="zh-CN" sz="1600" dirty="0" smtClean="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a:lnSpc>
                <a:spcPct val="150000"/>
              </a:lnSpc>
              <a:defRPr/>
            </a:pPr>
            <a:r>
              <a:rPr lang="en-US" altLang="zh-CN" sz="1600" dirty="0">
                <a:latin typeface="Times New Roman" pitchFamily="18" charset="0"/>
                <a:cs typeface="Times New Roman" pitchFamily="18" charset="0"/>
              </a:rPr>
              <a:t>                .setPositiveButton</a:t>
            </a:r>
            <a:r>
              <a:rPr lang="en-US" altLang="zh-CN" sz="1600" dirty="0" smtClean="0">
                <a:latin typeface="Times New Roman" pitchFamily="18" charset="0"/>
                <a:cs typeface="Times New Roman" pitchFamily="18" charset="0"/>
              </a:rPr>
              <a:t>(“</a:t>
            </a:r>
            <a:r>
              <a:rPr lang="zh-CN" altLang="en-US" sz="1600" dirty="0" smtClean="0">
                <a:latin typeface="Times New Roman" pitchFamily="18" charset="0"/>
                <a:cs typeface="Times New Roman" pitchFamily="18" charset="0"/>
              </a:rPr>
              <a:t>确定</a:t>
            </a:r>
            <a:r>
              <a:rPr lang="en-US" altLang="zh-CN" sz="1600" dirty="0" smtClean="0">
                <a:latin typeface="Times New Roman" pitchFamily="18" charset="0"/>
                <a:cs typeface="Times New Roman" pitchFamily="18" charset="0"/>
              </a:rPr>
              <a:t>”,....)//</a:t>
            </a:r>
            <a:r>
              <a:rPr lang="zh-CN" altLang="en-US" sz="1600" dirty="0">
                <a:latin typeface="Times New Roman" pitchFamily="18" charset="0"/>
                <a:cs typeface="Times New Roman" pitchFamily="18" charset="0"/>
              </a:rPr>
              <a:t>添加“确定”按钮</a:t>
            </a:r>
          </a:p>
          <a:p>
            <a:pPr>
              <a:lnSpc>
                <a:spcPct val="150000"/>
              </a:lnSpc>
              <a:defRPr/>
            </a:pPr>
            <a:r>
              <a:rPr lang="zh-CN" altLang="en-US" sz="1600"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.setNegativeButton</a:t>
            </a:r>
            <a:r>
              <a:rPr lang="en-US" altLang="zh-CN" sz="1600" dirty="0" smtClean="0">
                <a:latin typeface="Times New Roman" pitchFamily="18" charset="0"/>
                <a:cs typeface="Times New Roman" pitchFamily="18" charset="0"/>
              </a:rPr>
              <a:t>(“</a:t>
            </a:r>
            <a:r>
              <a:rPr lang="zh-CN" altLang="en-US" sz="1600" dirty="0" smtClean="0">
                <a:latin typeface="Times New Roman" pitchFamily="18" charset="0"/>
                <a:cs typeface="Times New Roman" pitchFamily="18" charset="0"/>
              </a:rPr>
              <a:t>取消</a:t>
            </a:r>
            <a:r>
              <a:rPr lang="en-US" altLang="zh-CN" sz="1600" dirty="0" smtClean="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a:lnSpc>
                <a:spcPct val="150000"/>
              </a:lnSpc>
              <a:defRPr/>
            </a:pPr>
            <a:r>
              <a:rPr lang="en-US" altLang="zh-CN" sz="1600" dirty="0">
                <a:latin typeface="Times New Roman" pitchFamily="18" charset="0"/>
                <a:cs typeface="Times New Roman" pitchFamily="18" charset="0"/>
              </a:rPr>
              <a:t>        dialog = builder.create();</a:t>
            </a:r>
          </a:p>
          <a:p>
            <a:pPr>
              <a:lnSpc>
                <a:spcPct val="150000"/>
              </a:lnSpc>
              <a:defRPr/>
            </a:pPr>
            <a:r>
              <a:rPr lang="en-US" altLang="zh-CN" sz="1600" dirty="0">
                <a:latin typeface="Times New Roman" pitchFamily="18" charset="0"/>
                <a:cs typeface="Times New Roman" pitchFamily="18" charset="0"/>
              </a:rPr>
              <a:t>        dialog.show();</a:t>
            </a:r>
          </a:p>
        </p:txBody>
      </p:sp>
      <p:sp>
        <p:nvSpPr>
          <p:cNvPr id="47" name="矩形 46"/>
          <p:cNvSpPr/>
          <p:nvPr/>
        </p:nvSpPr>
        <p:spPr>
          <a:xfrm>
            <a:off x="3484975" y="3805132"/>
            <a:ext cx="4478859"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48" name="直接箭头连接符 47"/>
          <p:cNvCxnSpPr/>
          <p:nvPr/>
        </p:nvCxnSpPr>
        <p:spPr bwMode="auto">
          <a:xfrm flipV="1">
            <a:off x="5192266" y="3511155"/>
            <a:ext cx="3745" cy="292068"/>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圆角矩形 48"/>
          <p:cNvSpPr/>
          <p:nvPr/>
        </p:nvSpPr>
        <p:spPr>
          <a:xfrm>
            <a:off x="4355976" y="3102532"/>
            <a:ext cx="184695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设置选项内</a:t>
            </a:r>
            <a:r>
              <a:rPr lang="zh-CN" altLang="en-US" b="1" dirty="0" smtClean="0">
                <a:solidFill>
                  <a:schemeClr val="bg1"/>
                </a:solidFill>
                <a:ea typeface="宋体" pitchFamily="2" charset="-122"/>
              </a:rPr>
              <a:t>容</a:t>
            </a:r>
            <a:endParaRPr lang="zh-CN" altLang="en-US" b="1" dirty="0">
              <a:solidFill>
                <a:schemeClr val="bg1"/>
              </a:solidFill>
              <a:ea typeface="宋体" pitchFamily="2" charset="-122"/>
            </a:endParaRPr>
          </a:p>
        </p:txBody>
      </p:sp>
      <p:sp>
        <p:nvSpPr>
          <p:cNvPr id="50" name="矩形 49"/>
          <p:cNvSpPr/>
          <p:nvPr/>
        </p:nvSpPr>
        <p:spPr>
          <a:xfrm>
            <a:off x="1583722" y="4197685"/>
            <a:ext cx="3240360"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51" name="直接箭头连接符 50"/>
          <p:cNvCxnSpPr/>
          <p:nvPr/>
        </p:nvCxnSpPr>
        <p:spPr bwMode="auto">
          <a:xfrm>
            <a:off x="3284950" y="4565771"/>
            <a:ext cx="0" cy="37373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圆角矩形 51"/>
          <p:cNvSpPr/>
          <p:nvPr/>
        </p:nvSpPr>
        <p:spPr>
          <a:xfrm>
            <a:off x="2195736" y="4939508"/>
            <a:ext cx="269240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建立监听，允许被点击</a:t>
            </a:r>
          </a:p>
        </p:txBody>
      </p:sp>
      <p:sp>
        <p:nvSpPr>
          <p:cNvPr id="13"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3.2.3  </a:t>
            </a:r>
            <a:r>
              <a:rPr lang="zh-CN" altLang="en-US" sz="3200" b="1" dirty="0">
                <a:solidFill>
                  <a:srgbClr val="006BA9"/>
                </a:solidFill>
                <a:latin typeface="微软雅黑" pitchFamily="34" charset="-122"/>
                <a:ea typeface="微软雅黑" pitchFamily="34" charset="-122"/>
                <a:sym typeface="宋体" charset="-122"/>
              </a:rPr>
              <a:t>单选对话框</a:t>
            </a:r>
          </a:p>
        </p:txBody>
      </p:sp>
      <p:cxnSp>
        <p:nvCxnSpPr>
          <p:cNvPr id="14" name="直接箭头连接符 13"/>
          <p:cNvCxnSpPr/>
          <p:nvPr/>
        </p:nvCxnSpPr>
        <p:spPr bwMode="auto">
          <a:xfrm>
            <a:off x="1115085" y="4527474"/>
            <a:ext cx="0" cy="269761"/>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圆角矩形 17"/>
          <p:cNvSpPr/>
          <p:nvPr/>
        </p:nvSpPr>
        <p:spPr>
          <a:xfrm>
            <a:off x="395005" y="4797235"/>
            <a:ext cx="144016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smtClean="0">
                <a:solidFill>
                  <a:schemeClr val="bg1"/>
                </a:solidFill>
                <a:ea typeface="宋体" pitchFamily="2" charset="-122"/>
              </a:rPr>
              <a:t>默认选项</a:t>
            </a:r>
            <a:endParaRPr lang="zh-CN" altLang="en-US" b="1" dirty="0">
              <a:solidFill>
                <a:schemeClr val="bg1"/>
              </a:solidFill>
              <a:ea typeface="宋体" pitchFamily="2" charset="-122"/>
            </a:endParaRPr>
          </a:p>
        </p:txBody>
      </p:sp>
      <p:sp>
        <p:nvSpPr>
          <p:cNvPr id="19" name="矩形 18"/>
          <p:cNvSpPr/>
          <p:nvPr/>
        </p:nvSpPr>
        <p:spPr>
          <a:xfrm>
            <a:off x="821626" y="4169698"/>
            <a:ext cx="654030"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pic>
        <p:nvPicPr>
          <p:cNvPr id="2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8679" y="2279193"/>
            <a:ext cx="2568541" cy="3836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4130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left)">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down)">
                                      <p:cBhvr>
                                        <p:cTn id="19" dur="500"/>
                                        <p:tgtEl>
                                          <p:spTgt spid="47"/>
                                        </p:tgtEl>
                                      </p:cBhvr>
                                    </p:animEffect>
                                  </p:childTnLst>
                                </p:cTn>
                              </p:par>
                              <p:par>
                                <p:cTn id="20" presetID="22" presetClass="entr" presetSubtype="4"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48"/>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49"/>
                                        </p:tgtEl>
                                        <p:attrNameLst>
                                          <p:attrName>style.visibility</p:attrName>
                                        </p:attrNameLst>
                                      </p:cBhvr>
                                      <p:to>
                                        <p:strVal val="hidden"/>
                                      </p:to>
                                    </p:set>
                                  </p:childTnLst>
                                </p:cTn>
                              </p:par>
                              <p:par>
                                <p:cTn id="34" presetID="22" presetClass="entr" presetSubtype="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par>
                                <p:cTn id="37" presetID="22" presetClass="entr" presetSubtype="1"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up)">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8"/>
                                        </p:tgtEl>
                                        <p:attrNameLst>
                                          <p:attrName>style.visibility</p:attrName>
                                        </p:attrNameLst>
                                      </p:cBhvr>
                                      <p:to>
                                        <p:strVal val="hidden"/>
                                      </p:to>
                                    </p:set>
                                  </p:childTnLst>
                                </p:cTn>
                              </p:par>
                              <p:par>
                                <p:cTn id="51" presetID="22" presetClass="entr" presetSubtype="1"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up)">
                                      <p:cBhvr>
                                        <p:cTn id="53" dur="500"/>
                                        <p:tgtEl>
                                          <p:spTgt spid="50"/>
                                        </p:tgtEl>
                                      </p:cBhvr>
                                    </p:animEffect>
                                  </p:childTnLst>
                                </p:cTn>
                              </p:par>
                              <p:par>
                                <p:cTn id="54" presetID="22" presetClass="entr" presetSubtype="1" fill="hold"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up)">
                                      <p:cBhvr>
                                        <p:cTn id="56" dur="500"/>
                                        <p:tgtEl>
                                          <p:spTgt spid="51"/>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up)">
                                      <p:cBhvr>
                                        <p:cTn id="5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7" grpId="1" animBg="1"/>
      <p:bldP spid="49" grpId="0" animBg="1"/>
      <p:bldP spid="49" grpId="1" animBg="1"/>
      <p:bldP spid="50" grpId="0" animBg="1"/>
      <p:bldP spid="52" grpId="0" animBg="1"/>
      <p:bldP spid="18" grpId="0" animBg="1"/>
      <p:bldP spid="18" grpId="1" animBg="1"/>
      <p:bldP spid="19" grpId="0" animBg="1"/>
      <p:bldP spid="1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340768"/>
            <a:ext cx="8102600" cy="5112024"/>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80112" y="1151673"/>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itchFamily="34" charset="-122"/>
                <a:ea typeface="微软雅黑" pitchFamily="34" charset="-122"/>
              </a:rPr>
              <a:t>多选对话框</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3" name="内容占位符 2"/>
          <p:cNvSpPr txBox="1">
            <a:spLocks/>
          </p:cNvSpPr>
          <p:nvPr/>
        </p:nvSpPr>
        <p:spPr bwMode="auto">
          <a:xfrm>
            <a:off x="481013" y="1523148"/>
            <a:ext cx="7975600" cy="13761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zh-CN" sz="2000" dirty="0"/>
              <a:t>多选对话框的内容区域显示为多选列表。多选列表通过</a:t>
            </a:r>
            <a:r>
              <a:rPr lang="en-US" altLang="zh-CN" sz="2000" dirty="0"/>
              <a:t>AlertDialog.Builder</a:t>
            </a:r>
            <a:r>
              <a:rPr lang="zh-CN" altLang="zh-CN" sz="2000" dirty="0"/>
              <a:t>对象调用</a:t>
            </a:r>
            <a:r>
              <a:rPr lang="en-US" altLang="zh-CN" sz="2000" dirty="0"/>
              <a:t>setMultiChoiceItems()</a:t>
            </a:r>
            <a:r>
              <a:rPr lang="zh-CN" altLang="zh-CN" sz="2000" dirty="0"/>
              <a:t>方法设置的</a:t>
            </a:r>
            <a:r>
              <a:rPr lang="zh-CN" altLang="en-US" sz="2000" dirty="0" smtClean="0"/>
              <a:t>。</a:t>
            </a:r>
          </a:p>
        </p:txBody>
      </p:sp>
      <p:sp>
        <p:nvSpPr>
          <p:cNvPr id="14" name="TextBox 13"/>
          <p:cNvSpPr txBox="1"/>
          <p:nvPr/>
        </p:nvSpPr>
        <p:spPr>
          <a:xfrm>
            <a:off x="696119" y="2454923"/>
            <a:ext cx="7796212" cy="3831818"/>
          </a:xfrm>
          <a:prstGeom prst="rect">
            <a:avLst/>
          </a:prstGeom>
          <a:solidFill>
            <a:schemeClr val="accent1">
              <a:lumMod val="20000"/>
              <a:lumOff val="80000"/>
            </a:schemeClr>
          </a:solidFill>
          <a:ln w="19050">
            <a:noFill/>
          </a:ln>
        </p:spPr>
        <p:txBody>
          <a:bodyPr>
            <a:spAutoFit/>
          </a:bodyPr>
          <a:lstStyle/>
          <a:p>
            <a:pPr>
              <a:lnSpc>
                <a:spcPct val="150000"/>
              </a:lnSpc>
              <a:defRPr/>
            </a:pPr>
            <a:r>
              <a:rPr lang="en-US" altLang="zh-CN" sz="1600" dirty="0">
                <a:latin typeface="Times New Roman" pitchFamily="18" charset="0"/>
                <a:cs typeface="Times New Roman" pitchFamily="18" charset="0"/>
              </a:rPr>
              <a:t> AlertDialog dialog;</a:t>
            </a:r>
          </a:p>
          <a:p>
            <a:pPr>
              <a:lnSpc>
                <a:spcPct val="150000"/>
              </a:lnSpc>
              <a:defRPr/>
            </a:pPr>
            <a:r>
              <a:rPr lang="en-US" altLang="zh-CN" sz="1600" dirty="0">
                <a:latin typeface="Times New Roman" pitchFamily="18" charset="0"/>
                <a:cs typeface="Times New Roman" pitchFamily="18" charset="0"/>
              </a:rPr>
              <a:t>        AlertDialog.Builder builder = new AlertDialog.Builder(this</a:t>
            </a:r>
            <a:r>
              <a:rPr lang="en-US" altLang="zh-CN" sz="1600" dirty="0" smtClean="0">
                <a:latin typeface="Times New Roman" pitchFamily="18" charset="0"/>
                <a:cs typeface="Times New Roman" pitchFamily="18" charset="0"/>
              </a:rPr>
              <a:t>)</a:t>
            </a:r>
          </a:p>
          <a:p>
            <a:pPr>
              <a:lnSpc>
                <a:spcPct val="150000"/>
              </a:lnSpc>
              <a:defRPr/>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endParaRPr lang="en-US" altLang="zh-CN" sz="1600" dirty="0">
              <a:latin typeface="Times New Roman" pitchFamily="18" charset="0"/>
              <a:cs typeface="Times New Roman" pitchFamily="18" charset="0"/>
            </a:endParaRPr>
          </a:p>
          <a:p>
            <a:pPr>
              <a:lnSpc>
                <a:spcPct val="150000"/>
              </a:lnSpc>
              <a:defRPr/>
            </a:pPr>
            <a:r>
              <a:rPr lang="en-US" altLang="zh-CN" sz="1600" dirty="0">
                <a:latin typeface="Times New Roman" pitchFamily="18" charset="0"/>
                <a:cs typeface="Times New Roman" pitchFamily="18" charset="0"/>
              </a:rPr>
              <a:t>            .setTitle("</a:t>
            </a:r>
            <a:r>
              <a:rPr lang="zh-CN" altLang="en-US" sz="1600" dirty="0">
                <a:latin typeface="Times New Roman" pitchFamily="18" charset="0"/>
                <a:cs typeface="Times New Roman" pitchFamily="18" charset="0"/>
              </a:rPr>
              <a:t>请添加兴趣爱好！</a:t>
            </a:r>
            <a:r>
              <a:rPr lang="en-US" altLang="zh-CN" sz="1600" dirty="0">
                <a:latin typeface="Times New Roman" pitchFamily="18" charset="0"/>
                <a:cs typeface="Times New Roman" pitchFamily="18" charset="0"/>
              </a:rPr>
              <a:t>")</a:t>
            </a:r>
          </a:p>
          <a:p>
            <a:pPr>
              <a:lnSpc>
                <a:spcPct val="150000"/>
              </a:lnSpc>
              <a:defRPr/>
            </a:pPr>
            <a:r>
              <a:rPr lang="en-US" altLang="zh-CN" sz="1600" dirty="0">
                <a:latin typeface="Times New Roman" pitchFamily="18" charset="0"/>
                <a:cs typeface="Times New Roman" pitchFamily="18" charset="0"/>
              </a:rPr>
              <a:t>            .setIcon(R.mipmap.ic_launcher)</a:t>
            </a:r>
          </a:p>
          <a:p>
            <a:pPr>
              <a:lnSpc>
                <a:spcPct val="150000"/>
              </a:lnSpc>
              <a:defRPr/>
            </a:pPr>
            <a:r>
              <a:rPr lang="en-US" altLang="zh-CN" sz="1600" dirty="0">
                <a:latin typeface="Times New Roman" pitchFamily="18" charset="0"/>
                <a:cs typeface="Times New Roman" pitchFamily="18" charset="0"/>
              </a:rPr>
              <a:t>            .setMultiChoiceItems(items, checkedItems, </a:t>
            </a:r>
          </a:p>
          <a:p>
            <a:pPr>
              <a:lnSpc>
                <a:spcPct val="150000"/>
              </a:lnSpc>
              <a:defRPr/>
            </a:pPr>
            <a:r>
              <a:rPr lang="en-US" altLang="zh-CN" sz="1600" dirty="0">
                <a:latin typeface="Times New Roman" pitchFamily="18" charset="0"/>
                <a:cs typeface="Times New Roman" pitchFamily="18" charset="0"/>
              </a:rPr>
              <a:t>                                    new DialogInterface.OnMultiChoiceClickListener() </a:t>
            </a:r>
            <a:r>
              <a:rPr lang="en-US" altLang="zh-CN" sz="1600" dirty="0" smtClean="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a:lnSpc>
                <a:spcPct val="150000"/>
              </a:lnSpc>
              <a:defRPr/>
            </a:pPr>
            <a:r>
              <a:rPr lang="en-US" altLang="zh-CN" sz="1600" dirty="0" smtClean="0">
                <a:latin typeface="Times New Roman" pitchFamily="18" charset="0"/>
                <a:cs typeface="Times New Roman" pitchFamily="18" charset="0"/>
              </a:rPr>
              <a:t>         dialog </a:t>
            </a:r>
            <a:r>
              <a:rPr lang="en-US" altLang="zh-CN" sz="1600" dirty="0">
                <a:latin typeface="Times New Roman" pitchFamily="18" charset="0"/>
                <a:cs typeface="Times New Roman" pitchFamily="18" charset="0"/>
              </a:rPr>
              <a:t>= builder.create();</a:t>
            </a:r>
          </a:p>
          <a:p>
            <a:pPr>
              <a:lnSpc>
                <a:spcPct val="150000"/>
              </a:lnSpc>
              <a:defRPr/>
            </a:pPr>
            <a:r>
              <a:rPr lang="en-US" altLang="zh-CN" sz="1600" dirty="0">
                <a:latin typeface="Times New Roman" pitchFamily="18" charset="0"/>
                <a:cs typeface="Times New Roman" pitchFamily="18" charset="0"/>
              </a:rPr>
              <a:t>        dialog.show();</a:t>
            </a:r>
          </a:p>
          <a:p>
            <a:pPr>
              <a:lnSpc>
                <a:spcPct val="150000"/>
              </a:lnSpc>
              <a:defRPr/>
            </a:pPr>
            <a:endParaRPr lang="en-US" altLang="zh-CN" dirty="0">
              <a:latin typeface="Times New Roman" pitchFamily="18" charset="0"/>
              <a:cs typeface="Times New Roman" pitchFamily="18" charset="0"/>
            </a:endParaRPr>
          </a:p>
        </p:txBody>
      </p:sp>
      <p:sp>
        <p:nvSpPr>
          <p:cNvPr id="15" name="矩形 14"/>
          <p:cNvSpPr/>
          <p:nvPr/>
        </p:nvSpPr>
        <p:spPr>
          <a:xfrm>
            <a:off x="3203848" y="4325412"/>
            <a:ext cx="504056"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16" name="直接箭头连接符 15"/>
          <p:cNvCxnSpPr/>
          <p:nvPr/>
        </p:nvCxnSpPr>
        <p:spPr bwMode="auto">
          <a:xfrm flipV="1">
            <a:off x="3414227" y="4013025"/>
            <a:ext cx="0" cy="31238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圆角矩形 16"/>
          <p:cNvSpPr/>
          <p:nvPr/>
        </p:nvSpPr>
        <p:spPr>
          <a:xfrm>
            <a:off x="1100370" y="3639921"/>
            <a:ext cx="3038475"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创建数组，设置选项内容</a:t>
            </a:r>
          </a:p>
        </p:txBody>
      </p:sp>
      <p:sp>
        <p:nvSpPr>
          <p:cNvPr id="18" name="矩形 17"/>
          <p:cNvSpPr/>
          <p:nvPr/>
        </p:nvSpPr>
        <p:spPr>
          <a:xfrm>
            <a:off x="3768539" y="4322249"/>
            <a:ext cx="1250573"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19" name="直接箭头连接符 18"/>
          <p:cNvCxnSpPr/>
          <p:nvPr/>
        </p:nvCxnSpPr>
        <p:spPr bwMode="auto">
          <a:xfrm>
            <a:off x="5019112" y="4504048"/>
            <a:ext cx="285853" cy="603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a:xfrm>
            <a:off x="5285713" y="4282958"/>
            <a:ext cx="3462751"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多选列表中默认勾选的选项角标</a:t>
            </a:r>
            <a:endParaRPr lang="zh-CN" altLang="en-US" b="1" dirty="0">
              <a:solidFill>
                <a:schemeClr val="bg1"/>
              </a:solidFill>
              <a:latin typeface="Times New Roman" pitchFamily="18" charset="0"/>
              <a:ea typeface="宋体" pitchFamily="2" charset="-122"/>
              <a:cs typeface="Times New Roman" pitchFamily="18" charset="0"/>
            </a:endParaRPr>
          </a:p>
        </p:txBody>
      </p:sp>
      <p:sp>
        <p:nvSpPr>
          <p:cNvPr id="22" name="矩形 21"/>
          <p:cNvSpPr/>
          <p:nvPr/>
        </p:nvSpPr>
        <p:spPr>
          <a:xfrm>
            <a:off x="2495343" y="4734436"/>
            <a:ext cx="4423544"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23" name="直接箭头连接符 22"/>
          <p:cNvCxnSpPr/>
          <p:nvPr/>
        </p:nvCxnSpPr>
        <p:spPr bwMode="auto">
          <a:xfrm>
            <a:off x="4228438" y="5103768"/>
            <a:ext cx="0" cy="35426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圆角矩形 23"/>
          <p:cNvSpPr/>
          <p:nvPr/>
        </p:nvSpPr>
        <p:spPr>
          <a:xfrm>
            <a:off x="3136355" y="5433724"/>
            <a:ext cx="2587774"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多选列表的监听接口</a:t>
            </a:r>
          </a:p>
        </p:txBody>
      </p:sp>
      <p:sp>
        <p:nvSpPr>
          <p:cNvPr id="2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3.2.4 </a:t>
            </a:r>
            <a:r>
              <a:rPr lang="zh-CN" altLang="en-US" sz="3200" b="1" dirty="0">
                <a:solidFill>
                  <a:srgbClr val="006BA9"/>
                </a:solidFill>
                <a:latin typeface="微软雅黑" pitchFamily="34" charset="-122"/>
                <a:ea typeface="微软雅黑" pitchFamily="34" charset="-122"/>
                <a:sym typeface="宋体" charset="-122"/>
              </a:rPr>
              <a:t>多选对话框</a:t>
            </a:r>
          </a:p>
        </p:txBody>
      </p:sp>
      <p:pic>
        <p:nvPicPr>
          <p:cNvPr id="1024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778" y="2534739"/>
            <a:ext cx="2514134" cy="378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8548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left)">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44"/>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6"/>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7"/>
                                        </p:tgtEl>
                                        <p:attrNameLst>
                                          <p:attrName>style.visibility</p:attrName>
                                        </p:attrNameLst>
                                      </p:cBhvr>
                                      <p:to>
                                        <p:strVal val="hidden"/>
                                      </p:to>
                                    </p:set>
                                  </p:childTnLst>
                                </p:cTn>
                              </p:par>
                            </p:childTnLst>
                          </p:cTn>
                        </p:par>
                        <p:par>
                          <p:cTn id="34" fill="hold">
                            <p:stCondLst>
                              <p:cond delay="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9"/>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1"/>
                                        </p:tgtEl>
                                        <p:attrNameLst>
                                          <p:attrName>style.visibility</p:attrName>
                                        </p:attrNameLst>
                                      </p:cBhvr>
                                      <p:to>
                                        <p:strVal val="hidden"/>
                                      </p:to>
                                    </p:set>
                                  </p:childTnLst>
                                </p:cTn>
                              </p:par>
                            </p:childTnLst>
                          </p:cTn>
                        </p:par>
                        <p:par>
                          <p:cTn id="52" fill="hold">
                            <p:stCondLst>
                              <p:cond delay="0"/>
                            </p:stCondLst>
                            <p:childTnLst>
                              <p:par>
                                <p:cTn id="53" presetID="22" presetClass="entr" presetSubtype="1"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par>
                                <p:cTn id="56" presetID="22" presetClass="entr" presetSubtype="1"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500"/>
                                        <p:tgtEl>
                                          <p:spTgt spid="23"/>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up)">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7" grpId="0" animBg="1"/>
      <p:bldP spid="17" grpId="1" animBg="1"/>
      <p:bldP spid="18" grpId="0" animBg="1"/>
      <p:bldP spid="18" grpId="1" animBg="1"/>
      <p:bldP spid="21" grpId="0" animBg="1"/>
      <p:bldP spid="21" grpId="1" animBg="1"/>
      <p:bldP spid="22"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827584" y="10527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endParaRPr lang="zh-CN" altLang="en-US" sz="2400" b="1">
              <a:solidFill>
                <a:srgbClr val="006BA9"/>
              </a:solidFill>
              <a:latin typeface="微软雅黑" pitchFamily="34" charset="-122"/>
              <a:ea typeface="微软雅黑" pitchFamily="34" charset="-122"/>
              <a:sym typeface="宋体" charset="-122"/>
            </a:endParaRPr>
          </a:p>
        </p:txBody>
      </p:sp>
      <p:sp>
        <p:nvSpPr>
          <p:cNvPr id="3" name="内容占位符 2"/>
          <p:cNvSpPr txBox="1">
            <a:spLocks/>
          </p:cNvSpPr>
          <p:nvPr/>
        </p:nvSpPr>
        <p:spPr bwMode="auto">
          <a:xfrm>
            <a:off x="483018"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a:t>简述</a:t>
            </a:r>
            <a:r>
              <a:rPr lang="en-US" altLang="zh-CN" sz="2400" dirty="0"/>
              <a:t>EditText</a:t>
            </a:r>
            <a:r>
              <a:rPr lang="zh-CN" altLang="en-US" sz="2400" dirty="0"/>
              <a:t>的作</a:t>
            </a:r>
            <a:r>
              <a:rPr lang="zh-CN" altLang="en-US" sz="2400" dirty="0" smtClean="0"/>
              <a:t>用。</a:t>
            </a:r>
            <a:endParaRPr lang="en-US" altLang="zh-CN" sz="2400" dirty="0" smtClean="0"/>
          </a:p>
          <a:p>
            <a:pPr lvl="1">
              <a:lnSpc>
                <a:spcPct val="150000"/>
              </a:lnSpc>
              <a:spcBef>
                <a:spcPct val="20000"/>
              </a:spcBef>
              <a:buFontTx/>
              <a:buChar char="–"/>
            </a:pPr>
            <a:r>
              <a:rPr lang="zh-CN" altLang="en-US" sz="2400" dirty="0" smtClean="0"/>
              <a:t>简述</a:t>
            </a:r>
            <a:r>
              <a:rPr lang="en-US" altLang="zh-CN" sz="2400" dirty="0" err="1" smtClean="0"/>
              <a:t>ListView</a:t>
            </a:r>
            <a:r>
              <a:rPr lang="zh-CN" altLang="en-US" sz="2400" dirty="0" smtClean="0"/>
              <a:t>控件的</a:t>
            </a:r>
            <a:r>
              <a:rPr lang="zh-CN" altLang="en-US" sz="2400" dirty="0" smtClean="0"/>
              <a:t>作用</a:t>
            </a:r>
            <a:r>
              <a:rPr lang="zh-CN" altLang="en-US" sz="2400" dirty="0"/>
              <a:t>。</a:t>
            </a:r>
            <a:endParaRPr lang="en-US" altLang="zh-CN" sz="2400" dirty="0" smtClean="0"/>
          </a:p>
        </p:txBody>
      </p:sp>
      <p:sp>
        <p:nvSpPr>
          <p:cNvPr id="4"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预习检查</a:t>
            </a:r>
            <a:endParaRPr lang="zh-CN" altLang="en-US" sz="3200" b="1">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97668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328619"/>
            <a:ext cx="8102600" cy="519672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80112" y="1113309"/>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自定义</a:t>
            </a:r>
            <a:r>
              <a:rPr lang="zh-CN" altLang="en-US" dirty="0" smtClean="0">
                <a:solidFill>
                  <a:schemeClr val="bg1"/>
                </a:solidFill>
                <a:latin typeface="微软雅黑" pitchFamily="34" charset="-122"/>
                <a:ea typeface="微软雅黑" pitchFamily="34" charset="-122"/>
              </a:rPr>
              <a:t>对话框</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481013" y="1484784"/>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a:t>在</a:t>
            </a:r>
            <a:r>
              <a:rPr lang="en-US" altLang="zh-CN" sz="2000" dirty="0"/>
              <a:t>Android</a:t>
            </a:r>
            <a:r>
              <a:rPr lang="zh-CN" altLang="en-US" sz="2000" dirty="0"/>
              <a:t>程序中由于界面风格的不同，一般不直接使用系统提供的对话框，而是根据项目需求定义相应的对话框样</a:t>
            </a:r>
            <a:r>
              <a:rPr lang="zh-CN" altLang="en-US" sz="2000" dirty="0" smtClean="0"/>
              <a:t>式。</a:t>
            </a:r>
            <a:endParaRPr lang="en-US" altLang="zh-CN" sz="2000" dirty="0" smtClean="0"/>
          </a:p>
          <a:p>
            <a:pPr marL="457200" lvl="1" indent="0">
              <a:lnSpc>
                <a:spcPct val="150000"/>
              </a:lnSpc>
              <a:buFont typeface="Arial" pitchFamily="34" charset="0"/>
              <a:buNone/>
            </a:pPr>
            <a:endParaRPr lang="en-US" altLang="zh-CN" sz="2000" dirty="0" smtClean="0"/>
          </a:p>
        </p:txBody>
      </p:sp>
      <p:sp>
        <p:nvSpPr>
          <p:cNvPr id="24" name="内容占位符 2"/>
          <p:cNvSpPr txBox="1">
            <a:spLocks/>
          </p:cNvSpPr>
          <p:nvPr/>
        </p:nvSpPr>
        <p:spPr bwMode="auto">
          <a:xfrm>
            <a:off x="324095" y="2333418"/>
            <a:ext cx="8163114" cy="41919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914400" lvl="2" indent="0">
              <a:lnSpc>
                <a:spcPct val="150000"/>
              </a:lnSpc>
              <a:buNone/>
            </a:pPr>
            <a:r>
              <a:rPr lang="zh-CN" altLang="en-US" sz="1800" dirty="0" smtClean="0">
                <a:latin typeface="Times New Roman" panose="02020603050405020304" pitchFamily="18" charset="0"/>
                <a:cs typeface="Times New Roman" panose="02020603050405020304" pitchFamily="18" charset="0"/>
              </a:rPr>
              <a:t>具体步骤如下：</a:t>
            </a:r>
            <a:endParaRPr lang="en-US" altLang="zh-CN" sz="1800" dirty="0" smtClean="0">
              <a:latin typeface="Times New Roman" panose="02020603050405020304" pitchFamily="18" charset="0"/>
              <a:cs typeface="Times New Roman" panose="02020603050405020304" pitchFamily="18" charset="0"/>
            </a:endParaRPr>
          </a:p>
          <a:p>
            <a:pPr lvl="2">
              <a:lnSpc>
                <a:spcPct val="150000"/>
              </a:lnSpc>
              <a:buFont typeface="Wingdings" pitchFamily="2" charset="2"/>
              <a:buChar char="Ø"/>
            </a:pPr>
            <a:r>
              <a:rPr lang="zh-CN" altLang="en-US" sz="1800" dirty="0" smtClean="0">
                <a:latin typeface="Times New Roman" panose="02020603050405020304" pitchFamily="18" charset="0"/>
                <a:cs typeface="Times New Roman" panose="02020603050405020304" pitchFamily="18" charset="0"/>
              </a:rPr>
              <a:t>创建布局</a:t>
            </a:r>
          </a:p>
          <a:p>
            <a:pPr lvl="3">
              <a:lnSpc>
                <a:spcPct val="150000"/>
              </a:lnSpc>
              <a:buFont typeface="Arial" pitchFamily="34" charset="0"/>
              <a:buChar char="•"/>
            </a:pPr>
            <a:r>
              <a:rPr lang="zh-CN" altLang="en-US" sz="1600" dirty="0" smtClean="0">
                <a:latin typeface="Times New Roman" panose="02020603050405020304" pitchFamily="18" charset="0"/>
                <a:cs typeface="Times New Roman" panose="02020603050405020304" pitchFamily="18" charset="0"/>
              </a:rPr>
              <a:t>创建一个自定义对话框的布局文件（</a:t>
            </a:r>
            <a:r>
              <a:rPr lang="en-US" altLang="zh-CN" sz="1600" dirty="0">
                <a:latin typeface="Times New Roman" panose="02020603050405020304" pitchFamily="18" charset="0"/>
                <a:cs typeface="Times New Roman" panose="02020603050405020304" pitchFamily="18" charset="0"/>
              </a:rPr>
              <a:t>custom_dialog.xml</a:t>
            </a:r>
            <a:r>
              <a:rPr lang="zh-CN" altLang="en-US" sz="1600" dirty="0" smtClean="0">
                <a:latin typeface="Times New Roman" panose="02020603050405020304" pitchFamily="18" charset="0"/>
                <a:cs typeface="Times New Roman" panose="02020603050405020304" pitchFamily="18" charset="0"/>
              </a:rPr>
              <a:t>），布局中需要设定对话框的标题、对话框内容以及确定和取消按钮。</a:t>
            </a:r>
          </a:p>
          <a:p>
            <a:pPr lvl="2">
              <a:lnSpc>
                <a:spcPct val="150000"/>
              </a:lnSpc>
              <a:buFont typeface="Wingdings" pitchFamily="2" charset="2"/>
              <a:buChar char="Ø"/>
            </a:pPr>
            <a:r>
              <a:rPr lang="zh-CN" altLang="en-US" sz="1800" dirty="0" smtClean="0">
                <a:latin typeface="Times New Roman" panose="02020603050405020304" pitchFamily="18" charset="0"/>
                <a:cs typeface="Times New Roman" panose="02020603050405020304" pitchFamily="18" charset="0"/>
              </a:rPr>
              <a:t>创建自定义对话框</a:t>
            </a:r>
          </a:p>
          <a:p>
            <a:pPr lvl="3">
              <a:lnSpc>
                <a:spcPct val="150000"/>
              </a:lnSpc>
              <a:buFont typeface="Arial" pitchFamily="34" charset="0"/>
              <a:buChar char="•"/>
            </a:pPr>
            <a:r>
              <a:rPr lang="zh-CN" altLang="en-US" sz="1600" dirty="0">
                <a:latin typeface="Times New Roman" panose="02020603050405020304" pitchFamily="18" charset="0"/>
                <a:cs typeface="Times New Roman" panose="02020603050405020304" pitchFamily="18" charset="0"/>
              </a:rPr>
              <a:t>创建</a:t>
            </a:r>
            <a:r>
              <a:rPr lang="en-US" altLang="zh-CN" sz="1600" dirty="0">
                <a:latin typeface="Times New Roman" panose="02020603050405020304" pitchFamily="18" charset="0"/>
                <a:cs typeface="Times New Roman" panose="02020603050405020304" pitchFamily="18" charset="0"/>
              </a:rPr>
              <a:t>CommonDialog</a:t>
            </a:r>
            <a:r>
              <a:rPr lang="zh-CN" altLang="en-US" sz="1600" dirty="0">
                <a:latin typeface="Times New Roman" panose="02020603050405020304" pitchFamily="18" charset="0"/>
                <a:cs typeface="Times New Roman" panose="02020603050405020304" pitchFamily="18" charset="0"/>
              </a:rPr>
              <a:t>类继承自</a:t>
            </a:r>
            <a:r>
              <a:rPr lang="en-US" altLang="zh-CN" sz="1600" dirty="0">
                <a:latin typeface="Times New Roman" panose="02020603050405020304" pitchFamily="18" charset="0"/>
                <a:cs typeface="Times New Roman" panose="02020603050405020304" pitchFamily="18" charset="0"/>
              </a:rPr>
              <a:t>AlertDialog</a:t>
            </a:r>
            <a:r>
              <a:rPr lang="zh-CN" altLang="en-US" sz="1600" dirty="0">
                <a:latin typeface="Times New Roman" panose="02020603050405020304" pitchFamily="18" charset="0"/>
                <a:cs typeface="Times New Roman" panose="02020603050405020304" pitchFamily="18" charset="0"/>
              </a:rPr>
              <a:t>类，</a:t>
            </a:r>
            <a:r>
              <a:rPr lang="zh-CN" altLang="zh-CN" sz="1600" dirty="0">
                <a:latin typeface="Times New Roman" panose="02020603050405020304" pitchFamily="18" charset="0"/>
                <a:cs typeface="Times New Roman" panose="02020603050405020304" pitchFamily="18" charset="0"/>
              </a:rPr>
              <a:t>用于初始化自定义对话框中的控件以及响应按钮的点击事件</a:t>
            </a:r>
            <a:r>
              <a:rPr lang="zh-CN" altLang="en-US" sz="1600" dirty="0">
                <a:latin typeface="Times New Roman" panose="02020603050405020304" pitchFamily="18" charset="0"/>
                <a:cs typeface="Times New Roman" panose="02020603050405020304" pitchFamily="18" charset="0"/>
              </a:rPr>
              <a:t>。</a:t>
            </a:r>
          </a:p>
          <a:p>
            <a:pPr lvl="2">
              <a:lnSpc>
                <a:spcPct val="150000"/>
              </a:lnSpc>
              <a:buFont typeface="Wingdings" pitchFamily="2" charset="2"/>
              <a:buChar char="Ø"/>
            </a:pPr>
            <a:r>
              <a:rPr lang="zh-CN" altLang="en-US" sz="1800" dirty="0" smtClean="0">
                <a:latin typeface="Times New Roman" panose="02020603050405020304" pitchFamily="18" charset="0"/>
                <a:cs typeface="Times New Roman" panose="02020603050405020304" pitchFamily="18" charset="0"/>
              </a:rPr>
              <a:t>使用自定义对话框</a:t>
            </a:r>
          </a:p>
          <a:p>
            <a:pPr lvl="3">
              <a:lnSpc>
                <a:spcPct val="150000"/>
              </a:lnSpc>
              <a:buFont typeface="Arial" pitchFamily="34" charset="0"/>
              <a:buChar char="•"/>
            </a:pPr>
            <a:r>
              <a:rPr lang="zh-CN" altLang="en-US" sz="1600" dirty="0">
                <a:latin typeface="Times New Roman" panose="02020603050405020304" pitchFamily="18" charset="0"/>
                <a:cs typeface="Times New Roman" panose="02020603050405020304" pitchFamily="18" charset="0"/>
              </a:rPr>
              <a:t>在</a:t>
            </a:r>
            <a:r>
              <a:rPr lang="en-US" altLang="zh-CN" sz="1600" dirty="0">
                <a:latin typeface="Times New Roman" panose="02020603050405020304" pitchFamily="18" charset="0"/>
                <a:cs typeface="Times New Roman" panose="02020603050405020304" pitchFamily="18" charset="0"/>
              </a:rPr>
              <a:t>MainActivity</a:t>
            </a:r>
            <a:r>
              <a:rPr lang="zh-CN" altLang="en-US" sz="1600" dirty="0">
                <a:latin typeface="Times New Roman" panose="02020603050405020304" pitchFamily="18" charset="0"/>
                <a:cs typeface="Times New Roman" panose="02020603050405020304" pitchFamily="18" charset="0"/>
              </a:rPr>
              <a:t>中，调用</a:t>
            </a:r>
            <a:r>
              <a:rPr lang="en-US" altLang="zh-CN" sz="1600" dirty="0">
                <a:latin typeface="Times New Roman" panose="02020603050405020304" pitchFamily="18" charset="0"/>
                <a:cs typeface="Times New Roman" panose="02020603050405020304" pitchFamily="18" charset="0"/>
              </a:rPr>
              <a:t>CommonDialog</a:t>
            </a:r>
            <a:r>
              <a:rPr lang="zh-CN" altLang="en-US" sz="1600" dirty="0">
                <a:latin typeface="Times New Roman" panose="02020603050405020304" pitchFamily="18" charset="0"/>
                <a:cs typeface="Times New Roman" panose="02020603050405020304" pitchFamily="18" charset="0"/>
              </a:rPr>
              <a:t>相关方法构造方法将自定义对话框显示出来</a:t>
            </a:r>
            <a:endParaRPr lang="en-US" altLang="zh-CN" sz="1600" dirty="0">
              <a:latin typeface="Times New Roman" panose="02020603050405020304" pitchFamily="18" charset="0"/>
              <a:cs typeface="Times New Roman" panose="02020603050405020304" pitchFamily="18" charset="0"/>
            </a:endParaRPr>
          </a:p>
          <a:p>
            <a:pPr marL="457200" lvl="1" indent="0">
              <a:lnSpc>
                <a:spcPct val="150000"/>
              </a:lnSpc>
              <a:buFontTx/>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3.2.5  </a:t>
            </a:r>
            <a:r>
              <a:rPr lang="zh-CN" altLang="en-US" sz="3200" b="1" dirty="0">
                <a:solidFill>
                  <a:srgbClr val="006BA9"/>
                </a:solidFill>
                <a:latin typeface="微软雅黑" pitchFamily="34" charset="-122"/>
                <a:ea typeface="微软雅黑" pitchFamily="34" charset="-122"/>
                <a:sym typeface="宋体" charset="-122"/>
              </a:rPr>
              <a:t>自定义对话框</a:t>
            </a:r>
          </a:p>
        </p:txBody>
      </p:sp>
      <p:pic>
        <p:nvPicPr>
          <p:cNvPr id="112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9558" y="2667300"/>
            <a:ext cx="2372982" cy="351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800171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1266"/>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467544" y="3346813"/>
            <a:ext cx="5832648"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710580" y="4203284"/>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3.4</a:t>
            </a:r>
            <a:r>
              <a:rPr lang="en-US" altLang="zh-CN" sz="2400" dirty="0" smtClean="0">
                <a:solidFill>
                  <a:srgbClr val="CD1F06"/>
                </a:solidFill>
                <a:latin typeface="Impact" pitchFamily="34" charset="0"/>
                <a:ea typeface="微软雅黑"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RecyclerView</a:t>
            </a:r>
            <a:r>
              <a:rPr lang="zh-CN" altLang="en-US" sz="2400" dirty="0">
                <a:solidFill>
                  <a:srgbClr val="7F7F7F"/>
                </a:solidFill>
                <a:latin typeface="Impact" pitchFamily="34" charset="0"/>
                <a:ea typeface="微软雅黑" pitchFamily="34" charset="-122"/>
              </a:rPr>
              <a:t>的使用</a:t>
            </a:r>
          </a:p>
        </p:txBody>
      </p:sp>
      <p:sp>
        <p:nvSpPr>
          <p:cNvPr id="4" name="TextBox 6"/>
          <p:cNvSpPr txBox="1"/>
          <p:nvPr/>
        </p:nvSpPr>
        <p:spPr>
          <a:xfrm>
            <a:off x="749116" y="1989619"/>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3.1    </a:t>
            </a:r>
            <a:r>
              <a:rPr lang="zh-CN" altLang="en-US" sz="2400" dirty="0">
                <a:solidFill>
                  <a:srgbClr val="7F7F7F"/>
                </a:solidFill>
                <a:latin typeface="Impact" pitchFamily="34" charset="0"/>
                <a:ea typeface="微软雅黑" pitchFamily="34" charset="-122"/>
              </a:rPr>
              <a:t>简单控件的使用 </a:t>
            </a:r>
          </a:p>
        </p:txBody>
      </p:sp>
      <p:sp>
        <p:nvSpPr>
          <p:cNvPr id="5" name="TextBox 10"/>
          <p:cNvSpPr txBox="1"/>
          <p:nvPr/>
        </p:nvSpPr>
        <p:spPr>
          <a:xfrm>
            <a:off x="710580" y="2739231"/>
            <a:ext cx="4032448"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3.2</a:t>
            </a:r>
            <a:r>
              <a:rPr lang="en-US" altLang="zh-CN" sz="2400" dirty="0" smtClean="0">
                <a:solidFill>
                  <a:srgbClr val="CD1F06"/>
                </a:solidFill>
                <a:latin typeface="Impact" pitchFamily="34" charset="0"/>
                <a:ea typeface="微软雅黑"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AlertDialog</a:t>
            </a:r>
            <a:r>
              <a:rPr lang="zh-CN" altLang="en-US" sz="2400" dirty="0">
                <a:solidFill>
                  <a:srgbClr val="7F7F7F"/>
                </a:solidFill>
                <a:latin typeface="Impact" pitchFamily="34" charset="0"/>
                <a:ea typeface="微软雅黑" pitchFamily="34" charset="-122"/>
              </a:rPr>
              <a:t>对话框的使用</a:t>
            </a:r>
          </a:p>
        </p:txBody>
      </p:sp>
      <p:sp>
        <p:nvSpPr>
          <p:cNvPr id="6" name="TextBox 11"/>
          <p:cNvSpPr txBox="1"/>
          <p:nvPr/>
        </p:nvSpPr>
        <p:spPr>
          <a:xfrm>
            <a:off x="710580" y="3486183"/>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itchFamily="34" charset="0"/>
                <a:ea typeface="微软雅黑" pitchFamily="34" charset="-122"/>
              </a:rPr>
              <a:t>3.3   </a:t>
            </a:r>
            <a:r>
              <a:rPr lang="en-US" altLang="zh-CN" sz="2400" dirty="0">
                <a:solidFill>
                  <a:schemeClr val="bg1"/>
                </a:solidFill>
                <a:latin typeface="Arial Unicode MS" pitchFamily="34" charset="-122"/>
                <a:ea typeface="Arial Unicode MS" pitchFamily="34" charset="-122"/>
                <a:cs typeface="Arial Unicode MS" pitchFamily="34" charset="-122"/>
              </a:rPr>
              <a:t>ListView</a:t>
            </a:r>
            <a:r>
              <a:rPr lang="zh-CN" altLang="en-US" sz="2400" dirty="0">
                <a:solidFill>
                  <a:schemeClr val="bg1"/>
                </a:solidFill>
                <a:latin typeface="Impact" pitchFamily="34" charset="0"/>
                <a:ea typeface="微软雅黑" pitchFamily="34" charset="-122"/>
              </a:rPr>
              <a:t>的使用</a:t>
            </a: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smtClean="0">
                <a:solidFill>
                  <a:srgbClr val="F2F2E6"/>
                </a:solidFill>
                <a:latin typeface="微软雅黑" pitchFamily="34" charset="-122"/>
                <a:ea typeface="微软雅黑" pitchFamily="34" charset="-122"/>
              </a:rPr>
              <a:t>主讲内容</a:t>
            </a:r>
            <a:endParaRPr lang="en-US" altLang="zh-CN" sz="5400" b="1" smtClean="0">
              <a:solidFill>
                <a:srgbClr val="F2F2E6"/>
              </a:solidFill>
              <a:latin typeface="微软雅黑" pitchFamily="34" charset="-122"/>
              <a:ea typeface="微软雅黑" pitchFamily="34" charset="-122"/>
            </a:endParaRPr>
          </a:p>
          <a:p>
            <a:pPr algn="ctr"/>
            <a:r>
              <a:rPr lang="en-US" altLang="zh-CN" sz="3200" smtClean="0">
                <a:solidFill>
                  <a:srgbClr val="F2F2E6"/>
                </a:solidFill>
                <a:latin typeface="Agency FB" panose="020B0503020202020204" pitchFamily="34" charset="0"/>
                <a:ea typeface="Adobe 宋体 Std L" pitchFamily="18" charset="-122"/>
              </a:rPr>
              <a:t>Speech </a:t>
            </a:r>
            <a:r>
              <a:rPr lang="en-US" altLang="zh-CN" sz="3200">
                <a:solidFill>
                  <a:srgbClr val="F2F2E6"/>
                </a:solidFill>
                <a:latin typeface="Agency FB" panose="020B0503020202020204" pitchFamily="34" charset="0"/>
                <a:ea typeface="Adobe 宋体 Std L" pitchFamily="18" charset="-122"/>
              </a:rPr>
              <a:t>content</a:t>
            </a:r>
            <a:endParaRPr lang="en-US" altLang="zh-CN" sz="3200" dirty="0" smtClean="0">
              <a:solidFill>
                <a:srgbClr val="F2F2E6"/>
              </a:solidFill>
              <a:latin typeface="Agency FB" panose="020B0503020202020204" pitchFamily="34" charset="0"/>
              <a:ea typeface="Adobe 宋体 Std L" pitchFamily="18" charset="-122"/>
            </a:endParaRPr>
          </a:p>
        </p:txBody>
      </p:sp>
      <p:sp>
        <p:nvSpPr>
          <p:cNvPr id="11"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
        <p:nvSpPr>
          <p:cNvPr id="12" name="TextBox 5"/>
          <p:cNvSpPr txBox="1"/>
          <p:nvPr/>
        </p:nvSpPr>
        <p:spPr>
          <a:xfrm>
            <a:off x="710580" y="4831953"/>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3.5</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自</a:t>
            </a:r>
            <a:r>
              <a:rPr lang="zh-CN" altLang="en-US" sz="2400" dirty="0">
                <a:solidFill>
                  <a:srgbClr val="7F7F7F"/>
                </a:solidFill>
                <a:latin typeface="Impact" pitchFamily="34" charset="0"/>
                <a:ea typeface="微软雅黑" pitchFamily="34" charset="-122"/>
              </a:rPr>
              <a:t>定义</a:t>
            </a:r>
            <a:r>
              <a:rPr lang="en-US" altLang="zh-CN" sz="2400" dirty="0">
                <a:solidFill>
                  <a:srgbClr val="7F7F7F"/>
                </a:solidFill>
                <a:latin typeface="Arial Unicode MS" pitchFamily="34" charset="-122"/>
                <a:ea typeface="Arial Unicode MS" pitchFamily="34" charset="-122"/>
                <a:cs typeface="Arial Unicode MS" pitchFamily="34" charset="-122"/>
              </a:rPr>
              <a:t>View</a:t>
            </a:r>
            <a:endParaRPr lang="zh-CN" altLang="en-US" sz="2400" dirty="0">
              <a:solidFill>
                <a:srgbClr val="7F7F7F"/>
              </a:solidFill>
              <a:latin typeface="Arial Unicode MS" pitchFamily="34" charset="-122"/>
              <a:ea typeface="Arial Unicode MS" pitchFamily="34" charset="-122"/>
              <a:cs typeface="Arial Unicode MS" pitchFamily="34" charset="-122"/>
            </a:endParaRPr>
          </a:p>
        </p:txBody>
      </p:sp>
    </p:spTree>
    <p:custDataLst>
      <p:tags r:id="rId1"/>
    </p:custDataLst>
    <p:extLst>
      <p:ext uri="{BB962C8B-B14F-4D97-AF65-F5344CB8AC3E}">
        <p14:creationId xmlns:p14="http://schemas.microsoft.com/office/powerpoint/2010/main" val="3885812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628800"/>
            <a:ext cx="8102600" cy="4248472"/>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89042" y="1443062"/>
            <a:ext cx="2511685"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itchFamily="34" charset="-122"/>
                <a:ea typeface="微软雅黑" pitchFamily="34" charset="-122"/>
              </a:rPr>
              <a:t>ListView</a:t>
            </a:r>
            <a:r>
              <a:rPr lang="zh-CN" altLang="en-US" dirty="0">
                <a:solidFill>
                  <a:schemeClr val="bg1"/>
                </a:solidFill>
                <a:latin typeface="微软雅黑" pitchFamily="34" charset="-122"/>
                <a:ea typeface="微软雅黑" pitchFamily="34" charset="-122"/>
              </a:rPr>
              <a:t>的简单使</a:t>
            </a:r>
            <a:r>
              <a:rPr lang="zh-CN" altLang="en-US" dirty="0" smtClean="0">
                <a:solidFill>
                  <a:schemeClr val="bg1"/>
                </a:solidFill>
                <a:latin typeface="微软雅黑" pitchFamily="34" charset="-122"/>
                <a:ea typeface="微软雅黑" pitchFamily="34" charset="-122"/>
              </a:rPr>
              <a:t>用</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481013" y="198884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smtClean="0"/>
              <a:t>ListView</a:t>
            </a:r>
            <a:r>
              <a:rPr lang="zh-CN" altLang="zh-CN" sz="2000" dirty="0"/>
              <a:t>以列表的形式展示数据内容，并且能够根据列表的高度自适应屏幕显示</a:t>
            </a:r>
            <a:r>
              <a:rPr lang="zh-CN" altLang="en-US" sz="2000" dirty="0" smtClean="0"/>
              <a:t>。</a:t>
            </a:r>
            <a:endParaRPr lang="en-US" altLang="zh-CN" sz="2000" dirty="0" smtClean="0"/>
          </a:p>
          <a:p>
            <a:pPr marL="457200" lvl="1" indent="0">
              <a:lnSpc>
                <a:spcPct val="150000"/>
              </a:lnSpc>
              <a:buFont typeface="Arial"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3.3.1 ListView</a:t>
            </a:r>
            <a:r>
              <a:rPr lang="zh-CN" altLang="en-US" sz="3200" b="1" dirty="0" smtClean="0">
                <a:solidFill>
                  <a:srgbClr val="006BA9"/>
                </a:solidFill>
                <a:latin typeface="微软雅黑" pitchFamily="34" charset="-122"/>
                <a:ea typeface="微软雅黑" pitchFamily="34" charset="-122"/>
                <a:sym typeface="宋体" charset="-122"/>
              </a:rPr>
              <a:t>的简单使用</a:t>
            </a:r>
            <a:endParaRPr lang="zh-CN" altLang="en-US" sz="3200" b="1" dirty="0">
              <a:solidFill>
                <a:srgbClr val="006BA9"/>
              </a:solidFill>
              <a:latin typeface="微软雅黑" pitchFamily="34" charset="-122"/>
              <a:ea typeface="微软雅黑" pitchFamily="34" charset="-122"/>
              <a:sym typeface="宋体"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959918405"/>
              </p:ext>
            </p:extLst>
          </p:nvPr>
        </p:nvGraphicFramePr>
        <p:xfrm>
          <a:off x="1187625" y="3140968"/>
          <a:ext cx="6552728" cy="2225040"/>
        </p:xfrm>
        <a:graphic>
          <a:graphicData uri="http://schemas.openxmlformats.org/drawingml/2006/table">
            <a:tbl>
              <a:tblPr firstRow="1" bandRow="1">
                <a:tableStyleId>{5C22544A-7EE6-4342-B048-85BDC9FD1C3A}</a:tableStyleId>
              </a:tblPr>
              <a:tblGrid>
                <a:gridCol w="2304256"/>
                <a:gridCol w="4248472"/>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属性名称</a:t>
                      </a:r>
                      <a:endParaRPr lang="zh-CN" altLang="zh-CN" sz="1800" kern="100" dirty="0" smtClean="0">
                        <a:effectLst/>
                        <a:latin typeface="Times New Roman"/>
                        <a:ea typeface="宋体"/>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功能描述</a:t>
                      </a:r>
                      <a:endParaRPr lang="zh-CN" altLang="zh-CN" sz="1800" kern="100" dirty="0" smtClean="0">
                        <a:effectLst/>
                        <a:latin typeface="Times New Roman"/>
                        <a:ea typeface="宋体"/>
                      </a:endParaRPr>
                    </a:p>
                  </a:txBody>
                  <a:tcPr/>
                </a:tc>
              </a:tr>
              <a:tr h="370840">
                <a:tc>
                  <a:txBody>
                    <a:bodyPr/>
                    <a:lstStyle/>
                    <a:p>
                      <a:pPr marL="0" algn="l" defTabSz="914400" rtl="0" eaLnBrk="1" latinLnBrk="0" hangingPunct="1"/>
                      <a:r>
                        <a:rPr lang="en-US" altLang="zh-CN" sz="1800" kern="1200" dirty="0" smtClean="0">
                          <a:solidFill>
                            <a:schemeClr val="dk1"/>
                          </a:solidFill>
                          <a:latin typeface="Times New Roman" pitchFamily="18" charset="0"/>
                          <a:ea typeface="+mn-ea"/>
                          <a:cs typeface="Times New Roman" pitchFamily="18" charset="0"/>
                        </a:rPr>
                        <a:t>android:listSelector</a:t>
                      </a:r>
                    </a:p>
                  </a:txBody>
                  <a:tcPr/>
                </a:tc>
                <a:tc>
                  <a:txBody>
                    <a:bodyPr/>
                    <a:lstStyle/>
                    <a:p>
                      <a:r>
                        <a:rPr lang="zh-CN" altLang="en-US" dirty="0" smtClean="0"/>
                        <a:t>当条目被点击后，改变条目的背景颜色</a:t>
                      </a:r>
                    </a:p>
                  </a:txBody>
                  <a:tcPr/>
                </a:tc>
              </a:tr>
              <a:tr h="370840">
                <a:tc>
                  <a:txBody>
                    <a:bodyPr/>
                    <a:lstStyle/>
                    <a:p>
                      <a:r>
                        <a:rPr lang="en-US" altLang="zh-CN" sz="1800" kern="1200" dirty="0" smtClean="0">
                          <a:solidFill>
                            <a:schemeClr val="dk1"/>
                          </a:solidFill>
                          <a:latin typeface="Times New Roman" pitchFamily="18" charset="0"/>
                          <a:ea typeface="+mn-ea"/>
                          <a:cs typeface="Times New Roman" pitchFamily="18" charset="0"/>
                        </a:rPr>
                        <a:t>android:divider</a:t>
                      </a:r>
                    </a:p>
                  </a:txBody>
                  <a:tcPr/>
                </a:tc>
                <a:tc>
                  <a:txBody>
                    <a:bodyPr/>
                    <a:lstStyle/>
                    <a:p>
                      <a:r>
                        <a:rPr lang="zh-CN" altLang="en-US" dirty="0" smtClean="0"/>
                        <a:t>设置分割线的颜色</a:t>
                      </a:r>
                    </a:p>
                  </a:txBody>
                  <a:tcPr/>
                </a:tc>
              </a:tr>
              <a:tr h="370840">
                <a:tc>
                  <a:txBody>
                    <a:bodyPr/>
                    <a:lstStyle/>
                    <a:p>
                      <a:r>
                        <a:rPr lang="en-US" altLang="zh-CN" sz="1800" kern="1200" dirty="0" smtClean="0">
                          <a:solidFill>
                            <a:schemeClr val="dk1"/>
                          </a:solidFill>
                          <a:latin typeface="Times New Roman" pitchFamily="18" charset="0"/>
                          <a:ea typeface="+mn-ea"/>
                          <a:cs typeface="Times New Roman" pitchFamily="18" charset="0"/>
                        </a:rPr>
                        <a:t>android:dividerHeight</a:t>
                      </a:r>
                      <a:endParaRPr lang="zh-CN" altLang="en-US" sz="1800" kern="1200" dirty="0">
                        <a:solidFill>
                          <a:schemeClr val="dk1"/>
                        </a:solidFill>
                        <a:latin typeface="Times New Roman" pitchFamily="18" charset="0"/>
                        <a:ea typeface="+mn-ea"/>
                        <a:cs typeface="Times New Roman" pitchFamily="18" charset="0"/>
                      </a:endParaRPr>
                    </a:p>
                  </a:txBody>
                  <a:tcPr/>
                </a:tc>
                <a:tc>
                  <a:txBody>
                    <a:bodyPr/>
                    <a:lstStyle/>
                    <a:p>
                      <a:r>
                        <a:rPr lang="zh-CN" altLang="en-US" dirty="0" smtClean="0"/>
                        <a:t>设置分割线的高度</a:t>
                      </a:r>
                    </a:p>
                  </a:txBody>
                  <a:tcPr/>
                </a:tc>
              </a:tr>
              <a:tr h="370840">
                <a:tc>
                  <a:txBody>
                    <a:bodyPr/>
                    <a:lstStyle/>
                    <a:p>
                      <a:r>
                        <a:rPr lang="en-US" altLang="zh-CN" sz="1800" kern="1200" dirty="0" smtClean="0">
                          <a:solidFill>
                            <a:schemeClr val="dk1"/>
                          </a:solidFill>
                          <a:latin typeface="Times New Roman" pitchFamily="18" charset="0"/>
                          <a:ea typeface="+mn-ea"/>
                          <a:cs typeface="Times New Roman" pitchFamily="18" charset="0"/>
                        </a:rPr>
                        <a:t>android:scrollbars</a:t>
                      </a:r>
                    </a:p>
                  </a:txBody>
                  <a:tcPr/>
                </a:tc>
                <a:tc>
                  <a:txBody>
                    <a:bodyPr/>
                    <a:lstStyle/>
                    <a:p>
                      <a:r>
                        <a:rPr lang="zh-CN" altLang="en-US" dirty="0" smtClean="0"/>
                        <a:t>是否显示滚动条</a:t>
                      </a:r>
                    </a:p>
                  </a:txBody>
                  <a:tcPr/>
                </a:tc>
              </a:tr>
              <a:tr h="370840">
                <a:tc>
                  <a:txBody>
                    <a:bodyPr/>
                    <a:lstStyle/>
                    <a:p>
                      <a:r>
                        <a:rPr lang="en-US" altLang="zh-CN" sz="1800" kern="1200" dirty="0" smtClean="0">
                          <a:solidFill>
                            <a:schemeClr val="dk1"/>
                          </a:solidFill>
                          <a:latin typeface="Times New Roman" pitchFamily="18" charset="0"/>
                          <a:ea typeface="+mn-ea"/>
                          <a:cs typeface="Times New Roman" pitchFamily="18" charset="0"/>
                        </a:rPr>
                        <a:t>android:fadingEdge</a:t>
                      </a:r>
                    </a:p>
                  </a:txBody>
                  <a:tcPr/>
                </a:tc>
                <a:tc>
                  <a:txBody>
                    <a:bodyPr/>
                    <a:lstStyle/>
                    <a:p>
                      <a:r>
                        <a:rPr lang="zh-CN" altLang="en-US" dirty="0" smtClean="0"/>
                        <a:t>去掉上边和下边的黑色阴影</a:t>
                      </a:r>
                    </a:p>
                  </a:txBody>
                  <a:tcPr/>
                </a:tc>
              </a:tr>
            </a:tbl>
          </a:graphicData>
        </a:graphic>
      </p:graphicFrame>
    </p:spTree>
    <p:custDataLst>
      <p:tags r:id="rId1"/>
    </p:custDataLst>
    <p:extLst>
      <p:ext uri="{BB962C8B-B14F-4D97-AF65-F5344CB8AC3E}">
        <p14:creationId xmlns:p14="http://schemas.microsoft.com/office/powerpoint/2010/main" val="471199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628800"/>
            <a:ext cx="8102600" cy="3456384"/>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212707" y="1460630"/>
            <a:ext cx="3103709"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itchFamily="34" charset="-122"/>
                <a:ea typeface="微软雅黑" pitchFamily="34" charset="-122"/>
              </a:rPr>
              <a:t>常用数据</a:t>
            </a:r>
            <a:r>
              <a:rPr lang="zh-CN" altLang="en-US" dirty="0">
                <a:solidFill>
                  <a:schemeClr val="bg1"/>
                </a:solidFill>
                <a:latin typeface="微软雅黑" pitchFamily="34" charset="-122"/>
                <a:ea typeface="微软雅黑" pitchFamily="34" charset="-122"/>
              </a:rPr>
              <a:t>适配器</a:t>
            </a:r>
            <a:r>
              <a:rPr lang="en-US" altLang="zh-CN" dirty="0">
                <a:solidFill>
                  <a:schemeClr val="bg1"/>
                </a:solidFill>
                <a:latin typeface="微软雅黑" pitchFamily="34" charset="-122"/>
                <a:ea typeface="微软雅黑" pitchFamily="34" charset="-122"/>
              </a:rPr>
              <a:t>(Adapter)</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481013" y="198884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数</a:t>
            </a:r>
            <a:r>
              <a:rPr lang="zh-CN" altLang="en-US" sz="2000" dirty="0"/>
              <a:t>据适配器是数据与视图之间的桥梁，它类似于一个转换器，将复杂的数据转换成用户可以接受的方式进行呈现</a:t>
            </a:r>
            <a:r>
              <a:rPr lang="zh-CN" altLang="en-US" sz="2000" dirty="0" smtClean="0"/>
              <a:t>。</a:t>
            </a:r>
            <a:endParaRPr lang="en-US" altLang="zh-CN" sz="2000" dirty="0" smtClean="0"/>
          </a:p>
          <a:p>
            <a:pPr lvl="1">
              <a:lnSpc>
                <a:spcPct val="150000"/>
              </a:lnSpc>
            </a:pPr>
            <a:r>
              <a:rPr lang="zh-CN" altLang="en-US" sz="2000" dirty="0" smtClean="0"/>
              <a:t>常</a:t>
            </a:r>
            <a:r>
              <a:rPr lang="zh-CN" altLang="en-US" sz="2000" dirty="0"/>
              <a:t>用</a:t>
            </a:r>
            <a:r>
              <a:rPr lang="zh-CN" altLang="en-US" sz="2000" dirty="0" smtClean="0"/>
              <a:t>的数据适配器</a:t>
            </a:r>
            <a:endParaRPr lang="en-US" altLang="zh-CN" sz="2000" dirty="0" smtClean="0"/>
          </a:p>
          <a:p>
            <a:pPr lvl="2">
              <a:lnSpc>
                <a:spcPct val="150000"/>
              </a:lnSpc>
              <a:buFont typeface="Wingdings" pitchFamily="2" charset="2"/>
              <a:buChar char="Ø"/>
            </a:pPr>
            <a:r>
              <a:rPr lang="en-US" altLang="zh-CN" sz="1600" dirty="0" smtClean="0"/>
              <a:t>BaseAdapter</a:t>
            </a:r>
          </a:p>
          <a:p>
            <a:pPr lvl="2">
              <a:lnSpc>
                <a:spcPct val="150000"/>
              </a:lnSpc>
              <a:buFont typeface="Wingdings" pitchFamily="2" charset="2"/>
              <a:buChar char="Ø"/>
            </a:pPr>
            <a:r>
              <a:rPr lang="en-US" altLang="zh-CN" sz="1600" dirty="0" smtClean="0"/>
              <a:t>SimpleAdapter</a:t>
            </a:r>
          </a:p>
          <a:p>
            <a:pPr lvl="2">
              <a:lnSpc>
                <a:spcPct val="150000"/>
              </a:lnSpc>
              <a:buFont typeface="Wingdings" pitchFamily="2" charset="2"/>
              <a:buChar char="Ø"/>
            </a:pPr>
            <a:r>
              <a:rPr lang="en-US" altLang="zh-CN" sz="1600" dirty="0"/>
              <a:t>ArrayAdapter</a:t>
            </a:r>
            <a:endParaRPr lang="en-US" altLang="zh-CN" sz="1600" dirty="0" smtClean="0"/>
          </a:p>
          <a:p>
            <a:pPr marL="457200" lvl="1" indent="0">
              <a:lnSpc>
                <a:spcPct val="150000"/>
              </a:lnSpc>
              <a:buFont typeface="Arial"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3.3.2 </a:t>
            </a:r>
            <a:r>
              <a:rPr lang="zh-CN" altLang="en-US" sz="3200" b="1" dirty="0" smtClean="0">
                <a:solidFill>
                  <a:srgbClr val="006BA9"/>
                </a:solidFill>
                <a:latin typeface="微软雅黑" pitchFamily="34" charset="-122"/>
                <a:ea typeface="微软雅黑" pitchFamily="34" charset="-122"/>
                <a:sym typeface="宋体" charset="-122"/>
              </a:rPr>
              <a:t>常用数据</a:t>
            </a:r>
            <a:r>
              <a:rPr lang="zh-CN" altLang="en-US" sz="3200" b="1" dirty="0" smtClean="0">
                <a:solidFill>
                  <a:srgbClr val="006BA9"/>
                </a:solidFill>
                <a:latin typeface="微软雅黑" pitchFamily="34" charset="-122"/>
                <a:ea typeface="微软雅黑" pitchFamily="34" charset="-122"/>
                <a:sym typeface="宋体" charset="-122"/>
              </a:rPr>
              <a:t>适配器</a:t>
            </a:r>
            <a:r>
              <a:rPr lang="en-US" altLang="zh-CN" sz="3200" b="1" dirty="0" smtClean="0">
                <a:solidFill>
                  <a:srgbClr val="006BA9"/>
                </a:solidFill>
                <a:latin typeface="微软雅黑" pitchFamily="34" charset="-122"/>
                <a:ea typeface="微软雅黑" pitchFamily="34" charset="-122"/>
                <a:sym typeface="宋体" charset="-122"/>
              </a:rPr>
              <a:t>(Adapter)</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619338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4" y="1340768"/>
            <a:ext cx="8205539" cy="509828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999326" y="1113309"/>
            <a:ext cx="195156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itchFamily="34" charset="-122"/>
                <a:ea typeface="微软雅黑" pitchFamily="34" charset="-122"/>
              </a:rPr>
              <a:t>BaseAdapter</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395536"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t>BaseAdapter</a:t>
            </a:r>
            <a:r>
              <a:rPr lang="zh-CN" altLang="en-US" sz="2000" dirty="0"/>
              <a:t>顾名思义是基本的适配器。他实际上是一个抽象类，通常在自定义适配器时会继承</a:t>
            </a:r>
            <a:r>
              <a:rPr lang="en-US" altLang="zh-CN" sz="2000" dirty="0"/>
              <a:t>BaseAdapter</a:t>
            </a:r>
            <a:r>
              <a:rPr lang="zh-CN" altLang="en-US" sz="2000" dirty="0" smtClean="0"/>
              <a:t>。</a:t>
            </a:r>
            <a:endParaRPr lang="en-US" altLang="zh-CN" sz="2000" dirty="0" smtClean="0"/>
          </a:p>
          <a:p>
            <a:pPr lvl="1">
              <a:lnSpc>
                <a:spcPct val="150000"/>
              </a:lnSpc>
            </a:pPr>
            <a:r>
              <a:rPr lang="en-US" altLang="zh-CN" sz="2000" dirty="0" smtClean="0"/>
              <a:t>BaseAdapter</a:t>
            </a:r>
            <a:r>
              <a:rPr lang="zh-CN" altLang="en-US" sz="2000" dirty="0" smtClean="0"/>
              <a:t>中的方法</a:t>
            </a: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3.3.2 </a:t>
            </a:r>
            <a:r>
              <a:rPr lang="zh-CN" altLang="en-US" sz="3200" b="1" dirty="0" smtClean="0">
                <a:solidFill>
                  <a:srgbClr val="006BA9"/>
                </a:solidFill>
                <a:latin typeface="微软雅黑" pitchFamily="34" charset="-122"/>
                <a:ea typeface="微软雅黑" pitchFamily="34" charset="-122"/>
                <a:sym typeface="宋体" charset="-122"/>
              </a:rPr>
              <a:t>常用数据</a:t>
            </a:r>
            <a:r>
              <a:rPr lang="zh-CN" altLang="en-US" sz="3200" b="1" dirty="0" smtClean="0">
                <a:solidFill>
                  <a:srgbClr val="006BA9"/>
                </a:solidFill>
                <a:latin typeface="微软雅黑" pitchFamily="34" charset="-122"/>
                <a:ea typeface="微软雅黑" pitchFamily="34" charset="-122"/>
                <a:sym typeface="宋体" charset="-122"/>
              </a:rPr>
              <a:t>适配器</a:t>
            </a:r>
            <a:r>
              <a:rPr lang="en-US" altLang="zh-CN" sz="3200" b="1" dirty="0" smtClean="0">
                <a:solidFill>
                  <a:srgbClr val="006BA9"/>
                </a:solidFill>
                <a:latin typeface="微软雅黑" pitchFamily="34" charset="-122"/>
                <a:ea typeface="微软雅黑" pitchFamily="34" charset="-122"/>
                <a:sym typeface="宋体" charset="-122"/>
              </a:rPr>
              <a:t>(Adapter)</a:t>
            </a:r>
            <a:endParaRPr lang="zh-CN" altLang="en-US" sz="3200" b="1" dirty="0">
              <a:solidFill>
                <a:srgbClr val="006BA9"/>
              </a:solidFill>
              <a:latin typeface="微软雅黑" pitchFamily="34" charset="-122"/>
              <a:ea typeface="微软雅黑" pitchFamily="34" charset="-122"/>
              <a:sym typeface="宋体"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092047008"/>
              </p:ext>
            </p:extLst>
          </p:nvPr>
        </p:nvGraphicFramePr>
        <p:xfrm>
          <a:off x="899592" y="3140968"/>
          <a:ext cx="7560840" cy="2941320"/>
        </p:xfrm>
        <a:graphic>
          <a:graphicData uri="http://schemas.openxmlformats.org/drawingml/2006/table">
            <a:tbl>
              <a:tblPr firstRow="1" bandRow="1">
                <a:tableStyleId>{5C22544A-7EE6-4342-B048-85BDC9FD1C3A}</a:tableStyleId>
              </a:tblPr>
              <a:tblGrid>
                <a:gridCol w="3528392"/>
                <a:gridCol w="4032448"/>
              </a:tblGrid>
              <a:tr h="370840">
                <a:tc>
                  <a:txBody>
                    <a:bodyPr/>
                    <a:lstStyle/>
                    <a:p>
                      <a:pPr algn="ctr"/>
                      <a:r>
                        <a:rPr lang="zh-CN" altLang="en-US" dirty="0" smtClean="0"/>
                        <a:t>方法名称</a:t>
                      </a:r>
                      <a:endParaRPr lang="zh-CN" altLang="en-US" dirty="0"/>
                    </a:p>
                  </a:txBody>
                  <a:tcPr anchor="ctr"/>
                </a:tc>
                <a:tc>
                  <a:txBody>
                    <a:bodyPr/>
                    <a:lstStyle/>
                    <a:p>
                      <a:pPr algn="ctr"/>
                      <a:r>
                        <a:rPr lang="zh-CN" altLang="en-US" dirty="0" smtClean="0"/>
                        <a:t>功能描述</a:t>
                      </a:r>
                      <a:endParaRPr lang="zh-CN" altLang="en-US" dirty="0"/>
                    </a:p>
                  </a:txBody>
                  <a:tcPr/>
                </a:tc>
              </a:tr>
              <a:tr h="370840">
                <a:tc>
                  <a:txBody>
                    <a:bodyPr/>
                    <a:lstStyle/>
                    <a:p>
                      <a:pPr marL="0" algn="l" defTabSz="914400" rtl="0" eaLnBrk="1" latinLnBrk="0" hangingPunct="1"/>
                      <a:r>
                        <a:rPr lang="en-US" altLang="zh-CN" sz="1800" kern="1200" smtClean="0">
                          <a:solidFill>
                            <a:schemeClr val="dk1"/>
                          </a:solidFill>
                          <a:latin typeface="Times New Roman" pitchFamily="18" charset="0"/>
                          <a:ea typeface="+mn-ea"/>
                          <a:cs typeface="Times New Roman" pitchFamily="18" charset="0"/>
                        </a:rPr>
                        <a:t>public int getCount()</a:t>
                      </a:r>
                      <a:endParaRPr lang="en-US" altLang="zh-CN" sz="1800" kern="1200" dirty="0" smtClean="0">
                        <a:solidFill>
                          <a:schemeClr val="dk1"/>
                        </a:solidFill>
                        <a:latin typeface="Times New Roman" pitchFamily="18" charset="0"/>
                        <a:ea typeface="+mn-ea"/>
                        <a:cs typeface="Times New Roman" pitchFamily="18" charset="0"/>
                      </a:endParaRPr>
                    </a:p>
                  </a:txBody>
                  <a:tcPr anchor="ctr"/>
                </a:tc>
                <a:tc>
                  <a:txBody>
                    <a:bodyPr/>
                    <a:lstStyle/>
                    <a:p>
                      <a:pPr marL="0" algn="l" defTabSz="914400" rtl="0" eaLnBrk="1" latinLnBrk="0" hangingPunct="1"/>
                      <a:r>
                        <a:rPr lang="zh-CN" altLang="en-US" sz="1800" kern="1200" dirty="0" smtClean="0">
                          <a:solidFill>
                            <a:schemeClr val="dk1"/>
                          </a:solidFill>
                          <a:latin typeface="Times New Roman" pitchFamily="18" charset="0"/>
                          <a:ea typeface="+mn-ea"/>
                          <a:cs typeface="Times New Roman" pitchFamily="18" charset="0"/>
                        </a:rPr>
                        <a:t>获取</a:t>
                      </a:r>
                      <a:r>
                        <a:rPr lang="en-US" altLang="zh-CN" sz="1800" kern="1200" dirty="0" smtClean="0">
                          <a:solidFill>
                            <a:schemeClr val="dk1"/>
                          </a:solidFill>
                          <a:latin typeface="Times New Roman" pitchFamily="18" charset="0"/>
                          <a:ea typeface="+mn-ea"/>
                          <a:cs typeface="Times New Roman" pitchFamily="18" charset="0"/>
                        </a:rPr>
                        <a:t>Item</a:t>
                      </a:r>
                      <a:r>
                        <a:rPr lang="zh-CN" altLang="en-US" sz="1800" kern="1200" dirty="0" smtClean="0">
                          <a:solidFill>
                            <a:schemeClr val="dk1"/>
                          </a:solidFill>
                          <a:latin typeface="Times New Roman" pitchFamily="18" charset="0"/>
                          <a:ea typeface="+mn-ea"/>
                          <a:cs typeface="Times New Roman" pitchFamily="18" charset="0"/>
                        </a:rPr>
                        <a:t>条目的总数</a:t>
                      </a:r>
                    </a:p>
                  </a:txBody>
                  <a:tcPr/>
                </a:tc>
              </a:tr>
              <a:tr h="370840">
                <a:tc>
                  <a:txBody>
                    <a:bodyPr/>
                    <a:lstStyle/>
                    <a:p>
                      <a:pPr marL="0" algn="l" defTabSz="914400" rtl="0" eaLnBrk="1" latinLnBrk="0" hangingPunct="1"/>
                      <a:r>
                        <a:rPr lang="en-US" altLang="zh-CN" sz="1800" kern="1200" dirty="0" smtClean="0">
                          <a:solidFill>
                            <a:schemeClr val="dk1"/>
                          </a:solidFill>
                          <a:latin typeface="Times New Roman" pitchFamily="18" charset="0"/>
                          <a:ea typeface="+mn-ea"/>
                          <a:cs typeface="Times New Roman" pitchFamily="18" charset="0"/>
                        </a:rPr>
                        <a:t>public Object getItem(int position)</a:t>
                      </a:r>
                      <a:endParaRPr lang="zh-CN" altLang="en-US" sz="1800" kern="1200" dirty="0">
                        <a:solidFill>
                          <a:schemeClr val="dk1"/>
                        </a:solidFill>
                        <a:latin typeface="Times New Roman" pitchFamily="18" charset="0"/>
                        <a:ea typeface="+mn-ea"/>
                        <a:cs typeface="Times New Roman" pitchFamily="18" charset="0"/>
                      </a:endParaRPr>
                    </a:p>
                  </a:txBody>
                  <a:tcPr anchor="ctr"/>
                </a:tc>
                <a:tc>
                  <a:txBody>
                    <a:bodyPr/>
                    <a:lstStyle/>
                    <a:p>
                      <a:pPr marL="0" algn="l" defTabSz="914400" rtl="0" eaLnBrk="1" latinLnBrk="0" hangingPunct="1"/>
                      <a:r>
                        <a:rPr lang="zh-CN" altLang="en-US" sz="1800" kern="1200" dirty="0" smtClean="0">
                          <a:solidFill>
                            <a:schemeClr val="dk1"/>
                          </a:solidFill>
                          <a:latin typeface="Times New Roman" pitchFamily="18" charset="0"/>
                          <a:ea typeface="+mn-ea"/>
                          <a:cs typeface="Times New Roman" pitchFamily="18" charset="0"/>
                        </a:rPr>
                        <a:t>根据</a:t>
                      </a:r>
                      <a:r>
                        <a:rPr lang="en-US" altLang="zh-CN" sz="1800" kern="1200" dirty="0" smtClean="0">
                          <a:solidFill>
                            <a:schemeClr val="dk1"/>
                          </a:solidFill>
                          <a:latin typeface="Times New Roman" pitchFamily="18" charset="0"/>
                          <a:ea typeface="+mn-ea"/>
                          <a:cs typeface="Times New Roman" pitchFamily="18" charset="0"/>
                        </a:rPr>
                        <a:t>position</a:t>
                      </a:r>
                      <a:r>
                        <a:rPr lang="zh-CN" altLang="en-US" sz="1800" kern="1200" dirty="0" smtClean="0">
                          <a:solidFill>
                            <a:schemeClr val="dk1"/>
                          </a:solidFill>
                          <a:latin typeface="Times New Roman" pitchFamily="18" charset="0"/>
                          <a:ea typeface="+mn-ea"/>
                          <a:cs typeface="Times New Roman" pitchFamily="18" charset="0"/>
                        </a:rPr>
                        <a:t>（位置）获取某个</a:t>
                      </a:r>
                      <a:r>
                        <a:rPr lang="en-US" altLang="zh-CN" sz="1800" kern="1200" dirty="0" smtClean="0">
                          <a:solidFill>
                            <a:schemeClr val="dk1"/>
                          </a:solidFill>
                          <a:latin typeface="Times New Roman" pitchFamily="18" charset="0"/>
                          <a:ea typeface="+mn-ea"/>
                          <a:cs typeface="Times New Roman" pitchFamily="18" charset="0"/>
                        </a:rPr>
                        <a:t>Item</a:t>
                      </a:r>
                      <a:r>
                        <a:rPr lang="zh-CN" altLang="en-US" sz="1800" kern="1200" dirty="0" smtClean="0">
                          <a:solidFill>
                            <a:schemeClr val="dk1"/>
                          </a:solidFill>
                          <a:latin typeface="Times New Roman" pitchFamily="18" charset="0"/>
                          <a:ea typeface="+mn-ea"/>
                          <a:cs typeface="Times New Roman" pitchFamily="18" charset="0"/>
                        </a:rPr>
                        <a:t>的对象</a:t>
                      </a:r>
                    </a:p>
                  </a:txBody>
                  <a:tcPr/>
                </a:tc>
              </a:tr>
              <a:tr h="370840">
                <a:tc>
                  <a:txBody>
                    <a:bodyPr/>
                    <a:lstStyle/>
                    <a:p>
                      <a:pPr marL="0" algn="l" defTabSz="914400" rtl="0" eaLnBrk="1" latinLnBrk="0" hangingPunct="1"/>
                      <a:r>
                        <a:rPr lang="en-US" altLang="zh-CN" sz="1800" kern="1200" dirty="0" smtClean="0">
                          <a:solidFill>
                            <a:schemeClr val="dk1"/>
                          </a:solidFill>
                          <a:latin typeface="Times New Roman" pitchFamily="18" charset="0"/>
                          <a:ea typeface="+mn-ea"/>
                          <a:cs typeface="Times New Roman" pitchFamily="18" charset="0"/>
                        </a:rPr>
                        <a:t>public long getItemId(int position)</a:t>
                      </a:r>
                      <a:endParaRPr lang="zh-CN" altLang="en-US" sz="1800" kern="1200" dirty="0">
                        <a:solidFill>
                          <a:schemeClr val="dk1"/>
                        </a:solidFill>
                        <a:latin typeface="Times New Roman" pitchFamily="18" charset="0"/>
                        <a:ea typeface="+mn-ea"/>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latin typeface="Times New Roman" pitchFamily="18" charset="0"/>
                          <a:ea typeface="+mn-ea"/>
                          <a:cs typeface="Times New Roman" pitchFamily="18" charset="0"/>
                        </a:rPr>
                        <a:t>根据</a:t>
                      </a:r>
                      <a:r>
                        <a:rPr lang="en-US" altLang="zh-CN" sz="1800" kern="1200" dirty="0" smtClean="0">
                          <a:solidFill>
                            <a:schemeClr val="dk1"/>
                          </a:solidFill>
                          <a:latin typeface="Times New Roman" pitchFamily="18" charset="0"/>
                          <a:ea typeface="+mn-ea"/>
                          <a:cs typeface="Times New Roman" pitchFamily="18" charset="0"/>
                        </a:rPr>
                        <a:t>position</a:t>
                      </a:r>
                      <a:r>
                        <a:rPr lang="zh-CN" altLang="zh-CN" sz="1800" kern="1200" dirty="0" smtClean="0">
                          <a:solidFill>
                            <a:schemeClr val="dk1"/>
                          </a:solidFill>
                          <a:latin typeface="Times New Roman" pitchFamily="18" charset="0"/>
                          <a:ea typeface="+mn-ea"/>
                          <a:cs typeface="Times New Roman" pitchFamily="18" charset="0"/>
                        </a:rPr>
                        <a:t>（位置）获取某个</a:t>
                      </a:r>
                      <a:r>
                        <a:rPr lang="en-US" altLang="zh-CN" sz="1800" kern="1200" dirty="0" smtClean="0">
                          <a:solidFill>
                            <a:schemeClr val="dk1"/>
                          </a:solidFill>
                          <a:latin typeface="Times New Roman" pitchFamily="18" charset="0"/>
                          <a:ea typeface="+mn-ea"/>
                          <a:cs typeface="Times New Roman" pitchFamily="18" charset="0"/>
                        </a:rPr>
                        <a:t>Item</a:t>
                      </a:r>
                      <a:r>
                        <a:rPr lang="zh-CN" altLang="zh-CN" sz="1800" kern="1200" dirty="0" smtClean="0">
                          <a:solidFill>
                            <a:schemeClr val="dk1"/>
                          </a:solidFill>
                          <a:latin typeface="Times New Roman" pitchFamily="18" charset="0"/>
                          <a:ea typeface="+mn-ea"/>
                          <a:cs typeface="Times New Roman" pitchFamily="18" charset="0"/>
                        </a:rPr>
                        <a:t>的</a:t>
                      </a:r>
                      <a:r>
                        <a:rPr lang="en-US" altLang="zh-CN" sz="1800" kern="1200" dirty="0" smtClean="0">
                          <a:solidFill>
                            <a:schemeClr val="dk1"/>
                          </a:solidFill>
                          <a:latin typeface="Times New Roman" pitchFamily="18" charset="0"/>
                          <a:ea typeface="+mn-ea"/>
                          <a:cs typeface="Times New Roman" pitchFamily="18" charset="0"/>
                        </a:rPr>
                        <a:t>id</a:t>
                      </a:r>
                      <a:endParaRPr lang="zh-CN" altLang="zh-CN" sz="1800" kern="1200" dirty="0" smtClean="0">
                        <a:solidFill>
                          <a:schemeClr val="dk1"/>
                        </a:solidFill>
                        <a:latin typeface="Times New Roman" pitchFamily="18" charset="0"/>
                        <a:ea typeface="+mn-ea"/>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public View getView(int position, View convertView, ViewGroup parent)</a:t>
                      </a:r>
                      <a:endParaRPr lang="zh-CN" altLang="zh-CN" sz="1800" kern="1200" dirty="0" smtClean="0">
                        <a:solidFill>
                          <a:schemeClr val="dk1"/>
                        </a:solidFill>
                        <a:latin typeface="Times New Roman" pitchFamily="18" charset="0"/>
                        <a:ea typeface="+mn-ea"/>
                        <a:cs typeface="Times New Roman" pitchFamily="18" charset="0"/>
                      </a:endParaRPr>
                    </a:p>
                  </a:txBody>
                  <a:tcPr anchor="ctr"/>
                </a:tc>
                <a:tc>
                  <a:txBody>
                    <a:bodyPr/>
                    <a:lstStyle/>
                    <a:p>
                      <a:pPr marL="0" algn="l" defTabSz="914400" rtl="0" eaLnBrk="1" latinLnBrk="0" hangingPunct="1"/>
                      <a:r>
                        <a:rPr lang="zh-CN" altLang="en-US" sz="1800" kern="1200" dirty="0" smtClean="0">
                          <a:solidFill>
                            <a:schemeClr val="dk1"/>
                          </a:solidFill>
                          <a:latin typeface="Times New Roman" pitchFamily="18" charset="0"/>
                          <a:ea typeface="+mn-ea"/>
                          <a:cs typeface="Times New Roman" pitchFamily="18" charset="0"/>
                        </a:rPr>
                        <a:t>获取相应</a:t>
                      </a:r>
                      <a:r>
                        <a:rPr lang="en-US" altLang="zh-CN" sz="1800" kern="1200" dirty="0" smtClean="0">
                          <a:solidFill>
                            <a:schemeClr val="dk1"/>
                          </a:solidFill>
                          <a:latin typeface="Times New Roman" pitchFamily="18" charset="0"/>
                          <a:ea typeface="+mn-ea"/>
                          <a:cs typeface="Times New Roman" pitchFamily="18" charset="0"/>
                        </a:rPr>
                        <a:t>position</a:t>
                      </a:r>
                      <a:r>
                        <a:rPr lang="zh-CN" altLang="en-US" sz="1800" kern="1200" dirty="0" smtClean="0">
                          <a:solidFill>
                            <a:schemeClr val="dk1"/>
                          </a:solidFill>
                          <a:latin typeface="Times New Roman" pitchFamily="18" charset="0"/>
                          <a:ea typeface="+mn-ea"/>
                          <a:cs typeface="Times New Roman" pitchFamily="18" charset="0"/>
                        </a:rPr>
                        <a:t>对应的</a:t>
                      </a:r>
                      <a:r>
                        <a:rPr lang="en-US" altLang="zh-CN" sz="1800" kern="1200" dirty="0" smtClean="0">
                          <a:solidFill>
                            <a:schemeClr val="dk1"/>
                          </a:solidFill>
                          <a:latin typeface="Times New Roman" pitchFamily="18" charset="0"/>
                          <a:ea typeface="+mn-ea"/>
                          <a:cs typeface="Times New Roman" pitchFamily="18" charset="0"/>
                        </a:rPr>
                        <a:t>Item</a:t>
                      </a:r>
                      <a:r>
                        <a:rPr lang="zh-CN" altLang="en-US" sz="1800" kern="1200" dirty="0" smtClean="0">
                          <a:solidFill>
                            <a:schemeClr val="dk1"/>
                          </a:solidFill>
                          <a:latin typeface="Times New Roman" pitchFamily="18" charset="0"/>
                          <a:ea typeface="+mn-ea"/>
                          <a:cs typeface="Times New Roman" pitchFamily="18" charset="0"/>
                        </a:rPr>
                        <a:t>视图，</a:t>
                      </a:r>
                      <a:r>
                        <a:rPr lang="en-US" altLang="zh-CN" sz="1800" kern="1200" dirty="0" smtClean="0">
                          <a:solidFill>
                            <a:schemeClr val="dk1"/>
                          </a:solidFill>
                          <a:latin typeface="Times New Roman" pitchFamily="18" charset="0"/>
                          <a:ea typeface="+mn-ea"/>
                          <a:cs typeface="Times New Roman" pitchFamily="18" charset="0"/>
                        </a:rPr>
                        <a:t>position</a:t>
                      </a:r>
                      <a:r>
                        <a:rPr lang="zh-CN" altLang="en-US" sz="1800" kern="1200" dirty="0" smtClean="0">
                          <a:solidFill>
                            <a:schemeClr val="dk1"/>
                          </a:solidFill>
                          <a:latin typeface="Times New Roman" pitchFamily="18" charset="0"/>
                          <a:ea typeface="+mn-ea"/>
                          <a:cs typeface="Times New Roman" pitchFamily="18" charset="0"/>
                        </a:rPr>
                        <a:t>是当前</a:t>
                      </a:r>
                      <a:r>
                        <a:rPr lang="en-US" altLang="zh-CN" sz="1800" kern="1200" dirty="0" smtClean="0">
                          <a:solidFill>
                            <a:schemeClr val="dk1"/>
                          </a:solidFill>
                          <a:latin typeface="Times New Roman" pitchFamily="18" charset="0"/>
                          <a:ea typeface="+mn-ea"/>
                          <a:cs typeface="Times New Roman" pitchFamily="18" charset="0"/>
                        </a:rPr>
                        <a:t>Item</a:t>
                      </a:r>
                      <a:r>
                        <a:rPr lang="zh-CN" altLang="en-US" sz="1800" kern="1200" dirty="0" smtClean="0">
                          <a:solidFill>
                            <a:schemeClr val="dk1"/>
                          </a:solidFill>
                          <a:latin typeface="Times New Roman" pitchFamily="18" charset="0"/>
                          <a:ea typeface="+mn-ea"/>
                          <a:cs typeface="Times New Roman" pitchFamily="18" charset="0"/>
                        </a:rPr>
                        <a:t>的位置，</a:t>
                      </a:r>
                      <a:r>
                        <a:rPr lang="en-US" altLang="zh-CN" sz="1800" kern="1200" dirty="0" smtClean="0">
                          <a:solidFill>
                            <a:schemeClr val="dk1"/>
                          </a:solidFill>
                          <a:latin typeface="Times New Roman" pitchFamily="18" charset="0"/>
                          <a:ea typeface="+mn-ea"/>
                          <a:cs typeface="Times New Roman" pitchFamily="18" charset="0"/>
                        </a:rPr>
                        <a:t>convertView</a:t>
                      </a:r>
                      <a:r>
                        <a:rPr lang="zh-CN" altLang="en-US" sz="1800" kern="1200" dirty="0" smtClean="0">
                          <a:solidFill>
                            <a:schemeClr val="dk1"/>
                          </a:solidFill>
                          <a:latin typeface="Times New Roman" pitchFamily="18" charset="0"/>
                          <a:ea typeface="+mn-ea"/>
                          <a:cs typeface="Times New Roman" pitchFamily="18" charset="0"/>
                        </a:rPr>
                        <a:t>用于复用旧视图，</a:t>
                      </a:r>
                      <a:r>
                        <a:rPr lang="en-US" altLang="zh-CN" sz="1800" kern="1200" dirty="0" smtClean="0">
                          <a:solidFill>
                            <a:schemeClr val="dk1"/>
                          </a:solidFill>
                          <a:latin typeface="Times New Roman" pitchFamily="18" charset="0"/>
                          <a:ea typeface="+mn-ea"/>
                          <a:cs typeface="Times New Roman" pitchFamily="18" charset="0"/>
                        </a:rPr>
                        <a:t>parent</a:t>
                      </a:r>
                      <a:r>
                        <a:rPr lang="zh-CN" altLang="en-US" sz="1800" kern="1200" dirty="0" smtClean="0">
                          <a:solidFill>
                            <a:schemeClr val="dk1"/>
                          </a:solidFill>
                          <a:latin typeface="Times New Roman" pitchFamily="18" charset="0"/>
                          <a:ea typeface="+mn-ea"/>
                          <a:cs typeface="Times New Roman" pitchFamily="18" charset="0"/>
                        </a:rPr>
                        <a:t>用于加载</a:t>
                      </a:r>
                      <a:r>
                        <a:rPr lang="en-US" altLang="zh-CN" sz="1800" kern="1200" dirty="0" smtClean="0">
                          <a:solidFill>
                            <a:schemeClr val="dk1"/>
                          </a:solidFill>
                          <a:latin typeface="Times New Roman" pitchFamily="18" charset="0"/>
                          <a:ea typeface="+mn-ea"/>
                          <a:cs typeface="Times New Roman" pitchFamily="18" charset="0"/>
                        </a:rPr>
                        <a:t>XML</a:t>
                      </a:r>
                      <a:r>
                        <a:rPr lang="zh-CN" altLang="en-US" sz="1800" kern="1200" dirty="0" smtClean="0">
                          <a:solidFill>
                            <a:schemeClr val="dk1"/>
                          </a:solidFill>
                          <a:latin typeface="Times New Roman" pitchFamily="18" charset="0"/>
                          <a:ea typeface="+mn-ea"/>
                          <a:cs typeface="Times New Roman" pitchFamily="18" charset="0"/>
                        </a:rPr>
                        <a:t>布局。</a:t>
                      </a:r>
                    </a:p>
                  </a:txBody>
                  <a:tcPr/>
                </a:tc>
              </a:tr>
            </a:tbl>
          </a:graphicData>
        </a:graphic>
      </p:graphicFrame>
    </p:spTree>
    <p:custDataLst>
      <p:tags r:id="rId1"/>
    </p:custDataLst>
    <p:extLst>
      <p:ext uri="{BB962C8B-B14F-4D97-AF65-F5344CB8AC3E}">
        <p14:creationId xmlns:p14="http://schemas.microsoft.com/office/powerpoint/2010/main" val="72525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4" y="1340768"/>
            <a:ext cx="8205539" cy="509828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999326" y="1113309"/>
            <a:ext cx="210106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itchFamily="34" charset="-122"/>
                <a:ea typeface="微软雅黑" pitchFamily="34" charset="-122"/>
              </a:rPr>
              <a:t>SimpleAdapter</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395536"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t>SimpleAdapter</a:t>
            </a:r>
            <a:r>
              <a:rPr lang="zh-CN" altLang="zh-CN" sz="2000" dirty="0"/>
              <a:t>继承自</a:t>
            </a:r>
            <a:r>
              <a:rPr lang="en-US" altLang="zh-CN" sz="2000" dirty="0"/>
              <a:t>BaseAdapter</a:t>
            </a:r>
            <a:r>
              <a:rPr lang="zh-CN" altLang="zh-CN" sz="2000" dirty="0"/>
              <a:t>，实现了</a:t>
            </a:r>
            <a:r>
              <a:rPr lang="en-US" altLang="zh-CN" sz="2000" dirty="0"/>
              <a:t>BaseAdapter</a:t>
            </a:r>
            <a:r>
              <a:rPr lang="zh-CN" altLang="zh-CN" sz="2000" dirty="0"/>
              <a:t>的四个抽象方法并进行封装。因此在使用</a:t>
            </a:r>
            <a:r>
              <a:rPr lang="en-US" altLang="zh-CN" sz="2000" dirty="0"/>
              <a:t>SimpleAdapter</a:t>
            </a:r>
            <a:r>
              <a:rPr lang="zh-CN" altLang="zh-CN" sz="2000" dirty="0"/>
              <a:t>进行数据适配时，只需要在构造方法中传入相应的参数即</a:t>
            </a:r>
            <a:r>
              <a:rPr lang="zh-CN" altLang="zh-CN" sz="2000" dirty="0" smtClean="0"/>
              <a:t>可</a:t>
            </a:r>
            <a:r>
              <a:rPr lang="zh-CN" altLang="en-US" sz="2000" dirty="0" smtClean="0"/>
              <a:t>。</a:t>
            </a:r>
            <a:r>
              <a:rPr lang="en-US" altLang="zh-CN" sz="2000" dirty="0"/>
              <a:t>SimpleAdapter</a:t>
            </a:r>
            <a:r>
              <a:rPr lang="zh-CN" altLang="zh-CN" sz="2000" dirty="0"/>
              <a:t>的构造方法的具体信息如下</a:t>
            </a:r>
            <a:r>
              <a:rPr lang="zh-CN" altLang="zh-CN" sz="2000" dirty="0" smtClean="0"/>
              <a:t>：</a:t>
            </a:r>
            <a:endParaRPr lang="en-US" altLang="zh-CN" sz="2000" dirty="0" smtClean="0"/>
          </a:p>
          <a:p>
            <a:pPr lvl="1">
              <a:lnSpc>
                <a:spcPct val="150000"/>
              </a:lnSpc>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3.3.2 </a:t>
            </a:r>
            <a:r>
              <a:rPr lang="zh-CN" altLang="en-US" sz="3200" b="1" dirty="0" smtClean="0">
                <a:solidFill>
                  <a:srgbClr val="006BA9"/>
                </a:solidFill>
                <a:latin typeface="微软雅黑" pitchFamily="34" charset="-122"/>
                <a:ea typeface="微软雅黑" pitchFamily="34" charset="-122"/>
                <a:sym typeface="宋体" charset="-122"/>
              </a:rPr>
              <a:t>常用数据</a:t>
            </a:r>
            <a:r>
              <a:rPr lang="zh-CN" altLang="en-US" sz="3200" b="1" dirty="0" smtClean="0">
                <a:solidFill>
                  <a:srgbClr val="006BA9"/>
                </a:solidFill>
                <a:latin typeface="微软雅黑" pitchFamily="34" charset="-122"/>
                <a:ea typeface="微软雅黑" pitchFamily="34" charset="-122"/>
                <a:sym typeface="宋体" charset="-122"/>
              </a:rPr>
              <a:t>适配器</a:t>
            </a:r>
            <a:r>
              <a:rPr lang="en-US" altLang="zh-CN" sz="3200" b="1" dirty="0" smtClean="0">
                <a:solidFill>
                  <a:srgbClr val="006BA9"/>
                </a:solidFill>
                <a:latin typeface="微软雅黑" pitchFamily="34" charset="-122"/>
                <a:ea typeface="微软雅黑" pitchFamily="34" charset="-122"/>
                <a:sym typeface="宋体" charset="-122"/>
              </a:rPr>
              <a:t>(Adapter)</a:t>
            </a:r>
            <a:endParaRPr lang="zh-CN" altLang="en-US" sz="3200" b="1" dirty="0">
              <a:solidFill>
                <a:srgbClr val="006BA9"/>
              </a:solidFill>
              <a:latin typeface="微软雅黑" pitchFamily="34" charset="-122"/>
              <a:ea typeface="微软雅黑" pitchFamily="34" charset="-122"/>
              <a:sym typeface="宋体" charset="-122"/>
            </a:endParaRPr>
          </a:p>
        </p:txBody>
      </p:sp>
      <p:sp>
        <p:nvSpPr>
          <p:cNvPr id="15" name="TextBox 14"/>
          <p:cNvSpPr txBox="1"/>
          <p:nvPr/>
        </p:nvSpPr>
        <p:spPr>
          <a:xfrm>
            <a:off x="746793" y="3590003"/>
            <a:ext cx="7797800" cy="255678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endParaRPr lang="en-US" altLang="zh-CN" sz="1600" dirty="0" smtClean="0"/>
          </a:p>
          <a:p>
            <a:endParaRPr lang="en-US" altLang="zh-CN" sz="1600" dirty="0"/>
          </a:p>
          <a:p>
            <a:r>
              <a:rPr lang="en-US" altLang="zh-CN" sz="1600" dirty="0" smtClean="0"/>
              <a:t>public </a:t>
            </a:r>
            <a:r>
              <a:rPr lang="en-US" altLang="zh-CN" sz="1600" dirty="0"/>
              <a:t>SimpleAdapter(Context context, List&lt;? extends Map&lt;String, ?&gt;&gt; data,</a:t>
            </a:r>
          </a:p>
          <a:p>
            <a:r>
              <a:rPr lang="en-US" altLang="zh-CN" sz="1600" dirty="0"/>
              <a:t>int resource, String[] from, int[] to)</a:t>
            </a:r>
          </a:p>
        </p:txBody>
      </p:sp>
      <p:cxnSp>
        <p:nvCxnSpPr>
          <p:cNvPr id="16" name="直接箭头连接符 15"/>
          <p:cNvCxnSpPr/>
          <p:nvPr/>
        </p:nvCxnSpPr>
        <p:spPr bwMode="auto">
          <a:xfrm flipV="1">
            <a:off x="3635896" y="4149079"/>
            <a:ext cx="0" cy="285962"/>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圆角矩形 16"/>
          <p:cNvSpPr/>
          <p:nvPr/>
        </p:nvSpPr>
        <p:spPr>
          <a:xfrm>
            <a:off x="2806111" y="3740456"/>
            <a:ext cx="165957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上</a:t>
            </a:r>
            <a:r>
              <a:rPr lang="zh-CN" altLang="en-US" b="1" dirty="0" smtClean="0">
                <a:solidFill>
                  <a:schemeClr val="bg1"/>
                </a:solidFill>
                <a:ea typeface="宋体" pitchFamily="2" charset="-122"/>
              </a:rPr>
              <a:t>下文对象</a:t>
            </a:r>
            <a:endParaRPr lang="zh-CN" altLang="en-US" b="1" dirty="0">
              <a:solidFill>
                <a:schemeClr val="bg1"/>
              </a:solidFill>
              <a:ea typeface="宋体" pitchFamily="2" charset="-122"/>
            </a:endParaRPr>
          </a:p>
        </p:txBody>
      </p:sp>
      <p:sp>
        <p:nvSpPr>
          <p:cNvPr id="18" name="矩形 17"/>
          <p:cNvSpPr/>
          <p:nvPr/>
        </p:nvSpPr>
        <p:spPr>
          <a:xfrm>
            <a:off x="3419872" y="4435041"/>
            <a:ext cx="582021"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sp>
        <p:nvSpPr>
          <p:cNvPr id="26" name="矩形 25"/>
          <p:cNvSpPr/>
          <p:nvPr/>
        </p:nvSpPr>
        <p:spPr>
          <a:xfrm>
            <a:off x="6758848" y="4391867"/>
            <a:ext cx="582021"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27" name="直接箭头连接符 26"/>
          <p:cNvCxnSpPr/>
          <p:nvPr/>
        </p:nvCxnSpPr>
        <p:spPr bwMode="auto">
          <a:xfrm flipV="1">
            <a:off x="7049858" y="4105905"/>
            <a:ext cx="0" cy="285962"/>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6220073" y="3711887"/>
            <a:ext cx="165957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数</a:t>
            </a:r>
            <a:r>
              <a:rPr lang="zh-CN" altLang="en-US" b="1" dirty="0" smtClean="0">
                <a:solidFill>
                  <a:schemeClr val="bg1"/>
                </a:solidFill>
                <a:ea typeface="宋体" pitchFamily="2" charset="-122"/>
              </a:rPr>
              <a:t>据集合</a:t>
            </a:r>
            <a:endParaRPr lang="zh-CN" altLang="en-US" b="1" dirty="0">
              <a:solidFill>
                <a:schemeClr val="bg1"/>
              </a:solidFill>
              <a:ea typeface="宋体" pitchFamily="2" charset="-122"/>
            </a:endParaRPr>
          </a:p>
        </p:txBody>
      </p:sp>
      <p:sp>
        <p:nvSpPr>
          <p:cNvPr id="29" name="矩形 28"/>
          <p:cNvSpPr/>
          <p:nvPr/>
        </p:nvSpPr>
        <p:spPr>
          <a:xfrm>
            <a:off x="1043608" y="4772107"/>
            <a:ext cx="792088"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0" name="直接箭头连接符 29"/>
          <p:cNvCxnSpPr/>
          <p:nvPr/>
        </p:nvCxnSpPr>
        <p:spPr bwMode="auto">
          <a:xfrm>
            <a:off x="1439652" y="5141439"/>
            <a:ext cx="0" cy="23177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圆角矩形 31"/>
          <p:cNvSpPr/>
          <p:nvPr/>
        </p:nvSpPr>
        <p:spPr>
          <a:xfrm>
            <a:off x="789886" y="5361445"/>
            <a:ext cx="2125929"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itchFamily="2" charset="-122"/>
              </a:rPr>
              <a:t>Item</a:t>
            </a:r>
            <a:r>
              <a:rPr lang="zh-CN" altLang="en-US" b="1" dirty="0">
                <a:solidFill>
                  <a:schemeClr val="bg1"/>
                </a:solidFill>
                <a:ea typeface="宋体" pitchFamily="2" charset="-122"/>
              </a:rPr>
              <a:t>布局的资源</a:t>
            </a:r>
            <a:r>
              <a:rPr lang="en-US" altLang="zh-CN" b="1" dirty="0">
                <a:solidFill>
                  <a:schemeClr val="bg1"/>
                </a:solidFill>
                <a:ea typeface="宋体" pitchFamily="2" charset="-122"/>
              </a:rPr>
              <a:t>id</a:t>
            </a:r>
            <a:endParaRPr lang="zh-CN" altLang="en-US" b="1" dirty="0">
              <a:solidFill>
                <a:schemeClr val="bg1"/>
              </a:solidFill>
              <a:ea typeface="宋体" pitchFamily="2" charset="-122"/>
            </a:endParaRPr>
          </a:p>
        </p:txBody>
      </p:sp>
      <p:sp>
        <p:nvSpPr>
          <p:cNvPr id="33" name="矩形 32"/>
          <p:cNvSpPr/>
          <p:nvPr/>
        </p:nvSpPr>
        <p:spPr>
          <a:xfrm>
            <a:off x="2564623" y="4761199"/>
            <a:ext cx="400715"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4" name="直接箭头连接符 33"/>
          <p:cNvCxnSpPr/>
          <p:nvPr/>
        </p:nvCxnSpPr>
        <p:spPr bwMode="auto">
          <a:xfrm flipH="1">
            <a:off x="2806111" y="5130531"/>
            <a:ext cx="1" cy="230914"/>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圆角矩形 37"/>
          <p:cNvSpPr/>
          <p:nvPr/>
        </p:nvSpPr>
        <p:spPr>
          <a:xfrm>
            <a:off x="1743146" y="5364649"/>
            <a:ext cx="239680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itchFamily="2" charset="-122"/>
              </a:rPr>
              <a:t>Map</a:t>
            </a:r>
            <a:r>
              <a:rPr lang="zh-CN" altLang="en-US" b="1" dirty="0">
                <a:solidFill>
                  <a:schemeClr val="bg1"/>
                </a:solidFill>
                <a:ea typeface="宋体" pitchFamily="2" charset="-122"/>
              </a:rPr>
              <a:t>集合中的</a:t>
            </a:r>
            <a:r>
              <a:rPr lang="en-US" altLang="zh-CN" b="1" dirty="0">
                <a:solidFill>
                  <a:schemeClr val="bg1"/>
                </a:solidFill>
                <a:ea typeface="宋体" pitchFamily="2" charset="-122"/>
              </a:rPr>
              <a:t>key</a:t>
            </a:r>
            <a:r>
              <a:rPr lang="zh-CN" altLang="en-US" b="1" dirty="0">
                <a:solidFill>
                  <a:schemeClr val="bg1"/>
                </a:solidFill>
                <a:ea typeface="宋体" pitchFamily="2" charset="-122"/>
              </a:rPr>
              <a:t>值</a:t>
            </a:r>
          </a:p>
        </p:txBody>
      </p:sp>
      <p:sp>
        <p:nvSpPr>
          <p:cNvPr id="40" name="矩形 39"/>
          <p:cNvSpPr/>
          <p:nvPr/>
        </p:nvSpPr>
        <p:spPr>
          <a:xfrm>
            <a:off x="3445542" y="4777109"/>
            <a:ext cx="200358"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41" name="直接箭头连接符 40"/>
          <p:cNvCxnSpPr/>
          <p:nvPr/>
        </p:nvCxnSpPr>
        <p:spPr bwMode="auto">
          <a:xfrm>
            <a:off x="3658658" y="4961775"/>
            <a:ext cx="291010"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圆角矩形 43"/>
          <p:cNvSpPr/>
          <p:nvPr/>
        </p:nvSpPr>
        <p:spPr>
          <a:xfrm>
            <a:off x="3949661" y="4804373"/>
            <a:ext cx="267866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itchFamily="2" charset="-122"/>
              </a:rPr>
              <a:t>Item</a:t>
            </a:r>
            <a:r>
              <a:rPr lang="zh-CN" altLang="en-US" b="1" dirty="0">
                <a:solidFill>
                  <a:schemeClr val="bg1"/>
                </a:solidFill>
                <a:ea typeface="宋体" pitchFamily="2" charset="-122"/>
              </a:rPr>
              <a:t>布局中对应的控件</a:t>
            </a:r>
          </a:p>
        </p:txBody>
      </p:sp>
    </p:spTree>
    <p:custDataLst>
      <p:tags r:id="rId1"/>
    </p:custDataLst>
    <p:extLst>
      <p:ext uri="{BB962C8B-B14F-4D97-AF65-F5344CB8AC3E}">
        <p14:creationId xmlns:p14="http://schemas.microsoft.com/office/powerpoint/2010/main" val="3894192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8"/>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6"/>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7"/>
                                        </p:tgtEl>
                                        <p:attrNameLst>
                                          <p:attrName>style.visibility</p:attrName>
                                        </p:attrNameLst>
                                      </p:cBhvr>
                                      <p:to>
                                        <p:strVal val="hidden"/>
                                      </p:to>
                                    </p:set>
                                  </p:childTnLst>
                                </p:cTn>
                              </p:par>
                              <p:par>
                                <p:cTn id="22" presetID="22" presetClass="entr" presetSubtype="4"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par>
                                <p:cTn id="25" presetID="2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22" presetClass="entr" presetSubtype="1"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up)">
                                      <p:cBhvr>
                                        <p:cTn id="41" dur="500"/>
                                        <p:tgtEl>
                                          <p:spTgt spid="29"/>
                                        </p:tgtEl>
                                      </p:cBhvr>
                                    </p:animEffect>
                                  </p:childTnLst>
                                </p:cTn>
                              </p:par>
                              <p:par>
                                <p:cTn id="42" presetID="22" presetClass="entr" presetSubtype="1"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up)">
                                      <p:cBhvr>
                                        <p:cTn id="44" dur="500"/>
                                        <p:tgtEl>
                                          <p:spTgt spid="30"/>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29"/>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30"/>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2"/>
                                        </p:tgtEl>
                                        <p:attrNameLst>
                                          <p:attrName>style.visibility</p:attrName>
                                        </p:attrNameLst>
                                      </p:cBhvr>
                                      <p:to>
                                        <p:strVal val="hidden"/>
                                      </p:to>
                                    </p:set>
                                  </p:childTnLst>
                                </p:cTn>
                              </p:par>
                              <p:par>
                                <p:cTn id="56" presetID="22" presetClass="entr" presetSubtype="1"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up)">
                                      <p:cBhvr>
                                        <p:cTn id="58" dur="500"/>
                                        <p:tgtEl>
                                          <p:spTgt spid="33"/>
                                        </p:tgtEl>
                                      </p:cBhvr>
                                    </p:animEffect>
                                  </p:childTnLst>
                                </p:cTn>
                              </p:par>
                              <p:par>
                                <p:cTn id="59" presetID="22" presetClass="entr" presetSubtype="1"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up)">
                                      <p:cBhvr>
                                        <p:cTn id="61" dur="500"/>
                                        <p:tgtEl>
                                          <p:spTgt spid="34"/>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up)">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3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8"/>
                                        </p:tgtEl>
                                        <p:attrNameLst>
                                          <p:attrName>style.visibility</p:attrName>
                                        </p:attrNameLst>
                                      </p:cBhvr>
                                      <p:to>
                                        <p:strVal val="hidden"/>
                                      </p:to>
                                    </p:set>
                                  </p:childTnLst>
                                </p:cTn>
                              </p:par>
                              <p:par>
                                <p:cTn id="73" presetID="22" presetClass="entr" presetSubtype="8"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left)">
                                      <p:cBhvr>
                                        <p:cTn id="75" dur="500"/>
                                        <p:tgtEl>
                                          <p:spTgt spid="40"/>
                                        </p:tgtEl>
                                      </p:cBhvr>
                                    </p:animEffect>
                                  </p:childTnLst>
                                </p:cTn>
                              </p:par>
                              <p:par>
                                <p:cTn id="76" presetID="22" presetClass="entr" presetSubtype="8"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left)">
                                      <p:cBhvr>
                                        <p:cTn id="78" dur="500"/>
                                        <p:tgtEl>
                                          <p:spTgt spid="4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up)">
                                      <p:cBhvr>
                                        <p:cTn id="8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6" grpId="0" animBg="1"/>
      <p:bldP spid="26" grpId="1" animBg="1"/>
      <p:bldP spid="28" grpId="0" animBg="1"/>
      <p:bldP spid="28" grpId="1" animBg="1"/>
      <p:bldP spid="29" grpId="0" animBg="1"/>
      <p:bldP spid="29" grpId="1" animBg="1"/>
      <p:bldP spid="32" grpId="0" animBg="1"/>
      <p:bldP spid="32" grpId="1" animBg="1"/>
      <p:bldP spid="33" grpId="0" animBg="1"/>
      <p:bldP spid="33" grpId="1" animBg="1"/>
      <p:bldP spid="38" grpId="0" animBg="1"/>
      <p:bldP spid="38" grpId="1" animBg="1"/>
      <p:bldP spid="40" grpId="0" animBg="1"/>
      <p:bldP spid="4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4" y="1340768"/>
            <a:ext cx="8205539" cy="509828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999326" y="1113309"/>
            <a:ext cx="210106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itchFamily="34" charset="-122"/>
                <a:ea typeface="微软雅黑" pitchFamily="34" charset="-122"/>
              </a:rPr>
              <a:t>ArrayAdapter</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395536"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t>ArrayAdapter</a:t>
            </a:r>
            <a:r>
              <a:rPr lang="zh-CN" altLang="zh-CN" sz="2000" dirty="0"/>
              <a:t>也是</a:t>
            </a:r>
            <a:r>
              <a:rPr lang="en-US" altLang="zh-CN" sz="2000" dirty="0"/>
              <a:t>BaseAdapter</a:t>
            </a:r>
            <a:r>
              <a:rPr lang="zh-CN" altLang="zh-CN" sz="2000" dirty="0"/>
              <a:t>的子类，用法与</a:t>
            </a:r>
            <a:r>
              <a:rPr lang="en-US" altLang="zh-CN" sz="2000" dirty="0"/>
              <a:t>SimpleAdapter</a:t>
            </a:r>
            <a:r>
              <a:rPr lang="zh-CN" altLang="zh-CN" sz="2000" dirty="0"/>
              <a:t>类似，开发者只需要在构造方法里面传入相应参数即可。</a:t>
            </a:r>
            <a:r>
              <a:rPr lang="en-US" altLang="zh-CN" sz="2000" dirty="0"/>
              <a:t>ArrayAdapter</a:t>
            </a:r>
            <a:r>
              <a:rPr lang="zh-CN" altLang="zh-CN" sz="2000" dirty="0"/>
              <a:t>通常用于适配</a:t>
            </a:r>
            <a:r>
              <a:rPr lang="en-US" altLang="zh-CN" sz="2000" dirty="0"/>
              <a:t>TextView</a:t>
            </a:r>
            <a:r>
              <a:rPr lang="zh-CN" altLang="zh-CN" sz="2000" dirty="0"/>
              <a:t>控</a:t>
            </a:r>
            <a:r>
              <a:rPr lang="zh-CN" altLang="zh-CN" sz="2000" dirty="0" smtClean="0"/>
              <a:t>件</a:t>
            </a:r>
            <a:r>
              <a:rPr lang="zh-CN" altLang="en-US" sz="2000" dirty="0" smtClean="0"/>
              <a:t>。</a:t>
            </a:r>
            <a:endParaRPr lang="zh-CN" altLang="en-US" sz="2000" dirty="0">
              <a:solidFill>
                <a:schemeClr val="bg1"/>
              </a:solidFill>
              <a:latin typeface="微软雅黑" pitchFamily="34" charset="-122"/>
              <a:ea typeface="微软雅黑" pitchFamily="34" charset="-122"/>
            </a:endParaRPr>
          </a:p>
          <a:p>
            <a:pPr lvl="1">
              <a:lnSpc>
                <a:spcPct val="150000"/>
              </a:lnSpc>
            </a:pPr>
            <a:r>
              <a:rPr lang="zh-CN" altLang="en-US" sz="2000" dirty="0" smtClean="0"/>
              <a:t>的构造方法如下</a:t>
            </a:r>
            <a:r>
              <a:rPr lang="zh-CN" altLang="zh-CN" sz="2000" dirty="0" smtClean="0"/>
              <a:t>：</a:t>
            </a:r>
            <a:endParaRPr lang="en-US" altLang="zh-CN" sz="2000" dirty="0" smtClean="0"/>
          </a:p>
          <a:p>
            <a:pPr lvl="1">
              <a:lnSpc>
                <a:spcPct val="150000"/>
              </a:lnSpc>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3.3.2 </a:t>
            </a:r>
            <a:r>
              <a:rPr lang="zh-CN" altLang="en-US" sz="3200" b="1" dirty="0" smtClean="0">
                <a:solidFill>
                  <a:srgbClr val="006BA9"/>
                </a:solidFill>
                <a:latin typeface="微软雅黑" pitchFamily="34" charset="-122"/>
                <a:ea typeface="微软雅黑" pitchFamily="34" charset="-122"/>
                <a:sym typeface="宋体" charset="-122"/>
              </a:rPr>
              <a:t>常用数据</a:t>
            </a:r>
            <a:r>
              <a:rPr lang="zh-CN" altLang="en-US" sz="3200" b="1" dirty="0" smtClean="0">
                <a:solidFill>
                  <a:srgbClr val="006BA9"/>
                </a:solidFill>
                <a:latin typeface="微软雅黑" pitchFamily="34" charset="-122"/>
                <a:ea typeface="微软雅黑" pitchFamily="34" charset="-122"/>
                <a:sym typeface="宋体" charset="-122"/>
              </a:rPr>
              <a:t>适配器</a:t>
            </a:r>
            <a:r>
              <a:rPr lang="en-US" altLang="zh-CN" sz="3200" b="1" dirty="0" smtClean="0">
                <a:solidFill>
                  <a:srgbClr val="006BA9"/>
                </a:solidFill>
                <a:latin typeface="微软雅黑" pitchFamily="34" charset="-122"/>
                <a:ea typeface="微软雅黑" pitchFamily="34" charset="-122"/>
                <a:sym typeface="宋体" charset="-122"/>
              </a:rPr>
              <a:t>(Adapter)</a:t>
            </a:r>
            <a:endParaRPr lang="zh-CN" altLang="en-US" sz="3200" b="1" dirty="0">
              <a:solidFill>
                <a:srgbClr val="006BA9"/>
              </a:solidFill>
              <a:latin typeface="微软雅黑" pitchFamily="34" charset="-122"/>
              <a:ea typeface="微软雅黑" pitchFamily="34" charset="-122"/>
              <a:sym typeface="宋体" charset="-122"/>
            </a:endParaRPr>
          </a:p>
        </p:txBody>
      </p:sp>
      <p:sp>
        <p:nvSpPr>
          <p:cNvPr id="15" name="TextBox 14"/>
          <p:cNvSpPr txBox="1"/>
          <p:nvPr/>
        </p:nvSpPr>
        <p:spPr>
          <a:xfrm>
            <a:off x="708503" y="3563353"/>
            <a:ext cx="7797800" cy="2529944"/>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x-none" altLang="zh-CN" sz="1600" dirty="0"/>
              <a:t>public ArrayAdapter(Context context,int resource)；</a:t>
            </a:r>
            <a:endParaRPr lang="zh-CN" altLang="zh-CN" sz="1600" dirty="0"/>
          </a:p>
          <a:p>
            <a:r>
              <a:rPr lang="x-none" altLang="zh-CN" sz="1600" dirty="0"/>
              <a:t>public ArrayAdapter(Context context,int resource, int textViewResourceId)；</a:t>
            </a:r>
            <a:endParaRPr lang="zh-CN" altLang="zh-CN" sz="1600" dirty="0"/>
          </a:p>
          <a:p>
            <a:r>
              <a:rPr lang="x-none" altLang="zh-CN" sz="1600" dirty="0"/>
              <a:t>public ArrayAdapter(Context context,int resource,T[] objects)；</a:t>
            </a:r>
            <a:endParaRPr lang="zh-CN" altLang="zh-CN" sz="1600" dirty="0"/>
          </a:p>
          <a:p>
            <a:r>
              <a:rPr lang="x-none" altLang="zh-CN" sz="1600" dirty="0"/>
              <a:t>public ArrayAdapter(Context context,int resource,int </a:t>
            </a:r>
            <a:r>
              <a:rPr lang="x-none" altLang="zh-CN" sz="1600" dirty="0" smtClean="0"/>
              <a:t>textViewResourceId,T</a:t>
            </a:r>
            <a:r>
              <a:rPr lang="x-none" altLang="zh-CN" sz="1600" dirty="0"/>
              <a:t>[] objects);</a:t>
            </a:r>
            <a:endParaRPr lang="zh-CN" altLang="zh-CN" sz="1600" dirty="0"/>
          </a:p>
          <a:p>
            <a:r>
              <a:rPr lang="x-none" altLang="zh-CN" sz="1600" dirty="0"/>
              <a:t>public ArrayAdapter(Context context,int resource,List&lt;T&gt; objects)；</a:t>
            </a:r>
            <a:endParaRPr lang="zh-CN" altLang="zh-CN" sz="1600" dirty="0"/>
          </a:p>
          <a:p>
            <a:r>
              <a:rPr lang="x-none" altLang="zh-CN" sz="1600" dirty="0"/>
              <a:t>public ArrayAdapter(Context context,int resource,int textViewResourceId, </a:t>
            </a:r>
            <a:r>
              <a:rPr lang="x-none" altLang="zh-CN" sz="1600" dirty="0" smtClean="0"/>
              <a:t>List&lt;T</a:t>
            </a:r>
            <a:r>
              <a:rPr lang="x-none" altLang="zh-CN" sz="1600" dirty="0"/>
              <a:t>&gt; objects)</a:t>
            </a:r>
            <a:endParaRPr lang="zh-CN" altLang="zh-CN" sz="1600" dirty="0"/>
          </a:p>
        </p:txBody>
      </p:sp>
      <p:sp>
        <p:nvSpPr>
          <p:cNvPr id="29" name="矩形 28"/>
          <p:cNvSpPr/>
          <p:nvPr/>
        </p:nvSpPr>
        <p:spPr>
          <a:xfrm>
            <a:off x="3213480" y="3690344"/>
            <a:ext cx="636741" cy="285534"/>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0" name="直接箭头连接符 29"/>
          <p:cNvCxnSpPr/>
          <p:nvPr/>
        </p:nvCxnSpPr>
        <p:spPr bwMode="auto">
          <a:xfrm>
            <a:off x="3531852" y="3987649"/>
            <a:ext cx="0" cy="23177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圆角矩形 31"/>
          <p:cNvSpPr/>
          <p:nvPr/>
        </p:nvSpPr>
        <p:spPr>
          <a:xfrm>
            <a:off x="2705329" y="4219426"/>
            <a:ext cx="170603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smtClean="0">
                <a:solidFill>
                  <a:schemeClr val="bg1"/>
                </a:solidFill>
                <a:ea typeface="宋体" pitchFamily="2" charset="-122"/>
              </a:rPr>
              <a:t>上下文对象</a:t>
            </a:r>
            <a:endParaRPr lang="zh-CN" altLang="en-US" b="1" dirty="0">
              <a:solidFill>
                <a:schemeClr val="bg1"/>
              </a:solidFill>
              <a:ea typeface="宋体" pitchFamily="2" charset="-122"/>
            </a:endParaRPr>
          </a:p>
        </p:txBody>
      </p:sp>
      <p:sp>
        <p:nvSpPr>
          <p:cNvPr id="31" name="矩形 30"/>
          <p:cNvSpPr/>
          <p:nvPr/>
        </p:nvSpPr>
        <p:spPr>
          <a:xfrm>
            <a:off x="4148891" y="3702115"/>
            <a:ext cx="742239" cy="285534"/>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5" name="直接箭头连接符 34"/>
          <p:cNvCxnSpPr/>
          <p:nvPr/>
        </p:nvCxnSpPr>
        <p:spPr bwMode="auto">
          <a:xfrm>
            <a:off x="4892630" y="3845666"/>
            <a:ext cx="43177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圆角矩形 35"/>
          <p:cNvSpPr/>
          <p:nvPr/>
        </p:nvSpPr>
        <p:spPr>
          <a:xfrm>
            <a:off x="5362564" y="3641354"/>
            <a:ext cx="2034503"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itchFamily="2" charset="-122"/>
              </a:rPr>
              <a:t>Item</a:t>
            </a:r>
            <a:r>
              <a:rPr lang="zh-CN" altLang="en-US" b="1" dirty="0">
                <a:solidFill>
                  <a:schemeClr val="bg1"/>
                </a:solidFill>
                <a:ea typeface="宋体" pitchFamily="2" charset="-122"/>
              </a:rPr>
              <a:t>布局的资源</a:t>
            </a:r>
            <a:r>
              <a:rPr lang="en-US" altLang="zh-CN" b="1" dirty="0">
                <a:solidFill>
                  <a:schemeClr val="bg1"/>
                </a:solidFill>
                <a:ea typeface="宋体" pitchFamily="2" charset="-122"/>
              </a:rPr>
              <a:t>id</a:t>
            </a:r>
            <a:endParaRPr lang="zh-CN" altLang="en-US" b="1" dirty="0">
              <a:solidFill>
                <a:schemeClr val="bg1"/>
              </a:solidFill>
              <a:ea typeface="宋体" pitchFamily="2" charset="-122"/>
            </a:endParaRPr>
          </a:p>
        </p:txBody>
      </p:sp>
      <p:sp>
        <p:nvSpPr>
          <p:cNvPr id="37" name="矩形 36"/>
          <p:cNvSpPr/>
          <p:nvPr/>
        </p:nvSpPr>
        <p:spPr>
          <a:xfrm>
            <a:off x="5196011" y="4056043"/>
            <a:ext cx="1680245" cy="285534"/>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9" name="直接箭头连接符 38"/>
          <p:cNvCxnSpPr/>
          <p:nvPr/>
        </p:nvCxnSpPr>
        <p:spPr bwMode="auto">
          <a:xfrm>
            <a:off x="6036133" y="4351156"/>
            <a:ext cx="0" cy="276893"/>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圆角矩形 41"/>
          <p:cNvSpPr/>
          <p:nvPr/>
        </p:nvSpPr>
        <p:spPr>
          <a:xfrm>
            <a:off x="4472313" y="4639411"/>
            <a:ext cx="315387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itchFamily="2" charset="-122"/>
              </a:rPr>
              <a:t>Item</a:t>
            </a:r>
            <a:r>
              <a:rPr lang="zh-CN" altLang="en-US" b="1" dirty="0">
                <a:solidFill>
                  <a:schemeClr val="bg1"/>
                </a:solidFill>
                <a:ea typeface="宋体" pitchFamily="2" charset="-122"/>
              </a:rPr>
              <a:t>布局中相应</a:t>
            </a:r>
            <a:r>
              <a:rPr lang="en-US" altLang="zh-CN" b="1" dirty="0">
                <a:solidFill>
                  <a:schemeClr val="bg1"/>
                </a:solidFill>
                <a:ea typeface="宋体" pitchFamily="2" charset="-122"/>
              </a:rPr>
              <a:t>TextView</a:t>
            </a:r>
            <a:r>
              <a:rPr lang="zh-CN" altLang="en-US" b="1" dirty="0">
                <a:solidFill>
                  <a:schemeClr val="bg1"/>
                </a:solidFill>
                <a:ea typeface="宋体" pitchFamily="2" charset="-122"/>
              </a:rPr>
              <a:t>的</a:t>
            </a:r>
            <a:r>
              <a:rPr lang="en-US" altLang="zh-CN" b="1" dirty="0">
                <a:solidFill>
                  <a:schemeClr val="bg1"/>
                </a:solidFill>
                <a:ea typeface="宋体" pitchFamily="2" charset="-122"/>
              </a:rPr>
              <a:t>id</a:t>
            </a:r>
            <a:endParaRPr lang="zh-CN" altLang="en-US" b="1" dirty="0">
              <a:solidFill>
                <a:schemeClr val="bg1"/>
              </a:solidFill>
              <a:ea typeface="宋体" pitchFamily="2" charset="-122"/>
            </a:endParaRPr>
          </a:p>
        </p:txBody>
      </p:sp>
      <p:sp>
        <p:nvSpPr>
          <p:cNvPr id="43" name="矩形 42"/>
          <p:cNvSpPr/>
          <p:nvPr/>
        </p:nvSpPr>
        <p:spPr>
          <a:xfrm>
            <a:off x="5226207" y="4437788"/>
            <a:ext cx="587143" cy="285534"/>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45" name="直接箭头连接符 44"/>
          <p:cNvCxnSpPr/>
          <p:nvPr/>
        </p:nvCxnSpPr>
        <p:spPr bwMode="auto">
          <a:xfrm flipH="1">
            <a:off x="5519778" y="4751704"/>
            <a:ext cx="0" cy="29633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圆角矩形 45"/>
          <p:cNvSpPr/>
          <p:nvPr/>
        </p:nvSpPr>
        <p:spPr>
          <a:xfrm>
            <a:off x="4031217" y="5049283"/>
            <a:ext cx="3032044"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需要适配的数组类型的数据</a:t>
            </a:r>
          </a:p>
        </p:txBody>
      </p:sp>
      <p:sp>
        <p:nvSpPr>
          <p:cNvPr id="47" name="矩形 46"/>
          <p:cNvSpPr/>
          <p:nvPr/>
        </p:nvSpPr>
        <p:spPr>
          <a:xfrm>
            <a:off x="7657318" y="5517232"/>
            <a:ext cx="587143" cy="285534"/>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49" name="直接箭头连接符 48"/>
          <p:cNvCxnSpPr/>
          <p:nvPr/>
        </p:nvCxnSpPr>
        <p:spPr bwMode="auto">
          <a:xfrm>
            <a:off x="7956376" y="5784631"/>
            <a:ext cx="0" cy="25200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圆角矩形 50"/>
          <p:cNvSpPr/>
          <p:nvPr/>
        </p:nvSpPr>
        <p:spPr>
          <a:xfrm>
            <a:off x="5735400" y="6036631"/>
            <a:ext cx="2996337"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需要适配</a:t>
            </a:r>
            <a:r>
              <a:rPr lang="zh-CN" altLang="en-US" b="1" dirty="0" smtClean="0">
                <a:solidFill>
                  <a:schemeClr val="bg1"/>
                </a:solidFill>
                <a:ea typeface="宋体" pitchFamily="2" charset="-122"/>
              </a:rPr>
              <a:t>的</a:t>
            </a:r>
            <a:r>
              <a:rPr lang="en-US" altLang="zh-CN" b="1" dirty="0" smtClean="0">
                <a:solidFill>
                  <a:schemeClr val="bg1"/>
                </a:solidFill>
                <a:ea typeface="宋体" pitchFamily="2" charset="-122"/>
              </a:rPr>
              <a:t>List</a:t>
            </a:r>
            <a:r>
              <a:rPr lang="zh-CN" altLang="en-US" b="1" dirty="0" smtClean="0">
                <a:solidFill>
                  <a:schemeClr val="bg1"/>
                </a:solidFill>
                <a:ea typeface="宋体" pitchFamily="2" charset="-122"/>
              </a:rPr>
              <a:t>类</a:t>
            </a:r>
            <a:r>
              <a:rPr lang="zh-CN" altLang="en-US" b="1" dirty="0">
                <a:solidFill>
                  <a:schemeClr val="bg1"/>
                </a:solidFill>
                <a:ea typeface="宋体" pitchFamily="2" charset="-122"/>
              </a:rPr>
              <a:t>型的数据</a:t>
            </a:r>
          </a:p>
        </p:txBody>
      </p:sp>
    </p:spTree>
    <p:custDataLst>
      <p:tags r:id="rId1"/>
    </p:custDataLst>
    <p:extLst>
      <p:ext uri="{BB962C8B-B14F-4D97-AF65-F5344CB8AC3E}">
        <p14:creationId xmlns:p14="http://schemas.microsoft.com/office/powerpoint/2010/main" val="3491783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9"/>
                                        </p:tgtEl>
                                      </p:cBhvr>
                                    </p:animEffect>
                                    <p:set>
                                      <p:cBhvr>
                                        <p:cTn id="18" dur="1" fill="hold">
                                          <p:stCondLst>
                                            <p:cond delay="499"/>
                                          </p:stCondLst>
                                        </p:cTn>
                                        <p:tgtEl>
                                          <p:spTgt spid="29"/>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0"/>
                                        </p:tgtEl>
                                      </p:cBhvr>
                                    </p:animEffect>
                                    <p:set>
                                      <p:cBhvr>
                                        <p:cTn id="21" dur="1" fill="hold">
                                          <p:stCondLst>
                                            <p:cond delay="499"/>
                                          </p:stCondLst>
                                        </p:cTn>
                                        <p:tgtEl>
                                          <p:spTgt spid="3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2"/>
                                        </p:tgtEl>
                                      </p:cBhvr>
                                    </p:animEffect>
                                    <p:set>
                                      <p:cBhvr>
                                        <p:cTn id="24" dur="1" fill="hold">
                                          <p:stCondLst>
                                            <p:cond delay="499"/>
                                          </p:stCondLst>
                                        </p:cTn>
                                        <p:tgtEl>
                                          <p:spTgt spid="32"/>
                                        </p:tgtEl>
                                        <p:attrNameLst>
                                          <p:attrName>style.visibility</p:attrName>
                                        </p:attrNameLst>
                                      </p:cBhvr>
                                      <p:to>
                                        <p:strVal val="hidden"/>
                                      </p:to>
                                    </p:se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1"/>
                                        </p:tgtEl>
                                      </p:cBhvr>
                                    </p:animEffect>
                                    <p:set>
                                      <p:cBhvr>
                                        <p:cTn id="41" dur="1" fill="hold">
                                          <p:stCondLst>
                                            <p:cond delay="499"/>
                                          </p:stCondLst>
                                        </p:cTn>
                                        <p:tgtEl>
                                          <p:spTgt spid="31"/>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5"/>
                                        </p:tgtEl>
                                      </p:cBhvr>
                                    </p:animEffect>
                                    <p:set>
                                      <p:cBhvr>
                                        <p:cTn id="44" dur="1" fill="hold">
                                          <p:stCondLst>
                                            <p:cond delay="499"/>
                                          </p:stCondLst>
                                        </p:cTn>
                                        <p:tgtEl>
                                          <p:spTgt spid="35"/>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up)">
                                      <p:cBhvr>
                                        <p:cTn id="51" dur="500"/>
                                        <p:tgtEl>
                                          <p:spTgt spid="37"/>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up)">
                                      <p:cBhvr>
                                        <p:cTn id="55" dur="500"/>
                                        <p:tgtEl>
                                          <p:spTgt spid="39"/>
                                        </p:tgtEl>
                                      </p:cBhvr>
                                    </p:animEffect>
                                  </p:childTnLst>
                                </p:cTn>
                              </p:par>
                            </p:childTnLst>
                          </p:cTn>
                        </p:par>
                        <p:par>
                          <p:cTn id="56" fill="hold">
                            <p:stCondLst>
                              <p:cond delay="1500"/>
                            </p:stCondLst>
                            <p:childTnLst>
                              <p:par>
                                <p:cTn id="57" presetID="22" presetClass="entr" presetSubtype="1"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up)">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37"/>
                                        </p:tgtEl>
                                      </p:cBhvr>
                                    </p:animEffect>
                                    <p:set>
                                      <p:cBhvr>
                                        <p:cTn id="64" dur="1" fill="hold">
                                          <p:stCondLst>
                                            <p:cond delay="499"/>
                                          </p:stCondLst>
                                        </p:cTn>
                                        <p:tgtEl>
                                          <p:spTgt spid="37"/>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39"/>
                                        </p:tgtEl>
                                      </p:cBhvr>
                                    </p:animEffect>
                                    <p:set>
                                      <p:cBhvr>
                                        <p:cTn id="67" dur="1" fill="hold">
                                          <p:stCondLst>
                                            <p:cond delay="499"/>
                                          </p:stCondLst>
                                        </p:cTn>
                                        <p:tgtEl>
                                          <p:spTgt spid="39"/>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42"/>
                                        </p:tgtEl>
                                      </p:cBhvr>
                                    </p:animEffect>
                                    <p:set>
                                      <p:cBhvr>
                                        <p:cTn id="70" dur="1" fill="hold">
                                          <p:stCondLst>
                                            <p:cond delay="499"/>
                                          </p:stCondLst>
                                        </p:cTn>
                                        <p:tgtEl>
                                          <p:spTgt spid="42"/>
                                        </p:tgtEl>
                                        <p:attrNameLst>
                                          <p:attrName>style.visibility</p:attrName>
                                        </p:attrNameLst>
                                      </p:cBhvr>
                                      <p:to>
                                        <p:strVal val="hidden"/>
                                      </p:to>
                                    </p:set>
                                  </p:childTnLst>
                                </p:cTn>
                              </p:par>
                            </p:childTnLst>
                          </p:cTn>
                        </p:par>
                        <p:par>
                          <p:cTn id="71" fill="hold">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up)">
                                      <p:cBhvr>
                                        <p:cTn id="74" dur="500"/>
                                        <p:tgtEl>
                                          <p:spTgt spid="43"/>
                                        </p:tgtEl>
                                      </p:cBhvr>
                                    </p:animEffect>
                                  </p:childTnLst>
                                </p:cTn>
                              </p:par>
                            </p:childTnLst>
                          </p:cTn>
                        </p:par>
                        <p:par>
                          <p:cTn id="75" fill="hold">
                            <p:stCondLst>
                              <p:cond delay="1000"/>
                            </p:stCondLst>
                            <p:childTnLst>
                              <p:par>
                                <p:cTn id="76" presetID="22" presetClass="entr" presetSubtype="1" fill="hold"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up)">
                                      <p:cBhvr>
                                        <p:cTn id="78" dur="500"/>
                                        <p:tgtEl>
                                          <p:spTgt spid="45"/>
                                        </p:tgtEl>
                                      </p:cBhvr>
                                    </p:animEffect>
                                  </p:childTnLst>
                                </p:cTn>
                              </p:par>
                            </p:childTnLst>
                          </p:cTn>
                        </p:par>
                        <p:par>
                          <p:cTn id="79" fill="hold">
                            <p:stCondLst>
                              <p:cond delay="1500"/>
                            </p:stCondLst>
                            <p:childTnLst>
                              <p:par>
                                <p:cTn id="80" presetID="22" presetClass="entr" presetSubtype="1" fill="hold" grpId="0" nodeType="after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up)">
                                      <p:cBhvr>
                                        <p:cTn id="82" dur="5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3"/>
                                        </p:tgtEl>
                                      </p:cBhvr>
                                    </p:animEffect>
                                    <p:set>
                                      <p:cBhvr>
                                        <p:cTn id="87" dur="1" fill="hold">
                                          <p:stCondLst>
                                            <p:cond delay="499"/>
                                          </p:stCondLst>
                                        </p:cTn>
                                        <p:tgtEl>
                                          <p:spTgt spid="43"/>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45"/>
                                        </p:tgtEl>
                                      </p:cBhvr>
                                    </p:animEffect>
                                    <p:set>
                                      <p:cBhvr>
                                        <p:cTn id="90" dur="1" fill="hold">
                                          <p:stCondLst>
                                            <p:cond delay="499"/>
                                          </p:stCondLst>
                                        </p:cTn>
                                        <p:tgtEl>
                                          <p:spTgt spid="45"/>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46"/>
                                        </p:tgtEl>
                                      </p:cBhvr>
                                    </p:animEffect>
                                    <p:set>
                                      <p:cBhvr>
                                        <p:cTn id="93" dur="1" fill="hold">
                                          <p:stCondLst>
                                            <p:cond delay="499"/>
                                          </p:stCondLst>
                                        </p:cTn>
                                        <p:tgtEl>
                                          <p:spTgt spid="46"/>
                                        </p:tgtEl>
                                        <p:attrNameLst>
                                          <p:attrName>style.visibility</p:attrName>
                                        </p:attrNameLst>
                                      </p:cBhvr>
                                      <p:to>
                                        <p:strVal val="hidden"/>
                                      </p:to>
                                    </p:se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wipe(up)">
                                      <p:cBhvr>
                                        <p:cTn id="97" dur="500"/>
                                        <p:tgtEl>
                                          <p:spTgt spid="47"/>
                                        </p:tgtEl>
                                      </p:cBhvr>
                                    </p:animEffect>
                                  </p:childTnLst>
                                </p:cTn>
                              </p:par>
                            </p:childTnLst>
                          </p:cTn>
                        </p:par>
                        <p:par>
                          <p:cTn id="98" fill="hold">
                            <p:stCondLst>
                              <p:cond delay="1000"/>
                            </p:stCondLst>
                            <p:childTnLst>
                              <p:par>
                                <p:cTn id="99" presetID="22" presetClass="entr" presetSubtype="1" fill="hold" nodeType="after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up)">
                                      <p:cBhvr>
                                        <p:cTn id="101" dur="500"/>
                                        <p:tgtEl>
                                          <p:spTgt spid="49"/>
                                        </p:tgtEl>
                                      </p:cBhvr>
                                    </p:animEffect>
                                  </p:childTnLst>
                                </p:cTn>
                              </p:par>
                            </p:childTnLst>
                          </p:cTn>
                        </p:par>
                        <p:par>
                          <p:cTn id="102" fill="hold">
                            <p:stCondLst>
                              <p:cond delay="1500"/>
                            </p:stCondLst>
                            <p:childTnLst>
                              <p:par>
                                <p:cTn id="103" presetID="22" presetClass="entr" presetSubtype="1" fill="hold" grpId="0" nodeType="after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wipe(up)">
                                      <p:cBhvr>
                                        <p:cTn id="105" dur="500"/>
                                        <p:tgtEl>
                                          <p:spTgt spid="51"/>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47"/>
                                        </p:tgtEl>
                                      </p:cBhvr>
                                    </p:animEffect>
                                    <p:set>
                                      <p:cBhvr>
                                        <p:cTn id="110" dur="1" fill="hold">
                                          <p:stCondLst>
                                            <p:cond delay="499"/>
                                          </p:stCondLst>
                                        </p:cTn>
                                        <p:tgtEl>
                                          <p:spTgt spid="47"/>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49"/>
                                        </p:tgtEl>
                                      </p:cBhvr>
                                    </p:animEffect>
                                    <p:set>
                                      <p:cBhvr>
                                        <p:cTn id="113" dur="1" fill="hold">
                                          <p:stCondLst>
                                            <p:cond delay="499"/>
                                          </p:stCondLst>
                                        </p:cTn>
                                        <p:tgtEl>
                                          <p:spTgt spid="49"/>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51"/>
                                        </p:tgtEl>
                                      </p:cBhvr>
                                    </p:animEffect>
                                    <p:set>
                                      <p:cBhvr>
                                        <p:cTn id="116"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2" grpId="0" animBg="1"/>
      <p:bldP spid="32" grpId="1" animBg="1"/>
      <p:bldP spid="31" grpId="0" animBg="1"/>
      <p:bldP spid="31" grpId="1" animBg="1"/>
      <p:bldP spid="36" grpId="0" animBg="1"/>
      <p:bldP spid="36" grpId="1" animBg="1"/>
      <p:bldP spid="37" grpId="0" animBg="1"/>
      <p:bldP spid="37" grpId="1" animBg="1"/>
      <p:bldP spid="42" grpId="0" animBg="1"/>
      <p:bldP spid="42" grpId="1" animBg="1"/>
      <p:bldP spid="43" grpId="0" animBg="1"/>
      <p:bldP spid="43" grpId="1" animBg="1"/>
      <p:bldP spid="46" grpId="0" animBg="1"/>
      <p:bldP spid="46" grpId="1" animBg="1"/>
      <p:bldP spid="47" grpId="0" animBg="1"/>
      <p:bldP spid="47" grpId="1" animBg="1"/>
      <p:bldP spid="51" grpId="0" animBg="1"/>
      <p:bldP spid="5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charset="-122"/>
            </a:endParaRPr>
          </a:p>
        </p:txBody>
      </p:sp>
      <p:sp>
        <p:nvSpPr>
          <p:cNvPr id="6" name="椭圆 5"/>
          <p:cNvSpPr/>
          <p:nvPr/>
        </p:nvSpPr>
        <p:spPr bwMode="auto">
          <a:xfrm rot="574600">
            <a:off x="749300" y="2897188"/>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itchFamily="34" charset="0"/>
              <a:buNone/>
            </a:pPr>
            <a:endParaRPr lang="zh-CN" altLang="en-US" dirty="0">
              <a:solidFill>
                <a:schemeClr val="bg1"/>
              </a:solidFill>
              <a:latin typeface="Arial" charset="0"/>
            </a:endParaRPr>
          </a:p>
        </p:txBody>
      </p:sp>
      <p:sp>
        <p:nvSpPr>
          <p:cNvPr id="7" name="TextBox 6"/>
          <p:cNvSpPr txBox="1">
            <a:spLocks noChangeArrowheads="1"/>
          </p:cNvSpPr>
          <p:nvPr/>
        </p:nvSpPr>
        <p:spPr bwMode="auto">
          <a:xfrm>
            <a:off x="766366" y="2879725"/>
            <a:ext cx="349250" cy="369888"/>
          </a:xfrm>
          <a:prstGeom prst="rect">
            <a:avLst/>
          </a:prstGeom>
          <a:noFill/>
          <a:ln>
            <a:noFill/>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 lastClr="FFFFFF"/>
                </a:solidFill>
                <a:effectLst/>
                <a:uLnTx/>
                <a:uFillTx/>
                <a:latin typeface="Verdana" pitchFamily="34" charset="0"/>
                <a:ea typeface="宋体" charset="-122"/>
              </a:rPr>
              <a:t>2</a:t>
            </a:r>
            <a:endParaRPr kumimoji="0" lang="zh-CN" altLang="en-US" sz="1800" b="1" i="0" u="none" strike="noStrike" kern="0" cap="none" spc="0" normalizeH="0" baseline="0" noProof="0" smtClean="0">
              <a:ln>
                <a:noFill/>
              </a:ln>
              <a:solidFill>
                <a:sysClr val="window" lastClr="FFFFFF"/>
              </a:solidFill>
              <a:effectLst/>
              <a:uLnTx/>
              <a:uFillTx/>
              <a:latin typeface="Verdana" pitchFamily="34" charset="0"/>
              <a:ea typeface="宋体" charset="-122"/>
            </a:endParaRPr>
          </a:p>
        </p:txBody>
      </p:sp>
      <p:sp>
        <p:nvSpPr>
          <p:cNvPr id="9" name="椭圆 8"/>
          <p:cNvSpPr/>
          <p:nvPr/>
        </p:nvSpPr>
        <p:spPr bwMode="auto">
          <a:xfrm rot="574600">
            <a:off x="754063" y="4454525"/>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itchFamily="34" charset="0"/>
              <a:buNone/>
            </a:pPr>
            <a:endParaRPr lang="zh-CN" altLang="en-US" dirty="0">
              <a:solidFill>
                <a:schemeClr val="bg1"/>
              </a:solidFill>
              <a:latin typeface="Arial" charset="0"/>
            </a:endParaRPr>
          </a:p>
        </p:txBody>
      </p:sp>
      <p:sp>
        <p:nvSpPr>
          <p:cNvPr id="10" name="TextBox 9"/>
          <p:cNvSpPr txBox="1">
            <a:spLocks noChangeArrowheads="1"/>
          </p:cNvSpPr>
          <p:nvPr/>
        </p:nvSpPr>
        <p:spPr bwMode="auto">
          <a:xfrm>
            <a:off x="766366" y="4437112"/>
            <a:ext cx="349250" cy="369887"/>
          </a:xfrm>
          <a:prstGeom prst="rect">
            <a:avLst/>
          </a:prstGeom>
          <a:noFill/>
          <a:ln>
            <a:noFill/>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 lastClr="FFFFFF"/>
                </a:solidFill>
                <a:effectLst/>
                <a:uLnTx/>
                <a:uFillTx/>
                <a:latin typeface="Verdana" pitchFamily="34" charset="0"/>
                <a:ea typeface="宋体" charset="-122"/>
              </a:rPr>
              <a:t>3</a:t>
            </a:r>
            <a:endParaRPr kumimoji="0" lang="zh-CN" altLang="en-US" sz="1800" b="1" i="0" u="none" strike="noStrike" kern="0" cap="none" spc="0" normalizeH="0" baseline="0" noProof="0" smtClean="0">
              <a:ln>
                <a:noFill/>
              </a:ln>
              <a:solidFill>
                <a:sysClr val="window" lastClr="FFFFFF"/>
              </a:solidFill>
              <a:effectLst/>
              <a:uLnTx/>
              <a:uFillTx/>
              <a:latin typeface="Verdana" pitchFamily="34" charset="0"/>
              <a:ea typeface="宋体" charset="-122"/>
            </a:endParaRPr>
          </a:p>
        </p:txBody>
      </p:sp>
      <p:sp>
        <p:nvSpPr>
          <p:cNvPr id="12" name="矩形 11"/>
          <p:cNvSpPr/>
          <p:nvPr/>
        </p:nvSpPr>
        <p:spPr>
          <a:xfrm>
            <a:off x="1143000" y="1925638"/>
            <a:ext cx="1152525" cy="345094"/>
          </a:xfrm>
          <a:prstGeom prst="rect">
            <a:avLst/>
          </a:prstGeom>
        </p:spPr>
        <p:txBody>
          <a:bodyPr>
            <a:spAutoFit/>
          </a:bodyPr>
          <a:lstStyle/>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功能描述：</a:t>
            </a:r>
            <a:endParaRPr kumimoji="0" lang="en-US" altLang="zh-CN" sz="1200" b="0" i="0" u="none" strike="noStrike" kern="0" cap="none" spc="0" normalizeH="0" baseline="0" noProof="0" dirty="0">
              <a:ln>
                <a:noFill/>
              </a:ln>
              <a:solidFill>
                <a:srgbClr val="0070C0"/>
              </a:solidFill>
              <a:effectLst/>
              <a:uLnTx/>
              <a:uFillTx/>
              <a:latin typeface="微软雅黑" pitchFamily="34" charset="-122"/>
              <a:ea typeface="微软雅黑" pitchFamily="34" charset="-122"/>
            </a:endParaRPr>
          </a:p>
        </p:txBody>
      </p:sp>
      <p:sp>
        <p:nvSpPr>
          <p:cNvPr id="13" name="矩形 12"/>
          <p:cNvSpPr/>
          <p:nvPr/>
        </p:nvSpPr>
        <p:spPr>
          <a:xfrm>
            <a:off x="1136650" y="2878138"/>
            <a:ext cx="1158875" cy="345094"/>
          </a:xfrm>
          <a:prstGeom prst="rect">
            <a:avLst/>
          </a:prstGeom>
        </p:spPr>
        <p:txBody>
          <a:bodyPr>
            <a:spAutoFit/>
          </a:bodyPr>
          <a:lstStyle/>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技术要点：</a:t>
            </a:r>
            <a:endParaRPr kumimoji="0" lang="en-US" altLang="zh-CN" sz="1200" b="0" i="0" u="none" strike="noStrike" kern="0" cap="none" spc="0" normalizeH="0" baseline="0" noProof="0" dirty="0">
              <a:ln>
                <a:noFill/>
              </a:ln>
              <a:solidFill>
                <a:srgbClr val="0070C0"/>
              </a:solidFill>
              <a:effectLst/>
              <a:uLnTx/>
              <a:uFillTx/>
              <a:latin typeface="微软雅黑" pitchFamily="34" charset="-122"/>
              <a:ea typeface="微软雅黑" pitchFamily="34" charset="-122"/>
            </a:endParaRPr>
          </a:p>
        </p:txBody>
      </p:sp>
      <p:sp>
        <p:nvSpPr>
          <p:cNvPr id="16" name="矩形 15"/>
          <p:cNvSpPr/>
          <p:nvPr/>
        </p:nvSpPr>
        <p:spPr>
          <a:xfrm>
            <a:off x="1143000" y="4440238"/>
            <a:ext cx="1152525" cy="36988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实现步骤：</a:t>
            </a:r>
            <a:r>
              <a:rPr kumimoji="0" lang="zh-CN" altLang="en-US" sz="18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itchFamily="34" charset="0"/>
              <a:ea typeface="宋体" pitchFamily="2" charset="-122"/>
            </a:endParaRPr>
          </a:p>
        </p:txBody>
      </p:sp>
      <p:cxnSp>
        <p:nvCxnSpPr>
          <p:cNvPr id="36" name="直接连接符 35"/>
          <p:cNvCxnSpPr/>
          <p:nvPr/>
        </p:nvCxnSpPr>
        <p:spPr>
          <a:xfrm>
            <a:off x="963613" y="2312988"/>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39" name="直接连接符 38"/>
          <p:cNvCxnSpPr/>
          <p:nvPr/>
        </p:nvCxnSpPr>
        <p:spPr>
          <a:xfrm>
            <a:off x="928687" y="3247638"/>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40" name="直接连接符 39"/>
          <p:cNvCxnSpPr/>
          <p:nvPr/>
        </p:nvCxnSpPr>
        <p:spPr>
          <a:xfrm>
            <a:off x="900906" y="4810125"/>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5" name="椭圆 44"/>
          <p:cNvSpPr/>
          <p:nvPr/>
        </p:nvSpPr>
        <p:spPr bwMode="auto">
          <a:xfrm rot="574600">
            <a:off x="729520" y="197226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46" name="TextBox 45"/>
          <p:cNvSpPr txBox="1">
            <a:spLocks noChangeArrowheads="1"/>
          </p:cNvSpPr>
          <p:nvPr/>
        </p:nvSpPr>
        <p:spPr bwMode="auto">
          <a:xfrm>
            <a:off x="736664" y="196294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1</a:t>
            </a:r>
            <a:endParaRPr lang="zh-CN" altLang="en-US" b="1" dirty="0">
              <a:solidFill>
                <a:schemeClr val="bg1"/>
              </a:solidFill>
              <a:latin typeface="Verdana" pitchFamily="34" charset="0"/>
            </a:endParaRPr>
          </a:p>
        </p:txBody>
      </p:sp>
      <p:sp>
        <p:nvSpPr>
          <p:cNvPr id="20" name="矩形 19"/>
          <p:cNvSpPr/>
          <p:nvPr/>
        </p:nvSpPr>
        <p:spPr>
          <a:xfrm>
            <a:off x="2414587" y="3629140"/>
            <a:ext cx="3671887" cy="1168012"/>
          </a:xfrm>
          <a:prstGeom prst="rect">
            <a:avLst/>
          </a:prstGeom>
        </p:spPr>
        <p:txBody>
          <a:bodyPr>
            <a:spAutoFit/>
          </a:bodyPr>
          <a:lstStyle/>
          <a:p>
            <a:pPr marL="228600" indent="-228600">
              <a:lnSpc>
                <a:spcPct val="130000"/>
              </a:lnSpc>
              <a:spcAft>
                <a:spcPts val="300"/>
              </a:spcAft>
              <a:buFont typeface="+mj-ea"/>
              <a:buAutoNum type="circleNumDbPlain"/>
            </a:pPr>
            <a:r>
              <a:rPr lang="zh-CN" altLang="en-US" sz="1200" dirty="0" smtClean="0">
                <a:solidFill>
                  <a:schemeClr val="tx1">
                    <a:lumMod val="65000"/>
                    <a:lumOff val="35000"/>
                  </a:schemeClr>
                </a:solidFill>
                <a:latin typeface="微软雅黑" pitchFamily="34" charset="-122"/>
                <a:ea typeface="微软雅黑" pitchFamily="34" charset="-122"/>
              </a:rPr>
              <a:t>购物商城展</a:t>
            </a:r>
            <a:r>
              <a:rPr lang="zh-CN" altLang="en-US" sz="1200" dirty="0">
                <a:solidFill>
                  <a:schemeClr val="tx1">
                    <a:lumMod val="65000"/>
                    <a:lumOff val="35000"/>
                  </a:schemeClr>
                </a:solidFill>
                <a:latin typeface="微软雅黑" pitchFamily="34" charset="-122"/>
                <a:ea typeface="微软雅黑" pitchFamily="34" charset="-122"/>
              </a:rPr>
              <a:t>示界面的设计与实</a:t>
            </a:r>
            <a:r>
              <a:rPr lang="zh-CN" altLang="en-US" sz="1200" dirty="0" smtClean="0">
                <a:solidFill>
                  <a:schemeClr val="tx1">
                    <a:lumMod val="65000"/>
                    <a:lumOff val="35000"/>
                  </a:schemeClr>
                </a:solidFill>
                <a:latin typeface="微软雅黑" pitchFamily="34" charset="-122"/>
                <a:ea typeface="微软雅黑" pitchFamily="34" charset="-122"/>
              </a:rPr>
              <a:t>现</a:t>
            </a:r>
            <a:endParaRPr lang="en-US" altLang="zh-CN" sz="1200" dirty="0" smtClean="0">
              <a:solidFill>
                <a:schemeClr val="tx1">
                  <a:lumMod val="65000"/>
                  <a:lumOff val="35000"/>
                </a:schemeClr>
              </a:solidFill>
              <a:latin typeface="微软雅黑" pitchFamily="34" charset="-122"/>
              <a:ea typeface="微软雅黑" pitchFamily="34" charset="-122"/>
            </a:endParaRPr>
          </a:p>
          <a:p>
            <a:pPr marL="228600" indent="-228600">
              <a:lnSpc>
                <a:spcPct val="130000"/>
              </a:lnSpc>
              <a:spcAft>
                <a:spcPts val="300"/>
              </a:spcAft>
              <a:buFont typeface="+mj-ea"/>
              <a:buAutoNum type="circleNumDbPlain"/>
            </a:pPr>
            <a:r>
              <a:rPr lang="en-US" altLang="zh-CN" sz="1200" dirty="0" smtClean="0">
                <a:solidFill>
                  <a:schemeClr val="tx1">
                    <a:lumMod val="65000"/>
                    <a:lumOff val="35000"/>
                  </a:schemeClr>
                </a:solidFill>
                <a:latin typeface="微软雅黑" pitchFamily="34" charset="-122"/>
                <a:ea typeface="微软雅黑" pitchFamily="34" charset="-122"/>
              </a:rPr>
              <a:t>Item</a:t>
            </a:r>
            <a:r>
              <a:rPr lang="zh-CN" altLang="en-US" sz="1200" dirty="0" smtClean="0">
                <a:solidFill>
                  <a:schemeClr val="tx1">
                    <a:lumMod val="65000"/>
                    <a:lumOff val="35000"/>
                  </a:schemeClr>
                </a:solidFill>
                <a:latin typeface="微软雅黑" pitchFamily="34" charset="-122"/>
                <a:ea typeface="微软雅黑" pitchFamily="34" charset="-122"/>
              </a:rPr>
              <a:t>界面</a:t>
            </a:r>
            <a:r>
              <a:rPr lang="zh-CN" altLang="en-US" sz="1200" dirty="0">
                <a:solidFill>
                  <a:schemeClr val="tx1">
                    <a:lumMod val="65000"/>
                    <a:lumOff val="35000"/>
                  </a:schemeClr>
                </a:solidFill>
                <a:latin typeface="微软雅黑" pitchFamily="34" charset="-122"/>
                <a:ea typeface="微软雅黑" pitchFamily="34" charset="-122"/>
              </a:rPr>
              <a:t>的设计与</a:t>
            </a:r>
            <a:r>
              <a:rPr lang="zh-CN" altLang="en-US" sz="1200" dirty="0" smtClean="0">
                <a:solidFill>
                  <a:schemeClr val="tx1">
                    <a:lumMod val="65000"/>
                    <a:lumOff val="35000"/>
                  </a:schemeClr>
                </a:solidFill>
                <a:latin typeface="微软雅黑" pitchFamily="34" charset="-122"/>
                <a:ea typeface="微软雅黑" pitchFamily="34" charset="-122"/>
              </a:rPr>
              <a:t>实现</a:t>
            </a:r>
            <a:endParaRPr lang="en-US" altLang="zh-CN" sz="1200" dirty="0" smtClean="0">
              <a:solidFill>
                <a:schemeClr val="tx1">
                  <a:lumMod val="65000"/>
                  <a:lumOff val="35000"/>
                </a:schemeClr>
              </a:solidFill>
              <a:latin typeface="微软雅黑" pitchFamily="34" charset="-122"/>
              <a:ea typeface="微软雅黑" pitchFamily="34" charset="-122"/>
            </a:endParaRPr>
          </a:p>
          <a:p>
            <a:pPr marL="228600" indent="-228600">
              <a:lnSpc>
                <a:spcPct val="130000"/>
              </a:lnSpc>
              <a:spcAft>
                <a:spcPts val="300"/>
              </a:spcAft>
              <a:buFont typeface="+mj-ea"/>
              <a:buAutoNum type="circleNumDbPlain"/>
            </a:pPr>
            <a:r>
              <a:rPr lang="zh-CN" altLang="en-US" sz="1200" dirty="0">
                <a:solidFill>
                  <a:schemeClr val="tx1">
                    <a:lumMod val="65000"/>
                    <a:lumOff val="35000"/>
                  </a:schemeClr>
                </a:solidFill>
                <a:latin typeface="微软雅黑" pitchFamily="34" charset="-122"/>
                <a:ea typeface="微软雅黑" pitchFamily="34" charset="-122"/>
              </a:rPr>
              <a:t>购</a:t>
            </a:r>
            <a:r>
              <a:rPr lang="zh-CN" altLang="en-US" sz="1200" dirty="0" smtClean="0">
                <a:solidFill>
                  <a:schemeClr val="tx1">
                    <a:lumMod val="65000"/>
                    <a:lumOff val="35000"/>
                  </a:schemeClr>
                </a:solidFill>
                <a:latin typeface="微软雅黑" pitchFamily="34" charset="-122"/>
                <a:ea typeface="微软雅黑" pitchFamily="34" charset="-122"/>
              </a:rPr>
              <a:t>物商城的界面</a:t>
            </a:r>
            <a:r>
              <a:rPr lang="zh-CN" altLang="en-US" sz="1200" dirty="0">
                <a:solidFill>
                  <a:schemeClr val="tx1">
                    <a:lumMod val="65000"/>
                    <a:lumOff val="35000"/>
                  </a:schemeClr>
                </a:solidFill>
                <a:latin typeface="微软雅黑" pitchFamily="34" charset="-122"/>
                <a:ea typeface="微软雅黑" pitchFamily="34" charset="-122"/>
              </a:rPr>
              <a:t>逻辑代码的设计与</a:t>
            </a:r>
            <a:r>
              <a:rPr lang="zh-CN" altLang="en-US" sz="1200" dirty="0" smtClean="0">
                <a:solidFill>
                  <a:schemeClr val="tx1">
                    <a:lumMod val="65000"/>
                    <a:lumOff val="35000"/>
                  </a:schemeClr>
                </a:solidFill>
                <a:latin typeface="微软雅黑" pitchFamily="34" charset="-122"/>
                <a:ea typeface="微软雅黑" pitchFamily="34" charset="-122"/>
              </a:rPr>
              <a:t>实现</a:t>
            </a:r>
            <a:endParaRPr lang="en-US" altLang="zh-CN" sz="1200" dirty="0" smtClean="0">
              <a:solidFill>
                <a:schemeClr val="tx1">
                  <a:lumMod val="65000"/>
                  <a:lumOff val="35000"/>
                </a:schemeClr>
              </a:solidFill>
              <a:latin typeface="微软雅黑" pitchFamily="34" charset="-122"/>
              <a:ea typeface="微软雅黑" pitchFamily="34" charset="-122"/>
            </a:endParaRPr>
          </a:p>
          <a:p>
            <a:pPr marL="228600" indent="-228600">
              <a:lnSpc>
                <a:spcPct val="130000"/>
              </a:lnSpc>
              <a:spcAft>
                <a:spcPts val="300"/>
              </a:spcAft>
              <a:buFont typeface="+mj-ea"/>
              <a:buAutoNum type="circleNumDbPlain"/>
            </a:pPr>
            <a:r>
              <a:rPr lang="zh-CN" altLang="en-US" sz="1200" dirty="0" smtClean="0">
                <a:solidFill>
                  <a:schemeClr val="tx1">
                    <a:lumMod val="65000"/>
                    <a:lumOff val="35000"/>
                  </a:schemeClr>
                </a:solidFill>
                <a:latin typeface="微软雅黑" pitchFamily="34" charset="-122"/>
                <a:ea typeface="微软雅黑" pitchFamily="34" charset="-122"/>
              </a:rPr>
              <a:t>优</a:t>
            </a:r>
            <a:r>
              <a:rPr lang="zh-CN" altLang="en-US" sz="1200" dirty="0">
                <a:solidFill>
                  <a:schemeClr val="tx1">
                    <a:lumMod val="65000"/>
                    <a:lumOff val="35000"/>
                  </a:schemeClr>
                </a:solidFill>
                <a:latin typeface="微软雅黑" pitchFamily="34" charset="-122"/>
                <a:ea typeface="微软雅黑" pitchFamily="34" charset="-122"/>
              </a:rPr>
              <a:t>化</a:t>
            </a:r>
            <a:r>
              <a:rPr lang="en-US" altLang="zh-CN" sz="1200" dirty="0">
                <a:solidFill>
                  <a:schemeClr val="tx1">
                    <a:lumMod val="65000"/>
                    <a:lumOff val="35000"/>
                  </a:schemeClr>
                </a:solidFill>
                <a:latin typeface="微软雅黑" pitchFamily="34" charset="-122"/>
                <a:ea typeface="微软雅黑" pitchFamily="34" charset="-122"/>
              </a:rPr>
              <a:t>ListView</a:t>
            </a:r>
            <a:r>
              <a:rPr lang="zh-CN" altLang="en-US" sz="1200" dirty="0">
                <a:solidFill>
                  <a:schemeClr val="tx1">
                    <a:lumMod val="65000"/>
                    <a:lumOff val="35000"/>
                  </a:schemeClr>
                </a:solidFill>
                <a:latin typeface="微软雅黑" pitchFamily="34" charset="-122"/>
                <a:ea typeface="微软雅黑" pitchFamily="34" charset="-122"/>
              </a:rPr>
              <a:t>加载数据逻辑</a:t>
            </a:r>
            <a:endParaRPr lang="en-US" altLang="zh-CN" sz="1200" dirty="0" smtClean="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2414588" y="1981200"/>
            <a:ext cx="2326278" cy="332399"/>
          </a:xfrm>
          <a:prstGeom prst="rect">
            <a:avLst/>
          </a:prstGeom>
        </p:spPr>
        <p:txBody>
          <a:bodyPr wrap="none">
            <a:spAutoFit/>
          </a:bodyPr>
          <a:lstStyle/>
          <a:p>
            <a:pPr>
              <a:lnSpc>
                <a:spcPct val="130000"/>
              </a:lnSpc>
              <a:spcAft>
                <a:spcPts val="300"/>
              </a:spcAft>
              <a:defRPr/>
            </a:pPr>
            <a:r>
              <a:rPr lang="zh-CN" altLang="en-US" sz="1200" dirty="0" smtClean="0">
                <a:solidFill>
                  <a:schemeClr val="tx1">
                    <a:lumMod val="65000"/>
                    <a:lumOff val="35000"/>
                  </a:schemeClr>
                </a:solidFill>
                <a:latin typeface="微软雅黑" pitchFamily="34" charset="-122"/>
                <a:ea typeface="微软雅黑" pitchFamily="34" charset="-122"/>
              </a:rPr>
              <a:t>对</a:t>
            </a:r>
            <a:r>
              <a:rPr lang="en-US" altLang="zh-CN" sz="1200" dirty="0" smtClean="0">
                <a:solidFill>
                  <a:schemeClr val="tx1">
                    <a:lumMod val="65000"/>
                    <a:lumOff val="35000"/>
                  </a:schemeClr>
                </a:solidFill>
                <a:latin typeface="微软雅黑" pitchFamily="34" charset="-122"/>
                <a:ea typeface="微软雅黑" pitchFamily="34" charset="-122"/>
              </a:rPr>
              <a:t>ListView</a:t>
            </a:r>
            <a:r>
              <a:rPr lang="zh-CN" altLang="en-US" sz="1200" dirty="0" smtClean="0">
                <a:solidFill>
                  <a:schemeClr val="tx1">
                    <a:lumMod val="65000"/>
                    <a:lumOff val="35000"/>
                  </a:schemeClr>
                </a:solidFill>
                <a:latin typeface="微软雅黑" pitchFamily="34" charset="-122"/>
                <a:ea typeface="微软雅黑" pitchFamily="34" charset="-122"/>
              </a:rPr>
              <a:t>控件进行数据适配。</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22" name="矩形 21"/>
          <p:cNvSpPr/>
          <p:nvPr/>
        </p:nvSpPr>
        <p:spPr>
          <a:xfrm>
            <a:off x="2414588" y="2418743"/>
            <a:ext cx="2134302" cy="889474"/>
          </a:xfrm>
          <a:prstGeom prst="rect">
            <a:avLst/>
          </a:prstGeom>
        </p:spPr>
        <p:txBody>
          <a:bodyPr wrap="none">
            <a:spAutoFit/>
          </a:bodyPr>
          <a:lstStyle/>
          <a:p>
            <a:pPr>
              <a:lnSpc>
                <a:spcPct val="130000"/>
              </a:lnSpc>
              <a:spcAft>
                <a:spcPts val="300"/>
              </a:spcAft>
              <a:defRPr/>
            </a:pPr>
            <a:r>
              <a:rPr lang="zh-CN" altLang="en-US" sz="1200" dirty="0" smtClean="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创建数据适配器，</a:t>
            </a:r>
            <a:endParaRPr lang="en-US" altLang="zh-CN" sz="1200" dirty="0" smtClean="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endParaRPr>
          </a:p>
          <a:p>
            <a:pPr>
              <a:lnSpc>
                <a:spcPct val="130000"/>
              </a:lnSpc>
              <a:spcAft>
                <a:spcPts val="300"/>
              </a:spcAft>
              <a:defRPr/>
            </a:pPr>
            <a:r>
              <a:rPr lang="zh-CN" altLang="en-US" sz="1200" dirty="0" smtClean="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将</a:t>
            </a:r>
            <a:r>
              <a:rPr lang="zh-CN" altLang="en-US" sz="1200"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数</a:t>
            </a:r>
            <a:r>
              <a:rPr lang="zh-CN" altLang="en-US" sz="1200" dirty="0" smtClean="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据显示到</a:t>
            </a:r>
            <a:r>
              <a:rPr lang="en-US" altLang="zh-CN" sz="1200" dirty="0" smtClean="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Item</a:t>
            </a:r>
            <a:r>
              <a:rPr lang="zh-CN" altLang="en-US" sz="1200" dirty="0" smtClean="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中，</a:t>
            </a:r>
            <a:endParaRPr lang="en-US" altLang="zh-CN" sz="1200"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endParaRPr>
          </a:p>
          <a:p>
            <a:pPr>
              <a:lnSpc>
                <a:spcPct val="130000"/>
              </a:lnSpc>
              <a:spcAft>
                <a:spcPts val="300"/>
              </a:spcAft>
              <a:defRPr/>
            </a:pPr>
            <a:r>
              <a:rPr lang="zh-CN" altLang="en-US" sz="1200" dirty="0" smtClean="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为</a:t>
            </a:r>
            <a:r>
              <a:rPr lang="en-US" altLang="zh-CN" sz="1200" dirty="0" smtClean="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ListView</a:t>
            </a:r>
            <a:r>
              <a:rPr lang="zh-CN" altLang="en-US" sz="1200"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添</a:t>
            </a:r>
            <a:r>
              <a:rPr lang="zh-CN" altLang="en-US" sz="1200" dirty="0" smtClean="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加数据适配器。</a:t>
            </a:r>
            <a:endParaRPr lang="en-US" altLang="zh-CN" sz="1200"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endParaRPr>
          </a:p>
        </p:txBody>
      </p:sp>
      <p:sp>
        <p:nvSpPr>
          <p:cNvPr id="24" name="标题 1"/>
          <p:cNvSpPr>
            <a:spLocks noChangeArrowheads="1"/>
          </p:cNvSpPr>
          <p:nvPr/>
        </p:nvSpPr>
        <p:spPr bwMode="auto">
          <a:xfrm>
            <a:off x="1655985" y="188639"/>
            <a:ext cx="709247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3.3.3  </a:t>
            </a:r>
            <a:r>
              <a:rPr lang="zh-CN" altLang="en-US" sz="3200" b="1" dirty="0">
                <a:solidFill>
                  <a:srgbClr val="006BA9"/>
                </a:solidFill>
                <a:latin typeface="微软雅黑" pitchFamily="34" charset="-122"/>
                <a:ea typeface="微软雅黑" pitchFamily="34" charset="-122"/>
                <a:sym typeface="宋体" charset="-122"/>
              </a:rPr>
              <a:t>实战演练</a:t>
            </a:r>
            <a:r>
              <a:rPr lang="en-US" altLang="zh-CN" sz="3200" b="1" dirty="0" smtClean="0">
                <a:solidFill>
                  <a:srgbClr val="006BA9"/>
                </a:solidFill>
                <a:latin typeface="微软雅黑" pitchFamily="34" charset="-122"/>
                <a:ea typeface="微软雅黑" pitchFamily="34" charset="-122"/>
                <a:sym typeface="宋体" charset="-122"/>
              </a:rPr>
              <a:t>—Android</a:t>
            </a:r>
            <a:r>
              <a:rPr lang="zh-CN" altLang="en-US" sz="3200" b="1" dirty="0" smtClean="0">
                <a:solidFill>
                  <a:srgbClr val="006BA9"/>
                </a:solidFill>
                <a:latin typeface="微软雅黑" pitchFamily="34" charset="-122"/>
                <a:ea typeface="微软雅黑" pitchFamily="34" charset="-122"/>
                <a:sym typeface="宋体" charset="-122"/>
              </a:rPr>
              <a:t>购物商城</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17410"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1907070"/>
            <a:ext cx="2144535" cy="3444139"/>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09084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2" presetClass="entr" presetSubtype="8"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par>
                                <p:cTn id="29" presetID="22" presetClass="entr" presetSubtype="8"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par>
                                <p:cTn id="32" presetID="22" presetClass="entr" presetSubtype="8"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500"/>
                                        <p:tgtEl>
                                          <p:spTgt spid="4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7410"/>
                                        </p:tgtEl>
                                        <p:attrNameLst>
                                          <p:attrName>style.visibility</p:attrName>
                                        </p:attrNameLst>
                                      </p:cBhvr>
                                      <p:to>
                                        <p:strVal val="visible"/>
                                      </p:to>
                                    </p:set>
                                    <p:animEffect transition="in" filter="wipe(left)">
                                      <p:cBhvr>
                                        <p:cTn id="53"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2" grpId="0"/>
      <p:bldP spid="13" grpId="0"/>
      <p:bldP spid="16" grpId="0"/>
      <p:bldP spid="45" grpId="0" animBg="1"/>
      <p:bldP spid="46" grpId="0"/>
      <p:bldP spid="20" grpId="0"/>
      <p:bldP spid="21"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charset="-122"/>
            </a:endParaRPr>
          </a:p>
        </p:txBody>
      </p:sp>
      <p:sp>
        <p:nvSpPr>
          <p:cNvPr id="11" name="Freeform 274"/>
          <p:cNvSpPr>
            <a:spLocks/>
          </p:cNvSpPr>
          <p:nvPr/>
        </p:nvSpPr>
        <p:spPr bwMode="auto">
          <a:xfrm>
            <a:off x="1872432" y="2852936"/>
            <a:ext cx="827360" cy="827360"/>
          </a:xfrm>
          <a:prstGeom prst="flowChartConnector">
            <a:avLst/>
          </a:prstGeom>
          <a:solidFill>
            <a:srgbClr val="36B2E6"/>
          </a:solidFill>
          <a:ln>
            <a:noFill/>
          </a:ln>
          <a:effectLst>
            <a:reflection endPos="21000" dist="50800" dir="5400000" sy="-100000" algn="bl" rotWithShape="0"/>
          </a:effectLst>
          <a:extLst/>
        </p:spPr>
        <p:txBody>
          <a:bodyPr vert="horz" wrap="square" lIns="91440" tIns="45720" rIns="91440" bIns="45720" numCol="1" anchor="t" anchorCtr="0" compatLnSpc="1">
            <a:prstTxWarp prst="textNoShape">
              <a:avLst/>
            </a:prstTxWarp>
          </a:bodyPr>
          <a:lstStyle/>
          <a:p>
            <a:pPr algn="ctr"/>
            <a:r>
              <a:rPr lang="en-US" altLang="zh-CN" sz="3200" b="1">
                <a:solidFill>
                  <a:schemeClr val="bg1"/>
                </a:solidFill>
              </a:rPr>
              <a:t>1</a:t>
            </a:r>
            <a:endParaRPr lang="zh-CN" altLang="en-US" sz="3200" b="1" dirty="0">
              <a:solidFill>
                <a:schemeClr val="bg1"/>
              </a:solidFill>
            </a:endParaRPr>
          </a:p>
        </p:txBody>
      </p:sp>
      <p:sp>
        <p:nvSpPr>
          <p:cNvPr id="12" name="Freeform 369"/>
          <p:cNvSpPr>
            <a:spLocks/>
          </p:cNvSpPr>
          <p:nvPr/>
        </p:nvSpPr>
        <p:spPr bwMode="auto">
          <a:xfrm>
            <a:off x="1872432" y="4111967"/>
            <a:ext cx="827360" cy="827360"/>
          </a:xfrm>
          <a:prstGeom prst="flowChartConnector">
            <a:avLst/>
          </a:prstGeom>
          <a:solidFill>
            <a:srgbClr val="7BC143"/>
          </a:solidFill>
          <a:ln>
            <a:noFill/>
          </a:ln>
          <a:effectLst>
            <a:reflection endPos="21000" dist="50800" dir="5400000" sy="-100000" algn="bl" rotWithShape="0"/>
          </a:effectLst>
          <a:extLst/>
        </p:spPr>
        <p:txBody>
          <a:bodyPr vert="horz" wrap="square" lIns="91440" tIns="45720" rIns="91440" bIns="45720" numCol="1" anchor="t" anchorCtr="0" compatLnSpc="1">
            <a:prstTxWarp prst="textNoShape">
              <a:avLst/>
            </a:prstTxWarp>
          </a:bodyPr>
          <a:lstStyle/>
          <a:p>
            <a:pPr algn="ctr"/>
            <a:r>
              <a:rPr lang="en-US" altLang="zh-CN" sz="3200" b="1" smtClean="0">
                <a:solidFill>
                  <a:schemeClr val="bg1"/>
                </a:solidFill>
              </a:rPr>
              <a:t>2</a:t>
            </a:r>
            <a:endParaRPr lang="zh-CN" altLang="en-US" sz="3200" b="1" dirty="0">
              <a:solidFill>
                <a:schemeClr val="bg1"/>
              </a:solidFill>
            </a:endParaRPr>
          </a:p>
        </p:txBody>
      </p:sp>
      <p:cxnSp>
        <p:nvCxnSpPr>
          <p:cNvPr id="20" name="直接连接符 19"/>
          <p:cNvCxnSpPr/>
          <p:nvPr/>
        </p:nvCxnSpPr>
        <p:spPr>
          <a:xfrm>
            <a:off x="2214017" y="3714178"/>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21" name="直接连接符 20"/>
          <p:cNvCxnSpPr/>
          <p:nvPr/>
        </p:nvCxnSpPr>
        <p:spPr>
          <a:xfrm>
            <a:off x="2214017" y="4977076"/>
            <a:ext cx="5094287" cy="0"/>
          </a:xfrm>
          <a:prstGeom prst="line">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2" name="矩形 21"/>
          <p:cNvSpPr/>
          <p:nvPr/>
        </p:nvSpPr>
        <p:spPr>
          <a:xfrm>
            <a:off x="3649409" y="3232188"/>
            <a:ext cx="2061205" cy="369332"/>
          </a:xfrm>
          <a:prstGeom prst="rect">
            <a:avLst/>
          </a:prstGeom>
        </p:spPr>
        <p:txBody>
          <a:bodyPr wrap="none">
            <a:spAutoFit/>
          </a:bodyPr>
          <a:lstStyle/>
          <a:p>
            <a:pPr algn="ctr"/>
            <a:r>
              <a:rPr lang="zh-CN" altLang="en-US" b="1" dirty="0" smtClean="0">
                <a:solidFill>
                  <a:srgbClr val="00B0F0"/>
                </a:solidFill>
                <a:latin typeface="Times New Roman" panose="02020603050405020304" pitchFamily="18" charset="0"/>
                <a:ea typeface="微软雅黑" pitchFamily="34" charset="-122"/>
                <a:cs typeface="Times New Roman" panose="02020603050405020304" pitchFamily="18" charset="0"/>
              </a:rPr>
              <a:t>使</a:t>
            </a:r>
            <a:r>
              <a:rPr lang="zh-CN" altLang="en-US" b="1" dirty="0">
                <a:solidFill>
                  <a:srgbClr val="00B0F0"/>
                </a:solidFill>
                <a:latin typeface="Times New Roman" panose="02020603050405020304" pitchFamily="18" charset="0"/>
                <a:ea typeface="微软雅黑" pitchFamily="34" charset="-122"/>
                <a:cs typeface="Times New Roman" panose="02020603050405020304" pitchFamily="18" charset="0"/>
              </a:rPr>
              <a:t>用</a:t>
            </a:r>
            <a:r>
              <a:rPr lang="en-US" altLang="zh-CN" b="1" dirty="0">
                <a:solidFill>
                  <a:srgbClr val="00B0F0"/>
                </a:solidFill>
                <a:latin typeface="Times New Roman" panose="02020603050405020304" pitchFamily="18" charset="0"/>
                <a:ea typeface="微软雅黑" pitchFamily="34" charset="-122"/>
                <a:cs typeface="Times New Roman" panose="02020603050405020304" pitchFamily="18" charset="0"/>
              </a:rPr>
              <a:t>ViewHolder</a:t>
            </a:r>
            <a:r>
              <a:rPr lang="zh-CN" altLang="en-US" b="1" dirty="0">
                <a:solidFill>
                  <a:srgbClr val="00B0F0"/>
                </a:solidFill>
                <a:latin typeface="Times New Roman" panose="02020603050405020304" pitchFamily="18" charset="0"/>
                <a:ea typeface="微软雅黑" pitchFamily="34" charset="-122"/>
                <a:cs typeface="Times New Roman" panose="02020603050405020304" pitchFamily="18" charset="0"/>
              </a:rPr>
              <a:t>类</a:t>
            </a:r>
          </a:p>
        </p:txBody>
      </p:sp>
      <p:sp>
        <p:nvSpPr>
          <p:cNvPr id="23" name="矩形 22"/>
          <p:cNvSpPr/>
          <p:nvPr/>
        </p:nvSpPr>
        <p:spPr>
          <a:xfrm>
            <a:off x="3275856" y="4497987"/>
            <a:ext cx="2808312" cy="369332"/>
          </a:xfrm>
          <a:prstGeom prst="rect">
            <a:avLst/>
          </a:prstGeom>
        </p:spPr>
        <p:txBody>
          <a:bodyPr wrap="square">
            <a:spAutoFit/>
          </a:bodyPr>
          <a:lstStyle/>
          <a:p>
            <a:pPr algn="ctr"/>
            <a:r>
              <a:rPr lang="zh-CN" altLang="en-US" b="1" dirty="0" smtClean="0">
                <a:solidFill>
                  <a:srgbClr val="92D050"/>
                </a:solidFill>
                <a:latin typeface="微软雅黑" pitchFamily="34" charset="-122"/>
                <a:ea typeface="微软雅黑" pitchFamily="34" charset="-122"/>
              </a:rPr>
              <a:t>复用</a:t>
            </a:r>
            <a:r>
              <a:rPr lang="en-US" altLang="zh-CN" b="1" dirty="0" smtClean="0">
                <a:solidFill>
                  <a:srgbClr val="92D050"/>
                </a:solidFill>
                <a:latin typeface="微软雅黑" pitchFamily="34" charset="-122"/>
                <a:ea typeface="微软雅黑" pitchFamily="34" charset="-122"/>
              </a:rPr>
              <a:t>convertView</a:t>
            </a:r>
            <a:endParaRPr lang="zh-CN" altLang="en-US" b="1" dirty="0">
              <a:solidFill>
                <a:srgbClr val="92D050"/>
              </a:solidFill>
              <a:latin typeface="微软雅黑" pitchFamily="34" charset="-122"/>
              <a:ea typeface="微软雅黑" pitchFamily="34" charset="-122"/>
            </a:endParaRPr>
          </a:p>
        </p:txBody>
      </p:sp>
      <p:sp>
        <p:nvSpPr>
          <p:cNvPr id="24" name="矩形 24"/>
          <p:cNvSpPr>
            <a:spLocks noChangeArrowheads="1"/>
          </p:cNvSpPr>
          <p:nvPr/>
        </p:nvSpPr>
        <p:spPr bwMode="auto">
          <a:xfrm>
            <a:off x="542925" y="2276872"/>
            <a:ext cx="8102600" cy="331236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25" name="任意多边形 24"/>
          <p:cNvSpPr/>
          <p:nvPr/>
        </p:nvSpPr>
        <p:spPr bwMode="auto">
          <a:xfrm>
            <a:off x="5580112" y="2049413"/>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smtClean="0">
                <a:solidFill>
                  <a:schemeClr val="bg1"/>
                </a:solidFill>
                <a:latin typeface="微软雅黑" pitchFamily="34" charset="-122"/>
                <a:ea typeface="微软雅黑" pitchFamily="34" charset="-122"/>
              </a:rPr>
              <a:t>两种优化方式</a:t>
            </a:r>
            <a:endParaRPr lang="zh-CN" altLang="en-US">
              <a:solidFill>
                <a:schemeClr val="bg1"/>
              </a:solidFill>
              <a:latin typeface="微软雅黑" pitchFamily="34" charset="-122"/>
              <a:ea typeface="微软雅黑" pitchFamily="34" charset="-122"/>
            </a:endParaRPr>
          </a:p>
        </p:txBody>
      </p:sp>
      <p:sp>
        <p:nvSpPr>
          <p:cNvPr id="13" name="标题 1"/>
          <p:cNvSpPr>
            <a:spLocks noChangeArrowheads="1"/>
          </p:cNvSpPr>
          <p:nvPr/>
        </p:nvSpPr>
        <p:spPr bwMode="auto">
          <a:xfrm>
            <a:off x="1655985" y="188640"/>
            <a:ext cx="6260381"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3.3.3 </a:t>
            </a:r>
            <a:r>
              <a:rPr lang="zh-CN" altLang="en-US" sz="3200" b="1" dirty="0" smtClean="0">
                <a:solidFill>
                  <a:srgbClr val="006BA9"/>
                </a:solidFill>
                <a:latin typeface="微软雅黑" pitchFamily="34" charset="-122"/>
                <a:ea typeface="微软雅黑" pitchFamily="34" charset="-122"/>
                <a:sym typeface="宋体" charset="-122"/>
              </a:rPr>
              <a:t>优化</a:t>
            </a:r>
            <a:r>
              <a:rPr lang="en-US" altLang="zh-CN" sz="3200" b="1" dirty="0" smtClean="0">
                <a:solidFill>
                  <a:srgbClr val="006BA9"/>
                </a:solidFill>
                <a:latin typeface="微软雅黑" pitchFamily="34" charset="-122"/>
                <a:ea typeface="微软雅黑" pitchFamily="34" charset="-122"/>
                <a:sym typeface="宋体" charset="-122"/>
              </a:rPr>
              <a:t>ListView</a:t>
            </a:r>
            <a:r>
              <a:rPr lang="zh-CN" altLang="en-US" sz="3200" b="1" dirty="0" smtClean="0">
                <a:solidFill>
                  <a:srgbClr val="006BA9"/>
                </a:solidFill>
                <a:latin typeface="微软雅黑" pitchFamily="34" charset="-122"/>
                <a:ea typeface="微软雅黑" pitchFamily="34" charset="-122"/>
                <a:sym typeface="宋体" charset="-122"/>
              </a:rPr>
              <a:t>加载</a:t>
            </a:r>
            <a:r>
              <a:rPr lang="zh-CN" altLang="en-US" sz="3200" b="1" dirty="0" smtClean="0">
                <a:solidFill>
                  <a:srgbClr val="006BA9"/>
                </a:solidFill>
                <a:latin typeface="微软雅黑" pitchFamily="34" charset="-122"/>
                <a:ea typeface="微软雅黑" pitchFamily="34" charset="-122"/>
                <a:sym typeface="宋体" charset="-122"/>
              </a:rPr>
              <a:t>数据</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32314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bwMode="auto">
          <a:xfrm>
            <a:off x="467544" y="2000275"/>
            <a:ext cx="8051428" cy="33843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zh-CN" sz="2000" dirty="0" smtClean="0">
                <a:latin typeface="Times New Roman" panose="02020603050405020304" pitchFamily="18" charset="0"/>
                <a:cs typeface="Times New Roman" panose="02020603050405020304" pitchFamily="18" charset="0"/>
              </a:rPr>
              <a:t>在</a:t>
            </a:r>
            <a:r>
              <a:rPr lang="zh-CN" altLang="zh-CN" sz="2000" dirty="0">
                <a:latin typeface="Times New Roman" panose="02020603050405020304" pitchFamily="18" charset="0"/>
                <a:cs typeface="Times New Roman" panose="02020603050405020304" pitchFamily="18" charset="0"/>
              </a:rPr>
              <a:t>加载</a:t>
            </a:r>
            <a:r>
              <a:rPr lang="en-US" altLang="zh-CN" sz="2000" dirty="0">
                <a:latin typeface="Times New Roman" panose="02020603050405020304" pitchFamily="18" charset="0"/>
                <a:cs typeface="Times New Roman" panose="02020603050405020304" pitchFamily="18" charset="0"/>
              </a:rPr>
              <a:t>Item</a:t>
            </a:r>
            <a:r>
              <a:rPr lang="zh-CN" altLang="zh-CN" sz="2000" dirty="0">
                <a:latin typeface="Times New Roman" panose="02020603050405020304" pitchFamily="18" charset="0"/>
                <a:cs typeface="Times New Roman" panose="02020603050405020304" pitchFamily="18" charset="0"/>
              </a:rPr>
              <a:t>布局时，会使用</a:t>
            </a:r>
            <a:r>
              <a:rPr lang="en-US" altLang="zh-CN" sz="2000" dirty="0" err="1">
                <a:latin typeface="Times New Roman" panose="02020603050405020304" pitchFamily="18" charset="0"/>
                <a:cs typeface="Times New Roman" panose="02020603050405020304" pitchFamily="18" charset="0"/>
              </a:rPr>
              <a:t>findViewById</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方法找到</a:t>
            </a:r>
            <a:r>
              <a:rPr lang="en-US" altLang="zh-CN" sz="2000" dirty="0">
                <a:latin typeface="Times New Roman" panose="02020603050405020304" pitchFamily="18" charset="0"/>
                <a:cs typeface="Times New Roman" panose="02020603050405020304" pitchFamily="18" charset="0"/>
              </a:rPr>
              <a:t>Item</a:t>
            </a:r>
            <a:r>
              <a:rPr lang="zh-CN" altLang="zh-CN" sz="2000" dirty="0">
                <a:latin typeface="Times New Roman" panose="02020603050405020304" pitchFamily="18" charset="0"/>
                <a:cs typeface="Times New Roman" panose="02020603050405020304" pitchFamily="18" charset="0"/>
              </a:rPr>
              <a:t>布局中的各个控件，在每一次加载新的</a:t>
            </a:r>
            <a:r>
              <a:rPr lang="en-US" altLang="zh-CN" sz="2000" dirty="0">
                <a:latin typeface="Times New Roman" panose="02020603050405020304" pitchFamily="18" charset="0"/>
                <a:cs typeface="Times New Roman" panose="02020603050405020304" pitchFamily="18" charset="0"/>
              </a:rPr>
              <a:t>Item</a:t>
            </a:r>
            <a:r>
              <a:rPr lang="zh-CN" altLang="zh-CN" sz="2000" dirty="0">
                <a:latin typeface="Times New Roman" panose="02020603050405020304" pitchFamily="18" charset="0"/>
                <a:cs typeface="Times New Roman" panose="02020603050405020304" pitchFamily="18" charset="0"/>
              </a:rPr>
              <a:t>数据时都会进行控件寻找，这样也会产生耗时操作</a:t>
            </a:r>
            <a:r>
              <a:rPr lang="zh-CN"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zh-CN" altLang="zh-CN" sz="2000" dirty="0" smtClean="0">
                <a:latin typeface="Times New Roman" panose="02020603050405020304" pitchFamily="18" charset="0"/>
                <a:cs typeface="Times New Roman" panose="02020603050405020304" pitchFamily="18" charset="0"/>
              </a:rPr>
              <a:t>为了优</a:t>
            </a:r>
            <a:r>
              <a:rPr lang="zh-CN" altLang="zh-CN" sz="2000" dirty="0">
                <a:latin typeface="Times New Roman" panose="02020603050405020304" pitchFamily="18" charset="0"/>
                <a:cs typeface="Times New Roman" panose="02020603050405020304" pitchFamily="18" charset="0"/>
              </a:rPr>
              <a:t>化</a:t>
            </a:r>
            <a:r>
              <a:rPr lang="en-US" altLang="zh-CN" sz="2000" dirty="0" err="1">
                <a:latin typeface="Times New Roman" panose="02020603050405020304" pitchFamily="18" charset="0"/>
                <a:cs typeface="Times New Roman" panose="02020603050405020304" pitchFamily="18" charset="0"/>
              </a:rPr>
              <a:t>ListView</a:t>
            </a:r>
            <a:r>
              <a:rPr lang="zh-CN" altLang="zh-CN" sz="2000" dirty="0">
                <a:latin typeface="Times New Roman" panose="02020603050405020304" pitchFamily="18" charset="0"/>
                <a:cs typeface="Times New Roman" panose="02020603050405020304" pitchFamily="18" charset="0"/>
              </a:rPr>
              <a:t>减少耗时操作，可以将要加载的子</a:t>
            </a:r>
            <a:r>
              <a:rPr lang="en-US" altLang="zh-CN" sz="2000" dirty="0">
                <a:latin typeface="Times New Roman" panose="02020603050405020304" pitchFamily="18" charset="0"/>
                <a:cs typeface="Times New Roman" panose="02020603050405020304" pitchFamily="18" charset="0"/>
              </a:rPr>
              <a:t>View</a:t>
            </a:r>
            <a:r>
              <a:rPr lang="zh-CN" altLang="zh-CN" sz="2000" dirty="0">
                <a:latin typeface="Times New Roman" panose="02020603050405020304" pitchFamily="18" charset="0"/>
                <a:cs typeface="Times New Roman" panose="02020603050405020304" pitchFamily="18" charset="0"/>
              </a:rPr>
              <a:t>放在</a:t>
            </a:r>
            <a:r>
              <a:rPr lang="en-US" altLang="zh-CN" sz="2000" dirty="0" err="1">
                <a:latin typeface="Times New Roman" panose="02020603050405020304" pitchFamily="18" charset="0"/>
                <a:cs typeface="Times New Roman" panose="02020603050405020304" pitchFamily="18" charset="0"/>
              </a:rPr>
              <a:t>ViewHolder</a:t>
            </a:r>
            <a:r>
              <a:rPr lang="zh-CN" altLang="zh-CN" sz="2000" dirty="0">
                <a:latin typeface="Times New Roman" panose="02020603050405020304" pitchFamily="18" charset="0"/>
                <a:cs typeface="Times New Roman" panose="02020603050405020304" pitchFamily="18" charset="0"/>
              </a:rPr>
              <a:t>类</a:t>
            </a:r>
            <a:r>
              <a:rPr lang="zh-CN" altLang="zh-CN" sz="2000" dirty="0" smtClean="0">
                <a:latin typeface="Times New Roman" panose="02020603050405020304" pitchFamily="18" charset="0"/>
                <a:cs typeface="Times New Roman" panose="02020603050405020304" pitchFamily="18" charset="0"/>
              </a:rPr>
              <a:t>中</a:t>
            </a:r>
            <a:r>
              <a:rPr lang="zh-CN" altLang="en-US" sz="2000" dirty="0" smtClean="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当第一次创建</a:t>
            </a:r>
            <a:r>
              <a:rPr lang="en-US" altLang="zh-CN" sz="2000" dirty="0">
                <a:latin typeface="Times New Roman" panose="02020603050405020304" pitchFamily="18" charset="0"/>
                <a:cs typeface="Times New Roman" panose="02020603050405020304" pitchFamily="18" charset="0"/>
              </a:rPr>
              <a:t>convertView</a:t>
            </a:r>
            <a:r>
              <a:rPr lang="zh-CN" altLang="zh-CN" sz="2000" dirty="0">
                <a:latin typeface="Times New Roman" panose="02020603050405020304" pitchFamily="18" charset="0"/>
                <a:cs typeface="Times New Roman" panose="02020603050405020304" pitchFamily="18" charset="0"/>
              </a:rPr>
              <a:t>时将这些控件找出，在第二次重用</a:t>
            </a:r>
            <a:r>
              <a:rPr lang="en-US" altLang="zh-CN" sz="2000" dirty="0">
                <a:latin typeface="Times New Roman" panose="02020603050405020304" pitchFamily="18" charset="0"/>
                <a:cs typeface="Times New Roman" panose="02020603050405020304" pitchFamily="18" charset="0"/>
              </a:rPr>
              <a:t>convertView</a:t>
            </a:r>
            <a:r>
              <a:rPr lang="zh-CN" altLang="zh-CN" sz="2000" dirty="0">
                <a:latin typeface="Times New Roman" panose="02020603050405020304" pitchFamily="18" charset="0"/>
                <a:cs typeface="Times New Roman" panose="02020603050405020304" pitchFamily="18" charset="0"/>
              </a:rPr>
              <a:t>时就可直接通过</a:t>
            </a:r>
            <a:r>
              <a:rPr lang="en-US" altLang="zh-CN" sz="2000" dirty="0">
                <a:latin typeface="Times New Roman" panose="02020603050405020304" pitchFamily="18" charset="0"/>
                <a:cs typeface="Times New Roman" panose="02020603050405020304" pitchFamily="18" charset="0"/>
              </a:rPr>
              <a:t>convertView</a:t>
            </a:r>
            <a:r>
              <a:rPr lang="zh-CN" altLang="zh-CN" sz="2000" dirty="0">
                <a:latin typeface="Times New Roman" panose="02020603050405020304" pitchFamily="18" charset="0"/>
                <a:cs typeface="Times New Roman" panose="02020603050405020304" pitchFamily="18" charset="0"/>
              </a:rPr>
              <a:t>中的</a:t>
            </a:r>
            <a:r>
              <a:rPr lang="en-US" altLang="zh-CN" sz="2000" dirty="0">
                <a:latin typeface="Times New Roman" panose="02020603050405020304" pitchFamily="18" charset="0"/>
                <a:cs typeface="Times New Roman" panose="02020603050405020304" pitchFamily="18" charset="0"/>
              </a:rPr>
              <a:t>getTag()</a:t>
            </a:r>
            <a:r>
              <a:rPr lang="zh-CN" altLang="zh-CN" sz="2000" dirty="0">
                <a:latin typeface="Times New Roman" panose="02020603050405020304" pitchFamily="18" charset="0"/>
                <a:cs typeface="Times New Roman" panose="02020603050405020304" pitchFamily="18" charset="0"/>
              </a:rPr>
              <a:t>方法获得这些控件</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endParaRPr lang="en-US" altLang="zh-CN" sz="2000" dirty="0"/>
          </a:p>
          <a:p>
            <a:pPr lvl="1">
              <a:lnSpc>
                <a:spcPct val="150000"/>
              </a:lnSpc>
              <a:defRPr/>
            </a:pPr>
            <a:endParaRPr lang="en-US" altLang="zh-CN" sz="2000" dirty="0"/>
          </a:p>
          <a:p>
            <a:pPr lvl="1">
              <a:lnSpc>
                <a:spcPct val="150000"/>
              </a:lnSpc>
              <a:defRPr/>
            </a:pPr>
            <a:endParaRPr lang="en-US" altLang="zh-CN" sz="2000" dirty="0"/>
          </a:p>
        </p:txBody>
      </p:sp>
      <p:sp>
        <p:nvSpPr>
          <p:cNvPr id="4" name="矩形 24"/>
          <p:cNvSpPr>
            <a:spLocks noChangeArrowheads="1"/>
          </p:cNvSpPr>
          <p:nvPr/>
        </p:nvSpPr>
        <p:spPr bwMode="auto">
          <a:xfrm>
            <a:off x="542925" y="1784251"/>
            <a:ext cx="8102600" cy="396044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196011" y="1556792"/>
            <a:ext cx="2582789"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使用</a:t>
            </a:r>
            <a:r>
              <a:rPr lang="en-US" altLang="zh-CN" dirty="0" err="1">
                <a:solidFill>
                  <a:schemeClr val="bg1"/>
                </a:solidFill>
                <a:latin typeface="微软雅黑" pitchFamily="34" charset="-122"/>
                <a:ea typeface="微软雅黑" pitchFamily="34" charset="-122"/>
              </a:rPr>
              <a:t>ViewHolder</a:t>
            </a:r>
            <a:r>
              <a:rPr lang="zh-CN" altLang="en-US" dirty="0">
                <a:solidFill>
                  <a:schemeClr val="bg1"/>
                </a:solidFill>
                <a:latin typeface="微软雅黑" pitchFamily="34" charset="-122"/>
                <a:ea typeface="微软雅黑" pitchFamily="34" charset="-122"/>
              </a:rPr>
              <a:t>类</a:t>
            </a:r>
          </a:p>
        </p:txBody>
      </p:sp>
      <p:sp>
        <p:nvSpPr>
          <p:cNvPr id="6"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7" name="标题 1"/>
          <p:cNvSpPr>
            <a:spLocks noChangeArrowheads="1"/>
          </p:cNvSpPr>
          <p:nvPr/>
        </p:nvSpPr>
        <p:spPr bwMode="auto">
          <a:xfrm>
            <a:off x="1655985" y="188640"/>
            <a:ext cx="698954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3.3.3  </a:t>
            </a:r>
            <a:r>
              <a:rPr lang="zh-CN" altLang="en-US" sz="3200" b="1" dirty="0" smtClean="0">
                <a:solidFill>
                  <a:srgbClr val="006BA9"/>
                </a:solidFill>
                <a:latin typeface="微软雅黑" pitchFamily="34" charset="-122"/>
                <a:ea typeface="微软雅黑" pitchFamily="34" charset="-122"/>
                <a:sym typeface="宋体" charset="-122"/>
              </a:rPr>
              <a:t>优化</a:t>
            </a:r>
            <a:r>
              <a:rPr lang="en-US" altLang="zh-CN" sz="3200" b="1" dirty="0" smtClean="0">
                <a:solidFill>
                  <a:srgbClr val="006BA9"/>
                </a:solidFill>
                <a:latin typeface="微软雅黑" pitchFamily="34" charset="-122"/>
                <a:ea typeface="微软雅黑" pitchFamily="34" charset="-122"/>
                <a:sym typeface="宋体" charset="-122"/>
              </a:rPr>
              <a:t>ListView</a:t>
            </a:r>
            <a:r>
              <a:rPr lang="zh-CN" altLang="en-US" sz="3200" b="1" dirty="0" smtClean="0">
                <a:solidFill>
                  <a:srgbClr val="006BA9"/>
                </a:solidFill>
                <a:latin typeface="微软雅黑" pitchFamily="34" charset="-122"/>
                <a:ea typeface="微软雅黑" pitchFamily="34" charset="-122"/>
                <a:sym typeface="宋体" charset="-122"/>
              </a:rPr>
              <a:t>加载</a:t>
            </a:r>
            <a:r>
              <a:rPr lang="zh-CN" altLang="en-US" sz="3200" b="1" dirty="0" smtClean="0">
                <a:solidFill>
                  <a:srgbClr val="006BA9"/>
                </a:solidFill>
                <a:latin typeface="微软雅黑" pitchFamily="34" charset="-122"/>
                <a:ea typeface="微软雅黑" pitchFamily="34" charset="-122"/>
                <a:sym typeface="宋体" charset="-122"/>
              </a:rPr>
              <a:t>数据</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984800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flipH="1" flipV="1">
            <a:off x="250854" y="2194585"/>
            <a:ext cx="2698531" cy="1165343"/>
            <a:chOff x="5334782" y="4198858"/>
            <a:chExt cx="3337231" cy="1236082"/>
          </a:xfrm>
        </p:grpSpPr>
        <p:grpSp>
          <p:nvGrpSpPr>
            <p:cNvPr id="3" name="组合 38"/>
            <p:cNvGrpSpPr>
              <a:grpSpLocks/>
            </p:cNvGrpSpPr>
            <p:nvPr/>
          </p:nvGrpSpPr>
          <p:grpSpPr bwMode="auto">
            <a:xfrm rot="10800000">
              <a:off x="5687902" y="4225925"/>
              <a:ext cx="2669052" cy="686411"/>
              <a:chOff x="934464" y="2318309"/>
              <a:chExt cx="2669329" cy="686148"/>
            </a:xfrm>
          </p:grpSpPr>
          <p:cxnSp>
            <p:nvCxnSpPr>
              <p:cNvPr id="8"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41"/>
            <p:cNvGrpSpPr>
              <a:grpSpLocks/>
            </p:cNvGrpSpPr>
            <p:nvPr/>
          </p:nvGrpSpPr>
          <p:grpSpPr bwMode="auto">
            <a:xfrm flipH="1">
              <a:off x="8082606" y="4880949"/>
              <a:ext cx="589407" cy="553991"/>
              <a:chOff x="1256847" y="3607535"/>
              <a:chExt cx="591076" cy="553298"/>
            </a:xfrm>
          </p:grpSpPr>
          <p:sp>
            <p:nvSpPr>
              <p:cNvPr id="6" name="椭圆 5"/>
              <p:cNvSpPr/>
              <p:nvPr/>
            </p:nvSpPr>
            <p:spPr bwMode="auto">
              <a:xfrm>
                <a:off x="1256847" y="3647898"/>
                <a:ext cx="591076" cy="474256"/>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7" name="TextBox 6"/>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5" name="矩形 51"/>
            <p:cNvSpPr>
              <a:spLocks noChangeArrowheads="1"/>
            </p:cNvSpPr>
            <p:nvPr/>
          </p:nvSpPr>
          <p:spPr bwMode="auto">
            <a:xfrm rot="10800000">
              <a:off x="5334782" y="4198858"/>
              <a:ext cx="2762196" cy="107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en-US" altLang="zh-CN" b="1" dirty="0" smtClean="0">
                  <a:solidFill>
                    <a:srgbClr val="006BA9"/>
                  </a:solidFill>
                  <a:latin typeface="Times New Roman" pitchFamily="18" charset="0"/>
                  <a:ea typeface="微软雅黑" pitchFamily="34" charset="-122"/>
                  <a:cs typeface="Times New Roman" pitchFamily="18" charset="0"/>
                  <a:sym typeface="宋体" pitchFamily="2" charset="-122"/>
                </a:rPr>
                <a:t>AlertDialog</a:t>
              </a:r>
              <a:r>
                <a:rPr lang="zh-CN" altLang="en-US" b="1" dirty="0" smtClean="0">
                  <a:solidFill>
                    <a:srgbClr val="006BA9"/>
                  </a:solidFill>
                  <a:latin typeface="Times New Roman" pitchFamily="18" charset="0"/>
                  <a:ea typeface="微软雅黑" pitchFamily="34" charset="-122"/>
                  <a:cs typeface="Times New Roman" pitchFamily="18" charset="0"/>
                  <a:sym typeface="宋体" pitchFamily="2" charset="-122"/>
                </a:rPr>
                <a:t>对话框的使用</a:t>
              </a:r>
              <a:endParaRPr lang="en-US" altLang="zh-CN" b="1" dirty="0">
                <a:solidFill>
                  <a:srgbClr val="006BA9"/>
                </a:solidFill>
                <a:latin typeface="Times New Roman" pitchFamily="18" charset="0"/>
                <a:ea typeface="微软雅黑" pitchFamily="34" charset="-122"/>
                <a:cs typeface="Times New Roman" pitchFamily="18" charset="0"/>
                <a:sym typeface="宋体" pitchFamily="2" charset="-122"/>
              </a:endParaRPr>
            </a:p>
          </p:txBody>
        </p:sp>
      </p:grpSp>
      <p:grpSp>
        <p:nvGrpSpPr>
          <p:cNvPr id="10" name="组合 9"/>
          <p:cNvGrpSpPr>
            <a:grpSpLocks/>
          </p:cNvGrpSpPr>
          <p:nvPr/>
        </p:nvGrpSpPr>
        <p:grpSpPr bwMode="auto">
          <a:xfrm>
            <a:off x="1570070" y="1316729"/>
            <a:ext cx="5245036" cy="4035361"/>
            <a:chOff x="1398367" y="1722062"/>
            <a:chExt cx="5245036" cy="4035172"/>
          </a:xfrm>
        </p:grpSpPr>
        <p:graphicFrame>
          <p:nvGraphicFramePr>
            <p:cNvPr id="36" name="图表 2"/>
            <p:cNvGraphicFramePr>
              <a:graphicFrameLocks/>
            </p:cNvGraphicFramePr>
            <p:nvPr>
              <p:extLst>
                <p:ext uri="{D42A27DB-BD31-4B8C-83A1-F6EECF244321}">
                  <p14:modId xmlns:p14="http://schemas.microsoft.com/office/powerpoint/2010/main" val="18577381"/>
                </p:ext>
              </p:extLst>
            </p:nvPr>
          </p:nvGraphicFramePr>
          <p:xfrm>
            <a:off x="1398367" y="1722062"/>
            <a:ext cx="5245036" cy="4035172"/>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p>
          </p:txBody>
        </p:sp>
        <p:sp>
          <p:nvSpPr>
            <p:cNvPr id="13" name="TextBox 12"/>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14" name="TextBox 13"/>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grpSp>
        <p:nvGrpSpPr>
          <p:cNvPr id="15" name="组合 2"/>
          <p:cNvGrpSpPr>
            <a:grpSpLocks/>
          </p:cNvGrpSpPr>
          <p:nvPr/>
        </p:nvGrpSpPr>
        <p:grpSpPr bwMode="auto">
          <a:xfrm>
            <a:off x="3692525" y="2547010"/>
            <a:ext cx="1203325" cy="1201737"/>
            <a:chOff x="3692088" y="2878838"/>
            <a:chExt cx="1203191" cy="1201737"/>
          </a:xfrm>
        </p:grpSpPr>
        <p:sp>
          <p:nvSpPr>
            <p:cNvPr id="16" name="弧形 15"/>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17" name="弧形 16"/>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18" name="弧形 17"/>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grpSp>
      <p:grpSp>
        <p:nvGrpSpPr>
          <p:cNvPr id="19" name="组合 18"/>
          <p:cNvGrpSpPr>
            <a:grpSpLocks/>
          </p:cNvGrpSpPr>
          <p:nvPr/>
        </p:nvGrpSpPr>
        <p:grpSpPr bwMode="auto">
          <a:xfrm>
            <a:off x="4604960" y="4754056"/>
            <a:ext cx="3399947" cy="1123216"/>
            <a:chOff x="4241869" y="5106722"/>
            <a:chExt cx="2238396" cy="942278"/>
          </a:xfrm>
        </p:grpSpPr>
        <p:grpSp>
          <p:nvGrpSpPr>
            <p:cNvPr id="20" name="组合 38"/>
            <p:cNvGrpSpPr>
              <a:grpSpLocks/>
            </p:cNvGrpSpPr>
            <p:nvPr/>
          </p:nvGrpSpPr>
          <p:grpSpPr bwMode="auto">
            <a:xfrm rot="5400000" flipV="1">
              <a:off x="4862177" y="4486414"/>
              <a:ext cx="942278" cy="2182893"/>
              <a:chOff x="6453786" y="4116787"/>
              <a:chExt cx="1337402" cy="999878"/>
            </a:xfrm>
          </p:grpSpPr>
          <p:grpSp>
            <p:nvGrpSpPr>
              <p:cNvPr id="22" name="组合 38"/>
              <p:cNvGrpSpPr>
                <a:grpSpLocks/>
              </p:cNvGrpSpPr>
              <p:nvPr/>
            </p:nvGrpSpPr>
            <p:grpSpPr bwMode="auto">
              <a:xfrm rot="10800000">
                <a:off x="6453786" y="4116787"/>
                <a:ext cx="1070796" cy="815236"/>
                <a:chOff x="1766924" y="2298618"/>
                <a:chExt cx="1070903" cy="814920"/>
              </a:xfrm>
            </p:grpSpPr>
            <p:cxnSp>
              <p:nvCxnSpPr>
                <p:cNvPr id="26" name="直接连接符 39"/>
                <p:cNvCxnSpPr>
                  <a:cxnSpLocks noChangeShapeType="1"/>
                </p:cNvCxnSpPr>
                <p:nvPr/>
              </p:nvCxnSpPr>
              <p:spPr bwMode="auto">
                <a:xfrm rot="16200000" flipH="1" flipV="1">
                  <a:off x="1425516" y="2646176"/>
                  <a:ext cx="695116" cy="0"/>
                </a:xfrm>
                <a:prstGeom prst="line">
                  <a:avLst/>
                </a:prstGeom>
                <a:noFill/>
                <a:ln w="28575" algn="ctr">
                  <a:solidFill>
                    <a:srgbClr val="01598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40"/>
                <p:cNvCxnSpPr>
                  <a:cxnSpLocks noChangeShapeType="1"/>
                </p:cNvCxnSpPr>
                <p:nvPr/>
              </p:nvCxnSpPr>
              <p:spPr bwMode="auto">
                <a:xfrm rot="16200000" flipH="1">
                  <a:off x="2244643" y="2520354"/>
                  <a:ext cx="115465" cy="1070903"/>
                </a:xfrm>
                <a:prstGeom prst="line">
                  <a:avLst/>
                </a:prstGeom>
                <a:noFill/>
                <a:ln w="28575" algn="ctr">
                  <a:solidFill>
                    <a:srgbClr val="01598B"/>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组合 41"/>
              <p:cNvGrpSpPr>
                <a:grpSpLocks/>
              </p:cNvGrpSpPr>
              <p:nvPr/>
            </p:nvGrpSpPr>
            <p:grpSpPr bwMode="auto">
              <a:xfrm flipH="1">
                <a:off x="7169302" y="4954163"/>
                <a:ext cx="621886" cy="162502"/>
                <a:chOff x="2140164" y="3680647"/>
                <a:chExt cx="623648" cy="162298"/>
              </a:xfrm>
            </p:grpSpPr>
            <p:sp>
              <p:nvSpPr>
                <p:cNvPr id="24" name="椭圆 23"/>
                <p:cNvSpPr/>
                <p:nvPr/>
              </p:nvSpPr>
              <p:spPr bwMode="auto">
                <a:xfrm rot="5400000">
                  <a:off x="2374843" y="3445968"/>
                  <a:ext cx="151397" cy="620755"/>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25" name="TextBox 24"/>
                <p:cNvSpPr txBox="1"/>
                <p:nvPr/>
              </p:nvSpPr>
              <p:spPr>
                <a:xfrm rot="5400000">
                  <a:off x="2381465" y="3460598"/>
                  <a:ext cx="141050" cy="62364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21" name="矩形 4"/>
            <p:cNvSpPr>
              <a:spLocks noChangeArrowheads="1"/>
            </p:cNvSpPr>
            <p:nvPr/>
          </p:nvSpPr>
          <p:spPr bwMode="auto">
            <a:xfrm>
              <a:off x="4500424" y="5392311"/>
              <a:ext cx="1979841" cy="41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006BA9"/>
                  </a:solidFill>
                  <a:latin typeface="Times New Roman" pitchFamily="18" charset="0"/>
                  <a:ea typeface="微软雅黑" pitchFamily="34" charset="-122"/>
                  <a:cs typeface="Times New Roman" pitchFamily="18" charset="0"/>
                  <a:sym typeface="宋体" pitchFamily="2" charset="-122"/>
                </a:rPr>
                <a:t>简</a:t>
              </a:r>
              <a:r>
                <a:rPr lang="zh-CN" altLang="en-US" b="1" dirty="0" smtClean="0">
                  <a:solidFill>
                    <a:srgbClr val="006BA9"/>
                  </a:solidFill>
                  <a:latin typeface="Times New Roman" pitchFamily="18" charset="0"/>
                  <a:ea typeface="微软雅黑" pitchFamily="34" charset="-122"/>
                  <a:cs typeface="Times New Roman" pitchFamily="18" charset="0"/>
                  <a:sym typeface="宋体" pitchFamily="2" charset="-122"/>
                </a:rPr>
                <a:t>单控件的使用</a:t>
              </a:r>
              <a:endParaRPr lang="en-US" altLang="zh-CN" b="1" dirty="0">
                <a:solidFill>
                  <a:srgbClr val="006BA9"/>
                </a:solidFill>
                <a:latin typeface="Times New Roman" pitchFamily="18" charset="0"/>
                <a:ea typeface="微软雅黑" pitchFamily="34" charset="-122"/>
                <a:cs typeface="Times New Roman" pitchFamily="18" charset="0"/>
                <a:sym typeface="宋体" charset="-122"/>
              </a:endParaRPr>
            </a:p>
          </p:txBody>
        </p:sp>
      </p:grpSp>
      <p:grpSp>
        <p:nvGrpSpPr>
          <p:cNvPr id="28" name="组合 6"/>
          <p:cNvGrpSpPr>
            <a:grpSpLocks/>
          </p:cNvGrpSpPr>
          <p:nvPr/>
        </p:nvGrpSpPr>
        <p:grpSpPr bwMode="auto">
          <a:xfrm>
            <a:off x="5895976" y="2108597"/>
            <a:ext cx="3359149" cy="1015663"/>
            <a:chOff x="5947984" y="1747751"/>
            <a:chExt cx="3362177" cy="1015694"/>
          </a:xfrm>
        </p:grpSpPr>
        <p:sp>
          <p:nvSpPr>
            <p:cNvPr id="29" name="矩形 5"/>
            <p:cNvSpPr>
              <a:spLocks noChangeArrowheads="1"/>
            </p:cNvSpPr>
            <p:nvPr/>
          </p:nvSpPr>
          <p:spPr bwMode="auto">
            <a:xfrm flipH="1">
              <a:off x="5984529" y="1747751"/>
              <a:ext cx="3325632" cy="101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en-US" altLang="zh-CN" b="1" dirty="0" smtClean="0">
                  <a:solidFill>
                    <a:srgbClr val="006BA9"/>
                  </a:solidFill>
                  <a:latin typeface="Times New Roman" pitchFamily="18" charset="0"/>
                  <a:ea typeface="微软雅黑" pitchFamily="34" charset="-122"/>
                  <a:cs typeface="Times New Roman" pitchFamily="18" charset="0"/>
                </a:rPr>
                <a:t>ListView</a:t>
              </a:r>
              <a:r>
                <a:rPr lang="zh-CN" altLang="en-US" b="1" dirty="0" smtClean="0">
                  <a:solidFill>
                    <a:srgbClr val="006BA9"/>
                  </a:solidFill>
                  <a:latin typeface="Times New Roman" pitchFamily="18" charset="0"/>
                  <a:ea typeface="微软雅黑" pitchFamily="34" charset="-122"/>
                  <a:cs typeface="Times New Roman" pitchFamily="18" charset="0"/>
                </a:rPr>
                <a:t>的使用</a:t>
              </a:r>
              <a:endParaRPr lang="en-US" altLang="zh-CN" b="1" dirty="0">
                <a:solidFill>
                  <a:srgbClr val="006BA9"/>
                </a:solidFill>
                <a:latin typeface="Times New Roman" pitchFamily="18" charset="0"/>
                <a:ea typeface="微软雅黑" pitchFamily="34" charset="-122"/>
                <a:cs typeface="Times New Roman" pitchFamily="18" charset="0"/>
              </a:endParaRPr>
            </a:p>
            <a:p>
              <a:pPr marL="457200" indent="-457200">
                <a:lnSpc>
                  <a:spcPts val="3600"/>
                </a:lnSpc>
              </a:pPr>
              <a:r>
                <a:rPr lang="en-US" altLang="zh-CN" b="1" dirty="0" smtClean="0">
                  <a:solidFill>
                    <a:srgbClr val="006BA9"/>
                  </a:solidFill>
                  <a:latin typeface="Times New Roman" pitchFamily="18" charset="0"/>
                  <a:ea typeface="微软雅黑" pitchFamily="34" charset="-122"/>
                  <a:cs typeface="Times New Roman" pitchFamily="18" charset="0"/>
                  <a:sym typeface="微软雅黑" pitchFamily="34" charset="-122"/>
                </a:rPr>
                <a:t>RecyclerView</a:t>
              </a:r>
              <a:r>
                <a:rPr lang="zh-CN" altLang="en-US" b="1" dirty="0">
                  <a:solidFill>
                    <a:srgbClr val="006BA9"/>
                  </a:solidFill>
                  <a:latin typeface="Times New Roman" pitchFamily="18" charset="0"/>
                  <a:ea typeface="微软雅黑" pitchFamily="34" charset="-122"/>
                  <a:cs typeface="Times New Roman" pitchFamily="18" charset="0"/>
                  <a:sym typeface="微软雅黑" pitchFamily="34" charset="-122"/>
                </a:rPr>
                <a:t>的使用</a:t>
              </a:r>
            </a:p>
          </p:txBody>
        </p:sp>
        <p:grpSp>
          <p:nvGrpSpPr>
            <p:cNvPr id="30" name="组合 16"/>
            <p:cNvGrpSpPr>
              <a:grpSpLocks/>
            </p:cNvGrpSpPr>
            <p:nvPr/>
          </p:nvGrpSpPr>
          <p:grpSpPr bwMode="auto">
            <a:xfrm flipH="1">
              <a:off x="5947984" y="2286831"/>
              <a:ext cx="2585191" cy="446681"/>
              <a:chOff x="1455470" y="2862509"/>
              <a:chExt cx="2703185" cy="446892"/>
            </a:xfrm>
          </p:grpSpPr>
          <p:cxnSp>
            <p:nvCxnSpPr>
              <p:cNvPr id="34" name="直接连接符 7"/>
              <p:cNvCxnSpPr>
                <a:cxnSpLocks noChangeShapeType="1"/>
              </p:cNvCxnSpPr>
              <p:nvPr/>
            </p:nvCxnSpPr>
            <p:spPr bwMode="auto">
              <a:xfrm>
                <a:off x="1455470" y="2862509"/>
                <a:ext cx="255076" cy="446892"/>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10"/>
              <p:cNvCxnSpPr>
                <a:cxnSpLocks noChangeShapeType="1"/>
              </p:cNvCxnSpPr>
              <p:nvPr/>
            </p:nvCxnSpPr>
            <p:spPr bwMode="auto">
              <a:xfrm>
                <a:off x="1714278" y="3309401"/>
                <a:ext cx="2444377"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组合 15"/>
            <p:cNvGrpSpPr>
              <a:grpSpLocks/>
            </p:cNvGrpSpPr>
            <p:nvPr/>
          </p:nvGrpSpPr>
          <p:grpSpPr bwMode="auto">
            <a:xfrm flipH="1">
              <a:off x="8313653" y="1747971"/>
              <a:ext cx="489391" cy="520715"/>
              <a:chOff x="1857876" y="3990277"/>
              <a:chExt cx="511727" cy="520961"/>
            </a:xfrm>
          </p:grpSpPr>
          <p:sp>
            <p:nvSpPr>
              <p:cNvPr id="32" name="椭圆 31"/>
              <p:cNvSpPr/>
              <p:nvPr/>
            </p:nvSpPr>
            <p:spPr bwMode="auto">
              <a:xfrm>
                <a:off x="1857876" y="4006160"/>
                <a:ext cx="511727" cy="47331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33" name="TextBox 32"/>
              <p:cNvSpPr txBox="1"/>
              <p:nvPr/>
            </p:nvSpPr>
            <p:spPr>
              <a:xfrm>
                <a:off x="1965869" y="3990277"/>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7"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学习目标</a:t>
            </a:r>
            <a:endParaRPr lang="zh-CN" altLang="en-US" sz="3200" b="1">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368083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50"/>
                                        <p:tgtEl>
                                          <p:spTgt spid="10"/>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25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750"/>
                            </p:stCondLst>
                            <p:childTnLst>
                              <p:par>
                                <p:cTn id="17" presetID="2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4083" y="3228401"/>
            <a:ext cx="2160000" cy="2088000"/>
          </a:xfrm>
          <a:prstGeom prst="rect">
            <a:avLst/>
          </a:prstGeom>
          <a:ln w="19050">
            <a:solidFill>
              <a:srgbClr val="0070C0"/>
            </a:solidFill>
          </a:ln>
        </p:spPr>
        <p:txBody>
          <a:bodyPr wrap="square" anchor="t" anchorCtr="0">
            <a:noAutofit/>
          </a:bodyPr>
          <a:lstStyle/>
          <a:p>
            <a:pPr algn="ctr">
              <a:defRPr/>
            </a:pPr>
            <a:endParaRPr lang="zh-CN" altLang="en-US" dirty="0">
              <a:ea typeface="宋体" pitchFamily="2" charset="-122"/>
            </a:endParaRPr>
          </a:p>
        </p:txBody>
      </p:sp>
      <p:sp>
        <p:nvSpPr>
          <p:cNvPr id="3" name="圆角矩形 2"/>
          <p:cNvSpPr/>
          <p:nvPr/>
        </p:nvSpPr>
        <p:spPr>
          <a:xfrm>
            <a:off x="1474083" y="4748418"/>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4</a:t>
            </a:r>
            <a:endParaRPr lang="en-US" altLang="zh-CN" b="1" dirty="0">
              <a:solidFill>
                <a:schemeClr val="bg1"/>
              </a:solidFill>
              <a:ea typeface="宋体" pitchFamily="2" charset="-122"/>
            </a:endParaRPr>
          </a:p>
        </p:txBody>
      </p:sp>
      <p:sp>
        <p:nvSpPr>
          <p:cNvPr id="4" name="圆角矩形 3"/>
          <p:cNvSpPr/>
          <p:nvPr/>
        </p:nvSpPr>
        <p:spPr>
          <a:xfrm>
            <a:off x="1474083" y="4272402"/>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3</a:t>
            </a:r>
            <a:endParaRPr lang="en-US" altLang="zh-CN" b="1" dirty="0">
              <a:solidFill>
                <a:schemeClr val="bg1"/>
              </a:solidFill>
              <a:ea typeface="宋体" pitchFamily="2" charset="-122"/>
            </a:endParaRPr>
          </a:p>
        </p:txBody>
      </p:sp>
      <p:sp>
        <p:nvSpPr>
          <p:cNvPr id="5" name="圆角矩形 4"/>
          <p:cNvSpPr/>
          <p:nvPr/>
        </p:nvSpPr>
        <p:spPr>
          <a:xfrm>
            <a:off x="1474083" y="3793468"/>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2</a:t>
            </a:r>
            <a:endParaRPr lang="en-US" altLang="zh-CN" b="1" dirty="0">
              <a:solidFill>
                <a:schemeClr val="bg1"/>
              </a:solidFill>
              <a:ea typeface="宋体" pitchFamily="2" charset="-122"/>
            </a:endParaRPr>
          </a:p>
        </p:txBody>
      </p:sp>
      <p:sp>
        <p:nvSpPr>
          <p:cNvPr id="6" name="矩形 5"/>
          <p:cNvSpPr/>
          <p:nvPr/>
        </p:nvSpPr>
        <p:spPr>
          <a:xfrm>
            <a:off x="1474083" y="5450984"/>
            <a:ext cx="2160000" cy="400110"/>
          </a:xfrm>
          <a:prstGeom prst="rect">
            <a:avLst/>
          </a:prstGeom>
        </p:spPr>
        <p:txBody>
          <a:bodyPr rtlCol="0" anchor="ctr">
            <a:spAutoFit/>
          </a:bodyPr>
          <a:lstStyle/>
          <a:p>
            <a:pPr algn="ctr"/>
            <a:r>
              <a:rPr lang="en-US" altLang="zh-CN" sz="2000" dirty="0" err="1" smtClean="0">
                <a:latin typeface="Times New Roman" panose="02020603050405020304" pitchFamily="18" charset="0"/>
                <a:cs typeface="Times New Roman" panose="02020603050405020304" pitchFamily="18" charset="0"/>
              </a:rPr>
              <a:t>ListView</a:t>
            </a:r>
            <a:r>
              <a:rPr lang="zh-CN" altLang="en-US" dirty="0" smtClean="0"/>
              <a:t>控件</a:t>
            </a:r>
            <a:endParaRPr lang="zh-CN" altLang="en-US" dirty="0"/>
          </a:p>
        </p:txBody>
      </p:sp>
      <p:sp>
        <p:nvSpPr>
          <p:cNvPr id="7" name="圆角矩形 6"/>
          <p:cNvSpPr/>
          <p:nvPr/>
        </p:nvSpPr>
        <p:spPr>
          <a:xfrm>
            <a:off x="1474083" y="3307915"/>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1</a:t>
            </a:r>
            <a:endParaRPr lang="en-US" altLang="zh-CN" b="1" dirty="0">
              <a:solidFill>
                <a:schemeClr val="bg1"/>
              </a:solidFill>
              <a:ea typeface="宋体" pitchFamily="2" charset="-122"/>
            </a:endParaRPr>
          </a:p>
        </p:txBody>
      </p:sp>
      <p:sp>
        <p:nvSpPr>
          <p:cNvPr id="8" name="AutoShape 17"/>
          <p:cNvSpPr>
            <a:spLocks noChangeArrowheads="1"/>
          </p:cNvSpPr>
          <p:nvPr/>
        </p:nvSpPr>
        <p:spPr bwMode="auto">
          <a:xfrm rot="16200000">
            <a:off x="3213367" y="4023066"/>
            <a:ext cx="2282400" cy="498672"/>
          </a:xfrm>
          <a:prstGeom prst="chevron">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vert="eaVert" lIns="0" rIns="0" anchor="ctr"/>
          <a:lstStyle/>
          <a:p>
            <a:pPr algn="ctr">
              <a:defRPr/>
            </a:pPr>
            <a:r>
              <a:rPr lang="zh-CN" altLang="en-US"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rPr>
              <a:t>向</a:t>
            </a:r>
            <a:endParaRPr lang="en-US" altLang="zh-CN"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rPr>
              <a:t>上</a:t>
            </a:r>
            <a:endParaRPr lang="en-US" altLang="zh-CN"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rPr>
              <a:t>滑</a:t>
            </a:r>
            <a:endParaRPr lang="en-US" altLang="zh-CN"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rPr>
              <a:t>动</a:t>
            </a:r>
          </a:p>
        </p:txBody>
      </p:sp>
      <p:sp>
        <p:nvSpPr>
          <p:cNvPr id="9" name="矩形 8"/>
          <p:cNvSpPr/>
          <p:nvPr/>
        </p:nvSpPr>
        <p:spPr>
          <a:xfrm>
            <a:off x="5135225" y="3228402"/>
            <a:ext cx="2160000" cy="2088000"/>
          </a:xfrm>
          <a:prstGeom prst="rect">
            <a:avLst/>
          </a:prstGeom>
          <a:ln w="19050">
            <a:solidFill>
              <a:srgbClr val="0070C0"/>
            </a:solidFill>
          </a:ln>
        </p:spPr>
        <p:txBody>
          <a:bodyPr wrap="square" anchor="t" anchorCtr="0">
            <a:noAutofit/>
          </a:bodyPr>
          <a:lstStyle/>
          <a:p>
            <a:pPr algn="ctr">
              <a:defRPr/>
            </a:pPr>
            <a:endParaRPr lang="zh-CN" altLang="en-US" dirty="0">
              <a:ea typeface="宋体" pitchFamily="2" charset="-122"/>
            </a:endParaRPr>
          </a:p>
        </p:txBody>
      </p:sp>
      <p:sp>
        <p:nvSpPr>
          <p:cNvPr id="10" name="圆角矩形 9"/>
          <p:cNvSpPr/>
          <p:nvPr/>
        </p:nvSpPr>
        <p:spPr>
          <a:xfrm>
            <a:off x="5135227" y="4748418"/>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4</a:t>
            </a:r>
            <a:endParaRPr lang="en-US" altLang="zh-CN" b="1" dirty="0">
              <a:solidFill>
                <a:schemeClr val="bg1"/>
              </a:solidFill>
              <a:ea typeface="宋体" pitchFamily="2" charset="-122"/>
            </a:endParaRPr>
          </a:p>
        </p:txBody>
      </p:sp>
      <p:sp>
        <p:nvSpPr>
          <p:cNvPr id="11" name="圆角矩形 10"/>
          <p:cNvSpPr/>
          <p:nvPr/>
        </p:nvSpPr>
        <p:spPr>
          <a:xfrm>
            <a:off x="5135227" y="4272402"/>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3</a:t>
            </a:r>
            <a:endParaRPr lang="en-US" altLang="zh-CN" b="1" dirty="0">
              <a:solidFill>
                <a:schemeClr val="bg1"/>
              </a:solidFill>
              <a:ea typeface="宋体" pitchFamily="2" charset="-122"/>
            </a:endParaRPr>
          </a:p>
        </p:txBody>
      </p:sp>
      <p:sp>
        <p:nvSpPr>
          <p:cNvPr id="12" name="圆角矩形 11"/>
          <p:cNvSpPr/>
          <p:nvPr/>
        </p:nvSpPr>
        <p:spPr>
          <a:xfrm>
            <a:off x="5135227" y="3793468"/>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2</a:t>
            </a:r>
            <a:endParaRPr lang="en-US" altLang="zh-CN" b="1" dirty="0">
              <a:solidFill>
                <a:schemeClr val="bg1"/>
              </a:solidFill>
              <a:ea typeface="宋体" pitchFamily="2" charset="-122"/>
            </a:endParaRPr>
          </a:p>
        </p:txBody>
      </p:sp>
      <p:sp>
        <p:nvSpPr>
          <p:cNvPr id="13" name="矩形 12"/>
          <p:cNvSpPr/>
          <p:nvPr/>
        </p:nvSpPr>
        <p:spPr>
          <a:xfrm>
            <a:off x="5135227" y="5450984"/>
            <a:ext cx="2160000" cy="400110"/>
          </a:xfrm>
          <a:prstGeom prst="rect">
            <a:avLst/>
          </a:prstGeom>
        </p:spPr>
        <p:txBody>
          <a:bodyPr rtlCol="0" anchor="ctr">
            <a:spAutoFit/>
          </a:bodyPr>
          <a:lstStyle/>
          <a:p>
            <a:pPr algn="ctr"/>
            <a:r>
              <a:rPr lang="en-US" altLang="zh-CN" sz="2000" dirty="0" err="1" smtClean="0"/>
              <a:t>ListView</a:t>
            </a:r>
            <a:r>
              <a:rPr lang="zh-CN" altLang="en-US" dirty="0" smtClean="0"/>
              <a:t>控件</a:t>
            </a:r>
            <a:endParaRPr lang="zh-CN" altLang="en-US" dirty="0"/>
          </a:p>
        </p:txBody>
      </p:sp>
      <p:sp>
        <p:nvSpPr>
          <p:cNvPr id="14" name="圆角矩形 13"/>
          <p:cNvSpPr/>
          <p:nvPr/>
        </p:nvSpPr>
        <p:spPr>
          <a:xfrm>
            <a:off x="5135227" y="3307915"/>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1</a:t>
            </a:r>
            <a:endParaRPr lang="en-US" altLang="zh-CN" b="1" dirty="0">
              <a:solidFill>
                <a:schemeClr val="bg1"/>
              </a:solidFill>
              <a:ea typeface="宋体" pitchFamily="2" charset="-122"/>
            </a:endParaRPr>
          </a:p>
        </p:txBody>
      </p:sp>
      <p:sp>
        <p:nvSpPr>
          <p:cNvPr id="15" name="圆角矩形 14"/>
          <p:cNvSpPr/>
          <p:nvPr/>
        </p:nvSpPr>
        <p:spPr>
          <a:xfrm>
            <a:off x="5135228" y="2773656"/>
            <a:ext cx="2160000" cy="715089"/>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defRPr/>
            </a:pPr>
            <a:r>
              <a:rPr lang="en-US" altLang="zh-CN" b="1" dirty="0" smtClean="0">
                <a:solidFill>
                  <a:schemeClr val="bg1"/>
                </a:solidFill>
                <a:ea typeface="宋体" pitchFamily="2" charset="-122"/>
              </a:rPr>
              <a:t>Item 1</a:t>
            </a:r>
            <a:r>
              <a:rPr lang="zh-CN" altLang="en-US" b="1" dirty="0" smtClean="0">
                <a:solidFill>
                  <a:schemeClr val="bg1"/>
                </a:solidFill>
                <a:ea typeface="宋体" pitchFamily="2" charset="-122"/>
              </a:rPr>
              <a:t>即将滑出屏幕</a:t>
            </a:r>
            <a:endParaRPr lang="en-US" altLang="zh-CN" b="1" dirty="0">
              <a:solidFill>
                <a:schemeClr val="bg1"/>
              </a:solidFill>
              <a:ea typeface="宋体" pitchFamily="2" charset="-122"/>
            </a:endParaRPr>
          </a:p>
        </p:txBody>
      </p:sp>
      <p:sp>
        <p:nvSpPr>
          <p:cNvPr id="16" name="圆角矩形 15"/>
          <p:cNvSpPr/>
          <p:nvPr/>
        </p:nvSpPr>
        <p:spPr>
          <a:xfrm>
            <a:off x="5135224" y="5229624"/>
            <a:ext cx="2160001" cy="715089"/>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smtClean="0">
                <a:solidFill>
                  <a:schemeClr val="bg1"/>
                </a:solidFill>
                <a:ea typeface="宋体" pitchFamily="2" charset="-122"/>
              </a:rPr>
              <a:t>创建</a:t>
            </a:r>
            <a:r>
              <a:rPr lang="en-US" altLang="zh-CN" b="1" dirty="0" smtClean="0">
                <a:solidFill>
                  <a:schemeClr val="bg1"/>
                </a:solidFill>
                <a:ea typeface="宋体" pitchFamily="2" charset="-122"/>
              </a:rPr>
              <a:t>Item 5</a:t>
            </a:r>
            <a:r>
              <a:rPr lang="zh-CN" altLang="en-US" b="1" dirty="0" smtClean="0">
                <a:solidFill>
                  <a:schemeClr val="bg1"/>
                </a:solidFill>
                <a:ea typeface="宋体" pitchFamily="2" charset="-122"/>
              </a:rPr>
              <a:t>即将进入屏幕</a:t>
            </a:r>
            <a:endParaRPr lang="en-US" altLang="zh-CN" b="1" dirty="0">
              <a:solidFill>
                <a:schemeClr val="bg1"/>
              </a:solidFill>
              <a:ea typeface="宋体" pitchFamily="2" charset="-122"/>
            </a:endParaRPr>
          </a:p>
        </p:txBody>
      </p:sp>
      <p:sp>
        <p:nvSpPr>
          <p:cNvPr id="17" name="内容占位符 2"/>
          <p:cNvSpPr txBox="1">
            <a:spLocks/>
          </p:cNvSpPr>
          <p:nvPr/>
        </p:nvSpPr>
        <p:spPr bwMode="auto">
          <a:xfrm>
            <a:off x="467544" y="1628801"/>
            <a:ext cx="8051428" cy="9361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zh-CN" sz="2000" dirty="0" smtClean="0"/>
              <a:t>为了</a:t>
            </a:r>
            <a:r>
              <a:rPr lang="zh-CN" altLang="zh-CN" sz="2000" dirty="0"/>
              <a:t>防止</a:t>
            </a:r>
            <a:r>
              <a:rPr lang="zh-CN" altLang="en-US" sz="2000" dirty="0"/>
              <a:t>数据量过大造成</a:t>
            </a:r>
            <a:r>
              <a:rPr lang="zh-CN" altLang="en-US" sz="2000" dirty="0">
                <a:latin typeface="Times New Roman" panose="02020603050405020304" pitchFamily="18" charset="0"/>
                <a:cs typeface="Times New Roman" panose="02020603050405020304" pitchFamily="18" charset="0"/>
              </a:rPr>
              <a:t>内存溢出，在使用</a:t>
            </a:r>
            <a:r>
              <a:rPr lang="en-US" altLang="zh-CN" sz="2000" dirty="0" err="1">
                <a:latin typeface="Times New Roman" panose="02020603050405020304" pitchFamily="18" charset="0"/>
                <a:cs typeface="Times New Roman" panose="02020603050405020304" pitchFamily="18" charset="0"/>
              </a:rPr>
              <a:t>ListView</a:t>
            </a:r>
            <a:r>
              <a:rPr lang="zh-CN" altLang="en-US" sz="2000" dirty="0">
                <a:latin typeface="Times New Roman" panose="02020603050405020304" pitchFamily="18" charset="0"/>
                <a:cs typeface="Times New Roman" panose="02020603050405020304" pitchFamily="18" charset="0"/>
              </a:rPr>
              <a:t>时通常会进行优化，其中一种是</a:t>
            </a:r>
            <a:r>
              <a:rPr lang="zh-CN" altLang="zh-CN" sz="2000" dirty="0">
                <a:latin typeface="Times New Roman" panose="02020603050405020304" pitchFamily="18" charset="0"/>
                <a:cs typeface="Times New Roman" panose="02020603050405020304" pitchFamily="18" charset="0"/>
              </a:rPr>
              <a:t>复用</a:t>
            </a:r>
            <a:r>
              <a:rPr lang="en-US" altLang="zh-CN" sz="2000" dirty="0" err="1">
                <a:latin typeface="Times New Roman" panose="02020603050405020304" pitchFamily="18" charset="0"/>
                <a:cs typeface="Times New Roman" panose="02020603050405020304" pitchFamily="18" charset="0"/>
              </a:rPr>
              <a:t>convertView</a:t>
            </a:r>
            <a:r>
              <a:rPr lang="zh-CN" altLang="en-US" sz="2000" dirty="0"/>
              <a:t>。</a:t>
            </a:r>
            <a:endParaRPr lang="en-US" altLang="zh-CN" sz="2000" dirty="0"/>
          </a:p>
          <a:p>
            <a:pPr lvl="1">
              <a:lnSpc>
                <a:spcPct val="150000"/>
              </a:lnSpc>
              <a:defRPr/>
            </a:pPr>
            <a:endParaRPr lang="en-US" altLang="zh-CN" sz="2000" dirty="0"/>
          </a:p>
          <a:p>
            <a:pPr lvl="1">
              <a:lnSpc>
                <a:spcPct val="150000"/>
              </a:lnSpc>
              <a:defRPr/>
            </a:pPr>
            <a:endParaRPr lang="en-US" altLang="zh-CN" sz="2000" dirty="0"/>
          </a:p>
        </p:txBody>
      </p:sp>
      <p:sp>
        <p:nvSpPr>
          <p:cNvPr id="18"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charset="-122"/>
            </a:endParaRPr>
          </a:p>
        </p:txBody>
      </p:sp>
      <p:sp>
        <p:nvSpPr>
          <p:cNvPr id="19" name="标题 1"/>
          <p:cNvSpPr>
            <a:spLocks noChangeArrowheads="1"/>
          </p:cNvSpPr>
          <p:nvPr/>
        </p:nvSpPr>
        <p:spPr bwMode="auto">
          <a:xfrm>
            <a:off x="1655985" y="188640"/>
            <a:ext cx="563924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3.3.3  </a:t>
            </a:r>
            <a:r>
              <a:rPr lang="zh-CN" altLang="en-US" sz="3200" b="1" dirty="0" smtClean="0">
                <a:solidFill>
                  <a:srgbClr val="006BA9"/>
                </a:solidFill>
                <a:latin typeface="微软雅黑" pitchFamily="34" charset="-122"/>
                <a:ea typeface="微软雅黑" pitchFamily="34" charset="-122"/>
                <a:sym typeface="宋体" charset="-122"/>
              </a:rPr>
              <a:t>优化</a:t>
            </a:r>
            <a:r>
              <a:rPr lang="en-US" altLang="zh-CN" sz="3200" b="1" dirty="0" err="1" smtClean="0">
                <a:solidFill>
                  <a:srgbClr val="006BA9"/>
                </a:solidFill>
                <a:latin typeface="微软雅黑" pitchFamily="34" charset="-122"/>
                <a:ea typeface="微软雅黑" pitchFamily="34" charset="-122"/>
                <a:sym typeface="宋体" charset="-122"/>
              </a:rPr>
              <a:t>ListView</a:t>
            </a:r>
            <a:r>
              <a:rPr lang="zh-CN" altLang="en-US" sz="3200" b="1" dirty="0" smtClean="0">
                <a:solidFill>
                  <a:srgbClr val="006BA9"/>
                </a:solidFill>
                <a:latin typeface="微软雅黑" pitchFamily="34" charset="-122"/>
                <a:ea typeface="微软雅黑" pitchFamily="34" charset="-122"/>
                <a:sym typeface="宋体" charset="-122"/>
              </a:rPr>
              <a:t>加载数据</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68724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1"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2" nodeType="clickEffect">
                                  <p:stCondLst>
                                    <p:cond delay="0"/>
                                  </p:stCondLst>
                                  <p:childTnLst>
                                    <p:animEffect transition="out" filter="fade">
                                      <p:cBhvr>
                                        <p:cTn id="50" dur="500" tmFilter="0, 0; .2, .5; .8, .5; 1, 0"/>
                                        <p:tgtEl>
                                          <p:spTgt spid="14"/>
                                        </p:tgtEl>
                                      </p:cBhvr>
                                    </p:animEffect>
                                    <p:animScale>
                                      <p:cBhvr>
                                        <p:cTn id="51" dur="250" autoRev="1" fill="hold"/>
                                        <p:tgtEl>
                                          <p:spTgt spid="14"/>
                                        </p:tgtEl>
                                      </p:cBhvr>
                                      <p:by x="105000" y="105000"/>
                                    </p:animScale>
                                  </p:childTnLst>
                                </p:cTn>
                              </p:par>
                            </p:childTnLst>
                          </p:cTn>
                        </p:par>
                        <p:par>
                          <p:cTn id="52" fill="hold">
                            <p:stCondLst>
                              <p:cond delay="500"/>
                            </p:stCondLst>
                            <p:childTnLst>
                              <p:par>
                                <p:cTn id="53" presetID="1" presetClass="exit"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hidden"/>
                                      </p:to>
                                    </p:se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animBg="1"/>
      <p:bldP spid="8" grpId="0" animBg="1"/>
      <p:bldP spid="9" grpId="0" animBg="1"/>
      <p:bldP spid="10" grpId="0" animBg="1"/>
      <p:bldP spid="11" grpId="0" animBg="1"/>
      <p:bldP spid="12" grpId="0" animBg="1"/>
      <p:bldP spid="13" grpId="0"/>
      <p:bldP spid="14" grpId="0" animBg="1"/>
      <p:bldP spid="14" grpId="1" animBg="1"/>
      <p:bldP spid="14" grpId="2" animBg="1"/>
      <p:bldP spid="15"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charset="-122"/>
            </a:endParaRPr>
          </a:p>
        </p:txBody>
      </p:sp>
      <p:sp>
        <p:nvSpPr>
          <p:cNvPr id="48" name="矩形 47"/>
          <p:cNvSpPr/>
          <p:nvPr/>
        </p:nvSpPr>
        <p:spPr>
          <a:xfrm>
            <a:off x="1512135" y="2218389"/>
            <a:ext cx="2160000" cy="2088000"/>
          </a:xfrm>
          <a:prstGeom prst="rect">
            <a:avLst/>
          </a:prstGeom>
          <a:ln w="19050">
            <a:solidFill>
              <a:srgbClr val="0070C0"/>
            </a:solidFill>
          </a:ln>
        </p:spPr>
        <p:txBody>
          <a:bodyPr wrap="square" anchor="t" anchorCtr="0">
            <a:noAutofit/>
          </a:bodyPr>
          <a:lstStyle/>
          <a:p>
            <a:pPr algn="ctr">
              <a:defRPr/>
            </a:pPr>
            <a:endParaRPr lang="zh-CN" altLang="en-US" dirty="0">
              <a:ea typeface="宋体" pitchFamily="2" charset="-122"/>
            </a:endParaRPr>
          </a:p>
        </p:txBody>
      </p:sp>
      <p:sp>
        <p:nvSpPr>
          <p:cNvPr id="49" name="圆角矩形 48"/>
          <p:cNvSpPr/>
          <p:nvPr/>
        </p:nvSpPr>
        <p:spPr>
          <a:xfrm>
            <a:off x="1512135" y="373840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5</a:t>
            </a:r>
            <a:endParaRPr lang="en-US" altLang="zh-CN" b="1" dirty="0">
              <a:solidFill>
                <a:schemeClr val="bg1"/>
              </a:solidFill>
              <a:ea typeface="宋体" pitchFamily="2" charset="-122"/>
            </a:endParaRPr>
          </a:p>
        </p:txBody>
      </p:sp>
      <p:sp>
        <p:nvSpPr>
          <p:cNvPr id="50" name="圆角矩形 49"/>
          <p:cNvSpPr/>
          <p:nvPr/>
        </p:nvSpPr>
        <p:spPr>
          <a:xfrm>
            <a:off x="1512135" y="3262390"/>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4</a:t>
            </a:r>
            <a:endParaRPr lang="en-US" altLang="zh-CN" b="1" dirty="0">
              <a:solidFill>
                <a:schemeClr val="bg1"/>
              </a:solidFill>
              <a:ea typeface="宋体" pitchFamily="2" charset="-122"/>
            </a:endParaRPr>
          </a:p>
        </p:txBody>
      </p:sp>
      <p:sp>
        <p:nvSpPr>
          <p:cNvPr id="51" name="圆角矩形 50"/>
          <p:cNvSpPr/>
          <p:nvPr/>
        </p:nvSpPr>
        <p:spPr>
          <a:xfrm>
            <a:off x="1512135" y="278345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3</a:t>
            </a:r>
            <a:endParaRPr lang="en-US" altLang="zh-CN" b="1" dirty="0">
              <a:solidFill>
                <a:schemeClr val="bg1"/>
              </a:solidFill>
              <a:ea typeface="宋体" pitchFamily="2" charset="-122"/>
            </a:endParaRPr>
          </a:p>
        </p:txBody>
      </p:sp>
      <p:sp>
        <p:nvSpPr>
          <p:cNvPr id="52" name="矩形 51"/>
          <p:cNvSpPr/>
          <p:nvPr/>
        </p:nvSpPr>
        <p:spPr>
          <a:xfrm>
            <a:off x="1512135" y="4440972"/>
            <a:ext cx="2160000" cy="400110"/>
          </a:xfrm>
          <a:prstGeom prst="rect">
            <a:avLst/>
          </a:prstGeom>
        </p:spPr>
        <p:txBody>
          <a:bodyPr rtlCol="0" anchor="ctr">
            <a:spAutoFit/>
          </a:bodyPr>
          <a:lstStyle/>
          <a:p>
            <a:pPr algn="ctr"/>
            <a:r>
              <a:rPr lang="en-US" altLang="zh-CN" sz="2000" dirty="0" err="1" smtClean="0">
                <a:latin typeface="Times New Roman" panose="02020603050405020304" pitchFamily="18" charset="0"/>
                <a:cs typeface="Times New Roman" panose="02020603050405020304" pitchFamily="18" charset="0"/>
              </a:rPr>
              <a:t>ListView</a:t>
            </a:r>
            <a:r>
              <a:rPr lang="zh-CN" altLang="en-US" sz="2000" dirty="0" smtClean="0"/>
              <a:t>控件</a:t>
            </a:r>
            <a:endParaRPr lang="zh-CN" altLang="en-US" sz="2000" dirty="0"/>
          </a:p>
        </p:txBody>
      </p:sp>
      <p:sp>
        <p:nvSpPr>
          <p:cNvPr id="53" name="圆角矩形 52"/>
          <p:cNvSpPr/>
          <p:nvPr/>
        </p:nvSpPr>
        <p:spPr>
          <a:xfrm>
            <a:off x="1512135" y="2297903"/>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2</a:t>
            </a:r>
            <a:endParaRPr lang="en-US" altLang="zh-CN" b="1" dirty="0">
              <a:solidFill>
                <a:schemeClr val="bg1"/>
              </a:solidFill>
              <a:ea typeface="宋体" pitchFamily="2" charset="-122"/>
            </a:endParaRPr>
          </a:p>
        </p:txBody>
      </p:sp>
      <p:sp>
        <p:nvSpPr>
          <p:cNvPr id="54" name="AutoShape 17"/>
          <p:cNvSpPr>
            <a:spLocks noChangeArrowheads="1"/>
          </p:cNvSpPr>
          <p:nvPr/>
        </p:nvSpPr>
        <p:spPr bwMode="auto">
          <a:xfrm rot="16200000">
            <a:off x="3251419" y="3013054"/>
            <a:ext cx="2282400" cy="498672"/>
          </a:xfrm>
          <a:prstGeom prst="chevron">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vert="eaVert" lIns="0" rIns="0" anchor="ctr"/>
          <a:lstStyle/>
          <a:p>
            <a:pPr algn="ctr">
              <a:defRPr/>
            </a:pPr>
            <a:r>
              <a:rPr lang="zh-CN" altLang="en-US"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rPr>
              <a:t>向</a:t>
            </a:r>
            <a:endParaRPr lang="en-US" altLang="zh-CN"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rPr>
              <a:t>上</a:t>
            </a:r>
            <a:endParaRPr lang="en-US" altLang="zh-CN"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rPr>
              <a:t>滑</a:t>
            </a:r>
            <a:endParaRPr lang="en-US" altLang="zh-CN" sz="1600" kern="10" dirty="0" smtClean="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rPr>
              <a:t>动</a:t>
            </a:r>
          </a:p>
        </p:txBody>
      </p:sp>
      <p:sp>
        <p:nvSpPr>
          <p:cNvPr id="55" name="矩形 54"/>
          <p:cNvSpPr/>
          <p:nvPr/>
        </p:nvSpPr>
        <p:spPr>
          <a:xfrm>
            <a:off x="5186116" y="2218390"/>
            <a:ext cx="2160000" cy="2088000"/>
          </a:xfrm>
          <a:prstGeom prst="rect">
            <a:avLst/>
          </a:prstGeom>
          <a:ln w="19050">
            <a:solidFill>
              <a:srgbClr val="0070C0"/>
            </a:solidFill>
          </a:ln>
        </p:spPr>
        <p:txBody>
          <a:bodyPr wrap="square" anchor="t" anchorCtr="0">
            <a:noAutofit/>
          </a:bodyPr>
          <a:lstStyle/>
          <a:p>
            <a:pPr algn="ctr">
              <a:defRPr/>
            </a:pPr>
            <a:endParaRPr lang="zh-CN" altLang="en-US" dirty="0">
              <a:ea typeface="宋体" pitchFamily="2" charset="-122"/>
            </a:endParaRPr>
          </a:p>
        </p:txBody>
      </p:sp>
      <p:sp>
        <p:nvSpPr>
          <p:cNvPr id="56" name="圆角矩形 55"/>
          <p:cNvSpPr/>
          <p:nvPr/>
        </p:nvSpPr>
        <p:spPr>
          <a:xfrm>
            <a:off x="5173279" y="373840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5</a:t>
            </a:r>
            <a:endParaRPr lang="en-US" altLang="zh-CN" b="1" dirty="0">
              <a:solidFill>
                <a:schemeClr val="bg1"/>
              </a:solidFill>
              <a:ea typeface="宋体" pitchFamily="2" charset="-122"/>
            </a:endParaRPr>
          </a:p>
        </p:txBody>
      </p:sp>
      <p:sp>
        <p:nvSpPr>
          <p:cNvPr id="57" name="圆角矩形 56"/>
          <p:cNvSpPr/>
          <p:nvPr/>
        </p:nvSpPr>
        <p:spPr>
          <a:xfrm>
            <a:off x="5173279" y="3262390"/>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4</a:t>
            </a:r>
            <a:endParaRPr lang="en-US" altLang="zh-CN" b="1" dirty="0">
              <a:solidFill>
                <a:schemeClr val="bg1"/>
              </a:solidFill>
              <a:ea typeface="宋体" pitchFamily="2" charset="-122"/>
            </a:endParaRPr>
          </a:p>
        </p:txBody>
      </p:sp>
      <p:sp>
        <p:nvSpPr>
          <p:cNvPr id="58" name="圆角矩形 57"/>
          <p:cNvSpPr/>
          <p:nvPr/>
        </p:nvSpPr>
        <p:spPr>
          <a:xfrm>
            <a:off x="5173279" y="278345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3</a:t>
            </a:r>
            <a:endParaRPr lang="en-US" altLang="zh-CN" b="1" dirty="0">
              <a:solidFill>
                <a:schemeClr val="bg1"/>
              </a:solidFill>
              <a:ea typeface="宋体" pitchFamily="2" charset="-122"/>
            </a:endParaRPr>
          </a:p>
        </p:txBody>
      </p:sp>
      <p:sp>
        <p:nvSpPr>
          <p:cNvPr id="59" name="矩形 58"/>
          <p:cNvSpPr/>
          <p:nvPr/>
        </p:nvSpPr>
        <p:spPr>
          <a:xfrm>
            <a:off x="5173279" y="4440972"/>
            <a:ext cx="2160000" cy="400110"/>
          </a:xfrm>
          <a:prstGeom prst="rect">
            <a:avLst/>
          </a:prstGeom>
        </p:spPr>
        <p:txBody>
          <a:bodyPr rtlCol="0" anchor="ctr">
            <a:spAutoFit/>
          </a:bodyPr>
          <a:lstStyle/>
          <a:p>
            <a:pPr algn="ctr"/>
            <a:r>
              <a:rPr lang="en-US" altLang="zh-CN" dirty="0" err="1" smtClean="0">
                <a:latin typeface="Times New Roman" panose="02020603050405020304" pitchFamily="18" charset="0"/>
                <a:cs typeface="Times New Roman" panose="02020603050405020304" pitchFamily="18" charset="0"/>
              </a:rPr>
              <a:t>ListView</a:t>
            </a:r>
            <a:r>
              <a:rPr lang="zh-CN" altLang="en-US" sz="2000" dirty="0" smtClean="0"/>
              <a:t>控件</a:t>
            </a:r>
            <a:endParaRPr lang="zh-CN" altLang="en-US" dirty="0"/>
          </a:p>
        </p:txBody>
      </p:sp>
      <p:sp>
        <p:nvSpPr>
          <p:cNvPr id="60" name="圆角矩形 59"/>
          <p:cNvSpPr/>
          <p:nvPr/>
        </p:nvSpPr>
        <p:spPr>
          <a:xfrm>
            <a:off x="5173279" y="2297903"/>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2</a:t>
            </a:r>
            <a:endParaRPr lang="en-US" altLang="zh-CN" b="1" dirty="0">
              <a:solidFill>
                <a:schemeClr val="bg1"/>
              </a:solidFill>
              <a:ea typeface="宋体" pitchFamily="2" charset="-122"/>
            </a:endParaRPr>
          </a:p>
        </p:txBody>
      </p:sp>
      <p:sp>
        <p:nvSpPr>
          <p:cNvPr id="61" name="圆角矩形 60"/>
          <p:cNvSpPr/>
          <p:nvPr/>
        </p:nvSpPr>
        <p:spPr>
          <a:xfrm>
            <a:off x="1510916" y="1712565"/>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itchFamily="2" charset="-122"/>
              </a:rPr>
              <a:t>滑出屏幕的</a:t>
            </a:r>
            <a:r>
              <a:rPr lang="en-US" altLang="zh-CN" b="1" dirty="0" smtClean="0">
                <a:solidFill>
                  <a:schemeClr val="bg1"/>
                </a:solidFill>
                <a:ea typeface="宋体" pitchFamily="2" charset="-122"/>
              </a:rPr>
              <a:t>Item </a:t>
            </a:r>
            <a:r>
              <a:rPr lang="en-US" altLang="zh-CN" b="1" dirty="0">
                <a:solidFill>
                  <a:schemeClr val="bg1"/>
                </a:solidFill>
                <a:ea typeface="宋体" pitchFamily="2" charset="-122"/>
              </a:rPr>
              <a:t>1</a:t>
            </a:r>
          </a:p>
        </p:txBody>
      </p:sp>
      <p:sp>
        <p:nvSpPr>
          <p:cNvPr id="62" name="圆角矩形 61"/>
          <p:cNvSpPr/>
          <p:nvPr/>
        </p:nvSpPr>
        <p:spPr>
          <a:xfrm>
            <a:off x="5173277" y="1684825"/>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itchFamily="2" charset="-122"/>
              </a:rPr>
              <a:t>滑出屏幕的</a:t>
            </a:r>
            <a:r>
              <a:rPr lang="en-US" altLang="zh-CN" b="1" dirty="0" smtClean="0">
                <a:solidFill>
                  <a:schemeClr val="bg1"/>
                </a:solidFill>
                <a:ea typeface="宋体" pitchFamily="2" charset="-122"/>
              </a:rPr>
              <a:t>Item </a:t>
            </a:r>
            <a:r>
              <a:rPr lang="en-US" altLang="zh-CN" b="1" dirty="0">
                <a:solidFill>
                  <a:schemeClr val="bg1"/>
                </a:solidFill>
                <a:ea typeface="宋体" pitchFamily="2" charset="-122"/>
              </a:rPr>
              <a:t>1</a:t>
            </a:r>
          </a:p>
        </p:txBody>
      </p:sp>
      <p:sp>
        <p:nvSpPr>
          <p:cNvPr id="63" name="圆角矩形 62"/>
          <p:cNvSpPr/>
          <p:nvPr/>
        </p:nvSpPr>
        <p:spPr>
          <a:xfrm>
            <a:off x="5186356" y="4806426"/>
            <a:ext cx="2160000" cy="715089"/>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复用</a:t>
            </a:r>
            <a:r>
              <a:rPr lang="en-US" altLang="zh-CN" b="1" dirty="0" smtClean="0">
                <a:solidFill>
                  <a:schemeClr val="bg1"/>
                </a:solidFill>
                <a:ea typeface="宋体" pitchFamily="2" charset="-122"/>
              </a:rPr>
              <a:t>Item 1</a:t>
            </a:r>
            <a:r>
              <a:rPr lang="zh-CN" altLang="en-US" b="1" dirty="0" smtClean="0">
                <a:solidFill>
                  <a:schemeClr val="bg1"/>
                </a:solidFill>
                <a:ea typeface="宋体" pitchFamily="2" charset="-122"/>
              </a:rPr>
              <a:t>加载新内容</a:t>
            </a:r>
            <a:endParaRPr lang="en-US" altLang="zh-CN" b="1" dirty="0">
              <a:solidFill>
                <a:schemeClr val="bg1"/>
              </a:solidFill>
              <a:ea typeface="宋体" pitchFamily="2" charset="-122"/>
            </a:endParaRPr>
          </a:p>
        </p:txBody>
      </p:sp>
      <p:sp>
        <p:nvSpPr>
          <p:cNvPr id="64" name="圆角矩形 63"/>
          <p:cNvSpPr/>
          <p:nvPr/>
        </p:nvSpPr>
        <p:spPr>
          <a:xfrm>
            <a:off x="5186354" y="2297902"/>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3</a:t>
            </a:r>
            <a:endParaRPr lang="en-US" altLang="zh-CN" b="1" dirty="0">
              <a:solidFill>
                <a:schemeClr val="bg1"/>
              </a:solidFill>
              <a:ea typeface="宋体" pitchFamily="2" charset="-122"/>
            </a:endParaRPr>
          </a:p>
        </p:txBody>
      </p:sp>
      <p:sp>
        <p:nvSpPr>
          <p:cNvPr id="65" name="圆角矩形 64"/>
          <p:cNvSpPr/>
          <p:nvPr/>
        </p:nvSpPr>
        <p:spPr>
          <a:xfrm>
            <a:off x="5186354" y="278345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4</a:t>
            </a:r>
            <a:endParaRPr lang="en-US" altLang="zh-CN" b="1" dirty="0">
              <a:solidFill>
                <a:schemeClr val="bg1"/>
              </a:solidFill>
              <a:ea typeface="宋体" pitchFamily="2" charset="-122"/>
            </a:endParaRPr>
          </a:p>
        </p:txBody>
      </p:sp>
      <p:sp>
        <p:nvSpPr>
          <p:cNvPr id="66" name="圆角矩形 65"/>
          <p:cNvSpPr/>
          <p:nvPr/>
        </p:nvSpPr>
        <p:spPr>
          <a:xfrm>
            <a:off x="5186356" y="3265843"/>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itchFamily="2" charset="-122"/>
              </a:rPr>
              <a:t>Item 5</a:t>
            </a:r>
            <a:endParaRPr lang="en-US" altLang="zh-CN" b="1" dirty="0">
              <a:solidFill>
                <a:schemeClr val="bg1"/>
              </a:solidFill>
              <a:ea typeface="宋体" pitchFamily="2" charset="-122"/>
            </a:endParaRPr>
          </a:p>
        </p:txBody>
      </p:sp>
      <p:sp>
        <p:nvSpPr>
          <p:cNvPr id="67" name="圆角矩形 66"/>
          <p:cNvSpPr/>
          <p:nvPr/>
        </p:nvSpPr>
        <p:spPr>
          <a:xfrm>
            <a:off x="5186356" y="373840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itchFamily="2" charset="-122"/>
              </a:rPr>
              <a:t>复用的</a:t>
            </a:r>
            <a:r>
              <a:rPr lang="en-US" altLang="zh-CN" b="1" dirty="0" smtClean="0">
                <a:solidFill>
                  <a:schemeClr val="bg1"/>
                </a:solidFill>
                <a:ea typeface="宋体" pitchFamily="2" charset="-122"/>
              </a:rPr>
              <a:t>Item 1</a:t>
            </a:r>
            <a:endParaRPr lang="en-US" altLang="zh-CN" b="1" dirty="0">
              <a:solidFill>
                <a:schemeClr val="bg1"/>
              </a:solidFill>
              <a:ea typeface="宋体" pitchFamily="2" charset="-122"/>
            </a:endParaRPr>
          </a:p>
        </p:txBody>
      </p:sp>
      <p:sp>
        <p:nvSpPr>
          <p:cNvPr id="68" name="圆角矩形 67"/>
          <p:cNvSpPr/>
          <p:nvPr/>
        </p:nvSpPr>
        <p:spPr>
          <a:xfrm>
            <a:off x="5173277" y="1710122"/>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滑</a:t>
            </a:r>
            <a:r>
              <a:rPr lang="zh-CN" altLang="en-US" b="1" dirty="0" smtClean="0">
                <a:solidFill>
                  <a:schemeClr val="bg1"/>
                </a:solidFill>
                <a:ea typeface="宋体" pitchFamily="2" charset="-122"/>
              </a:rPr>
              <a:t>出屏幕的</a:t>
            </a:r>
            <a:r>
              <a:rPr lang="en-US" altLang="zh-CN" b="1" dirty="0" smtClean="0">
                <a:solidFill>
                  <a:schemeClr val="bg1"/>
                </a:solidFill>
                <a:ea typeface="宋体" pitchFamily="2" charset="-122"/>
              </a:rPr>
              <a:t>Item 2</a:t>
            </a:r>
            <a:endParaRPr lang="en-US" altLang="zh-CN" b="1" dirty="0">
              <a:solidFill>
                <a:schemeClr val="bg1"/>
              </a:solidFill>
              <a:ea typeface="宋体" pitchFamily="2" charset="-122"/>
            </a:endParaRPr>
          </a:p>
        </p:txBody>
      </p:sp>
      <p:sp>
        <p:nvSpPr>
          <p:cNvPr id="69" name="手杖形箭头 68"/>
          <p:cNvSpPr/>
          <p:nvPr/>
        </p:nvSpPr>
        <p:spPr>
          <a:xfrm rot="5400000">
            <a:off x="6146385" y="3340705"/>
            <a:ext cx="3594550" cy="612000"/>
          </a:xfrm>
          <a:prstGeom prst="uturnArrow">
            <a:avLst/>
          </a:prstGeom>
          <a:solidFill>
            <a:srgbClr val="0070C0"/>
          </a:solidFill>
        </p:spPr>
        <p:txBody>
          <a:bodyPr rtlCol="0" anchor="ctr">
            <a:spAutoFit/>
          </a:bodyPr>
          <a:lstStyle/>
          <a:p>
            <a:pPr algn="ctr"/>
            <a:endParaRPr lang="zh-CN" altLang="en-US" dirty="0"/>
          </a:p>
        </p:txBody>
      </p:sp>
      <p:sp>
        <p:nvSpPr>
          <p:cNvPr id="25" name="标题 1"/>
          <p:cNvSpPr>
            <a:spLocks noChangeArrowheads="1"/>
          </p:cNvSpPr>
          <p:nvPr/>
        </p:nvSpPr>
        <p:spPr bwMode="auto">
          <a:xfrm>
            <a:off x="1655985" y="188640"/>
            <a:ext cx="637239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3.3.3  </a:t>
            </a:r>
            <a:r>
              <a:rPr lang="zh-CN" altLang="en-US" sz="3200" b="1" dirty="0" smtClean="0">
                <a:solidFill>
                  <a:srgbClr val="006BA9"/>
                </a:solidFill>
                <a:latin typeface="微软雅黑" pitchFamily="34" charset="-122"/>
                <a:ea typeface="微软雅黑" pitchFamily="34" charset="-122"/>
                <a:sym typeface="宋体" charset="-122"/>
              </a:rPr>
              <a:t>优化</a:t>
            </a:r>
            <a:r>
              <a:rPr lang="en-US" altLang="zh-CN" sz="3200" b="1" dirty="0" err="1" smtClean="0">
                <a:solidFill>
                  <a:srgbClr val="006BA9"/>
                </a:solidFill>
                <a:latin typeface="微软雅黑" pitchFamily="34" charset="-122"/>
                <a:ea typeface="微软雅黑" pitchFamily="34" charset="-122"/>
                <a:sym typeface="宋体" charset="-122"/>
              </a:rPr>
              <a:t>ListView</a:t>
            </a:r>
            <a:r>
              <a:rPr lang="zh-CN" altLang="en-US" sz="3200" b="1" dirty="0" smtClean="0">
                <a:solidFill>
                  <a:srgbClr val="006BA9"/>
                </a:solidFill>
                <a:latin typeface="微软雅黑" pitchFamily="34" charset="-122"/>
                <a:ea typeface="微软雅黑" pitchFamily="34" charset="-122"/>
                <a:sym typeface="宋体" charset="-122"/>
              </a:rPr>
              <a:t>加载数据</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313308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left)">
                                      <p:cBhvr>
                                        <p:cTn id="21" dur="500"/>
                                        <p:tgtEl>
                                          <p:spTgt spid="5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wipe(left)">
                                      <p:cBhvr>
                                        <p:cTn id="24" dur="500"/>
                                        <p:tgtEl>
                                          <p:spTgt spid="5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left)">
                                      <p:cBhvr>
                                        <p:cTn id="30" dur="500"/>
                                        <p:tgtEl>
                                          <p:spTgt spid="62"/>
                                        </p:tgtEl>
                                      </p:cBhvr>
                                    </p:animEffect>
                                  </p:childTnLst>
                                </p:cTn>
                              </p:par>
                            </p:childTnLst>
                          </p:cTn>
                        </p:par>
                        <p:par>
                          <p:cTn id="31" fill="hold">
                            <p:stCondLst>
                              <p:cond delay="500"/>
                            </p:stCondLst>
                            <p:childTnLst>
                              <p:par>
                                <p:cTn id="32" presetID="26" presetClass="emph" presetSubtype="0" fill="hold" grpId="1" nodeType="afterEffect">
                                  <p:stCondLst>
                                    <p:cond delay="0"/>
                                  </p:stCondLst>
                                  <p:childTnLst>
                                    <p:animEffect transition="out" filter="fade">
                                      <p:cBhvr>
                                        <p:cTn id="33" dur="500" tmFilter="0, 0; .2, .5; .8, .5; 1, 0"/>
                                        <p:tgtEl>
                                          <p:spTgt spid="62"/>
                                        </p:tgtEl>
                                      </p:cBhvr>
                                    </p:animEffect>
                                    <p:animScale>
                                      <p:cBhvr>
                                        <p:cTn id="34" dur="250" autoRev="1" fill="hold"/>
                                        <p:tgtEl>
                                          <p:spTgt spid="62"/>
                                        </p:tgtEl>
                                      </p:cBhvr>
                                      <p:by x="105000" y="105000"/>
                                    </p:animScale>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1500"/>
                            </p:stCondLst>
                            <p:childTnLst>
                              <p:par>
                                <p:cTn id="40" presetID="22" presetClass="entr" presetSubtype="4" fill="hold" grpId="0"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down)">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6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22" presetClass="entr" presetSubtype="8"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500"/>
                                        <p:tgtEl>
                                          <p:spTgt spid="6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wipe(left)">
                                      <p:cBhvr>
                                        <p:cTn id="54" dur="500"/>
                                        <p:tgtEl>
                                          <p:spTgt spid="6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wipe(left)">
                                      <p:cBhvr>
                                        <p:cTn id="57" dur="500"/>
                                        <p:tgtEl>
                                          <p:spTgt spid="6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wipe(left)">
                                      <p:cBhvr>
                                        <p:cTn id="60" dur="500"/>
                                        <p:tgtEl>
                                          <p:spTgt spid="6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wipe(left)">
                                      <p:cBhvr>
                                        <p:cTn id="63" dur="500"/>
                                        <p:tgtEl>
                                          <p:spTgt spid="68"/>
                                        </p:tgtEl>
                                      </p:cBhvr>
                                    </p:animEffect>
                                  </p:childTnLst>
                                </p:cTn>
                              </p:par>
                              <p:par>
                                <p:cTn id="64" presetID="1" presetClass="exit" presetSubtype="0" fill="hold" grpId="1" nodeType="withEffect">
                                  <p:stCondLst>
                                    <p:cond delay="0"/>
                                  </p:stCondLst>
                                  <p:childTnLst>
                                    <p:set>
                                      <p:cBhvr>
                                        <p:cTn id="65" dur="1" fill="hold">
                                          <p:stCondLst>
                                            <p:cond delay="0"/>
                                          </p:stCondLst>
                                        </p:cTn>
                                        <p:tgtEl>
                                          <p:spTgt spid="69"/>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56"/>
                                        </p:tgtEl>
                                        <p:attrNameLst>
                                          <p:attrName>style.visibility</p:attrName>
                                        </p:attrNameLst>
                                      </p:cBhvr>
                                      <p:to>
                                        <p:strVal val="hidden"/>
                                      </p:to>
                                    </p:set>
                                  </p:childTnLst>
                                </p:cTn>
                              </p:par>
                            </p:childTnLst>
                          </p:cTn>
                        </p:par>
                        <p:par>
                          <p:cTn id="68" fill="hold">
                            <p:stCondLst>
                              <p:cond delay="500"/>
                            </p:stCondLst>
                            <p:childTnLst>
                              <p:par>
                                <p:cTn id="69" presetID="26" presetClass="emph" presetSubtype="0" fill="hold" grpId="1" nodeType="afterEffect">
                                  <p:stCondLst>
                                    <p:cond delay="0"/>
                                  </p:stCondLst>
                                  <p:childTnLst>
                                    <p:animEffect transition="out" filter="fade">
                                      <p:cBhvr>
                                        <p:cTn id="70" dur="500" tmFilter="0, 0; .2, .5; .8, .5; 1, 0"/>
                                        <p:tgtEl>
                                          <p:spTgt spid="68"/>
                                        </p:tgtEl>
                                      </p:cBhvr>
                                    </p:animEffect>
                                    <p:animScale>
                                      <p:cBhvr>
                                        <p:cTn id="71" dur="250" autoRev="1" fill="hold"/>
                                        <p:tgtEl>
                                          <p:spTgt spid="68"/>
                                        </p:tgtEl>
                                      </p:cBhvr>
                                      <p:by x="105000" y="105000"/>
                                    </p:animScale>
                                  </p:childTnLst>
                                </p:cTn>
                              </p:par>
                            </p:childTnLst>
                          </p:cTn>
                        </p:par>
                        <p:par>
                          <p:cTn id="72" fill="hold">
                            <p:stCondLst>
                              <p:cond delay="1000"/>
                            </p:stCondLst>
                            <p:childTnLst>
                              <p:par>
                                <p:cTn id="73" presetID="26" presetClass="emph" presetSubtype="0" fill="hold" grpId="1" nodeType="afterEffect">
                                  <p:stCondLst>
                                    <p:cond delay="0"/>
                                  </p:stCondLst>
                                  <p:childTnLst>
                                    <p:animEffect transition="out" filter="fade">
                                      <p:cBhvr>
                                        <p:cTn id="74" dur="500" tmFilter="0, 0; .2, .5; .8, .5; 1, 0"/>
                                        <p:tgtEl>
                                          <p:spTgt spid="67"/>
                                        </p:tgtEl>
                                      </p:cBhvr>
                                    </p:animEffect>
                                    <p:animScale>
                                      <p:cBhvr>
                                        <p:cTn id="75" dur="250" autoRev="1" fill="hold"/>
                                        <p:tgtEl>
                                          <p:spTgt spid="6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6" grpId="1" animBg="1"/>
      <p:bldP spid="57" grpId="0" animBg="1"/>
      <p:bldP spid="58" grpId="0" animBg="1"/>
      <p:bldP spid="59" grpId="0"/>
      <p:bldP spid="60" grpId="0" animBg="1"/>
      <p:bldP spid="62" grpId="0" animBg="1"/>
      <p:bldP spid="62" grpId="1" animBg="1"/>
      <p:bldP spid="62" grpId="2" animBg="1"/>
      <p:bldP spid="63" grpId="0" animBg="1"/>
      <p:bldP spid="63" grpId="1" animBg="1"/>
      <p:bldP spid="64" grpId="0" animBg="1"/>
      <p:bldP spid="65" grpId="0" animBg="1"/>
      <p:bldP spid="66" grpId="0" animBg="1"/>
      <p:bldP spid="67" grpId="0" animBg="1"/>
      <p:bldP spid="67" grpId="1" animBg="1"/>
      <p:bldP spid="68" grpId="0" animBg="1"/>
      <p:bldP spid="68" grpId="1" animBg="1"/>
      <p:bldP spid="69" grpId="0" animBg="1"/>
      <p:bldP spid="69"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477779" y="4063914"/>
            <a:ext cx="5832648"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710580" y="4203284"/>
            <a:ext cx="3834300" cy="369332"/>
          </a:xfrm>
          <a:prstGeom prst="rect">
            <a:avLst/>
          </a:prstGeom>
          <a:noFill/>
        </p:spPr>
        <p:txBody>
          <a:bodyPr vert="horz" wrap="square" lIns="0" tIns="0" rIns="0" bIns="0" rtlCol="0" anchor="ctr">
            <a:spAutoFit/>
          </a:bodyPr>
          <a:lstStyle/>
          <a:p>
            <a:r>
              <a:rPr lang="en-US" altLang="zh-CN" sz="2400" dirty="0" smtClean="0">
                <a:solidFill>
                  <a:schemeClr val="bg1"/>
                </a:solidFill>
                <a:latin typeface="Impact" pitchFamily="34" charset="0"/>
                <a:ea typeface="微软雅黑" pitchFamily="34" charset="-122"/>
              </a:rPr>
              <a:t>3.4   </a:t>
            </a:r>
            <a:r>
              <a:rPr lang="en-US" altLang="zh-CN" sz="2400" dirty="0">
                <a:solidFill>
                  <a:schemeClr val="bg1"/>
                </a:solidFill>
                <a:latin typeface="Arial Unicode MS" pitchFamily="34" charset="-122"/>
                <a:ea typeface="Arial Unicode MS" pitchFamily="34" charset="-122"/>
                <a:cs typeface="Arial Unicode MS" pitchFamily="34" charset="-122"/>
              </a:rPr>
              <a:t>RecyclerView</a:t>
            </a:r>
            <a:r>
              <a:rPr lang="zh-CN" altLang="en-US" sz="2400" dirty="0">
                <a:solidFill>
                  <a:schemeClr val="bg1"/>
                </a:solidFill>
                <a:latin typeface="Impact" pitchFamily="34" charset="0"/>
                <a:ea typeface="微软雅黑" pitchFamily="34" charset="-122"/>
              </a:rPr>
              <a:t>的使用</a:t>
            </a:r>
          </a:p>
        </p:txBody>
      </p:sp>
      <p:sp>
        <p:nvSpPr>
          <p:cNvPr id="4" name="TextBox 6"/>
          <p:cNvSpPr txBox="1"/>
          <p:nvPr/>
        </p:nvSpPr>
        <p:spPr>
          <a:xfrm>
            <a:off x="749116" y="1989619"/>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3.1    </a:t>
            </a:r>
            <a:r>
              <a:rPr lang="zh-CN" altLang="en-US" sz="2400" dirty="0">
                <a:solidFill>
                  <a:srgbClr val="7F7F7F"/>
                </a:solidFill>
                <a:latin typeface="Impact" pitchFamily="34" charset="0"/>
                <a:ea typeface="微软雅黑" pitchFamily="34" charset="-122"/>
              </a:rPr>
              <a:t>简单控件的使用 </a:t>
            </a:r>
          </a:p>
        </p:txBody>
      </p:sp>
      <p:sp>
        <p:nvSpPr>
          <p:cNvPr id="5" name="TextBox 10"/>
          <p:cNvSpPr txBox="1"/>
          <p:nvPr/>
        </p:nvSpPr>
        <p:spPr>
          <a:xfrm>
            <a:off x="710580" y="2739231"/>
            <a:ext cx="4032448"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3.2</a:t>
            </a:r>
            <a:r>
              <a:rPr lang="en-US" altLang="zh-CN" sz="2400" dirty="0" smtClean="0">
                <a:solidFill>
                  <a:srgbClr val="CD1F06"/>
                </a:solidFill>
                <a:latin typeface="Impact" pitchFamily="34" charset="0"/>
                <a:ea typeface="微软雅黑"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AlertDialog</a:t>
            </a:r>
            <a:r>
              <a:rPr lang="zh-CN" altLang="en-US" sz="2400" dirty="0">
                <a:solidFill>
                  <a:srgbClr val="7F7F7F"/>
                </a:solidFill>
                <a:latin typeface="Impact" pitchFamily="34" charset="0"/>
                <a:ea typeface="微软雅黑" pitchFamily="34" charset="-122"/>
              </a:rPr>
              <a:t>对话框的使用</a:t>
            </a:r>
          </a:p>
        </p:txBody>
      </p:sp>
      <p:sp>
        <p:nvSpPr>
          <p:cNvPr id="6" name="TextBox 11"/>
          <p:cNvSpPr txBox="1"/>
          <p:nvPr/>
        </p:nvSpPr>
        <p:spPr>
          <a:xfrm>
            <a:off x="710580" y="3486183"/>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3.3   </a:t>
            </a:r>
            <a:r>
              <a:rPr lang="en-US" altLang="zh-CN" sz="2400" dirty="0">
                <a:solidFill>
                  <a:srgbClr val="7F7F7F"/>
                </a:solidFill>
                <a:latin typeface="Arial Unicode MS" panose="020B0604020202020204" pitchFamily="34" charset="-122"/>
                <a:ea typeface="Arial Unicode MS" panose="020B0604020202020204" pitchFamily="34" charset="-122"/>
                <a:cs typeface="Arial Unicode MS" panose="020B0604020202020204" pitchFamily="34" charset="-122"/>
              </a:rPr>
              <a:t>ListView</a:t>
            </a:r>
            <a:r>
              <a:rPr lang="zh-CN" altLang="en-US" sz="2400" dirty="0">
                <a:solidFill>
                  <a:srgbClr val="7F7F7F"/>
                </a:solidFill>
                <a:latin typeface="Impact" pitchFamily="34" charset="0"/>
                <a:ea typeface="微软雅黑" pitchFamily="34" charset="-122"/>
              </a:rPr>
              <a:t>的使用</a:t>
            </a: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smtClean="0">
                <a:solidFill>
                  <a:srgbClr val="F2F2E6"/>
                </a:solidFill>
                <a:latin typeface="微软雅黑" pitchFamily="34" charset="-122"/>
                <a:ea typeface="微软雅黑" pitchFamily="34" charset="-122"/>
              </a:rPr>
              <a:t>主讲内容</a:t>
            </a:r>
            <a:endParaRPr lang="en-US" altLang="zh-CN" sz="5400" b="1" smtClean="0">
              <a:solidFill>
                <a:srgbClr val="F2F2E6"/>
              </a:solidFill>
              <a:latin typeface="微软雅黑" pitchFamily="34" charset="-122"/>
              <a:ea typeface="微软雅黑" pitchFamily="34" charset="-122"/>
            </a:endParaRPr>
          </a:p>
          <a:p>
            <a:pPr algn="ctr"/>
            <a:r>
              <a:rPr lang="en-US" altLang="zh-CN" sz="3200" smtClean="0">
                <a:solidFill>
                  <a:srgbClr val="F2F2E6"/>
                </a:solidFill>
                <a:latin typeface="Agency FB" panose="020B0503020202020204" pitchFamily="34" charset="0"/>
                <a:ea typeface="Adobe 宋体 Std L" pitchFamily="18" charset="-122"/>
              </a:rPr>
              <a:t>Speech </a:t>
            </a:r>
            <a:r>
              <a:rPr lang="en-US" altLang="zh-CN" sz="3200">
                <a:solidFill>
                  <a:srgbClr val="F2F2E6"/>
                </a:solidFill>
                <a:latin typeface="Agency FB" panose="020B0503020202020204" pitchFamily="34" charset="0"/>
                <a:ea typeface="Adobe 宋体 Std L" pitchFamily="18" charset="-122"/>
              </a:rPr>
              <a:t>content</a:t>
            </a:r>
            <a:endParaRPr lang="en-US" altLang="zh-CN" sz="3200" dirty="0" smtClean="0">
              <a:solidFill>
                <a:srgbClr val="F2F2E6"/>
              </a:solidFill>
              <a:latin typeface="Agency FB" panose="020B0503020202020204" pitchFamily="34" charset="0"/>
              <a:ea typeface="Adobe 宋体 Std L" pitchFamily="18" charset="-122"/>
            </a:endParaRPr>
          </a:p>
        </p:txBody>
      </p:sp>
      <p:sp>
        <p:nvSpPr>
          <p:cNvPr id="11"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
        <p:nvSpPr>
          <p:cNvPr id="12" name="TextBox 5"/>
          <p:cNvSpPr txBox="1"/>
          <p:nvPr/>
        </p:nvSpPr>
        <p:spPr>
          <a:xfrm>
            <a:off x="710580" y="4831953"/>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3.5</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自</a:t>
            </a:r>
            <a:r>
              <a:rPr lang="zh-CN" altLang="en-US" sz="2400" dirty="0">
                <a:solidFill>
                  <a:srgbClr val="7F7F7F"/>
                </a:solidFill>
                <a:latin typeface="Impact" pitchFamily="34" charset="0"/>
                <a:ea typeface="微软雅黑" pitchFamily="34" charset="-122"/>
              </a:rPr>
              <a:t>定义</a:t>
            </a:r>
            <a:r>
              <a:rPr lang="en-US" altLang="zh-CN" sz="2400" dirty="0">
                <a:solidFill>
                  <a:srgbClr val="7F7F7F"/>
                </a:solidFill>
                <a:latin typeface="Arial Unicode MS" pitchFamily="34" charset="-122"/>
                <a:ea typeface="Arial Unicode MS" pitchFamily="34" charset="-122"/>
                <a:cs typeface="Arial Unicode MS" pitchFamily="34" charset="-122"/>
              </a:rPr>
              <a:t>View</a:t>
            </a:r>
            <a:endParaRPr lang="zh-CN" altLang="en-US" sz="2400" dirty="0">
              <a:solidFill>
                <a:srgbClr val="7F7F7F"/>
              </a:solidFill>
              <a:latin typeface="Arial Unicode MS" pitchFamily="34" charset="-122"/>
              <a:ea typeface="Arial Unicode MS" pitchFamily="34" charset="-122"/>
              <a:cs typeface="Arial Unicode MS" pitchFamily="34" charset="-122"/>
            </a:endParaRPr>
          </a:p>
        </p:txBody>
      </p:sp>
    </p:spTree>
    <p:custDataLst>
      <p:tags r:id="rId1"/>
    </p:custDataLst>
    <p:extLst>
      <p:ext uri="{BB962C8B-B14F-4D97-AF65-F5344CB8AC3E}">
        <p14:creationId xmlns:p14="http://schemas.microsoft.com/office/powerpoint/2010/main" val="110256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60"/>
            <a:ext cx="8102600" cy="491152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627344" y="1061679"/>
            <a:ext cx="272737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itchFamily="34" charset="-122"/>
                <a:ea typeface="微软雅黑" pitchFamily="34" charset="-122"/>
              </a:rPr>
              <a:t>RecyclerView</a:t>
            </a:r>
            <a:r>
              <a:rPr lang="zh-CN" altLang="en-US" dirty="0">
                <a:solidFill>
                  <a:schemeClr val="bg1"/>
                </a:solidFill>
                <a:latin typeface="微软雅黑" pitchFamily="34" charset="-122"/>
                <a:ea typeface="微软雅黑" pitchFamily="34" charset="-122"/>
              </a:rPr>
              <a:t>的使用</a:t>
            </a: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481013"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smtClean="0"/>
              <a:t>RecyclerView</a:t>
            </a:r>
            <a:r>
              <a:rPr lang="zh-CN" altLang="en-US" sz="2000" dirty="0" smtClean="0"/>
              <a:t>：是</a:t>
            </a:r>
            <a:r>
              <a:rPr lang="en-US" altLang="zh-CN" sz="2000" dirty="0" smtClean="0"/>
              <a:t>Android5.0</a:t>
            </a:r>
            <a:r>
              <a:rPr lang="zh-CN" altLang="en-US" sz="2000" dirty="0" smtClean="0"/>
              <a:t>之后提供的用于</a:t>
            </a:r>
            <a:r>
              <a:rPr lang="zh-CN" altLang="zh-CN" sz="2000" dirty="0"/>
              <a:t>在有限的窗口范围内显示大量数据的控</a:t>
            </a:r>
            <a:r>
              <a:rPr lang="zh-CN" altLang="zh-CN" sz="2000" dirty="0" smtClean="0"/>
              <a:t>件</a:t>
            </a:r>
            <a:r>
              <a:rPr lang="zh-CN" altLang="en-US" sz="2000" dirty="0" smtClean="0"/>
              <a:t>。</a:t>
            </a:r>
            <a:endParaRPr lang="en-US" altLang="zh-CN" sz="2000" dirty="0" smtClean="0"/>
          </a:p>
          <a:p>
            <a:pPr lvl="1">
              <a:lnSpc>
                <a:spcPct val="150000"/>
              </a:lnSpc>
            </a:pPr>
            <a:r>
              <a:rPr lang="zh-CN" altLang="en-US" sz="2000" dirty="0" smtClean="0"/>
              <a:t>与</a:t>
            </a:r>
            <a:r>
              <a:rPr lang="en-US" altLang="zh-CN" sz="2000" dirty="0" smtClean="0"/>
              <a:t>ListView</a:t>
            </a:r>
            <a:r>
              <a:rPr lang="zh-CN" altLang="en-US" sz="2000" dirty="0" smtClean="0"/>
              <a:t>相比，</a:t>
            </a:r>
            <a:r>
              <a:rPr lang="en-US" altLang="zh-CN" sz="2000" dirty="0" smtClean="0"/>
              <a:t>RecyclerView</a:t>
            </a:r>
            <a:r>
              <a:rPr lang="zh-CN" altLang="en-US" sz="2000" dirty="0" smtClean="0"/>
              <a:t>的优势为：</a:t>
            </a:r>
            <a:endParaRPr lang="en-US" altLang="zh-CN" sz="2000" dirty="0" smtClean="0"/>
          </a:p>
          <a:p>
            <a:pPr lvl="2">
              <a:lnSpc>
                <a:spcPct val="150000"/>
              </a:lnSpc>
            </a:pPr>
            <a:r>
              <a:rPr lang="zh-CN" altLang="zh-CN" sz="1600" dirty="0"/>
              <a:t>展示效</a:t>
            </a:r>
            <a:r>
              <a:rPr lang="zh-CN" altLang="zh-CN" sz="1600" dirty="0" smtClean="0"/>
              <a:t>果</a:t>
            </a:r>
            <a:r>
              <a:rPr lang="zh-CN" altLang="en-US" sz="1600" dirty="0" smtClean="0"/>
              <a:t>：</a:t>
            </a:r>
            <a:r>
              <a:rPr lang="en-US" altLang="zh-CN" sz="1600" dirty="0"/>
              <a:t>RecyclerView</a:t>
            </a:r>
            <a:r>
              <a:rPr lang="zh-CN" altLang="en-US" sz="1600" dirty="0"/>
              <a:t>控件可以通过</a:t>
            </a:r>
            <a:r>
              <a:rPr lang="en-US" altLang="zh-CN" sz="1600" dirty="0"/>
              <a:t>LayoutManager</a:t>
            </a:r>
            <a:r>
              <a:rPr lang="zh-CN" altLang="en-US" sz="1600" dirty="0"/>
              <a:t>类实现横向或竖向的列表效果、瀑布流效果和</a:t>
            </a:r>
            <a:r>
              <a:rPr lang="en-US" altLang="zh-CN" sz="1600" dirty="0"/>
              <a:t>GridView</a:t>
            </a:r>
            <a:r>
              <a:rPr lang="zh-CN" altLang="en-US" sz="1600" dirty="0"/>
              <a:t>效果，而</a:t>
            </a:r>
            <a:r>
              <a:rPr lang="en-US" altLang="zh-CN" sz="1600" dirty="0"/>
              <a:t>ListView</a:t>
            </a:r>
            <a:r>
              <a:rPr lang="zh-CN" altLang="en-US" sz="1600" dirty="0"/>
              <a:t>控件只能实现竖直的列表效果</a:t>
            </a:r>
            <a:r>
              <a:rPr lang="zh-CN" altLang="en-US" sz="1600" dirty="0" smtClean="0"/>
              <a:t>。</a:t>
            </a:r>
            <a:endParaRPr lang="en-US" altLang="zh-CN" sz="1600" dirty="0" smtClean="0"/>
          </a:p>
          <a:p>
            <a:pPr lvl="2">
              <a:lnSpc>
                <a:spcPct val="150000"/>
              </a:lnSpc>
            </a:pPr>
            <a:r>
              <a:rPr lang="zh-CN" altLang="zh-CN" sz="1600" dirty="0"/>
              <a:t>适配</a:t>
            </a:r>
            <a:r>
              <a:rPr lang="zh-CN" altLang="zh-CN" sz="1600" dirty="0" smtClean="0"/>
              <a:t>器</a:t>
            </a:r>
            <a:r>
              <a:rPr lang="zh-CN" altLang="en-US" sz="1600" dirty="0" smtClean="0"/>
              <a:t>：</a:t>
            </a:r>
            <a:r>
              <a:rPr lang="en-US" altLang="zh-CN" sz="1600" dirty="0"/>
              <a:t>RecyclerView</a:t>
            </a:r>
            <a:r>
              <a:rPr lang="zh-CN" altLang="en-US" sz="1600" dirty="0"/>
              <a:t>控件使用的是</a:t>
            </a:r>
            <a:r>
              <a:rPr lang="en-US" altLang="zh-CN" sz="1600" dirty="0"/>
              <a:t>RecyclerView.Adapter</a:t>
            </a:r>
            <a:r>
              <a:rPr lang="zh-CN" altLang="en-US" sz="1600" dirty="0"/>
              <a:t>适配器，该适配器将</a:t>
            </a:r>
            <a:r>
              <a:rPr lang="en-US" altLang="zh-CN" sz="1600" dirty="0"/>
              <a:t>BaseAdapter</a:t>
            </a:r>
            <a:r>
              <a:rPr lang="zh-CN" altLang="en-US" sz="1600" dirty="0"/>
              <a:t>中的</a:t>
            </a:r>
            <a:r>
              <a:rPr lang="en-US" altLang="zh-CN" sz="1600" dirty="0"/>
              <a:t>getView()</a:t>
            </a:r>
            <a:r>
              <a:rPr lang="zh-CN" altLang="en-US" sz="1600" dirty="0"/>
              <a:t>方法拆分为</a:t>
            </a:r>
            <a:r>
              <a:rPr lang="en-US" altLang="zh-CN" sz="1600" dirty="0"/>
              <a:t>onCreateViewHolder()</a:t>
            </a:r>
            <a:r>
              <a:rPr lang="zh-CN" altLang="en-US" sz="1600" dirty="0"/>
              <a:t>方法和</a:t>
            </a:r>
            <a:r>
              <a:rPr lang="en-US" altLang="zh-CN" sz="1600" dirty="0"/>
              <a:t>onBindViewHolder()</a:t>
            </a:r>
            <a:r>
              <a:rPr lang="zh-CN" altLang="en-US" sz="1600" dirty="0"/>
              <a:t>方法，强制使用</a:t>
            </a:r>
            <a:r>
              <a:rPr lang="en-US" altLang="zh-CN" sz="1600" dirty="0"/>
              <a:t>ViewHolder</a:t>
            </a:r>
            <a:r>
              <a:rPr lang="zh-CN" altLang="en-US" sz="1600" dirty="0"/>
              <a:t>类，使代码编写规范化，避免了初学者写的代码性能不佳。</a:t>
            </a:r>
            <a:endParaRPr lang="en-US" altLang="zh-CN" sz="1600" dirty="0" smtClean="0"/>
          </a:p>
          <a:p>
            <a:pPr marL="457200" lvl="1" indent="0">
              <a:lnSpc>
                <a:spcPct val="150000"/>
              </a:lnSpc>
              <a:buFont typeface="Arial"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3.4 RecyclerView</a:t>
            </a:r>
            <a:r>
              <a:rPr lang="zh-CN" altLang="en-US" sz="3200" b="1" dirty="0">
                <a:solidFill>
                  <a:srgbClr val="006BA9"/>
                </a:solidFill>
                <a:latin typeface="微软雅黑" pitchFamily="34" charset="-122"/>
                <a:ea typeface="微软雅黑" pitchFamily="34" charset="-122"/>
                <a:sym typeface="宋体" charset="-122"/>
              </a:rPr>
              <a:t>的使用</a:t>
            </a:r>
          </a:p>
        </p:txBody>
      </p:sp>
    </p:spTree>
    <p:custDataLst>
      <p:tags r:id="rId1"/>
    </p:custDataLst>
    <p:extLst>
      <p:ext uri="{BB962C8B-B14F-4D97-AF65-F5344CB8AC3E}">
        <p14:creationId xmlns:p14="http://schemas.microsoft.com/office/powerpoint/2010/main" val="4107559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60"/>
            <a:ext cx="8102600" cy="331236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627344" y="1061679"/>
            <a:ext cx="272737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itchFamily="34" charset="-122"/>
                <a:ea typeface="微软雅黑" pitchFamily="34" charset="-122"/>
              </a:rPr>
              <a:t>RecyclerView</a:t>
            </a:r>
            <a:r>
              <a:rPr lang="zh-CN" altLang="en-US" dirty="0">
                <a:solidFill>
                  <a:schemeClr val="bg1"/>
                </a:solidFill>
                <a:latin typeface="微软雅黑" pitchFamily="34" charset="-122"/>
                <a:ea typeface="微软雅黑" pitchFamily="34" charset="-122"/>
              </a:rPr>
              <a:t>的使用</a:t>
            </a: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532282" y="1484784"/>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与</a:t>
            </a:r>
            <a:r>
              <a:rPr lang="en-US" altLang="zh-CN" sz="2000" dirty="0" smtClean="0"/>
              <a:t>ListView</a:t>
            </a:r>
            <a:r>
              <a:rPr lang="zh-CN" altLang="en-US" sz="2000" dirty="0" smtClean="0"/>
              <a:t>相比，</a:t>
            </a:r>
            <a:r>
              <a:rPr lang="en-US" altLang="zh-CN" sz="2000" dirty="0" smtClean="0"/>
              <a:t>RecyclerView</a:t>
            </a:r>
            <a:r>
              <a:rPr lang="zh-CN" altLang="en-US" sz="2000" dirty="0" smtClean="0"/>
              <a:t>的优势为：</a:t>
            </a:r>
            <a:endParaRPr lang="en-US" altLang="zh-CN" sz="2000" dirty="0" smtClean="0"/>
          </a:p>
          <a:p>
            <a:pPr lvl="2">
              <a:lnSpc>
                <a:spcPct val="150000"/>
              </a:lnSpc>
            </a:pPr>
            <a:r>
              <a:rPr lang="zh-CN" altLang="zh-CN" sz="1600" dirty="0"/>
              <a:t>复用效果</a:t>
            </a:r>
            <a:r>
              <a:rPr lang="zh-CN" altLang="en-US" sz="1600" dirty="0" smtClean="0"/>
              <a:t>：</a:t>
            </a:r>
            <a:r>
              <a:rPr lang="en-US" altLang="zh-CN" sz="1600" dirty="0"/>
              <a:t>RecyclerView</a:t>
            </a:r>
            <a:r>
              <a:rPr lang="zh-CN" altLang="zh-CN" sz="1600" dirty="0"/>
              <a:t>控件复用</a:t>
            </a:r>
            <a:r>
              <a:rPr lang="en-US" altLang="zh-CN" sz="1600" dirty="0"/>
              <a:t>Item</a:t>
            </a:r>
            <a:r>
              <a:rPr lang="zh-CN" altLang="zh-CN" sz="1600" dirty="0"/>
              <a:t>对象的工作由该控件自己实现，而</a:t>
            </a:r>
            <a:r>
              <a:rPr lang="en-US" altLang="zh-CN" sz="1600" dirty="0"/>
              <a:t>ListView</a:t>
            </a:r>
            <a:r>
              <a:rPr lang="zh-CN" altLang="zh-CN" sz="1600" dirty="0"/>
              <a:t>控件复用</a:t>
            </a:r>
            <a:r>
              <a:rPr lang="en-US" altLang="zh-CN" sz="1600" dirty="0"/>
              <a:t>Item</a:t>
            </a:r>
            <a:r>
              <a:rPr lang="zh-CN" altLang="zh-CN" sz="1600" dirty="0"/>
              <a:t>对象的工作需要开发者通过</a:t>
            </a:r>
            <a:r>
              <a:rPr lang="en-US" altLang="zh-CN" sz="1600" dirty="0"/>
              <a:t>convertView</a:t>
            </a:r>
            <a:r>
              <a:rPr lang="zh-CN" altLang="zh-CN" sz="1600" dirty="0"/>
              <a:t>的</a:t>
            </a:r>
            <a:r>
              <a:rPr lang="en-US" altLang="zh-CN" sz="1600" dirty="0"/>
              <a:t>setTag()</a:t>
            </a:r>
            <a:r>
              <a:rPr lang="zh-CN" altLang="zh-CN" sz="1600" dirty="0"/>
              <a:t>方法和</a:t>
            </a:r>
            <a:r>
              <a:rPr lang="en-US" altLang="zh-CN" sz="1600" dirty="0"/>
              <a:t>getTag()</a:t>
            </a:r>
            <a:r>
              <a:rPr lang="zh-CN" altLang="zh-CN" sz="1600" dirty="0"/>
              <a:t>方法进行操作</a:t>
            </a:r>
            <a:r>
              <a:rPr lang="zh-CN" altLang="zh-CN" sz="1600" dirty="0" smtClean="0"/>
              <a:t>。</a:t>
            </a:r>
            <a:endParaRPr lang="en-US" altLang="zh-CN" sz="1600" dirty="0" smtClean="0"/>
          </a:p>
          <a:p>
            <a:pPr lvl="2">
              <a:lnSpc>
                <a:spcPct val="150000"/>
              </a:lnSpc>
            </a:pPr>
            <a:r>
              <a:rPr lang="zh-CN" altLang="en-US" sz="1600" dirty="0"/>
              <a:t>动画效果</a:t>
            </a:r>
            <a:r>
              <a:rPr lang="zh-CN" altLang="en-US" sz="1600" dirty="0" smtClean="0"/>
              <a:t>：</a:t>
            </a:r>
            <a:r>
              <a:rPr lang="en-US" altLang="zh-CN" sz="1600" dirty="0"/>
              <a:t>RecyclerView</a:t>
            </a:r>
            <a:r>
              <a:rPr lang="zh-CN" altLang="zh-CN" sz="1600" dirty="0"/>
              <a:t>控件可以通过</a:t>
            </a:r>
            <a:r>
              <a:rPr lang="en-US" altLang="zh-CN" sz="1600" dirty="0"/>
              <a:t>setItemAnimator()</a:t>
            </a:r>
            <a:r>
              <a:rPr lang="zh-CN" altLang="zh-CN" sz="1600" dirty="0"/>
              <a:t>方法为</a:t>
            </a:r>
            <a:r>
              <a:rPr lang="en-US" altLang="zh-CN" sz="1600" dirty="0"/>
              <a:t>Item</a:t>
            </a:r>
            <a:r>
              <a:rPr lang="zh-CN" altLang="zh-CN" sz="1600" dirty="0"/>
              <a:t>添加动画效果，而</a:t>
            </a:r>
            <a:r>
              <a:rPr lang="en-US" altLang="zh-CN" sz="1600" dirty="0"/>
              <a:t>ListView</a:t>
            </a:r>
            <a:r>
              <a:rPr lang="zh-CN" altLang="zh-CN" sz="1600" dirty="0"/>
              <a:t>控件不可以通过该方法为</a:t>
            </a:r>
            <a:r>
              <a:rPr lang="en-US" altLang="zh-CN" sz="1600" dirty="0"/>
              <a:t>Item</a:t>
            </a:r>
            <a:r>
              <a:rPr lang="zh-CN" altLang="zh-CN" sz="1600" dirty="0"/>
              <a:t>添加动画效</a:t>
            </a:r>
            <a:r>
              <a:rPr lang="zh-CN" altLang="zh-CN" sz="1600" dirty="0" smtClean="0"/>
              <a:t>果</a:t>
            </a:r>
            <a:r>
              <a:rPr lang="zh-CN" altLang="en-US" sz="1600" dirty="0" smtClean="0"/>
              <a:t>。</a:t>
            </a:r>
            <a:endParaRPr lang="en-US" altLang="zh-CN" sz="1600" dirty="0" smtClean="0"/>
          </a:p>
          <a:p>
            <a:pPr marL="457200" lvl="1" indent="0">
              <a:lnSpc>
                <a:spcPct val="150000"/>
              </a:lnSpc>
              <a:buFont typeface="Arial"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3.4 RecyclerView</a:t>
            </a:r>
            <a:r>
              <a:rPr lang="zh-CN" altLang="en-US" sz="3200" b="1" dirty="0">
                <a:solidFill>
                  <a:srgbClr val="006BA9"/>
                </a:solidFill>
                <a:latin typeface="微软雅黑" pitchFamily="34" charset="-122"/>
                <a:ea typeface="微软雅黑" pitchFamily="34" charset="-122"/>
                <a:sym typeface="宋体" charset="-122"/>
              </a:rPr>
              <a:t>的使用</a:t>
            </a:r>
          </a:p>
        </p:txBody>
      </p:sp>
    </p:spTree>
    <p:custDataLst>
      <p:tags r:id="rId1"/>
    </p:custDataLst>
    <p:extLst>
      <p:ext uri="{BB962C8B-B14F-4D97-AF65-F5344CB8AC3E}">
        <p14:creationId xmlns:p14="http://schemas.microsoft.com/office/powerpoint/2010/main" val="3379915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461210" y="4711986"/>
            <a:ext cx="5832648"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710580" y="420328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3.4</a:t>
            </a:r>
            <a:r>
              <a:rPr lang="en-US" altLang="zh-CN" sz="2400" dirty="0" smtClean="0">
                <a:solidFill>
                  <a:schemeClr val="bg1"/>
                </a:solidFill>
                <a:latin typeface="Impact" pitchFamily="34" charset="0"/>
                <a:ea typeface="微软雅黑"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RecyclerView</a:t>
            </a:r>
            <a:r>
              <a:rPr lang="zh-CN" altLang="en-US" sz="2400" dirty="0">
                <a:solidFill>
                  <a:srgbClr val="7F7F7F"/>
                </a:solidFill>
                <a:latin typeface="Impact" pitchFamily="34" charset="0"/>
                <a:ea typeface="微软雅黑" pitchFamily="34" charset="-122"/>
              </a:rPr>
              <a:t>的使用</a:t>
            </a:r>
          </a:p>
        </p:txBody>
      </p:sp>
      <p:sp>
        <p:nvSpPr>
          <p:cNvPr id="4" name="TextBox 6"/>
          <p:cNvSpPr txBox="1"/>
          <p:nvPr/>
        </p:nvSpPr>
        <p:spPr>
          <a:xfrm>
            <a:off x="749116" y="1989619"/>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3.1    </a:t>
            </a:r>
            <a:r>
              <a:rPr lang="zh-CN" altLang="en-US" sz="2400" dirty="0">
                <a:solidFill>
                  <a:srgbClr val="7F7F7F"/>
                </a:solidFill>
                <a:latin typeface="Impact" pitchFamily="34" charset="0"/>
                <a:ea typeface="微软雅黑" pitchFamily="34" charset="-122"/>
              </a:rPr>
              <a:t>简单控件的使用 </a:t>
            </a:r>
          </a:p>
        </p:txBody>
      </p:sp>
      <p:sp>
        <p:nvSpPr>
          <p:cNvPr id="5" name="TextBox 10"/>
          <p:cNvSpPr txBox="1"/>
          <p:nvPr/>
        </p:nvSpPr>
        <p:spPr>
          <a:xfrm>
            <a:off x="710580" y="2739231"/>
            <a:ext cx="4032448"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3.2</a:t>
            </a:r>
            <a:r>
              <a:rPr lang="en-US" altLang="zh-CN" sz="2400" dirty="0" smtClean="0">
                <a:solidFill>
                  <a:srgbClr val="CD1F06"/>
                </a:solidFill>
                <a:latin typeface="Impact" pitchFamily="34" charset="0"/>
                <a:ea typeface="微软雅黑"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AlertDialog</a:t>
            </a:r>
            <a:r>
              <a:rPr lang="zh-CN" altLang="en-US" sz="2400" dirty="0">
                <a:solidFill>
                  <a:srgbClr val="7F7F7F"/>
                </a:solidFill>
                <a:latin typeface="Impact" pitchFamily="34" charset="0"/>
                <a:ea typeface="微软雅黑" pitchFamily="34" charset="-122"/>
              </a:rPr>
              <a:t>对话框的使用</a:t>
            </a:r>
          </a:p>
        </p:txBody>
      </p:sp>
      <p:sp>
        <p:nvSpPr>
          <p:cNvPr id="6" name="TextBox 11"/>
          <p:cNvSpPr txBox="1"/>
          <p:nvPr/>
        </p:nvSpPr>
        <p:spPr>
          <a:xfrm>
            <a:off x="710580" y="3486183"/>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3.3   </a:t>
            </a:r>
            <a:r>
              <a:rPr lang="en-US" altLang="zh-CN" sz="2400" dirty="0">
                <a:solidFill>
                  <a:srgbClr val="7F7F7F"/>
                </a:solidFill>
                <a:latin typeface="Arial Unicode MS" panose="020B0604020202020204" pitchFamily="34" charset="-122"/>
                <a:ea typeface="Arial Unicode MS" panose="020B0604020202020204" pitchFamily="34" charset="-122"/>
                <a:cs typeface="Arial Unicode MS" panose="020B0604020202020204" pitchFamily="34" charset="-122"/>
              </a:rPr>
              <a:t>ListView</a:t>
            </a:r>
            <a:r>
              <a:rPr lang="zh-CN" altLang="en-US" sz="2400" dirty="0">
                <a:solidFill>
                  <a:srgbClr val="7F7F7F"/>
                </a:solidFill>
                <a:latin typeface="Impact" pitchFamily="34" charset="0"/>
                <a:ea typeface="微软雅黑" pitchFamily="34" charset="-122"/>
              </a:rPr>
              <a:t>的使用</a:t>
            </a: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smtClean="0">
                <a:solidFill>
                  <a:srgbClr val="F2F2E6"/>
                </a:solidFill>
                <a:latin typeface="微软雅黑" pitchFamily="34" charset="-122"/>
                <a:ea typeface="微软雅黑" pitchFamily="34" charset="-122"/>
              </a:rPr>
              <a:t>主讲内容</a:t>
            </a:r>
            <a:endParaRPr lang="en-US" altLang="zh-CN" sz="5400" b="1" smtClean="0">
              <a:solidFill>
                <a:srgbClr val="F2F2E6"/>
              </a:solidFill>
              <a:latin typeface="微软雅黑" pitchFamily="34" charset="-122"/>
              <a:ea typeface="微软雅黑" pitchFamily="34" charset="-122"/>
            </a:endParaRPr>
          </a:p>
          <a:p>
            <a:pPr algn="ctr"/>
            <a:r>
              <a:rPr lang="en-US" altLang="zh-CN" sz="3200" smtClean="0">
                <a:solidFill>
                  <a:srgbClr val="F2F2E6"/>
                </a:solidFill>
                <a:latin typeface="Agency FB" panose="020B0503020202020204" pitchFamily="34" charset="0"/>
                <a:ea typeface="Adobe 宋体 Std L" pitchFamily="18" charset="-122"/>
              </a:rPr>
              <a:t>Speech </a:t>
            </a:r>
            <a:r>
              <a:rPr lang="en-US" altLang="zh-CN" sz="3200">
                <a:solidFill>
                  <a:srgbClr val="F2F2E6"/>
                </a:solidFill>
                <a:latin typeface="Agency FB" panose="020B0503020202020204" pitchFamily="34" charset="0"/>
                <a:ea typeface="Adobe 宋体 Std L" pitchFamily="18" charset="-122"/>
              </a:rPr>
              <a:t>content</a:t>
            </a:r>
            <a:endParaRPr lang="en-US" altLang="zh-CN" sz="3200" dirty="0" smtClean="0">
              <a:solidFill>
                <a:srgbClr val="F2F2E6"/>
              </a:solidFill>
              <a:latin typeface="Agency FB" panose="020B0503020202020204" pitchFamily="34" charset="0"/>
              <a:ea typeface="Adobe 宋体 Std L" pitchFamily="18" charset="-122"/>
            </a:endParaRPr>
          </a:p>
        </p:txBody>
      </p:sp>
      <p:sp>
        <p:nvSpPr>
          <p:cNvPr id="11"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
        <p:nvSpPr>
          <p:cNvPr id="12" name="TextBox 5"/>
          <p:cNvSpPr txBox="1"/>
          <p:nvPr/>
        </p:nvSpPr>
        <p:spPr>
          <a:xfrm>
            <a:off x="710580" y="4831953"/>
            <a:ext cx="3834300" cy="369332"/>
          </a:xfrm>
          <a:prstGeom prst="rect">
            <a:avLst/>
          </a:prstGeom>
          <a:noFill/>
        </p:spPr>
        <p:txBody>
          <a:bodyPr vert="horz" wrap="square" lIns="0" tIns="0" rIns="0" bIns="0" rtlCol="0" anchor="ctr">
            <a:spAutoFit/>
          </a:bodyPr>
          <a:lstStyle/>
          <a:p>
            <a:r>
              <a:rPr lang="en-US" altLang="zh-CN" sz="2400" dirty="0" smtClean="0">
                <a:solidFill>
                  <a:schemeClr val="bg1"/>
                </a:solidFill>
                <a:latin typeface="Impact" pitchFamily="34" charset="0"/>
                <a:ea typeface="微软雅黑" pitchFamily="34" charset="-122"/>
              </a:rPr>
              <a:t>3.5   </a:t>
            </a:r>
            <a:r>
              <a:rPr lang="zh-CN" altLang="en-US" sz="2400" dirty="0" smtClean="0">
                <a:solidFill>
                  <a:schemeClr val="bg1"/>
                </a:solidFill>
                <a:latin typeface="Impact" pitchFamily="34" charset="0"/>
                <a:ea typeface="微软雅黑" pitchFamily="34" charset="-122"/>
              </a:rPr>
              <a:t>自</a:t>
            </a:r>
            <a:r>
              <a:rPr lang="zh-CN" altLang="en-US" sz="2400" dirty="0">
                <a:solidFill>
                  <a:schemeClr val="bg1"/>
                </a:solidFill>
                <a:latin typeface="Impact" pitchFamily="34" charset="0"/>
                <a:ea typeface="微软雅黑" pitchFamily="34" charset="-122"/>
              </a:rPr>
              <a:t>定义</a:t>
            </a:r>
            <a:r>
              <a:rPr lang="en-US" altLang="zh-CN" sz="2400" dirty="0">
                <a:solidFill>
                  <a:schemeClr val="bg1"/>
                </a:solidFill>
                <a:latin typeface="Arial Unicode MS" pitchFamily="34" charset="-122"/>
                <a:ea typeface="Arial Unicode MS" pitchFamily="34" charset="-122"/>
                <a:cs typeface="Arial Unicode MS" pitchFamily="34" charset="-122"/>
              </a:rPr>
              <a:t>View</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spTree>
    <p:custDataLst>
      <p:tags r:id="rId1"/>
    </p:custDataLst>
    <p:extLst>
      <p:ext uri="{BB962C8B-B14F-4D97-AF65-F5344CB8AC3E}">
        <p14:creationId xmlns:p14="http://schemas.microsoft.com/office/powerpoint/2010/main" val="3973899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59"/>
            <a:ext cx="8102600" cy="503666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073400" y="1061679"/>
            <a:ext cx="189698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itchFamily="34" charset="-122"/>
                <a:ea typeface="微软雅黑" pitchFamily="34" charset="-122"/>
              </a:rPr>
              <a:t>自定义</a:t>
            </a:r>
            <a:r>
              <a:rPr lang="en-US" altLang="zh-CN" dirty="0" smtClean="0">
                <a:solidFill>
                  <a:schemeClr val="bg1"/>
                </a:solidFill>
                <a:latin typeface="微软雅黑" pitchFamily="34" charset="-122"/>
                <a:ea typeface="微软雅黑" pitchFamily="34" charset="-122"/>
              </a:rPr>
              <a:t>View</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481013"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当使用系统控件不满足需求时，需要自定义控件。</a:t>
            </a:r>
            <a:endParaRPr lang="en-US" altLang="zh-CN" sz="2000" dirty="0" smtClean="0"/>
          </a:p>
          <a:p>
            <a:pPr lvl="1">
              <a:lnSpc>
                <a:spcPct val="150000"/>
              </a:lnSpc>
            </a:pPr>
            <a:r>
              <a:rPr lang="zh-CN" altLang="zh-CN" sz="2000" dirty="0"/>
              <a:t>最简单的自定义</a:t>
            </a:r>
            <a:r>
              <a:rPr lang="en-US" altLang="zh-CN" sz="2000" dirty="0"/>
              <a:t>View</a:t>
            </a:r>
            <a:r>
              <a:rPr lang="zh-CN" altLang="zh-CN" sz="2000" dirty="0"/>
              <a:t>就是创建一个类继承自</a:t>
            </a:r>
            <a:r>
              <a:rPr lang="en-US" altLang="zh-CN" sz="2000" dirty="0"/>
              <a:t>View</a:t>
            </a:r>
            <a:r>
              <a:rPr lang="zh-CN" altLang="zh-CN" sz="2000" dirty="0"/>
              <a:t>类或者其子类，并重写该类的构造方</a:t>
            </a:r>
            <a:r>
              <a:rPr lang="zh-CN" altLang="zh-CN" sz="2000" dirty="0" smtClean="0"/>
              <a:t>法</a:t>
            </a:r>
            <a:r>
              <a:rPr lang="zh-CN" altLang="en-US" sz="2000" dirty="0" smtClean="0"/>
              <a:t>。</a:t>
            </a:r>
            <a:endParaRPr lang="en-US" altLang="zh-CN" sz="2000" dirty="0" smtClean="0"/>
          </a:p>
          <a:p>
            <a:pPr lvl="1">
              <a:lnSpc>
                <a:spcPct val="150000"/>
              </a:lnSpc>
            </a:pPr>
            <a:endParaRPr lang="en-US" altLang="zh-CN" sz="2000" dirty="0" smtClean="0"/>
          </a:p>
          <a:p>
            <a:pPr lvl="1">
              <a:lnSpc>
                <a:spcPct val="150000"/>
              </a:lnSpc>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3.5 </a:t>
            </a:r>
            <a:r>
              <a:rPr lang="zh-CN" altLang="en-US" sz="3200" b="1" dirty="0" smtClean="0">
                <a:solidFill>
                  <a:srgbClr val="006BA9"/>
                </a:solidFill>
                <a:latin typeface="微软雅黑" pitchFamily="34" charset="-122"/>
                <a:ea typeface="微软雅黑" pitchFamily="34" charset="-122"/>
                <a:sym typeface="宋体" charset="-122"/>
              </a:rPr>
              <a:t>自定义</a:t>
            </a:r>
            <a:r>
              <a:rPr lang="en-US" altLang="zh-CN" sz="3200" b="1" dirty="0" smtClean="0">
                <a:solidFill>
                  <a:srgbClr val="006BA9"/>
                </a:solidFill>
                <a:latin typeface="微软雅黑" pitchFamily="34" charset="-122"/>
                <a:ea typeface="微软雅黑" pitchFamily="34" charset="-122"/>
                <a:sym typeface="宋体" charset="-122"/>
              </a:rPr>
              <a:t>View</a:t>
            </a:r>
            <a:endParaRPr lang="zh-CN" altLang="en-US" sz="3200" b="1" dirty="0">
              <a:solidFill>
                <a:srgbClr val="006BA9"/>
              </a:solidFill>
              <a:latin typeface="微软雅黑" pitchFamily="34" charset="-122"/>
              <a:ea typeface="微软雅黑" pitchFamily="34" charset="-122"/>
              <a:sym typeface="宋体" charset="-122"/>
            </a:endParaRPr>
          </a:p>
        </p:txBody>
      </p:sp>
      <p:sp>
        <p:nvSpPr>
          <p:cNvPr id="15" name="TextBox 14"/>
          <p:cNvSpPr txBox="1"/>
          <p:nvPr/>
        </p:nvSpPr>
        <p:spPr>
          <a:xfrm>
            <a:off x="1187624" y="3216760"/>
            <a:ext cx="6624736" cy="2897336"/>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public class Customview extends View{</a:t>
            </a:r>
          </a:p>
          <a:p>
            <a:r>
              <a:rPr lang="en-US" altLang="zh-CN" sz="1600" dirty="0"/>
              <a:t>    public Customview(Context context) {</a:t>
            </a:r>
          </a:p>
          <a:p>
            <a:r>
              <a:rPr lang="en-US" altLang="zh-CN" sz="1600" dirty="0"/>
              <a:t>        super(context);</a:t>
            </a:r>
          </a:p>
          <a:p>
            <a:r>
              <a:rPr lang="en-US" altLang="zh-CN" sz="1600" dirty="0"/>
              <a:t>    }</a:t>
            </a:r>
          </a:p>
          <a:p>
            <a:r>
              <a:rPr lang="en-US" altLang="zh-CN" sz="1600" dirty="0"/>
              <a:t>    public Customview(Context context, AttributeSet attrs) {</a:t>
            </a:r>
          </a:p>
          <a:p>
            <a:r>
              <a:rPr lang="en-US" altLang="zh-CN" sz="1600" dirty="0"/>
              <a:t>        super(context, attrs);</a:t>
            </a:r>
          </a:p>
          <a:p>
            <a:r>
              <a:rPr lang="en-US" altLang="zh-CN" sz="1600" dirty="0"/>
              <a:t>    }</a:t>
            </a:r>
          </a:p>
          <a:p>
            <a:r>
              <a:rPr lang="en-US" altLang="zh-CN" sz="1600" dirty="0"/>
              <a:t>}</a:t>
            </a:r>
          </a:p>
          <a:p>
            <a:endParaRPr lang="zh-CN" altLang="zh-CN" sz="1600" dirty="0"/>
          </a:p>
        </p:txBody>
      </p:sp>
      <p:sp>
        <p:nvSpPr>
          <p:cNvPr id="16" name="矩形 15"/>
          <p:cNvSpPr/>
          <p:nvPr/>
        </p:nvSpPr>
        <p:spPr>
          <a:xfrm>
            <a:off x="1459405" y="3692555"/>
            <a:ext cx="3134820" cy="347079"/>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17" name="直接箭头连接符 16"/>
          <p:cNvCxnSpPr/>
          <p:nvPr/>
        </p:nvCxnSpPr>
        <p:spPr bwMode="auto">
          <a:xfrm>
            <a:off x="4086488" y="4050086"/>
            <a:ext cx="0" cy="24301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圆角矩形 17"/>
          <p:cNvSpPr/>
          <p:nvPr/>
        </p:nvSpPr>
        <p:spPr>
          <a:xfrm>
            <a:off x="1921259" y="4293096"/>
            <a:ext cx="484499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smtClean="0">
                <a:solidFill>
                  <a:schemeClr val="bg1"/>
                </a:solidFill>
                <a:ea typeface="宋体" pitchFamily="2" charset="-122"/>
              </a:rPr>
              <a:t>在</a:t>
            </a:r>
            <a:r>
              <a:rPr lang="en-US" altLang="zh-CN" b="1" dirty="0" smtClean="0">
                <a:solidFill>
                  <a:schemeClr val="bg1"/>
                </a:solidFill>
                <a:ea typeface="宋体" pitchFamily="2" charset="-122"/>
              </a:rPr>
              <a:t>Java</a:t>
            </a:r>
            <a:r>
              <a:rPr lang="zh-CN" altLang="en-US" b="1" dirty="0">
                <a:solidFill>
                  <a:schemeClr val="bg1"/>
                </a:solidFill>
                <a:ea typeface="宋体" pitchFamily="2" charset="-122"/>
              </a:rPr>
              <a:t>代</a:t>
            </a:r>
            <a:r>
              <a:rPr lang="zh-CN" altLang="en-US" b="1" dirty="0" smtClean="0">
                <a:solidFill>
                  <a:schemeClr val="bg1"/>
                </a:solidFill>
                <a:ea typeface="宋体" pitchFamily="2" charset="-122"/>
              </a:rPr>
              <a:t>码中创建对象时，使用该构造函数</a:t>
            </a:r>
            <a:endParaRPr lang="zh-CN" altLang="en-US" b="1" dirty="0">
              <a:solidFill>
                <a:schemeClr val="bg1"/>
              </a:solidFill>
              <a:ea typeface="宋体" pitchFamily="2" charset="-122"/>
            </a:endParaRPr>
          </a:p>
        </p:txBody>
      </p:sp>
      <p:sp>
        <p:nvSpPr>
          <p:cNvPr id="25" name="矩形 24"/>
          <p:cNvSpPr/>
          <p:nvPr/>
        </p:nvSpPr>
        <p:spPr>
          <a:xfrm>
            <a:off x="1384090" y="4797152"/>
            <a:ext cx="4603274" cy="347079"/>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26" name="直接箭头连接符 25"/>
          <p:cNvCxnSpPr/>
          <p:nvPr/>
        </p:nvCxnSpPr>
        <p:spPr bwMode="auto">
          <a:xfrm>
            <a:off x="3923928" y="5144231"/>
            <a:ext cx="0" cy="24301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圆角矩形 26"/>
          <p:cNvSpPr/>
          <p:nvPr/>
        </p:nvSpPr>
        <p:spPr>
          <a:xfrm>
            <a:off x="1783322" y="5387241"/>
            <a:ext cx="5670673"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smtClean="0">
                <a:solidFill>
                  <a:schemeClr val="bg1"/>
                </a:solidFill>
                <a:ea typeface="宋体" pitchFamily="2" charset="-122"/>
              </a:rPr>
              <a:t>在</a:t>
            </a:r>
            <a:r>
              <a:rPr lang="en-US" altLang="zh-CN" b="1" dirty="0" smtClean="0">
                <a:solidFill>
                  <a:schemeClr val="bg1"/>
                </a:solidFill>
                <a:ea typeface="宋体" pitchFamily="2" charset="-122"/>
              </a:rPr>
              <a:t>XML</a:t>
            </a:r>
            <a:r>
              <a:rPr lang="zh-CN" altLang="en-US" b="1" dirty="0" smtClean="0">
                <a:solidFill>
                  <a:schemeClr val="bg1"/>
                </a:solidFill>
                <a:ea typeface="宋体" pitchFamily="2" charset="-122"/>
              </a:rPr>
              <a:t>布局中引入自定义控件时，使用该构造函数</a:t>
            </a:r>
            <a:endParaRPr lang="zh-CN" altLang="en-US"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3196074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6"/>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par>
                                <p:cTn id="25" presetID="22" presetClass="entr" presetSubtype="1"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animBg="1"/>
      <p:bldP spid="18" grpId="1" animBg="1"/>
      <p:bldP spid="25" grpId="0" animBg="1"/>
      <p:bldP spid="2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60"/>
            <a:ext cx="8102600" cy="491152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300192" y="1061679"/>
            <a:ext cx="180020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自定</a:t>
            </a:r>
            <a:r>
              <a:rPr lang="zh-CN" altLang="en-US" dirty="0" smtClean="0">
                <a:solidFill>
                  <a:schemeClr val="bg1"/>
                </a:solidFill>
                <a:latin typeface="微软雅黑" pitchFamily="34" charset="-122"/>
                <a:ea typeface="微软雅黑" pitchFamily="34" charset="-122"/>
              </a:rPr>
              <a:t>义控件</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481013"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a:t>由于系统自带的控件不能满足需求中的某种样式或功能，因此我们需要在自定义</a:t>
            </a:r>
            <a:r>
              <a:rPr lang="en-US" altLang="zh-CN" sz="2000" dirty="0"/>
              <a:t>View</a:t>
            </a:r>
            <a:r>
              <a:rPr lang="zh-CN" altLang="en-US" sz="2000" dirty="0"/>
              <a:t>中通过重写指定的方法来添加额外的样式和功能</a:t>
            </a:r>
            <a:r>
              <a:rPr lang="zh-CN" altLang="en-US" sz="2000" dirty="0" smtClean="0"/>
              <a:t>。</a:t>
            </a:r>
            <a:endParaRPr lang="en-US" altLang="zh-CN" sz="2000" dirty="0" smtClean="0"/>
          </a:p>
          <a:p>
            <a:pPr lvl="1">
              <a:lnSpc>
                <a:spcPct val="150000"/>
              </a:lnSpc>
            </a:pPr>
            <a:r>
              <a:rPr lang="zh-CN" altLang="zh-CN" sz="2000" dirty="0"/>
              <a:t>自定义</a:t>
            </a:r>
            <a:r>
              <a:rPr lang="en-US" altLang="zh-CN" sz="2000" dirty="0"/>
              <a:t>View</a:t>
            </a:r>
            <a:r>
              <a:rPr lang="zh-CN" altLang="zh-CN" sz="2000" dirty="0"/>
              <a:t>常用的</a:t>
            </a:r>
            <a:r>
              <a:rPr lang="en-US" altLang="zh-CN" sz="2000" dirty="0"/>
              <a:t>3</a:t>
            </a:r>
            <a:r>
              <a:rPr lang="zh-CN" altLang="zh-CN" sz="2000" dirty="0"/>
              <a:t>个方</a:t>
            </a:r>
            <a:r>
              <a:rPr lang="zh-CN" altLang="zh-CN" sz="2000" dirty="0" smtClean="0"/>
              <a:t>法</a:t>
            </a:r>
            <a:r>
              <a:rPr lang="zh-CN" altLang="en-US" sz="2000" dirty="0" smtClean="0"/>
              <a:t>如下：</a:t>
            </a:r>
            <a:endParaRPr lang="en-US" altLang="zh-CN" sz="2000" dirty="0" smtClean="0"/>
          </a:p>
          <a:p>
            <a:pPr lvl="2">
              <a:lnSpc>
                <a:spcPct val="150000"/>
              </a:lnSpc>
            </a:pPr>
            <a:r>
              <a:rPr lang="en-US" altLang="zh-CN" sz="1600" dirty="0" smtClean="0"/>
              <a:t>onMeasure</a:t>
            </a:r>
            <a:r>
              <a:rPr lang="en-US" altLang="zh-CN" sz="1600" dirty="0"/>
              <a:t>()</a:t>
            </a:r>
            <a:r>
              <a:rPr lang="zh-CN" altLang="zh-CN" sz="1600" dirty="0"/>
              <a:t>方</a:t>
            </a:r>
            <a:r>
              <a:rPr lang="zh-CN" altLang="zh-CN" sz="1600" dirty="0" smtClean="0"/>
              <a:t>法</a:t>
            </a:r>
            <a:r>
              <a:rPr lang="zh-CN" altLang="en-US" sz="1600" dirty="0" smtClean="0"/>
              <a:t>：</a:t>
            </a:r>
            <a:r>
              <a:rPr lang="zh-CN" altLang="zh-CN" sz="1600" dirty="0"/>
              <a:t>测量尺</a:t>
            </a:r>
            <a:r>
              <a:rPr lang="zh-CN" altLang="zh-CN" sz="1600" dirty="0" smtClean="0"/>
              <a:t>寸</a:t>
            </a:r>
            <a:r>
              <a:rPr lang="zh-CN" altLang="en-US" sz="1600" dirty="0" smtClean="0"/>
              <a:t>。</a:t>
            </a:r>
            <a:endParaRPr lang="en-US" altLang="zh-CN" sz="1600" dirty="0" smtClean="0"/>
          </a:p>
          <a:p>
            <a:pPr lvl="2">
              <a:lnSpc>
                <a:spcPct val="150000"/>
              </a:lnSpc>
            </a:pPr>
            <a:r>
              <a:rPr lang="en-US" altLang="zh-CN" sz="1600" dirty="0"/>
              <a:t>onDraw()</a:t>
            </a:r>
            <a:r>
              <a:rPr lang="zh-CN" altLang="zh-CN" sz="1600" dirty="0"/>
              <a:t>方</a:t>
            </a:r>
            <a:r>
              <a:rPr lang="zh-CN" altLang="zh-CN" sz="1600" dirty="0" smtClean="0"/>
              <a:t>法</a:t>
            </a:r>
            <a:r>
              <a:rPr lang="zh-CN" altLang="en-US" sz="1600" dirty="0" smtClean="0"/>
              <a:t>：</a:t>
            </a:r>
            <a:r>
              <a:rPr lang="zh-CN" altLang="zh-CN" sz="1600" dirty="0"/>
              <a:t>绘制图</a:t>
            </a:r>
            <a:r>
              <a:rPr lang="zh-CN" altLang="zh-CN" sz="1600" dirty="0" smtClean="0"/>
              <a:t>像</a:t>
            </a:r>
            <a:r>
              <a:rPr lang="zh-CN" altLang="en-US" sz="1600" dirty="0" smtClean="0"/>
              <a:t>。</a:t>
            </a:r>
            <a:endParaRPr lang="en-US" altLang="zh-CN" sz="1600" dirty="0" smtClean="0"/>
          </a:p>
          <a:p>
            <a:pPr lvl="2">
              <a:lnSpc>
                <a:spcPct val="150000"/>
              </a:lnSpc>
            </a:pPr>
            <a:r>
              <a:rPr lang="en-US" altLang="zh-CN" sz="1600" dirty="0"/>
              <a:t>onLayout()</a:t>
            </a:r>
            <a:r>
              <a:rPr lang="zh-CN" altLang="zh-CN" sz="1600" dirty="0"/>
              <a:t>方</a:t>
            </a:r>
            <a:r>
              <a:rPr lang="zh-CN" altLang="zh-CN" sz="1600" dirty="0" smtClean="0"/>
              <a:t>法</a:t>
            </a:r>
            <a:r>
              <a:rPr lang="zh-CN" altLang="en-US" sz="1600" dirty="0" smtClean="0"/>
              <a:t>：</a:t>
            </a:r>
            <a:r>
              <a:rPr lang="zh-CN" altLang="zh-CN" sz="1600" dirty="0"/>
              <a:t>指定布局中子控件的位</a:t>
            </a:r>
            <a:r>
              <a:rPr lang="zh-CN" altLang="zh-CN" sz="1600" dirty="0" smtClean="0"/>
              <a:t>置</a:t>
            </a:r>
            <a:r>
              <a:rPr lang="zh-CN" altLang="en-US" sz="1600" dirty="0" smtClean="0"/>
              <a:t>。</a:t>
            </a:r>
            <a:endParaRPr lang="en-US" altLang="zh-CN" sz="1600" dirty="0"/>
          </a:p>
          <a:p>
            <a:pPr marL="457200" lvl="1" indent="0">
              <a:lnSpc>
                <a:spcPct val="150000"/>
              </a:lnSpc>
              <a:buFont typeface="Arial"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3.5 </a:t>
            </a:r>
            <a:r>
              <a:rPr lang="zh-CN" altLang="en-US" sz="3200" b="1" dirty="0" smtClean="0">
                <a:solidFill>
                  <a:srgbClr val="006BA9"/>
                </a:solidFill>
                <a:latin typeface="微软雅黑" pitchFamily="34" charset="-122"/>
                <a:ea typeface="微软雅黑" pitchFamily="34" charset="-122"/>
                <a:sym typeface="宋体" charset="-122"/>
              </a:rPr>
              <a:t>自定义控件</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713611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
          <p:cNvSpPr txBox="1">
            <a:spLocks/>
          </p:cNvSpPr>
          <p:nvPr/>
        </p:nvSpPr>
        <p:spPr bwMode="auto">
          <a:xfrm>
            <a:off x="519237" y="2856087"/>
            <a:ext cx="7975600" cy="2166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zh-CN" sz="2000" dirty="0" smtClean="0"/>
              <a:t>测</a:t>
            </a:r>
            <a:r>
              <a:rPr lang="zh-CN" altLang="zh-CN" sz="2000" dirty="0"/>
              <a:t>量模</a:t>
            </a:r>
            <a:r>
              <a:rPr lang="zh-CN" altLang="zh-CN" sz="2000" dirty="0" smtClean="0"/>
              <a:t>式</a:t>
            </a:r>
            <a:endParaRPr lang="en-US" altLang="zh-CN" sz="2000" dirty="0" smtClean="0"/>
          </a:p>
          <a:p>
            <a:pPr lvl="2">
              <a:lnSpc>
                <a:spcPct val="150000"/>
              </a:lnSpc>
              <a:buFont typeface="Wingdings" pitchFamily="2" charset="2"/>
              <a:buChar char="u"/>
            </a:pPr>
            <a:r>
              <a:rPr lang="en-US" altLang="zh-CN" sz="1400" dirty="0" smtClean="0"/>
              <a:t>EXACTLY</a:t>
            </a:r>
            <a:r>
              <a:rPr lang="zh-CN" altLang="en-US" sz="1400" dirty="0" smtClean="0"/>
              <a:t>：</a:t>
            </a:r>
            <a:r>
              <a:rPr lang="zh-CN" altLang="zh-CN" sz="1400" dirty="0"/>
              <a:t>当自定义控件的宽高的值设置为具体值时使</a:t>
            </a:r>
            <a:r>
              <a:rPr lang="zh-CN" altLang="zh-CN" sz="1400" dirty="0" smtClean="0"/>
              <a:t>用</a:t>
            </a:r>
            <a:r>
              <a:rPr lang="zh-CN" altLang="en-US" sz="1400" dirty="0" smtClean="0"/>
              <a:t>，如</a:t>
            </a:r>
            <a:r>
              <a:rPr lang="en-US" altLang="zh-CN" sz="1400" dirty="0" smtClean="0"/>
              <a:t>100dp</a:t>
            </a:r>
            <a:r>
              <a:rPr lang="zh-CN" altLang="en-US" sz="1400" dirty="0" smtClean="0"/>
              <a:t>，</a:t>
            </a:r>
            <a:r>
              <a:rPr lang="zh-CN" altLang="zh-CN" sz="1400" dirty="0"/>
              <a:t>此时控件的宽高值是精确的尺</a:t>
            </a:r>
            <a:r>
              <a:rPr lang="zh-CN" altLang="zh-CN" sz="1400" dirty="0" smtClean="0"/>
              <a:t>寸</a:t>
            </a:r>
            <a:r>
              <a:rPr lang="zh-CN" altLang="en-US" sz="1400" dirty="0" smtClean="0"/>
              <a:t>。</a:t>
            </a:r>
            <a:endParaRPr lang="en-US" altLang="zh-CN" sz="1400" dirty="0" smtClean="0"/>
          </a:p>
          <a:p>
            <a:pPr lvl="2">
              <a:lnSpc>
                <a:spcPct val="150000"/>
              </a:lnSpc>
              <a:buFont typeface="Wingdings" pitchFamily="2" charset="2"/>
              <a:buChar char="u"/>
            </a:pPr>
            <a:r>
              <a:rPr lang="en-US" altLang="zh-CN" sz="1400" dirty="0" smtClean="0"/>
              <a:t>AT_MOST</a:t>
            </a:r>
            <a:r>
              <a:rPr lang="zh-CN" altLang="en-US" sz="1400" dirty="0" smtClean="0"/>
              <a:t>：</a:t>
            </a:r>
            <a:r>
              <a:rPr lang="zh-CN" altLang="zh-CN" sz="1400" dirty="0"/>
              <a:t>当自定义控件的宽高值为</a:t>
            </a:r>
            <a:r>
              <a:rPr lang="en-US" altLang="zh-CN" sz="1400" dirty="0"/>
              <a:t>wrap_content</a:t>
            </a:r>
            <a:r>
              <a:rPr lang="zh-CN" altLang="zh-CN" sz="1400" dirty="0"/>
              <a:t>时使用，此时控件的宽高值是控件中的数据内容可获得的最大空间值</a:t>
            </a:r>
            <a:r>
              <a:rPr lang="zh-CN" altLang="zh-CN" sz="1400" dirty="0" smtClean="0"/>
              <a:t>。</a:t>
            </a:r>
            <a:endParaRPr lang="en-US" altLang="zh-CN" sz="1400" dirty="0" smtClean="0"/>
          </a:p>
          <a:p>
            <a:pPr lvl="2">
              <a:lnSpc>
                <a:spcPct val="150000"/>
              </a:lnSpc>
              <a:buFont typeface="Wingdings" pitchFamily="2" charset="2"/>
              <a:buChar char="u"/>
            </a:pPr>
            <a:r>
              <a:rPr lang="en-US" altLang="zh-CN" sz="1400" dirty="0" smtClean="0"/>
              <a:t>UNSPECIFIED</a:t>
            </a:r>
            <a:r>
              <a:rPr lang="zh-CN" altLang="en-US" sz="1400" dirty="0" smtClean="0"/>
              <a:t>：</a:t>
            </a:r>
            <a:r>
              <a:rPr lang="zh-CN" altLang="zh-CN" sz="1400" dirty="0"/>
              <a:t>当父容器没有指定自定义控件的宽高值时使用</a:t>
            </a:r>
            <a:r>
              <a:rPr lang="zh-CN" altLang="zh-CN" sz="1400" dirty="0" smtClean="0"/>
              <a:t>。</a:t>
            </a:r>
            <a:endParaRPr lang="en-US" altLang="zh-CN" sz="1400" dirty="0" smtClean="0"/>
          </a:p>
          <a:p>
            <a:pPr lvl="2">
              <a:lnSpc>
                <a:spcPct val="150000"/>
              </a:lnSpc>
              <a:buFont typeface="Wingdings" pitchFamily="2" charset="2"/>
              <a:buChar char="u"/>
            </a:pPr>
            <a:endParaRPr lang="en-US" altLang="zh-CN" sz="1600" dirty="0" smtClean="0"/>
          </a:p>
          <a:p>
            <a:pPr lvl="1">
              <a:lnSpc>
                <a:spcPct val="150000"/>
              </a:lnSpc>
            </a:pPr>
            <a:endParaRPr lang="en-US" altLang="zh-CN" sz="2000" dirty="0" smtClean="0"/>
          </a:p>
          <a:p>
            <a:pPr marL="457200" lvl="1" indent="0">
              <a:lnSpc>
                <a:spcPct val="150000"/>
              </a:lnSpc>
              <a:buFont typeface="Arial" pitchFamily="34" charset="0"/>
              <a:buNone/>
            </a:pPr>
            <a:endParaRPr lang="en-US" altLang="zh-CN" sz="2000" dirty="0" smtClean="0"/>
          </a:p>
        </p:txBody>
      </p:sp>
      <p:sp>
        <p:nvSpPr>
          <p:cNvPr id="5" name="矩形 24"/>
          <p:cNvSpPr>
            <a:spLocks noChangeArrowheads="1"/>
          </p:cNvSpPr>
          <p:nvPr/>
        </p:nvSpPr>
        <p:spPr bwMode="auto">
          <a:xfrm>
            <a:off x="522663" y="1268759"/>
            <a:ext cx="8154130" cy="5263952"/>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300192" y="1061679"/>
            <a:ext cx="180020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自定</a:t>
            </a:r>
            <a:r>
              <a:rPr lang="zh-CN" altLang="en-US" dirty="0" smtClean="0">
                <a:solidFill>
                  <a:schemeClr val="bg1"/>
                </a:solidFill>
                <a:latin typeface="微软雅黑" pitchFamily="34" charset="-122"/>
                <a:ea typeface="微软雅黑" pitchFamily="34" charset="-122"/>
              </a:rPr>
              <a:t>义</a:t>
            </a:r>
            <a:r>
              <a:rPr lang="zh-CN" altLang="en-US" dirty="0">
                <a:solidFill>
                  <a:schemeClr val="bg1"/>
                </a:solidFill>
                <a:latin typeface="微软雅黑" pitchFamily="34" charset="-122"/>
                <a:ea typeface="微软雅黑" pitchFamily="34" charset="-122"/>
              </a:rPr>
              <a:t>控件</a:t>
            </a: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528679" y="1513384"/>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t>onMeasure()</a:t>
            </a:r>
            <a:r>
              <a:rPr lang="zh-CN" altLang="zh-CN" sz="2000" dirty="0"/>
              <a:t>方</a:t>
            </a:r>
            <a:r>
              <a:rPr lang="zh-CN" altLang="zh-CN" sz="2000" dirty="0" smtClean="0"/>
              <a:t>法</a:t>
            </a:r>
            <a:r>
              <a:rPr lang="en-US" altLang="zh-CN" sz="2000" dirty="0" smtClean="0"/>
              <a:t>:</a:t>
            </a:r>
            <a:r>
              <a:rPr lang="zh-CN" altLang="zh-CN" sz="2000" dirty="0"/>
              <a:t>测量尺</a:t>
            </a:r>
            <a:r>
              <a:rPr lang="zh-CN" altLang="zh-CN" sz="2000" dirty="0" smtClean="0"/>
              <a:t>寸</a:t>
            </a:r>
            <a:r>
              <a:rPr lang="zh-CN" altLang="en-US" sz="2000" dirty="0" smtClean="0"/>
              <a:t>。</a:t>
            </a:r>
            <a:endParaRPr lang="en-US" altLang="zh-CN" sz="2000" dirty="0"/>
          </a:p>
          <a:p>
            <a:pPr marL="457200" lvl="1" indent="0">
              <a:lnSpc>
                <a:spcPct val="150000"/>
              </a:lnSpc>
              <a:buNone/>
            </a:pPr>
            <a:endParaRPr lang="en-US" altLang="zh-CN" sz="2000" dirty="0"/>
          </a:p>
          <a:p>
            <a:pPr lvl="2">
              <a:lnSpc>
                <a:spcPct val="150000"/>
              </a:lnSpc>
              <a:buFont typeface="Wingdings" pitchFamily="2" charset="2"/>
              <a:buChar char="u"/>
            </a:pPr>
            <a:endParaRPr lang="en-US" altLang="zh-CN" sz="1600" dirty="0" smtClean="0"/>
          </a:p>
          <a:p>
            <a:pPr lvl="1">
              <a:lnSpc>
                <a:spcPct val="150000"/>
              </a:lnSpc>
            </a:pPr>
            <a:endParaRPr lang="en-US" altLang="zh-CN" sz="2000" dirty="0" smtClean="0"/>
          </a:p>
          <a:p>
            <a:pPr marL="457200" lvl="1" indent="0">
              <a:lnSpc>
                <a:spcPct val="150000"/>
              </a:lnSpc>
              <a:buFont typeface="Arial"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3.5 </a:t>
            </a:r>
            <a:r>
              <a:rPr lang="zh-CN" altLang="en-US" sz="3200" b="1" dirty="0" smtClean="0">
                <a:solidFill>
                  <a:srgbClr val="006BA9"/>
                </a:solidFill>
                <a:latin typeface="微软雅黑" pitchFamily="34" charset="-122"/>
                <a:ea typeface="微软雅黑" pitchFamily="34" charset="-122"/>
                <a:sym typeface="宋体" charset="-122"/>
              </a:rPr>
              <a:t>自定义控件</a:t>
            </a:r>
            <a:endParaRPr lang="zh-CN" altLang="en-US" sz="3200" b="1" dirty="0">
              <a:solidFill>
                <a:srgbClr val="006BA9"/>
              </a:solidFill>
              <a:latin typeface="微软雅黑" pitchFamily="34" charset="-122"/>
              <a:ea typeface="微软雅黑" pitchFamily="34" charset="-122"/>
              <a:sym typeface="宋体" charset="-122"/>
            </a:endParaRPr>
          </a:p>
        </p:txBody>
      </p:sp>
      <p:sp>
        <p:nvSpPr>
          <p:cNvPr id="15" name="TextBox 14"/>
          <p:cNvSpPr txBox="1"/>
          <p:nvPr/>
        </p:nvSpPr>
        <p:spPr>
          <a:xfrm>
            <a:off x="1281857" y="2204864"/>
            <a:ext cx="6624736" cy="5077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x-none" altLang="zh-CN" sz="1600" dirty="0"/>
              <a:t>onMeasure(int widthMeasureSpec, int heightMeasureSpec</a:t>
            </a:r>
            <a:r>
              <a:rPr lang="x-none" altLang="zh-CN" sz="1600" dirty="0" smtClean="0"/>
              <a:t>)</a:t>
            </a:r>
            <a:endParaRPr lang="zh-CN" altLang="zh-CN" sz="1600" dirty="0"/>
          </a:p>
        </p:txBody>
      </p:sp>
      <p:sp>
        <p:nvSpPr>
          <p:cNvPr id="16" name="矩形 15"/>
          <p:cNvSpPr/>
          <p:nvPr/>
        </p:nvSpPr>
        <p:spPr>
          <a:xfrm>
            <a:off x="2555777" y="2298411"/>
            <a:ext cx="1656184" cy="347079"/>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17" name="直接箭头连接符 16"/>
          <p:cNvCxnSpPr/>
          <p:nvPr/>
        </p:nvCxnSpPr>
        <p:spPr bwMode="auto">
          <a:xfrm>
            <a:off x="3383869" y="2660707"/>
            <a:ext cx="0" cy="24301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圆角矩形 17"/>
          <p:cNvSpPr/>
          <p:nvPr/>
        </p:nvSpPr>
        <p:spPr>
          <a:xfrm>
            <a:off x="1683727" y="2905972"/>
            <a:ext cx="3400283"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获取父容器指定该控件的宽度</a:t>
            </a:r>
          </a:p>
        </p:txBody>
      </p:sp>
      <p:sp>
        <p:nvSpPr>
          <p:cNvPr id="19" name="矩形 18"/>
          <p:cNvSpPr/>
          <p:nvPr/>
        </p:nvSpPr>
        <p:spPr>
          <a:xfrm>
            <a:off x="4542625" y="2289833"/>
            <a:ext cx="1613549" cy="347079"/>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21" name="直接箭头连接符 20"/>
          <p:cNvCxnSpPr/>
          <p:nvPr/>
        </p:nvCxnSpPr>
        <p:spPr bwMode="auto">
          <a:xfrm>
            <a:off x="5349400" y="2636912"/>
            <a:ext cx="0" cy="24301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21"/>
          <p:cNvSpPr/>
          <p:nvPr/>
        </p:nvSpPr>
        <p:spPr>
          <a:xfrm>
            <a:off x="3649257" y="2904003"/>
            <a:ext cx="3400283"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获取父容器指定该控件</a:t>
            </a:r>
            <a:r>
              <a:rPr lang="zh-CN" altLang="en-US" b="1" dirty="0" smtClean="0">
                <a:solidFill>
                  <a:schemeClr val="bg1"/>
                </a:solidFill>
                <a:ea typeface="宋体" pitchFamily="2" charset="-122"/>
              </a:rPr>
              <a:t>的高度</a:t>
            </a:r>
            <a:endParaRPr lang="zh-CN" altLang="en-US" b="1" dirty="0">
              <a:solidFill>
                <a:schemeClr val="bg1"/>
              </a:solidFill>
              <a:ea typeface="宋体" pitchFamily="2" charset="-122"/>
            </a:endParaRPr>
          </a:p>
        </p:txBody>
      </p:sp>
      <p:sp>
        <p:nvSpPr>
          <p:cNvPr id="24" name="圆角矩形标注 23"/>
          <p:cNvSpPr/>
          <p:nvPr/>
        </p:nvSpPr>
        <p:spPr bwMode="auto">
          <a:xfrm>
            <a:off x="685381" y="5398941"/>
            <a:ext cx="7650163" cy="894541"/>
          </a:xfrm>
          <a:prstGeom prst="wedgeRoundRectCallout">
            <a:avLst>
              <a:gd name="adj1" fmla="val 15982"/>
              <a:gd name="adj2" fmla="val -8142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lvl="0">
              <a:lnSpc>
                <a:spcPct val="150000"/>
              </a:lnSpc>
              <a:defRPr/>
            </a:pPr>
            <a:r>
              <a:rPr kumimoji="0" lang="zh-CN" altLang="en-US" sz="1600" b="0" i="0" u="none" strike="noStrike" kern="0" cap="none" spc="0" normalizeH="0" baseline="0" noProof="0" dirty="0">
                <a:ln>
                  <a:noFill/>
                </a:ln>
                <a:solidFill>
                  <a:srgbClr val="EA157A"/>
                </a:solidFill>
                <a:effectLst/>
                <a:uLnTx/>
                <a:uFillTx/>
                <a:latin typeface="Times New Roman" panose="02020603050405020304" pitchFamily="18" charset="0"/>
                <a:cs typeface="Times New Roman" panose="02020603050405020304" pitchFamily="18" charset="0"/>
              </a:rPr>
              <a:t>        </a:t>
            </a:r>
            <a:r>
              <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注意</a:t>
            </a:r>
            <a:r>
              <a:rPr kumimoji="0" lang="zh-CN" altLang="en-US" sz="16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a:t>
            </a:r>
            <a:r>
              <a:rPr lang="zh-CN" altLang="zh-CN" sz="1600" dirty="0">
                <a:solidFill>
                  <a:srgbClr val="FF0000"/>
                </a:solidFill>
              </a:rPr>
              <a:t>参数</a:t>
            </a:r>
            <a:r>
              <a:rPr lang="en-US" altLang="zh-CN" sz="1600" dirty="0">
                <a:solidFill>
                  <a:srgbClr val="FF0000"/>
                </a:solidFill>
              </a:rPr>
              <a:t>widthMeasureSpec</a:t>
            </a:r>
            <a:r>
              <a:rPr lang="zh-CN" altLang="zh-CN" sz="1600" dirty="0">
                <a:solidFill>
                  <a:srgbClr val="FF0000"/>
                </a:solidFill>
              </a:rPr>
              <a:t>和</a:t>
            </a:r>
            <a:r>
              <a:rPr lang="en-US" altLang="zh-CN" sz="1600" dirty="0">
                <a:solidFill>
                  <a:srgbClr val="FF0000"/>
                </a:solidFill>
              </a:rPr>
              <a:t>heightMeasureSpec</a:t>
            </a:r>
            <a:r>
              <a:rPr lang="zh-CN" altLang="zh-CN" sz="1600" dirty="0">
                <a:solidFill>
                  <a:srgbClr val="FF0000"/>
                </a:solidFill>
              </a:rPr>
              <a:t>是父容器指定该控件的宽</a:t>
            </a:r>
            <a:r>
              <a:rPr lang="zh-CN" altLang="zh-CN" sz="1600" dirty="0" smtClean="0">
                <a:solidFill>
                  <a:srgbClr val="FF0000"/>
                </a:solidFill>
              </a:rPr>
              <a:t>高</a:t>
            </a:r>
            <a:r>
              <a:rPr lang="zh-CN" altLang="en-US" sz="1600" dirty="0">
                <a:solidFill>
                  <a:srgbClr val="FF0000"/>
                </a:solidFill>
              </a:rPr>
              <a:t>，该控件还需要通过</a:t>
            </a:r>
            <a:r>
              <a:rPr lang="en-US" altLang="zh-CN" sz="1600" dirty="0">
                <a:solidFill>
                  <a:srgbClr val="FF0000"/>
                </a:solidFill>
              </a:rPr>
              <a:t>setMeasuredDimension(int,int)</a:t>
            </a:r>
            <a:r>
              <a:rPr lang="zh-CN" altLang="en-US" sz="1600" dirty="0">
                <a:solidFill>
                  <a:srgbClr val="FF0000"/>
                </a:solidFill>
              </a:rPr>
              <a:t>方法设置具体的宽高</a:t>
            </a:r>
            <a:r>
              <a:rPr kumimoji="0" lang="zh-CN" altLang="en-US" sz="1600" b="0" i="0" u="none" strike="noStrike" kern="0" cap="none" spc="0" normalizeH="0" baseline="0" noProof="0" dirty="0" smtClean="0">
                <a:ln>
                  <a:noFill/>
                </a:ln>
                <a:solidFill>
                  <a:srgbClr val="FF0000"/>
                </a:solidFill>
                <a:effectLst/>
                <a:uLnTx/>
                <a:uFillTx/>
              </a:rPr>
              <a:t>。</a:t>
            </a:r>
            <a:endParaRPr kumimoji="0" lang="zh-CN" altLang="en-US" sz="1600" b="1" i="0" u="none" strike="noStrike" kern="0" cap="none" spc="0" normalizeH="0" baseline="0" noProof="0" dirty="0">
              <a:ln>
                <a:noFill/>
              </a:ln>
              <a:solidFill>
                <a:srgbClr val="FF0000"/>
              </a:solidFill>
              <a:effectLst/>
              <a:uLnTx/>
              <a:uFillTx/>
            </a:endParaRPr>
          </a:p>
        </p:txBody>
      </p:sp>
    </p:spTree>
    <p:custDataLst>
      <p:tags r:id="rId1"/>
    </p:custDataLst>
    <p:extLst>
      <p:ext uri="{BB962C8B-B14F-4D97-AF65-F5344CB8AC3E}">
        <p14:creationId xmlns:p14="http://schemas.microsoft.com/office/powerpoint/2010/main" val="238769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6"/>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6" grpId="1" animBg="1"/>
      <p:bldP spid="18" grpId="0" animBg="1"/>
      <p:bldP spid="18" grpId="1" animBg="1"/>
      <p:bldP spid="19" grpId="0" animBg="1"/>
      <p:bldP spid="19" grpId="1" animBg="1"/>
      <p:bldP spid="22" grpId="0" animBg="1"/>
      <p:bldP spid="22" grpId="1" animBg="1"/>
      <p:bldP spid="2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60"/>
            <a:ext cx="8102600" cy="491152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300192" y="1061679"/>
            <a:ext cx="180020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自定</a:t>
            </a:r>
            <a:r>
              <a:rPr lang="zh-CN" altLang="en-US" dirty="0" smtClean="0">
                <a:solidFill>
                  <a:schemeClr val="bg1"/>
                </a:solidFill>
                <a:latin typeface="微软雅黑" pitchFamily="34" charset="-122"/>
                <a:ea typeface="微软雅黑" pitchFamily="34" charset="-122"/>
              </a:rPr>
              <a:t>义控件</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3" name="内容占位符 2"/>
          <p:cNvSpPr txBox="1">
            <a:spLocks/>
          </p:cNvSpPr>
          <p:nvPr/>
        </p:nvSpPr>
        <p:spPr bwMode="auto">
          <a:xfrm>
            <a:off x="481013"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t>onDraw()</a:t>
            </a:r>
            <a:r>
              <a:rPr lang="zh-CN" altLang="zh-CN" sz="2000" dirty="0"/>
              <a:t>方</a:t>
            </a:r>
            <a:r>
              <a:rPr lang="zh-CN" altLang="zh-CN" sz="2000" dirty="0" smtClean="0"/>
              <a:t>法</a:t>
            </a:r>
            <a:r>
              <a:rPr lang="zh-CN" altLang="en-US" sz="2000" dirty="0" smtClean="0"/>
              <a:t>：</a:t>
            </a:r>
            <a:r>
              <a:rPr lang="zh-CN" altLang="zh-CN" sz="2000" dirty="0" smtClean="0"/>
              <a:t>绘</a:t>
            </a:r>
            <a:r>
              <a:rPr lang="zh-CN" altLang="zh-CN" sz="2000" dirty="0"/>
              <a:t>制图像</a:t>
            </a:r>
            <a:r>
              <a:rPr lang="zh-CN" altLang="en-US" sz="2000" dirty="0" smtClean="0"/>
              <a:t>。</a:t>
            </a:r>
            <a:endParaRPr lang="en-US" altLang="zh-CN" sz="2000" dirty="0" smtClean="0"/>
          </a:p>
          <a:p>
            <a:pPr lvl="1">
              <a:lnSpc>
                <a:spcPct val="150000"/>
              </a:lnSpc>
            </a:pPr>
            <a:endParaRPr lang="en-US" altLang="zh-CN" sz="2000" dirty="0"/>
          </a:p>
          <a:p>
            <a:pPr lvl="2">
              <a:lnSpc>
                <a:spcPct val="150000"/>
              </a:lnSpc>
            </a:pPr>
            <a:r>
              <a:rPr lang="en-US" altLang="zh-CN" sz="1600" dirty="0"/>
              <a:t>canvas</a:t>
            </a:r>
            <a:r>
              <a:rPr lang="zh-CN" altLang="zh-CN" sz="1600" dirty="0"/>
              <a:t>表示画</a:t>
            </a:r>
            <a:r>
              <a:rPr lang="zh-CN" altLang="zh-CN" sz="1600" dirty="0" smtClean="0"/>
              <a:t>布</a:t>
            </a:r>
            <a:r>
              <a:rPr lang="zh-CN" altLang="en-US" sz="1600" dirty="0" smtClean="0"/>
              <a:t>，他与</a:t>
            </a:r>
            <a:r>
              <a:rPr lang="en-US" altLang="zh-CN" sz="1600" dirty="0"/>
              <a:t>Paint</a:t>
            </a:r>
            <a:r>
              <a:rPr lang="zh-CN" altLang="zh-CN" sz="1600" dirty="0"/>
              <a:t>类</a:t>
            </a:r>
            <a:r>
              <a:rPr lang="en-US" altLang="zh-CN" sz="1600" dirty="0"/>
              <a:t>(</a:t>
            </a:r>
            <a:r>
              <a:rPr lang="zh-CN" altLang="zh-CN" sz="1600" dirty="0"/>
              <a:t>画笔</a:t>
            </a:r>
            <a:r>
              <a:rPr lang="en-US" altLang="zh-CN" sz="1600" dirty="0"/>
              <a:t>)</a:t>
            </a:r>
            <a:r>
              <a:rPr lang="zh-CN" altLang="zh-CN" sz="1600" dirty="0"/>
              <a:t>配合使</a:t>
            </a:r>
            <a:r>
              <a:rPr lang="zh-CN" altLang="zh-CN" sz="1600" dirty="0" smtClean="0"/>
              <a:t>用</a:t>
            </a:r>
            <a:r>
              <a:rPr lang="zh-CN" altLang="en-US" sz="1600" dirty="0" smtClean="0"/>
              <a:t>。</a:t>
            </a:r>
            <a:endParaRPr lang="en-US" altLang="zh-CN" sz="1600" dirty="0" smtClean="0"/>
          </a:p>
          <a:p>
            <a:pPr lvl="1">
              <a:lnSpc>
                <a:spcPct val="150000"/>
              </a:lnSpc>
            </a:pPr>
            <a:r>
              <a:rPr lang="en-US" altLang="zh-CN" sz="2000" dirty="0"/>
              <a:t>onLayout()</a:t>
            </a:r>
            <a:r>
              <a:rPr lang="zh-CN" altLang="en-US" sz="2000" dirty="0"/>
              <a:t>方</a:t>
            </a:r>
            <a:r>
              <a:rPr lang="zh-CN" altLang="en-US" sz="2000" dirty="0" smtClean="0"/>
              <a:t>法：</a:t>
            </a:r>
            <a:r>
              <a:rPr lang="zh-CN" altLang="zh-CN" sz="2000" dirty="0"/>
              <a:t>指定布局中子控件的位</a:t>
            </a:r>
            <a:r>
              <a:rPr lang="zh-CN" altLang="zh-CN" sz="2000" dirty="0" smtClean="0"/>
              <a:t>置</a:t>
            </a:r>
            <a:r>
              <a:rPr lang="zh-CN" altLang="en-US" sz="2000" dirty="0" smtClean="0"/>
              <a:t>。</a:t>
            </a:r>
            <a:endParaRPr lang="en-US" altLang="zh-CN" sz="2000" dirty="0" smtClean="0"/>
          </a:p>
          <a:p>
            <a:pPr lvl="1">
              <a:lnSpc>
                <a:spcPct val="150000"/>
              </a:lnSpc>
            </a:pPr>
            <a:endParaRPr lang="en-US" altLang="zh-CN" sz="2000" dirty="0"/>
          </a:p>
          <a:p>
            <a:pPr lvl="2">
              <a:lnSpc>
                <a:spcPct val="150000"/>
              </a:lnSpc>
            </a:pPr>
            <a:r>
              <a:rPr lang="en-US" altLang="zh-CN" sz="1600" dirty="0"/>
              <a:t>changed</a:t>
            </a:r>
            <a:r>
              <a:rPr lang="zh-CN" altLang="zh-CN" sz="1600" dirty="0"/>
              <a:t>表示自定义</a:t>
            </a:r>
            <a:r>
              <a:rPr lang="en-US" altLang="zh-CN" sz="1600" dirty="0"/>
              <a:t>View</a:t>
            </a:r>
            <a:r>
              <a:rPr lang="zh-CN" altLang="zh-CN" sz="1600" dirty="0"/>
              <a:t>的大小和位置是否发生变</a:t>
            </a:r>
            <a:r>
              <a:rPr lang="zh-CN" altLang="zh-CN" sz="1600" dirty="0" smtClean="0"/>
              <a:t>化</a:t>
            </a:r>
            <a:r>
              <a:rPr lang="zh-CN" altLang="en-US" sz="1600" dirty="0" smtClean="0"/>
              <a:t>。</a:t>
            </a:r>
            <a:endParaRPr lang="en-US" altLang="zh-CN" sz="1600" dirty="0" smtClean="0"/>
          </a:p>
          <a:p>
            <a:pPr lvl="2">
              <a:lnSpc>
                <a:spcPct val="150000"/>
              </a:lnSpc>
            </a:pPr>
            <a:r>
              <a:rPr lang="en-US" altLang="zh-CN" sz="1600" dirty="0"/>
              <a:t>left</a:t>
            </a:r>
            <a:r>
              <a:rPr lang="zh-CN" altLang="en-US" sz="1600" dirty="0"/>
              <a:t>、</a:t>
            </a:r>
            <a:r>
              <a:rPr lang="en-US" altLang="zh-CN" sz="1600" dirty="0"/>
              <a:t>top</a:t>
            </a:r>
            <a:r>
              <a:rPr lang="zh-CN" altLang="en-US" sz="1600" dirty="0"/>
              <a:t>、</a:t>
            </a:r>
            <a:r>
              <a:rPr lang="en-US" altLang="zh-CN" sz="1600" dirty="0"/>
              <a:t>right</a:t>
            </a:r>
            <a:r>
              <a:rPr lang="zh-CN" altLang="en-US" sz="1600" dirty="0"/>
              <a:t>、</a:t>
            </a:r>
            <a:r>
              <a:rPr lang="en-US" altLang="zh-CN" sz="1600" dirty="0"/>
              <a:t>bottom</a:t>
            </a:r>
            <a:r>
              <a:rPr lang="zh-CN" altLang="en-US" sz="1600" dirty="0"/>
              <a:t>分别表示子控件与父容器左边、顶部、右边、底部的距</a:t>
            </a:r>
            <a:r>
              <a:rPr lang="zh-CN" altLang="en-US" sz="1600" dirty="0" smtClean="0"/>
              <a:t>离。</a:t>
            </a:r>
            <a:endParaRPr lang="en-US" altLang="zh-CN" sz="1600" dirty="0" smtClean="0"/>
          </a:p>
          <a:p>
            <a:pPr marL="457200" lvl="1" indent="0">
              <a:lnSpc>
                <a:spcPct val="150000"/>
              </a:lnSpc>
              <a:buFont typeface="Arial"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3.5 </a:t>
            </a:r>
            <a:r>
              <a:rPr lang="zh-CN" altLang="en-US" sz="3200" b="1" dirty="0" smtClean="0">
                <a:solidFill>
                  <a:srgbClr val="006BA9"/>
                </a:solidFill>
                <a:latin typeface="微软雅黑" pitchFamily="34" charset="-122"/>
                <a:ea typeface="微软雅黑" pitchFamily="34" charset="-122"/>
                <a:sym typeface="宋体" charset="-122"/>
              </a:rPr>
              <a:t>自定义控件</a:t>
            </a:r>
            <a:endParaRPr lang="zh-CN" altLang="en-US" sz="3200" b="1" dirty="0">
              <a:solidFill>
                <a:srgbClr val="006BA9"/>
              </a:solidFill>
              <a:latin typeface="微软雅黑" pitchFamily="34" charset="-122"/>
              <a:ea typeface="微软雅黑" pitchFamily="34" charset="-122"/>
              <a:sym typeface="宋体" charset="-122"/>
            </a:endParaRPr>
          </a:p>
        </p:txBody>
      </p:sp>
      <p:sp>
        <p:nvSpPr>
          <p:cNvPr id="16" name="TextBox 15"/>
          <p:cNvSpPr txBox="1"/>
          <p:nvPr/>
        </p:nvSpPr>
        <p:spPr>
          <a:xfrm>
            <a:off x="1278290" y="2176482"/>
            <a:ext cx="5738415" cy="5077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x-none" altLang="zh-CN" sz="1600" dirty="0"/>
              <a:t>onDraw(Canvas canvas)</a:t>
            </a:r>
            <a:endParaRPr lang="zh-CN" altLang="zh-CN" sz="1600" dirty="0"/>
          </a:p>
        </p:txBody>
      </p:sp>
      <p:sp>
        <p:nvSpPr>
          <p:cNvPr id="19" name="TextBox 18"/>
          <p:cNvSpPr txBox="1"/>
          <p:nvPr/>
        </p:nvSpPr>
        <p:spPr>
          <a:xfrm>
            <a:off x="1281856" y="3645024"/>
            <a:ext cx="5738415" cy="5077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onLayout(boolean changed, int left, int top, int right, int bottom)</a:t>
            </a:r>
            <a:endParaRPr lang="zh-CN" altLang="zh-CN" sz="1600" dirty="0"/>
          </a:p>
        </p:txBody>
      </p:sp>
    </p:spTree>
    <p:custDataLst>
      <p:tags r:id="rId1"/>
    </p:custDataLst>
    <p:extLst>
      <p:ext uri="{BB962C8B-B14F-4D97-AF65-F5344CB8AC3E}">
        <p14:creationId xmlns:p14="http://schemas.microsoft.com/office/powerpoint/2010/main" val="1395461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467544" y="1850249"/>
            <a:ext cx="5832648"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710580" y="4203284"/>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3.4</a:t>
            </a:r>
            <a:r>
              <a:rPr lang="en-US" altLang="zh-CN" sz="2400" dirty="0" smtClean="0">
                <a:solidFill>
                  <a:srgbClr val="CD1F06"/>
                </a:solidFill>
                <a:latin typeface="Impact" pitchFamily="34" charset="0"/>
                <a:ea typeface="微软雅黑"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RecyclerView</a:t>
            </a:r>
            <a:r>
              <a:rPr lang="zh-CN" altLang="en-US" sz="2400" dirty="0">
                <a:solidFill>
                  <a:srgbClr val="7F7F7F"/>
                </a:solidFill>
                <a:latin typeface="Impact" pitchFamily="34" charset="0"/>
                <a:ea typeface="微软雅黑" pitchFamily="34" charset="-122"/>
              </a:rPr>
              <a:t>的使用</a:t>
            </a:r>
          </a:p>
        </p:txBody>
      </p:sp>
      <p:sp>
        <p:nvSpPr>
          <p:cNvPr id="4" name="TextBox 6"/>
          <p:cNvSpPr txBox="1"/>
          <p:nvPr/>
        </p:nvSpPr>
        <p:spPr>
          <a:xfrm>
            <a:off x="749116" y="1989619"/>
            <a:ext cx="3834300" cy="369332"/>
          </a:xfrm>
          <a:prstGeom prst="rect">
            <a:avLst/>
          </a:prstGeom>
          <a:noFill/>
        </p:spPr>
        <p:txBody>
          <a:bodyPr vert="horz" wrap="square" lIns="0" tIns="0" rIns="0" bIns="0" rtlCol="0" anchor="ctr">
            <a:spAutoFit/>
          </a:bodyPr>
          <a:lstStyle/>
          <a:p>
            <a:pPr algn="l"/>
            <a:r>
              <a:rPr lang="en-US" altLang="zh-CN" sz="2400" dirty="0" smtClean="0">
                <a:solidFill>
                  <a:schemeClr val="bg1"/>
                </a:solidFill>
                <a:latin typeface="Impact" pitchFamily="34" charset="0"/>
                <a:ea typeface="微软雅黑" pitchFamily="34" charset="-122"/>
              </a:rPr>
              <a:t>3.1    </a:t>
            </a:r>
            <a:r>
              <a:rPr lang="zh-CN" altLang="en-US" sz="2400" dirty="0">
                <a:solidFill>
                  <a:schemeClr val="bg1"/>
                </a:solidFill>
                <a:latin typeface="Impact" pitchFamily="34" charset="0"/>
                <a:ea typeface="微软雅黑" pitchFamily="34" charset="-122"/>
              </a:rPr>
              <a:t>简单</a:t>
            </a:r>
            <a:r>
              <a:rPr lang="zh-CN" altLang="en-US" sz="2400" dirty="0" smtClean="0">
                <a:solidFill>
                  <a:schemeClr val="bg1"/>
                </a:solidFill>
                <a:latin typeface="Impact" pitchFamily="34" charset="0"/>
                <a:ea typeface="微软雅黑" pitchFamily="34" charset="-122"/>
              </a:rPr>
              <a:t>控件的使用</a:t>
            </a:r>
            <a:r>
              <a:rPr lang="zh-CN" altLang="en-US" sz="2400" dirty="0" smtClean="0">
                <a:solidFill>
                  <a:schemeClr val="bg1"/>
                </a:solidFill>
                <a:latin typeface="微软雅黑" pitchFamily="34" charset="-122"/>
                <a:ea typeface="微软雅黑" pitchFamily="34" charset="-122"/>
              </a:rPr>
              <a:t> </a:t>
            </a:r>
            <a:endParaRPr lang="zh-CN" altLang="en-US" sz="2400" dirty="0">
              <a:solidFill>
                <a:schemeClr val="bg1"/>
              </a:solidFill>
              <a:latin typeface="微软雅黑" pitchFamily="34" charset="-122"/>
              <a:ea typeface="微软雅黑" pitchFamily="34" charset="-122"/>
            </a:endParaRPr>
          </a:p>
        </p:txBody>
      </p:sp>
      <p:sp>
        <p:nvSpPr>
          <p:cNvPr id="5" name="TextBox 10"/>
          <p:cNvSpPr txBox="1"/>
          <p:nvPr/>
        </p:nvSpPr>
        <p:spPr>
          <a:xfrm>
            <a:off x="710580" y="2739231"/>
            <a:ext cx="4032448"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3.2</a:t>
            </a:r>
            <a:r>
              <a:rPr lang="en-US" altLang="zh-CN" sz="2400" dirty="0" smtClean="0">
                <a:solidFill>
                  <a:srgbClr val="CD1F06"/>
                </a:solidFill>
                <a:latin typeface="Impact" pitchFamily="34" charset="0"/>
                <a:ea typeface="微软雅黑"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AlertDialog</a:t>
            </a:r>
            <a:r>
              <a:rPr lang="zh-CN" altLang="en-US" sz="2400" dirty="0">
                <a:solidFill>
                  <a:srgbClr val="7F7F7F"/>
                </a:solidFill>
                <a:latin typeface="Impact" pitchFamily="34" charset="0"/>
                <a:ea typeface="微软雅黑" pitchFamily="34" charset="-122"/>
              </a:rPr>
              <a:t>对话框的使用</a:t>
            </a:r>
          </a:p>
        </p:txBody>
      </p:sp>
      <p:sp>
        <p:nvSpPr>
          <p:cNvPr id="6" name="TextBox 11"/>
          <p:cNvSpPr txBox="1"/>
          <p:nvPr/>
        </p:nvSpPr>
        <p:spPr>
          <a:xfrm>
            <a:off x="710580" y="3486183"/>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3.3   </a:t>
            </a:r>
            <a:r>
              <a:rPr lang="en-US" altLang="zh-CN" sz="2400" dirty="0">
                <a:solidFill>
                  <a:srgbClr val="7F7F7F"/>
                </a:solidFill>
                <a:latin typeface="Arial Unicode MS" pitchFamily="34" charset="-122"/>
                <a:ea typeface="Arial Unicode MS" pitchFamily="34" charset="-122"/>
                <a:cs typeface="Arial Unicode MS" pitchFamily="34" charset="-122"/>
              </a:rPr>
              <a:t>ListView</a:t>
            </a:r>
            <a:r>
              <a:rPr lang="zh-CN" altLang="en-US" sz="2400" dirty="0">
                <a:solidFill>
                  <a:srgbClr val="7F7F7F"/>
                </a:solidFill>
                <a:latin typeface="Impact" pitchFamily="34" charset="0"/>
                <a:ea typeface="微软雅黑" pitchFamily="34" charset="-122"/>
              </a:rPr>
              <a:t>的使用</a:t>
            </a: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smtClean="0">
                <a:solidFill>
                  <a:srgbClr val="F2F2E6"/>
                </a:solidFill>
                <a:latin typeface="微软雅黑" pitchFamily="34" charset="-122"/>
                <a:ea typeface="微软雅黑" pitchFamily="34" charset="-122"/>
              </a:rPr>
              <a:t>主讲内容</a:t>
            </a:r>
            <a:endParaRPr lang="en-US" altLang="zh-CN" sz="5400" b="1" smtClean="0">
              <a:solidFill>
                <a:srgbClr val="F2F2E6"/>
              </a:solidFill>
              <a:latin typeface="微软雅黑" pitchFamily="34" charset="-122"/>
              <a:ea typeface="微软雅黑" pitchFamily="34" charset="-122"/>
            </a:endParaRPr>
          </a:p>
          <a:p>
            <a:pPr algn="ctr"/>
            <a:r>
              <a:rPr lang="en-US" altLang="zh-CN" sz="3200" smtClean="0">
                <a:solidFill>
                  <a:srgbClr val="F2F2E6"/>
                </a:solidFill>
                <a:latin typeface="Agency FB" panose="020B0503020202020204" pitchFamily="34" charset="0"/>
                <a:ea typeface="Adobe 宋体 Std L" pitchFamily="18" charset="-122"/>
              </a:rPr>
              <a:t>Speech </a:t>
            </a:r>
            <a:r>
              <a:rPr lang="en-US" altLang="zh-CN" sz="3200">
                <a:solidFill>
                  <a:srgbClr val="F2F2E6"/>
                </a:solidFill>
                <a:latin typeface="Agency FB" panose="020B0503020202020204" pitchFamily="34" charset="0"/>
                <a:ea typeface="Adobe 宋体 Std L" pitchFamily="18" charset="-122"/>
              </a:rPr>
              <a:t>content</a:t>
            </a:r>
            <a:endParaRPr lang="en-US" altLang="zh-CN" sz="3200" dirty="0" smtClean="0">
              <a:solidFill>
                <a:srgbClr val="F2F2E6"/>
              </a:solidFill>
              <a:latin typeface="Agency FB" panose="020B0503020202020204" pitchFamily="34" charset="0"/>
              <a:ea typeface="Adobe 宋体 Std L" pitchFamily="18" charset="-122"/>
            </a:endParaRPr>
          </a:p>
        </p:txBody>
      </p:sp>
      <p:sp>
        <p:nvSpPr>
          <p:cNvPr id="11"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
        <p:nvSpPr>
          <p:cNvPr id="12" name="TextBox 5"/>
          <p:cNvSpPr txBox="1"/>
          <p:nvPr/>
        </p:nvSpPr>
        <p:spPr>
          <a:xfrm>
            <a:off x="710580" y="4831953"/>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itchFamily="34" charset="0"/>
                <a:ea typeface="微软雅黑" pitchFamily="34" charset="-122"/>
              </a:rPr>
              <a:t>3.5</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自</a:t>
            </a:r>
            <a:r>
              <a:rPr lang="zh-CN" altLang="en-US" sz="2400" dirty="0">
                <a:solidFill>
                  <a:srgbClr val="7F7F7F"/>
                </a:solidFill>
                <a:latin typeface="Impact" pitchFamily="34" charset="0"/>
                <a:ea typeface="微软雅黑" pitchFamily="34" charset="-122"/>
              </a:rPr>
              <a:t>定义</a:t>
            </a:r>
            <a:r>
              <a:rPr lang="en-US" altLang="zh-CN" sz="2400" dirty="0">
                <a:solidFill>
                  <a:srgbClr val="7F7F7F"/>
                </a:solidFill>
                <a:latin typeface="Arial Unicode MS" pitchFamily="34" charset="-122"/>
                <a:ea typeface="Arial Unicode MS" pitchFamily="34" charset="-122"/>
                <a:cs typeface="Arial Unicode MS" pitchFamily="34" charset="-122"/>
              </a:rPr>
              <a:t>View</a:t>
            </a:r>
            <a:endParaRPr lang="zh-CN" altLang="en-US" sz="2400" dirty="0">
              <a:solidFill>
                <a:srgbClr val="7F7F7F"/>
              </a:solidFill>
              <a:latin typeface="Arial Unicode MS" pitchFamily="34" charset="-122"/>
              <a:ea typeface="Arial Unicode MS" pitchFamily="34" charset="-122"/>
              <a:cs typeface="Arial Unicode MS" pitchFamily="34" charset="-122"/>
            </a:endParaRPr>
          </a:p>
        </p:txBody>
      </p:sp>
    </p:spTree>
    <p:custDataLst>
      <p:tags r:id="rId1"/>
    </p:custDataLst>
    <p:extLst>
      <p:ext uri="{BB962C8B-B14F-4D97-AF65-F5344CB8AC3E}">
        <p14:creationId xmlns:p14="http://schemas.microsoft.com/office/powerpoint/2010/main" val="3840094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513" y="2676525"/>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a:grpSpLocks/>
          </p:cNvGrpSpPr>
          <p:nvPr/>
        </p:nvGrpSpPr>
        <p:grpSpPr bwMode="auto">
          <a:xfrm>
            <a:off x="2768600" y="1903413"/>
            <a:ext cx="5791200" cy="3024826"/>
            <a:chOff x="2488655" y="2668586"/>
            <a:chExt cx="5443608" cy="3685520"/>
          </a:xfrm>
        </p:grpSpPr>
        <p:sp>
          <p:nvSpPr>
            <p:cNvPr id="4" name="圆角矩形 1"/>
            <p:cNvSpPr>
              <a:spLocks noChangeArrowheads="1"/>
            </p:cNvSpPr>
            <p:nvPr/>
          </p:nvSpPr>
          <p:spPr bwMode="auto">
            <a:xfrm>
              <a:off x="2488655" y="2668586"/>
              <a:ext cx="5443608" cy="3685520"/>
            </a:xfrm>
            <a:prstGeom prst="roundRect">
              <a:avLst>
                <a:gd name="adj" fmla="val 16667"/>
              </a:avLst>
            </a:prstGeom>
            <a:noFill/>
            <a:ln w="31750">
              <a:solidFill>
                <a:srgbClr val="006BA9"/>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sp>
          <p:nvSpPr>
            <p:cNvPr id="5" name="矩形 2"/>
            <p:cNvSpPr>
              <a:spLocks noChangeArrowheads="1"/>
            </p:cNvSpPr>
            <p:nvPr/>
          </p:nvSpPr>
          <p:spPr bwMode="auto">
            <a:xfrm>
              <a:off x="2740293" y="3216416"/>
              <a:ext cx="5091445" cy="258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dirty="0">
                  <a:ea typeface="微软雅黑" pitchFamily="34" charset="-122"/>
                </a:rPr>
                <a:t>本章主要讲解了</a:t>
              </a:r>
              <a:r>
                <a:rPr lang="en-US" altLang="zh-CN" dirty="0">
                  <a:ea typeface="微软雅黑" pitchFamily="34" charset="-122"/>
                </a:rPr>
                <a:t>Android</a:t>
              </a:r>
              <a:r>
                <a:rPr lang="zh-CN" altLang="en-US" dirty="0">
                  <a:ea typeface="微软雅黑" pitchFamily="34" charset="-122"/>
                </a:rPr>
                <a:t>中控件的相关知识，包括简单控件、</a:t>
              </a:r>
              <a:r>
                <a:rPr lang="en-US" altLang="zh-CN" dirty="0">
                  <a:ea typeface="微软雅黑" pitchFamily="34" charset="-122"/>
                </a:rPr>
                <a:t>AlertDilog</a:t>
              </a:r>
              <a:r>
                <a:rPr lang="zh-CN" altLang="en-US" dirty="0">
                  <a:ea typeface="微软雅黑" pitchFamily="34" charset="-122"/>
                </a:rPr>
                <a:t>对话框、</a:t>
              </a:r>
              <a:r>
                <a:rPr lang="en-US" altLang="zh-CN" dirty="0">
                  <a:ea typeface="微软雅黑" pitchFamily="34" charset="-122"/>
                </a:rPr>
                <a:t>ListView</a:t>
              </a:r>
              <a:r>
                <a:rPr lang="zh-CN" altLang="en-US" dirty="0">
                  <a:ea typeface="微软雅黑" pitchFamily="34" charset="-122"/>
                </a:rPr>
                <a:t>控件和</a:t>
              </a:r>
              <a:r>
                <a:rPr lang="en-US" altLang="zh-CN" dirty="0">
                  <a:ea typeface="微软雅黑" pitchFamily="34" charset="-122"/>
                </a:rPr>
                <a:t>RecyclerView</a:t>
              </a:r>
              <a:r>
                <a:rPr lang="zh-CN" altLang="en-US" dirty="0">
                  <a:ea typeface="微软雅黑" pitchFamily="34" charset="-122"/>
                </a:rPr>
                <a:t>控件以及自定义</a:t>
              </a:r>
              <a:r>
                <a:rPr lang="en-US" altLang="zh-CN" dirty="0">
                  <a:ea typeface="微软雅黑" pitchFamily="34" charset="-122"/>
                </a:rPr>
                <a:t>View</a:t>
              </a:r>
              <a:r>
                <a:rPr lang="zh-CN" altLang="en-US" dirty="0">
                  <a:ea typeface="微软雅黑" pitchFamily="34" charset="-122"/>
                </a:rPr>
                <a:t>。通过本章的学习，希望初学者能掌握</a:t>
              </a:r>
              <a:r>
                <a:rPr lang="en-US" altLang="zh-CN" dirty="0">
                  <a:ea typeface="微软雅黑" pitchFamily="34" charset="-122"/>
                </a:rPr>
                <a:t>Android</a:t>
              </a:r>
              <a:r>
                <a:rPr lang="zh-CN" altLang="en-US" dirty="0">
                  <a:ea typeface="微软雅黑" pitchFamily="34" charset="-122"/>
                </a:rPr>
                <a:t>控件的基本使用，因为无论创建任何</a:t>
              </a:r>
              <a:r>
                <a:rPr lang="en-US" altLang="zh-CN" dirty="0">
                  <a:ea typeface="微软雅黑" pitchFamily="34" charset="-122"/>
                </a:rPr>
                <a:t>Android</a:t>
              </a:r>
              <a:r>
                <a:rPr lang="zh-CN" altLang="en-US" dirty="0">
                  <a:ea typeface="微软雅黑" pitchFamily="34" charset="-122"/>
                </a:rPr>
                <a:t>程序可能都会用到这些控件。</a:t>
              </a:r>
              <a:endParaRPr lang="en-US" altLang="zh-CN" dirty="0">
                <a:latin typeface="+mn-lt"/>
                <a:ea typeface="微软雅黑" pitchFamily="34" charset="-122"/>
              </a:endParaRPr>
            </a:p>
          </p:txBody>
        </p:sp>
      </p:grpSp>
      <p:sp>
        <p:nvSpPr>
          <p:cNvPr id="7"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charset="-122"/>
              </a:rPr>
              <a:t>3.6  </a:t>
            </a:r>
            <a:r>
              <a:rPr lang="zh-CN" altLang="en-US" sz="3200" b="1">
                <a:solidFill>
                  <a:srgbClr val="006BA9"/>
                </a:solidFill>
                <a:latin typeface="微软雅黑" pitchFamily="34" charset="-122"/>
                <a:ea typeface="微软雅黑" pitchFamily="34" charset="-122"/>
                <a:sym typeface="宋体" charset="-122"/>
              </a:rPr>
              <a:t>本章小结</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925899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481013" y="1300163"/>
            <a:ext cx="7975600" cy="4145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571500" indent="-571500" eaLnBrk="1" hangingPunct="1">
              <a:buFont typeface="Wingdings" pitchFamily="2" charset="2"/>
              <a:buNone/>
            </a:pPr>
            <a:r>
              <a:rPr lang="zh-CN" altLang="en-US" sz="2400" b="1" dirty="0">
                <a:solidFill>
                  <a:srgbClr val="006BA9"/>
                </a:solidFill>
                <a:latin typeface="微软雅黑" pitchFamily="34" charset="-122"/>
                <a:ea typeface="微软雅黑" pitchFamily="34" charset="-122"/>
                <a:sym typeface="宋体" charset="-122"/>
              </a:rPr>
              <a:t>✎ </a:t>
            </a:r>
            <a:r>
              <a:rPr lang="zh-CN" altLang="en-US" sz="2400" b="1" dirty="0" smtClean="0">
                <a:solidFill>
                  <a:srgbClr val="006BA9"/>
                </a:solidFill>
                <a:latin typeface="微软雅黑" pitchFamily="34" charset="-122"/>
                <a:ea typeface="微软雅黑" pitchFamily="34" charset="-122"/>
                <a:sym typeface="宋体" charset="-122"/>
              </a:rPr>
              <a:t>本章作业 </a:t>
            </a:r>
          </a:p>
          <a:p>
            <a:pPr lvl="1">
              <a:lnSpc>
                <a:spcPct val="150000"/>
              </a:lnSpc>
              <a:defRPr/>
            </a:pPr>
            <a:r>
              <a:rPr lang="zh-CN" altLang="zh-CN" sz="2400" dirty="0" smtClean="0"/>
              <a:t>简</a:t>
            </a:r>
            <a:r>
              <a:rPr lang="zh-CN" altLang="zh-CN" sz="2400" dirty="0"/>
              <a:t>述实现</a:t>
            </a:r>
            <a:r>
              <a:rPr lang="en-US" altLang="zh-CN" sz="2400" dirty="0"/>
              <a:t>Button</a:t>
            </a:r>
            <a:r>
              <a:rPr lang="zh-CN" altLang="zh-CN" sz="2400" dirty="0"/>
              <a:t>按钮的点击事件的方式有哪几种</a:t>
            </a:r>
            <a:r>
              <a:rPr lang="zh-CN" altLang="zh-CN" sz="2400" dirty="0" smtClean="0"/>
              <a:t>？</a:t>
            </a:r>
            <a:endParaRPr lang="en-US" altLang="zh-CN" sz="2400" dirty="0" smtClean="0"/>
          </a:p>
          <a:p>
            <a:pPr lvl="1">
              <a:lnSpc>
                <a:spcPct val="150000"/>
              </a:lnSpc>
              <a:defRPr/>
            </a:pPr>
            <a:r>
              <a:rPr lang="zh-CN" altLang="zh-CN" sz="2400" dirty="0"/>
              <a:t>简述</a:t>
            </a:r>
            <a:r>
              <a:rPr lang="en-US" altLang="zh-CN" sz="2400" dirty="0"/>
              <a:t>ListView</a:t>
            </a:r>
            <a:r>
              <a:rPr lang="zh-CN" altLang="zh-CN" sz="2400" dirty="0"/>
              <a:t>与</a:t>
            </a:r>
            <a:r>
              <a:rPr lang="en-US" altLang="zh-CN" sz="2400" dirty="0"/>
              <a:t>RecyclerView</a:t>
            </a:r>
            <a:r>
              <a:rPr lang="zh-CN" altLang="zh-CN" sz="2400" dirty="0"/>
              <a:t>的区别</a:t>
            </a:r>
            <a:r>
              <a:rPr lang="zh-CN" altLang="zh-CN" sz="2400" dirty="0" smtClean="0"/>
              <a:t>。</a:t>
            </a:r>
            <a:endParaRPr lang="en-US" altLang="zh-CN" sz="2400" dirty="0" smtClean="0"/>
          </a:p>
          <a:p>
            <a:pPr marL="571500" lvl="1" indent="-571500" eaLnBrk="1" hangingPunct="1">
              <a:lnSpc>
                <a:spcPct val="150000"/>
              </a:lnSpc>
              <a:buNone/>
              <a:defRPr/>
            </a:pPr>
            <a:r>
              <a:rPr lang="zh-CN" altLang="en-US" sz="2400" b="1" dirty="0" smtClean="0">
                <a:solidFill>
                  <a:srgbClr val="006BA9"/>
                </a:solidFill>
                <a:latin typeface="微软雅黑" pitchFamily="34" charset="-122"/>
                <a:ea typeface="微软雅黑" pitchFamily="34" charset="-122"/>
                <a:sym typeface="宋体" charset="-122"/>
              </a:rPr>
              <a:t>✎ </a:t>
            </a:r>
            <a:r>
              <a:rPr lang="zh-CN" altLang="en-US" sz="2400" b="1" dirty="0" smtClean="0">
                <a:solidFill>
                  <a:srgbClr val="006BA9"/>
                </a:solidFill>
                <a:latin typeface="微软雅黑" pitchFamily="34" charset="-122"/>
                <a:ea typeface="微软雅黑" pitchFamily="34" charset="-122"/>
              </a:rPr>
              <a:t>预习作业</a:t>
            </a:r>
            <a:endParaRPr lang="en-US" altLang="zh-CN" sz="2400" b="1" dirty="0" smtClean="0">
              <a:solidFill>
                <a:srgbClr val="006BA9"/>
              </a:solidFill>
              <a:latin typeface="微软雅黑" pitchFamily="34" charset="-122"/>
              <a:ea typeface="微软雅黑" pitchFamily="34" charset="-122"/>
            </a:endParaRPr>
          </a:p>
          <a:p>
            <a:pPr lvl="1">
              <a:lnSpc>
                <a:spcPct val="150000"/>
              </a:lnSpc>
              <a:defRPr/>
            </a:pPr>
            <a:r>
              <a:rPr lang="zh-CN" altLang="en-US" sz="2400" dirty="0" smtClean="0">
                <a:latin typeface="Arial" panose="020B0604020202020204" pitchFamily="34" charset="0"/>
                <a:cs typeface="Arial" panose="020B0604020202020204" pitchFamily="34" charset="0"/>
              </a:rPr>
              <a:t>简述</a:t>
            </a:r>
            <a:r>
              <a:rPr lang="en-US" altLang="zh-CN" sz="2400" dirty="0" smtClean="0">
                <a:latin typeface="Arial" panose="020B0604020202020204" pitchFamily="34" charset="0"/>
                <a:cs typeface="Arial" panose="020B0604020202020204" pitchFamily="34" charset="0"/>
              </a:rPr>
              <a:t>Activity</a:t>
            </a:r>
            <a:r>
              <a:rPr lang="zh-CN" altLang="en-US" sz="2400" dirty="0" smtClean="0">
                <a:latin typeface="Arial" panose="020B0604020202020204" pitchFamily="34" charset="0"/>
                <a:cs typeface="Arial" panose="020B0604020202020204" pitchFamily="34" charset="0"/>
              </a:rPr>
              <a:t>的生命周期状态。</a:t>
            </a:r>
            <a:endParaRPr lang="en-US" altLang="zh-CN" sz="2400" dirty="0" smtClean="0">
              <a:latin typeface="Arial" panose="020B0604020202020204" pitchFamily="34" charset="0"/>
              <a:cs typeface="Arial" panose="020B0604020202020204" pitchFamily="34" charset="0"/>
            </a:endParaRPr>
          </a:p>
          <a:p>
            <a:pPr lvl="1">
              <a:lnSpc>
                <a:spcPct val="150000"/>
              </a:lnSpc>
              <a:defRPr/>
            </a:pPr>
            <a:r>
              <a:rPr lang="zh-CN" altLang="en-US" sz="2400" dirty="0" smtClean="0">
                <a:latin typeface="Arial" panose="020B0604020202020204" pitchFamily="34" charset="0"/>
                <a:cs typeface="Arial" panose="020B0604020202020204" pitchFamily="34" charset="0"/>
              </a:rPr>
              <a:t>简述</a:t>
            </a:r>
            <a:r>
              <a:rPr lang="en-US" altLang="zh-CN" sz="2400" dirty="0" smtClean="0">
                <a:latin typeface="Arial" panose="020B0604020202020204" pitchFamily="34" charset="0"/>
                <a:cs typeface="Arial" panose="020B0604020202020204" pitchFamily="34" charset="0"/>
              </a:rPr>
              <a:t>Activity</a:t>
            </a:r>
            <a:r>
              <a:rPr lang="zh-CN" altLang="en-US" sz="2400" dirty="0" smtClean="0">
                <a:latin typeface="Arial" panose="020B0604020202020204" pitchFamily="34" charset="0"/>
                <a:cs typeface="Arial" panose="020B0604020202020204" pitchFamily="34" charset="0"/>
              </a:rPr>
              <a:t>有几种启</a:t>
            </a:r>
            <a:r>
              <a:rPr lang="zh-CN" altLang="en-US" sz="2400" dirty="0">
                <a:latin typeface="Arial" panose="020B0604020202020204" pitchFamily="34" charset="0"/>
                <a:cs typeface="Arial" panose="020B0604020202020204" pitchFamily="34" charset="0"/>
              </a:rPr>
              <a:t>动模</a:t>
            </a:r>
            <a:r>
              <a:rPr lang="zh-CN" altLang="en-US" sz="2400" dirty="0" smtClean="0">
                <a:latin typeface="Arial" panose="020B0604020202020204" pitchFamily="34" charset="0"/>
                <a:cs typeface="Arial" panose="020B0604020202020204" pitchFamily="34" charset="0"/>
              </a:rPr>
              <a:t>式。</a:t>
            </a:r>
            <a:endParaRPr lang="en-US" altLang="zh-CN" sz="2400" dirty="0" smtClean="0"/>
          </a:p>
          <a:p>
            <a:pPr lvl="1">
              <a:lnSpc>
                <a:spcPct val="150000"/>
              </a:lnSpc>
              <a:defRPr/>
            </a:pPr>
            <a:endParaRPr lang="en-US" altLang="zh-CN" sz="2400" dirty="0" smtClean="0"/>
          </a:p>
          <a:p>
            <a:pPr lvl="1">
              <a:lnSpc>
                <a:spcPct val="150000"/>
              </a:lnSpc>
              <a:defRPr/>
            </a:pPr>
            <a:endParaRPr lang="en-US" altLang="zh-CN" sz="2400" dirty="0" smtClean="0"/>
          </a:p>
          <a:p>
            <a:pPr lvl="1">
              <a:lnSpc>
                <a:spcPct val="150000"/>
              </a:lnSpc>
              <a:defRPr/>
            </a:pPr>
            <a:endParaRPr lang="en-US" altLang="zh-CN" sz="2400" dirty="0" smtClean="0"/>
          </a:p>
        </p:txBody>
      </p:sp>
    </p:spTree>
    <p:custDataLst>
      <p:tags r:id="rId1"/>
    </p:custDataLst>
    <p:extLst>
      <p:ext uri="{BB962C8B-B14F-4D97-AF65-F5344CB8AC3E}">
        <p14:creationId xmlns:p14="http://schemas.microsoft.com/office/powerpoint/2010/main" val="325731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3042729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566358" y="1602328"/>
            <a:ext cx="7975600" cy="7730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控件是界面组成的主要元素，</a:t>
            </a:r>
            <a:r>
              <a:rPr lang="zh-CN" altLang="en-US" sz="2000" dirty="0"/>
              <a:t>用户直</a:t>
            </a:r>
            <a:r>
              <a:rPr lang="zh-CN" altLang="en-US" sz="2000" dirty="0" smtClean="0"/>
              <a:t>接与控件进行交互。</a:t>
            </a:r>
            <a:endParaRPr lang="zh-CN" altLang="en-US" sz="1800" dirty="0" smtClean="0"/>
          </a:p>
        </p:txBody>
      </p:sp>
      <p:sp>
        <p:nvSpPr>
          <p:cNvPr id="3"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 </a:t>
            </a:r>
            <a:r>
              <a:rPr lang="zh-CN" altLang="en-US" sz="3200" b="1" dirty="0" smtClean="0">
                <a:solidFill>
                  <a:srgbClr val="006BA9"/>
                </a:solidFill>
                <a:latin typeface="微软雅黑" pitchFamily="34" charset="-122"/>
                <a:ea typeface="微软雅黑" pitchFamily="34" charset="-122"/>
                <a:sym typeface="宋体" charset="-122"/>
              </a:rPr>
              <a:t>简单控件的使用</a:t>
            </a:r>
            <a:endParaRPr lang="zh-CN" altLang="en-US" sz="3200" b="1" dirty="0">
              <a:solidFill>
                <a:srgbClr val="006BA9"/>
              </a:solidFill>
              <a:latin typeface="微软雅黑" pitchFamily="34" charset="-122"/>
              <a:ea typeface="微软雅黑" pitchFamily="34" charset="-122"/>
              <a:sym typeface="宋体" charset="-122"/>
            </a:endParaRPr>
          </a:p>
        </p:txBody>
      </p:sp>
      <p:grpSp>
        <p:nvGrpSpPr>
          <p:cNvPr id="16" name="组合 15"/>
          <p:cNvGrpSpPr/>
          <p:nvPr/>
        </p:nvGrpSpPr>
        <p:grpSpPr>
          <a:xfrm>
            <a:off x="4162450" y="2884961"/>
            <a:ext cx="929880" cy="464940"/>
            <a:chOff x="3604116" y="1531768"/>
            <a:chExt cx="929880" cy="464940"/>
          </a:xfrm>
        </p:grpSpPr>
        <p:sp>
          <p:nvSpPr>
            <p:cNvPr id="17" name="矩形 16"/>
            <p:cNvSpPr/>
            <p:nvPr/>
          </p:nvSpPr>
          <p:spPr>
            <a:xfrm>
              <a:off x="3604116" y="1531768"/>
              <a:ext cx="929880" cy="464940"/>
            </a:xfrm>
            <a:prstGeom prst="rect">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18" name="矩形 17"/>
            <p:cNvSpPr/>
            <p:nvPr/>
          </p:nvSpPr>
          <p:spPr>
            <a:xfrm>
              <a:off x="3604116" y="1531768"/>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Arial"/>
                  <a:ea typeface="宋体"/>
                  <a:cs typeface="+mn-cs"/>
                </a:rPr>
                <a:t>简单控件</a:t>
              </a:r>
              <a:endParaRPr lang="zh-CN" altLang="en-US" sz="1400" kern="1200" dirty="0">
                <a:latin typeface="Arial"/>
                <a:ea typeface="宋体"/>
                <a:cs typeface="+mn-cs"/>
              </a:endParaRPr>
            </a:p>
          </p:txBody>
        </p:sp>
      </p:grpSp>
      <p:grpSp>
        <p:nvGrpSpPr>
          <p:cNvPr id="19" name="组合 18"/>
          <p:cNvGrpSpPr/>
          <p:nvPr/>
        </p:nvGrpSpPr>
        <p:grpSpPr>
          <a:xfrm>
            <a:off x="799630" y="3888675"/>
            <a:ext cx="929880" cy="464940"/>
            <a:chOff x="2005" y="2472821"/>
            <a:chExt cx="929880" cy="464940"/>
          </a:xfrm>
        </p:grpSpPr>
        <p:sp>
          <p:nvSpPr>
            <p:cNvPr id="38" name="矩形 37"/>
            <p:cNvSpPr/>
            <p:nvPr/>
          </p:nvSpPr>
          <p:spPr>
            <a:xfrm>
              <a:off x="2005" y="2472821"/>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9" name="矩形 38"/>
            <p:cNvSpPr/>
            <p:nvPr/>
          </p:nvSpPr>
          <p:spPr>
            <a:xfrm>
              <a:off x="2005" y="2472821"/>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itchFamily="18" charset="0"/>
                  <a:ea typeface="宋体"/>
                  <a:cs typeface="Times New Roman" pitchFamily="18" charset="0"/>
                </a:rPr>
                <a:t>TextView </a:t>
              </a:r>
              <a:endParaRPr lang="zh-CN" altLang="en-US" sz="1400" kern="1200" dirty="0">
                <a:latin typeface="Times New Roman" pitchFamily="18" charset="0"/>
                <a:ea typeface="宋体"/>
                <a:cs typeface="Times New Roman" pitchFamily="18" charset="0"/>
              </a:endParaRPr>
            </a:p>
          </p:txBody>
        </p:sp>
      </p:grpSp>
      <p:grpSp>
        <p:nvGrpSpPr>
          <p:cNvPr id="20" name="组合 19"/>
          <p:cNvGrpSpPr/>
          <p:nvPr/>
        </p:nvGrpSpPr>
        <p:grpSpPr>
          <a:xfrm>
            <a:off x="1933545" y="3883724"/>
            <a:ext cx="929880" cy="464940"/>
            <a:chOff x="1135920" y="2467870"/>
            <a:chExt cx="929880" cy="464940"/>
          </a:xfrm>
        </p:grpSpPr>
        <p:sp>
          <p:nvSpPr>
            <p:cNvPr id="36" name="矩形 35"/>
            <p:cNvSpPr/>
            <p:nvPr/>
          </p:nvSpPr>
          <p:spPr>
            <a:xfrm>
              <a:off x="1135920" y="2467870"/>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7" name="矩形 36"/>
            <p:cNvSpPr/>
            <p:nvPr/>
          </p:nvSpPr>
          <p:spPr>
            <a:xfrm>
              <a:off x="1135920" y="2467870"/>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itchFamily="18" charset="0"/>
                  <a:ea typeface="宋体"/>
                  <a:cs typeface="Times New Roman" pitchFamily="18" charset="0"/>
                </a:rPr>
                <a:t>Button</a:t>
              </a:r>
              <a:endParaRPr lang="zh-CN" altLang="en-US" sz="1400" kern="1200" dirty="0">
                <a:latin typeface="Times New Roman" pitchFamily="18" charset="0"/>
                <a:ea typeface="宋体"/>
                <a:cs typeface="Times New Roman" pitchFamily="18" charset="0"/>
              </a:endParaRPr>
            </a:p>
          </p:txBody>
        </p:sp>
      </p:grpSp>
      <p:grpSp>
        <p:nvGrpSpPr>
          <p:cNvPr id="21" name="组合 20"/>
          <p:cNvGrpSpPr/>
          <p:nvPr/>
        </p:nvGrpSpPr>
        <p:grpSpPr>
          <a:xfrm>
            <a:off x="3085667" y="3883724"/>
            <a:ext cx="929880" cy="464940"/>
            <a:chOff x="2288042" y="2467870"/>
            <a:chExt cx="929880" cy="464940"/>
          </a:xfrm>
        </p:grpSpPr>
        <p:sp>
          <p:nvSpPr>
            <p:cNvPr id="34" name="矩形 33"/>
            <p:cNvSpPr/>
            <p:nvPr/>
          </p:nvSpPr>
          <p:spPr>
            <a:xfrm>
              <a:off x="2288042" y="2467870"/>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矩形 34"/>
            <p:cNvSpPr/>
            <p:nvPr/>
          </p:nvSpPr>
          <p:spPr>
            <a:xfrm>
              <a:off x="2288042" y="2467870"/>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itchFamily="18" charset="0"/>
                  <a:ea typeface="宋体"/>
                  <a:cs typeface="Times New Roman" pitchFamily="18" charset="0"/>
                </a:rPr>
                <a:t>EditText</a:t>
              </a:r>
              <a:endParaRPr lang="zh-CN" altLang="en-US" sz="1400" kern="1200" dirty="0">
                <a:latin typeface="Times New Roman" pitchFamily="18" charset="0"/>
                <a:ea typeface="宋体"/>
                <a:cs typeface="Times New Roman" pitchFamily="18" charset="0"/>
              </a:endParaRPr>
            </a:p>
          </p:txBody>
        </p:sp>
      </p:grpSp>
      <p:grpSp>
        <p:nvGrpSpPr>
          <p:cNvPr id="22" name="组合 21"/>
          <p:cNvGrpSpPr/>
          <p:nvPr/>
        </p:nvGrpSpPr>
        <p:grpSpPr>
          <a:xfrm>
            <a:off x="4165789" y="3883724"/>
            <a:ext cx="929880" cy="464940"/>
            <a:chOff x="3368164" y="2467870"/>
            <a:chExt cx="929880" cy="464940"/>
          </a:xfrm>
        </p:grpSpPr>
        <p:sp>
          <p:nvSpPr>
            <p:cNvPr id="32" name="矩形 31"/>
            <p:cNvSpPr/>
            <p:nvPr/>
          </p:nvSpPr>
          <p:spPr>
            <a:xfrm>
              <a:off x="3368164" y="2467870"/>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矩形 32"/>
            <p:cNvSpPr/>
            <p:nvPr/>
          </p:nvSpPr>
          <p:spPr>
            <a:xfrm>
              <a:off x="3368164" y="2467870"/>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itchFamily="18" charset="0"/>
                  <a:ea typeface="宋体"/>
                  <a:cs typeface="Times New Roman" pitchFamily="18" charset="0"/>
                </a:rPr>
                <a:t>ImageView</a:t>
              </a:r>
            </a:p>
          </p:txBody>
        </p:sp>
      </p:grpSp>
      <p:grpSp>
        <p:nvGrpSpPr>
          <p:cNvPr id="23" name="组合 22"/>
          <p:cNvGrpSpPr/>
          <p:nvPr/>
        </p:nvGrpSpPr>
        <p:grpSpPr>
          <a:xfrm>
            <a:off x="5300253" y="3888675"/>
            <a:ext cx="929880" cy="464940"/>
            <a:chOff x="4502628" y="2472821"/>
            <a:chExt cx="929880" cy="464940"/>
          </a:xfrm>
        </p:grpSpPr>
        <p:sp>
          <p:nvSpPr>
            <p:cNvPr id="30" name="矩形 29"/>
            <p:cNvSpPr/>
            <p:nvPr/>
          </p:nvSpPr>
          <p:spPr>
            <a:xfrm>
              <a:off x="4502628" y="2472821"/>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1" name="矩形 30"/>
            <p:cNvSpPr/>
            <p:nvPr/>
          </p:nvSpPr>
          <p:spPr>
            <a:xfrm>
              <a:off x="4502628" y="2472821"/>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itchFamily="18" charset="0"/>
                  <a:ea typeface="宋体"/>
                  <a:cs typeface="Times New Roman" pitchFamily="18" charset="0"/>
                </a:rPr>
                <a:t>RadioButton</a:t>
              </a:r>
              <a:endParaRPr lang="zh-CN" altLang="en-US" sz="1400" kern="1200" dirty="0">
                <a:latin typeface="Times New Roman" pitchFamily="18" charset="0"/>
                <a:ea typeface="宋体"/>
                <a:cs typeface="Times New Roman" pitchFamily="18" charset="0"/>
              </a:endParaRPr>
            </a:p>
          </p:txBody>
        </p:sp>
      </p:grpSp>
      <p:grpSp>
        <p:nvGrpSpPr>
          <p:cNvPr id="24" name="组合 23"/>
          <p:cNvGrpSpPr/>
          <p:nvPr/>
        </p:nvGrpSpPr>
        <p:grpSpPr>
          <a:xfrm>
            <a:off x="6425409" y="3888675"/>
            <a:ext cx="929880" cy="464940"/>
            <a:chOff x="5627784" y="2472821"/>
            <a:chExt cx="929880" cy="464940"/>
          </a:xfrm>
        </p:grpSpPr>
        <p:sp>
          <p:nvSpPr>
            <p:cNvPr id="28" name="矩形 27"/>
            <p:cNvSpPr/>
            <p:nvPr/>
          </p:nvSpPr>
          <p:spPr>
            <a:xfrm>
              <a:off x="5627784" y="2472821"/>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9" name="矩形 28"/>
            <p:cNvSpPr/>
            <p:nvPr/>
          </p:nvSpPr>
          <p:spPr>
            <a:xfrm>
              <a:off x="5627784" y="2472821"/>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itchFamily="18" charset="0"/>
                  <a:ea typeface="宋体"/>
                  <a:cs typeface="Times New Roman" pitchFamily="18" charset="0"/>
                </a:rPr>
                <a:t>CheckBox</a:t>
              </a:r>
              <a:endParaRPr lang="zh-CN" altLang="en-US" sz="1400" kern="1200" dirty="0">
                <a:latin typeface="Times New Roman" pitchFamily="18" charset="0"/>
                <a:ea typeface="宋体"/>
                <a:cs typeface="Times New Roman" pitchFamily="18" charset="0"/>
              </a:endParaRPr>
            </a:p>
          </p:txBody>
        </p:sp>
      </p:grpSp>
      <p:grpSp>
        <p:nvGrpSpPr>
          <p:cNvPr id="25" name="组合 24"/>
          <p:cNvGrpSpPr/>
          <p:nvPr/>
        </p:nvGrpSpPr>
        <p:grpSpPr>
          <a:xfrm>
            <a:off x="7445876" y="3883724"/>
            <a:ext cx="929880" cy="464940"/>
            <a:chOff x="6679637" y="2467870"/>
            <a:chExt cx="929880" cy="464940"/>
          </a:xfrm>
        </p:grpSpPr>
        <p:sp>
          <p:nvSpPr>
            <p:cNvPr id="26" name="矩形 25"/>
            <p:cNvSpPr/>
            <p:nvPr/>
          </p:nvSpPr>
          <p:spPr>
            <a:xfrm>
              <a:off x="6679637" y="2467870"/>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7" name="矩形 26"/>
            <p:cNvSpPr/>
            <p:nvPr/>
          </p:nvSpPr>
          <p:spPr>
            <a:xfrm>
              <a:off x="6679637" y="2467870"/>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itchFamily="18" charset="0"/>
                  <a:ea typeface="宋体"/>
                  <a:cs typeface="Times New Roman" pitchFamily="18" charset="0"/>
                </a:rPr>
                <a:t>Toast</a:t>
              </a:r>
              <a:endParaRPr lang="zh-CN" altLang="en-US" sz="1400" kern="1200" dirty="0">
                <a:latin typeface="Times New Roman" pitchFamily="18" charset="0"/>
                <a:ea typeface="宋体"/>
                <a:cs typeface="Times New Roman" pitchFamily="18" charset="0"/>
              </a:endParaRPr>
            </a:p>
          </p:txBody>
        </p:sp>
      </p:grpSp>
      <p:cxnSp>
        <p:nvCxnSpPr>
          <p:cNvPr id="41" name="直接连接符 40"/>
          <p:cNvCxnSpPr/>
          <p:nvPr/>
        </p:nvCxnSpPr>
        <p:spPr>
          <a:xfrm>
            <a:off x="4630729" y="3359474"/>
            <a:ext cx="0" cy="2551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9" idx="0"/>
          </p:cNvCxnSpPr>
          <p:nvPr/>
        </p:nvCxnSpPr>
        <p:spPr>
          <a:xfrm flipV="1">
            <a:off x="1264570" y="3614614"/>
            <a:ext cx="0" cy="2740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264570" y="3614614"/>
            <a:ext cx="65791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843746" y="3614614"/>
            <a:ext cx="0" cy="2691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7" idx="0"/>
          </p:cNvCxnSpPr>
          <p:nvPr/>
        </p:nvCxnSpPr>
        <p:spPr>
          <a:xfrm flipV="1">
            <a:off x="2398485" y="3614614"/>
            <a:ext cx="0" cy="2691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3" idx="0"/>
          </p:cNvCxnSpPr>
          <p:nvPr/>
        </p:nvCxnSpPr>
        <p:spPr>
          <a:xfrm flipV="1">
            <a:off x="4630729" y="3614614"/>
            <a:ext cx="0" cy="2691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1" idx="0"/>
          </p:cNvCxnSpPr>
          <p:nvPr/>
        </p:nvCxnSpPr>
        <p:spPr>
          <a:xfrm flipV="1">
            <a:off x="5765193" y="3614614"/>
            <a:ext cx="0" cy="2740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9" idx="0"/>
          </p:cNvCxnSpPr>
          <p:nvPr/>
        </p:nvCxnSpPr>
        <p:spPr>
          <a:xfrm flipV="1">
            <a:off x="6890349" y="3614614"/>
            <a:ext cx="0" cy="2740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35" idx="0"/>
          </p:cNvCxnSpPr>
          <p:nvPr/>
        </p:nvCxnSpPr>
        <p:spPr>
          <a:xfrm flipV="1">
            <a:off x="3550607" y="3614614"/>
            <a:ext cx="0" cy="26911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矩形 24"/>
          <p:cNvSpPr>
            <a:spLocks noChangeArrowheads="1"/>
          </p:cNvSpPr>
          <p:nvPr/>
        </p:nvSpPr>
        <p:spPr bwMode="auto">
          <a:xfrm>
            <a:off x="542925" y="1340769"/>
            <a:ext cx="8102600" cy="4248472"/>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42" name="任意多边形 41"/>
          <p:cNvSpPr/>
          <p:nvPr/>
        </p:nvSpPr>
        <p:spPr bwMode="auto">
          <a:xfrm>
            <a:off x="5566202" y="1113309"/>
            <a:ext cx="187967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itchFamily="34" charset="-122"/>
                <a:ea typeface="微软雅黑" pitchFamily="34" charset="-122"/>
              </a:rPr>
              <a:t>控件的分类</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2440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par>
                                <p:cTn id="17" presetID="22" presetClass="entr" presetSubtype="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par>
                                <p:cTn id="20" presetID="22" presetClass="entr" presetSubtype="1"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par>
                                <p:cTn id="26" presetID="22" presetClass="entr" presetSubtype="1"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up)">
                                      <p:cBhvr>
                                        <p:cTn id="28" dur="500"/>
                                        <p:tgtEl>
                                          <p:spTgt spid="25"/>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1"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par>
                                <p:cTn id="35" presetID="22" presetClass="entr" presetSubtype="1"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up)">
                                      <p:cBhvr>
                                        <p:cTn id="37" dur="500"/>
                                        <p:tgtEl>
                                          <p:spTgt spid="45"/>
                                        </p:tgtEl>
                                      </p:cBhvr>
                                    </p:animEffect>
                                  </p:childTnLst>
                                </p:cTn>
                              </p:par>
                              <p:par>
                                <p:cTn id="38" presetID="22" presetClass="entr" presetSubtype="1"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up)">
                                      <p:cBhvr>
                                        <p:cTn id="40" dur="500"/>
                                        <p:tgtEl>
                                          <p:spTgt spid="47"/>
                                        </p:tgtEl>
                                      </p:cBhvr>
                                    </p:animEffect>
                                  </p:childTnLst>
                                </p:cTn>
                              </p:par>
                              <p:par>
                                <p:cTn id="41" presetID="22" presetClass="entr" presetSubtype="1"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up)">
                                      <p:cBhvr>
                                        <p:cTn id="43" dur="500"/>
                                        <p:tgtEl>
                                          <p:spTgt spid="50"/>
                                        </p:tgtEl>
                                      </p:cBhvr>
                                    </p:animEffect>
                                  </p:childTnLst>
                                </p:cTn>
                              </p:par>
                              <p:par>
                                <p:cTn id="44" presetID="22" presetClass="entr" presetSubtype="1"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up)">
                                      <p:cBhvr>
                                        <p:cTn id="46" dur="500"/>
                                        <p:tgtEl>
                                          <p:spTgt spid="52"/>
                                        </p:tgtEl>
                                      </p:cBhvr>
                                    </p:animEffect>
                                  </p:childTnLst>
                                </p:cTn>
                              </p:par>
                              <p:par>
                                <p:cTn id="47" presetID="22" presetClass="entr" presetSubtype="1"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up)">
                                      <p:cBhvr>
                                        <p:cTn id="49" dur="500"/>
                                        <p:tgtEl>
                                          <p:spTgt spid="54"/>
                                        </p:tgtEl>
                                      </p:cBhvr>
                                    </p:animEffect>
                                  </p:childTnLst>
                                </p:cTn>
                              </p:par>
                              <p:par>
                                <p:cTn id="50" presetID="22" presetClass="entr" presetSubtype="1"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up)">
                                      <p:cBhvr>
                                        <p:cTn id="52" dur="500"/>
                                        <p:tgtEl>
                                          <p:spTgt spid="56"/>
                                        </p:tgtEl>
                                      </p:cBhvr>
                                    </p:animEffect>
                                  </p:childTnLst>
                                </p:cTn>
                              </p:par>
                              <p:par>
                                <p:cTn id="53" presetID="22" presetClass="entr" presetSubtype="1"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up)">
                                      <p:cBhvr>
                                        <p:cTn id="5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340768"/>
            <a:ext cx="8102600" cy="4968577"/>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66202" y="1113309"/>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smtClean="0">
                <a:solidFill>
                  <a:schemeClr val="bg1"/>
                </a:solidFill>
                <a:latin typeface="微软雅黑" pitchFamily="34" charset="-122"/>
                <a:ea typeface="微软雅黑" pitchFamily="34" charset="-122"/>
              </a:rPr>
              <a:t>TextView</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4" name="内容占位符 2"/>
          <p:cNvSpPr txBox="1">
            <a:spLocks/>
          </p:cNvSpPr>
          <p:nvPr/>
        </p:nvSpPr>
        <p:spPr bwMode="auto">
          <a:xfrm>
            <a:off x="446506" y="1484784"/>
            <a:ext cx="7975600" cy="113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solidFill>
                  <a:schemeClr val="dk1"/>
                </a:solidFill>
                <a:latin typeface="Times New Roman" pitchFamily="18" charset="0"/>
                <a:cs typeface="Times New Roman" pitchFamily="18" charset="0"/>
              </a:rPr>
              <a:t>TextView</a:t>
            </a:r>
            <a:r>
              <a:rPr lang="zh-CN" altLang="zh-CN" sz="2000" dirty="0"/>
              <a:t>控件用于显示文本信息</a:t>
            </a:r>
            <a:r>
              <a:rPr lang="zh-CN" altLang="en-US" sz="2000" dirty="0" smtClean="0"/>
              <a:t>。</a:t>
            </a:r>
            <a:endParaRPr lang="zh-CN" altLang="en-US" sz="1800" dirty="0" smtClean="0"/>
          </a:p>
        </p:txBody>
      </p:sp>
      <p:sp>
        <p:nvSpPr>
          <p:cNvPr id="2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3.1.1  </a:t>
            </a:r>
            <a:r>
              <a:rPr lang="en-US" altLang="zh-CN" sz="3200" b="1" dirty="0">
                <a:solidFill>
                  <a:srgbClr val="006BA9"/>
                </a:solidFill>
                <a:latin typeface="微软雅黑" pitchFamily="34" charset="-122"/>
                <a:ea typeface="微软雅黑" pitchFamily="34" charset="-122"/>
                <a:sym typeface="宋体" charset="-122"/>
              </a:rPr>
              <a:t>TextView</a:t>
            </a:r>
            <a:endParaRPr lang="zh-CN" altLang="en-US" sz="3200" b="1" dirty="0">
              <a:solidFill>
                <a:srgbClr val="006BA9"/>
              </a:solidFill>
              <a:latin typeface="微软雅黑" pitchFamily="34" charset="-122"/>
              <a:ea typeface="微软雅黑" pitchFamily="34" charset="-122"/>
              <a:sym typeface="宋体"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664934000"/>
              </p:ext>
            </p:extLst>
          </p:nvPr>
        </p:nvGraphicFramePr>
        <p:xfrm>
          <a:off x="1386306" y="2132856"/>
          <a:ext cx="6858102" cy="3972560"/>
        </p:xfrm>
        <a:graphic>
          <a:graphicData uri="http://schemas.openxmlformats.org/drawingml/2006/table">
            <a:tbl>
              <a:tblPr firstRow="1" bandRow="1">
                <a:tableStyleId>{5C22544A-7EE6-4342-B048-85BDC9FD1C3A}</a:tableStyleId>
              </a:tblPr>
              <a:tblGrid>
                <a:gridCol w="2393606"/>
                <a:gridCol w="4464496"/>
              </a:tblGrid>
              <a:tr h="30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布局属性</a:t>
                      </a:r>
                      <a:endParaRPr lang="zh-CN" altLang="en-US" sz="1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功能描述</a:t>
                      </a:r>
                      <a:endParaRPr lang="en-US" altLang="zh-CN" sz="18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android:layout_width</a:t>
                      </a:r>
                    </a:p>
                  </a:txBody>
                  <a:tcPr anchor="ctr"/>
                </a:tc>
                <a:tc>
                  <a:txBody>
                    <a:bodyPr/>
                    <a:lstStyle/>
                    <a:p>
                      <a:r>
                        <a:rPr lang="zh-CN" altLang="en-US" dirty="0" smtClean="0"/>
                        <a:t>设置</a:t>
                      </a:r>
                      <a:r>
                        <a:rPr lang="en-US" altLang="zh-CN" sz="1800" kern="1200" dirty="0" smtClean="0">
                          <a:solidFill>
                            <a:schemeClr val="dk1"/>
                          </a:solidFill>
                          <a:latin typeface="Times New Roman" pitchFamily="18" charset="0"/>
                          <a:ea typeface="+mn-ea"/>
                          <a:cs typeface="Times New Roman" pitchFamily="18" charset="0"/>
                        </a:rPr>
                        <a:t>TextView</a:t>
                      </a:r>
                      <a:r>
                        <a:rPr lang="zh-CN" altLang="en-US" dirty="0" smtClean="0"/>
                        <a:t>控件的宽度</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itchFamily="18" charset="0"/>
                          <a:cs typeface="Times New Roman" pitchFamily="18" charset="0"/>
                        </a:rPr>
                        <a:t>android:layout_height</a:t>
                      </a:r>
                      <a:endParaRPr lang="zh-CN" altLang="en-US" sz="1800" b="0" dirty="0" smtClean="0">
                        <a:latin typeface="Times New Roman" pitchFamily="18" charset="0"/>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设置</a:t>
                      </a:r>
                      <a:r>
                        <a:rPr lang="en-US" altLang="zh-CN" sz="1800" kern="1200" dirty="0" smtClean="0">
                          <a:solidFill>
                            <a:schemeClr val="dk1"/>
                          </a:solidFill>
                          <a:latin typeface="Times New Roman" pitchFamily="18" charset="0"/>
                          <a:ea typeface="+mn-ea"/>
                          <a:cs typeface="Times New Roman" pitchFamily="18" charset="0"/>
                        </a:rPr>
                        <a:t>TextView</a:t>
                      </a:r>
                      <a:r>
                        <a:rPr lang="zh-CN" altLang="en-US" sz="1800" dirty="0" smtClean="0"/>
                        <a:t>控件的高度</a:t>
                      </a:r>
                      <a:endParaRPr lang="en-US" altLang="zh-CN" sz="18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android:id</a:t>
                      </a:r>
                      <a:endParaRPr lang="zh-CN" altLang="zh-CN" sz="1800" kern="1200" dirty="0" smtClean="0">
                        <a:solidFill>
                          <a:schemeClr val="dk1"/>
                        </a:solidFill>
                        <a:latin typeface="Times New Roman" pitchFamily="18" charset="0"/>
                        <a:ea typeface="+mn-ea"/>
                        <a:cs typeface="Times New Roman" pitchFamily="18" charset="0"/>
                      </a:endParaRPr>
                    </a:p>
                  </a:txBody>
                  <a:tcPr anchor="ctr"/>
                </a:tc>
                <a:tc>
                  <a:txBody>
                    <a:bodyPr/>
                    <a:lstStyle/>
                    <a:p>
                      <a:r>
                        <a:rPr lang="zh-CN" altLang="en-US" dirty="0" smtClean="0"/>
                        <a:t>设置</a:t>
                      </a:r>
                      <a:r>
                        <a:rPr lang="en-US" altLang="zh-CN" sz="1800" kern="1200" dirty="0" smtClean="0">
                          <a:solidFill>
                            <a:schemeClr val="dk1"/>
                          </a:solidFill>
                          <a:latin typeface="Times New Roman" pitchFamily="18" charset="0"/>
                          <a:ea typeface="+mn-ea"/>
                          <a:cs typeface="Times New Roman" pitchFamily="18" charset="0"/>
                        </a:rPr>
                        <a:t>TextView</a:t>
                      </a:r>
                      <a:r>
                        <a:rPr lang="zh-CN" altLang="en-US" dirty="0" smtClean="0"/>
                        <a:t>控件的唯一标识</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android:background</a:t>
                      </a:r>
                      <a:endParaRPr lang="zh-CN" altLang="zh-CN" sz="1800" kern="1200" dirty="0" smtClean="0">
                        <a:solidFill>
                          <a:schemeClr val="dk1"/>
                        </a:solidFill>
                        <a:latin typeface="Times New Roman" pitchFamily="18" charset="0"/>
                        <a:ea typeface="+mn-ea"/>
                        <a:cs typeface="Times New Roman" pitchFamily="18" charset="0"/>
                      </a:endParaRPr>
                    </a:p>
                  </a:txBody>
                  <a:tcPr anchor="ctr"/>
                </a:tc>
                <a:tc>
                  <a:txBody>
                    <a:bodyPr/>
                    <a:lstStyle/>
                    <a:p>
                      <a:r>
                        <a:rPr lang="zh-CN" altLang="en-US" dirty="0" smtClean="0"/>
                        <a:t>设置</a:t>
                      </a:r>
                      <a:r>
                        <a:rPr lang="en-US" altLang="zh-CN" sz="1800" kern="1200" dirty="0" smtClean="0">
                          <a:solidFill>
                            <a:schemeClr val="dk1"/>
                          </a:solidFill>
                          <a:latin typeface="Times New Roman" pitchFamily="18" charset="0"/>
                          <a:ea typeface="+mn-ea"/>
                          <a:cs typeface="Times New Roman" pitchFamily="18" charset="0"/>
                        </a:rPr>
                        <a:t>TextView</a:t>
                      </a:r>
                      <a:r>
                        <a:rPr lang="zh-CN" altLang="en-US" dirty="0" smtClean="0"/>
                        <a:t>控件的背景</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android:layout_margin</a:t>
                      </a:r>
                      <a:endParaRPr lang="zh-CN" altLang="zh-CN" sz="1800" kern="1200" dirty="0" smtClean="0">
                        <a:solidFill>
                          <a:schemeClr val="dk1"/>
                        </a:solidFill>
                        <a:latin typeface="Times New Roman" pitchFamily="18" charset="0"/>
                        <a:ea typeface="+mn-ea"/>
                        <a:cs typeface="Times New Roman" pitchFamily="18" charset="0"/>
                      </a:endParaRPr>
                    </a:p>
                  </a:txBody>
                  <a:tcPr anchor="ctr"/>
                </a:tc>
                <a:tc>
                  <a:txBody>
                    <a:bodyPr/>
                    <a:lstStyle/>
                    <a:p>
                      <a:r>
                        <a:rPr lang="zh-CN" altLang="en-US" dirty="0" smtClean="0"/>
                        <a:t>设置当前控件与屏幕边界或周围控件、布局的距离</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android:padding</a:t>
                      </a:r>
                      <a:endParaRPr lang="zh-CN" altLang="zh-CN" sz="1800" kern="1200" dirty="0" smtClean="0">
                        <a:solidFill>
                          <a:schemeClr val="dk1"/>
                        </a:solidFill>
                        <a:latin typeface="Times New Roman" pitchFamily="18" charset="0"/>
                        <a:ea typeface="+mn-ea"/>
                        <a:cs typeface="Times New Roman" pitchFamily="18" charset="0"/>
                      </a:endParaRPr>
                    </a:p>
                  </a:txBody>
                  <a:tcPr anchor="ctr"/>
                </a:tc>
                <a:tc>
                  <a:txBody>
                    <a:bodyPr/>
                    <a:lstStyle/>
                    <a:p>
                      <a:r>
                        <a:rPr lang="zh-CN" altLang="en-US" dirty="0" smtClean="0"/>
                        <a:t>设置</a:t>
                      </a:r>
                      <a:r>
                        <a:rPr lang="en-US" altLang="zh-CN" sz="1800" kern="1200" dirty="0" smtClean="0">
                          <a:solidFill>
                            <a:schemeClr val="dk1"/>
                          </a:solidFill>
                          <a:latin typeface="Times New Roman" pitchFamily="18" charset="0"/>
                          <a:ea typeface="+mn-ea"/>
                          <a:cs typeface="Times New Roman" pitchFamily="18" charset="0"/>
                        </a:rPr>
                        <a:t>TextView</a:t>
                      </a:r>
                      <a:r>
                        <a:rPr lang="zh-CN" altLang="en-US" dirty="0" smtClean="0"/>
                        <a:t>控件与该控件中内容的距离</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android:text</a:t>
                      </a:r>
                    </a:p>
                  </a:txBody>
                  <a:tcPr anchor="ctr"/>
                </a:tc>
                <a:tc>
                  <a:txBody>
                    <a:bodyPr/>
                    <a:lstStyle/>
                    <a:p>
                      <a:r>
                        <a:rPr lang="zh-CN" altLang="en-US" dirty="0" smtClean="0"/>
                        <a:t>设置文本内容</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android:textColor</a:t>
                      </a:r>
                    </a:p>
                  </a:txBody>
                  <a:tcPr anchor="ctr"/>
                </a:tc>
                <a:tc>
                  <a:txBody>
                    <a:bodyPr/>
                    <a:lstStyle/>
                    <a:p>
                      <a:r>
                        <a:rPr lang="zh-CN" altLang="en-US" dirty="0" smtClean="0"/>
                        <a:t>设置文字显示的颜色</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Times New Roman" pitchFamily="18" charset="0"/>
                          <a:ea typeface="+mn-ea"/>
                          <a:cs typeface="Times New Roman" pitchFamily="18" charset="0"/>
                        </a:rPr>
                        <a:t>android:textSize</a:t>
                      </a:r>
                    </a:p>
                  </a:txBody>
                  <a:tcPr anchor="ctr"/>
                </a:tc>
                <a:tc>
                  <a:txBody>
                    <a:bodyPr/>
                    <a:lstStyle/>
                    <a:p>
                      <a:r>
                        <a:rPr lang="zh-CN" altLang="en-US" dirty="0" smtClean="0"/>
                        <a:t>设置文字大小，推荐单位为</a:t>
                      </a:r>
                      <a:r>
                        <a:rPr lang="en-US" altLang="zh-CN" sz="1800" kern="1200" dirty="0" smtClean="0">
                          <a:solidFill>
                            <a:schemeClr val="dk1"/>
                          </a:solidFill>
                          <a:latin typeface="Times New Roman" pitchFamily="18" charset="0"/>
                          <a:ea typeface="+mn-ea"/>
                          <a:cs typeface="Times New Roman" pitchFamily="18" charset="0"/>
                        </a:rPr>
                        <a:t>sp</a:t>
                      </a:r>
                    </a:p>
                  </a:txBody>
                  <a:tcPr/>
                </a:tc>
              </a:tr>
            </a:tbl>
          </a:graphicData>
        </a:graphic>
      </p:graphicFrame>
    </p:spTree>
    <p:custDataLst>
      <p:tags r:id="rId1"/>
    </p:custDataLst>
    <p:extLst>
      <p:ext uri="{BB962C8B-B14F-4D97-AF65-F5344CB8AC3E}">
        <p14:creationId xmlns:p14="http://schemas.microsoft.com/office/powerpoint/2010/main" val="82822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4" name="内容占位符 2"/>
          <p:cNvSpPr txBox="1">
            <a:spLocks/>
          </p:cNvSpPr>
          <p:nvPr/>
        </p:nvSpPr>
        <p:spPr bwMode="auto">
          <a:xfrm>
            <a:off x="446506" y="1484784"/>
            <a:ext cx="7975600" cy="113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endParaRPr lang="zh-CN" altLang="en-US" sz="1800" dirty="0" smtClean="0"/>
          </a:p>
        </p:txBody>
      </p:sp>
      <p:sp>
        <p:nvSpPr>
          <p:cNvPr id="2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3.1.1  </a:t>
            </a:r>
            <a:r>
              <a:rPr lang="en-US" altLang="zh-CN" sz="3200" b="1" dirty="0">
                <a:solidFill>
                  <a:srgbClr val="006BA9"/>
                </a:solidFill>
                <a:latin typeface="微软雅黑" pitchFamily="34" charset="-122"/>
                <a:ea typeface="微软雅黑" pitchFamily="34" charset="-122"/>
                <a:sym typeface="宋体" charset="-122"/>
              </a:rPr>
              <a:t>TextView</a:t>
            </a:r>
            <a:endParaRPr lang="zh-CN" altLang="en-US" sz="3200" b="1" dirty="0">
              <a:solidFill>
                <a:srgbClr val="006BA9"/>
              </a:solidFill>
              <a:latin typeface="微软雅黑" pitchFamily="34" charset="-122"/>
              <a:ea typeface="微软雅黑" pitchFamily="34" charset="-122"/>
              <a:sym typeface="宋体"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14087789"/>
              </p:ext>
            </p:extLst>
          </p:nvPr>
        </p:nvGraphicFramePr>
        <p:xfrm>
          <a:off x="1187624" y="1340768"/>
          <a:ext cx="6858102" cy="4678680"/>
        </p:xfrm>
        <a:graphic>
          <a:graphicData uri="http://schemas.openxmlformats.org/drawingml/2006/table">
            <a:tbl>
              <a:tblPr firstRow="1" bandRow="1">
                <a:tableStyleId>{5C22544A-7EE6-4342-B048-85BDC9FD1C3A}</a:tableStyleId>
              </a:tblPr>
              <a:tblGrid>
                <a:gridCol w="2542730"/>
                <a:gridCol w="4315372"/>
              </a:tblGrid>
              <a:tr h="30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布局属性</a:t>
                      </a:r>
                      <a:endParaRPr lang="zh-CN" altLang="en-US" sz="1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功能描述</a:t>
                      </a:r>
                      <a:endParaRPr lang="en-US" altLang="zh-CN" sz="1800" dirty="0" smtClean="0"/>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chemeClr val="dk1"/>
                          </a:solidFill>
                          <a:effectLst/>
                          <a:latin typeface="Times New Roman"/>
                          <a:ea typeface="宋体"/>
                          <a:cs typeface="+mn-cs"/>
                        </a:rPr>
                        <a:t>android:gravity</a:t>
                      </a:r>
                      <a:endParaRPr lang="zh-CN" altLang="zh-CN" sz="1800" kern="100" dirty="0">
                        <a:solidFill>
                          <a:schemeClr val="dk1"/>
                        </a:solidFill>
                        <a:effectLst/>
                        <a:latin typeface="Times New Roman"/>
                        <a:ea typeface="宋体"/>
                        <a:cs typeface="+mn-cs"/>
                      </a:endParaRPr>
                    </a:p>
                  </a:txBody>
                  <a:tcPr anchor="ctr"/>
                </a:tc>
                <a:tc>
                  <a:txBody>
                    <a:bodyPr/>
                    <a:lstStyle/>
                    <a:p>
                      <a:r>
                        <a:rPr lang="zh-CN" altLang="en-US" dirty="0" smtClean="0"/>
                        <a:t>设置文本内容的位置</a:t>
                      </a: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chemeClr val="dk1"/>
                          </a:solidFill>
                          <a:effectLst/>
                          <a:latin typeface="Times New Roman"/>
                          <a:ea typeface="宋体"/>
                          <a:cs typeface="+mn-cs"/>
                        </a:rPr>
                        <a:t>android:maxLength</a:t>
                      </a:r>
                      <a:endParaRPr lang="zh-CN" altLang="zh-CN" sz="1800" kern="100" dirty="0">
                        <a:solidFill>
                          <a:schemeClr val="dk1"/>
                        </a:solidFill>
                        <a:effectLst/>
                        <a:latin typeface="Times New Roman"/>
                        <a:ea typeface="宋体"/>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设置文本最大长度，超出此长度的文本不显示</a:t>
                      </a:r>
                      <a:endParaRPr lang="en-US" altLang="zh-CN" sz="1800" dirty="0" smtClean="0"/>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chemeClr val="dk1"/>
                          </a:solidFill>
                          <a:effectLst/>
                          <a:latin typeface="Times New Roman"/>
                          <a:ea typeface="宋体"/>
                          <a:cs typeface="+mn-cs"/>
                        </a:rPr>
                        <a:t>android:lines</a:t>
                      </a:r>
                      <a:endParaRPr lang="zh-CN" altLang="zh-CN" sz="1800" kern="100" dirty="0">
                        <a:solidFill>
                          <a:schemeClr val="dk1"/>
                        </a:solidFill>
                        <a:effectLst/>
                        <a:latin typeface="Times New Roman"/>
                        <a:ea typeface="宋体"/>
                        <a:cs typeface="+mn-cs"/>
                      </a:endParaRPr>
                    </a:p>
                  </a:txBody>
                  <a:tcPr anchor="ctr"/>
                </a:tc>
                <a:tc>
                  <a:txBody>
                    <a:bodyPr/>
                    <a:lstStyle/>
                    <a:p>
                      <a:r>
                        <a:rPr lang="zh-CN" altLang="en-US" dirty="0" smtClean="0"/>
                        <a:t>设置文本的行数，超出此行数的文本不显示</a:t>
                      </a: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chemeClr val="dk1"/>
                          </a:solidFill>
                          <a:effectLst/>
                          <a:latin typeface="Times New Roman"/>
                          <a:ea typeface="宋体"/>
                          <a:cs typeface="+mn-cs"/>
                        </a:rPr>
                        <a:t>android:maxLines</a:t>
                      </a:r>
                      <a:endParaRPr lang="zh-CN" altLang="zh-CN" sz="1800" kern="100" dirty="0">
                        <a:solidFill>
                          <a:schemeClr val="dk1"/>
                        </a:solidFill>
                        <a:effectLst/>
                        <a:latin typeface="Times New Roman"/>
                        <a:ea typeface="宋体"/>
                        <a:cs typeface="+mn-cs"/>
                      </a:endParaRPr>
                    </a:p>
                  </a:txBody>
                  <a:tcPr anchor="ctr"/>
                </a:tc>
                <a:tc>
                  <a:txBody>
                    <a:bodyPr/>
                    <a:lstStyle/>
                    <a:p>
                      <a:r>
                        <a:rPr lang="zh-CN" altLang="en-US" dirty="0" smtClean="0"/>
                        <a:t>设置文本的最大行数，超出此行数的文本不显示。</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chemeClr val="dk1"/>
                          </a:solidFill>
                          <a:effectLst/>
                          <a:latin typeface="Times New Roman"/>
                          <a:ea typeface="宋体"/>
                          <a:cs typeface="+mn-cs"/>
                        </a:rPr>
                        <a:t>android:ellipsize</a:t>
                      </a:r>
                    </a:p>
                  </a:txBody>
                  <a:tcPr anchor="ctr"/>
                </a:tc>
                <a:tc>
                  <a:txBody>
                    <a:bodyPr/>
                    <a:lstStyle/>
                    <a:p>
                      <a:r>
                        <a:rPr lang="zh-CN" altLang="en-US" dirty="0" smtClean="0"/>
                        <a:t>设置当文本超出</a:t>
                      </a:r>
                      <a:r>
                        <a:rPr lang="en-US" altLang="zh-CN" sz="1800" kern="100" dirty="0" smtClean="0">
                          <a:solidFill>
                            <a:schemeClr val="dk1"/>
                          </a:solidFill>
                          <a:effectLst/>
                          <a:latin typeface="Times New Roman"/>
                          <a:ea typeface="宋体"/>
                          <a:cs typeface="+mn-cs"/>
                        </a:rPr>
                        <a:t>TextView</a:t>
                      </a:r>
                      <a:r>
                        <a:rPr lang="zh-CN" altLang="en-US" dirty="0" smtClean="0"/>
                        <a:t>规定的范围的显示方式。</a:t>
                      </a: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chemeClr val="dk1"/>
                          </a:solidFill>
                          <a:effectLst/>
                          <a:latin typeface="Times New Roman"/>
                          <a:ea typeface="宋体"/>
                          <a:cs typeface="+mn-cs"/>
                        </a:rPr>
                        <a:t>android:drawableTop</a:t>
                      </a:r>
                      <a:endParaRPr lang="zh-CN" altLang="zh-CN" sz="1800" kern="100" dirty="0">
                        <a:solidFill>
                          <a:schemeClr val="dk1"/>
                        </a:solidFill>
                        <a:effectLst/>
                        <a:latin typeface="Times New Roman"/>
                        <a:ea typeface="宋体"/>
                        <a:cs typeface="+mn-cs"/>
                      </a:endParaRPr>
                    </a:p>
                  </a:txBody>
                  <a:tcPr anchor="ctr"/>
                </a:tc>
                <a:tc>
                  <a:txBody>
                    <a:bodyPr/>
                    <a:lstStyle/>
                    <a:p>
                      <a:r>
                        <a:rPr lang="zh-CN" altLang="en-US" dirty="0" smtClean="0"/>
                        <a:t>在文本的顶部显示图像</a:t>
                      </a: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chemeClr val="dk1"/>
                          </a:solidFill>
                          <a:effectLst/>
                          <a:latin typeface="Times New Roman"/>
                          <a:ea typeface="宋体"/>
                          <a:cs typeface="+mn-cs"/>
                        </a:rPr>
                        <a:t>android:lineSpacingExtra</a:t>
                      </a:r>
                    </a:p>
                  </a:txBody>
                  <a:tcPr anchor="ctr"/>
                </a:tc>
                <a:tc>
                  <a:txBody>
                    <a:bodyPr/>
                    <a:lstStyle/>
                    <a:p>
                      <a:pPr algn="l">
                        <a:spcAft>
                          <a:spcPts val="0"/>
                        </a:spcAft>
                      </a:pPr>
                      <a:r>
                        <a:rPr lang="zh-CN" altLang="zh-CN" sz="1800" kern="100" dirty="0" smtClean="0">
                          <a:effectLst/>
                          <a:latin typeface="Times New Roman"/>
                          <a:ea typeface="宋体"/>
                        </a:rPr>
                        <a:t>设置文本的行间距</a:t>
                      </a:r>
                      <a:endParaRPr lang="zh-CN" altLang="zh-CN" sz="1800" kern="100" dirty="0">
                        <a:effectLst/>
                        <a:latin typeface="Times New Roman"/>
                        <a:ea typeface="宋体"/>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chemeClr val="dk1"/>
                          </a:solidFill>
                          <a:effectLst/>
                          <a:latin typeface="Times New Roman"/>
                          <a:ea typeface="宋体"/>
                          <a:cs typeface="+mn-cs"/>
                        </a:rPr>
                        <a:t>android:textStyle</a:t>
                      </a:r>
                      <a:endParaRPr lang="zh-CN" altLang="zh-CN" sz="1800" kern="100" dirty="0">
                        <a:solidFill>
                          <a:schemeClr val="dk1"/>
                        </a:solidFill>
                        <a:effectLst/>
                        <a:latin typeface="Times New Roman"/>
                        <a:ea typeface="宋体"/>
                        <a:cs typeface="+mn-c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kern="100" dirty="0" smtClean="0">
                          <a:solidFill>
                            <a:schemeClr val="dk1"/>
                          </a:solidFill>
                          <a:effectLst/>
                          <a:latin typeface="Times New Roman"/>
                          <a:ea typeface="宋体"/>
                          <a:cs typeface="+mn-cs"/>
                        </a:rPr>
                        <a:t>设置文本样式，如</a:t>
                      </a:r>
                      <a:r>
                        <a:rPr lang="en-US" altLang="zh-CN" sz="1800" kern="100" dirty="0" smtClean="0">
                          <a:solidFill>
                            <a:schemeClr val="dk1"/>
                          </a:solidFill>
                          <a:effectLst/>
                          <a:latin typeface="Times New Roman"/>
                          <a:ea typeface="宋体"/>
                          <a:cs typeface="+mn-cs"/>
                        </a:rPr>
                        <a:t>bold</a:t>
                      </a:r>
                      <a:r>
                        <a:rPr lang="zh-CN" altLang="en-US" sz="1800" kern="100" dirty="0" smtClean="0">
                          <a:solidFill>
                            <a:schemeClr val="dk1"/>
                          </a:solidFill>
                          <a:effectLst/>
                          <a:latin typeface="Times New Roman"/>
                          <a:ea typeface="宋体"/>
                          <a:cs typeface="+mn-cs"/>
                        </a:rPr>
                        <a:t>（粗体），</a:t>
                      </a:r>
                      <a:r>
                        <a:rPr lang="en-US" altLang="zh-CN" sz="1800" kern="100" dirty="0" smtClean="0">
                          <a:solidFill>
                            <a:schemeClr val="dk1"/>
                          </a:solidFill>
                          <a:effectLst/>
                          <a:latin typeface="Times New Roman"/>
                          <a:ea typeface="宋体"/>
                          <a:cs typeface="+mn-cs"/>
                        </a:rPr>
                        <a:t>italic</a:t>
                      </a:r>
                      <a:r>
                        <a:rPr lang="zh-CN" altLang="en-US" sz="1800" kern="100" dirty="0" smtClean="0">
                          <a:solidFill>
                            <a:schemeClr val="dk1"/>
                          </a:solidFill>
                          <a:effectLst/>
                          <a:latin typeface="Times New Roman"/>
                          <a:ea typeface="宋体"/>
                          <a:cs typeface="+mn-cs"/>
                        </a:rPr>
                        <a:t>（斜体），</a:t>
                      </a:r>
                      <a:r>
                        <a:rPr lang="en-US" altLang="zh-CN" sz="1800" kern="100" dirty="0" smtClean="0">
                          <a:solidFill>
                            <a:schemeClr val="dk1"/>
                          </a:solidFill>
                          <a:effectLst/>
                          <a:latin typeface="Times New Roman"/>
                          <a:ea typeface="宋体"/>
                          <a:cs typeface="+mn-cs"/>
                        </a:rPr>
                        <a:t>normal</a:t>
                      </a:r>
                      <a:r>
                        <a:rPr lang="zh-CN" altLang="en-US" sz="1800" kern="100" dirty="0" smtClean="0">
                          <a:solidFill>
                            <a:schemeClr val="dk1"/>
                          </a:solidFill>
                          <a:effectLst/>
                          <a:latin typeface="Times New Roman"/>
                          <a:ea typeface="宋体"/>
                          <a:cs typeface="+mn-cs"/>
                        </a:rPr>
                        <a:t>（正常）</a:t>
                      </a:r>
                    </a:p>
                  </a:txBody>
                  <a:tcPr/>
                </a:tc>
              </a:tr>
            </a:tbl>
          </a:graphicData>
        </a:graphic>
      </p:graphicFrame>
    </p:spTree>
    <p:custDataLst>
      <p:tags r:id="rId1"/>
    </p:custDataLst>
    <p:extLst>
      <p:ext uri="{BB962C8B-B14F-4D97-AF65-F5344CB8AC3E}">
        <p14:creationId xmlns:p14="http://schemas.microsoft.com/office/powerpoint/2010/main" val="3135361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54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084168" y="1371054"/>
            <a:ext cx="1633175"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itchFamily="34" charset="-122"/>
                <a:ea typeface="微软雅黑" pitchFamily="34" charset="-122"/>
              </a:rPr>
              <a:t>TextView</a:t>
            </a:r>
            <a:endParaRPr lang="zh-CN" altLang="en-US" dirty="0">
              <a:solidFill>
                <a:schemeClr val="bg1"/>
              </a:solidFill>
              <a:latin typeface="微软雅黑" pitchFamily="34" charset="-122"/>
              <a:ea typeface="微软雅黑"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6" name="TextBox 25"/>
          <p:cNvSpPr txBox="1"/>
          <p:nvPr/>
        </p:nvSpPr>
        <p:spPr>
          <a:xfrm>
            <a:off x="815250" y="2132856"/>
            <a:ext cx="7796213" cy="330993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&lt;TextView</a:t>
            </a:r>
          </a:p>
          <a:p>
            <a:r>
              <a:rPr lang="en-US" altLang="zh-CN" sz="1600" dirty="0"/>
              <a:t>        android:layout_width="match_parent"</a:t>
            </a:r>
          </a:p>
          <a:p>
            <a:r>
              <a:rPr lang="en-US" altLang="zh-CN" sz="1600" dirty="0"/>
              <a:t>        android:layout_height="wrap_content"</a:t>
            </a:r>
          </a:p>
          <a:p>
            <a:r>
              <a:rPr lang="en-US" altLang="zh-CN" sz="1600" dirty="0"/>
              <a:t>        android:text="TextView</a:t>
            </a:r>
            <a:r>
              <a:rPr lang="zh-CN" altLang="en-US" sz="1600" dirty="0"/>
              <a:t>的显示文本信息</a:t>
            </a:r>
            <a:r>
              <a:rPr lang="en-US" altLang="zh-CN" sz="1600" dirty="0"/>
              <a:t>"</a:t>
            </a:r>
          </a:p>
          <a:p>
            <a:r>
              <a:rPr lang="en-US" altLang="zh-CN" sz="1600" dirty="0"/>
              <a:t>        android:textColor="#FFF79E38"</a:t>
            </a:r>
          </a:p>
          <a:p>
            <a:r>
              <a:rPr lang="en-US" altLang="zh-CN" sz="1600" dirty="0"/>
              <a:t>        android:textSize="25sp"</a:t>
            </a:r>
          </a:p>
          <a:p>
            <a:r>
              <a:rPr lang="en-US" altLang="zh-CN" sz="1600" dirty="0"/>
              <a:t>        android:gravity="center"</a:t>
            </a:r>
          </a:p>
          <a:p>
            <a:r>
              <a:rPr lang="en-US" altLang="zh-CN" sz="1600" dirty="0"/>
              <a:t>        android:textStyle="italic"/&gt;</a:t>
            </a:r>
          </a:p>
        </p:txBody>
      </p:sp>
      <p:sp>
        <p:nvSpPr>
          <p:cNvPr id="27" name="矩形 26"/>
          <p:cNvSpPr/>
          <p:nvPr/>
        </p:nvSpPr>
        <p:spPr>
          <a:xfrm>
            <a:off x="1205691" y="3275652"/>
            <a:ext cx="3816350" cy="369332"/>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28" name="直接箭头连接符 27"/>
          <p:cNvCxnSpPr/>
          <p:nvPr/>
        </p:nvCxnSpPr>
        <p:spPr bwMode="auto">
          <a:xfrm>
            <a:off x="5030712" y="3464984"/>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圆角矩形 28"/>
          <p:cNvSpPr/>
          <p:nvPr/>
        </p:nvSpPr>
        <p:spPr>
          <a:xfrm>
            <a:off x="5437405" y="3284984"/>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设置提示信息</a:t>
            </a:r>
          </a:p>
        </p:txBody>
      </p:sp>
      <p:sp>
        <p:nvSpPr>
          <p:cNvPr id="33" name="矩形 32"/>
          <p:cNvSpPr/>
          <p:nvPr/>
        </p:nvSpPr>
        <p:spPr>
          <a:xfrm>
            <a:off x="1207279" y="3717032"/>
            <a:ext cx="3801284" cy="1523934"/>
          </a:xfrm>
          <a:prstGeom prst="rect">
            <a:avLst/>
          </a:prstGeom>
          <a:ln w="19050">
            <a:solidFill>
              <a:srgbClr val="01598B"/>
            </a:solidFill>
          </a:ln>
        </p:spPr>
        <p:txBody>
          <a:bodyPr wrap="square" anchor="ctr">
            <a:spAutoFit/>
          </a:bodyPr>
          <a:lstStyle/>
          <a:p>
            <a:pPr algn="ctr"/>
            <a:endParaRPr lang="zh-CN" altLang="en-US" dirty="0">
              <a:ea typeface="宋体" pitchFamily="2" charset="-122"/>
            </a:endParaRPr>
          </a:p>
        </p:txBody>
      </p:sp>
      <p:cxnSp>
        <p:nvCxnSpPr>
          <p:cNvPr id="34" name="直接箭头连接符 33"/>
          <p:cNvCxnSpPr/>
          <p:nvPr/>
        </p:nvCxnSpPr>
        <p:spPr bwMode="auto">
          <a:xfrm>
            <a:off x="5027830" y="4491466"/>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5440287" y="4133921"/>
            <a:ext cx="3546001"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latin typeface="Times New Roman" pitchFamily="18" charset="0"/>
                <a:ea typeface="宋体" pitchFamily="2" charset="-122"/>
                <a:cs typeface="Times New Roman" pitchFamily="18" charset="0"/>
              </a:rPr>
              <a:t>设置文</a:t>
            </a:r>
            <a:r>
              <a:rPr lang="zh-CN" altLang="en-US" b="1" dirty="0" smtClean="0">
                <a:solidFill>
                  <a:schemeClr val="bg1"/>
                </a:solidFill>
                <a:latin typeface="Times New Roman" pitchFamily="18" charset="0"/>
                <a:ea typeface="宋体" pitchFamily="2" charset="-122"/>
                <a:cs typeface="Times New Roman" pitchFamily="18" charset="0"/>
              </a:rPr>
              <a:t>本的颜</a:t>
            </a:r>
            <a:r>
              <a:rPr lang="zh-CN" altLang="en-US" b="1" dirty="0">
                <a:solidFill>
                  <a:schemeClr val="bg1"/>
                </a:solidFill>
                <a:latin typeface="Times New Roman" pitchFamily="18" charset="0"/>
                <a:ea typeface="宋体" pitchFamily="2" charset="-122"/>
                <a:cs typeface="Times New Roman" pitchFamily="18" charset="0"/>
              </a:rPr>
              <a:t>色、大小</a:t>
            </a:r>
            <a:r>
              <a:rPr lang="zh-CN" altLang="en-US" b="1" dirty="0" smtClean="0">
                <a:solidFill>
                  <a:schemeClr val="bg1"/>
                </a:solidFill>
                <a:latin typeface="Times New Roman" pitchFamily="18" charset="0"/>
                <a:ea typeface="宋体" pitchFamily="2" charset="-122"/>
                <a:cs typeface="Times New Roman" pitchFamily="18" charset="0"/>
              </a:rPr>
              <a:t>、</a:t>
            </a:r>
            <a:r>
              <a:rPr lang="zh-CN" altLang="en-US" b="1" dirty="0">
                <a:solidFill>
                  <a:schemeClr val="bg1"/>
                </a:solidFill>
                <a:latin typeface="Times New Roman" pitchFamily="18" charset="0"/>
                <a:ea typeface="宋体" pitchFamily="2" charset="-122"/>
                <a:cs typeface="Times New Roman" pitchFamily="18" charset="0"/>
              </a:rPr>
              <a:t>居</a:t>
            </a:r>
            <a:r>
              <a:rPr lang="zh-CN" altLang="en-US" b="1" dirty="0" smtClean="0">
                <a:solidFill>
                  <a:schemeClr val="bg1"/>
                </a:solidFill>
                <a:latin typeface="Times New Roman" pitchFamily="18" charset="0"/>
                <a:ea typeface="宋体" pitchFamily="2" charset="-122"/>
                <a:cs typeface="Times New Roman" pitchFamily="18" charset="0"/>
              </a:rPr>
              <a:t>中、样式</a:t>
            </a:r>
            <a:endParaRPr lang="en-US" altLang="zh-CN" b="1" dirty="0">
              <a:solidFill>
                <a:schemeClr val="bg1"/>
              </a:solidFill>
              <a:latin typeface="Times New Roman" pitchFamily="18" charset="0"/>
              <a:ea typeface="宋体" pitchFamily="2" charset="-122"/>
              <a:cs typeface="Times New Roman" pitchFamily="18" charset="0"/>
            </a:endParaRPr>
          </a:p>
        </p:txBody>
      </p:sp>
      <p:sp>
        <p:nvSpPr>
          <p:cNvPr id="16"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3.1.1  TextView</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875" y="1800700"/>
            <a:ext cx="2837482" cy="4229309"/>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12262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2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8"/>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29"/>
                                        </p:tgtEl>
                                        <p:attrNameLst>
                                          <p:attrName>style.visibility</p:attrName>
                                        </p:attrNameLst>
                                      </p:cBhvr>
                                      <p:to>
                                        <p:strVal val="hidden"/>
                                      </p:to>
                                    </p:set>
                                  </p:childTnLst>
                                </p:cTn>
                              </p:par>
                            </p:childTnLst>
                          </p:cTn>
                        </p:par>
                        <p:par>
                          <p:cTn id="34" fill="hold">
                            <p:stCondLst>
                              <p:cond delay="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7" grpId="1" animBg="1"/>
      <p:bldP spid="29" grpId="0" animBg="1"/>
      <p:bldP spid="29" grpId="1" animBg="1"/>
      <p:bldP spid="33" grpId="0" animBg="1"/>
      <p:bldP spid="3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D520308A-085C-4BE2-B405-80C81FCB5AD0}"/>
  <p:tag name="ISPRING_RESOURCE_FOLDER" val="F:\精美PPT0\Android学科\03_《Android移动开发案例教程》\chapter03\"/>
  <p:tag name="ISPRING_PRESENTATION_PATH" val="F:\精美PPT0\Android学科\03_《Android移动开发案例教程》\chapter03.pptx"/>
  <p:tag name="ISPRING_PROJECT_FOLDER_UPDATED" val="1"/>
  <p:tag name="ISPRING_RESOURCE_PATHS_HASH_PRESENTER" val="c7d9c42e67553af26acc637acbd4732d5195511c"/>
  <p:tag name="ISPRING_ULTRA_SCORM_COURSE_ID" val="9241D0C8-E2C1-4BEF-B3AC-72425922D2D9"/>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LpUPE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C6VDxJmH8lgysEAABXDgAALgAAAHVuaXZlcnNhbC9jdXN0b21fcHJlc2V0cy8wL2NvbW1vbl9tZXNzYWdlcy5sbmetV0tv20YQvvtXLAgEaA91kgIJcpBprMS1RJgiFXJl2X2AWJNrhTDFVflQ456CIA3qQx9AgqKPtEGAtCnQIocALdoEyK+JpPpfdEhKtuSmIBn1oMOu+H0zszPz7Wxt8+bARyMeRp4INqTL65ckxANHuF7Q35C6dOudaxKKYha4zBcB35ACIaFNea3ms6CfsD6X19YQqg14FMEikmFxtkSeuyF16nbDaHewvmdrRtOw62pTkhtiMGTBEdJEX3wQvvXu1Ws3L1+5+nbt4gxZgsdqY01bZkIZ0ZVLxTw6NQ3NBjKi2TrZpZI8/uqLV3/eOnn0eyWs0aWaqhOAP34yff7s7yd3x9+/rMTQMckOwI8/L2e9a5pEp7alqQqxVcvWDZodi0YoUSR5TyToBhtxFAs08vjHKL7BIZ+xF3IU+Z6b/eEI2AgSXmBLMXFP1Zs2NQzNsomuzHckefri3uSHh9P7L6a/3a/GYmKLmJI8uffzybePq0PtLOc5enJ8a/LguBJHS222NPjR1IeTX7959fxpJXyH6BB8YcxtYlm4Sey6sQsJkmTdqAAwtiXZ2K4A2CMWJJ5YBRAd76hNTFVDT+vGJBY11cZp0TgsQCLwjxBzHMChYchHnkgi2EnriLt5+USVjFjkeheqVcXaayoz50NekNVo3xtx8CB0eVhgAhqmQZQ0J9e76nv2FlY1otiQJMXo2TTr5dQWg4oPRIyY74vUfTDL3BELHI72ucOSiKMj+Mz13OyzIYOgU0c+SrxPEItn3XJh1mi6QnYvrK/kmUo10IkeCwOQ1mpMS03+71AHSQRxxjEfDOOiGBbOYf3/cGLFqDrYsv4zpDI5WS2ec+YrBmNBbRMTLjRo8bonSgNIGypDksmAeX5pkKpvgZlOyCOQcx4iNTgob1E3ZnhdoDek2IEzX3JgB3JRHt4jdUul6eny/ciLi+6eLEN5nl9fGw5c+z6P+Vl97PMDAT3vczaC7MG+F+UFs17dVpVCmCtpqnmLsjwj0cGdPothukLgkO8NIHi3mLLbJvPTy+V06Rh6IvHdTL987zCTVEhLMshPY5inKLd5EIpBtuuzaN5AuaBvruBEHpqZ2+ws2CvgtAg2Gy27gfUGgQ4Yf/n15I/PymGghFOPNGrZGq6n6MmzR3D/T27/Mnn40+T45fS7O+O7n46f/lWOL5++FLKFgXN2rDlROfx5Z3IfYC768UEVAujLVInIKdH7uoh59GEBB8X1ZVi2KAGaDaxzWIWxNUv67NgwpbjRakNdWFkZiCR0CmeDRYI2NrdBFbKpSpLbLDwERaFC+FVIsphTTYsr2X6TmX0Rv5ImpxFTtWNjRcmeMfCA8T3nML/GXMQyYUvfMz68Z0pyNVpYB9E5R8ddL67Gl0n8vMeh3/L1vMDSse284p8u4OG3Vrt49ib8B1BLAwQUAAIACAC6VDx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LpUPE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C6VDx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LpUPE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ulQ8SXp6CCbYAAAAkgEAABoAAAB1bml2ZXJzYWwvaTE4bl9wcmVzZXRzLnhtbJ2QMW/DIBCFd34Fuj2QbJEFzhYpW4ZktlybOkhwWD4c9+cXdEnVrh2QuLv3vXdgTl8xyKdbyCe0cFB7kA6HNHqcLNxv590RJOUexz4kdBYwgTy1wvjDEa+LI5dJFgskC4+c50brbduUp3kpDpTCmosxqSFFXU5MqCupZ0aB2cb/i371oBVCSvOx+pAv2JZ7qVgiaRksVKZzqDx+JtBVYPSPulbDSjnFvyT2sTz3jtnn4EbgYRn7hlPZmsnuvdD+tVIXHVE/OVIBJ46soSzjBd6Zwuhff9mKb1BLAwQUAAIACAC6VDxJdD5HuF0AAABiAAAAHAAAAHVuaXZlcnNhbC9sb2NhbF9zZXR0aW5ncy54bWwVyjsOQEAQANDeKSbT+3UKS6fU4AATJiKZnRG78bk9ule8ur29wMlH2EwdllmBwDrbsunqcBq7tEIIkXQhMWWHaghtk9RiM8nAMX4xwC708DGy/xC5J/9PvjBvkhdQSwMEFAACAAgAdrjDRM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ulQ8SXGD/A4aCAAA2x0AACkAAAB1bml2ZXJzYWwvc2tpbl9jdXN0b21pemF0aW9uX3NldHRpbmdzLnhtbK1ZW2/jxhV+768YqEjRvlgX6mZEK4CXkU1EohSRtndbFAIljWXCFKmSI3sd6CEt2iAbIEiApEWapl1ssd0t0NQtArRIs21+zVrePOUv9AwvFknLMrm7IgiYZ873nTNnzpy5uOEeG5Y4d6k9Nd7RqWFbKqHUsCZu8wcINUa2aTs9h7iEuvmV5MCwxvapbB3aTAZSl+rWWHfGImt1mwXU8n6oXuPrUh2+ykK5hGplXMJ1JOGKCG3bnLTNidAmlYpiI5+g8HkdMiIWXc/ayMdarwNkyyUOla0xud/k4trRpngPdhx9bICe26yW2bMIrS6kMntQuVipVfCixHMcV0ViRSpKhUWttl3jiwgXypUCtxDqJa7EoWKlUtyuLoq1UoWDr9Z2FVjKeLuKyrVyuSQtSrgEaMTzglQSFzVuu1jkwRqub4uLVkuoFQqoWCxyZWlRqXItoYBAmwMOnquzAHISJ3DVBS/wxTqHWmJLaJUXWMJVsYLqJVwtFBZlQeAKhVVwV72LhmslTd2dMJy3EK4dgrWtLLfya5KrMZo7DihrZDozdUqQpU/JnZxFTnNBQnrJGzaHfsSlvhDEDNwEbCPv/RWKPbvRxI/KkTG+kxvOKbWtrZFtUXBmy7KdqW7mmj/0cyPwPA3SPiFOFtyhPiIrczXvlxYW2IJ8hWcTaGRPZ7p11rYn9tZQHx1PHHtujVO5eXQ2I45pWMegXdiuiXijIdNwqUzJNOYfrrMnPWwG9cglzL0qZk8qpKkPiRlaLHi/DLiVydsjkoCeGK5BPShfZM8m6EyfkPgA1Hn2bMZYYCU+ajX23A6i5D4FdY5N79JGdVM/I07ciF8ON6Ls2XyWNZ9mjj1hwY7jbh/oK5xpQ3WxJszDAntSgVgHmcFUoxSEzeu/lFAMPpO1pDEFKzC40eISiDzKnjAQu50er9wbtLs73YEg7+Saoj8rEZuWPy5V6/eLlepPGvkAl5JJ7fDtdpwLeWSVQjouRet32wMgxO2Bgu9queaPJvTN5JuZqruntWUF55oXj59efvPVi6fvXfzh28wsvT7eB4dMcCLxpqHa6/exog3UtizhgawOlK7mBa+NNSzlmsvP/nHx8ZPLZ08vn/39+dcfPP/63eWXjy4///XyXx+9ePr+i/N/Xvzvt9//92EKS1KfP5CVnYHW7bbVAVakUJJrXj77ZPnHh5efPrv88tPsTH1exX3w9JMn3/3+8cvBB15++AzLB+8uv3iQmWdX3tltw6sxX77722fPvznPzNHDCgQjVQw6WFX5HTwQundhyCCDPn6SEdV9C2w9Or84/zwj8B5WvbxIAVP4fXmH1+SuwlKrj1WtL4teXt2z52ikW8i2zDOkj0aAQ7DAnBj23AXJiUFOyRi5pjEmbmZDKn57D5Ja5tu+oSP9hCBqe6wBJzIsRI8ImhgnBLxwxsRJYQammoglNmBv78k/HbR4uY2lAYyg1D0YaF5hYPZ0B7ZoNkW6adqsG2BaH5/o1oigIRnpc5egM1AbG2NPbaZD55kzv5gb7yCd+i6iN4I5qUj47htbr+ydrLWh0hzojgVFOTtbrC5c7/IU9prgOiz5M3pbXyLx2HpdjryG3vV4Vb2xa2nG6NX7lXDhJTqlQt7jPqydUBMEw84Ewh3ImFwTT3XDzASUlRaY847IsMF3EDu3ZCJQugGHYqNXoNmHsYg5sg9jlI3iAAuqrLGokyHbs6YAe6Pn58H63GEnC5PAse0qf4bk0IYaYRL9BEYW5IbrJ9TWy9nLmihhJWb1MlraAyIF3Jp4FyEIHDONKdu8p6Pd6+Awmn45joXk9e0mNpnyO7H85Z8vHn/oM6cgVDHfF3cHIq+IGCbBxUe/W/47Aw4ymLnU1tRBmxcYw/KrR7CPWP7qr8uHf1k++BZ6efHeby7O/5Oe09/eSbjFA28YQY9sa2srPU3SL98d2HL96YusJDBLWZ3CV2Q/U2xK3J+n4NF4IQ71PlICg41yCM24XfYSIogmr2m8uNuBnIFNTJ+49twZpdphREk6fP8tqBXepi3X7OjOMdQazbbNrEReDFjVo5l9eNmzQ5TjlSs4i4Am9wa8JHknLThjmcbo2F8Ix0hHwaUKMuHIlYFP3OUVKEkJSjI2aHZOb1EIawNMU/87TEK2KVy3RlwJVsdXOB7bcxo7DVvUsc0eu0e4fnEGCuzaY2iSJnXmsJCEX1EN98g+7c6paVikeaibLqhFRUnVHvjQY/vHgDIuS2r3yalhjSOqgSCpt2+b8ykR/d5E3Yg3JGGiKHj3bFHEleya57C3D5oirq+ESX2F3KfX9CPCpL7KVs8uHCaugZItUWR49yHoTlSeZuhAh1g6CMMAh19xHeZBm92BuRGXAkFcc2qPSdPbBGjGlLDhhxxksqjD+Rs8blhXS3aHYYZnanB0SjSssje/OX0b1KAmuTm3vX7ADIyOvve9bgIEOutmgH9XmwyGL0X0bEbu5OBYoY+Opuy2PIcCjjs5Fk7/+vsm3CwsZ6yaRZCeN5uhU6+meyU9k0mLVfJspmx/rm8GNfLX4tTIbxqhRkB78wBa8+mQOBhywCBhcsZlUe0jY3Jkwkv3vZN5HHZDYxRPj4DagoNFiIkIYmlFdGd0FM4V/yPaPp2b1DDJCTEDnYggEprNvW+4MDc2pzZP2+SQRpM7kGSeA0GhW2ViVDvecCPMO8esxfkt2RYdqg9dr/dralW48qyK1Zq1KKzRLNmjXvmCWNqusQW6N4W/kY8uslCirv0HKykDKPDd+P/b/wNQSwMEFAACAAgAulQ8STPdSuZnGgAA5EUAABcAAAB1bml2ZXJzYWwvdW5pdmVyc2FsLnBuZ+18C1QT1743PZ5W26q0x9uiqOS09PThg1dFVEhS6wOrVaqoyCsREVKNEJWXedtyr7ZVTK1KsJakvniHUZAEEpJoUVCDxAdJCCGJHoyRDEmEMImZkMlNoMeinm+t76517/3uXR+ssGbNZP/2/v1fe///mdnz/VfrYqe8EfiGn5/flC9WLd/g5/dqpp/fhNxJr3mvRDEG5nsPr+RsiP3cr7ZjVp/35M+EpWuX+vldZL05nPaq9/z13asSc/z8prb4/l9pI1Vs9/NbQf5i+dKN+3Bmbeqh2oOJyAPah9j9qM8eH/n23T2xdR/9RbDg0g/A/B1Lv5//eXhS4HvnzhT/PKl4a+S3oZVbKg5s+37hrZUz44m4C1nbps21efD38tqiC2qbOk4SlJSIHGyb/1TlzWYgkVhb14E52VPANxVF6Ra5WqMke+wNAN3cw5YOZ/j5/qZe6K9paFLahRZzml3vces1CT6p/O7DOwtTl6Ay8XRIYX/1Fd+lRurOQ2hUpp5mu2V/dQTc6Np5TAxIpEsdX46cWyTd261US5Oxm/An3/luh+JDKt4xefTL2S3zfMfLR2dkjvR3pD3szZFW2w8k+o77gz9tH4HNOpn2rvfw16emBCnFbqoGOHSHSI8+dk74at4008LcqN6IyfW+hoVMJ5u5mGq7FWVtD/9piKnIqph5R3vk6ki/YU8BDwxETzv8gVgkfFtrXjWKmfDF6jxBcPjISJM/+ETxrPmP5zYWRP9lhOPlz37aMA74HwYorBToKGB/gwoXTYUUCXKkF4tM6DoJd9cCA3AS15Qdu63E55bTv3QbmYhRDQJShv3RKZKO/MM59Ca8BorE4cH4Md1Rlpeec7MlSpHm6PQRj3wt/kBi34KIEUqz1MfTNi8pGm0buzCj5MS64FFOR9fOyDx/7/oI2d3bX4QInXQrVR9NtasJcqTf+8mKQ0Od6hw5usD4t70jjr4/+FRE++ooEYnp0hBYGPixOpgVcxc+hnUeiw5dTBgRYlHdJy01uTnVsTeVT5Im9AdIn16zMXFVV/hBkclyKtxXbo2B/j6GXHZ2ZOu6FpDSSB+4FmCNaZCPoffI/rSXxWXOLISCMwSKv1JPxt4KHJH3yK6bYXO1PTt38zy3E0wRoc8NPRqLPdtGeuDTPF19yTOan/z2pjHU5mB6HAWcu881F91kDoMGNl5i68SM0dMpbUSzUjBnC3Yv/0AXzCpU2FaLe4auJ/2jyewl7cpVQz058lJP82tnYKPhbaqGWZy7L5KPgTrjSf4Xju34JfJ37Xa+19IvkLrNtgfQtQB8jMcY+DXIZfM98/pgheMnHlC9gk4thJOoQ3diQyM7/iGi6XZs+2rhDEXwPVXvLncz9ZJwZHK5f71scv1dM2kGITQwY+7/jWX/o87QWQ1IKHYYBPTOj76g1khaQSK9SjT7+5Hht4ZBymRSKR1M1i9hLph9Ie4F7/yfHrAbSM0DrWo8YsBz3IjVg6hJyCMSx3031P2X3TKFai99rUqVTy8qF/4RW6HS4UF1oT9mn/3yBH+/6E34XqgB88ewJZT+i23d703sYj8fzORL83458PylvAlTL8SNjeTs5lfsO8boVlEUZYhlDsWqmyyOUvqpsdDetZUPLCcScGnlHNrgDfvLX4e3W06l2Res/UPWMuFA2fRMx60w6s9lY+TR7oufXO/KLEGvfZ7KJwfU9E/bOWWVlvwPRuP9ysYo3b+09EtmZMbd+0O3W6tmkn5Iy9dPri9/gfu1MBHpgPregjHKMbWe2laijWrp3/HzON1xuv8L6QrAyfUstL2ryUJO9uZlHjgkDuse0sg1EtrgAIvZTIdXmOj0obMotMe5wmqdI+Vc804WT+2aVCkCICaAo8G4y0pekldzuqWfgLGdtGGjvIs+U4dhVleF52XNWAAsqSuuosIrdh5O1clXWAHGfLYbmqcE6oPSVVbrjwIq8LKazD+m2bkeJ1cuQSCA69mnvrIH/pQftBA8el7qoEoLMDtDWCtTD9yCjZQmyskqqh6KgIYpOHGpoU9zOpdMEcspMOyeJ68uV9iKWRlk+AxOoLMM8lU4htNQH0p74F096+kikJ0sFae/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mAGrp3E1bda0C6hKpED83NZ5ersAXzgZwvX/Ze0Y2W/iQ08Joq45dUnPH9yOvK4Gzirzym5YA6MFulP5jvBhNxHyZKO2BjwJT6ADd8JOtlZgU5JbzwXLeceI970UDWPKg7cC8wnc2sJRG/Sie6m5MOyK8N8v5UfLFBUrQU3c1n6KbUywSrtwRtSg62DA6E6svzncrXoT3z9EA+D5dJ3p7tppHdFKbWUcJjEZxPTWQFZRam+OUgSyWU8GKBWqn4symnA9Dv51LOPR5sprihp4ktGVPOrIH2yr5KaumDuQHQwDzFJCGNBuWr9KR8spMCD9ZFXggJxZMEurYNUTeLAzeBZsUkEULrfCs5DjACXByqZZCYxKS1LfynkdmDG5+3xumO0/1/QTeyvQ6PHZiGvYNI6kljv5uIol2YvXs/vRKAxsjSmc5CK48suizpVMFjhDF5iy97RWJXExwIjG2/1ATiPbC6DYsM5N9+JVswUi//V5QEU/t8v7eoF+9Ifdb2/o87G6mGEwldlR9xaYMd1ktDhX8o5OB2nz5r+GN6uOHTe2IW+EzBs34asU+38hmVRR+M2LGB98xgu1eN2Htn8phhRxSt4P+htPdm+AxSnfWHdpdF+Ay3WTNO6H8VIV+OFCV13qqXMxEbgYVFnjYZuUykIyfEcpLAWey6fRCTa//Gn3a/J5gVs9e42JoK7cEberdIae59dwARgy5oen4IX86HuKxYVCaXblfb0uwRyx5O8I/ZjclUgsdh8pQGawa0JyVjeaqUVlSnd3YUdDAlZt9vPKVcbcfzqhFUT62PXIcZftJSgPRNPP9eXVBacmg8tjaZdSZyb8hZs/1oBUQJQJPIMJyl2tLc3DFoOw+5PvHmIRCjOPbPoRP6YQOxBCfVGswKWS0WBbLo7sGoF/kK9en8127KYkyXgsKTQxP0d7cmF52EPu6hMKacBmPvhcirwxs5DsQh9Zj3NDAk3nTv0fcfcRYxSwNXgm7FPdDcaSs20TvBTleFyoqxB34FkmVtG7D415QGA9gGG6tw2WQmJClO47dqYedguBKch+pdW/u88UQdYckt6VOOamIv5itKhJNLIjcrwfktmUUicODSytuUk/BFXDlHurElWywNjFbF4Q90V3lzYf3diONKWSc4P3XBHNU+IbLwTYgim94zpV7bhlO4uiVSSKbrfEGpyw6qM7Y3t3+s2cRaznulvvVWIB40JsveEk7+FRSWq8AaZkoS0qSLS0zSIfzANOJXqUHrRZMvg2y8julYWOxIiAO4JO3Qi71688E5bKbYE6GQFXhOAwa8Rz+1DCx+JbeSgSMBHAnCnxRZVosKF2U7jZQPdk35bY22QsjDlWE6KFxv35haeFanTTXfSnJd1Be/7AcyaRU+mFB05JCBrL0sPFwmC46rDtzE3lPgmv+2Up4s4X3mbq66WK9rs/dBk1QZueKvS7x1yuASCNaGJZOIaL5SNl+qM4clK9qEh69CxBT/KyDrIkZi/o467YVgq13Sruzacvbh5k0txkFbVuQ65ceJZzMqr+x1Z71VHM7nCNzvvh55PAQQMK6CcB9kL7bOFbmnKz0pLTvEbkMWT6/bIC6F2pIAfFw1awfZCe9xTgfbDFnZbbrAowKSsUz1fCinGrHIefp/SnybhS399XIM1Uiw9p8pBx+9MNLsiHbG/QmoRlv9ISYicYitHfJcjel56afOyAwNTFXFRbXrdC+bgRUzeN35WBizJH/G1lAKBbo6Le4XrJj2eBlqMGtq9r4X5pY8VPgpBjJsk3M9tBnpIFfvQRxcT0pU/Quscf71vplH7XbomUjvNnSn6ZHiBebpJTxS2oWgTJlvsrIZwRcbaME0u43rGVa3+GNpiM0UrXceSbMfeFEBS9rzPUcBS1/kVcyTyxOMnjtA4HbQCZ7eHAW8NI3xkQk4CL2NmJvKBLoOcXDogavTjC270N9ujhK91Hizq3Z8wRon9N9MSBEmY7h7sUhvqX5H38Txm17jgHHAOGAcMA4YB4wDxgHjgHHAOGAcMA4YB4wDxgHjgHHAOGAcMA4YB4wD/r8FPLUUSKkEytFzBQlRZ57dcnmiABhQv0vvQUpfX/kTAgin5AU/u7HzrZFDtfQXRekaP7226q7aubZCc1t7WBb23A4rv/vXR0f2i80cudXjtyjiP7hJ6590UedCXFKPa2TX1/7e8P+8EdVLW/qJgDjf3iSnW/qncZ9eVS/zR+fa7xf66xZBexRtCSgCvVkLTBjZ2HZR1ybMMi2swq9x9hOw1PNoHo6PI5Ddliz9SojYxNb8/cRBNRtH6etPYBgSuv3tZVUsAcZiUY3AEwZ+ezO0p2viXN38hnIFUO+CAIWsh897UmVywBHcQ9XCwTBXXxxT6PYjCeFGEV6eR3/0KXexCk0CA5gDAXKJvQEQg31MRwGzwB4ttUUbg+hDdwrQXKpRTeDSXTmezvg4cS8Z1LMpTZBNaXLsIjeR6GCydZ9ucEiGSHBDhIfZzayhvSjn9dhWvDGP5+FeFQ1gcQcxc5Ay2izf7px10H2paMBxQ3M/ngtvdC3eUs3uwxWQTI7hbOwT282W/qzUy2CvhYFWrZ+g8nff9i9lpWptAovUgxSgeSu1FErRfkMs42FsB7NHMsuxkm4h/siTO+XuHrkY3aF82jSMO47yDKCkuzcCqmoUmAcaio0K7qHAaJAsk6sATR9yuKfIES5OcSeBZhXXQEFgyFJMda9yUTTsxUeiDL0+m+dXTXwYM/ykxax/3VHliqnJA+oTICozCnU8z5DGd/2afciiyqkIrNv512oU8bEJl8lbKc5eUB27qrbtAiWZTaam4Ok6VTABnXSptQt25jfXvC1hACZjZFmolCC7IGpOcZO3BC1NXWaE7/Cwwy3YniOiQ4eQw7NgjEl1YZhGaYIjQ5kcqyKMeji2G/9o/cAzYszkOpfoPiePe7DBkmevQSbncg8um57pf2l4rp49ewOxK5lFDBj4Tt1bqT9mtqZOKYF688MAbigrkzeQO2Ml8X4KrmweM2jnUA8GbkDIsFj8WH79tPUsA8dcd082f4IZ3lGgEdOOm87oYh0SVfbNNq+TXzbH69Mvuaj3dXncQ6Pj6pgCib4mzf5z8dEaqi4J/f4e93fX1hV9Izsb0eQQ6kUZJdojxyGbuTGxmI2fR6qnOhfQfB4itPbWhbIxEvCxJMj6bxY6kAfkhOZaZ3rjRlONQFC8U1KXrDWm86il4mrSjtv0kNqbYdS1slVKNCkr+jBPMT1BHnUzKMFBdeCm1ms1oQfUMlDnSHIsCYB8W2jMMvxKh8TLuVG8zoDdrejDoIha8Jdv5Qx7vdnYO2dyverS4e1a27sQUI4fioi8qXTY+yWCjx2b6dHfQtMlSFA9NGTQvHMccpSkVrPxknc+S5R4iOgscvKhPmr7OubKWhcmxLXXCoW5JjKfTCTgkUG2nMNEnIWxd0bEuZdXup7/u0R9JwmcHR5LwRyh/IaXYvnf1+DhDa7FTTWOXSXafLUxNdYBNtXKJtdHCkP0x/KrWyUGrPBS19TMnpkQufabvU5xpf5QBo33oJ6B37kI32rLqOCh2K/kuJdA+cpCQtFpUKU+cpbYJ7/+nvUskoIzpJOBA2o9YtZjqL6NdbQGz6/Sp4ekX+MX9o0oSTOVridqXa95fclO7jvPPjKon9t0QyiX+didQXZ1co9abHtnHFATq44SZzSH1LlV1wNkgrCu1SSWqByjgnh/uhlx1ffMVi4Zh16dR4ZhLNJwmC+T8ZjW4rcbODjsurMEt6QgLvSghEU5JeuinmRlBB4Eql2UeXmXcXRIEY3vIxix1qBw18NjcRwswMG4/bd5XU2oUttbZ5J+YV3TynCbR21IN1G/z2dao/+mNWZ4PSJ+b6k1iljyqqXJAl7snCRagN7QILl2RRjKGDhk3tcttjaYZezzlFNrIjtwRs/bZl2UN2gEa+j+dyxWmmq9/w8mjqSEwyxV8aS9QbCjx5JTrxR3VC4ect0KzPyGWuui1MRKQxQfd4vb/36Gn57tZaUMFVUUxz6uxZbB9jccJuYl3zZitWTwBHCJqY/utCIWq8S9/1ezzWTlyKSfdKO/3kHRbmCyedIWZSGXL6++yMcJgvZvJBFcw7LHGKzXGb80qbb4XxY+7k3E+Gv1N+6BSptJpSnqhJZA5KSF+0U8pD2Xy/Uumo1GIdBmWH8hb3f5K5eQs1tBE/NL01sFsXyqnqhhh2oKU1hXeY49pd4wEZO8vLJZcXRTvFnvqK1C1okQwQri9BROAhPgSfVKPbYa3uMu6OzLWyPe5S6l9Pk2wOkYuojrIQqZtlramw98WsmiOiNVbZvODlECKvDGDe5AZfAuihaeNS9LummbG2bLE8RFFHV28qKN7pN9GOy0lnm75Xl41hrQ8+BxjefguW7E/07SiCn7Oi9ihpgXVo+aES2Ugqkrir4H376AZIsQ6iPYKpSdXcT+JlycXXQU3LPXff88vAf9SFl4Zuf9VJzjLa2R4DX3OQYPIuJWdhlUTTFShhiSy4B6XPaMr++BIYWOwcU1KDCHHyPFoGSF16pgpzbwa5FcfjUs+qmA6RLUxwaRHw5HEXiczXIQN3GfwALuqTyS4RhegZYeyXQ3dopTRiOCnXciWPu7+ixWSsLF4dn8lVeyp6dWLfVOafKfcAUzcMSSHiS1oVVW1XpzyGGWmUbMmLLZ3Q3mXLhEZ3g1802eC/wCSOaeymjmydV2J2QvflDgrugBH/vUtOvsShV8i3r/m4kdGPgOi0PvT0dRD/ozn7YQsLZPsTlIxGtJ1722Pj/0nfoajI99zMELHWKva2bM84Rq7esvBaCrvEb3raBB/uihr1wOsazqVgUSJJrMlJ1dyH6bHzTQxNhOdItzZkz0+pOMN/EGJK3Dh8aHig6fhBaashSaGiPqjGvYu5QdSzGqwsTZTR1G+xKT/EuH8+T0zCgc2XCi3reVCIvCE09Ir3+Edd6wsSvZPFWf7t0nE7Sq3r0fgJPy5fokBF8LX6QyRpX3xWzr+SU9sunJWCWWhJf8Puv19pVzsz2Sgk2RTxVfNQ6X8pOwTBfQD6De+RknWNlKcWZcrpESAC7epYDxanzrjWrT74GRXmtSpUjt5kJOsUmVKkWgr3/GFYgjO2W1E/sgvdXaKtjXVYX91Ose20q0FbFXGU8KUbS2SdFjiKbPVp2HPE9yTcSsSoRbY8lYPeKQTYehtqQ2KUJ2om5ZDCLHFN+qNvh9HO2MO1p/ujiWki9PDvpbElPfz8GKsytVosdWpezsckHwo4w87invmvchdHEdawMPb1wRvNcXEylDi2vwnjwUmnYUrr9Lz/5LS/9N36OByPw3+L3EwXgsFE9gwuVMij3OMxTXE8EcbmPSkPlzG7fMrrWAhjlec9cNSymKFZ4JG/DpsklJWFwubc0o15ol/alaWf6oNg0NKtxMz1SKdw255ZulzyGHO7knLDnHpmcmmLCmTfr4/Ohm5dYhn9cbTUaN0dNKGm5VA+5uoKEFFYWPWjm4TquSbcrFs86v1Gfk8kz4+ArgotfPmipMII8afWh0FX4HCs8CcbWjbobBO28mdEsdpT9ZbHVeR/zEeZct6WTgQnrRMzP1b2oBgpnAtBPkqDnioFTwwR3NewCHzzhJaRyMQx7GSUBD42zhez8VmCS42jMuSkqn9PMLCGNxaqQONwSE1+RZqd7wlnUfub7mmZh9OVxXiqtAGn+Hvk4pVC1+h4sMlWvkNzJmZCaM5H+Ta8/PHLxpNzD62xg19MXZkuzvHpYKAXa1N5NQmdI8EHNfjbRh6SYP7YTVc9e7FljyQnrPrOebcJJRmXD+2OHdLoc0/jYd4xvhVW8o3b6i/21rWklqeDunbEx/L2Ym4Hk2bonaGqX5HRna/ORzl7PxjZb+1Q7eZBN1dfbBZko3nEGbW6jhzXyfXO6z8BFv7gthvIGcH4+Z6ptfuDDujFY/wVHrSvGllAXyGNuXrqbGOV7PacPYL9qxCJTAhBJIrH3exMkGek+v+DOezE5HCWKjlo8asdOR0if50Fomo+HZpwb3+MqO6Nm91hNRax3kLSCOILc80ruAmHad8mCWN2/chX/6W0BHbIX5yc/DQ14/VKOQByj+WVSUxpd1NhP/9WEp40EA47Sb0vQD1Q3QOjW1jjte1f3eNVUhXax1l+5mmVwV+dzCBspJS56jgmEVya+crvUN4iHcryPaQz2DoVz60xZU9sSudeJd4nUO/n5PvJ5qwA2zEsS3qsdwLb3rOCVu5+TPYb0vCfBv9RYl1JmeJ6mGaY4iEq13mHoLgQEPJfpqCMZ5I44j/XK0N1+B08WlbO3Qtalllh3lYRtVgBUXMx282bKrKYG1SBQwlfwvyVN4kDsTxD+oRQnO9pPcSlKpZ64Oijk7Urf2Na11dW1KzYuzNS1q99ZllfvgvnI5ZvAo6xct0+O2fhVXbcwbrcR+nP5/KuxEVqrehXNNHvPyEJAnGPvyEG9xa/Xw5X8eKR0t1WvtknoPN/bWSIMeasO1zcaWXRDWY8Oa3xwF0RuuhIjR7Zt9j+7Kdb5XlZwYfVWJsDuFSHVLOzoQ1HImIe2CuwzxXf9ixbrltZ9v/fbfAVBLAwQUAAIACAC6VDxJiXdgQkoAAABrAAAAGwAAAHVuaXZlcnNhbC91bml2ZXJzYWwucG5nLnhtbLOxr8jNUShLLSrOzM+zVTLUM1Cyt+PlsikoSi3LTC1XqACKAQUhQEmhEsg1QnDLM1NKMoBCBhYGCMGM1Mz0jBJbJQtDhKA+0EwAUEsBAgAAFAACAAgAulQ8SRgmQ/IuBAAAfw4AAB0AAAAAAAAAAQAAAAAAAAAAAHVuaXZlcnNhbC9jb21tb25fbWVzc2FnZXMubG5nUEsBAgAAFAACAAgAulQ8SZh/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R7hdAAAAYgAAABwAAAAAAAAAAQAAAAAARBcAAHVuaXZlcnNhbC9sb2NhbF9zZXR0aW5ncy54bWxQSwECAAAUAAIACAB2uMNEzoIJN+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AAAAAA=="/>
  <p:tag name="ISPRING_PRESENTATION_TITLE" val="chapter03"/>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GENSWF_SLIDE_TITLE" val="2.3.3 Button"/>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2.3.3 Button"/>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2.3.3 Button"/>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2.3.3 Button"/>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2.3.2 EditView"/>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2.3.2 EditView"/>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2.3.5 ImageView"/>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2.3.5 ImageView"/>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2.3.4 RadioButton"/>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2.3.4 RadioButton"/>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第三章 Activity"/>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SLIDE_TITLE" val="2.3.4 RadioButton"/>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2.3.4 RadioButton"/>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2.3.4 RadioButton"/>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SLIDE_TITLE" val="2.3.4 RadioButton"/>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SLIDE_TITLE" val="常见对话框"/>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SLIDE_TITLE" val="常见对话框"/>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SLIDE_TITLE" val="2.4.1 普通对话框"/>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GENSWF_SLIDE_TITLE" val="2.4.2 单选对话框"/>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SLIDE_TITLE" val="2.4.3 多选对话框"/>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31.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32.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33.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34.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35.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36.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37.xml><?xml version="1.0" encoding="utf-8"?>
<p:tagLst xmlns:a="http://schemas.openxmlformats.org/drawingml/2006/main" xmlns:r="http://schemas.openxmlformats.org/officeDocument/2006/relationships" xmlns:p="http://schemas.openxmlformats.org/presentationml/2006/main">
  <p:tag name="GENSWF_SLIDE_TITLE" val="实战演练——注册用户信息"/>
  <p:tag name="GENSWF_ADVANCE_TIME" val="0.00"/>
  <p:tag name="ISPRING_SLIDE_INDENT_LEVEL" val="0"/>
  <p:tag name="ISPRING_CUSTOM_TIMING_USED" val="0"/>
</p:tagLst>
</file>

<file path=ppt/tags/tag38.xml><?xml version="1.0" encoding="utf-8"?>
<p:tagLst xmlns:a="http://schemas.openxmlformats.org/drawingml/2006/main" xmlns:r="http://schemas.openxmlformats.org/officeDocument/2006/relationships" xmlns:p="http://schemas.openxmlformats.org/presentationml/2006/main">
  <p:tag name="GENSWF_SLIDE_TITLE" val="ListView优化"/>
  <p:tag name="GENSWF_ADVANCE_TIME" val="0.00"/>
  <p:tag name="ISPRING_SLIDE_INDENT_LEVEL" val="0"/>
  <p:tag name="ISPRING_CUSTOM_TIMING_USED" val="0"/>
</p:tagLst>
</file>

<file path=ppt/tags/tag39.xml><?xml version="1.0" encoding="utf-8"?>
<p:tagLst xmlns:a="http://schemas.openxmlformats.org/drawingml/2006/main" xmlns:r="http://schemas.openxmlformats.org/officeDocument/2006/relationships" xmlns:p="http://schemas.openxmlformats.org/presentationml/2006/main">
  <p:tag name="GENSWF_SLIDE_TITLE" val="ListView优化"/>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预习检查"/>
  <p:tag name="GENSWF_ADVANCE_TIME" val="0.00"/>
  <p:tag name="ISPRING_SLIDE_INDENT_LEVEL" val="0"/>
  <p:tag name="ISPRING_CUSTOM_TIMING_USED" val="0"/>
</p:tagLst>
</file>

<file path=ppt/tags/tag40.xml><?xml version="1.0" encoding="utf-8"?>
<p:tagLst xmlns:a="http://schemas.openxmlformats.org/drawingml/2006/main" xmlns:r="http://schemas.openxmlformats.org/officeDocument/2006/relationships" xmlns:p="http://schemas.openxmlformats.org/presentationml/2006/main">
  <p:tag name="GENSWF_SLIDE_TITLE" val="ListView优化"/>
  <p:tag name="GENSWF_ADVANCE_TIME" val="0.00"/>
  <p:tag name="ISPRING_SLIDE_INDENT_LEVEL" val="0"/>
  <p:tag name="ISPRING_CUSTOM_TIMING_USED" val="0"/>
</p:tagLst>
</file>

<file path=ppt/tags/tag41.xml><?xml version="1.0" encoding="utf-8"?>
<p:tagLst xmlns:a="http://schemas.openxmlformats.org/drawingml/2006/main" xmlns:r="http://schemas.openxmlformats.org/officeDocument/2006/relationships" xmlns:p="http://schemas.openxmlformats.org/presentationml/2006/main">
  <p:tag name="GENSWF_SLIDE_TITLE" val="ListView优化"/>
  <p:tag name="GENSWF_ADVANCE_TIME" val="0.00"/>
  <p:tag name="ISPRING_SLIDE_INDENT_LEVEL" val="0"/>
  <p:tag name="ISPRING_CUSTOM_TIMING_USED" val="0"/>
</p:tagLst>
</file>

<file path=ppt/tags/tag42.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43.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44.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45.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46.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47.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48.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49.xml><?xml version="1.0" encoding="utf-8"?>
<p:tagLst xmlns:a="http://schemas.openxmlformats.org/drawingml/2006/main" xmlns:r="http://schemas.openxmlformats.org/officeDocument/2006/relationships" xmlns:p="http://schemas.openxmlformats.org/presentationml/2006/main">
  <p:tag name="GENSWF_SLIDE_TITLE" val="2.4.6 自定义对话框"/>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50.xml><?xml version="1.0" encoding="utf-8"?>
<p:tagLst xmlns:a="http://schemas.openxmlformats.org/drawingml/2006/main" xmlns:r="http://schemas.openxmlformats.org/officeDocument/2006/relationships" xmlns:p="http://schemas.openxmlformats.org/presentationml/2006/main">
  <p:tag name="GENSWF_SLIDE_TITLE" val="本章小结"/>
  <p:tag name="GENSWF_ADVANCE_TIME" val="0.00"/>
  <p:tag name="ISPRING_SLIDE_INDENT_LEVEL" val="0"/>
  <p:tag name="ISPRING_CUSTOM_TIMING_USED" val="0"/>
</p:tagLst>
</file>

<file path=ppt/tags/tag51.xml><?xml version="1.0" encoding="utf-8"?>
<p:tagLst xmlns:a="http://schemas.openxmlformats.org/drawingml/2006/main" xmlns:r="http://schemas.openxmlformats.org/officeDocument/2006/relationships" xmlns:p="http://schemas.openxmlformats.org/presentationml/2006/main">
  <p:tag name="GENSWF_SLIDE_TITLE" val="作业"/>
  <p:tag name="GENSWF_ADVANCE_TIME" val="0.00"/>
  <p:tag name="ISPRING_SLIDE_INDENT_LEVEL" val="0"/>
  <p:tag name="ISPRING_CUSTOM_TIMING_USED" val="0"/>
</p:tagLst>
</file>

<file path=ppt/tags/tag5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2.3.1 TextView"/>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2.3.1 TextView"/>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2.3.2 EditView"/>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1834</TotalTime>
  <Words>3501</Words>
  <Application>Microsoft Office PowerPoint</Application>
  <PresentationFormat>全屏显示(4:3)</PresentationFormat>
  <Paragraphs>622</Paragraphs>
  <Slides>52</Slides>
  <Notes>51</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Android移动应用基础教程（第2版）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chapter03</dc:title>
  <dc:creator>admin</dc:creator>
  <cp:lastModifiedBy>柴永菲</cp:lastModifiedBy>
  <cp:revision>632</cp:revision>
  <dcterms:created xsi:type="dcterms:W3CDTF">2015-06-29T07:19:00Z</dcterms:created>
  <dcterms:modified xsi:type="dcterms:W3CDTF">2019-01-08T09:20:26Z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