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notesSlides/notesSlide38.xml" ContentType="application/vnd.openxmlformats-officedocument.presentationml.notesSlide+xml"/>
  <Override PartName="/ppt/tags/tag40.xml" ContentType="application/vnd.openxmlformats-officedocument.presentationml.tags+xml"/>
  <Override PartName="/ppt/notesSlides/notesSlide39.xml" ContentType="application/vnd.openxmlformats-officedocument.presentationml.notesSlide+xml"/>
  <Override PartName="/ppt/tags/tag41.xml" ContentType="application/vnd.openxmlformats-officedocument.presentationml.tags+xml"/>
  <Override PartName="/ppt/notesSlides/notesSlide40.xml" ContentType="application/vnd.openxmlformats-officedocument.presentationml.notesSlide+xml"/>
  <Override PartName="/ppt/tags/tag42.xml" ContentType="application/vnd.openxmlformats-officedocument.presentationml.tags+xml"/>
  <Override PartName="/ppt/notesSlides/notesSlide41.xml" ContentType="application/vnd.openxmlformats-officedocument.presentationml.notesSlide+xml"/>
  <Override PartName="/ppt/tags/tag43.xml" ContentType="application/vnd.openxmlformats-officedocument.presentationml.tags+xml"/>
  <Override PartName="/ppt/notesSlides/notesSlide42.xml" ContentType="application/vnd.openxmlformats-officedocument.presentationml.notesSlide+xml"/>
  <Override PartName="/ppt/tags/tag44.xml" ContentType="application/vnd.openxmlformats-officedocument.presentationml.tags+xml"/>
  <Override PartName="/ppt/notesSlides/notesSlide43.xml" ContentType="application/vnd.openxmlformats-officedocument.presentationml.notesSlide+xml"/>
  <Override PartName="/ppt/tags/tag45.xml" ContentType="application/vnd.openxmlformats-officedocument.presentationml.tags+xml"/>
  <Override PartName="/ppt/notesSlides/notesSlide44.xml" ContentType="application/vnd.openxmlformats-officedocument.presentationml.notesSlide+xml"/>
  <Override PartName="/ppt/tags/tag46.xml" ContentType="application/vnd.openxmlformats-officedocument.presentationml.tags+xml"/>
  <Override PartName="/ppt/notesSlides/notesSlide45.xml" ContentType="application/vnd.openxmlformats-officedocument.presentationml.notesSlide+xml"/>
  <Override PartName="/ppt/tags/tag47.xml" ContentType="application/vnd.openxmlformats-officedocument.presentationml.tags+xml"/>
  <Override PartName="/ppt/notesSlides/notesSlide46.xml" ContentType="application/vnd.openxmlformats-officedocument.presentationml.notesSlide+xml"/>
  <Override PartName="/ppt/tags/tag48.xml" ContentType="application/vnd.openxmlformats-officedocument.presentationml.tags+xml"/>
  <Override PartName="/ppt/notesSlides/notesSlide47.xml" ContentType="application/vnd.openxmlformats-officedocument.presentationml.notesSlide+xml"/>
  <Override PartName="/ppt/tags/tag49.xml" ContentType="application/vnd.openxmlformats-officedocument.presentationml.tags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0"/>
  </p:notesMasterIdLst>
  <p:sldIdLst>
    <p:sldId id="293" r:id="rId2"/>
    <p:sldId id="261" r:id="rId3"/>
    <p:sldId id="262" r:id="rId4"/>
    <p:sldId id="263" r:id="rId5"/>
    <p:sldId id="295" r:id="rId6"/>
    <p:sldId id="297" r:id="rId7"/>
    <p:sldId id="298" r:id="rId8"/>
    <p:sldId id="300" r:id="rId9"/>
    <p:sldId id="301" r:id="rId10"/>
    <p:sldId id="302" r:id="rId11"/>
    <p:sldId id="337" r:id="rId12"/>
    <p:sldId id="265" r:id="rId13"/>
    <p:sldId id="304" r:id="rId14"/>
    <p:sldId id="305" r:id="rId15"/>
    <p:sldId id="306" r:id="rId16"/>
    <p:sldId id="338" r:id="rId17"/>
    <p:sldId id="307" r:id="rId18"/>
    <p:sldId id="308" r:id="rId19"/>
    <p:sldId id="309" r:id="rId20"/>
    <p:sldId id="310" r:id="rId21"/>
    <p:sldId id="314" r:id="rId22"/>
    <p:sldId id="320" r:id="rId23"/>
    <p:sldId id="321" r:id="rId24"/>
    <p:sldId id="322" r:id="rId25"/>
    <p:sldId id="339" r:id="rId26"/>
    <p:sldId id="315" r:id="rId27"/>
    <p:sldId id="325" r:id="rId28"/>
    <p:sldId id="324" r:id="rId29"/>
    <p:sldId id="317" r:id="rId30"/>
    <p:sldId id="318" r:id="rId31"/>
    <p:sldId id="340" r:id="rId32"/>
    <p:sldId id="267" r:id="rId33"/>
    <p:sldId id="269" r:id="rId34"/>
    <p:sldId id="274" r:id="rId35"/>
    <p:sldId id="275" r:id="rId36"/>
    <p:sldId id="276" r:id="rId37"/>
    <p:sldId id="327" r:id="rId38"/>
    <p:sldId id="328" r:id="rId39"/>
    <p:sldId id="329" r:id="rId40"/>
    <p:sldId id="330" r:id="rId41"/>
    <p:sldId id="332" r:id="rId42"/>
    <p:sldId id="333" r:id="rId43"/>
    <p:sldId id="336" r:id="rId44"/>
    <p:sldId id="334" r:id="rId45"/>
    <p:sldId id="335" r:id="rId46"/>
    <p:sldId id="287" r:id="rId47"/>
    <p:sldId id="291" r:id="rId48"/>
    <p:sldId id="294" r:id="rId49"/>
  </p:sldIdLst>
  <p:sldSz cx="9144000" cy="6858000" type="screen4x3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A9"/>
    <a:srgbClr val="19C3FF"/>
    <a:srgbClr val="01598B"/>
    <a:srgbClr val="6600CC"/>
    <a:srgbClr val="6666FF"/>
    <a:srgbClr val="6600FF"/>
    <a:srgbClr val="009999"/>
    <a:srgbClr val="0066A2"/>
    <a:srgbClr val="5A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849"/>
          <c:y val="6.8138576695007141E-2"/>
          <c:w val="0.61861102362204723"/>
          <c:h val="0.765926415548685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15027B-0CDA-4B8B-9D5A-0F5A01172C8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58C89D1-344C-4CB0-A7EB-A76F4CA71037}">
      <dgm:prSet phldrT="[文本]" custT="1"/>
      <dgm:spPr/>
      <dgm:t>
        <a:bodyPr/>
        <a:lstStyle/>
        <a:p>
          <a:r>
            <a:rPr lang="zh-CN" altLang="en-US" sz="1600" b="1" dirty="0" smtClean="0">
              <a:solidFill>
                <a:schemeClr val="bg1"/>
              </a:solidFill>
            </a:rPr>
            <a:t>当</a:t>
          </a:r>
          <a:r>
            <a: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dirty="0" smtClean="0">
              <a:solidFill>
                <a:schemeClr val="bg1"/>
              </a:solidFill>
            </a:rPr>
            <a:t>启动之后便会进入下一状态。</a:t>
          </a:r>
          <a:endParaRPr lang="zh-CN" altLang="en-US" sz="1600" b="1" dirty="0">
            <a:solidFill>
              <a:schemeClr val="bg1"/>
            </a:solidFill>
          </a:endParaRPr>
        </a:p>
      </dgm:t>
    </dgm:pt>
    <dgm:pt modelId="{D651A83B-268C-42BF-AB01-FFEBFBB34C20}" type="parTrans" cxnId="{03A953DE-263E-45E0-A634-34358C0FFE33}">
      <dgm:prSet/>
      <dgm:spPr/>
      <dgm:t>
        <a:bodyPr/>
        <a:lstStyle/>
        <a:p>
          <a:endParaRPr lang="zh-CN" altLang="en-US"/>
        </a:p>
      </dgm:t>
    </dgm:pt>
    <dgm:pt modelId="{34C03345-9D27-4C5B-B1D1-1A0CBE78F7F6}" type="sibTrans" cxnId="{03A953DE-263E-45E0-A634-34358C0FFE33}">
      <dgm:prSet/>
      <dgm:spPr/>
      <dgm:t>
        <a:bodyPr/>
        <a:lstStyle/>
        <a:p>
          <a:endParaRPr lang="zh-CN" altLang="en-US"/>
        </a:p>
      </dgm:t>
    </dgm:pt>
    <dgm:pt modelId="{DC580ED1-A5F1-4E4B-A5B5-B4986C315AE8}">
      <dgm:prSet phldrT="[文本]" custT="1"/>
      <dgm:spPr/>
      <dgm:t>
        <a:bodyPr/>
        <a:lstStyle/>
        <a:p>
          <a:r>
            <a: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完全不可见，系统内存不足时会销毁该</a:t>
          </a:r>
          <a:r>
            <a: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。</a:t>
          </a:r>
          <a:endParaRPr lang="zh-CN" altLang="en-US" sz="16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82086D-3BD5-43BC-A5C6-DB21A6F453E8}" type="parTrans" cxnId="{6DC7CB80-15C7-4E38-B7E0-00BE3AB99011}">
      <dgm:prSet/>
      <dgm:spPr/>
      <dgm:t>
        <a:bodyPr/>
        <a:lstStyle/>
        <a:p>
          <a:endParaRPr lang="zh-CN" altLang="en-US"/>
        </a:p>
      </dgm:t>
    </dgm:pt>
    <dgm:pt modelId="{491B9E90-3DD4-404E-8F6A-22B7881B02BE}" type="sibTrans" cxnId="{6DC7CB80-15C7-4E38-B7E0-00BE3AB99011}">
      <dgm:prSet/>
      <dgm:spPr/>
      <dgm:t>
        <a:bodyPr/>
        <a:lstStyle/>
        <a:p>
          <a:endParaRPr lang="zh-CN" altLang="en-US"/>
        </a:p>
      </dgm:t>
    </dgm:pt>
    <dgm:pt modelId="{515011C8-C764-4BDF-A1AD-CCF59267565B}">
      <dgm:prSet phldrT="[文本]" custT="1"/>
      <dgm:spPr/>
      <dgm:t>
        <a:bodyPr/>
        <a:lstStyle/>
        <a:p>
          <a:r>
            <a: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dirty="0" smtClean="0">
              <a:solidFill>
                <a:schemeClr val="bg1"/>
              </a:solidFill>
            </a:rPr>
            <a:t>将被清理出内存。</a:t>
          </a:r>
          <a:endParaRPr lang="zh-CN" altLang="en-US" sz="1600" b="1" dirty="0">
            <a:solidFill>
              <a:schemeClr val="bg1"/>
            </a:solidFill>
          </a:endParaRPr>
        </a:p>
      </dgm:t>
    </dgm:pt>
    <dgm:pt modelId="{5C55AABF-C94F-439B-AAE2-7007ECC91357}" type="parTrans" cxnId="{B9A166F5-B092-4623-80D5-B7E7C607AB00}">
      <dgm:prSet/>
      <dgm:spPr/>
      <dgm:t>
        <a:bodyPr/>
        <a:lstStyle/>
        <a:p>
          <a:endParaRPr lang="zh-CN" altLang="en-US"/>
        </a:p>
      </dgm:t>
    </dgm:pt>
    <dgm:pt modelId="{02D0686A-DF73-4B92-8154-4EC817D83FF0}" type="sibTrans" cxnId="{B9A166F5-B092-4623-80D5-B7E7C607AB00}">
      <dgm:prSet/>
      <dgm:spPr/>
      <dgm:t>
        <a:bodyPr/>
        <a:lstStyle/>
        <a:p>
          <a:endParaRPr lang="zh-CN" altLang="en-US"/>
        </a:p>
      </dgm:t>
    </dgm:pt>
    <dgm:pt modelId="{E538DF75-04B1-480A-A55F-BA7A2C158F5B}">
      <dgm:prSet phldrT="[文本]" custT="1"/>
      <dgm:spPr/>
      <dgm:t>
        <a:bodyPr/>
        <a:lstStyle/>
        <a:p>
          <a:r>
            <a: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dirty="0" smtClean="0">
              <a:solidFill>
                <a:schemeClr val="bg1"/>
              </a:solidFill>
            </a:rPr>
            <a:t>处于屏幕最前端，可与用户进行交互。</a:t>
          </a:r>
          <a:endParaRPr lang="zh-CN" altLang="en-US" sz="1600" b="1" dirty="0">
            <a:solidFill>
              <a:schemeClr val="bg1"/>
            </a:solidFill>
          </a:endParaRPr>
        </a:p>
      </dgm:t>
    </dgm:pt>
    <dgm:pt modelId="{C626020E-E5D1-4630-B426-D9383BF83AA6}" type="parTrans" cxnId="{A77D3641-394A-4D5C-AFBF-E4780B0A525B}">
      <dgm:prSet/>
      <dgm:spPr/>
      <dgm:t>
        <a:bodyPr/>
        <a:lstStyle/>
        <a:p>
          <a:endParaRPr lang="zh-CN" altLang="en-US"/>
        </a:p>
      </dgm:t>
    </dgm:pt>
    <dgm:pt modelId="{F683EEAD-F5B0-4C6E-9873-9E37704290CE}" type="sibTrans" cxnId="{A77D3641-394A-4D5C-AFBF-E4780B0A525B}">
      <dgm:prSet/>
      <dgm:spPr/>
      <dgm:t>
        <a:bodyPr/>
        <a:lstStyle/>
        <a:p>
          <a:endParaRPr lang="zh-CN" altLang="en-US"/>
        </a:p>
      </dgm:t>
    </dgm:pt>
    <dgm:pt modelId="{0045D4DA-F50E-496D-91EB-38ABAFCB9A3A}">
      <dgm:prSet phldrT="[文本]" custT="1"/>
      <dgm:spPr/>
      <dgm:t>
        <a:bodyPr/>
        <a:lstStyle/>
        <a:p>
          <a:r>
            <a:rPr lang="en-US" altLang="zh-CN" sz="1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400" b="1" dirty="0" smtClean="0">
              <a:solidFill>
                <a:schemeClr val="bg1"/>
              </a:solidFill>
            </a:rPr>
            <a:t>仍然可见，但无法获取焦点，用户对他操作没有响应。</a:t>
          </a:r>
          <a:endParaRPr lang="zh-CN" altLang="en-US" sz="1400" b="1" dirty="0">
            <a:solidFill>
              <a:schemeClr val="bg1"/>
            </a:solidFill>
          </a:endParaRPr>
        </a:p>
      </dgm:t>
    </dgm:pt>
    <dgm:pt modelId="{DE7A7462-5FFA-4D51-B2DE-92BE935EC7DC}" type="parTrans" cxnId="{B6FC5A07-E443-4C93-B2A1-F9D0EB355D38}">
      <dgm:prSet/>
      <dgm:spPr/>
      <dgm:t>
        <a:bodyPr/>
        <a:lstStyle/>
        <a:p>
          <a:endParaRPr lang="zh-CN" altLang="en-US"/>
        </a:p>
      </dgm:t>
    </dgm:pt>
    <dgm:pt modelId="{4F22F42F-F374-42AF-A66F-703DAFF71729}" type="sibTrans" cxnId="{B6FC5A07-E443-4C93-B2A1-F9D0EB355D38}">
      <dgm:prSet/>
      <dgm:spPr/>
      <dgm:t>
        <a:bodyPr/>
        <a:lstStyle/>
        <a:p>
          <a:endParaRPr lang="zh-CN" altLang="en-US"/>
        </a:p>
      </dgm:t>
    </dgm:pt>
    <dgm:pt modelId="{0C7F0E25-CF18-48A6-9292-18EAC5BEA54D}" type="pres">
      <dgm:prSet presAssocID="{D715027B-0CDA-4B8B-9D5A-0F5A01172C8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89586A7-57DC-4473-80EC-8F28B7196E96}" type="pres">
      <dgm:prSet presAssocID="{D715027B-0CDA-4B8B-9D5A-0F5A01172C88}" presName="Name1" presStyleCnt="0"/>
      <dgm:spPr/>
    </dgm:pt>
    <dgm:pt modelId="{A0A73FE8-4217-4F56-BCB6-CB060FF8DE07}" type="pres">
      <dgm:prSet presAssocID="{D715027B-0CDA-4B8B-9D5A-0F5A01172C88}" presName="cycle" presStyleCnt="0"/>
      <dgm:spPr/>
    </dgm:pt>
    <dgm:pt modelId="{B69CFAEA-5E33-4E5F-A044-7EACA527FAE9}" type="pres">
      <dgm:prSet presAssocID="{D715027B-0CDA-4B8B-9D5A-0F5A01172C88}" presName="srcNode" presStyleLbl="node1" presStyleIdx="0" presStyleCnt="5"/>
      <dgm:spPr/>
    </dgm:pt>
    <dgm:pt modelId="{4BB5A2E4-59BB-418F-80CE-A9C729A62100}" type="pres">
      <dgm:prSet presAssocID="{D715027B-0CDA-4B8B-9D5A-0F5A01172C88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86DA95A-0C4F-4A38-AD5F-1EAF68D7B059}" type="pres">
      <dgm:prSet presAssocID="{D715027B-0CDA-4B8B-9D5A-0F5A01172C88}" presName="extraNode" presStyleLbl="node1" presStyleIdx="0" presStyleCnt="5"/>
      <dgm:spPr/>
    </dgm:pt>
    <dgm:pt modelId="{02205FD1-4238-4C7A-A1E6-CFC8AF333F4E}" type="pres">
      <dgm:prSet presAssocID="{D715027B-0CDA-4B8B-9D5A-0F5A01172C88}" presName="dstNode" presStyleLbl="node1" presStyleIdx="0" presStyleCnt="5"/>
      <dgm:spPr/>
    </dgm:pt>
    <dgm:pt modelId="{49632F51-4E9C-49BC-9F76-9A039C67D278}" type="pres">
      <dgm:prSet presAssocID="{A58C89D1-344C-4CB0-A7EB-A76F4CA71037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65255B-E3DD-4792-9675-FB478375F761}" type="pres">
      <dgm:prSet presAssocID="{A58C89D1-344C-4CB0-A7EB-A76F4CA71037}" presName="accent_1" presStyleCnt="0"/>
      <dgm:spPr/>
    </dgm:pt>
    <dgm:pt modelId="{386798BF-1CEA-4A77-985A-44AF79F94B3B}" type="pres">
      <dgm:prSet presAssocID="{A58C89D1-344C-4CB0-A7EB-A76F4CA71037}" presName="accentRepeatNode" presStyleLbl="solidFgAcc1" presStyleIdx="0" presStyleCnt="5"/>
      <dgm:spPr/>
    </dgm:pt>
    <dgm:pt modelId="{AE4519EB-0B17-4566-8388-3D0492133B15}" type="pres">
      <dgm:prSet presAssocID="{E538DF75-04B1-480A-A55F-BA7A2C158F5B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2524F1-6021-4C82-9D6F-B3A26F6E9940}" type="pres">
      <dgm:prSet presAssocID="{E538DF75-04B1-480A-A55F-BA7A2C158F5B}" presName="accent_2" presStyleCnt="0"/>
      <dgm:spPr/>
    </dgm:pt>
    <dgm:pt modelId="{831626E0-D564-4F02-9D9E-7F06699F9A17}" type="pres">
      <dgm:prSet presAssocID="{E538DF75-04B1-480A-A55F-BA7A2C158F5B}" presName="accentRepeatNode" presStyleLbl="solidFgAcc1" presStyleIdx="1" presStyleCnt="5"/>
      <dgm:spPr/>
    </dgm:pt>
    <dgm:pt modelId="{2913357B-483F-4A15-9689-A99F16D0B368}" type="pres">
      <dgm:prSet presAssocID="{0045D4DA-F50E-496D-91EB-38ABAFCB9A3A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396D83-C41C-4840-8ECC-69E249B79F52}" type="pres">
      <dgm:prSet presAssocID="{0045D4DA-F50E-496D-91EB-38ABAFCB9A3A}" presName="accent_3" presStyleCnt="0"/>
      <dgm:spPr/>
    </dgm:pt>
    <dgm:pt modelId="{983A9D36-F1A8-49EE-809C-C88A02C3673E}" type="pres">
      <dgm:prSet presAssocID="{0045D4DA-F50E-496D-91EB-38ABAFCB9A3A}" presName="accentRepeatNode" presStyleLbl="solidFgAcc1" presStyleIdx="2" presStyleCnt="5"/>
      <dgm:spPr/>
    </dgm:pt>
    <dgm:pt modelId="{8ACF991D-A5D7-44DC-93B1-96BB660213DB}" type="pres">
      <dgm:prSet presAssocID="{DC580ED1-A5F1-4E4B-A5B5-B4986C315AE8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F40263-4939-44B5-AA3B-8796EC4BB9F6}" type="pres">
      <dgm:prSet presAssocID="{DC580ED1-A5F1-4E4B-A5B5-B4986C315AE8}" presName="accent_4" presStyleCnt="0"/>
      <dgm:spPr/>
    </dgm:pt>
    <dgm:pt modelId="{F354E9CB-EF9C-4D86-A8C0-6167510692B9}" type="pres">
      <dgm:prSet presAssocID="{DC580ED1-A5F1-4E4B-A5B5-B4986C315AE8}" presName="accentRepeatNode" presStyleLbl="solidFgAcc1" presStyleIdx="3" presStyleCnt="5"/>
      <dgm:spPr/>
    </dgm:pt>
    <dgm:pt modelId="{2F28DF9A-B6A5-47C6-B50A-2B72213A34D5}" type="pres">
      <dgm:prSet presAssocID="{515011C8-C764-4BDF-A1AD-CCF59267565B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AED67F-64F2-48F0-85C9-799F05BB1AA0}" type="pres">
      <dgm:prSet presAssocID="{515011C8-C764-4BDF-A1AD-CCF59267565B}" presName="accent_5" presStyleCnt="0"/>
      <dgm:spPr/>
    </dgm:pt>
    <dgm:pt modelId="{83E59164-62D4-4033-841B-0BC24EDCEA86}" type="pres">
      <dgm:prSet presAssocID="{515011C8-C764-4BDF-A1AD-CCF59267565B}" presName="accentRepeatNode" presStyleLbl="solidFgAcc1" presStyleIdx="4" presStyleCnt="5"/>
      <dgm:spPr/>
    </dgm:pt>
  </dgm:ptLst>
  <dgm:cxnLst>
    <dgm:cxn modelId="{2BA2FECD-9829-4518-A1B9-680BE2D4E7F4}" type="presOf" srcId="{DC580ED1-A5F1-4E4B-A5B5-B4986C315AE8}" destId="{8ACF991D-A5D7-44DC-93B1-96BB660213DB}" srcOrd="0" destOrd="0" presId="urn:microsoft.com/office/officeart/2008/layout/VerticalCurvedList"/>
    <dgm:cxn modelId="{1E97F70E-28CA-4B19-BAFC-A82A34D4F967}" type="presOf" srcId="{D715027B-0CDA-4B8B-9D5A-0F5A01172C88}" destId="{0C7F0E25-CF18-48A6-9292-18EAC5BEA54D}" srcOrd="0" destOrd="0" presId="urn:microsoft.com/office/officeart/2008/layout/VerticalCurvedList"/>
    <dgm:cxn modelId="{03A953DE-263E-45E0-A634-34358C0FFE33}" srcId="{D715027B-0CDA-4B8B-9D5A-0F5A01172C88}" destId="{A58C89D1-344C-4CB0-A7EB-A76F4CA71037}" srcOrd="0" destOrd="0" parTransId="{D651A83B-268C-42BF-AB01-FFEBFBB34C20}" sibTransId="{34C03345-9D27-4C5B-B1D1-1A0CBE78F7F6}"/>
    <dgm:cxn modelId="{FB0445AD-EDDB-4B96-855D-E6F0179096CE}" type="presOf" srcId="{E538DF75-04B1-480A-A55F-BA7A2C158F5B}" destId="{AE4519EB-0B17-4566-8388-3D0492133B15}" srcOrd="0" destOrd="0" presId="urn:microsoft.com/office/officeart/2008/layout/VerticalCurvedList"/>
    <dgm:cxn modelId="{B9A166F5-B092-4623-80D5-B7E7C607AB00}" srcId="{D715027B-0CDA-4B8B-9D5A-0F5A01172C88}" destId="{515011C8-C764-4BDF-A1AD-CCF59267565B}" srcOrd="4" destOrd="0" parTransId="{5C55AABF-C94F-439B-AAE2-7007ECC91357}" sibTransId="{02D0686A-DF73-4B92-8154-4EC817D83FF0}"/>
    <dgm:cxn modelId="{B6FC5A07-E443-4C93-B2A1-F9D0EB355D38}" srcId="{D715027B-0CDA-4B8B-9D5A-0F5A01172C88}" destId="{0045D4DA-F50E-496D-91EB-38ABAFCB9A3A}" srcOrd="2" destOrd="0" parTransId="{DE7A7462-5FFA-4D51-B2DE-92BE935EC7DC}" sibTransId="{4F22F42F-F374-42AF-A66F-703DAFF71729}"/>
    <dgm:cxn modelId="{A77D3641-394A-4D5C-AFBF-E4780B0A525B}" srcId="{D715027B-0CDA-4B8B-9D5A-0F5A01172C88}" destId="{E538DF75-04B1-480A-A55F-BA7A2C158F5B}" srcOrd="1" destOrd="0" parTransId="{C626020E-E5D1-4630-B426-D9383BF83AA6}" sibTransId="{F683EEAD-F5B0-4C6E-9873-9E37704290CE}"/>
    <dgm:cxn modelId="{19BF9E29-E08B-4CA1-A538-81903AA05AAB}" type="presOf" srcId="{A58C89D1-344C-4CB0-A7EB-A76F4CA71037}" destId="{49632F51-4E9C-49BC-9F76-9A039C67D278}" srcOrd="0" destOrd="0" presId="urn:microsoft.com/office/officeart/2008/layout/VerticalCurvedList"/>
    <dgm:cxn modelId="{6DC7CB80-15C7-4E38-B7E0-00BE3AB99011}" srcId="{D715027B-0CDA-4B8B-9D5A-0F5A01172C88}" destId="{DC580ED1-A5F1-4E4B-A5B5-B4986C315AE8}" srcOrd="3" destOrd="0" parTransId="{3782086D-3BD5-43BC-A5C6-DB21A6F453E8}" sibTransId="{491B9E90-3DD4-404E-8F6A-22B7881B02BE}"/>
    <dgm:cxn modelId="{6834D5E2-DF03-4BD3-9CFE-9181564B7534}" type="presOf" srcId="{515011C8-C764-4BDF-A1AD-CCF59267565B}" destId="{2F28DF9A-B6A5-47C6-B50A-2B72213A34D5}" srcOrd="0" destOrd="0" presId="urn:microsoft.com/office/officeart/2008/layout/VerticalCurvedList"/>
    <dgm:cxn modelId="{C0FBCC77-C8F5-4E8A-B694-1AD1EF759ABC}" type="presOf" srcId="{34C03345-9D27-4C5B-B1D1-1A0CBE78F7F6}" destId="{4BB5A2E4-59BB-418F-80CE-A9C729A62100}" srcOrd="0" destOrd="0" presId="urn:microsoft.com/office/officeart/2008/layout/VerticalCurvedList"/>
    <dgm:cxn modelId="{DC73B1E9-789F-4738-9340-2F40DD2549BE}" type="presOf" srcId="{0045D4DA-F50E-496D-91EB-38ABAFCB9A3A}" destId="{2913357B-483F-4A15-9689-A99F16D0B368}" srcOrd="0" destOrd="0" presId="urn:microsoft.com/office/officeart/2008/layout/VerticalCurvedList"/>
    <dgm:cxn modelId="{D7BEBE68-778F-4BBA-B684-701472A05F6F}" type="presParOf" srcId="{0C7F0E25-CF18-48A6-9292-18EAC5BEA54D}" destId="{889586A7-57DC-4473-80EC-8F28B7196E96}" srcOrd="0" destOrd="0" presId="urn:microsoft.com/office/officeart/2008/layout/VerticalCurvedList"/>
    <dgm:cxn modelId="{6AE28EF7-8510-4EA6-B1DC-D94C5D3D8067}" type="presParOf" srcId="{889586A7-57DC-4473-80EC-8F28B7196E96}" destId="{A0A73FE8-4217-4F56-BCB6-CB060FF8DE07}" srcOrd="0" destOrd="0" presId="urn:microsoft.com/office/officeart/2008/layout/VerticalCurvedList"/>
    <dgm:cxn modelId="{3F14FD85-F3DC-4A09-9864-9890B87D0711}" type="presParOf" srcId="{A0A73FE8-4217-4F56-BCB6-CB060FF8DE07}" destId="{B69CFAEA-5E33-4E5F-A044-7EACA527FAE9}" srcOrd="0" destOrd="0" presId="urn:microsoft.com/office/officeart/2008/layout/VerticalCurvedList"/>
    <dgm:cxn modelId="{F1A24862-0C9B-4285-9B63-C69FC29C88A5}" type="presParOf" srcId="{A0A73FE8-4217-4F56-BCB6-CB060FF8DE07}" destId="{4BB5A2E4-59BB-418F-80CE-A9C729A62100}" srcOrd="1" destOrd="0" presId="urn:microsoft.com/office/officeart/2008/layout/VerticalCurvedList"/>
    <dgm:cxn modelId="{E6C472F6-92AA-4953-8FA1-B2482C423216}" type="presParOf" srcId="{A0A73FE8-4217-4F56-BCB6-CB060FF8DE07}" destId="{286DA95A-0C4F-4A38-AD5F-1EAF68D7B059}" srcOrd="2" destOrd="0" presId="urn:microsoft.com/office/officeart/2008/layout/VerticalCurvedList"/>
    <dgm:cxn modelId="{5C3A6FBB-2169-4AA8-9DC9-CB16030A9D78}" type="presParOf" srcId="{A0A73FE8-4217-4F56-BCB6-CB060FF8DE07}" destId="{02205FD1-4238-4C7A-A1E6-CFC8AF333F4E}" srcOrd="3" destOrd="0" presId="urn:microsoft.com/office/officeart/2008/layout/VerticalCurvedList"/>
    <dgm:cxn modelId="{B4CD22F9-87EB-486D-AB6F-D633018ACF32}" type="presParOf" srcId="{889586A7-57DC-4473-80EC-8F28B7196E96}" destId="{49632F51-4E9C-49BC-9F76-9A039C67D278}" srcOrd="1" destOrd="0" presId="urn:microsoft.com/office/officeart/2008/layout/VerticalCurvedList"/>
    <dgm:cxn modelId="{B0328F8B-C8E4-4ADD-B938-E088A0997A30}" type="presParOf" srcId="{889586A7-57DC-4473-80EC-8F28B7196E96}" destId="{0965255B-E3DD-4792-9675-FB478375F761}" srcOrd="2" destOrd="0" presId="urn:microsoft.com/office/officeart/2008/layout/VerticalCurvedList"/>
    <dgm:cxn modelId="{3DB2948F-CA04-4860-A6E4-FAF9029A77E8}" type="presParOf" srcId="{0965255B-E3DD-4792-9675-FB478375F761}" destId="{386798BF-1CEA-4A77-985A-44AF79F94B3B}" srcOrd="0" destOrd="0" presId="urn:microsoft.com/office/officeart/2008/layout/VerticalCurvedList"/>
    <dgm:cxn modelId="{93BA56B5-39CC-4E88-A02F-AABA5B102C3B}" type="presParOf" srcId="{889586A7-57DC-4473-80EC-8F28B7196E96}" destId="{AE4519EB-0B17-4566-8388-3D0492133B15}" srcOrd="3" destOrd="0" presId="urn:microsoft.com/office/officeart/2008/layout/VerticalCurvedList"/>
    <dgm:cxn modelId="{087D3552-9ABC-4E4E-94FB-52E3F3B8001A}" type="presParOf" srcId="{889586A7-57DC-4473-80EC-8F28B7196E96}" destId="{DB2524F1-6021-4C82-9D6F-B3A26F6E9940}" srcOrd="4" destOrd="0" presId="urn:microsoft.com/office/officeart/2008/layout/VerticalCurvedList"/>
    <dgm:cxn modelId="{54ACDFC3-943F-4A41-A4F7-0F0FEFC05205}" type="presParOf" srcId="{DB2524F1-6021-4C82-9D6F-B3A26F6E9940}" destId="{831626E0-D564-4F02-9D9E-7F06699F9A17}" srcOrd="0" destOrd="0" presId="urn:microsoft.com/office/officeart/2008/layout/VerticalCurvedList"/>
    <dgm:cxn modelId="{FE70566F-A6FB-4A4A-AD9A-1A70F107FA73}" type="presParOf" srcId="{889586A7-57DC-4473-80EC-8F28B7196E96}" destId="{2913357B-483F-4A15-9689-A99F16D0B368}" srcOrd="5" destOrd="0" presId="urn:microsoft.com/office/officeart/2008/layout/VerticalCurvedList"/>
    <dgm:cxn modelId="{FE5EB51E-48D6-4D35-8976-584CD80A8D53}" type="presParOf" srcId="{889586A7-57DC-4473-80EC-8F28B7196E96}" destId="{74396D83-C41C-4840-8ECC-69E249B79F52}" srcOrd="6" destOrd="0" presId="urn:microsoft.com/office/officeart/2008/layout/VerticalCurvedList"/>
    <dgm:cxn modelId="{3C4D121A-E238-41AE-95A4-EDC21F751196}" type="presParOf" srcId="{74396D83-C41C-4840-8ECC-69E249B79F52}" destId="{983A9D36-F1A8-49EE-809C-C88A02C3673E}" srcOrd="0" destOrd="0" presId="urn:microsoft.com/office/officeart/2008/layout/VerticalCurvedList"/>
    <dgm:cxn modelId="{8337AFB7-962B-41DF-804F-6F44A40DE8C2}" type="presParOf" srcId="{889586A7-57DC-4473-80EC-8F28B7196E96}" destId="{8ACF991D-A5D7-44DC-93B1-96BB660213DB}" srcOrd="7" destOrd="0" presId="urn:microsoft.com/office/officeart/2008/layout/VerticalCurvedList"/>
    <dgm:cxn modelId="{441AD4BA-0C24-420F-977A-8DE6E5D2B67D}" type="presParOf" srcId="{889586A7-57DC-4473-80EC-8F28B7196E96}" destId="{0AF40263-4939-44B5-AA3B-8796EC4BB9F6}" srcOrd="8" destOrd="0" presId="urn:microsoft.com/office/officeart/2008/layout/VerticalCurvedList"/>
    <dgm:cxn modelId="{D0421432-2151-45C8-858C-5D1876F9792B}" type="presParOf" srcId="{0AF40263-4939-44B5-AA3B-8796EC4BB9F6}" destId="{F354E9CB-EF9C-4D86-A8C0-6167510692B9}" srcOrd="0" destOrd="0" presId="urn:microsoft.com/office/officeart/2008/layout/VerticalCurvedList"/>
    <dgm:cxn modelId="{80A4F573-001F-4999-9BB0-62D567BF19B9}" type="presParOf" srcId="{889586A7-57DC-4473-80EC-8F28B7196E96}" destId="{2F28DF9A-B6A5-47C6-B50A-2B72213A34D5}" srcOrd="9" destOrd="0" presId="urn:microsoft.com/office/officeart/2008/layout/VerticalCurvedList"/>
    <dgm:cxn modelId="{956AFE6A-AF97-450A-8E62-FA8147039597}" type="presParOf" srcId="{889586A7-57DC-4473-80EC-8F28B7196E96}" destId="{57AED67F-64F2-48F0-85C9-799F05BB1AA0}" srcOrd="10" destOrd="0" presId="urn:microsoft.com/office/officeart/2008/layout/VerticalCurvedList"/>
    <dgm:cxn modelId="{B5358E1F-4776-48C8-BA6C-F3B03EC1F388}" type="presParOf" srcId="{57AED67F-64F2-48F0-85C9-799F05BB1AA0}" destId="{83E59164-62D4-4033-841B-0BC24EDCEA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5A2E4-59BB-418F-80CE-A9C729A62100}">
      <dsp:nvSpPr>
        <dsp:cNvPr id="0" name=""/>
        <dsp:cNvSpPr/>
      </dsp:nvSpPr>
      <dsp:spPr>
        <a:xfrm>
          <a:off x="-4232764" y="-649439"/>
          <a:ext cx="5043295" cy="5043295"/>
        </a:xfrm>
        <a:prstGeom prst="blockArc">
          <a:avLst>
            <a:gd name="adj1" fmla="val 18900000"/>
            <a:gd name="adj2" fmla="val 2700000"/>
            <a:gd name="adj3" fmla="val 428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32F51-4E9C-49BC-9F76-9A039C67D278}">
      <dsp:nvSpPr>
        <dsp:cNvPr id="0" name=""/>
        <dsp:cNvSpPr/>
      </dsp:nvSpPr>
      <dsp:spPr>
        <a:xfrm>
          <a:off x="355006" y="233951"/>
          <a:ext cx="6507622" cy="4682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635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bg1"/>
              </a:solidFill>
            </a:rPr>
            <a:t>当</a:t>
          </a:r>
          <a:r>
            <a:rPr lang="en-US" altLang="zh-CN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kern="1200" dirty="0" smtClean="0">
              <a:solidFill>
                <a:schemeClr val="bg1"/>
              </a:solidFill>
            </a:rPr>
            <a:t>启动之后便会进入下一状态。</a:t>
          </a:r>
          <a:endParaRPr lang="zh-CN" altLang="en-US" sz="1600" b="1" kern="1200" dirty="0">
            <a:solidFill>
              <a:schemeClr val="bg1"/>
            </a:solidFill>
          </a:endParaRPr>
        </a:p>
      </dsp:txBody>
      <dsp:txXfrm>
        <a:off x="355006" y="233951"/>
        <a:ext cx="6507622" cy="468201"/>
      </dsp:txXfrm>
    </dsp:sp>
    <dsp:sp modelId="{386798BF-1CEA-4A77-985A-44AF79F94B3B}">
      <dsp:nvSpPr>
        <dsp:cNvPr id="0" name=""/>
        <dsp:cNvSpPr/>
      </dsp:nvSpPr>
      <dsp:spPr>
        <a:xfrm>
          <a:off x="62380" y="175425"/>
          <a:ext cx="585252" cy="585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4519EB-0B17-4566-8388-3D0492133B15}">
      <dsp:nvSpPr>
        <dsp:cNvPr id="0" name=""/>
        <dsp:cNvSpPr/>
      </dsp:nvSpPr>
      <dsp:spPr>
        <a:xfrm>
          <a:off x="690506" y="936029"/>
          <a:ext cx="6172122" cy="468201"/>
        </a:xfrm>
        <a:prstGeom prst="rect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635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kern="1200" dirty="0" smtClean="0">
              <a:solidFill>
                <a:schemeClr val="bg1"/>
              </a:solidFill>
            </a:rPr>
            <a:t>处于屏幕最前端，可与用户进行交互。</a:t>
          </a:r>
          <a:endParaRPr lang="zh-CN" altLang="en-US" sz="1600" b="1" kern="1200" dirty="0">
            <a:solidFill>
              <a:schemeClr val="bg1"/>
            </a:solidFill>
          </a:endParaRPr>
        </a:p>
      </dsp:txBody>
      <dsp:txXfrm>
        <a:off x="690506" y="936029"/>
        <a:ext cx="6172122" cy="468201"/>
      </dsp:txXfrm>
    </dsp:sp>
    <dsp:sp modelId="{831626E0-D564-4F02-9D9E-7F06699F9A17}">
      <dsp:nvSpPr>
        <dsp:cNvPr id="0" name=""/>
        <dsp:cNvSpPr/>
      </dsp:nvSpPr>
      <dsp:spPr>
        <a:xfrm>
          <a:off x="397880" y="877503"/>
          <a:ext cx="585252" cy="585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598923"/>
              <a:satOff val="-11992"/>
              <a:lumOff val="4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3357B-483F-4A15-9689-A99F16D0B368}">
      <dsp:nvSpPr>
        <dsp:cNvPr id="0" name=""/>
        <dsp:cNvSpPr/>
      </dsp:nvSpPr>
      <dsp:spPr>
        <a:xfrm>
          <a:off x="793477" y="1638107"/>
          <a:ext cx="6069151" cy="468201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635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400" b="1" kern="1200" dirty="0" smtClean="0">
              <a:solidFill>
                <a:schemeClr val="bg1"/>
              </a:solidFill>
            </a:rPr>
            <a:t>仍然可见，但无法获取焦点，用户对他操作没有响应。</a:t>
          </a:r>
          <a:endParaRPr lang="zh-CN" altLang="en-US" sz="1400" b="1" kern="1200" dirty="0">
            <a:solidFill>
              <a:schemeClr val="bg1"/>
            </a:solidFill>
          </a:endParaRPr>
        </a:p>
      </dsp:txBody>
      <dsp:txXfrm>
        <a:off x="793477" y="1638107"/>
        <a:ext cx="6069151" cy="468201"/>
      </dsp:txXfrm>
    </dsp:sp>
    <dsp:sp modelId="{983A9D36-F1A8-49EE-809C-C88A02C3673E}">
      <dsp:nvSpPr>
        <dsp:cNvPr id="0" name=""/>
        <dsp:cNvSpPr/>
      </dsp:nvSpPr>
      <dsp:spPr>
        <a:xfrm>
          <a:off x="500851" y="1579581"/>
          <a:ext cx="585252" cy="585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F991D-A5D7-44DC-93B1-96BB660213DB}">
      <dsp:nvSpPr>
        <dsp:cNvPr id="0" name=""/>
        <dsp:cNvSpPr/>
      </dsp:nvSpPr>
      <dsp:spPr>
        <a:xfrm>
          <a:off x="690506" y="2340185"/>
          <a:ext cx="6172122" cy="468201"/>
        </a:xfrm>
        <a:prstGeom prst="rect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635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完全不可见，系统内存不足时会销毁该</a:t>
          </a:r>
          <a:r>
            <a:rPr lang="en-US" altLang="zh-CN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。</a:t>
          </a:r>
          <a:endParaRPr lang="zh-CN" altLang="en-US" sz="16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0506" y="2340185"/>
        <a:ext cx="6172122" cy="468201"/>
      </dsp:txXfrm>
    </dsp:sp>
    <dsp:sp modelId="{F354E9CB-EF9C-4D86-A8C0-6167510692B9}">
      <dsp:nvSpPr>
        <dsp:cNvPr id="0" name=""/>
        <dsp:cNvSpPr/>
      </dsp:nvSpPr>
      <dsp:spPr>
        <a:xfrm>
          <a:off x="397880" y="2281659"/>
          <a:ext cx="585252" cy="585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796769"/>
              <a:satOff val="-35976"/>
              <a:lumOff val="13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8DF9A-B6A5-47C6-B50A-2B72213A34D5}">
      <dsp:nvSpPr>
        <dsp:cNvPr id="0" name=""/>
        <dsp:cNvSpPr/>
      </dsp:nvSpPr>
      <dsp:spPr>
        <a:xfrm>
          <a:off x="355006" y="3042263"/>
          <a:ext cx="6507622" cy="468201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635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kern="1200" dirty="0" smtClean="0">
              <a:solidFill>
                <a:schemeClr val="bg1"/>
              </a:solidFill>
            </a:rPr>
            <a:t>将被清理出内存。</a:t>
          </a:r>
          <a:endParaRPr lang="zh-CN" altLang="en-US" sz="1600" b="1" kern="1200" dirty="0">
            <a:solidFill>
              <a:schemeClr val="bg1"/>
            </a:solidFill>
          </a:endParaRPr>
        </a:p>
      </dsp:txBody>
      <dsp:txXfrm>
        <a:off x="355006" y="3042263"/>
        <a:ext cx="6507622" cy="468201"/>
      </dsp:txXfrm>
    </dsp:sp>
    <dsp:sp modelId="{83E59164-62D4-4033-841B-0BC24EDCEA86}">
      <dsp:nvSpPr>
        <dsp:cNvPr id="0" name=""/>
        <dsp:cNvSpPr/>
      </dsp:nvSpPr>
      <dsp:spPr>
        <a:xfrm>
          <a:off x="62380" y="2983737"/>
          <a:ext cx="585252" cy="585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C421D-1262-4B22-A3B8-236D9D27691F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BCA85-8F7F-4984-95CA-F6134CB1E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37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793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80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13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747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747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747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747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13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80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71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260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834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458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803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80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803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80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130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999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99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99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6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346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6320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130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4333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758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1333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9161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3025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130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560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3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6719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4760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8448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192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995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995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5651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106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129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13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0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852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80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8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1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47952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4393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89121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2952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5553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60368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039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7941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8739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210773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0300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1666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007143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592327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367985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198099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39026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5578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6767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6277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44073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02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2" r:id="rId8"/>
    <p:sldLayoutId id="2147483663" r:id="rId9"/>
    <p:sldLayoutId id="2147483664" r:id="rId10"/>
    <p:sldLayoutId id="2147483666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7" r:id="rId17"/>
    <p:sldLayoutId id="2147483688" r:id="rId18"/>
    <p:sldLayoutId id="2147483689" r:id="rId19"/>
    <p:sldLayoutId id="2147483690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8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6" r:id="rId32"/>
    <p:sldLayoutId id="2147483707" r:id="rId33"/>
    <p:sldLayoutId id="2147483708" r:id="rId34"/>
    <p:sldLayoutId id="2147483709" r:id="rId3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27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3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39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30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Relationship Id="rId4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4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4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4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46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7.xml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1352281"/>
            <a:ext cx="8856984" cy="2157681"/>
          </a:xfrm>
        </p:spPr>
        <p:txBody>
          <a:bodyPr/>
          <a:lstStyle/>
          <a:p>
            <a:r>
              <a:rPr lang="en-US" altLang="zh-CN" b="1" dirty="0"/>
              <a:t>Android</a:t>
            </a:r>
            <a:r>
              <a:rPr lang="zh-CN" altLang="en-US" b="1" dirty="0"/>
              <a:t>移动应用基础教程</a:t>
            </a:r>
            <a:r>
              <a:rPr lang="zh-CN" altLang="en-US" sz="2400" b="1" dirty="0"/>
              <a:t>（第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版）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2392" y="3933478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/>
              <a:t>4</a:t>
            </a:r>
            <a:r>
              <a:rPr lang="zh-CN" altLang="en-US" sz="3200" b="1" dirty="0" smtClean="0"/>
              <a:t>章 程</a:t>
            </a:r>
            <a:r>
              <a:rPr lang="zh-CN" altLang="en-US" sz="3200" b="1" dirty="0"/>
              <a:t>序活动单元</a:t>
            </a:r>
            <a:r>
              <a:rPr lang="en-US" altLang="zh-CN" sz="3200" b="1" dirty="0" smtClean="0"/>
              <a:t>Activity</a:t>
            </a:r>
            <a:endParaRPr lang="zh-CN" altLang="en-US" sz="3200" b="1" dirty="0"/>
          </a:p>
        </p:txBody>
      </p:sp>
      <p:sp>
        <p:nvSpPr>
          <p:cNvPr id="4" name="TextBox 13"/>
          <p:cNvSpPr>
            <a:spLocks noChangeArrowheads="1"/>
          </p:cNvSpPr>
          <p:nvPr/>
        </p:nvSpPr>
        <p:spPr bwMode="auto">
          <a:xfrm>
            <a:off x="5148064" y="5229200"/>
            <a:ext cx="396044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的创建、配置、开启和关闭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之间的跳转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使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Fragment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5244562"/>
            <a:ext cx="331236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生命周期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Intent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与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IntentFilter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的任务栈和启动模式      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 descr="C:\Users\admin\Desktop\u=2190866901,1161307542&amp;fm=20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0994"/>
            <a:ext cx="961083" cy="9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302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700808"/>
            <a:ext cx="8102600" cy="374441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95534" y="2019640"/>
            <a:ext cx="8249989" cy="3106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如果希望某一个界面一直处于竖屏或者横屏状态，不随手机的晃动而改变，可以在清单文件中通过设置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screenOrientation</a:t>
            </a:r>
            <a:r>
              <a:rPr lang="zh-CN" altLang="en-US" sz="2000" dirty="0"/>
              <a:t>属性完成</a:t>
            </a:r>
            <a:r>
              <a:rPr lang="zh-CN" altLang="zh-CN" sz="16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b="1" dirty="0"/>
          </a:p>
        </p:txBody>
      </p:sp>
      <p:sp>
        <p:nvSpPr>
          <p:cNvPr id="6" name="任意多边形 5"/>
          <p:cNvSpPr/>
          <p:nvPr/>
        </p:nvSpPr>
        <p:spPr bwMode="auto">
          <a:xfrm>
            <a:off x="4925590" y="1515070"/>
            <a:ext cx="2990776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横竖屏切换时的生命周期</a:t>
            </a: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4.1.2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生命周期方法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5" name="矩形 17"/>
          <p:cNvSpPr>
            <a:spLocks noChangeArrowheads="1"/>
          </p:cNvSpPr>
          <p:nvPr/>
        </p:nvSpPr>
        <p:spPr bwMode="auto">
          <a:xfrm>
            <a:off x="1187624" y="3573016"/>
            <a:ext cx="5760640" cy="913149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竖屏：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android:screenOrientation="portrait"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横屏：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android:screenOrientation="landscape"</a:t>
            </a:r>
          </a:p>
          <a:p>
            <a:pPr>
              <a:lnSpc>
                <a:spcPct val="150000"/>
              </a:lnSpc>
            </a:pP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85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562390" y="2411227"/>
            <a:ext cx="5949598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805482" y="3900729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4</a:t>
            </a:r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.4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之间的跳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转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805482" y="179616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4.1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的生命周期 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805482" y="2550597"/>
            <a:ext cx="40865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4</a:t>
            </a:r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.2   </a:t>
            </a:r>
            <a:r>
              <a:rPr lang="en-US" altLang="zh-CN" sz="24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的</a:t>
            </a:r>
            <a:r>
              <a:rPr lang="zh-CN" altLang="en-US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创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建配置和关闭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805482" y="32830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4</a:t>
            </a:r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.3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Intent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IntentFilter</a:t>
            </a:r>
            <a:endParaRPr lang="zh-CN" altLang="en-US" sz="2400" dirty="0">
              <a:solidFill>
                <a:srgbClr val="7F7F7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20072" y="1759460"/>
            <a:ext cx="3528392" cy="354174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428075" y="2499164"/>
            <a:ext cx="3032357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Agency FB" panose="020B0503020202020204" pitchFamily="34" charset="0"/>
                <a:ea typeface="Adobe 宋体 Std L" pitchFamily="18" charset="-122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Agency FB" panose="020B0503020202020204" pitchFamily="34" charset="0"/>
                <a:ea typeface="Adobe 宋体 Std L" pitchFamily="18" charset="-122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805482" y="4581128"/>
            <a:ext cx="4486598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4.5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的任务栈和启动模式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805482" y="519409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4.6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使用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Fragment</a:t>
            </a:r>
            <a:endParaRPr lang="zh-CN" altLang="en-US" sz="2400" dirty="0">
              <a:solidFill>
                <a:srgbClr val="7F7F7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752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1013" y="1412776"/>
            <a:ext cx="8051428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zh-CN" sz="2000" dirty="0" smtClean="0"/>
              <a:t>包名处</a:t>
            </a:r>
            <a:r>
              <a:rPr lang="zh-CN" altLang="en-US" sz="2000" dirty="0" smtClean="0"/>
              <a:t>单击右</a:t>
            </a:r>
            <a:r>
              <a:rPr lang="zh-CN" altLang="en-US" sz="2000" dirty="0"/>
              <a:t>键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选择【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Empty Activity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】选项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，填写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 smtClean="0"/>
              <a:t>信息，完成创建。</a:t>
            </a:r>
            <a:endParaRPr lang="en-US" altLang="zh-CN" sz="2000" dirty="0" smtClean="0"/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268761"/>
            <a:ext cx="8102600" cy="463847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922466" y="1052736"/>
            <a:ext cx="1856334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4.2.1 Activity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的创建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3" name="Picture 3" descr="hu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78" y="2708920"/>
            <a:ext cx="4054591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799" y="2513918"/>
            <a:ext cx="3879767" cy="327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3995935" y="3397234"/>
            <a:ext cx="1515063" cy="25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116101" y="3348580"/>
            <a:ext cx="1462145" cy="300654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名称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5551030" y="3506951"/>
            <a:ext cx="565071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矩形 30"/>
          <p:cNvSpPr/>
          <p:nvPr/>
        </p:nvSpPr>
        <p:spPr>
          <a:xfrm>
            <a:off x="3995398" y="3694566"/>
            <a:ext cx="1515600" cy="25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5551030" y="3821106"/>
            <a:ext cx="565071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圆角矩形 32"/>
          <p:cNvSpPr/>
          <p:nvPr/>
        </p:nvSpPr>
        <p:spPr>
          <a:xfrm>
            <a:off x="6127234" y="3670779"/>
            <a:ext cx="1462145" cy="300654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布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局名称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95398" y="4198247"/>
            <a:ext cx="1515600" cy="25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5551029" y="4324438"/>
            <a:ext cx="565071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圆角矩形 35"/>
          <p:cNvSpPr/>
          <p:nvPr/>
        </p:nvSpPr>
        <p:spPr>
          <a:xfrm>
            <a:off x="6119560" y="4180286"/>
            <a:ext cx="1462145" cy="300654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包名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054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  <p:bldP spid="19" grpId="1" animBg="1"/>
      <p:bldP spid="20" grpId="0" animBg="1"/>
      <p:bldP spid="20" grpId="1" animBg="1"/>
      <p:bldP spid="31" grpId="0" animBg="1"/>
      <p:bldP spid="31" grpId="1" animBg="1"/>
      <p:bldP spid="33" grpId="0" animBg="1"/>
      <p:bldP spid="33" grpId="1" animBg="1"/>
      <p:bldP spid="34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94097" y="1424211"/>
            <a:ext cx="8051428" cy="1155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Calibri" pitchFamily="34" charset="0"/>
              <a:buChar char="−"/>
              <a:defRPr/>
            </a:pP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名处点击右键选择【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Class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】选项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，填写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类名，完成创建。在该类中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继承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buFont typeface="Calibri" pitchFamily="34" charset="0"/>
              <a:buChar char="−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当启动该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zh-CN" altLang="zh-CN" sz="2000" dirty="0" smtClean="0"/>
              <a:t>会抛出异常信息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buFont typeface="Calibri" pitchFamily="34" charset="0"/>
              <a:buChar char="−"/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buFont typeface="Calibri" pitchFamily="34" charset="0"/>
              <a:buChar char="−"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AndroidManifest.xml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&lt;application&gt;&lt;/application&gt;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标签中配置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1013" y="1412776"/>
            <a:ext cx="8051428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268761"/>
            <a:ext cx="8102600" cy="4392487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922466" y="1052736"/>
            <a:ext cx="1856334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4.2.2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配置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Activity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57" y="2987209"/>
            <a:ext cx="7917507" cy="47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7"/>
          <p:cNvSpPr>
            <a:spLocks noChangeArrowheads="1"/>
          </p:cNvSpPr>
          <p:nvPr/>
        </p:nvSpPr>
        <p:spPr bwMode="auto">
          <a:xfrm>
            <a:off x="1287123" y="4667292"/>
            <a:ext cx="6906972" cy="56564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&lt;activity android:name="cn.itcast.activitybasic.SecondActivity" /&gt;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004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17339" y="1924437"/>
            <a:ext cx="8051428" cy="1155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Calibri" pitchFamily="34" charset="0"/>
              <a:buChar char="−"/>
              <a:defRPr/>
            </a:pPr>
            <a:r>
              <a:rPr lang="zh-CN" altLang="zh-CN" sz="2000" dirty="0"/>
              <a:t>如果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zh-CN" altLang="zh-CN" sz="2000" dirty="0"/>
              <a:t>所在的包与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AndroidManifest.xml</a:t>
            </a:r>
            <a:r>
              <a:rPr lang="zh-CN" altLang="zh-CN" sz="2000" dirty="0"/>
              <a:t>文件的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&lt;manifest&gt;&lt;/manifest&gt;</a:t>
            </a:r>
            <a:r>
              <a:rPr lang="zh-CN" altLang="zh-CN" sz="2000" dirty="0"/>
              <a:t>标签中通过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属性指定的包名一致，则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android:name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属性的值可以直接设置为</a:t>
            </a:r>
            <a:r>
              <a:rPr lang="zh-CN" altLang="zh-CN" sz="2000" dirty="0"/>
              <a:t>“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.Activity</a:t>
            </a:r>
            <a:r>
              <a:rPr lang="zh-CN" altLang="zh-CN" sz="2000" dirty="0"/>
              <a:t>名称</a:t>
            </a:r>
            <a:r>
              <a:rPr lang="zh-CN" altLang="zh-CN" sz="2000" dirty="0" smtClean="0"/>
              <a:t>”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buFont typeface="Calibri" pitchFamily="34" charset="0"/>
              <a:buChar char="−"/>
              <a:defRPr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55427" y="1748785"/>
            <a:ext cx="8051428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17339" y="1604770"/>
            <a:ext cx="8102600" cy="417646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920688" y="1419032"/>
            <a:ext cx="1856334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4.2.2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配置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Activity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261537" y="3620993"/>
            <a:ext cx="6906972" cy="136815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x-non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&lt;activity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x-non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android:name=".SecondActivity"&gt;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x-non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&lt;/activity&gt;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42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42925" y="1843081"/>
            <a:ext cx="8051428" cy="1155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Calibri" pitchFamily="34" charset="0"/>
              <a:buChar char="−"/>
              <a:defRPr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开启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startActivity()</a:t>
            </a:r>
          </a:p>
          <a:p>
            <a:pPr lvl="2">
              <a:lnSpc>
                <a:spcPct val="150000"/>
              </a:lnSpc>
              <a:defRPr/>
            </a:pPr>
            <a:r>
              <a:rPr lang="zh-CN" altLang="zh-CN" sz="16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MainActivity</a:t>
            </a:r>
            <a:r>
              <a:rPr lang="zh-CN" altLang="zh-CN" sz="16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onCreate()</a:t>
            </a:r>
            <a:r>
              <a:rPr lang="zh-CN" altLang="zh-CN" sz="16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方法中启动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SecondActivity</a:t>
            </a:r>
            <a:endParaRPr lang="zh-CN" altLang="en-US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/>
              <a:t>	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Calibri" pitchFamily="34" charset="0"/>
              <a:buChar char="−"/>
              <a:defRPr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Calibri" pitchFamily="34" charset="0"/>
              <a:buChar char="−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关闭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finish()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Calibri" pitchFamily="34" charset="0"/>
              <a:buChar char="−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Calibri" pitchFamily="34" charset="0"/>
              <a:buChar char="−"/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1013" y="1412776"/>
            <a:ext cx="8051428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556792"/>
            <a:ext cx="8102600" cy="381642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364088" y="1371054"/>
            <a:ext cx="2736303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启和关闭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4.2.3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开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启和关闭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Activity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0106" y="2813203"/>
            <a:ext cx="6485160" cy="936104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intent = new Intent(MainActivity.this,SecondActivity.class);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startActivity(intent);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189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562390" y="3068960"/>
            <a:ext cx="5949598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805482" y="3900729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4</a:t>
            </a:r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.4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之间的跳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转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805482" y="179616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4.1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的生命周期 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805482" y="2550597"/>
            <a:ext cx="40865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4.2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的创建配置和关闭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805482" y="321297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4</a:t>
            </a:r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.3   </a:t>
            </a:r>
            <a:r>
              <a:rPr lang="en-US" altLang="zh-CN" sz="24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Intent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IntentFilter</a:t>
            </a:r>
            <a:endParaRPr lang="zh-CN" altLang="en-US" sz="24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20072" y="1759460"/>
            <a:ext cx="3528392" cy="354174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428075" y="2499164"/>
            <a:ext cx="3032357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Agency FB" panose="020B0503020202020204" pitchFamily="34" charset="0"/>
                <a:ea typeface="Adobe 宋体 Std L" pitchFamily="18" charset="-122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Agency FB" panose="020B0503020202020204" pitchFamily="34" charset="0"/>
                <a:ea typeface="Adobe 宋体 Std L" pitchFamily="18" charset="-122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805482" y="4581128"/>
            <a:ext cx="4486598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4.5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的任务栈和启动模式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805482" y="519409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4.6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使用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Fragment</a:t>
            </a:r>
            <a:endParaRPr lang="zh-CN" altLang="en-US" sz="2400" dirty="0">
              <a:solidFill>
                <a:srgbClr val="7F7F7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823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2132856"/>
            <a:ext cx="8102600" cy="324036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81013" y="2338472"/>
            <a:ext cx="8051428" cy="3106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被称为意图，是程序中各组件进行交互的一种重要方式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仅可以指定当前组件要执行的动作，还可以在不同组件之间进行数据传递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一般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用于启动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以及发送广播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等。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根据开启目标组件的方式不同，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被分为</a:t>
            </a:r>
            <a:r>
              <a:rPr lang="zh-CN" altLang="zh-CN" sz="2000" dirty="0"/>
              <a:t>两种类型显示意图和隐式</a:t>
            </a:r>
            <a:r>
              <a:rPr lang="zh-CN" altLang="zh-CN" sz="2000" dirty="0" smtClean="0"/>
              <a:t>意图</a:t>
            </a:r>
            <a:r>
              <a:rPr lang="zh-CN" altLang="en-US" sz="2000" dirty="0"/>
              <a:t>。</a:t>
            </a:r>
            <a:endParaRPr lang="zh-CN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90539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Intent(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意图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4.3.1  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Intent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06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6" name="Freeform 274"/>
          <p:cNvSpPr>
            <a:spLocks/>
          </p:cNvSpPr>
          <p:nvPr/>
        </p:nvSpPr>
        <p:spPr bwMode="auto">
          <a:xfrm>
            <a:off x="2518382" y="3122071"/>
            <a:ext cx="1440000" cy="1440000"/>
          </a:xfrm>
          <a:prstGeom prst="flowChartConnector">
            <a:avLst/>
          </a:prstGeom>
          <a:solidFill>
            <a:srgbClr val="36B2E6"/>
          </a:solidFill>
          <a:ln>
            <a:noFill/>
          </a:ln>
          <a:effectLst>
            <a:reflection endPos="21000" dist="508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显式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意图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Freeform 369"/>
          <p:cNvSpPr>
            <a:spLocks/>
          </p:cNvSpPr>
          <p:nvPr/>
        </p:nvSpPr>
        <p:spPr bwMode="auto">
          <a:xfrm>
            <a:off x="4860032" y="3065512"/>
            <a:ext cx="1440000" cy="1440000"/>
          </a:xfrm>
          <a:prstGeom prst="flowChartConnector">
            <a:avLst/>
          </a:prstGeom>
          <a:solidFill>
            <a:srgbClr val="7BC143"/>
          </a:solidFill>
          <a:ln>
            <a:noFill/>
          </a:ln>
          <a:effectLst>
            <a:reflection endPos="21000" dist="508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隐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式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意图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275654" y="2926879"/>
            <a:ext cx="1728192" cy="0"/>
          </a:xfrm>
          <a:prstGeom prst="straightConnector1">
            <a:avLst/>
          </a:prstGeom>
          <a:ln>
            <a:solidFill>
              <a:srgbClr val="009BD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6" idx="1"/>
          </p:cNvCxnSpPr>
          <p:nvPr/>
        </p:nvCxnSpPr>
        <p:spPr>
          <a:xfrm>
            <a:off x="2003846" y="2926879"/>
            <a:ext cx="725419" cy="406075"/>
          </a:xfrm>
          <a:prstGeom prst="line">
            <a:avLst/>
          </a:prstGeom>
          <a:ln>
            <a:solidFill>
              <a:srgbClr val="009B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692198" y="2852936"/>
            <a:ext cx="1728000" cy="0"/>
          </a:xfrm>
          <a:prstGeom prst="line">
            <a:avLst/>
          </a:prstGeom>
          <a:ln>
            <a:solidFill>
              <a:srgbClr val="7BC143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7" idx="7"/>
          </p:cNvCxnSpPr>
          <p:nvPr/>
        </p:nvCxnSpPr>
        <p:spPr>
          <a:xfrm flipH="1">
            <a:off x="6089149" y="2852936"/>
            <a:ext cx="597518" cy="423459"/>
          </a:xfrm>
          <a:prstGeom prst="line">
            <a:avLst/>
          </a:prstGeom>
          <a:ln>
            <a:solidFill>
              <a:srgbClr val="7BC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95536" y="3208015"/>
            <a:ext cx="17981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/>
              <a:t>显式意图可以直接通过名称开启指定的目标组件</a:t>
            </a:r>
          </a:p>
        </p:txBody>
      </p:sp>
      <p:sp>
        <p:nvSpPr>
          <p:cNvPr id="23" name="矩形 22"/>
          <p:cNvSpPr/>
          <p:nvPr/>
        </p:nvSpPr>
        <p:spPr>
          <a:xfrm>
            <a:off x="6516216" y="3208015"/>
            <a:ext cx="22610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dirty="0"/>
              <a:t>隐式</a:t>
            </a:r>
            <a:r>
              <a:rPr lang="zh-CN" altLang="zh-CN" dirty="0" smtClean="0"/>
              <a:t>意图通过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指定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属性，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系统根据这些信息进行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分析后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寻找目标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4.3.1  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Intent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112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2132856"/>
            <a:ext cx="8102600" cy="324036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580112" y="190539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显式意图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31850" y="3238070"/>
            <a:ext cx="7493000" cy="160856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Intent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= new Intent(this, SecondActivity.class);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startActivity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(intent);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1" y="3664096"/>
            <a:ext cx="4968557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1" y="4077112"/>
            <a:ext cx="2070100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15610" y="2268932"/>
            <a:ext cx="4140203" cy="1021556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创建一个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Intent</a:t>
            </a:r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对象，其中第</a:t>
            </a:r>
            <a:r>
              <a:rPr lang="en-US" altLang="zh-CN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个参数为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Context</a:t>
            </a:r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表示当前的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对象，第</a:t>
            </a:r>
            <a:r>
              <a:rPr lang="en-US" altLang="zh-CN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个参数表示要启动的目标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+mj-ea"/>
                <a:ea typeface="+mj-ea"/>
              </a:rPr>
              <a:t>。</a:t>
            </a:r>
            <a:endParaRPr lang="en-US" altLang="zh-CN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+mj-ea"/>
              <a:ea typeface="+mj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617759" y="4083386"/>
            <a:ext cx="4681830" cy="466766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调用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startActivity</a:t>
            </a:r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方法启动目标组件</a:t>
            </a:r>
            <a:endParaRPr lang="en-US" altLang="zh-CN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V="1">
            <a:off x="2843808" y="3281076"/>
            <a:ext cx="0" cy="38302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/>
          <p:nvPr/>
        </p:nvCxnSpPr>
        <p:spPr bwMode="auto">
          <a:xfrm flipV="1">
            <a:off x="3185711" y="4257347"/>
            <a:ext cx="432048" cy="12031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4.3.1  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Intent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993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8" grpId="0" animBg="1"/>
      <p:bldP spid="8" grpId="1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点评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/>
              <a:t>简述实现</a:t>
            </a:r>
            <a:r>
              <a:rPr lang="en-US" altLang="zh-CN" sz="2400" dirty="0"/>
              <a:t>Button</a:t>
            </a:r>
            <a:r>
              <a:rPr lang="zh-CN" altLang="en-US" sz="2400" dirty="0"/>
              <a:t>按钮的点击事件的方式有哪几种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/>
              <a:t>简述</a:t>
            </a:r>
            <a:r>
              <a:rPr lang="en-US" altLang="zh-CN" sz="2400" dirty="0"/>
              <a:t>ListView</a:t>
            </a:r>
            <a:r>
              <a:rPr lang="zh-CN" altLang="en-US" sz="2400" dirty="0"/>
              <a:t>与</a:t>
            </a:r>
            <a:r>
              <a:rPr lang="en-US" altLang="zh-CN" sz="2400" dirty="0"/>
              <a:t>RecyclerView</a:t>
            </a:r>
            <a:r>
              <a:rPr lang="zh-CN" altLang="en-US" sz="2400" dirty="0"/>
              <a:t>的区别。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99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7"/>
          <p:cNvSpPr>
            <a:spLocks noChangeArrowheads="1"/>
          </p:cNvSpPr>
          <p:nvPr/>
        </p:nvSpPr>
        <p:spPr bwMode="auto">
          <a:xfrm>
            <a:off x="838152" y="1720800"/>
            <a:ext cx="7493000" cy="252028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android:name="cn.itcast.Activity02"&gt;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&lt;intent-filter&gt;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&lt;action android:name="cn.itcast.START_ACTIVITY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&lt;category android:name="android.intent.category.DEFAULT"/&gt;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&lt;/intent-filter&gt;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&lt;/activity&gt;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33352" y="1473349"/>
            <a:ext cx="8102600" cy="476396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570539" y="1245891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隐式意图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31811" y="2656944"/>
            <a:ext cx="5760645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062079" y="3429000"/>
            <a:ext cx="3900108" cy="764421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endParaRPr lang="en-US" altLang="zh-CN" b="1" dirty="0" smtClean="0">
              <a:solidFill>
                <a:schemeClr val="bg1"/>
              </a:solidFill>
              <a:ea typeface="宋体" pitchFamily="2" charset="-122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设置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动作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，当代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码中的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与该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相匹配时启动该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组件。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  <a:p>
            <a:endParaRPr lang="en-US" altLang="zh-CN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+mj-ea"/>
              <a:ea typeface="+mj-ea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3583324" y="3039021"/>
            <a:ext cx="0" cy="389979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4.3.1  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Intent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介绍</a:t>
            </a:r>
          </a:p>
        </p:txBody>
      </p:sp>
      <p:sp>
        <p:nvSpPr>
          <p:cNvPr id="14" name="矩形 17"/>
          <p:cNvSpPr>
            <a:spLocks noChangeArrowheads="1"/>
          </p:cNvSpPr>
          <p:nvPr/>
        </p:nvSpPr>
        <p:spPr bwMode="auto">
          <a:xfrm>
            <a:off x="789884" y="4425678"/>
            <a:ext cx="7493000" cy="141506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Intent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= new Intent();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intent.setAction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cn.itcast.START_ACTIVITY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startActivity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(intent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73645" y="4953211"/>
            <a:ext cx="4752533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835696" y="5617276"/>
            <a:ext cx="3886968" cy="65151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设置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动作，当与清单文件中的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相匹配时启动目标组件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。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3449911" y="5313211"/>
            <a:ext cx="0" cy="304065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45851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6" grpId="1" animBg="1"/>
      <p:bldP spid="8" grpId="0" animBg="1"/>
      <p:bldP spid="8" grpId="1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2204864"/>
            <a:ext cx="8102600" cy="244827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1456" y="2708920"/>
            <a:ext cx="8051428" cy="3106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2000" dirty="0"/>
              <a:t>当发送一个隐式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zh-CN" altLang="zh-CN" sz="2000" dirty="0"/>
              <a:t>后，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zh-CN" altLang="zh-CN" sz="2000" dirty="0"/>
              <a:t>系统会将他与程序中的每一个组件的过滤器进行匹配，匹配属性有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category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000" dirty="0"/>
              <a:t>需要这三个属性都匹配成功才能唤起相应的组件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977405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IntentFiler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4.3.2  IntentFilter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89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250628"/>
            <a:ext cx="8102600" cy="491537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42925" y="1412775"/>
            <a:ext cx="8051428" cy="3106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/>
              <a:t>a</a:t>
            </a:r>
            <a:r>
              <a:rPr lang="en-US" altLang="zh-CN" sz="2000" dirty="0" smtClean="0"/>
              <a:t>ction</a:t>
            </a:r>
            <a:r>
              <a:rPr lang="zh-CN" altLang="en-US" sz="2000" dirty="0" smtClean="0"/>
              <a:t>：用于</a:t>
            </a:r>
            <a:r>
              <a:rPr lang="zh-CN" altLang="zh-CN" sz="2000" dirty="0" smtClean="0"/>
              <a:t>指</a:t>
            </a:r>
            <a:r>
              <a:rPr lang="zh-CN" altLang="zh-CN" sz="2000" dirty="0"/>
              <a:t>定</a:t>
            </a:r>
            <a:r>
              <a:rPr lang="en-US" altLang="zh-CN" sz="2000" dirty="0"/>
              <a:t>Intent</a:t>
            </a:r>
            <a:r>
              <a:rPr lang="zh-CN" altLang="zh-CN" sz="2000" dirty="0"/>
              <a:t>对象的动</a:t>
            </a:r>
            <a:r>
              <a:rPr lang="zh-CN" altLang="zh-CN" sz="2000" dirty="0" smtClean="0"/>
              <a:t>作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2">
              <a:lnSpc>
                <a:spcPct val="150000"/>
              </a:lnSpc>
              <a:defRPr/>
            </a:pPr>
            <a:r>
              <a:rPr lang="zh-CN" altLang="zh-CN" sz="1600" dirty="0" smtClean="0"/>
              <a:t>只</a:t>
            </a:r>
            <a:r>
              <a:rPr lang="zh-CN" altLang="zh-CN" sz="1600" dirty="0"/>
              <a:t>要</a:t>
            </a:r>
            <a:r>
              <a:rPr lang="en-US" altLang="zh-CN" sz="1600" dirty="0"/>
              <a:t>Intent</a:t>
            </a:r>
            <a:r>
              <a:rPr lang="zh-CN" altLang="zh-CN" sz="1600" dirty="0"/>
              <a:t>携带的</a:t>
            </a:r>
            <a:r>
              <a:rPr lang="en-US" altLang="zh-CN" sz="1600" dirty="0"/>
              <a:t>action</a:t>
            </a:r>
            <a:r>
              <a:rPr lang="zh-CN" altLang="zh-CN" sz="1600" dirty="0"/>
              <a:t>与其中一个</a:t>
            </a:r>
            <a:r>
              <a:rPr lang="en-US" altLang="zh-CN" sz="1600" dirty="0"/>
              <a:t>&lt;intent-filter&gt;</a:t>
            </a:r>
            <a:r>
              <a:rPr lang="zh-CN" altLang="zh-CN" sz="1600" dirty="0"/>
              <a:t>标签中</a:t>
            </a:r>
            <a:r>
              <a:rPr lang="en-US" altLang="zh-CN" sz="1600" dirty="0"/>
              <a:t>action</a:t>
            </a:r>
            <a:r>
              <a:rPr lang="zh-CN" altLang="zh-CN" sz="1600" dirty="0"/>
              <a:t>的声明相同，</a:t>
            </a:r>
            <a:r>
              <a:rPr lang="en-US" altLang="zh-CN" sz="1600" dirty="0"/>
              <a:t>action</a:t>
            </a:r>
            <a:r>
              <a:rPr lang="zh-CN" altLang="zh-CN" sz="1600" dirty="0"/>
              <a:t>属性就匹配成功。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任意多边形 5"/>
          <p:cNvSpPr/>
          <p:nvPr/>
        </p:nvSpPr>
        <p:spPr bwMode="auto">
          <a:xfrm>
            <a:off x="5762128" y="1227038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IntentFiler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4.3.2  IntentFilter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5" name="矩形 17"/>
          <p:cNvSpPr>
            <a:spLocks noChangeArrowheads="1"/>
          </p:cNvSpPr>
          <p:nvPr/>
        </p:nvSpPr>
        <p:spPr bwMode="auto">
          <a:xfrm>
            <a:off x="1331640" y="1916833"/>
            <a:ext cx="6353978" cy="208823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&lt;intent-filter&gt;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&lt;action android:name="android.intent.action.EDIT"/&gt;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&lt;action android:name="android.intent.action.VIEW"/&gt;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......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&lt;/intent-filter&gt;</a:t>
            </a:r>
          </a:p>
        </p:txBody>
      </p:sp>
      <p:sp>
        <p:nvSpPr>
          <p:cNvPr id="16" name="圆角矩形标注 15"/>
          <p:cNvSpPr/>
          <p:nvPr/>
        </p:nvSpPr>
        <p:spPr bwMode="auto">
          <a:xfrm>
            <a:off x="814437" y="5148398"/>
            <a:ext cx="7650163" cy="883975"/>
          </a:xfrm>
          <a:prstGeom prst="wedgeRoundRectCallout">
            <a:avLst>
              <a:gd name="adj1" fmla="val 15982"/>
              <a:gd name="adj2" fmla="val -8142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：在清单文件中为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添加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&lt;intent-filter&gt;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标签时，必须添加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属性，否则隐式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无法开启该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。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04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250628"/>
            <a:ext cx="8102600" cy="491537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42925" y="1412775"/>
            <a:ext cx="8051428" cy="3106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/>
              <a:t>data</a:t>
            </a:r>
            <a:r>
              <a:rPr lang="zh-CN" altLang="en-US" sz="2000" dirty="0"/>
              <a:t>：指定数据的</a:t>
            </a:r>
            <a:r>
              <a:rPr lang="en-US" altLang="zh-CN" sz="2000" dirty="0"/>
              <a:t>URI</a:t>
            </a:r>
            <a:r>
              <a:rPr lang="zh-CN" altLang="en-US" sz="2000" dirty="0"/>
              <a:t>或者数据</a:t>
            </a:r>
            <a:r>
              <a:rPr lang="en-US" altLang="zh-CN" sz="2000" dirty="0"/>
              <a:t>MIME</a:t>
            </a:r>
            <a:r>
              <a:rPr lang="zh-CN" altLang="en-US" sz="2000" dirty="0"/>
              <a:t>类</a:t>
            </a:r>
            <a:r>
              <a:rPr lang="zh-CN" altLang="en-US" sz="2000" dirty="0" smtClean="0"/>
              <a:t>型</a:t>
            </a:r>
            <a:r>
              <a:rPr lang="zh-CN" altLang="zh-CN" sz="2000" dirty="0"/>
              <a:t>他的值通常与</a:t>
            </a:r>
            <a:r>
              <a:rPr lang="en-US" altLang="zh-CN" sz="2000" dirty="0"/>
              <a:t>Intent</a:t>
            </a:r>
            <a:r>
              <a:rPr lang="zh-CN" altLang="zh-CN" sz="2000" dirty="0"/>
              <a:t>的</a:t>
            </a:r>
            <a:r>
              <a:rPr lang="en-US" altLang="zh-CN" sz="2000" dirty="0"/>
              <a:t>action</a:t>
            </a:r>
            <a:r>
              <a:rPr lang="zh-CN" altLang="zh-CN" sz="2000" dirty="0"/>
              <a:t>属性有关联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2">
              <a:lnSpc>
                <a:spcPct val="150000"/>
              </a:lnSpc>
              <a:defRPr/>
            </a:pPr>
            <a:endParaRPr lang="en-US" altLang="zh-CN" sz="1600" dirty="0" smtClean="0"/>
          </a:p>
          <a:p>
            <a:pPr lvl="2">
              <a:lnSpc>
                <a:spcPct val="150000"/>
              </a:lnSpc>
              <a:defRPr/>
            </a:pPr>
            <a:r>
              <a:rPr lang="zh-CN" altLang="en-US" sz="1600" dirty="0" smtClean="0"/>
              <a:t>隐</a:t>
            </a:r>
            <a:r>
              <a:rPr lang="zh-CN" altLang="en-US" sz="1600" dirty="0"/>
              <a:t>式</a:t>
            </a:r>
            <a:r>
              <a:rPr lang="en-US" altLang="zh-CN" sz="1600" dirty="0"/>
              <a:t>Intent</a:t>
            </a:r>
            <a:r>
              <a:rPr lang="zh-CN" altLang="en-US" sz="1600" dirty="0"/>
              <a:t>携带的</a:t>
            </a:r>
            <a:r>
              <a:rPr lang="en-US" altLang="zh-CN" sz="1600" dirty="0"/>
              <a:t>data</a:t>
            </a:r>
            <a:r>
              <a:rPr lang="zh-CN" altLang="en-US" sz="1600" dirty="0"/>
              <a:t>数据只要与</a:t>
            </a:r>
            <a:r>
              <a:rPr lang="en-US" altLang="zh-CN" sz="1600" dirty="0"/>
              <a:t>IntentFilter</a:t>
            </a:r>
            <a:r>
              <a:rPr lang="zh-CN" altLang="en-US" sz="1600" dirty="0"/>
              <a:t>中的任意一个</a:t>
            </a:r>
            <a:r>
              <a:rPr lang="en-US" altLang="zh-CN" sz="1600" dirty="0"/>
              <a:t>data</a:t>
            </a:r>
            <a:r>
              <a:rPr lang="zh-CN" altLang="en-US" sz="1600" dirty="0"/>
              <a:t>声明相同，</a:t>
            </a:r>
            <a:r>
              <a:rPr lang="en-US" altLang="zh-CN" sz="1600" dirty="0"/>
              <a:t>data</a:t>
            </a:r>
            <a:r>
              <a:rPr lang="zh-CN" altLang="en-US" sz="1600" dirty="0"/>
              <a:t>属性就匹配成功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任意多边形 5"/>
          <p:cNvSpPr/>
          <p:nvPr/>
        </p:nvSpPr>
        <p:spPr bwMode="auto">
          <a:xfrm>
            <a:off x="5806578" y="1041300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IntentFiler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4.3.2  IntentFilter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5" name="矩形 17"/>
          <p:cNvSpPr>
            <a:spLocks noChangeArrowheads="1"/>
          </p:cNvSpPr>
          <p:nvPr/>
        </p:nvSpPr>
        <p:spPr bwMode="auto">
          <a:xfrm>
            <a:off x="1331640" y="2621613"/>
            <a:ext cx="6840760" cy="2183697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&lt;intent-filter&gt;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&lt;data android:mimeType="video/mpeg" android:scheme="http..."/&gt;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&lt;data android:mimeType="audio/mpeg" android:scheme="http..."/&gt;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&lt;/intent-filter&gt;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505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250628"/>
            <a:ext cx="8102600" cy="527471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42925" y="1250628"/>
            <a:ext cx="8051428" cy="3106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/>
              <a:t>category</a:t>
            </a:r>
            <a:r>
              <a:rPr lang="zh-CN" altLang="en-US" sz="2000" dirty="0"/>
              <a:t>：用于为</a:t>
            </a:r>
            <a:r>
              <a:rPr lang="en-US" altLang="zh-CN" sz="2000" dirty="0"/>
              <a:t>action</a:t>
            </a:r>
            <a:r>
              <a:rPr lang="zh-CN" altLang="en-US" sz="2000" dirty="0"/>
              <a:t>添加额外信息。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marL="914400" lvl="2" indent="0">
              <a:lnSpc>
                <a:spcPct val="150000"/>
              </a:lnSpc>
              <a:buNone/>
              <a:defRPr/>
            </a:pPr>
            <a:endParaRPr lang="en-US" altLang="zh-CN" sz="1600" dirty="0" smtClean="0"/>
          </a:p>
          <a:p>
            <a:pPr lvl="2">
              <a:lnSpc>
                <a:spcPct val="150000"/>
              </a:lnSpc>
              <a:defRPr/>
            </a:pPr>
            <a:r>
              <a:rPr lang="zh-CN" altLang="zh-CN" sz="1600" dirty="0"/>
              <a:t>一个</a:t>
            </a:r>
            <a:r>
              <a:rPr lang="en-US" altLang="zh-CN" sz="1600" dirty="0"/>
              <a:t>IntentFilter</a:t>
            </a:r>
            <a:r>
              <a:rPr lang="zh-CN" altLang="zh-CN" sz="1600" dirty="0"/>
              <a:t>可以不声明</a:t>
            </a:r>
            <a:r>
              <a:rPr lang="en-US" altLang="zh-CN" sz="1600" dirty="0"/>
              <a:t>category</a:t>
            </a:r>
            <a:r>
              <a:rPr lang="zh-CN" altLang="zh-CN" sz="1600" dirty="0"/>
              <a:t>属性，也可以声明多个</a:t>
            </a:r>
            <a:r>
              <a:rPr lang="en-US" altLang="zh-CN" sz="1600" dirty="0"/>
              <a:t>category</a:t>
            </a:r>
            <a:r>
              <a:rPr lang="zh-CN" altLang="zh-CN" sz="1600" dirty="0"/>
              <a:t>属</a:t>
            </a:r>
            <a:r>
              <a:rPr lang="zh-CN" altLang="zh-CN" sz="1600" dirty="0" smtClean="0"/>
              <a:t>性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2">
              <a:lnSpc>
                <a:spcPct val="150000"/>
              </a:lnSpc>
              <a:defRPr/>
            </a:pPr>
            <a:r>
              <a:rPr lang="zh-CN" altLang="en-US" sz="1600" dirty="0"/>
              <a:t>隐式</a:t>
            </a:r>
            <a:r>
              <a:rPr lang="en-US" altLang="zh-CN" sz="1600" dirty="0"/>
              <a:t>Intent</a:t>
            </a:r>
            <a:r>
              <a:rPr lang="zh-CN" altLang="en-US" sz="1600" dirty="0"/>
              <a:t>中声明的</a:t>
            </a:r>
            <a:r>
              <a:rPr lang="en-US" altLang="zh-CN" sz="1600" dirty="0"/>
              <a:t>category</a:t>
            </a:r>
            <a:r>
              <a:rPr lang="zh-CN" altLang="en-US" sz="1600" dirty="0"/>
              <a:t>必须全部能够与某一个</a:t>
            </a:r>
            <a:r>
              <a:rPr lang="en-US" altLang="zh-CN" sz="1600" dirty="0"/>
              <a:t>IntentFilter</a:t>
            </a:r>
            <a:r>
              <a:rPr lang="zh-CN" altLang="en-US" sz="1600" dirty="0"/>
              <a:t>中的</a:t>
            </a:r>
            <a:r>
              <a:rPr lang="en-US" altLang="zh-CN" sz="1600" dirty="0"/>
              <a:t>category</a:t>
            </a:r>
            <a:r>
              <a:rPr lang="zh-CN" altLang="en-US" sz="1600" dirty="0"/>
              <a:t>匹配才算匹配成功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2">
              <a:lnSpc>
                <a:spcPct val="150000"/>
              </a:lnSpc>
              <a:defRPr/>
            </a:pPr>
            <a:endParaRPr lang="en-US" altLang="zh-CN" sz="16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任意多边形 5"/>
          <p:cNvSpPr/>
          <p:nvPr/>
        </p:nvSpPr>
        <p:spPr bwMode="auto">
          <a:xfrm>
            <a:off x="5806578" y="1041300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IntentFiler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4.3.2  IntentFilter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5" name="矩形 17"/>
          <p:cNvSpPr>
            <a:spLocks noChangeArrowheads="1"/>
          </p:cNvSpPr>
          <p:nvPr/>
        </p:nvSpPr>
        <p:spPr bwMode="auto">
          <a:xfrm>
            <a:off x="1356565" y="1769424"/>
            <a:ext cx="6840760" cy="2069159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&lt;intent-filter&gt;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&lt;category android:name="android.intent.category.DEFAULT" /&gt;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&lt;category android:name="android.intent.category.BROWSABLE" /&gt;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.......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&lt;/intent-filter&gt;</a:t>
            </a:r>
          </a:p>
        </p:txBody>
      </p:sp>
      <p:sp>
        <p:nvSpPr>
          <p:cNvPr id="16" name="圆角矩形标注 15"/>
          <p:cNvSpPr/>
          <p:nvPr/>
        </p:nvSpPr>
        <p:spPr bwMode="auto">
          <a:xfrm>
            <a:off x="826884" y="5003061"/>
            <a:ext cx="7650163" cy="1162937"/>
          </a:xfrm>
          <a:prstGeom prst="wedgeRoundRectCallout">
            <a:avLst>
              <a:gd name="adj1" fmla="val 15982"/>
              <a:gd name="adj2" fmla="val -8142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zh-CN" altLang="en-US" sz="16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IntentFilter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中罗列的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属性数量必须大于或者等于隐式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携带的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属性数量时，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属性才能匹配成功。如果一个隐式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没有设置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属性，那么他可以通过任何一个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IntentFilter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（过滤器）的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。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507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562390" y="3761359"/>
            <a:ext cx="5949598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805482" y="3900729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4</a:t>
            </a:r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.4   </a:t>
            </a:r>
            <a:r>
              <a:rPr lang="en-US" altLang="zh-CN" sz="24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之间的跳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转 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805482" y="179616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4.1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的生命周期 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805482" y="2550597"/>
            <a:ext cx="40865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4.2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的创建配置和关闭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805482" y="321297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4.3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Intent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IntentFilter</a:t>
            </a:r>
            <a:endParaRPr lang="zh-CN" altLang="en-US" sz="2400" dirty="0">
              <a:solidFill>
                <a:srgbClr val="7F7F7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20072" y="1759460"/>
            <a:ext cx="3528392" cy="354174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428075" y="2499164"/>
            <a:ext cx="3032357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Agency FB" panose="020B0503020202020204" pitchFamily="34" charset="0"/>
                <a:ea typeface="Adobe 宋体 Std L" pitchFamily="18" charset="-122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Agency FB" panose="020B0503020202020204" pitchFamily="34" charset="0"/>
                <a:ea typeface="Adobe 宋体 Std L" pitchFamily="18" charset="-122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805482" y="4581128"/>
            <a:ext cx="4486598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4.5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的任务栈和启动模式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805482" y="519409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4.6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使用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Fragment</a:t>
            </a:r>
            <a:endParaRPr lang="zh-CN" altLang="en-US" sz="2400" dirty="0">
              <a:solidFill>
                <a:srgbClr val="7F7F7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58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77680" y="1278347"/>
            <a:ext cx="8102600" cy="496855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230766" y="1050889"/>
            <a:ext cx="2976389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之间数据传递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15768" y="1422364"/>
            <a:ext cx="8051428" cy="3106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zh-CN" sz="2000" dirty="0"/>
              <a:t>使用</a:t>
            </a:r>
            <a:r>
              <a:rPr lang="en-US" altLang="zh-CN" sz="2000" dirty="0"/>
              <a:t>Intent</a:t>
            </a:r>
            <a:r>
              <a:rPr lang="zh-CN" altLang="zh-CN" sz="2000" dirty="0"/>
              <a:t>的</a:t>
            </a:r>
            <a:r>
              <a:rPr lang="en-US" altLang="zh-CN" sz="2000" dirty="0"/>
              <a:t>putExtra()</a:t>
            </a:r>
            <a:r>
              <a:rPr lang="zh-CN" altLang="zh-CN" sz="2000" dirty="0"/>
              <a:t>方法传递数</a:t>
            </a:r>
            <a:r>
              <a:rPr lang="zh-CN" altLang="zh-CN" sz="2000" dirty="0" smtClean="0"/>
              <a:t>据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4.4.1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数据传递</a:t>
            </a: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544" y="1980651"/>
            <a:ext cx="3888609" cy="40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3986508" y="2448889"/>
            <a:ext cx="207489" cy="184666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4090252" y="2633555"/>
            <a:ext cx="0" cy="258906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圆角矩形 25"/>
          <p:cNvSpPr/>
          <p:nvPr/>
        </p:nvSpPr>
        <p:spPr>
          <a:xfrm>
            <a:off x="3326822" y="2924588"/>
            <a:ext cx="1499542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数据名称</a:t>
            </a:r>
          </a:p>
        </p:txBody>
      </p:sp>
      <p:sp>
        <p:nvSpPr>
          <p:cNvPr id="27" name="矩形 26"/>
          <p:cNvSpPr/>
          <p:nvPr/>
        </p:nvSpPr>
        <p:spPr>
          <a:xfrm>
            <a:off x="4495544" y="2441476"/>
            <a:ext cx="266871" cy="184666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>
            <a:off x="4778448" y="2511842"/>
            <a:ext cx="331651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圆角矩形 29"/>
          <p:cNvSpPr/>
          <p:nvPr/>
        </p:nvSpPr>
        <p:spPr>
          <a:xfrm>
            <a:off x="5110099" y="2354385"/>
            <a:ext cx="1499542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数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据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信息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6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  <p:bldP spid="27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77680" y="1278347"/>
            <a:ext cx="8102600" cy="496855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230766" y="1050889"/>
            <a:ext cx="2976389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之间数据传递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66604" y="2070435"/>
            <a:ext cx="7700591" cy="1862621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intent = new Intent();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intent.setClass(MainActivity.this,SecondActivity.class); 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设置跳转到的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intent.putExtra("studentName","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王晓明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startActivity(intent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6605" y="3019679"/>
            <a:ext cx="4137444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606392" y="3682243"/>
            <a:ext cx="4837816" cy="384763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MainActivity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中将数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据传递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给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SecondActivity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。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4140836" y="3383112"/>
            <a:ext cx="0" cy="299131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15768" y="1422364"/>
            <a:ext cx="8051428" cy="3106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769795" y="4415345"/>
            <a:ext cx="7493000" cy="985157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intent = getIntent();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name = intent.getStringExtra("studentName");           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获取姓名</a:t>
            </a:r>
          </a:p>
          <a:p>
            <a:pPr>
              <a:lnSpc>
                <a:spcPct val="150000"/>
              </a:lnSpc>
            </a:pP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2288" y="4917207"/>
            <a:ext cx="4943848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53464" y="5508178"/>
            <a:ext cx="5322692" cy="38458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SecondActivity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中获取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MainActivity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传递来的数据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。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3031312" y="5271046"/>
            <a:ext cx="0" cy="250968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4.4.1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数据传递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656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10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77680" y="1278347"/>
            <a:ext cx="8102600" cy="496855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4808050" y="1050889"/>
            <a:ext cx="3399105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之间数据传递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1229855" y="2238847"/>
            <a:ext cx="7156392" cy="2480979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intent = new Intent();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intent.setClass(this,SecondActivity.class);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Bundle bundle = new Bundle();             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bundle.putString("account", "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江小白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  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intent.putExtras(bundle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        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startActivity(intent);</a:t>
            </a:r>
          </a:p>
          <a:p>
            <a:pPr>
              <a:lnSpc>
                <a:spcPct val="150000"/>
              </a:lnSpc>
            </a:pP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8813" y="3157494"/>
            <a:ext cx="3024336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25196" y="3162268"/>
            <a:ext cx="1896958" cy="35045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创建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Bundle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对象。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4295197" y="3327958"/>
            <a:ext cx="429999" cy="9536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1259632" y="5093738"/>
            <a:ext cx="7126614" cy="985157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Bundle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bundle = getIntent().getExtras();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account = bundle.getString("account");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68814" y="3584377"/>
            <a:ext cx="3713512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229253" y="3546027"/>
            <a:ext cx="3303188" cy="436699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将用户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名封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装到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Bundle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对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象中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4976354" y="3764377"/>
            <a:ext cx="252898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4.4.1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数据传递</a:t>
            </a:r>
          </a:p>
        </p:txBody>
      </p:sp>
      <p:sp>
        <p:nvSpPr>
          <p:cNvPr id="24" name="矩形 23"/>
          <p:cNvSpPr/>
          <p:nvPr/>
        </p:nvSpPr>
        <p:spPr>
          <a:xfrm>
            <a:off x="1252187" y="3994449"/>
            <a:ext cx="2536905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3789092" y="4174449"/>
            <a:ext cx="506105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圆角矩形 25"/>
          <p:cNvSpPr/>
          <p:nvPr/>
        </p:nvSpPr>
        <p:spPr>
          <a:xfrm>
            <a:off x="4288585" y="3976543"/>
            <a:ext cx="3479031" cy="436699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将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Bundle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对象封装到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Intent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对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象中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302206" y="1340768"/>
            <a:ext cx="8051428" cy="71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lnSpc>
                <a:spcPct val="150000"/>
              </a:lnSpc>
              <a:buFont typeface="+mj-lt"/>
              <a:buAutoNum type="alphaLcParenR" startAt="2"/>
              <a:defRPr/>
            </a:pPr>
            <a:r>
              <a:rPr lang="zh-CN" altLang="zh-CN" sz="2000" dirty="0"/>
              <a:t>使用</a:t>
            </a:r>
            <a:r>
              <a:rPr lang="en-US" altLang="zh-CN" sz="2000" dirty="0"/>
              <a:t>Bundle</a:t>
            </a:r>
            <a:r>
              <a:rPr lang="zh-CN" altLang="zh-CN" sz="2000" dirty="0"/>
              <a:t>类传递数据</a:t>
            </a:r>
            <a:endParaRPr lang="en-US" altLang="zh-CN" sz="2000" dirty="0" smtClean="0"/>
          </a:p>
          <a:p>
            <a:pPr marL="1314450" lvl="2" indent="-4572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 smtClean="0"/>
              <a:t>在</a:t>
            </a:r>
            <a:r>
              <a:rPr lang="en-US" altLang="zh-CN" sz="1600" dirty="0"/>
              <a:t>MainActvitiy</a:t>
            </a:r>
            <a:r>
              <a:rPr lang="zh-CN" altLang="en-US" sz="1600" dirty="0" smtClean="0"/>
              <a:t>中将</a:t>
            </a:r>
            <a:r>
              <a:rPr lang="zh-CN" altLang="en-US" sz="1600" dirty="0"/>
              <a:t>数据传递给</a:t>
            </a:r>
            <a:r>
              <a:rPr lang="en-US" altLang="zh-CN" sz="1600" dirty="0"/>
              <a:t>SecondActivity</a:t>
            </a:r>
            <a:r>
              <a:rPr lang="zh-CN" altLang="en-US" sz="1600" dirty="0" smtClean="0"/>
              <a:t>。</a:t>
            </a:r>
            <a:endParaRPr lang="en-US" altLang="zh-CN" sz="1600" dirty="0"/>
          </a:p>
        </p:txBody>
      </p:sp>
      <p:sp>
        <p:nvSpPr>
          <p:cNvPr id="28" name="内容占位符 2"/>
          <p:cNvSpPr txBox="1">
            <a:spLocks/>
          </p:cNvSpPr>
          <p:nvPr/>
        </p:nvSpPr>
        <p:spPr bwMode="auto">
          <a:xfrm>
            <a:off x="334818" y="4653136"/>
            <a:ext cx="8051428" cy="5181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14450" lvl="2" indent="-457200">
              <a:lnSpc>
                <a:spcPct val="150000"/>
              </a:lnSpc>
              <a:buFont typeface="+mj-ea"/>
              <a:buAutoNum type="circleNumDbPlain" startAt="2"/>
              <a:defRPr/>
            </a:pPr>
            <a:r>
              <a:rPr lang="zh-CN" altLang="en-US" sz="1600" dirty="0"/>
              <a:t>在</a:t>
            </a:r>
            <a:r>
              <a:rPr lang="en-US" altLang="zh-CN" sz="1600" dirty="0"/>
              <a:t>MainActvitiy</a:t>
            </a:r>
            <a:r>
              <a:rPr lang="zh-CN" altLang="en-US" sz="1600" dirty="0" smtClean="0"/>
              <a:t>中将</a:t>
            </a:r>
            <a:r>
              <a:rPr lang="zh-CN" altLang="en-US" sz="1600" dirty="0"/>
              <a:t>数据传递给</a:t>
            </a:r>
            <a:r>
              <a:rPr lang="en-US" altLang="zh-CN" sz="1600" dirty="0"/>
              <a:t>SecondActivity</a:t>
            </a:r>
            <a:r>
              <a:rPr lang="zh-CN" altLang="en-US" sz="1600" dirty="0" smtClean="0"/>
              <a:t>。</a:t>
            </a:r>
            <a:endParaRPr lang="en-US" altLang="zh-CN" sz="1600" dirty="0"/>
          </a:p>
        </p:txBody>
      </p:sp>
      <p:sp>
        <p:nvSpPr>
          <p:cNvPr id="29" name="矩形 28"/>
          <p:cNvSpPr/>
          <p:nvPr/>
        </p:nvSpPr>
        <p:spPr>
          <a:xfrm>
            <a:off x="1306652" y="5224874"/>
            <a:ext cx="3727339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5050044" y="5404874"/>
            <a:ext cx="429999" cy="9536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圆角矩形 30"/>
          <p:cNvSpPr/>
          <p:nvPr/>
        </p:nvSpPr>
        <p:spPr>
          <a:xfrm>
            <a:off x="5473223" y="5229648"/>
            <a:ext cx="1896958" cy="35045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获取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Bundle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对象。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06653" y="5597501"/>
            <a:ext cx="4246423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>
            <a:off x="5553076" y="5777501"/>
            <a:ext cx="429999" cy="9536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圆角矩形 33"/>
          <p:cNvSpPr/>
          <p:nvPr/>
        </p:nvSpPr>
        <p:spPr>
          <a:xfrm>
            <a:off x="5995360" y="5611811"/>
            <a:ext cx="1501932" cy="35045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获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取用户名。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4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10" grpId="0" animBg="1"/>
      <p:bldP spid="13" grpId="0" animBg="1"/>
      <p:bldP spid="13" grpId="2" animBg="1"/>
      <p:bldP spid="14" grpId="0" animBg="1"/>
      <p:bldP spid="14" grpId="1" animBg="1"/>
      <p:bldP spid="24" grpId="0" animBg="1"/>
      <p:bldP spid="24" grpId="1" animBg="1"/>
      <p:bldP spid="26" grpId="0" animBg="1"/>
      <p:bldP spid="26" grpId="1" animBg="1"/>
      <p:bldP spid="27" grpId="0"/>
      <p:bldP spid="28" grpId="0"/>
      <p:bldP spid="29" grpId="0" animBg="1"/>
      <p:bldP spid="29" grpId="1" animBg="1"/>
      <p:bldP spid="31" grpId="0" animBg="1"/>
      <p:bldP spid="31" grpId="1" animBg="1"/>
      <p:bldP spid="32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2132856"/>
            <a:ext cx="2024863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385" y="2132856"/>
            <a:ext cx="2024863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750" y="2132856"/>
            <a:ext cx="2024863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60387" y="2996952"/>
            <a:ext cx="2024863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29385" y="2730238"/>
            <a:ext cx="2211015" cy="1021556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点击“所在位置”跳转新的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进行选择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29384" y="4572729"/>
            <a:ext cx="2024863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5651671" y="4757395"/>
            <a:ext cx="698329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圆角矩形 9"/>
          <p:cNvSpPr/>
          <p:nvPr/>
        </p:nvSpPr>
        <p:spPr>
          <a:xfrm>
            <a:off x="6431750" y="4399851"/>
            <a:ext cx="2211015" cy="715089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将所选位置信息回传给上个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</a:p>
        </p:txBody>
      </p:sp>
      <p:sp>
        <p:nvSpPr>
          <p:cNvPr id="11" name="矩形 10"/>
          <p:cNvSpPr/>
          <p:nvPr/>
        </p:nvSpPr>
        <p:spPr>
          <a:xfrm>
            <a:off x="6431749" y="2996952"/>
            <a:ext cx="2024863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2684951" y="3181618"/>
            <a:ext cx="698329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4.4.2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数据回传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33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10" grpId="0" animBg="1"/>
      <p:bldP spid="10" grpId="1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827584" y="10527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/>
              <a:t>简述</a:t>
            </a:r>
            <a:r>
              <a:rPr lang="en-US" altLang="zh-CN" sz="2400" dirty="0"/>
              <a:t>Activity</a:t>
            </a:r>
            <a:r>
              <a:rPr lang="zh-CN" altLang="en-US" sz="2400" dirty="0"/>
              <a:t>的生命周</a:t>
            </a:r>
            <a:r>
              <a:rPr lang="zh-CN" altLang="en-US" sz="2400" dirty="0" smtClean="0"/>
              <a:t>期状态。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简述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有几种启动模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式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预习检查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68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15477" y="1203970"/>
            <a:ext cx="7493000" cy="86409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Intent intent = new Intent(MainActivity.this,SecondActivity.class);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startActivityForResult(intent,1);</a:t>
            </a: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781786" y="2225565"/>
            <a:ext cx="7493000" cy="153263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Intent intent = new Intent();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intent.putExtra("data","Hello MainActivity");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setResult(2,intent);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finish();</a:t>
            </a:r>
          </a:p>
          <a:p>
            <a:pPr>
              <a:lnSpc>
                <a:spcPct val="150000"/>
              </a:lnSpc>
            </a:pPr>
            <a:endParaRPr lang="zh-CN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7"/>
          <p:cNvSpPr>
            <a:spLocks noChangeArrowheads="1"/>
          </p:cNvSpPr>
          <p:nvPr/>
        </p:nvSpPr>
        <p:spPr bwMode="auto">
          <a:xfrm>
            <a:off x="790216" y="3861048"/>
            <a:ext cx="7493000" cy="295232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 void onActivityResult(int requestCode, int resultCode, Intent data)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super.onActivityResult(requestCode, resultCode, data);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(requestCode == 1&amp;&amp;resultCode == 2){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acquiredData= data.getStringExtra("data"); //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获取回传的数据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Toast.makeText(MainActivity.this,acquiredData,Toast.LENGTH_SHORT).show();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0431" y="1636018"/>
            <a:ext cx="3007514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577003" y="1158738"/>
            <a:ext cx="3882082" cy="1381636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 使用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startActivityForResult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开启  </a:t>
            </a:r>
            <a:endParaRPr lang="en-US" altLang="zh-CN" b="1" dirty="0" smtClean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SecondActivity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个参数是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Intent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对象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，第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个参数是请求码，用于标识请求的来源。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4067945" y="1816018"/>
            <a:ext cx="513259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>
          <a:xfrm>
            <a:off x="1076803" y="2991881"/>
            <a:ext cx="2055037" cy="453397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3131840" y="3218579"/>
            <a:ext cx="504056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>
          <a:xfrm>
            <a:off x="879117" y="4328366"/>
            <a:ext cx="6701997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119791" y="5085184"/>
            <a:ext cx="4470302" cy="754559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SecondActivity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被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销毁之后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MainActivity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回调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onActivityResult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。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4300738" y="4688366"/>
            <a:ext cx="0" cy="396818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圆角矩形 18"/>
          <p:cNvSpPr/>
          <p:nvPr/>
        </p:nvSpPr>
        <p:spPr>
          <a:xfrm>
            <a:off x="3635896" y="3014755"/>
            <a:ext cx="3704866" cy="430523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SecondActivity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中添加返回数据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。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4.4.2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数据回传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301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21" grpId="0" animBg="1"/>
      <p:bldP spid="22" grpId="0" animBg="1"/>
      <p:bldP spid="19" grpId="0" animBg="1"/>
      <p:bldP spid="19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562390" y="4441758"/>
            <a:ext cx="5949598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805482" y="3900729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4.4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之间的跳转 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805482" y="179616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4.1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的生命周期 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805482" y="2550597"/>
            <a:ext cx="40865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4.2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的创建配置和关闭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805482" y="321297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4.3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Intent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IntentFilter</a:t>
            </a:r>
            <a:endParaRPr lang="zh-CN" altLang="en-US" sz="2400" dirty="0">
              <a:solidFill>
                <a:srgbClr val="7F7F7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20072" y="1759460"/>
            <a:ext cx="3528392" cy="354174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428075" y="2499164"/>
            <a:ext cx="3032357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Agency FB" panose="020B0503020202020204" pitchFamily="34" charset="0"/>
                <a:ea typeface="Adobe 宋体 Std L" pitchFamily="18" charset="-122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Agency FB" panose="020B0503020202020204" pitchFamily="34" charset="0"/>
                <a:ea typeface="Adobe 宋体 Std L" pitchFamily="18" charset="-122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805482" y="4581128"/>
            <a:ext cx="4486598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4.5   </a:t>
            </a:r>
            <a:r>
              <a:rPr lang="en-US" altLang="zh-CN" sz="24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的任务栈和启动模式 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805482" y="519409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4.6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使用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Fragment</a:t>
            </a:r>
            <a:endParaRPr lang="zh-CN" altLang="en-US" sz="2400" dirty="0">
              <a:solidFill>
                <a:srgbClr val="7F7F7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725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943000" y="3908977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启动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 2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61852" y="3908745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启动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 3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378110" y="4474043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 3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76200" y="4460109"/>
            <a:ext cx="188195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 3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542925" y="1484784"/>
            <a:ext cx="8051428" cy="98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任务</a:t>
            </a:r>
            <a:r>
              <a:rPr lang="zh-CN" altLang="en-US" sz="2000" dirty="0" smtClean="0"/>
              <a:t>栈：</a:t>
            </a:r>
            <a:r>
              <a:rPr lang="zh-CN" altLang="zh-CN" sz="2000" dirty="0"/>
              <a:t>一种用来存放</a:t>
            </a:r>
            <a:r>
              <a:rPr lang="en-US" altLang="zh-CN" sz="2000" dirty="0"/>
              <a:t>Activity</a:t>
            </a:r>
            <a:r>
              <a:rPr lang="zh-CN" altLang="zh-CN" sz="2000" dirty="0"/>
              <a:t>实例的容</a:t>
            </a:r>
            <a:r>
              <a:rPr lang="zh-CN" altLang="zh-CN" sz="2000" dirty="0" smtClean="0"/>
              <a:t>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特点：“</a:t>
            </a:r>
            <a:r>
              <a:rPr lang="zh-CN" altLang="en-US" sz="2000" dirty="0"/>
              <a:t>先进后</a:t>
            </a:r>
            <a:r>
              <a:rPr lang="zh-CN" altLang="en-US" sz="2000" dirty="0" smtClean="0"/>
              <a:t>出”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作：压栈和出栈</a:t>
            </a:r>
            <a:endParaRPr lang="en-US" altLang="zh-CN" sz="2000" dirty="0"/>
          </a:p>
        </p:txBody>
      </p:sp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299046"/>
            <a:ext cx="8102600" cy="184192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643974" y="1113309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任务栈</a:t>
            </a:r>
          </a:p>
        </p:txBody>
      </p:sp>
      <p:sp>
        <p:nvSpPr>
          <p:cNvPr id="6" name="矩形 5"/>
          <p:cNvSpPr/>
          <p:nvPr/>
        </p:nvSpPr>
        <p:spPr>
          <a:xfrm>
            <a:off x="3239088" y="3933288"/>
            <a:ext cx="2160000" cy="2088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dirty="0" smtClean="0">
                <a:ea typeface="宋体" pitchFamily="2" charset="-122"/>
              </a:rPr>
              <a:t>任务栈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376200" y="5428785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1</a:t>
            </a:r>
          </a:p>
        </p:txBody>
      </p:sp>
      <p:sp>
        <p:nvSpPr>
          <p:cNvPr id="9" name="上弧形箭头 8"/>
          <p:cNvSpPr/>
          <p:nvPr/>
        </p:nvSpPr>
        <p:spPr>
          <a:xfrm>
            <a:off x="2438400" y="3284984"/>
            <a:ext cx="1280160" cy="487680"/>
          </a:xfrm>
          <a:prstGeom prst="curvedDownArrow">
            <a:avLst/>
          </a:prstGeom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376200" y="4952977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2</a:t>
            </a:r>
          </a:p>
        </p:txBody>
      </p:sp>
      <p:sp>
        <p:nvSpPr>
          <p:cNvPr id="12" name="上弧形箭头 11"/>
          <p:cNvSpPr/>
          <p:nvPr/>
        </p:nvSpPr>
        <p:spPr>
          <a:xfrm>
            <a:off x="2438400" y="3284984"/>
            <a:ext cx="1280160" cy="487680"/>
          </a:xfrm>
          <a:prstGeom prst="curvedDown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962040" y="3908977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销毁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15" name="上弧形箭头 14"/>
          <p:cNvSpPr/>
          <p:nvPr/>
        </p:nvSpPr>
        <p:spPr>
          <a:xfrm>
            <a:off x="5120640" y="3297411"/>
            <a:ext cx="1280160" cy="487680"/>
          </a:xfrm>
          <a:prstGeom prst="curvedDownArrow">
            <a:avLst/>
          </a:prstGeom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4.5.1  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Android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中的任务栈 </a:t>
            </a:r>
          </a:p>
        </p:txBody>
      </p:sp>
      <p:sp>
        <p:nvSpPr>
          <p:cNvPr id="26" name="内容占位符 2"/>
          <p:cNvSpPr txBox="1">
            <a:spLocks/>
          </p:cNvSpPr>
          <p:nvPr/>
        </p:nvSpPr>
        <p:spPr bwMode="auto">
          <a:xfrm>
            <a:off x="2317690" y="3414773"/>
            <a:ext cx="1060419" cy="357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压入</a:t>
            </a:r>
            <a:endParaRPr lang="en-US" altLang="zh-CN" sz="16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5022907" y="3430558"/>
            <a:ext cx="1060419" cy="357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弹出</a:t>
            </a:r>
            <a:endParaRPr lang="en-US" altLang="zh-CN" sz="1600" dirty="0">
              <a:latin typeface="宋体" pitchFamily="2" charset="-122"/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492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3" grpId="0" animBg="1"/>
      <p:bldP spid="13" grpId="1" animBg="1"/>
      <p:bldP spid="16" grpId="0" animBg="1"/>
      <p:bldP spid="16" grpId="1" animBg="1"/>
      <p:bldP spid="6" grpId="0" animBg="1"/>
      <p:bldP spid="7" grpId="0" animBg="1"/>
      <p:bldP spid="9" grpId="0" animBg="1"/>
      <p:bldP spid="9" grpId="1" animBg="1"/>
      <p:bldP spid="10" grpId="0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26" grpId="0"/>
      <p:bldP spid="26" grpId="1"/>
      <p:bldP spid="26" grpId="2"/>
      <p:bldP spid="26" grpId="3"/>
      <p:bldP spid="27" grpId="0"/>
      <p:bldP spid="27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1979712" y="3752302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启动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 3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123454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60695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standard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81013" y="1978432"/>
            <a:ext cx="8051428" cy="98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模式是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的默认启动方式，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每启动一个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就会在栈顶创建一个新的实例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8" name="矩形 7"/>
          <p:cNvSpPr/>
          <p:nvPr/>
        </p:nvSpPr>
        <p:spPr>
          <a:xfrm>
            <a:off x="4275800" y="3776845"/>
            <a:ext cx="2160000" cy="2088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dirty="0" smtClean="0">
                <a:ea typeface="宋体" pitchFamily="2" charset="-122"/>
              </a:rPr>
              <a:t>任务栈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75800" y="3776845"/>
            <a:ext cx="2160000" cy="2088000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dirty="0" smtClean="0">
                <a:ea typeface="宋体" pitchFamily="2" charset="-122"/>
              </a:rPr>
              <a:t>任务栈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414822" y="5272342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 1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979712" y="3752534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启动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 2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" name="上弧形箭头 11"/>
          <p:cNvSpPr/>
          <p:nvPr/>
        </p:nvSpPr>
        <p:spPr>
          <a:xfrm>
            <a:off x="3475112" y="3140968"/>
            <a:ext cx="1280160" cy="487680"/>
          </a:xfrm>
          <a:prstGeom prst="curvedDown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414822" y="4796534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 2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" name="上弧形箭头 14"/>
          <p:cNvSpPr/>
          <p:nvPr/>
        </p:nvSpPr>
        <p:spPr>
          <a:xfrm>
            <a:off x="3475112" y="3140968"/>
            <a:ext cx="1280160" cy="487680"/>
          </a:xfrm>
          <a:prstGeom prst="curvedDownArrow">
            <a:avLst/>
          </a:prstGeom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4414822" y="4317600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 3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39"/>
            <a:ext cx="61228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4.5.2  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Activity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的启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动模式</a:t>
            </a:r>
          </a:p>
        </p:txBody>
      </p: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3354403" y="3205862"/>
            <a:ext cx="1060419" cy="357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压入</a:t>
            </a:r>
            <a:endParaRPr lang="en-US" altLang="zh-CN" sz="1600" dirty="0">
              <a:latin typeface="宋体" pitchFamily="2" charset="-122"/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27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5" grpId="0" animBg="1"/>
      <p:bldP spid="15" grpId="1" animBg="1"/>
      <p:bldP spid="16" grpId="0" animBg="1"/>
      <p:bldP spid="25" grpId="0"/>
      <p:bldP spid="25" grpId="1"/>
      <p:bldP spid="25" grpId="2"/>
      <p:bldP spid="25" grpId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5858396" y="4161778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启动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 2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868144" y="4077072"/>
            <a:ext cx="1910656" cy="1021556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 2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不在栈顶，需要创建新的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032396" y="4570401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启动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 3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032396" y="4293096"/>
            <a:ext cx="1881956" cy="13280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 3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位于栈顶，直接复用，不需要创建新的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</a:p>
        </p:txBody>
      </p:sp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123454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580112" y="160695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singleTop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81013" y="1978432"/>
            <a:ext cx="8051428" cy="98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singleTop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会判断要启动的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实例是否位于栈顶，如果位于栈顶则直接复用，否则创建新</a:t>
            </a:r>
            <a:r>
              <a:rPr lang="zh-CN" altLang="zh-CN" sz="2000" dirty="0"/>
              <a:t>的实例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3309510" y="4005336"/>
            <a:ext cx="2160000" cy="2448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dirty="0" smtClean="0">
                <a:ea typeface="宋体" pitchFamily="2" charset="-122"/>
              </a:rPr>
              <a:t>任务栈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448532" y="5805633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 1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448532" y="5329825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 2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48532" y="4850891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 3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448532" y="4362098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 2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" name="上弧形箭头 14"/>
          <p:cNvSpPr/>
          <p:nvPr/>
        </p:nvSpPr>
        <p:spPr>
          <a:xfrm flipH="1">
            <a:off x="4947222" y="3308499"/>
            <a:ext cx="1270000" cy="487680"/>
          </a:xfrm>
          <a:prstGeom prst="curvedDownArrow">
            <a:avLst/>
          </a:prstGeom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39"/>
            <a:ext cx="61228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4.5.2  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Activity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的启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动模式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4880849" y="3438288"/>
            <a:ext cx="1060419" cy="357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压入</a:t>
            </a:r>
            <a:endParaRPr lang="en-US" altLang="zh-CN" sz="1600" dirty="0">
              <a:latin typeface="宋体" pitchFamily="2" charset="-122"/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829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0" grpId="0" animBg="1"/>
      <p:bldP spid="10" grpId="1" animBg="1"/>
      <p:bldP spid="11" grpId="0" animBg="1"/>
      <p:bldP spid="11" grpId="1" animBg="1"/>
      <p:bldP spid="6" grpId="0" animBg="1"/>
      <p:bldP spid="7" grpId="0" animBg="1"/>
      <p:bldP spid="8" grpId="0" animBg="1"/>
      <p:bldP spid="9" grpId="0" animBg="1"/>
      <p:bldP spid="13" grpId="0" animBg="1"/>
      <p:bldP spid="15" grpId="0" animBg="1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3378110" y="4970267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 3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378110" y="4970267"/>
            <a:ext cx="188195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 3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378110" y="4482587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 4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378110" y="4484809"/>
            <a:ext cx="188195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 4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61974" y="4478208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启动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 2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71478" y="4140597"/>
            <a:ext cx="1872330" cy="1940957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任务栈中有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 2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，则直接使用，并将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 2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之上的所有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移除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166659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580112" y="160695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singleTask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81013" y="1978432"/>
            <a:ext cx="8051428" cy="98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singleTask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模式下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每次启动该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时，系统首先会检查栈中是否存在当前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实例，如果存在则直接使用，并把当前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之上的所有实例</a:t>
            </a:r>
            <a:r>
              <a:rPr lang="zh-CN" altLang="zh-CN" sz="2000" dirty="0"/>
              <a:t>全部出栈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3239088" y="4149080"/>
            <a:ext cx="2160000" cy="2303984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dirty="0" smtClean="0">
                <a:ea typeface="宋体" pitchFamily="2" charset="-122"/>
              </a:rPr>
              <a:t>任务栈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378110" y="5925009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 1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378110" y="5449201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 2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" name="上弧形箭头 14"/>
          <p:cNvSpPr/>
          <p:nvPr/>
        </p:nvSpPr>
        <p:spPr>
          <a:xfrm>
            <a:off x="5127472" y="3573016"/>
            <a:ext cx="1280160" cy="487680"/>
          </a:xfrm>
          <a:prstGeom prst="curvedDownArrow">
            <a:avLst/>
          </a:prstGeom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041974" y="4293096"/>
            <a:ext cx="1889914" cy="715089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移除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 3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和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 4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39"/>
            <a:ext cx="61228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4.5.2  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Activity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的启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动模式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4981555" y="3637910"/>
            <a:ext cx="1060419" cy="357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弹出</a:t>
            </a:r>
            <a:endParaRPr lang="en-US" altLang="zh-CN" sz="1600" dirty="0">
              <a:latin typeface="宋体" pitchFamily="2" charset="-122"/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67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4" grpId="0" animBg="1"/>
      <p:bldP spid="14" grpId="1" animBg="1"/>
      <p:bldP spid="11" grpId="0" animBg="1"/>
      <p:bldP spid="11" grpId="1" animBg="1"/>
      <p:bldP spid="13" grpId="0" animBg="1"/>
      <p:bldP spid="13" grpId="1" animBg="1"/>
      <p:bldP spid="10" grpId="0" animBg="1"/>
      <p:bldP spid="10" grpId="1" animBg="1"/>
      <p:bldP spid="12" grpId="0" animBg="1"/>
      <p:bldP spid="6" grpId="0" animBg="1"/>
      <p:bldP spid="7" grpId="0" animBg="1"/>
      <p:bldP spid="8" grpId="0" animBg="1"/>
      <p:bldP spid="8" grpId="1" animBg="1"/>
      <p:bldP spid="15" grpId="0" animBg="1"/>
      <p:bldP spid="15" grpId="1" animBg="1"/>
      <p:bldP spid="16" grpId="0" animBg="1"/>
      <p:bldP spid="16" grpId="1" animBg="1"/>
      <p:bldP spid="18" grpId="0"/>
      <p:bldP spid="18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412776"/>
            <a:ext cx="8102600" cy="165618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364088" y="1235482"/>
            <a:ext cx="280831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singleInstance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81013" y="1606957"/>
            <a:ext cx="8051428" cy="98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singleInstance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会启动一个新的任务栈来管理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实例，无论从哪个任务栈中启动该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000" dirty="0"/>
              <a:t>该实例在整个系统中只有一个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18110" y="3861320"/>
            <a:ext cx="2160000" cy="2448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dirty="0" smtClean="0">
                <a:ea typeface="宋体" pitchFamily="2" charset="-122"/>
              </a:rPr>
              <a:t>任务栈</a:t>
            </a:r>
            <a:r>
              <a:rPr lang="en-US" altLang="zh-CN" dirty="0" smtClean="0">
                <a:ea typeface="宋体" pitchFamily="2" charset="-122"/>
              </a:rPr>
              <a:t>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57132" y="5787740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 1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357132" y="5250514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 2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672338" y="3861320"/>
            <a:ext cx="1976622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启动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 3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51070" y="3861320"/>
            <a:ext cx="2160000" cy="2448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dirty="0" smtClean="0">
                <a:ea typeface="宋体" pitchFamily="2" charset="-122"/>
              </a:rPr>
              <a:t>任务栈</a:t>
            </a:r>
            <a:r>
              <a:rPr lang="en-US" altLang="zh-CN" dirty="0">
                <a:ea typeface="宋体" pitchFamily="2" charset="-122"/>
              </a:rPr>
              <a:t>B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2" name="折角形 21"/>
          <p:cNvSpPr/>
          <p:nvPr/>
        </p:nvSpPr>
        <p:spPr>
          <a:xfrm>
            <a:off x="3672338" y="4269943"/>
            <a:ext cx="1976622" cy="2039377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创建新任务栈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用于管理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上弧形箭头 22"/>
          <p:cNvSpPr/>
          <p:nvPr/>
        </p:nvSpPr>
        <p:spPr>
          <a:xfrm>
            <a:off x="5127472" y="3229646"/>
            <a:ext cx="1280160" cy="487680"/>
          </a:xfrm>
          <a:prstGeom prst="curvedDownArrow">
            <a:avLst/>
          </a:prstGeom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5990092" y="5787740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 3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5" y="188639"/>
            <a:ext cx="61228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4.5.2  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Activity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的启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动模式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998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523872" y="4976504"/>
            <a:ext cx="628037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805482" y="3900729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4.4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之间的跳转 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805482" y="179616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4.1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的生命周期 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805482" y="2550597"/>
            <a:ext cx="40865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4.2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的创建配置和关闭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805482" y="32830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4.3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Intent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IntentFilter</a:t>
            </a:r>
            <a:endParaRPr lang="zh-CN" altLang="en-US" sz="2400" dirty="0">
              <a:solidFill>
                <a:srgbClr val="7F7F7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31459" y="1933086"/>
            <a:ext cx="3504094" cy="36091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439462" y="2822011"/>
            <a:ext cx="3028375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Agency FB" panose="020B0503020202020204" pitchFamily="34" charset="0"/>
                <a:ea typeface="Adobe 宋体 Std L" pitchFamily="18" charset="-122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Agency FB" panose="020B0503020202020204" pitchFamily="34" charset="0"/>
                <a:ea typeface="Adobe 宋体 Std L" pitchFamily="18" charset="-122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805481" y="4509120"/>
            <a:ext cx="4425977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4.5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的任务栈和启动模式 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805482" y="511587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4.6  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使用</a:t>
            </a:r>
            <a:r>
              <a:rPr lang="en-US" altLang="zh-CN" sz="24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Fragment</a:t>
            </a:r>
            <a:endParaRPr lang="zh-CN" altLang="en-US" sz="24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817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395536" y="1352203"/>
            <a:ext cx="8352928" cy="145056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124744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81012" y="1588780"/>
            <a:ext cx="814047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（碎片）是一种可以嵌入在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片段，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以用来描述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中的一部分布局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000" dirty="0" smtClean="0"/>
          </a:p>
        </p:txBody>
      </p:sp>
      <p:sp>
        <p:nvSpPr>
          <p:cNvPr id="72" name="TextBox 71"/>
          <p:cNvSpPr txBox="1"/>
          <p:nvPr/>
        </p:nvSpPr>
        <p:spPr bwMode="auto">
          <a:xfrm>
            <a:off x="2035494" y="5822527"/>
            <a:ext cx="12799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D6ECFF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Fragment_1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D6ECFF">
                  <a:lumMod val="50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 bwMode="auto">
          <a:xfrm>
            <a:off x="5076056" y="5810647"/>
            <a:ext cx="12799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D6ECFF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Fragment_2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D6ECFF">
                  <a:lumMod val="50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4.6.1  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Fragment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简介</a:t>
            </a: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93382"/>
            <a:ext cx="1823573" cy="276136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华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906367"/>
            <a:ext cx="1872208" cy="283781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755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395536" y="1484784"/>
            <a:ext cx="8352928" cy="432048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299046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生命周期</a:t>
            </a:r>
          </a:p>
        </p:txBody>
      </p:sp>
      <p:sp>
        <p:nvSpPr>
          <p:cNvPr id="38" name="内容占位符 2"/>
          <p:cNvSpPr txBox="1">
            <a:spLocks/>
          </p:cNvSpPr>
          <p:nvPr/>
        </p:nvSpPr>
        <p:spPr bwMode="auto">
          <a:xfrm>
            <a:off x="481012" y="1670522"/>
            <a:ext cx="8140473" cy="168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不能独立存在，必须嵌入到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中使用，所以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生命周期直接受所在的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影响。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中创建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处于启动状态，当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被暂停时，其中的所有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也被暂停，当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被销毁时，所有在该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也被销毁。当一个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处于运行状态时，可以单独地对每一个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进行操作，如添加或删除，当添加时，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处于启动状态。当删除时，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处于销毁状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态</a:t>
            </a:r>
            <a:r>
              <a:rPr lang="zh-CN" altLang="en-US" sz="2000" dirty="0" smtClean="0"/>
              <a:t>。</a:t>
            </a: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63003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4.6.2  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Fragment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的生命周期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620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 flipH="1" flipV="1">
            <a:off x="250855" y="2194585"/>
            <a:ext cx="2710153" cy="1139825"/>
            <a:chOff x="5320409" y="4225925"/>
            <a:chExt cx="3351604" cy="1209015"/>
          </a:xfrm>
        </p:grpSpPr>
        <p:grpSp>
          <p:nvGrpSpPr>
            <p:cNvPr id="3" name="组合 38"/>
            <p:cNvGrpSpPr>
              <a:grpSpLocks/>
            </p:cNvGrpSpPr>
            <p:nvPr/>
          </p:nvGrpSpPr>
          <p:grpSpPr bwMode="auto">
            <a:xfrm rot="10800000">
              <a:off x="5687902" y="4225925"/>
              <a:ext cx="2669052" cy="686411"/>
              <a:chOff x="934464" y="2318309"/>
              <a:chExt cx="2669329" cy="686148"/>
            </a:xfrm>
          </p:grpSpPr>
          <p:cxnSp>
            <p:nvCxnSpPr>
              <p:cNvPr id="8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34464" y="2318309"/>
                <a:ext cx="298001" cy="686148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22939" y="3004457"/>
                <a:ext cx="2380854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" name="组合 41"/>
            <p:cNvGrpSpPr>
              <a:grpSpLocks/>
            </p:cNvGrpSpPr>
            <p:nvPr/>
          </p:nvGrpSpPr>
          <p:grpSpPr bwMode="auto">
            <a:xfrm flipH="1">
              <a:off x="8082606" y="4880949"/>
              <a:ext cx="589407" cy="553991"/>
              <a:chOff x="1256847" y="3607535"/>
              <a:chExt cx="591076" cy="553298"/>
            </a:xfrm>
          </p:grpSpPr>
          <p:sp>
            <p:nvSpPr>
              <p:cNvPr id="6" name="椭圆 5"/>
              <p:cNvSpPr/>
              <p:nvPr/>
            </p:nvSpPr>
            <p:spPr bwMode="auto">
              <a:xfrm>
                <a:off x="1256847" y="3647898"/>
                <a:ext cx="591076" cy="474256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0800000">
                <a:off x="1327723" y="3607535"/>
                <a:ext cx="334694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矩形 51"/>
            <p:cNvSpPr>
              <a:spLocks noChangeArrowheads="1"/>
            </p:cNvSpPr>
            <p:nvPr/>
          </p:nvSpPr>
          <p:spPr bwMode="auto">
            <a:xfrm rot="10800000">
              <a:off x="5320409" y="4274872"/>
              <a:ext cx="2762196" cy="528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使用</a:t>
              </a:r>
              <a:r>
                <a:rPr lang="en-US" altLang="zh-CN" b="1" dirty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Fragment</a:t>
              </a: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570070" y="1316729"/>
            <a:ext cx="5245036" cy="4035361"/>
            <a:chOff x="1398367" y="1722062"/>
            <a:chExt cx="5245036" cy="4035172"/>
          </a:xfrm>
        </p:grpSpPr>
        <p:graphicFrame>
          <p:nvGraphicFramePr>
            <p:cNvPr id="36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577381"/>
                </p:ext>
              </p:extLst>
            </p:nvPr>
          </p:nvGraphicFramePr>
          <p:xfrm>
            <a:off x="1398367" y="1722062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</a:p>
          </p:txBody>
        </p:sp>
        <p:sp>
          <p:nvSpPr>
            <p:cNvPr id="13" name="TextBox 12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14" name="TextBox 13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</p:grpSp>
      <p:grpSp>
        <p:nvGrpSpPr>
          <p:cNvPr id="15" name="组合 2"/>
          <p:cNvGrpSpPr>
            <a:grpSpLocks/>
          </p:cNvGrpSpPr>
          <p:nvPr/>
        </p:nvGrpSpPr>
        <p:grpSpPr bwMode="auto">
          <a:xfrm>
            <a:off x="3692525" y="2547010"/>
            <a:ext cx="1203325" cy="1201737"/>
            <a:chOff x="3692088" y="2878838"/>
            <a:chExt cx="1203191" cy="1201737"/>
          </a:xfrm>
        </p:grpSpPr>
        <p:sp>
          <p:nvSpPr>
            <p:cNvPr id="16" name="弧形 15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" name="弧形 16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" name="弧形 17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4600494" y="4630391"/>
            <a:ext cx="3751998" cy="1477328"/>
            <a:chOff x="4241870" y="5022408"/>
            <a:chExt cx="2470173" cy="1239346"/>
          </a:xfrm>
        </p:grpSpPr>
        <p:grpSp>
          <p:nvGrpSpPr>
            <p:cNvPr id="20" name="组合 38"/>
            <p:cNvGrpSpPr>
              <a:grpSpLocks/>
            </p:cNvGrpSpPr>
            <p:nvPr/>
          </p:nvGrpSpPr>
          <p:grpSpPr bwMode="auto">
            <a:xfrm rot="5400000" flipV="1">
              <a:off x="4990200" y="4358390"/>
              <a:ext cx="973514" cy="2470173"/>
              <a:chOff x="6453786" y="4116787"/>
              <a:chExt cx="1381737" cy="1131467"/>
            </a:xfrm>
          </p:grpSpPr>
          <p:grpSp>
            <p:nvGrpSpPr>
              <p:cNvPr id="22" name="组合 38"/>
              <p:cNvGrpSpPr>
                <a:grpSpLocks/>
              </p:cNvGrpSpPr>
              <p:nvPr/>
            </p:nvGrpSpPr>
            <p:grpSpPr bwMode="auto">
              <a:xfrm rot="10800000">
                <a:off x="6453786" y="4116787"/>
                <a:ext cx="1072236" cy="970114"/>
                <a:chOff x="1765484" y="2143800"/>
                <a:chExt cx="1072343" cy="969738"/>
              </a:xfrm>
            </p:grpSpPr>
            <p:cxnSp>
              <p:nvCxnSpPr>
                <p:cNvPr id="26" name="直接连接符 39"/>
                <p:cNvCxnSpPr>
                  <a:cxnSpLocks noChangeShapeType="1"/>
                  <a:stCxn id="24" idx="2"/>
                </p:cNvCxnSpPr>
                <p:nvPr/>
              </p:nvCxnSpPr>
              <p:spPr bwMode="auto">
                <a:xfrm rot="16200000" flipH="1">
                  <a:off x="1344312" y="2564972"/>
                  <a:ext cx="849933" cy="7590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44643" y="2520354"/>
                  <a:ext cx="115465" cy="1070903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3" name="组合 41"/>
              <p:cNvGrpSpPr>
                <a:grpSpLocks/>
              </p:cNvGrpSpPr>
              <p:nvPr/>
            </p:nvGrpSpPr>
            <p:grpSpPr bwMode="auto">
              <a:xfrm flipH="1">
                <a:off x="7213640" y="5086894"/>
                <a:ext cx="621883" cy="161360"/>
                <a:chOff x="2095703" y="3813225"/>
                <a:chExt cx="623645" cy="161158"/>
              </a:xfrm>
            </p:grpSpPr>
            <p:sp>
              <p:nvSpPr>
                <p:cNvPr id="24" name="椭圆 23"/>
                <p:cNvSpPr/>
                <p:nvPr/>
              </p:nvSpPr>
              <p:spPr bwMode="auto">
                <a:xfrm rot="5400000">
                  <a:off x="2330382" y="3578546"/>
                  <a:ext cx="151397" cy="620755"/>
                </a:xfrm>
                <a:prstGeom prst="ellipse">
                  <a:avLst/>
                </a:prstGeom>
                <a:solidFill>
                  <a:srgbClr val="006BA9"/>
                </a:solidFill>
                <a:ln w="28575" cap="flat" cmpd="sng" algn="ctr">
                  <a:solidFill>
                    <a:srgbClr val="006BA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rot="5400000">
                  <a:off x="2337001" y="3592036"/>
                  <a:ext cx="141050" cy="623644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" name="矩形 4"/>
            <p:cNvSpPr>
              <a:spLocks noChangeArrowheads="1"/>
            </p:cNvSpPr>
            <p:nvPr/>
          </p:nvSpPr>
          <p:spPr bwMode="auto">
            <a:xfrm>
              <a:off x="4441733" y="5022408"/>
              <a:ext cx="1979841" cy="1239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en-US" altLang="zh-CN" b="1" dirty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Activity</a:t>
              </a:r>
              <a:r>
                <a:rPr lang="zh-CN" altLang="en-US" b="1" dirty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生命周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期</a:t>
              </a:r>
              <a:endParaRPr lang="en-US" altLang="zh-CN" b="1" dirty="0" smtClean="0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  <a:p>
              <a:pPr marL="457200" indent="-457200">
                <a:lnSpc>
                  <a:spcPts val="3600"/>
                </a:lnSpc>
              </a:pPr>
              <a:r>
                <a:rPr lang="en-US" altLang="zh-CN" b="1" dirty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Activity</a:t>
              </a:r>
              <a:r>
                <a:rPr lang="zh-CN" altLang="en-US" b="1" dirty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的创建配置和关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闭</a:t>
              </a:r>
              <a:endParaRPr lang="en-US" altLang="zh-CN" b="1" dirty="0" smtClean="0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  <a:p>
              <a:pPr marL="457200" indent="-457200">
                <a:lnSpc>
                  <a:spcPts val="3600"/>
                </a:lnSpc>
              </a:pPr>
              <a:endParaRPr lang="en-US" altLang="zh-CN" b="1" dirty="0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28" name="组合 6"/>
          <p:cNvGrpSpPr>
            <a:grpSpLocks/>
          </p:cNvGrpSpPr>
          <p:nvPr/>
        </p:nvGrpSpPr>
        <p:grpSpPr bwMode="auto">
          <a:xfrm>
            <a:off x="5895976" y="1646933"/>
            <a:ext cx="3359149" cy="1938992"/>
            <a:chOff x="5947984" y="1286073"/>
            <a:chExt cx="3362177" cy="1939051"/>
          </a:xfrm>
        </p:grpSpPr>
        <p:sp>
          <p:nvSpPr>
            <p:cNvPr id="29" name="矩形 5"/>
            <p:cNvSpPr>
              <a:spLocks noChangeArrowheads="1"/>
            </p:cNvSpPr>
            <p:nvPr/>
          </p:nvSpPr>
          <p:spPr bwMode="auto">
            <a:xfrm flipH="1">
              <a:off x="5984529" y="1286073"/>
              <a:ext cx="3325632" cy="1939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en-US" altLang="zh-CN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微软雅黑" pitchFamily="34" charset="-122"/>
                </a:rPr>
                <a:t>Intent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微软雅黑" pitchFamily="34" charset="-122"/>
                </a:rPr>
                <a:t>与</a:t>
              </a:r>
              <a:r>
                <a:rPr lang="en-US" altLang="zh-CN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微软雅黑" pitchFamily="34" charset="-122"/>
                </a:rPr>
                <a:t>IntentFilter</a:t>
              </a:r>
            </a:p>
            <a:p>
              <a:pPr marL="457200" indent="-457200">
                <a:lnSpc>
                  <a:spcPts val="3600"/>
                </a:lnSpc>
              </a:pPr>
              <a:r>
                <a:rPr lang="en-US" altLang="zh-CN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微软雅黑" pitchFamily="34" charset="-122"/>
                </a:rPr>
                <a:t>Acitvity</a:t>
              </a:r>
              <a:r>
                <a:rPr lang="zh-CN" altLang="en-US" b="1" dirty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微软雅黑" pitchFamily="34" charset="-122"/>
                </a:rPr>
                <a:t>之间的跳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微软雅黑" pitchFamily="34" charset="-122"/>
                </a:rPr>
                <a:t>转</a:t>
              </a:r>
              <a:endParaRPr lang="en-US" altLang="zh-CN" b="1" dirty="0" smtClean="0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endParaRPr>
            </a:p>
            <a:p>
              <a:pPr marL="457200" indent="-457200">
                <a:lnSpc>
                  <a:spcPts val="3600"/>
                </a:lnSpc>
              </a:pPr>
              <a:r>
                <a:rPr lang="en-US" altLang="zh-CN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微软雅黑" pitchFamily="34" charset="-122"/>
                </a:rPr>
                <a:t>Activity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微软雅黑" pitchFamily="34" charset="-122"/>
                </a:rPr>
                <a:t>的启动模式</a:t>
              </a:r>
              <a:endParaRPr lang="en-US" altLang="zh-CN" b="1" dirty="0" smtClean="0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endParaRPr>
            </a:p>
            <a:p>
              <a:pPr marL="457200" indent="-457200">
                <a:lnSpc>
                  <a:spcPts val="3600"/>
                </a:lnSpc>
              </a:pPr>
              <a:endParaRPr lang="zh-CN" altLang="en-US" b="1" dirty="0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endParaRPr>
            </a:p>
          </p:txBody>
        </p:sp>
        <p:grpSp>
          <p:nvGrpSpPr>
            <p:cNvPr id="30" name="组合 16"/>
            <p:cNvGrpSpPr>
              <a:grpSpLocks/>
            </p:cNvGrpSpPr>
            <p:nvPr/>
          </p:nvGrpSpPr>
          <p:grpSpPr bwMode="auto">
            <a:xfrm flipH="1">
              <a:off x="5947984" y="2286831"/>
              <a:ext cx="2585191" cy="446681"/>
              <a:chOff x="1455470" y="2862509"/>
              <a:chExt cx="2703185" cy="446892"/>
            </a:xfrm>
          </p:grpSpPr>
          <p:cxnSp>
            <p:nvCxnSpPr>
              <p:cNvPr id="34" name="直接连接符 7"/>
              <p:cNvCxnSpPr>
                <a:cxnSpLocks noChangeShapeType="1"/>
              </p:cNvCxnSpPr>
              <p:nvPr/>
            </p:nvCxnSpPr>
            <p:spPr bwMode="auto">
              <a:xfrm>
                <a:off x="1455470" y="2862509"/>
                <a:ext cx="255076" cy="446892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714278" y="3309401"/>
                <a:ext cx="2444377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" name="组合 15"/>
            <p:cNvGrpSpPr>
              <a:grpSpLocks/>
            </p:cNvGrpSpPr>
            <p:nvPr/>
          </p:nvGrpSpPr>
          <p:grpSpPr bwMode="auto">
            <a:xfrm flipH="1">
              <a:off x="8313653" y="1747971"/>
              <a:ext cx="489391" cy="520715"/>
              <a:chOff x="1857876" y="3990277"/>
              <a:chExt cx="511727" cy="520961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1857876" y="4006160"/>
                <a:ext cx="511727" cy="473312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65869" y="3990277"/>
                <a:ext cx="335613" cy="52096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7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学习目标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80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>
            <a:grpSpLocks/>
          </p:cNvGrpSpPr>
          <p:nvPr/>
        </p:nvGrpSpPr>
        <p:grpSpPr bwMode="auto">
          <a:xfrm>
            <a:off x="1086785" y="980728"/>
            <a:ext cx="3476625" cy="5743575"/>
            <a:chOff x="250824" y="1045010"/>
            <a:chExt cx="3475194" cy="5743822"/>
          </a:xfrm>
        </p:grpSpPr>
        <p:sp>
          <p:nvSpPr>
            <p:cNvPr id="60" name="TextBox 5"/>
            <p:cNvSpPr txBox="1">
              <a:spLocks noChangeArrowheads="1"/>
            </p:cNvSpPr>
            <p:nvPr/>
          </p:nvSpPr>
          <p:spPr bwMode="auto">
            <a:xfrm>
              <a:off x="550486" y="1045010"/>
              <a:ext cx="92204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Activity State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 bwMode="auto">
            <a:xfrm flipV="1">
              <a:off x="250824" y="1249807"/>
              <a:ext cx="3462499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TextBox 8"/>
            <p:cNvSpPr txBox="1">
              <a:spLocks noChangeArrowheads="1"/>
            </p:cNvSpPr>
            <p:nvPr/>
          </p:nvSpPr>
          <p:spPr bwMode="auto">
            <a:xfrm>
              <a:off x="656990" y="2085011"/>
              <a:ext cx="63831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Created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63" name="直接连接符 62"/>
            <p:cNvCxnSpPr/>
            <p:nvPr/>
          </p:nvCxnSpPr>
          <p:spPr bwMode="auto">
            <a:xfrm flipV="1">
              <a:off x="250824" y="3250143"/>
              <a:ext cx="3462499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TextBox 10"/>
            <p:cNvSpPr txBox="1">
              <a:spLocks noChangeArrowheads="1"/>
            </p:cNvSpPr>
            <p:nvPr/>
          </p:nvSpPr>
          <p:spPr bwMode="auto">
            <a:xfrm>
              <a:off x="674955" y="3402159"/>
              <a:ext cx="59503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Started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5" name="TextBox 11"/>
            <p:cNvSpPr txBox="1">
              <a:spLocks noChangeArrowheads="1"/>
            </p:cNvSpPr>
            <p:nvPr/>
          </p:nvSpPr>
          <p:spPr bwMode="auto">
            <a:xfrm>
              <a:off x="2345142" y="1048114"/>
              <a:ext cx="1321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Fragment Callbacks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2345461" y="1295846"/>
              <a:ext cx="1320256" cy="271475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onAttach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2345461" y="1814981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onCreate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2345461" y="2340466"/>
              <a:ext cx="1320256" cy="271475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onCreateView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2343875" y="2865951"/>
              <a:ext cx="1320256" cy="271474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onActivityCreated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 flipV="1">
              <a:off x="263519" y="3772452"/>
              <a:ext cx="3449804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圆角矩形 70"/>
            <p:cNvSpPr/>
            <p:nvPr/>
          </p:nvSpPr>
          <p:spPr>
            <a:xfrm>
              <a:off x="2345461" y="3389849"/>
              <a:ext cx="1320256" cy="271474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onStart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345461" y="3901046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onResume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TextBox 19"/>
            <p:cNvSpPr txBox="1">
              <a:spLocks noChangeArrowheads="1"/>
            </p:cNvSpPr>
            <p:nvPr/>
          </p:nvSpPr>
          <p:spPr bwMode="auto">
            <a:xfrm>
              <a:off x="602008" y="3914682"/>
              <a:ext cx="73129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Resumed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 bwMode="auto">
            <a:xfrm flipV="1">
              <a:off x="250824" y="4285237"/>
              <a:ext cx="3462499" cy="0"/>
            </a:xfrm>
            <a:prstGeom prst="line">
              <a:avLst/>
            </a:prstGeom>
            <a:noFill/>
            <a:ln w="12700" cap="rnd" cmpd="sng" algn="ctr">
              <a:solidFill>
                <a:sysClr val="window" lastClr="FFFFFF">
                  <a:lumMod val="75000"/>
                </a:sys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TextBox 25"/>
            <p:cNvSpPr txBox="1">
              <a:spLocks noChangeArrowheads="1"/>
            </p:cNvSpPr>
            <p:nvPr/>
          </p:nvSpPr>
          <p:spPr bwMode="auto">
            <a:xfrm>
              <a:off x="659716" y="4431648"/>
              <a:ext cx="61587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Paused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2345461" y="4418593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onPaused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 bwMode="auto">
            <a:xfrm flipV="1">
              <a:off x="263519" y="4802785"/>
              <a:ext cx="3462499" cy="0"/>
            </a:xfrm>
            <a:prstGeom prst="line">
              <a:avLst/>
            </a:prstGeom>
            <a:noFill/>
            <a:ln w="12700" cap="rnd" cmpd="sng" algn="ctr">
              <a:solidFill>
                <a:sysClr val="window" lastClr="FFFFFF">
                  <a:lumMod val="75000"/>
                </a:sys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TextBox 28"/>
            <p:cNvSpPr txBox="1">
              <a:spLocks noChangeArrowheads="1"/>
            </p:cNvSpPr>
            <p:nvPr/>
          </p:nvSpPr>
          <p:spPr bwMode="auto">
            <a:xfrm>
              <a:off x="646694" y="4967793"/>
              <a:ext cx="6575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Stopped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2345461" y="4945666"/>
              <a:ext cx="1320256" cy="271474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onStop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 bwMode="auto">
            <a:xfrm flipV="1">
              <a:off x="257171" y="5345733"/>
              <a:ext cx="3462499" cy="0"/>
            </a:xfrm>
            <a:prstGeom prst="line">
              <a:avLst/>
            </a:prstGeom>
            <a:noFill/>
            <a:ln w="12700" cap="rnd" cmpd="sng" algn="ctr">
              <a:solidFill>
                <a:sysClr val="window" lastClr="FFFFFF">
                  <a:lumMod val="75000"/>
                </a:sys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1" name="TextBox 31"/>
            <p:cNvSpPr txBox="1">
              <a:spLocks noChangeArrowheads="1"/>
            </p:cNvSpPr>
            <p:nvPr/>
          </p:nvSpPr>
          <p:spPr bwMode="auto">
            <a:xfrm>
              <a:off x="589193" y="5998662"/>
              <a:ext cx="76655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Destroyed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2348635" y="5480676"/>
              <a:ext cx="1320256" cy="271475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onDestriyView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2351809" y="5998223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onDesttroy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2342288" y="6515770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onDetach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85" name="直接箭头连接符 84"/>
            <p:cNvCxnSpPr/>
            <p:nvPr/>
          </p:nvCxnSpPr>
          <p:spPr bwMode="auto">
            <a:xfrm>
              <a:off x="3002416" y="1580021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箭头连接符 85"/>
            <p:cNvCxnSpPr/>
            <p:nvPr/>
          </p:nvCxnSpPr>
          <p:spPr bwMode="auto">
            <a:xfrm>
              <a:off x="3005590" y="2111856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直接箭头连接符 86"/>
            <p:cNvCxnSpPr/>
            <p:nvPr/>
          </p:nvCxnSpPr>
          <p:spPr bwMode="auto">
            <a:xfrm>
              <a:off x="3004003" y="2632578"/>
              <a:ext cx="3174" cy="2206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直接箭头连接符 87"/>
            <p:cNvCxnSpPr/>
            <p:nvPr/>
          </p:nvCxnSpPr>
          <p:spPr bwMode="auto">
            <a:xfrm>
              <a:off x="3002416" y="3154889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直接箭头连接符 88"/>
            <p:cNvCxnSpPr/>
            <p:nvPr/>
          </p:nvCxnSpPr>
          <p:spPr bwMode="auto">
            <a:xfrm>
              <a:off x="3002416" y="3667673"/>
              <a:ext cx="3174" cy="2206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直接箭头连接符 89"/>
            <p:cNvCxnSpPr/>
            <p:nvPr/>
          </p:nvCxnSpPr>
          <p:spPr bwMode="auto">
            <a:xfrm>
              <a:off x="3004003" y="4191570"/>
              <a:ext cx="3174" cy="2206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直接箭头连接符 90"/>
            <p:cNvCxnSpPr/>
            <p:nvPr/>
          </p:nvCxnSpPr>
          <p:spPr bwMode="auto">
            <a:xfrm>
              <a:off x="3005590" y="4709118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3007177" y="5250479"/>
              <a:ext cx="3174" cy="22067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直接箭头连接符 92"/>
            <p:cNvCxnSpPr/>
            <p:nvPr/>
          </p:nvCxnSpPr>
          <p:spPr bwMode="auto">
            <a:xfrm>
              <a:off x="3010351" y="5763263"/>
              <a:ext cx="3174" cy="2206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直接箭头连接符 93"/>
            <p:cNvCxnSpPr/>
            <p:nvPr/>
          </p:nvCxnSpPr>
          <p:spPr bwMode="auto">
            <a:xfrm>
              <a:off x="2999242" y="6277635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5" name="矩形 94"/>
          <p:cNvSpPr/>
          <p:nvPr/>
        </p:nvSpPr>
        <p:spPr bwMode="auto">
          <a:xfrm>
            <a:off x="3120373" y="1182481"/>
            <a:ext cx="1430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96" name="圆角矩形 95"/>
          <p:cNvSpPr/>
          <p:nvPr/>
        </p:nvSpPr>
        <p:spPr bwMode="auto">
          <a:xfrm>
            <a:off x="5317473" y="999422"/>
            <a:ext cx="2407030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建立关联的时候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调用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3123548" y="2230231"/>
            <a:ext cx="1430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98" name="圆角矩形 97"/>
          <p:cNvSpPr/>
          <p:nvPr/>
        </p:nvSpPr>
        <p:spPr bwMode="auto">
          <a:xfrm>
            <a:off x="5320648" y="2047172"/>
            <a:ext cx="2403855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创建视图（加载布局）时调用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3126723" y="2755693"/>
            <a:ext cx="1430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00" name="圆角矩形 99"/>
          <p:cNvSpPr/>
          <p:nvPr/>
        </p:nvSpPr>
        <p:spPr bwMode="auto">
          <a:xfrm>
            <a:off x="5323823" y="2419402"/>
            <a:ext cx="2400680" cy="102155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相关联的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已经创建完成时调用。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3120373" y="5371893"/>
            <a:ext cx="1430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02" name="圆角矩形 101"/>
          <p:cNvSpPr/>
          <p:nvPr/>
        </p:nvSpPr>
        <p:spPr bwMode="auto">
          <a:xfrm>
            <a:off x="5317474" y="5188835"/>
            <a:ext cx="2407030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关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联的视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图被移除时调用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3123548" y="6400593"/>
            <a:ext cx="1430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04" name="圆角矩形 103"/>
          <p:cNvSpPr/>
          <p:nvPr/>
        </p:nvSpPr>
        <p:spPr bwMode="auto">
          <a:xfrm>
            <a:off x="5340074" y="6074658"/>
            <a:ext cx="2403856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解除关联的时候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调用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05" name="直接箭头连接符 104"/>
          <p:cNvCxnSpPr/>
          <p:nvPr/>
        </p:nvCxnSpPr>
        <p:spPr bwMode="auto">
          <a:xfrm>
            <a:off x="4658207" y="1367284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直接箭头连接符 105"/>
          <p:cNvCxnSpPr/>
          <p:nvPr/>
        </p:nvCxnSpPr>
        <p:spPr bwMode="auto">
          <a:xfrm>
            <a:off x="4658207" y="2412653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直接箭头连接符 106"/>
          <p:cNvCxnSpPr/>
          <p:nvPr/>
        </p:nvCxnSpPr>
        <p:spPr bwMode="auto">
          <a:xfrm>
            <a:off x="4658207" y="2915690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直接箭头连接符 107"/>
          <p:cNvCxnSpPr/>
          <p:nvPr/>
        </p:nvCxnSpPr>
        <p:spPr bwMode="auto">
          <a:xfrm>
            <a:off x="4658206" y="5557244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直接箭头连接符 108"/>
          <p:cNvCxnSpPr/>
          <p:nvPr/>
        </p:nvCxnSpPr>
        <p:spPr bwMode="auto">
          <a:xfrm>
            <a:off x="4658205" y="6549949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标题 1"/>
          <p:cNvSpPr>
            <a:spLocks noChangeArrowheads="1"/>
          </p:cNvSpPr>
          <p:nvPr/>
        </p:nvSpPr>
        <p:spPr bwMode="auto">
          <a:xfrm>
            <a:off x="1655985" y="188640"/>
            <a:ext cx="63003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4.6.2  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Fragment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的生命周期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600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4458" y="1203970"/>
            <a:ext cx="7693025" cy="323314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dirty="0"/>
              <a:t>public class NewsListFragment extends Fragment{</a:t>
            </a:r>
          </a:p>
          <a:p>
            <a:r>
              <a:rPr lang="en-US" altLang="zh-CN" sz="1600" dirty="0"/>
              <a:t>	@Override</a:t>
            </a:r>
          </a:p>
          <a:p>
            <a:r>
              <a:rPr lang="en-US" altLang="zh-CN" sz="1600" dirty="0"/>
              <a:t>	public View onCreateView(LayoutInflater inflater, ViewGroup container,</a:t>
            </a:r>
          </a:p>
          <a:p>
            <a:r>
              <a:rPr lang="en-US" altLang="zh-CN" sz="1600" dirty="0"/>
              <a:t>			Bundle savedInstanceState) {</a:t>
            </a:r>
          </a:p>
          <a:p>
            <a:r>
              <a:rPr lang="en-US" altLang="zh-CN" sz="1600" dirty="0"/>
              <a:t>		View v = inflater.inflate(R.layout.fragment, container, false);</a:t>
            </a:r>
          </a:p>
          <a:p>
            <a:r>
              <a:rPr lang="en-US" altLang="zh-CN" sz="1600" dirty="0"/>
              <a:t>		return v;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}</a:t>
            </a:r>
          </a:p>
        </p:txBody>
      </p:sp>
      <p:sp>
        <p:nvSpPr>
          <p:cNvPr id="42" name="矩形 41"/>
          <p:cNvSpPr/>
          <p:nvPr/>
        </p:nvSpPr>
        <p:spPr bwMode="auto">
          <a:xfrm>
            <a:off x="2402632" y="2703929"/>
            <a:ext cx="54006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1048215" y="3303320"/>
            <a:ext cx="7207499" cy="102155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第一个参数表示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对应的布局资源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lang="en-US" altLang="zh-CN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第二个参数表示存放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布局的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ViewGroup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lang="en-US" altLang="zh-CN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第三个参数表示是否在创建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的布局时附加到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ViewGroup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上。</a:t>
            </a:r>
            <a:endParaRPr lang="en-US" altLang="zh-CN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>
            <a:off x="4805185" y="3073261"/>
            <a:ext cx="0" cy="23105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4.6.3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创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建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Fragment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729524" y="4725144"/>
            <a:ext cx="7650163" cy="1800200"/>
          </a:xfrm>
          <a:prstGeom prst="wedgeRoundRectCallout">
            <a:avLst>
              <a:gd name="adj1" fmla="val 16327"/>
              <a:gd name="adj2" fmla="val -65797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zh-CN" altLang="en-US" sz="16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系统中提供了两个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r>
              <a:rPr lang="zh-CN" altLang="en-US" sz="16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，分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别是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android.app.Fragment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android.support.v4.app.Fragment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。如果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NewsListFragment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类继承的是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android.app.Fragment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类，则程序只能兼容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版本以上的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系统，如果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NewsListFragment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类继承的是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android.support.v4.app.Fragment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类，则程序可以兼容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版本以上的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</a:t>
            </a:r>
            <a:r>
              <a:rPr lang="zh-CN" altLang="en-US" sz="16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。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6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 animBg="1"/>
      <p:bldP spid="43" grpId="1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395536" y="1712242"/>
            <a:ext cx="8352928" cy="4669085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4283969" y="1484784"/>
            <a:ext cx="349483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中添加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Fragment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81012" y="1753021"/>
            <a:ext cx="814047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中使用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时，可以通过两种方式将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添加到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中，一种是通过布局文件添加，一种是通过代码动态添加。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通过布局文件添加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</a:p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3587" y="3773754"/>
            <a:ext cx="7693025" cy="253556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&lt;fragment</a:t>
            </a:r>
          </a:p>
          <a:p>
            <a:r>
              <a:rPr lang="en-US" altLang="zh-CN" dirty="0" smtClean="0"/>
              <a:t>        android:name</a:t>
            </a:r>
            <a:r>
              <a:rPr lang="en-US" altLang="zh-CN" dirty="0"/>
              <a:t>="</a:t>
            </a:r>
            <a:r>
              <a:rPr lang="en-US" altLang="zh-CN" dirty="0" smtClean="0"/>
              <a:t>cn.itcast.NewsListFragment“</a:t>
            </a:r>
          </a:p>
          <a:p>
            <a:r>
              <a:rPr lang="en-US" altLang="zh-CN" dirty="0"/>
              <a:t>        android:id="@+id/newslist</a:t>
            </a:r>
            <a:r>
              <a:rPr lang="en-US" altLang="zh-CN" dirty="0" smtClean="0"/>
              <a:t>"</a:t>
            </a:r>
            <a:endParaRPr lang="en-US" altLang="zh-CN" dirty="0"/>
          </a:p>
          <a:p>
            <a:r>
              <a:rPr lang="en-US" altLang="zh-CN" dirty="0"/>
              <a:t>        android:layout_width="match_parent"</a:t>
            </a:r>
          </a:p>
          <a:p>
            <a:r>
              <a:rPr lang="en-US" altLang="zh-CN" dirty="0"/>
              <a:t>        android:layout_height="match_parent"&gt;</a:t>
            </a:r>
          </a:p>
          <a:p>
            <a:r>
              <a:rPr lang="en-US" altLang="zh-CN" dirty="0"/>
              <a:t>&lt;/fragment&gt;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1331640" y="4274785"/>
            <a:ext cx="4248472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3455876" y="3665793"/>
            <a:ext cx="3276233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自定义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的完整路径</a:t>
            </a:r>
          </a:p>
        </p:txBody>
      </p:sp>
      <p:cxnSp>
        <p:nvCxnSpPr>
          <p:cNvPr id="16" name="直接箭头连接符 15"/>
          <p:cNvCxnSpPr/>
          <p:nvPr/>
        </p:nvCxnSpPr>
        <p:spPr bwMode="auto">
          <a:xfrm flipV="1">
            <a:off x="4822465" y="3997178"/>
            <a:ext cx="0" cy="270566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188640"/>
            <a:ext cx="69655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4.6.4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在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Activity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中添加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Fragment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87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395536" y="1712243"/>
            <a:ext cx="8352928" cy="358896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4717392" y="1484784"/>
            <a:ext cx="331099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中添加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Fragment</a:t>
            </a:r>
          </a:p>
        </p:txBody>
      </p:sp>
      <p:sp>
        <p:nvSpPr>
          <p:cNvPr id="26" name="内容占位符 2"/>
          <p:cNvSpPr txBox="1">
            <a:spLocks/>
          </p:cNvSpPr>
          <p:nvPr/>
        </p:nvSpPr>
        <p:spPr bwMode="auto">
          <a:xfrm>
            <a:off x="251520" y="1995716"/>
            <a:ext cx="814047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在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中动态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添加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的步骤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lphaLcParenR"/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建需要创建一个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的实例对象。</a:t>
            </a:r>
          </a:p>
          <a:p>
            <a:pPr marL="1314450"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lphaLcParenR"/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FragmentManager(Fragment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管理器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的实例。</a:t>
            </a:r>
          </a:p>
          <a:p>
            <a:pPr marL="1314450"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lphaLcParenR"/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启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FragmentTransaction(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事务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1314450"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lphaLcParenR"/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的布局容器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一般为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FrameLayout)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中添加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1314450"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lphaLcParenR"/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commit()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方法提交事务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40"/>
            <a:ext cx="61228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4.6.4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在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Activity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中添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Fragment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16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395536" y="1712243"/>
            <a:ext cx="8352928" cy="373298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004048" y="1484784"/>
            <a:ext cx="277475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态添加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Fragment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内容占位符 2"/>
          <p:cNvSpPr txBox="1">
            <a:spLocks/>
          </p:cNvSpPr>
          <p:nvPr/>
        </p:nvSpPr>
        <p:spPr bwMode="auto">
          <a:xfrm>
            <a:off x="481012" y="1996421"/>
            <a:ext cx="814047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在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中动态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添加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3586" y="2741812"/>
            <a:ext cx="7693025" cy="216982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NewsListFragment </a:t>
            </a:r>
            <a:r>
              <a:rPr lang="en-US" altLang="zh-CN" dirty="0"/>
              <a:t>fragment = new </a:t>
            </a:r>
            <a:r>
              <a:rPr lang="en-US" altLang="zh-CN" dirty="0" smtClean="0"/>
              <a:t>NewsListFragment();</a:t>
            </a:r>
            <a:endParaRPr lang="zh-CN" altLang="en-US" dirty="0"/>
          </a:p>
          <a:p>
            <a:r>
              <a:rPr lang="en-US" altLang="zh-CN" dirty="0" smtClean="0"/>
              <a:t>FragmentManager </a:t>
            </a:r>
            <a:r>
              <a:rPr lang="en-US" altLang="zh-CN" dirty="0"/>
              <a:t>fm = </a:t>
            </a:r>
            <a:r>
              <a:rPr lang="en-US" altLang="zh-CN" dirty="0" smtClean="0"/>
              <a:t>getFragmentManager();</a:t>
            </a:r>
            <a:endParaRPr lang="zh-CN" altLang="en-US" dirty="0"/>
          </a:p>
          <a:p>
            <a:r>
              <a:rPr lang="en-US" altLang="zh-CN" dirty="0" smtClean="0"/>
              <a:t>FragmentTransaction </a:t>
            </a:r>
            <a:r>
              <a:rPr lang="en-US" altLang="zh-CN" dirty="0"/>
              <a:t>beginTransaction = fm.beginTransaction();</a:t>
            </a:r>
          </a:p>
          <a:p>
            <a:r>
              <a:rPr lang="en-US" altLang="zh-CN" dirty="0" smtClean="0"/>
              <a:t>beginTransaction.replace(R.id.ll,fragment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r>
              <a:rPr lang="en-US" altLang="zh-CN" dirty="0" smtClean="0"/>
              <a:t>beginTransaction.commit();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 bwMode="auto">
          <a:xfrm>
            <a:off x="775826" y="2843086"/>
            <a:ext cx="538035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1657210" y="3462680"/>
            <a:ext cx="2520280" cy="369332"/>
          </a:xfrm>
          <a:prstGeom prst="roundRect">
            <a:avLst>
              <a:gd name="adj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实例化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Fragment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对象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2590446" y="3212419"/>
            <a:ext cx="0" cy="293008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矩形 30"/>
          <p:cNvSpPr/>
          <p:nvPr/>
        </p:nvSpPr>
        <p:spPr bwMode="auto">
          <a:xfrm>
            <a:off x="775826" y="3296449"/>
            <a:ext cx="4516254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2339752" y="3944239"/>
            <a:ext cx="3576590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获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取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FragmentManager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实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例</a:t>
            </a:r>
          </a:p>
        </p:txBody>
      </p:sp>
      <p:cxnSp>
        <p:nvCxnSpPr>
          <p:cNvPr id="33" name="直接箭头连接符 32"/>
          <p:cNvCxnSpPr/>
          <p:nvPr/>
        </p:nvCxnSpPr>
        <p:spPr bwMode="auto">
          <a:xfrm>
            <a:off x="4175883" y="3681463"/>
            <a:ext cx="0" cy="254554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矩形 33"/>
          <p:cNvSpPr/>
          <p:nvPr/>
        </p:nvSpPr>
        <p:spPr bwMode="auto">
          <a:xfrm>
            <a:off x="775826" y="3725415"/>
            <a:ext cx="6028422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7191004" y="3642351"/>
            <a:ext cx="1267503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开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启事务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6804248" y="3877008"/>
            <a:ext cx="372041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4.6.4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创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建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Fragment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75826" y="4112739"/>
            <a:ext cx="4228222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5345571" y="4112739"/>
            <a:ext cx="1744996" cy="369332"/>
          </a:xfrm>
          <a:prstGeom prst="roundRect">
            <a:avLst>
              <a:gd name="adj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添加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Fragment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2" name="直接箭头连接符 21"/>
          <p:cNvCxnSpPr>
            <a:endCxn id="21" idx="1"/>
          </p:cNvCxnSpPr>
          <p:nvPr/>
        </p:nvCxnSpPr>
        <p:spPr bwMode="auto">
          <a:xfrm flipV="1">
            <a:off x="4996372" y="4297405"/>
            <a:ext cx="349199" cy="149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 bwMode="auto">
          <a:xfrm>
            <a:off x="769863" y="4500936"/>
            <a:ext cx="2650009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V="1">
            <a:off x="3419872" y="4685602"/>
            <a:ext cx="349199" cy="1495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圆角矩形 37"/>
          <p:cNvSpPr/>
          <p:nvPr/>
        </p:nvSpPr>
        <p:spPr bwMode="auto">
          <a:xfrm>
            <a:off x="3790037" y="4522275"/>
            <a:ext cx="1214011" cy="369332"/>
          </a:xfrm>
          <a:prstGeom prst="roundRect">
            <a:avLst>
              <a:gd name="adj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提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交事务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967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20" grpId="0" animBg="1"/>
      <p:bldP spid="20" grpId="1" animBg="1"/>
      <p:bldP spid="21" grpId="0" animBg="1"/>
      <p:bldP spid="21" grpId="2" animBg="1"/>
      <p:bldP spid="25" grpId="0" animBg="1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 bwMode="auto">
          <a:xfrm rot="574600">
            <a:off x="792564" y="223153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802089" y="2236299"/>
            <a:ext cx="347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973539" y="2590312"/>
            <a:ext cx="522763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3" name="椭圆 42"/>
          <p:cNvSpPr/>
          <p:nvPr/>
        </p:nvSpPr>
        <p:spPr bwMode="auto">
          <a:xfrm rot="574600">
            <a:off x="794151" y="2914162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806851" y="2896699"/>
            <a:ext cx="349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991001" y="3285637"/>
            <a:ext cx="5227638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8" name="椭圆 47"/>
          <p:cNvSpPr/>
          <p:nvPr/>
        </p:nvSpPr>
        <p:spPr bwMode="auto">
          <a:xfrm rot="574600">
            <a:off x="798914" y="4265124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806851" y="4269887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1008464" y="4639774"/>
            <a:ext cx="522763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1" name="矩形 50"/>
          <p:cNvSpPr/>
          <p:nvPr/>
        </p:nvSpPr>
        <p:spPr>
          <a:xfrm>
            <a:off x="1187851" y="2245824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功能描述：</a:t>
            </a:r>
            <a:endParaRPr lang="en-US" altLang="zh-CN" sz="14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181501" y="2896699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技术要点：</a:t>
            </a:r>
            <a:endParaRPr lang="en-US" altLang="zh-CN" sz="14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459439" y="3728549"/>
            <a:ext cx="4137025" cy="889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用户交互界面的设计与实现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建两个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Fragment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界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面逻辑代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码的设计与实现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87851" y="4217499"/>
            <a:ext cx="1135247" cy="345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实现步骤： </a:t>
            </a:r>
          </a:p>
        </p:txBody>
      </p:sp>
      <p:sp>
        <p:nvSpPr>
          <p:cNvPr id="56" name="矩形 55"/>
          <p:cNvSpPr/>
          <p:nvPr/>
        </p:nvSpPr>
        <p:spPr>
          <a:xfrm>
            <a:off x="2459439" y="2255349"/>
            <a:ext cx="3416320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现点击界面中左侧图片，右侧界面切换的功能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459439" y="2942737"/>
            <a:ext cx="2007281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Fragment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现切换效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果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5985" y="188640"/>
            <a:ext cx="702047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4.6.5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实战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演</a:t>
            </a:r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练</a:t>
            </a:r>
            <a:r>
              <a:rPr lang="en-US" altLang="zh-CN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川菜菜谱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050466"/>
            <a:ext cx="1979522" cy="314111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969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/>
      <p:bldP spid="43" grpId="0" animBg="1"/>
      <p:bldP spid="44" grpId="0"/>
      <p:bldP spid="48" grpId="0" animBg="1"/>
      <p:bldP spid="49" grpId="0"/>
      <p:bldP spid="51" grpId="0"/>
      <p:bldP spid="52" grpId="0"/>
      <p:bldP spid="53" grpId="0"/>
      <p:bldP spid="55" grpId="0"/>
      <p:bldP spid="56" grpId="0"/>
      <p:bldP spid="5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676525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768600" y="1903412"/>
            <a:ext cx="5791200" cy="3181771"/>
            <a:chOff x="2488655" y="2668586"/>
            <a:chExt cx="5443608" cy="3685520"/>
          </a:xfrm>
        </p:grpSpPr>
        <p:sp>
          <p:nvSpPr>
            <p:cNvPr id="4" name="圆角矩形 1"/>
            <p:cNvSpPr>
              <a:spLocks noChangeArrowheads="1"/>
            </p:cNvSpPr>
            <p:nvPr/>
          </p:nvSpPr>
          <p:spPr bwMode="auto">
            <a:xfrm>
              <a:off x="2488655" y="2668586"/>
              <a:ext cx="5443608" cy="368552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6BA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矩形 2"/>
            <p:cNvSpPr>
              <a:spLocks noChangeArrowheads="1"/>
            </p:cNvSpPr>
            <p:nvPr/>
          </p:nvSpPr>
          <p:spPr bwMode="auto">
            <a:xfrm>
              <a:off x="2745316" y="2991605"/>
              <a:ext cx="5091445" cy="309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dirty="0">
                  <a:ea typeface="微软雅黑" pitchFamily="34" charset="-122"/>
                </a:rPr>
                <a:t>本章主要介绍了</a:t>
              </a:r>
              <a:r>
                <a:rPr lang="en-US" altLang="zh-CN" dirty="0">
                  <a:ea typeface="微软雅黑" pitchFamily="34" charset="-122"/>
                </a:rPr>
                <a:t>Activity</a:t>
              </a:r>
              <a:r>
                <a:rPr lang="zh-CN" altLang="en-US" dirty="0">
                  <a:ea typeface="微软雅黑" pitchFamily="34" charset="-122"/>
                </a:rPr>
                <a:t>的相关知识，包括了</a:t>
              </a:r>
              <a:r>
                <a:rPr lang="en-US" altLang="zh-CN" dirty="0">
                  <a:ea typeface="微软雅黑" pitchFamily="34" charset="-122"/>
                </a:rPr>
                <a:t>Activity</a:t>
              </a:r>
              <a:r>
                <a:rPr lang="zh-CN" altLang="en-US" dirty="0">
                  <a:ea typeface="微软雅黑" pitchFamily="34" charset="-122"/>
                </a:rPr>
                <a:t>的生命周期，如何创建、开启和关闭单个</a:t>
              </a:r>
              <a:r>
                <a:rPr lang="en-US" altLang="zh-CN" dirty="0">
                  <a:ea typeface="微软雅黑" pitchFamily="34" charset="-122"/>
                </a:rPr>
                <a:t>Activity</a:t>
              </a:r>
              <a:r>
                <a:rPr lang="zh-CN" altLang="en-US" dirty="0">
                  <a:ea typeface="微软雅黑" pitchFamily="34" charset="-122"/>
                </a:rPr>
                <a:t>、</a:t>
              </a:r>
              <a:r>
                <a:rPr lang="en-US" altLang="zh-CN" dirty="0">
                  <a:ea typeface="微软雅黑" pitchFamily="34" charset="-122"/>
                </a:rPr>
                <a:t>Intent</a:t>
              </a:r>
              <a:r>
                <a:rPr lang="zh-CN" altLang="en-US" dirty="0">
                  <a:ea typeface="微软雅黑" pitchFamily="34" charset="-122"/>
                </a:rPr>
                <a:t>和</a:t>
              </a:r>
              <a:r>
                <a:rPr lang="en-US" altLang="zh-CN" dirty="0">
                  <a:ea typeface="微软雅黑" pitchFamily="34" charset="-122"/>
                </a:rPr>
                <a:t>IntentFilter</a:t>
              </a:r>
              <a:r>
                <a:rPr lang="zh-CN" altLang="en-US" dirty="0">
                  <a:ea typeface="微软雅黑" pitchFamily="34" charset="-122"/>
                </a:rPr>
                <a:t>、</a:t>
              </a:r>
              <a:r>
                <a:rPr lang="en-US" altLang="zh-CN" dirty="0">
                  <a:ea typeface="微软雅黑" pitchFamily="34" charset="-122"/>
                </a:rPr>
                <a:t>Activity</a:t>
              </a:r>
              <a:r>
                <a:rPr lang="zh-CN" altLang="en-US" dirty="0">
                  <a:ea typeface="微软雅黑" pitchFamily="34" charset="-122"/>
                </a:rPr>
                <a:t>之间的跳转与数据传递和</a:t>
              </a:r>
              <a:r>
                <a:rPr lang="en-US" altLang="zh-CN" dirty="0">
                  <a:ea typeface="微软雅黑" pitchFamily="34" charset="-122"/>
                </a:rPr>
                <a:t>Activity</a:t>
              </a:r>
              <a:r>
                <a:rPr lang="zh-CN" altLang="en-US" dirty="0">
                  <a:ea typeface="微软雅黑" pitchFamily="34" charset="-122"/>
                </a:rPr>
                <a:t>的启动模式以及</a:t>
              </a:r>
              <a:r>
                <a:rPr lang="en-US" altLang="zh-CN" dirty="0">
                  <a:ea typeface="微软雅黑" pitchFamily="34" charset="-122"/>
                </a:rPr>
                <a:t>Fragment</a:t>
              </a:r>
              <a:r>
                <a:rPr lang="zh-CN" altLang="en-US" dirty="0">
                  <a:ea typeface="微软雅黑" pitchFamily="34" charset="-122"/>
                </a:rPr>
                <a:t>的使用。在</a:t>
              </a:r>
              <a:r>
                <a:rPr lang="en-US" altLang="zh-CN" dirty="0">
                  <a:ea typeface="微软雅黑" pitchFamily="34" charset="-122"/>
                </a:rPr>
                <a:t>Android</a:t>
              </a:r>
              <a:r>
                <a:rPr lang="zh-CN" altLang="en-US" dirty="0">
                  <a:ea typeface="微软雅黑" pitchFamily="34" charset="-122"/>
                </a:rPr>
                <a:t>程序中用到最多的就是</a:t>
              </a:r>
              <a:r>
                <a:rPr lang="en-US" altLang="zh-CN" dirty="0">
                  <a:ea typeface="微软雅黑" pitchFamily="34" charset="-122"/>
                </a:rPr>
                <a:t>Activity</a:t>
              </a:r>
              <a:r>
                <a:rPr lang="zh-CN" altLang="en-US" dirty="0">
                  <a:ea typeface="微软雅黑" pitchFamily="34" charset="-122"/>
                </a:rPr>
                <a:t>以及</a:t>
              </a:r>
              <a:r>
                <a:rPr lang="en-US" altLang="zh-CN" dirty="0">
                  <a:ea typeface="微软雅黑" pitchFamily="34" charset="-122"/>
                </a:rPr>
                <a:t>Activity</a:t>
              </a:r>
              <a:r>
                <a:rPr lang="zh-CN" altLang="en-US" dirty="0">
                  <a:ea typeface="微软雅黑" pitchFamily="34" charset="-122"/>
                </a:rPr>
                <a:t>之间数据的传递，因此要求读者必须掌握这部分内</a:t>
              </a:r>
              <a:r>
                <a:rPr lang="zh-CN" altLang="en-US" dirty="0" smtClean="0">
                  <a:ea typeface="微软雅黑" pitchFamily="34" charset="-122"/>
                </a:rPr>
                <a:t>容。</a:t>
              </a:r>
              <a:endParaRPr lang="en-US" altLang="zh-CN" dirty="0">
                <a:latin typeface="+mn-lt"/>
                <a:ea typeface="微软雅黑" pitchFamily="34" charset="-122"/>
              </a:endParaRPr>
            </a:p>
          </p:txBody>
        </p:sp>
      </p:grp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4.7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本章小结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589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 bwMode="auto">
          <a:xfrm>
            <a:off x="481013" y="1300163"/>
            <a:ext cx="7975600" cy="41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本章作业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/>
              <a:t>简述</a:t>
            </a:r>
            <a:r>
              <a:rPr lang="en-US" altLang="zh-CN" sz="2400" dirty="0"/>
              <a:t>Activity</a:t>
            </a:r>
            <a:r>
              <a:rPr lang="zh-CN" altLang="en-US" sz="2400" dirty="0"/>
              <a:t>的四种启动模式及其特点。</a:t>
            </a:r>
            <a:endParaRPr lang="zh-CN" altLang="en-US" sz="24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/>
              <a:t>简述</a:t>
            </a:r>
            <a:r>
              <a:rPr lang="en-US" altLang="zh-CN" sz="2400" dirty="0"/>
              <a:t>Activity</a:t>
            </a:r>
            <a:r>
              <a:rPr lang="zh-CN" altLang="en-US" sz="2400" dirty="0"/>
              <a:t>的生命周期的方法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571500" lvl="1" indent="-571500" eaLnBrk="1" hangingPunct="1">
              <a:lnSpc>
                <a:spcPct val="150000"/>
              </a:lnSpc>
              <a:buNone/>
              <a:defRPr/>
            </a:pP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</a:rPr>
              <a:t>预习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  <a:endParaRPr lang="en-US" altLang="zh-CN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数据存储的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方</a:t>
            </a: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式有哪几种？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3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304272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566618" y="1655512"/>
            <a:ext cx="5949598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805482" y="3900729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4</a:t>
            </a:r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.4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之间的跳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转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805482" y="179616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4</a:t>
            </a:r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.1   </a:t>
            </a:r>
            <a:r>
              <a:rPr lang="en-US" altLang="zh-CN" sz="24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的生命周期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805482" y="2550597"/>
            <a:ext cx="40865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4</a:t>
            </a:r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.2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的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创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建配置和关闭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805482" y="32830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4</a:t>
            </a:r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.3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Intent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IntentFilter</a:t>
            </a:r>
            <a:endParaRPr lang="zh-CN" altLang="en-US" sz="2400" dirty="0">
              <a:solidFill>
                <a:srgbClr val="7F7F7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20072" y="1759460"/>
            <a:ext cx="3528392" cy="354174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428075" y="2499164"/>
            <a:ext cx="3032357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Agency FB" panose="020B0503020202020204" pitchFamily="34" charset="0"/>
                <a:ea typeface="Adobe 宋体 Std L" pitchFamily="18" charset="-122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Agency FB" panose="020B0503020202020204" pitchFamily="34" charset="0"/>
                <a:ea typeface="Adobe 宋体 Std L" pitchFamily="18" charset="-122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805482" y="4581128"/>
            <a:ext cx="4486598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4.5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的任务栈和启动模式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805482" y="519409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4.6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使用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Fragment</a:t>
            </a:r>
            <a:endParaRPr lang="zh-CN" altLang="en-US" sz="2400" dirty="0">
              <a:solidFill>
                <a:srgbClr val="7F7F7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33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1566108673"/>
              </p:ext>
            </p:extLst>
          </p:nvPr>
        </p:nvGraphicFramePr>
        <p:xfrm>
          <a:off x="1110744" y="1556792"/>
          <a:ext cx="6912768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87624" y="177281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7030A0"/>
                </a:solidFill>
              </a:rPr>
              <a:t>启动</a:t>
            </a:r>
            <a:endParaRPr lang="en-US" altLang="zh-CN" sz="1400" b="1" dirty="0" smtClean="0">
              <a:solidFill>
                <a:srgbClr val="7030A0"/>
              </a:solidFill>
            </a:endParaRPr>
          </a:p>
          <a:p>
            <a:r>
              <a:rPr lang="zh-CN" altLang="en-US" sz="1400" b="1" dirty="0" smtClean="0">
                <a:solidFill>
                  <a:srgbClr val="7030A0"/>
                </a:solidFill>
              </a:rPr>
              <a:t>状态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2730" y="249289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6600CC"/>
                </a:solidFill>
              </a:rPr>
              <a:t>运行</a:t>
            </a:r>
            <a:endParaRPr lang="en-US" altLang="zh-CN" sz="1400" b="1" dirty="0" smtClean="0">
              <a:solidFill>
                <a:srgbClr val="6600CC"/>
              </a:solidFill>
            </a:endParaRPr>
          </a:p>
          <a:p>
            <a:r>
              <a:rPr lang="zh-CN" altLang="en-US" sz="1400" b="1" dirty="0" smtClean="0">
                <a:solidFill>
                  <a:srgbClr val="6600CC"/>
                </a:solidFill>
              </a:rPr>
              <a:t>状态</a:t>
            </a:r>
            <a:endParaRPr lang="zh-CN" altLang="en-US" sz="1400" b="1" dirty="0">
              <a:solidFill>
                <a:srgbClr val="6600C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9949" y="31409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暂停</a:t>
            </a: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状态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2729" y="38610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2">
                    <a:lumMod val="75000"/>
                  </a:schemeClr>
                </a:solidFill>
              </a:rPr>
              <a:t>停止</a:t>
            </a:r>
            <a:endParaRPr lang="en-US" altLang="zh-CN" sz="1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1400" b="1" dirty="0" smtClean="0">
                <a:solidFill>
                  <a:schemeClr val="tx2">
                    <a:lumMod val="75000"/>
                  </a:schemeClr>
                </a:solidFill>
              </a:rPr>
              <a:t>状态</a:t>
            </a:r>
            <a:endParaRPr lang="zh-CN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623" y="458112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solidFill>
                  <a:srgbClr val="009999"/>
                </a:solidFill>
              </a:rPr>
              <a:t>销毁</a:t>
            </a:r>
            <a:endParaRPr lang="en-US" altLang="zh-CN" sz="1400" b="1" smtClean="0">
              <a:solidFill>
                <a:srgbClr val="009999"/>
              </a:solidFill>
            </a:endParaRPr>
          </a:p>
          <a:p>
            <a:r>
              <a:rPr lang="zh-CN" altLang="en-US" sz="1400" b="1" smtClean="0">
                <a:solidFill>
                  <a:srgbClr val="009999"/>
                </a:solidFill>
              </a:rPr>
              <a:t>状态</a:t>
            </a:r>
            <a:endParaRPr lang="zh-CN" altLang="en-US" sz="1400" b="1">
              <a:solidFill>
                <a:srgbClr val="009999"/>
              </a:solidFill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.1.1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生命周期状态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8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 descr="说明: 06122121-9ee211a699584ea8b071e1fce93e5fe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600" y="1418907"/>
            <a:ext cx="3977616" cy="525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604840" y="1915720"/>
            <a:ext cx="1360738" cy="360000"/>
          </a:xfrm>
          <a:prstGeom prst="rect">
            <a:avLst/>
          </a:prstGeom>
          <a:ln w="19050">
            <a:solidFill>
              <a:srgbClr val="01598B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4965578" y="2088531"/>
            <a:ext cx="430823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圆角矩形 4"/>
          <p:cNvSpPr/>
          <p:nvPr/>
        </p:nvSpPr>
        <p:spPr>
          <a:xfrm>
            <a:off x="5433015" y="1938718"/>
            <a:ext cx="2469505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创建时调用</a:t>
            </a:r>
            <a:endParaRPr lang="en-US" altLang="zh-CN" b="1" dirty="0" smtClean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4840" y="2466907"/>
            <a:ext cx="1360738" cy="360000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4985898" y="2323029"/>
            <a:ext cx="447117" cy="276522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圆角矩形 7"/>
          <p:cNvSpPr/>
          <p:nvPr/>
        </p:nvSpPr>
        <p:spPr>
          <a:xfrm>
            <a:off x="5402569" y="1925544"/>
            <a:ext cx="2947734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即将可见时调用</a:t>
            </a:r>
            <a:endParaRPr lang="en-US" altLang="zh-CN" b="1" dirty="0" smtClean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04840" y="3011862"/>
            <a:ext cx="1360738" cy="360000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H="1" flipV="1">
            <a:off x="2619320" y="2709552"/>
            <a:ext cx="949750" cy="451155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圆角矩形 10"/>
          <p:cNvSpPr/>
          <p:nvPr/>
        </p:nvSpPr>
        <p:spPr>
          <a:xfrm>
            <a:off x="650721" y="2220040"/>
            <a:ext cx="1887879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获取焦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点时调用</a:t>
            </a:r>
            <a:endParaRPr lang="en-US" altLang="zh-CN" b="1" dirty="0" smtClean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04840" y="4417627"/>
            <a:ext cx="1360738" cy="360000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flipH="1">
            <a:off x="2411760" y="4597627"/>
            <a:ext cx="115731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圆角矩形 13"/>
          <p:cNvSpPr/>
          <p:nvPr/>
        </p:nvSpPr>
        <p:spPr>
          <a:xfrm>
            <a:off x="531582" y="3879748"/>
            <a:ext cx="1887974" cy="13280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当前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被其他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覆盖或者锁屏时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调用</a:t>
            </a:r>
            <a:endParaRPr lang="en-US" altLang="zh-CN" b="1" dirty="0" smtClean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840" y="5241439"/>
            <a:ext cx="1360738" cy="360000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H="1">
            <a:off x="2619320" y="5405136"/>
            <a:ext cx="92641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圆角矩形 16"/>
          <p:cNvSpPr/>
          <p:nvPr/>
        </p:nvSpPr>
        <p:spPr>
          <a:xfrm>
            <a:off x="731441" y="5100353"/>
            <a:ext cx="1887879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对用户不可见时调用</a:t>
            </a:r>
            <a:endParaRPr lang="en-US" altLang="zh-CN" b="1" dirty="0" smtClean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04840" y="5783659"/>
            <a:ext cx="1360738" cy="360000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5026538" y="5957416"/>
            <a:ext cx="386157" cy="6243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圆角矩形 19"/>
          <p:cNvSpPr/>
          <p:nvPr/>
        </p:nvSpPr>
        <p:spPr>
          <a:xfrm>
            <a:off x="5396401" y="5783659"/>
            <a:ext cx="2469505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销毁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时调用</a:t>
            </a:r>
            <a:endParaRPr lang="en-US" altLang="zh-CN" b="1" dirty="0" smtClean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70416" y="2466907"/>
            <a:ext cx="1360738" cy="360000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6560072" y="2884611"/>
            <a:ext cx="1960" cy="391045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988652" y="3266388"/>
            <a:ext cx="2469505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从停止状态再次启动时调用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4.1.2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生命周期方法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948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712243"/>
            <a:ext cx="8102600" cy="252028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81013" y="1917859"/>
            <a:ext cx="8051428" cy="21706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第一次运行程序时调用的生命周期方法为：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onCreate()—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onStart()—onResume()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退出程序时调用的生命周期方法为：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onPause()—onStop()—onDestory()</a:t>
            </a:r>
            <a:r>
              <a:rPr lang="zh-CN" altLang="en-US" sz="2000" dirty="0" smtClean="0"/>
              <a:t>。</a:t>
            </a:r>
            <a:endParaRPr lang="zh-CN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484784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命周期方法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4.1.2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生命周期方法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746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340768"/>
            <a:ext cx="8102600" cy="489654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42925" y="1546253"/>
            <a:ext cx="8051428" cy="3106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2000" dirty="0" smtClean="0"/>
              <a:t>手</a:t>
            </a:r>
            <a:r>
              <a:rPr lang="zh-CN" altLang="zh-CN" sz="2000" dirty="0"/>
              <a:t>机横竖屏切换时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系统</a:t>
            </a:r>
            <a:r>
              <a:rPr lang="zh-CN" altLang="zh-CN" sz="2000" dirty="0" smtClean="0"/>
              <a:t>会</a:t>
            </a:r>
            <a:r>
              <a:rPr lang="zh-CN" altLang="zh-CN" sz="2000" dirty="0"/>
              <a:t>根据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AndroidManifest.xml</a:t>
            </a:r>
            <a:r>
              <a:rPr lang="zh-CN" altLang="zh-CN" sz="2000" dirty="0"/>
              <a:t>文件中</a:t>
            </a:r>
            <a:r>
              <a:rPr lang="en-US" altLang="zh-CN" sz="2000" dirty="0"/>
              <a:t>Activity</a:t>
            </a:r>
            <a:r>
              <a:rPr lang="zh-CN" altLang="zh-CN" sz="2000" dirty="0"/>
              <a:t>的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configChanges</a:t>
            </a:r>
            <a:r>
              <a:rPr lang="zh-CN" altLang="zh-CN" sz="2000" dirty="0"/>
              <a:t>属性值的不同而调用相应的生命周期方法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 smtClean="0"/>
              <a:t>没</a:t>
            </a:r>
            <a:r>
              <a:rPr lang="zh-CN" altLang="zh-CN" sz="2000" dirty="0"/>
              <a:t>有设置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configChanges</a:t>
            </a:r>
            <a:r>
              <a:rPr lang="zh-CN" altLang="zh-CN" sz="2000" dirty="0"/>
              <a:t>属性的</a:t>
            </a:r>
            <a:r>
              <a:rPr lang="zh-CN" altLang="zh-CN" sz="2000" dirty="0" smtClean="0"/>
              <a:t>值</a:t>
            </a:r>
            <a:r>
              <a:rPr lang="zh-CN" altLang="en-US" sz="2000" dirty="0" smtClean="0"/>
              <a:t>时：</a:t>
            </a:r>
            <a:endParaRPr lang="en-US" altLang="zh-CN" sz="2000" dirty="0" smtClean="0"/>
          </a:p>
          <a:p>
            <a:pPr lvl="2">
              <a:lnSpc>
                <a:spcPct val="150000"/>
              </a:lnSpc>
              <a:defRPr/>
            </a:pPr>
            <a:r>
              <a:rPr lang="zh-CN" altLang="zh-CN" sz="1600" dirty="0" smtClean="0"/>
              <a:t>当</a:t>
            </a:r>
            <a:r>
              <a:rPr lang="zh-CN" altLang="zh-CN" sz="1600" dirty="0"/>
              <a:t>由竖屏切换横屏时，调用的方法依次是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onPause()</a:t>
            </a:r>
            <a:r>
              <a:rPr lang="zh-CN" altLang="zh-CN" sz="16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onStop()</a:t>
            </a:r>
            <a:r>
              <a:rPr lang="zh-CN" altLang="zh-CN" sz="16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onDestory()</a:t>
            </a:r>
            <a:r>
              <a:rPr lang="zh-CN" altLang="zh-CN" sz="16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onCreate()</a:t>
            </a:r>
            <a:r>
              <a:rPr lang="zh-CN" altLang="zh-CN" sz="16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onStart()</a:t>
            </a:r>
            <a:r>
              <a:rPr lang="zh-CN" altLang="zh-CN" sz="16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onResume()</a:t>
            </a:r>
            <a:r>
              <a:rPr lang="zh-CN" altLang="zh-CN" sz="1600" dirty="0"/>
              <a:t>的方法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设置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configChanges</a:t>
            </a:r>
            <a:r>
              <a:rPr lang="zh-CN" altLang="zh-CN" sz="2000" dirty="0"/>
              <a:t>属</a:t>
            </a:r>
            <a:r>
              <a:rPr lang="zh-CN" altLang="zh-CN" sz="2000" dirty="0" smtClean="0"/>
              <a:t>性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2">
              <a:lnSpc>
                <a:spcPct val="150000"/>
              </a:lnSpc>
              <a:defRPr/>
            </a:pPr>
            <a:r>
              <a:rPr lang="zh-CN" altLang="zh-CN" sz="1600" dirty="0"/>
              <a:t>打开程序时同样会调用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onCreate()—</a:t>
            </a:r>
            <a:r>
              <a:rPr lang="zh-CN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onStart()—onResume()</a:t>
            </a:r>
            <a:r>
              <a:rPr lang="zh-CN" altLang="zh-CN" sz="1600" dirty="0"/>
              <a:t>方法，但是当进行横竖屏切换时不会再执行其他的生命周期方法。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b="1" dirty="0"/>
          </a:p>
        </p:txBody>
      </p:sp>
      <p:sp>
        <p:nvSpPr>
          <p:cNvPr id="6" name="任意多边形 5"/>
          <p:cNvSpPr/>
          <p:nvPr/>
        </p:nvSpPr>
        <p:spPr bwMode="auto">
          <a:xfrm>
            <a:off x="899591" y="1161608"/>
            <a:ext cx="4392489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下留心：横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竖屏切换时的生命周期</a:t>
            </a: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4.1.2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生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命周期方法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5" name="矩形 17"/>
          <p:cNvSpPr>
            <a:spLocks noChangeArrowheads="1"/>
          </p:cNvSpPr>
          <p:nvPr/>
        </p:nvSpPr>
        <p:spPr bwMode="auto">
          <a:xfrm>
            <a:off x="1331640" y="4365104"/>
            <a:ext cx="6768752" cy="913149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&lt;activity android:name=".MainActivity" 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android:configChanges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="orientation|keyboardHidden"&gt;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434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D520308A-085C-4BE2-B405-80C81FCB5AD0}"/>
  <p:tag name="ISPRING_RESOURCE_FOLDER" val="F:\精美PPT0\Android学科\03_《Android移动开发案例教程》\chapter03\"/>
  <p:tag name="ISPRING_PRESENTATION_PATH" val="F:\精美PPT0\Android学科\03_《Android移动开发案例教程》\chapter03.pptx"/>
  <p:tag name="ISPRING_PROJECT_FOLDER_UPDATED" val="1"/>
  <p:tag name="ISPRING_RESOURCE_PATHS_HASH_PRESENTER" val="c7d9c42e67553af26acc637acbd4732d5195511c"/>
  <p:tag name="ISPRING_ULTRA_SCORM_COURSE_ID" val="9241D0C8-E2C1-4BEF-B3AC-72425922D2D9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LpUPEkYJkPyLgQAAH8OAAAdAAAAdW5pdmVyc2FsL2NvbW1vbl9tZXNzYWdlcy5sbmetl19v21QUwN8n7TtcWRqCB7INadMk0kw38W1izbEz+6Z/QMi6je8ya45vsZ2w8jQQTBQJbdIGGmNQFZUWiRHQJNBYYZ+mcbonvgLHdrIlGRC73YOlXCvnd/4fn1u8eL3joh73A0d4C9LZwhkJca8lbMdrL0hNuvjmBQkFIfNs5gqPL0iekNDF0skTRZd57S5rc/h98gRCxQ4PAjgGpfj04owce0FqlK2KXm9gbdVS9apulZWqVKqIzjrzNpAq2uL1t85fuH723Pk3iqdHclkwZh2r6jQIJaRzZzKANGroqgU0oloaWaFS6bV2+Pbsk4+jN6mqaEQqDXb2hk8eHe7dHHzzNB+iYZAlMMUF9TPPXE7TMIhGLVNVZGIppqXpNAmYSiiRpVJ075fB7d3h/t5w/+eDx58fPL4RPdwe3v8k+u3W4d5nh/1fB399+fefW/PUyAZeVrSqRXVdNS2iyeM3Umm4fyf6dmt4d3/48G5OjIFNYoCNd3affb1zBFkrKYVUPNq8ET3YzAepKdWaCg+NrXj2072DJ/18gAbRIADz/a4T08RVYpX1FUgQVMrt3Twi+iXQst0f9O/nkVolZpL/eTIaXlKqmCq6FtePQUxqKJWkeFZFF7WYh4TnbiDWaoEcWvd5zxHdAN70HP4Bt1HgOjYP8mkxyeUmlK2C1VTLVdbjKBQJcgREjofCqxy1nR4HE3yb+/N0QBtViByn53JTecdaxIpKZAvyJevLFk3aPVbGfI48ESLmuiJ2APQyu8e8FkdrvMW6AUcb8DfbsZO/rTNwO7bk/a7zIWJhah86NWo5TSYrpwrHM02hKsyPZeZ7MIJzoqYa/mVnO90APA1D3lkP53kxEYnCK7HiuH41sGn+p1NZ8nJMj2b053XHhBInBnz5oOXLjsguQepQH1KJdJjjZpdStEVQ1PB5wL2Q+0jxruTQqekjgCbQURlLEPkpE5YgIznkl0nZVGgcY74WOCGfJ5kkKs33v9dIC9YEl4f8RZ2s8SsC+t/lrAdJhPdOkBZO4QjKchXEeLLGI3ByTo8oGhjUZiGsZAhMcp0O+G9nYDbrZBzBdLxOReIVff//T09qfvTR94OdL1LsPJpJsFGpWRWsVQiU+eDWV9HvWYWgTGNjVGpaKi7H4tGjbfjyRx//GG39EG0+BecGNz8d9P/ICEw3MJksYoCOo5aQCoVCRsasRakhsBh99yAXATownjvkOeldTYQ8eG8ehOLytFxyyCI1Wl7HcnlW2CTxo/BhSnGlVofagJ3D4IHo+q35O8EkoY6NSzABkr1KKtWZfw3GBxXCzUVJ/I5HWJhP+5F2+EnA8aZw7DVVGhaW5eSWA/cb12ldS79eNmLJHIuvOy5cd7LCKjWswYiZ4XHbCXMCk6k+bnfov/Q8rrR4aXtpyD8/BclVsXh64ub4D1BLAwQUAAIACAC6VDxJmH8lgysEAABXDgAALgAAAHVuaXZlcnNhbC9jdXN0b21fcHJlc2V0cy8wL2NvbW1vbl9tZXNzYWdlcy5sbmetV0tv20YQvvtXLAgEaA91kgIJcpBprMS1RJgiFXJl2X2AWJNrhTDFVflQ456CIA3qQx9AgqKPtEGAtCnQIocALdoEyK+JpPpfdEhKtuSmIBn1oMOu+H0zszPz7Wxt8+bARyMeRp4INqTL65ckxANHuF7Q35C6dOudaxKKYha4zBcB35ACIaFNea3ms6CfsD6X19YQqg14FMEikmFxtkSeuyF16nbDaHewvmdrRtOw62pTkhtiMGTBEdJEX3wQvvXu1Ws3L1+5+nbt4gxZgsdqY01bZkIZ0ZVLxTw6NQ3NBjKi2TrZpZI8/uqLV3/eOnn0eyWs0aWaqhOAP34yff7s7yd3x9+/rMTQMckOwI8/L2e9a5pEp7alqQqxVcvWDZodi0YoUSR5TyToBhtxFAs08vjHKL7BIZ+xF3IU+Z6b/eEI2AgSXmBLMXFP1Zs2NQzNsomuzHckefri3uSHh9P7L6a/3a/GYmKLmJI8uffzybePq0PtLOc5enJ8a/LguBJHS222NPjR1IeTX7959fxpJXyH6BB8YcxtYlm4Sey6sQsJkmTdqAAwtiXZ2K4A2CMWJJ5YBRAd76hNTFVDT+vGJBY11cZp0TgsQCLwjxBzHMChYchHnkgi2EnriLt5+USVjFjkeheqVcXaayoz50NekNVo3xtx8CB0eVhgAhqmQZQ0J9e76nv2FlY1otiQJMXo2TTr5dQWg4oPRIyY74vUfTDL3BELHI72ucOSiKMj+Mz13OyzIYOgU0c+SrxPEItn3XJh1mi6QnYvrK/kmUo10IkeCwOQ1mpMS03+71AHSQRxxjEfDOOiGBbOYf3/cGLFqDrYsv4zpDI5WS2ec+YrBmNBbRMTLjRo8bonSgNIGypDksmAeX5pkKpvgZlOyCOQcx4iNTgob1E3ZnhdoDek2IEzX3JgB3JRHt4jdUul6eny/ciLi+6eLEN5nl9fGw5c+z6P+Vl97PMDAT3vczaC7MG+F+UFs17dVpVCmCtpqnmLsjwj0cGdPothukLgkO8NIHi3mLLbJvPTy+V06Rh6IvHdTL987zCTVEhLMshPY5inKLd5EIpBtuuzaN5AuaBvruBEHpqZ2+ws2CvgtAg2Gy27gfUGgQ4Yf/n15I/PymGghFOPNGrZGq6n6MmzR3D/T27/Mnn40+T45fS7O+O7n46f/lWOL5++FLKFgXN2rDlROfx5Z3IfYC768UEVAujLVInIKdH7uoh59GEBB8X1ZVi2KAGaDaxzWIWxNUv67NgwpbjRakNdWFkZiCR0CmeDRYI2NrdBFbKpSpLbLDwERaFC+FVIsphTTYsr2X6TmX0Rv5ImpxFTtWNjRcmeMfCA8T3nML/GXMQyYUvfMz68Z0pyNVpYB9E5R8ddL67Gl0n8vMeh3/L1vMDSse284p8u4OG3Vrt49ib8B1BLAwQUAAIACAC6VDxJCswVnxYEAAALEAAAJwAAAHVuaXZlcnNhbC9mbGFzaF9wdWJsaXNoaW5nX3NldHRpbmdzLnhtbNVXUW8bRRB+969YHSpv9SVtQtJwdhUltmrhOKE+RCuEovXdxLdkb/e43bPrPhVUKoqEqISQUKiogkrCAwRUCakQ6I9BtZ03/gJzPseJY6ecVQVSWSfrZr/5dmZ29ttb6+otn5MGhIpJkTOms1MGAeFIl4l6znjHLl6cN4jSVLiUSwE5Q0iDXM1nrCCqcaa8KmiNUEWQRqiFQOcMT+tgwTSbzWaWqSCMRyWPNPKrrCN9MwhBgdAQmgGnLfzTrQCUkc9kCLES04p0Iw6EuRiCYHF0lBc5VZ5hJrAadTbroYyEuyS5DElYr+WM1+YX498hJqFaZj6IODmVR2Ns1gvUdVkcD+VVdhuIB6zuYeBzMwZpMld7OePy1KWYBuHmKE2PPEmCxjRLErMRus/vg6Yu1TR5TSbUcEurQ0NicluC+syxcYTEBcgZy/Z6tVxaLqxXVu1Cdf2avVJOYpjAyS7csCdwskt2uTAJPi39tZtrhevlUuWtdXt1tWyX1o68sKJDBbHM4YpZWFkZhQ4MCmZpL/JrgjKO3XaijAo09iunYR1sWWS4ihuUKzDIBwHU344oZ7qFbT2Fbb0JECyqABx9PV62nKHDCIwjuoQQA8O1HPTE7JVBT8zND6VuJrMfpTU2SotqTR0PmwdtvdAs87jpELYhxVBq8TupSe4OEgK/Bm6F+nBsT1Q3mSgictogG7gIHFNdDBnlBmEaU3cGziqqKc10bxcWjyMJcuFuB7JSHSmF49FQDVV8UPW48Z38exWpQb2flCIxnQbtfP1z+8FOd3+3u//T86efPX96p/PjdnfrbufXLw52Pz3Y+6X951d///EoDdVNGRE/UpqgmAQcNBDtAfkwYrdJDTZkCIQDbaDsoJ0pojhzITsRcUCVOiKlOuEgF5JNUKosF25cIFoS6jaocCYkx9UHP9BnwU8xdyFxCs5lE9xjFFgZh0YKSAthLnN7sDRpZv+HxXWoIFLwFqEOqoAiqLUNJiOFlgaDOLFeoCotn0cbENcidu67EiZ6mddxI+FkoQthGrap6UuXZ2bfmJu/spA1/7qzc/GFTn1lXOM0ni2RxqVTpTed1wkB/henF8jwiG9Rhn7cm+7IpOOPlr4EjoqEZcbiNV7LepJ7HqWs8+j7zv1n3f0vO98+TNXyT7Y7D+93Pv6h77h1t33vk/beb2l82493u78/Odi91/7mWRp8r/5pgK9z/ebJJ5VfHbEnnpT7PlW+D3bSwLrbe+29rVTzfvRd+/Hnibqkwb9LQ4HnwSsBreDRVe99VhI8vDjzGW7JV0KbTpOJl5e1/0SaXuozK9G1s5SmbDZ7Zl1w7qX/LMt7niqWvA0uRkM3Icsce+eMR3wmmI91jD9tBhfV/OzMFN6txg5lMsg2fIHPZ/4BUEsDBBQAAgAIALpUPEkE5wPRtgIAAFMKAAAhAAAAdW5pdmVyc2FsL2ZsYXNoX3NraW5fc2V0dGluZ3MueG1slVZtT9swEP6+X1F13wl7LZNMJSidhMQGGojvTnJNrDp2ZDtl/ffzK7HbpM16Qqrvnsd3vreC5Jaw5YfZDBWccvEMShFWSaMJuhkpr+d5pxRnFwVnCpi6YFw0mM6XH3/aD8os8hyL70BM5WxwAb2bhf1MoXgf3xZGxggFb1rM9g+84hc5LraV4B0rz4ZW71sQlLCtRl7+WKzWow4okepeQZPEtL4yMo3SCpASTEjf10bOsijOgQZPl/YzkdO7Ov36A9qOSKIs7eaTkTFaiytIk3x1Y2Qcz/TtaVUWRk4TFPxVGvrls5FRKMV7EOnld1+NjDJ427X/0yOt4JVJaMo5XcR3DuW41ONnoro0cpZgHmQcna2CT499610E8l/juUdmXAWnTyavBwvBFD2nsFSiA5SFk7PJmr89dkrPByw3mEoNiFU96EkH/YQ7Ga5JdT3uD7wRVkYgr+gRr5x2DaxcvLHT1NATVqtbuyti7LsuilDAziujEHtlj/yt83qEjJQ98pmSEh4Z3R/BDy2OE2p8i301T6dfW4FhfQwJC6dgNZ4ezOTKyLVXBEzDS1hKE84LacCUDWVW50LKjmJCDO9IhRXh7JfB5Xv7GImyA4NvteHGQoooCkP9ZmPUWzqulz2n7eitaT+6X4X+ce48U3qJX8+xUrioG/2rJOczz9NTohMzz4YZZk1qOIh7tuERx/oeIzVYbEG8cE6numFcgZx6PXezNQZHWZQDlA1nGflLhtLPuiYHsdZVIxDaJtU5XE2qmuo/9UrgDcqUMGJ0TFXr6xgm710ZKXwLABZFHXrWHZyl6agiFHZAvTVS2AePvQxJ3aNj7XajHmCj4obzmkkd6RdF3ykxLjUMEF51XMMMZzm/hBXOpX1ZMvdhB/eDn2zlsMtM68XencK3UnKzth+nUCvNP5P/AFBLAwQUAAIACAC6VDxJagDFHuoDAAAcDwAAJgAAAHVuaXZlcnNhbC9odG1sX3B1Ymxpc2hpbmdfc2V0dGluZ3MueG1s1Vfvb9tEGP6ev+JkNL7NbveDdsXJVLWpGpGlZTViE0LVxXexj53vjO+cLPs00JgYEmISQkJlYioaLR+goElIg8L+GLQk/ca/wHtxmi5NWxyxH0yRFfn1+z73Ps+9fmy7F69HHDVpopgURWvanrIQFb4kTARF6x1v6fSshZTGgmAuBS1aQlroYqngxmmdMxWuUa0hVSGAEWou1kUr1Dqec5xWq2UzFSfmquSpBnxl+zJy4oQqKjRNnJjjNvzpdkyVVSoUEHKz0CVJUk4RI9CCYKY7zJd1xC0ny6pj/1qQyFSQBcllgpKgXrRem503v/2cDGmRRVQYbqoEQRPWc5gQZtrBfI3doCikLAih75lzFmoxosOidXbqjIGBdGccpg+eccAGZkECGaEH+BHVmGCNs9NsQU2va7UfyEKkLXDEfA+uIMO/aC1662vVymJ5vbbildfWl71L1ayHCYq88hVvgiKv4lXLk+TnhV++ulq+XK3U3lr3VlaqXmX1oAoUHRHEdUYVc0FZmSY+HQrm6jCN6gIzDsN2SEZFNYwrx0lAPbnEYBcbmCtqoQ9iGrydYs50G6Z6Cqb6GqXxvIqpry+bbStaOkmpdQCXAUJjsJfDmTh/YTgTM7Mj1J1s9QNaR3bpYq2xH8LwQKzfmus8HdpPa0gxQs2co7rkZEioASpz4DKfMMwtxDRw84dXtVFALzEO+pvaabsh9Bg5P8SJGtFwqKMZZb/0Xk1qqt7PyGWh41K7X//cubvV293u7f705NFnTx7d7P642du41f31i73tT/d2fun8+dXff9zPA3VVpihKlUbgDjGnmiIdUvRhym6gOm3IhCJOcRN8BOJMIcUZofZEwDFW6gAU6wwDncrGulJbLF85hbREmDSx8CcEh/2kUayfBz4G7kLCEpzLFiVPQYAyPk4VRW1II4z00/LQtF/C5vpYICl4G2Ef7muFwD2bTKYKIk1GDbF+oyovXoib1GhhigeliIk+8wCeFrBYQmiSB21q+szZc+ffmJm9MGc7f93cOn1i0cDrVjk2q2Vmt3CsmearOmSp/1J0grGO1S7JJDKzScYWPfphMTC1cZNwHWMpR7tT30RfjDl173/fvfO4t/tl99t7uYb44Wb33p3uxz8MCjdudW5/0tn5LU9t58F27/eHe9u3O988zpPfVzRP4utcv3n4yFUXQO6hI+ednIvv3a08ab3Nnc7ORq51P/qu8+DzzC/y5L+LEwEO/0qk1uBhFPRf/RA8jjiLGNxkr4TbHHfj/3ejeiFmc/KrUGZFz9RsbNt+bvv68u35mQr2f9IgOxt+YIx8UbjOkd9uBYiPftGWCv8AUEsDBBQAAgAIALpUPEkP5FkgmQEAAB0GAAAfAAAAdW5pdmVyc2FsL2h0bWxfc2tpbl9zZXR0aW5ncy5qc42UTW/CMAyG7/wKlF0nxD677YYGkyZxmDRu0w5pMaUiTaIkdDDEf18dvprWHcSX5u3T17ErZ9PploslrPvS3fhnv/8I914D1JxZwnWoixY9R51ZkU1hkuUgMgmshhSHT4/y9kRQxkx603j9iba24scUvplxYau4JiwMoVlCKwjth0qyosTfoLR9WbuSKn2Ol84p2UuUdCBdTyqTc8+wqze/qhXWYFWAOYPOeAKBaeRXG3lyfIgwqlyics3leqxS1Yt5skiNWsppW/75WoMp//hiB/Sfo9dRYCcy694d5PXEoyeMdlIbsBb2eR9HGCQseAyi4tv36x80MG4WVKOLzGbuQA9uMKq05ik0uvQ0wAgxWXo1uhlhNDkHK7cj7m4xAkLwNZiG1fAeIwCVXuoLfqA2KsWONNBmz4+oUHyayXSfuo9BcnhYtG3r3qlQf/whC0ZI1UZoToxp3nZzXDD2jhxcW8s6pmZeUKKkREUk1hRYkKdx9WsE919dxp3jyTwvb4fyaizbwM0CzEQpUR7/+9xBi6O4y9XZ/gFQSwMEFAACAAgAulQ8SXp6CCbYAAAAkgEAABoAAAB1bml2ZXJzYWwvaTE4bl9wcmVzZXRzLnhtbJ2QMW/DIBCFd34Fuj2QbJEFzhYpW4ZktlybOkhwWD4c9+cXdEnVrh2QuLv3vXdgTl8xyKdbyCe0cFB7kA6HNHqcLNxv590RJOUexz4kdBYwgTy1wvjDEa+LI5dJFgskC4+c50brbduUp3kpDpTCmosxqSFFXU5MqCupZ0aB2cb/i371oBVCSvOx+pAv2JZ7qVgiaRksVKZzqDx+JtBVYPSPulbDSjnFvyT2sTz3jtnn4EbgYRn7hlPZmsnuvdD+tVIXHVE/OVIBJ46soSzjBd6Zwuhff9mKb1BLAwQUAAIACAC6VDxJdD5HuF0AAABiAAAAHAAAAHVuaXZlcnNhbC9sb2NhbF9zZXR0aW5ncy54bWwVyjsOQEAQANDeKSbT+3UKS6fU4AATJiKZnRG78bk9ule8ur29wMlH2EwdllmBwDrbsunqcBq7tEIIkXQhMWWHaghtk9RiM8nAMX4xwC708DGy/xC5J/9PvjBvkhdQSwMEFAACAAgAdrjD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ulQ8SXGD/A4aCAAA2x0AACkAAAB1bml2ZXJzYWwvc2tpbl9jdXN0b21pemF0aW9uX3NldHRpbmdzLnhtbK1ZW2/jxhV+768YqEjRvlgX6mZEK4CXkU1EohSRtndbFAIljWXCFKmSI3sd6CEt2iAbIEiApEWapl1ssd0t0NQtArRIs21+zVrePOUv9AwvFknLMrm7IgiYZ873nTNnzpy5uOEeG5Y4d6k9Nd7RqWFbKqHUsCZu8wcINUa2aTs9h7iEuvmV5MCwxvapbB3aTAZSl+rWWHfGImt1mwXU8n6oXuPrUh2+ykK5hGplXMJ1JOGKCG3bnLTNidAmlYpiI5+g8HkdMiIWXc/ayMdarwNkyyUOla0xud/k4trRpngPdhx9bICe26yW2bMIrS6kMntQuVipVfCixHMcV0ViRSpKhUWttl3jiwgXypUCtxDqJa7EoWKlUtyuLoq1UoWDr9Z2FVjKeLuKyrVyuSQtSrgEaMTzglQSFzVuu1jkwRqub4uLVkuoFQqoWCxyZWlRqXItoYBAmwMOnquzAHISJ3DVBS/wxTqHWmJLaJUXWMJVsYLqJVwtFBZlQeAKhVVwV72LhmslTd2dMJy3EK4dgrWtLLfya5KrMZo7DihrZDozdUqQpU/JnZxFTnNBQnrJGzaHfsSlvhDEDNwEbCPv/RWKPbvRxI/KkTG+kxvOKbWtrZFtUXBmy7KdqW7mmj/0cyPwPA3SPiFOFtyhPiIrczXvlxYW2IJ8hWcTaGRPZ7p11rYn9tZQHx1PHHtujVO5eXQ2I45pWMegXdiuiXijIdNwqUzJNOYfrrMnPWwG9cglzL0qZk8qpKkPiRlaLHi/DLiVydsjkoCeGK5BPShfZM8m6EyfkPgA1Hn2bMZYYCU+ajX23A6i5D4FdY5N79JGdVM/I07ciF8ON6Ls2XyWNZ9mjj1hwY7jbh/oK5xpQ3WxJszDAntSgVgHmcFUoxSEzeu/lFAMPpO1pDEFKzC40eISiDzKnjAQu50er9wbtLs73YEg7+Saoj8rEZuWPy5V6/eLlepPGvkAl5JJ7fDtdpwLeWSVQjouRet32wMgxO2Bgu9queaPJvTN5JuZqruntWUF55oXj59efvPVi6fvXfzh28wsvT7eB4dMcCLxpqHa6/exog3UtizhgawOlK7mBa+NNSzlmsvP/nHx8ZPLZ08vn/39+dcfPP/63eWXjy4///XyXx+9ePr+i/N/Xvzvt9//92EKS1KfP5CVnYHW7bbVAVakUJJrXj77ZPnHh5efPrv88tPsTH1exX3w9JMn3/3+8cvBB15++AzLB+8uv3iQmWdX3tltw6sxX77722fPvznPzNHDCgQjVQw6WFX5HTwQundhyCCDPn6SEdV9C2w9Or84/zwj8B5WvbxIAVP4fXmH1+SuwlKrj1WtL4teXt2z52ikW8i2zDOkj0aAQ7DAnBj23AXJiUFOyRi5pjEmbmZDKn57D5Ja5tu+oSP9hCBqe6wBJzIsRI8ImhgnBLxwxsRJYQammoglNmBv78k/HbR4uY2lAYyg1D0YaF5hYPZ0B7ZoNkW6adqsG2BaH5/o1oigIRnpc5egM1AbG2NPbaZD55kzv5gb7yCd+i6iN4I5qUj47htbr+ydrLWh0hzojgVFOTtbrC5c7/IU9prgOiz5M3pbXyLx2HpdjryG3vV4Vb2xa2nG6NX7lXDhJTqlQt7jPqydUBMEw84Ewh3ImFwTT3XDzASUlRaY847IsMF3EDu3ZCJQugGHYqNXoNmHsYg5sg9jlI3iAAuqrLGokyHbs6YAe6Pn58H63GEnC5PAse0qf4bk0IYaYRL9BEYW5IbrJ9TWy9nLmihhJWb1MlraAyIF3Jp4FyEIHDONKdu8p6Pd6+Awmn45joXk9e0mNpnyO7H85Z8vHn/oM6cgVDHfF3cHIq+IGCbBxUe/W/47Aw4ymLnU1tRBmxcYw/KrR7CPWP7qr8uHf1k++BZ6efHeby7O/5Oe09/eSbjFA28YQY9sa2srPU3SL98d2HL96YusJDBLWZ3CV2Q/U2xK3J+n4NF4IQ71PlICg41yCM24XfYSIogmr2m8uNuBnIFNTJ+49twZpdphREk6fP8tqBXepi3X7OjOMdQazbbNrEReDFjVo5l9eNmzQ5TjlSs4i4Am9wa8JHknLThjmcbo2F8Ix0hHwaUKMuHIlYFP3OUVKEkJSjI2aHZOb1EIawNMU/87TEK2KVy3RlwJVsdXOB7bcxo7DVvUsc0eu0e4fnEGCuzaY2iSJnXmsJCEX1EN98g+7c6paVikeaibLqhFRUnVHvjQY/vHgDIuS2r3yalhjSOqgSCpt2+b8ykR/d5E3Yg3JGGiKHj3bFHEleya57C3D5oirq+ESX2F3KfX9CPCpL7KVs8uHCaugZItUWR49yHoTlSeZuhAh1g6CMMAh19xHeZBm92BuRGXAkFcc2qPSdPbBGjGlLDhhxxksqjD+Rs8blhXS3aHYYZnanB0SjSssje/OX0b1KAmuTm3vX7ADIyOvve9bgIEOutmgH9XmwyGL0X0bEbu5OBYoY+Opuy2PIcCjjs5Fk7/+vsm3CwsZ6yaRZCeN5uhU6+meyU9k0mLVfJspmx/rm8GNfLX4tTIbxqhRkB78wBa8+mQOBhywCBhcsZlUe0jY3Jkwkv3vZN5HHZDYxRPj4DagoNFiIkIYmlFdGd0FM4V/yPaPp2b1DDJCTEDnYggEprNvW+4MDc2pzZP2+SQRpM7kGSeA0GhW2ViVDvecCPMO8esxfkt2RYdqg9dr/dralW48qyK1Zq1KKzRLNmjXvmCWNqusQW6N4W/kY8uslCirv0HKykDKPDd+P/b/wNQSwMEFAACAAgAulQ8STPdSuZnGgAA5EUAABcAAAB1bml2ZXJzYWwvdW5pdmVyc2FsLnBuZ+18C1QT1743PZ5W26q0x9uiqOS09PThg1dFVEhS6wOrVaqoyCsREVKNEJWXedtyr7ZVTK1KsJakvniHUZAEEpJoUVCDxAdJCCGJHoyRDEmEMImZkMlNoMeinm+t76517/3uXR+ssGbNZP/2/v1fe///mdnz/VfrYqe8EfiGn5/flC9WLd/g5/dqpp/fhNxJr3mvRDEG5nsPr+RsiP3cr7ZjVp/35M+EpWuX+vldZL05nPaq9/z13asSc/z8prb4/l9pI1Vs9/NbQf5i+dKN+3Bmbeqh2oOJyAPah9j9qM8eH/n23T2xdR/9RbDg0g/A/B1Lv5//eXhS4HvnzhT/PKl4a+S3oZVbKg5s+37hrZUz44m4C1nbps21efD38tqiC2qbOk4SlJSIHGyb/1TlzWYgkVhb14E52VPANxVF6Ra5WqMke+wNAN3cw5YOZ/j5/qZe6K9paFLahRZzml3vces1CT6p/O7DOwtTl6Ay8XRIYX/1Fd+lRurOQ2hUpp5mu2V/dQTc6Np5TAxIpEsdX46cWyTd261US5Oxm/An3/luh+JDKt4xefTL2S3zfMfLR2dkjvR3pD3szZFW2w8k+o77gz9tH4HNOpn2rvfw16emBCnFbqoGOHSHSI8+dk74at4008LcqN6IyfW+hoVMJ5u5mGq7FWVtD/9piKnIqph5R3vk6ki/YU8BDwxETzv8gVgkfFtrXjWKmfDF6jxBcPjISJM/+ETxrPmP5zYWRP9lhOPlz37aMA74HwYorBToKGB/gwoXTYUUCXKkF4tM6DoJd9cCA3AS15Qdu63E55bTv3QbmYhRDQJShv3RKZKO/MM59Ca8BorE4cH4Md1Rlpeec7MlSpHm6PQRj3wt/kBi34KIEUqz1MfTNi8pGm0buzCj5MS64FFOR9fOyDx/7/oI2d3bX4QInXQrVR9NtasJcqTf+8mKQ0Od6hw5usD4t70jjr4/+FRE++ooEYnp0hBYGPixOpgVcxc+hnUeiw5dTBgRYlHdJy01uTnVsTeVT5Im9AdIn16zMXFVV/hBkclyKtxXbo2B/j6GXHZ2ZOu6FpDSSB+4FmCNaZCPoffI/rSXxWXOLISCMwSKv1JPxt4KHJH3yK6bYXO1PTt38zy3E0wRoc8NPRqLPdtGeuDTPF19yTOan/z2pjHU5mB6HAWcu881F91kDoMGNl5i68SM0dMpbUSzUjBnC3Yv/0AXzCpU2FaLe4auJ/2jyewl7cpVQz058lJP82tnYKPhbaqGWZy7L5KPgTrjSf4Xju34JfJ37Xa+19IvkLrNtgfQtQB8jMcY+DXIZfM98/pgheMnHlC9gk4thJOoQ3diQyM7/iGi6XZs+2rhDEXwPVXvLncz9ZJwZHK5f71scv1dM2kGITQwY+7/jWX/o87QWQ1IKHYYBPTOj76g1khaQSK9SjT7+5Hht4ZBymRSKR1M1i9hLph9Ie4F7/yfHrAbSM0DrWo8YsBz3IjVg6hJyCMSx3031P2X3TKFai99rUqVTy8qF/4RW6HS4UF1oT9mn/3yBH+/6E34XqgB88ewJZT+i23d703sYj8fzORL83458PylvAlTL8SNjeTs5lfsO8boVlEUZYhlDsWqmyyOUvqpsdDetZUPLCcScGnlHNrgDfvLX4e3W06l2Res/UPWMuFA2fRMx60w6s9lY+TR7oufXO/KLEGvfZ7KJwfU9E/bOWWVlvwPRuP9ysYo3b+09EtmZMbd+0O3W6tmkn5Iy9dPri9/gfu1MBHpgPregjHKMbWe2laijWrp3/HzON1xuv8L6QrAyfUstL2ryUJO9uZlHjgkDuse0sg1EtrgAIvZTIdXmOj0obMotMe5wmqdI+Vc804WT+2aVCkCICaAo8G4y0pekldzuqWfgLGdtGGjvIs+U4dhVleF52XNWAAsqSuuosIrdh5O1clXWAHGfLYbmqcE6oPSVVbrjwIq8LKazD+m2bkeJ1cuQSCA69mnvrIH/pQftBA8el7qoEoLMDtDWCtTD9yCjZQmyskqqh6KgIYpOHGpoU9zOpdMEcspMOyeJ68uV9iKWRlk+AxOoLMM8lU4htNQH0p74F096+kikJ0sFae/bDuNd4EbXKUy319UqSzcntjaUcWoKVf8mrizv2a9DVLhsUwUxJtkMkKXKJ5N4mGYfjxwGftKY2svJFizBSepQoHu0Ak7K4vxcej3G3V4MTLIL8Y7zuCYZC3kl4wF2IBgfWh9jBhXjuFTuLJ7JqP28T9VwxJ9ej560YeKwcd3r0XkbobSp5QrIjYqLyQuezS4UBheUN3aaTCHBGe7m2dmgul4plUVuIWNj5tSpjGeMHADQPkV2Ag6BDFiDKeKkYJjuhhHMl52k7ZZmaJytoEcuV35a1MMnbx8ZxEPGoL2NzV3bKa7vqVcMg2u6sr4s/mAGrp3E1bda0C6hKpED83NZ5ersAXzgZwvX/Ze0Y2W/iQ08Joq45dUnPH9yOvK4Gzirzym5YA6MFulP5jvBhNxHyZKO2BjwJT6ADd8JOtlZgU5JbzwXLeceI970UDWPKg7cC8wnc2sJRG/Sie6m5MOyK8N8v5UfLFBUrQU3c1n6KbUywSrtwRtSg62DA6E6svzncrXoT3z9EA+D5dJ3p7tppHdFKbWUcJjEZxPTWQFZRam+OUgSyWU8GKBWqn4symnA9Dv51LOPR5sprihp4ktGVPOrIH2yr5KaumDuQHQwDzFJCGNBuWr9KR8spMCD9ZFXggJxZMEurYNUTeLAzeBZsUkEULrfCs5DjACXByqZZCYxKS1LfynkdmDG5+3xumO0/1/QTeyvQ6PHZiGvYNI6kljv5uIol2YvXs/vRKAxsjSmc5CK48suizpVMFjhDF5iy97RWJXExwIjG2/1ATiPbC6DYsM5N9+JVswUi//V5QEU/t8v7eoF+9Ifdb2/o87G6mGEwldlR9xaYMd1ktDhX8o5OB2nz5r+GN6uOHTe2IW+EzBs34asU+38hmVRR+M2LGB98xgu1eN2Htn8phhRxSt4P+htPdm+AxSnfWHdpdF+Ay3WTNO6H8VIV+OFCV13qqXMxEbgYVFnjYZuUykIyfEcpLAWey6fRCTa//Gn3a/J5gVs9e42JoK7cEberdIae59dwARgy5oen4IX86HuKxYVCaXblfb0uwRyx5O8I/ZjclUgsdh8pQGawa0JyVjeaqUVlSnd3YUdDAlZt9vPKVcbcfzqhFUT62PXIcZftJSgPRNPP9eXVBacmg8tjaZdSZyb8hZs/1oBUQJQJPIMJyl2tLc3DFoOw+5PvHmIRCjOPbPoRP6YQOxBCfVGswKWS0WBbLo7sGoF/kK9en8127KYkyXgsKTQxP0d7cmF52EPu6hMKacBmPvhcirwxs5DsQh9Zj3NDAk3nTv0fcfcRYxSwNXgm7FPdDcaSs20TvBTleFyoqxB34FkmVtG7D415QGA9gGG6tw2WQmJClO47dqYedguBKch+pdW/u88UQdYckt6VOOamIv5itKhJNLIjcrwfktmUUicODSytuUk/BFXDlHurElWywNjFbF4Q90V3lzYf3diONKWSc4P3XBHNU+IbLwTYgim94zpV7bhlO4uiVSSKbrfEGpyw6qM7Y3t3+s2cRaznulvvVWIB40JsveEk7+FRSWq8AaZkoS0qSLS0zSIfzANOJXqUHrRZMvg2y8julYWOxIiAO4JO3Qi71688E5bKbYE6GQFXhOAwa8Rz+1DCx+JbeSgSMBHAnCnxRZVosKF2U7jZQPdk35bY22QsjDlWE6KFxv35haeFanTTXfSnJd1Be/7AcyaRU+mFB05JCBrL0sPFwmC46rDtzE3lPgmv+2Up4s4X3mbq66WK9rs/dBk1QZueKvS7x1yuASCNaGJZOIaL5SNl+qM4clK9qEh69CxBT/KyDrIkZi/o467YVgq13Sruzacvbh5k0txkFbVuQ65ceJZzMqr+x1Z71VHM7nCNzvvh55PAQQMK6CcB9kL7bOFbmnKz0pLTvEbkMWT6/bIC6F2pIAfFw1awfZCe9xTgfbDFnZbbrAowKSsUz1fCinGrHIefp/SnybhS399XIM1Uiw9p8pBx+9MNLsiHbG/QmoRlv9ISYicYitHfJcjel56afOyAwNTFXFRbXrdC+bgRUzeN35WBizJH/G1lAKBbo6Le4XrJj2eBlqMGtq9r4X5pY8VPgpBjJsk3M9tBnpIFfvQRxcT0pU/Quscf71vplH7XbomUjvNnSn6ZHiBebpJTxS2oWgTJlvsrIZwRcbaME0u43rGVa3+GNpiM0UrXceSbMfeFEBS9rzPUcBS1/kVcyTyxOMnjtA4HbQCZ7eHAW8NI3xkQk4CL2NmJvKBLoOcXDogavTjC270N9ujhK91Hizq3Z8wRon9N9MSBEmY7h7sUhvqX5H38Txm17jgHHAOGAcMA4YB4wDxgHjgHHAOGAcMA4YB4wDxgHjgHHAOGAcMA4YB4wD/r8FPLUUSKkEytFzBQlRZ57dcnmiABhQv0vvQUpfX/kTAgin5AU/u7HzrZFDtfQXRekaP7226q7aubZCc1t7WBb23A4rv/vXR0f2i80cudXjtyjiP7hJ6590UedCXFKPa2TX1/7e8P+8EdVLW/qJgDjf3iSnW/qncZ9eVS/zR+fa7xf66xZBexRtCSgCvVkLTBjZ2HZR1ybMMi2swq9x9hOw1PNoHo6PI5Ddliz9SojYxNb8/cRBNRtH6etPYBgSuv3tZVUsAcZiUY3AEwZ+ezO0p2viXN38hnIFUO+CAIWsh897UmVywBHcQ9XCwTBXXxxT6PYjCeFGEV6eR3/0KXexCk0CA5gDAXKJvQEQg31MRwGzwB4ttUUbg+hDdwrQXKpRTeDSXTmezvg4cS8Z1LMpTZBNaXLsIjeR6GCydZ9ucEiGSHBDhIfZzayhvSjn9dhWvDGP5+FeFQ1gcQcxc5Ay2izf7px10H2paMBxQ3M/ngtvdC3eUs3uwxWQTI7hbOwT282W/qzUy2CvhYFWrZ+g8nff9i9lpWptAovUgxSgeSu1FErRfkMs42FsB7NHMsuxkm4h/siTO+XuHrkY3aF82jSMO47yDKCkuzcCqmoUmAcaio0K7qHAaJAsk6sATR9yuKfIES5OcSeBZhXXQEFgyFJMda9yUTTsxUeiDL0+m+dXTXwYM/ykxax/3VHliqnJA+oTICozCnU8z5DGd/2afciiyqkIrNv512oU8bEJl8lbKc5eUB27qrbtAiWZTaam4Ok6VTABnXSptQt25jfXvC1hACZjZFmolCC7IGpOcZO3BC1NXWaE7/Cwwy3YniOiQ4eQw7NgjEl1YZhGaYIjQ5kcqyKMeji2G/9o/cAzYszkOpfoPiePe7DBkmevQSbncg8um57pf2l4rp49ewOxK5lFDBj4Tt1bqT9mtqZOKYF688MAbigrkzeQO2Ml8X4KrmweM2jnUA8GbkDIsFj8WH79tPUsA8dcd082f4IZ3lGgEdOOm87oYh0SVfbNNq+TXzbH69Mvuaj3dXncQ6Pj6pgCib4mzf5z8dEaqi4J/f4e93fX1hV9Izsb0eQQ6kUZJdojxyGbuTGxmI2fR6qnOhfQfB4itPbWhbIxEvCxJMj6bxY6kAfkhOZaZ3rjRlONQFC8U1KXrDWm86il4mrSjtv0kNqbYdS1slVKNCkr+jBPMT1BHnUzKMFBdeCm1ms1oQfUMlDnSHIsCYB8W2jMMvxKh8TLuVG8zoDdrejDoIha8Jdv5Qx7vdnYO2dyverS4e1a27sQUI4fioi8qXTY+yWCjx2b6dHfQtMlSFA9NGTQvHMccpSkVrPxknc+S5R4iOgscvKhPmr7OubKWhcmxLXXCoW5JjKfTCTgkUG2nMNEnIWxd0bEuZdXup7/u0R9JwmcHR5LwRyh/IaXYvnf1+DhDa7FTTWOXSXafLUxNdYBNtXKJtdHCkP0x/KrWyUGrPBS19TMnpkQufabvU5xpf5QBo33oJ6B37kI32rLqOCh2K/kuJdA+cpCQtFpUKU+cpbYJ7/+nvUskoIzpJOBA2o9YtZjqL6NdbQGz6/Sp4ekX+MX9o0oSTOVridqXa95fclO7jvPPjKon9t0QyiX+didQXZ1co9abHtnHFATq44SZzSH1LlV1wNkgrCu1SSWqByjgnh/uhlx1ffMVi4Zh16dR4ZhLNJwmC+T8ZjW4rcbODjsurMEt6QgLvSghEU5JeuinmRlBB4Eql2UeXmXcXRIEY3vIxix1qBw18NjcRwswMG4/bd5XU2oUttbZ5J+YV3TynCbR21IN1G/z2dao/+mNWZ4PSJ+b6k1iljyqqXJAl7snCRagN7QILl2RRjKGDhk3tcttjaYZezzlFNrIjtwRs/bZl2UN2gEa+j+dyxWmmq9/w8mjqSEwyxV8aS9QbCjx5JTrxR3VC4ect0KzPyGWuui1MRKQxQfd4vb/36Gn57tZaUMFVUUxz6uxZbB9jccJuYl3zZitWTwBHCJqY/utCIWq8S9/1ezzWTlyKSfdKO/3kHRbmCyedIWZSGXL6++yMcJgvZvJBFcw7LHGKzXGb80qbb4XxY+7k3E+Gv1N+6BSptJpSnqhJZA5KSF+0U8pD2Xy/Uumo1GIdBmWH8hb3f5K5eQs1tBE/NL01sFsXyqnqhhh2oKU1hXeY49pd4wEZO8vLJZcXRTvFnvqK1C1okQwQri9BROAhPgSfVKPbYa3uMu6OzLWyPe5S6l9Pk2wOkYuojrIQqZtlramw98WsmiOiNVbZvODlECKvDGDe5AZfAuihaeNS9LummbG2bLE8RFFHV28qKN7pN9GOy0lnm75Xl41hrQ8+BxjefguW7E/07SiCn7Oi9ihpgXVo+aES2Ugqkrir4H376AZIsQ6iPYKpSdXcT+JlycXXQU3LPXff88vAf9SFl4Zuf9VJzjLa2R4DX3OQYPIuJWdhlUTTFShhiSy4B6XPaMr++BIYWOwcU1KDCHHyPFoGSF16pgpzbwa5FcfjUs+qmA6RLUxwaRHw5HEXiczXIQN3GfwALuqTyS4RhegZYeyXQ3dopTRiOCnXciWPu7+ixWSsLF4dn8lVeyp6dWLfVOafKfcAUzcMSSHiS1oVVW1XpzyGGWmUbMmLLZ3Q3mXLhEZ3g1802eC/wCSOaeymjmydV2J2QvflDgrugBH/vUtOvsShV8i3r/m4kdGPgOi0PvT0dRD/ozn7YQsLZPsTlIxGtJ1722Pj/0nfoajI99zMELHWKva2bM84Rq7esvBaCrvEb3raBB/uihr1wOsazqVgUSJJrMlJ1dyH6bHzTQxNhOdItzZkz0+pOMN/EGJK3Dh8aHig6fhBaashSaGiPqjGvYu5QdSzGqwsTZTR1G+xKT/EuH8+T0zCgc2XCi3reVCIvCE09Ir3+Edd6wsSvZPFWf7t0nE7Sq3r0fgJPy5fokBF8LX6QyRpX3xWzr+SU9sunJWCWWhJf8Puv19pVzsz2Sgk2RTxVfNQ6X8pOwTBfQD6De+RknWNlKcWZcrpESAC7epYDxanzrjWrT74GRXmtSpUjt5kJOsUmVKkWgr3/GFYgjO2W1E/sgvdXaKtjXVYX91Ose20q0FbFXGU8KUbS2SdFjiKbPVp2HPE9yTcSsSoRbY8lYPeKQTYehtqQ2KUJ2om5ZDCLHFN+qNvh9HO2MO1p/ujiWki9PDvpbElPfz8GKsytVosdWpezsckHwo4w87invmvchdHEdawMPb1wRvNcXEylDi2vwnjwUmnYUrr9Lz/5LS/9N36OByPw3+L3EwXgsFE9gwuVMij3OMxTXE8EcbmPSkPlzG7fMrrWAhjlec9cNSymKFZ4JG/DpsklJWFwubc0o15ol/alaWf6oNg0NKtxMz1SKdw255ZulzyGHO7knLDnHpmcmmLCmTfr4/Ohm5dYhn9cbTUaN0dNKGm5VA+5uoKEFFYWPWjm4TquSbcrFs86v1Gfk8kz4+ArgotfPmipMII8afWh0FX4HCs8CcbWjbobBO28mdEsdpT9ZbHVeR/zEeZct6WTgQnrRMzP1b2oBgpnAtBPkqDnioFTwwR3NewCHzzhJaRyMQx7GSUBD42zhez8VmCS42jMuSkqn9PMLCGNxaqQONwSE1+RZqd7wlnUfub7mmZh9OVxXiqtAGn+Hvk4pVC1+h4sMlWvkNzJmZCaM5H+Ta8/PHLxpNzD62xg19MXZkuzvHpYKAXa1N5NQmdI8EHNfjbRh6SYP7YTVc9e7FljyQnrPrOebcJJRmXD+2OHdLoc0/jYd4xvhVW8o3b6i/21rWklqeDunbEx/L2Ym4Hk2bonaGqX5HRna/ORzl7PxjZb+1Q7eZBN1dfbBZko3nEGbW6jhzXyfXO6z8BFv7gthvIGcH4+Z6ptfuDDujFY/wVHrSvGllAXyGNuXrqbGOV7PacPYL9qxCJTAhBJIrH3exMkGek+v+DOezE5HCWKjlo8asdOR0if50Fomo+HZpwb3+MqO6Nm91hNRax3kLSCOILc80ruAmHad8mCWN2/chX/6W0BHbIX5yc/DQ14/VKOQByj+WVSUxpd1NhP/9WEp40EA47Sb0vQD1Q3QOjW1jjte1f3eNVUhXax1l+5mmVwV+dzCBspJS56jgmEVya+crvUN4iHcryPaQz2DoVz60xZU9sSudeJd4nUO/n5PvJ5qwA2zEsS3qsdwLb3rOCVu5+TPYb0vCfBv9RYl1JmeJ6mGaY4iEq13mHoLgQEPJfpqCMZ5I44j/XK0N1+B08WlbO3Qtalllh3lYRtVgBUXMx282bKrKYG1SBQwlfwvyVN4kDsTxD+oRQnO9pPcSlKpZ64Oijk7Urf2Na11dW1KzYuzNS1q99ZllfvgvnI5ZvAo6xct0+O2fhVXbcwbrcR+nP5/KuxEVqrehXNNHvPyEJAnGPvyEG9xa/Xw5X8eKR0t1WvtknoPN/bWSIMeasO1zcaWXRDWY8Oa3xwF0RuuhIjR7Zt9j+7Kdb5XlZwYfVWJsDuFSHVLOzoQ1HImIe2CuwzxXf9ixbrltZ9v/fbfAVBLAwQUAAIACAC6VDxJiXdgQkoAAABrAAAAGwAAAHVuaXZlcnNhbC91bml2ZXJzYWwucG5nLnhtbLOxr8jNUShLLSrOzM+zVTLUM1Cyt+PlsikoSi3LTC1XqACKAQUhQEmhEsg1QnDLM1NKMoBCBhYGCMGM1Mz0jBJbJQtDhKA+0EwAUEsBAgAAFAACAAgAulQ8SRgmQ/IuBAAAfw4AAB0AAAAAAAAAAQAAAAAAAAAAAHVuaXZlcnNhbC9jb21tb25fbWVzc2FnZXMubG5nUEsBAgAAFAACAAgAulQ8SZh/JYMrBAAAVw4AAC4AAAAAAAAAAQAAAAAAaQQAAHVuaXZlcnNhbC9jdXN0b21fcHJlc2V0cy8wL2NvbW1vbl9tZXNzYWdlcy5sbmdQSwECAAAUAAIACAC6VDxJCswVnxYEAAALEAAAJwAAAAAAAAABAAAAAADgCAAAdW5pdmVyc2FsL2ZsYXNoX3B1Ymxpc2hpbmdfc2V0dGluZ3MueG1sUEsBAgAAFAACAAgAulQ8SQTnA9G2AgAAUwoAACEAAAAAAAAAAQAAAAAAOw0AAHVuaXZlcnNhbC9mbGFzaF9za2luX3NldHRpbmdzLnhtbFBLAQIAABQAAgAIALpUPElqAMUe6gMAABwPAAAmAAAAAAAAAAEAAAAAADAQAAB1bml2ZXJzYWwvaHRtbF9wdWJsaXNoaW5nX3NldHRpbmdzLnhtbFBLAQIAABQAAgAIALpUPEkP5FkgmQEAAB0GAAAfAAAAAAAAAAEAAAAAAF4UAAB1bml2ZXJzYWwvaHRtbF9za2luX3NldHRpbmdzLmpzUEsBAgAAFAACAAgAulQ8SXp6CCbYAAAAkgEAABoAAAAAAAAAAQAAAAAANBYAAHVuaXZlcnNhbC9pMThuX3ByZXNldHMueG1sUEsBAgAAFAACAAgAulQ8SXQ+R7hdAAAAYgAAABwAAAAAAAAAAQAAAAAARBcAAHVuaXZlcnNhbC9sb2NhbF9zZXR0aW5ncy54bWxQSwECAAAUAAIACAB2uMNEzoIJN+wCAACICAAAFAAAAAAAAAABAAAAAADbFwAAdW5pdmVyc2FsL3BsYXllci54bWxQSwECAAAUAAIACAC6VDxJcYP8DhoIAADbHQAAKQAAAAAAAAABAAAAAAD5GgAAdW5pdmVyc2FsL3NraW5fY3VzdG9taXphdGlvbl9zZXR0aW5ncy54bWxQSwECAAAUAAIACAC6VDxJM91K5mcaAADkRQAAFwAAAAAAAAAAAAAAAABaIwAAdW5pdmVyc2FsL3VuaXZlcnNhbC5wbmdQSwECAAAUAAIACAC6VDxJiXdgQkoAAABrAAAAGwAAAAAAAAABAAAAAAD2PQAAdW5pdmVyc2FsL3VuaXZlcnNhbC5wbmcueG1sUEsFBgAAAAAMAAwApQMAAHk+AAAAAA=="/>
  <p:tag name="ISPRING_PRESENTATION_TITLE" val="chapter03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nternet介绍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nternet介绍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ctivity的创建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ctivity的创建"/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ctivity的创建"/>
  <p:tag name="GENSWF_ADVANCE_TIME" val="0.00"/>
  <p:tag name="ISPRING_SLIDE_INDENT_LEVEL" val="0"/>
  <p:tag name="ISPRING_CUSTOM_TIMING_US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ctivity的创建"/>
  <p:tag name="GENSWF_ADVANCE_TIME" val="0.00"/>
  <p:tag name="ISPRING_SLIDE_INDENT_LEVEL" val="0"/>
  <p:tag name="ISPRING_CUSTOM_TIMING_US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nternet介绍"/>
  <p:tag name="GENSWF_ADVANCE_TIME" val="0.00"/>
  <p:tag name="ISPRING_SLIDE_INDENT_LEVEL" val="0"/>
  <p:tag name="ISPRING_CUSTOM_TIMING_US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nternet介绍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三章 Activity"/>
  <p:tag name="GENSWF_ADVANCE_TIME" val="0.00"/>
  <p:tag name="ISPRING_SLIDE_INDENT_LEVEL" val="0"/>
  <p:tag name="ISPRING_CUSTOM_TIMING_US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nternet介绍"/>
  <p:tag name="GENSWF_ADVANCE_TIME" val="0.00"/>
  <p:tag name="ISPRING_SLIDE_INDENT_LEVEL" val="0"/>
  <p:tag name="ISPRING_CUSTOM_TIMING_US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nternet介绍"/>
  <p:tag name="GENSWF_ADVANCE_TIME" val="0.00"/>
  <p:tag name="ISPRING_SLIDE_INDENT_LEVEL" val="0"/>
  <p:tag name="ISPRING_CUSTOM_TIMING_US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nternet介绍"/>
  <p:tag name="GENSWF_ADVANCE_TIME" val="0.00"/>
  <p:tag name="ISPRING_SLIDE_INDENT_LEVEL" val="0"/>
  <p:tag name="ISPRING_CUSTOM_TIMING_US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nternet介绍"/>
  <p:tag name="GENSWF_ADVANCE_TIME" val="0.00"/>
  <p:tag name="ISPRING_SLIDE_INDENT_LEVEL" val="0"/>
  <p:tag name="ISPRING_CUSTOM_TIMING_US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nternet介绍"/>
  <p:tag name="GENSWF_ADVANCE_TIME" val="0.00"/>
  <p:tag name="ISPRING_SLIDE_INDENT_LEVEL" val="0"/>
  <p:tag name="ISPRING_CUSTOM_TIMING_US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nternet介绍"/>
  <p:tag name="GENSWF_ADVANCE_TIME" val="0.00"/>
  <p:tag name="ISPRING_SLIDE_INDENT_LEVEL" val="0"/>
  <p:tag name="ISPRING_CUSTOM_TIMING_US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数据传递"/>
  <p:tag name="GENSWF_ADVANCE_TIME" val="0.00"/>
  <p:tag name="ISPRING_SLIDE_INDENT_LEVEL" val="0"/>
  <p:tag name="ISPRING_CUSTOM_TIMING_USED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数据传递"/>
  <p:tag name="GENSWF_ADVANCE_TIME" val="0.00"/>
  <p:tag name="ISPRING_SLIDE_INDENT_LEVEL" val="0"/>
  <p:tag name="ISPRING_CUSTOM_TIMING_USED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数据传递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数据回传"/>
  <p:tag name="GENSWF_ADVANCE_TIME" val="0.00"/>
  <p:tag name="ISPRING_SLIDE_INDENT_LEVEL" val="0"/>
  <p:tag name="ISPRING_CUSTOM_TIMING_USED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数据回传"/>
  <p:tag name="GENSWF_ADVANCE_TIME" val="0.00"/>
  <p:tag name="ISPRING_SLIDE_INDENT_LEVEL" val="0"/>
  <p:tag name="ISPRING_CUSTOM_TIMING_USED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droid中的任务栈"/>
  <p:tag name="GENSWF_ADVANCE_TIME" val="0.00"/>
  <p:tag name="ISPRING_SLIDE_INDENT_LEVEL" val="0"/>
  <p:tag name="ISPRING_CUSTOM_TIMING_USED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ctivity的四种启动模式"/>
  <p:tag name="GENSWF_ADVANCE_TIME" val="0.00"/>
  <p:tag name="ISPRING_SLIDE_INDENT_LEVEL" val="0"/>
  <p:tag name="ISPRING_CUSTOM_TIMING_USED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ctivity的四种启动模式"/>
  <p:tag name="GENSWF_ADVANCE_TIME" val="0.00"/>
  <p:tag name="ISPRING_SLIDE_INDENT_LEVEL" val="0"/>
  <p:tag name="ISPRING_CUSTOM_TIMING_USED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ctivity的四种启动模式"/>
  <p:tag name="GENSWF_ADVANCE_TIME" val="0.00"/>
  <p:tag name="ISPRING_SLIDE_INDENT_LEVEL" val="0"/>
  <p:tag name="ISPRING_CUSTOM_TIMING_USED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ctivity的四种启动模式"/>
  <p:tag name="GENSWF_ADVANCE_TIME" val="0.00"/>
  <p:tag name="ISPRING_SLIDE_INDENT_LEVEL" val="0"/>
  <p:tag name="ISPRING_CUSTOM_TIMING_USED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Fragment简介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预习检查"/>
  <p:tag name="GENSWF_ADVANCE_TIME" val="0.00"/>
  <p:tag name="ISPRING_SLIDE_INDENT_LEVEL" val="0"/>
  <p:tag name="ISPRING_CUSTOM_TIMING_USED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Fragment的生命周期"/>
  <p:tag name="GENSWF_ADVANCE_TIME" val="0.00"/>
  <p:tag name="ISPRING_SLIDE_INDENT_LEVEL" val="0"/>
  <p:tag name="ISPRING_CUSTOM_TIMING_USED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Fragment的生命周期"/>
  <p:tag name="GENSWF_ADVANCE_TIME" val="0.00"/>
  <p:tag name="ISPRING_SLIDE_INDENT_LEVEL" val="0"/>
  <p:tag name="ISPRING_CUSTOM_TIMING_USED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Fragment的创建"/>
  <p:tag name="GENSWF_ADVANCE_TIME" val="0.00"/>
  <p:tag name="ISPRING_SLIDE_INDENT_LEVEL" val="0"/>
  <p:tag name="ISPRING_CUSTOM_TIMING_USED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Fragment的创建"/>
  <p:tag name="GENSWF_ADVANCE_TIME" val="0.00"/>
  <p:tag name="ISPRING_SLIDE_INDENT_LEVEL" val="0"/>
  <p:tag name="ISPRING_CUSTOM_TIMING_USED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Fragment的创建"/>
  <p:tag name="GENSWF_ADVANCE_TIME" val="0.00"/>
  <p:tag name="ISPRING_SLIDE_INDENT_LEVEL" val="0"/>
  <p:tag name="ISPRING_CUSTOM_TIMING_USED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Fragment的创建"/>
  <p:tag name="GENSWF_ADVANCE_TIME" val="0.00"/>
  <p:tag name="ISPRING_SLIDE_INDENT_LEVEL" val="0"/>
  <p:tag name="ISPRING_CUSTOM_TIMING_USED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实战演练——滑动切换界面"/>
  <p:tag name="GENSWF_ADVANCE_TIME" val="0.00"/>
  <p:tag name="ISPRING_SLIDE_INDENT_LEVEL" val="0"/>
  <p:tag name="ISPRING_CUSTOM_TIMING_USED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本章小结"/>
  <p:tag name="GENSWF_ADVANCE_TIME" val="0.00"/>
  <p:tag name="ISPRING_SLIDE_INDENT_LEVEL" val="0"/>
  <p:tag name="ISPRING_CUSTOM_TIMING_USED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"/>
  <p:tag name="GENSWF_ADVANCE_TIME" val="0.00"/>
  <p:tag name="ISPRING_SLIDE_INDENT_LEVEL" val="0"/>
  <p:tag name="ISPRING_CUSTOM_TIMING_USED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生命周期状态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生命周期方法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nternet介绍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</TotalTime>
  <Words>2903</Words>
  <Application>Microsoft Office PowerPoint</Application>
  <PresentationFormat>全屏显示(4:3)</PresentationFormat>
  <Paragraphs>502</Paragraphs>
  <Slides>48</Slides>
  <Notes>48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主题​​</vt:lpstr>
      <vt:lpstr>Android移动应用基础教程（第2版）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chapter03</dc:title>
  <dc:creator>admin</dc:creator>
  <cp:lastModifiedBy>柴永菲</cp:lastModifiedBy>
  <cp:revision>553</cp:revision>
  <dcterms:created xsi:type="dcterms:W3CDTF">2015-06-29T07:19:00Z</dcterms:created>
  <dcterms:modified xsi:type="dcterms:W3CDTF">2019-01-08T09:46:48Z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