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9"/>
  </p:notesMasterIdLst>
  <p:sldIdLst>
    <p:sldId id="350" r:id="rId2"/>
    <p:sldId id="261" r:id="rId3"/>
    <p:sldId id="262" r:id="rId4"/>
    <p:sldId id="263" r:id="rId5"/>
    <p:sldId id="271" r:id="rId6"/>
    <p:sldId id="351" r:id="rId7"/>
    <p:sldId id="381" r:id="rId8"/>
    <p:sldId id="377" r:id="rId9"/>
    <p:sldId id="354" r:id="rId10"/>
    <p:sldId id="355" r:id="rId11"/>
    <p:sldId id="357" r:id="rId12"/>
    <p:sldId id="358" r:id="rId13"/>
    <p:sldId id="359" r:id="rId14"/>
    <p:sldId id="372" r:id="rId15"/>
    <p:sldId id="373" r:id="rId16"/>
    <p:sldId id="374" r:id="rId17"/>
    <p:sldId id="376" r:id="rId18"/>
    <p:sldId id="367" r:id="rId19"/>
    <p:sldId id="379" r:id="rId20"/>
    <p:sldId id="364" r:id="rId21"/>
    <p:sldId id="365" r:id="rId22"/>
    <p:sldId id="366" r:id="rId23"/>
    <p:sldId id="368" r:id="rId24"/>
    <p:sldId id="380" r:id="rId25"/>
    <p:sldId id="363" r:id="rId26"/>
    <p:sldId id="328" r:id="rId27"/>
    <p:sldId id="329" r:id="rId28"/>
    <p:sldId id="332" r:id="rId29"/>
    <p:sldId id="330" r:id="rId30"/>
    <p:sldId id="333" r:id="rId31"/>
    <p:sldId id="370" r:id="rId32"/>
    <p:sldId id="371" r:id="rId33"/>
    <p:sldId id="334" r:id="rId34"/>
    <p:sldId id="340" r:id="rId35"/>
    <p:sldId id="287" r:id="rId36"/>
    <p:sldId id="291" r:id="rId37"/>
    <p:sldId id="349" r:id="rId38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98B"/>
    <a:srgbClr val="006BA9"/>
    <a:srgbClr val="19C3FF"/>
    <a:srgbClr val="3399FF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58D96-7481-4083-B6B1-53DD90C46782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1B0C-178F-49DE-B314-78B7BB490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1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21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21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21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21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21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21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21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21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80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8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26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21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21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48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580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83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21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385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61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03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262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262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217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73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907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863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159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31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8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88012-3F03-408F-BE43-204683D736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71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83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CA85-8F7F-4984-95CA-F6134CB1E37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71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81B0C-178F-49DE-B314-78B7BB4903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2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45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7161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9010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77688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403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96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0580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3560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2313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7156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08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8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8" r:id="rId20"/>
    <p:sldLayoutId id="2147483688" r:id="rId21"/>
    <p:sldLayoutId id="2147483689" r:id="rId22"/>
    <p:sldLayoutId id="2147483652" r:id="rId23"/>
    <p:sldLayoutId id="2147483651" r:id="rId24"/>
    <p:sldLayoutId id="2147483690" r:id="rId25"/>
    <p:sldLayoutId id="2147483692" r:id="rId2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9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5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6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9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52281"/>
            <a:ext cx="8784976" cy="2157681"/>
          </a:xfrm>
        </p:spPr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2392" y="3933478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章 数据</a:t>
            </a:r>
            <a:r>
              <a:rPr lang="zh-CN" altLang="en-US" sz="3200" b="1" dirty="0"/>
              <a:t>存储</a:t>
            </a:r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5430838" y="5539383"/>
            <a:ext cx="2813570" cy="8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文件存储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SQLite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库存储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5776" y="553938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存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储方式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SharedPreferences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存储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5564261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890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6509" y="1669605"/>
            <a:ext cx="8102600" cy="312754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705213" y="1508870"/>
            <a:ext cx="2198688" cy="321469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内部存储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0266" y="2060218"/>
            <a:ext cx="8051428" cy="8100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5.2.1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将数据存入到文件中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799480" y="2204864"/>
            <a:ext cx="7493000" cy="216024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String fileName = "data.txt";  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// 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文件名称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String content = "helloworld";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// 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保存数据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FileOutputStream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fos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openFileOutput(fileName, MODE_PRIVATE);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fos.write(content.getBytes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());	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fos.close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   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       //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关闭输出流</a:t>
            </a: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750662" y="3386143"/>
            <a:ext cx="232793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将数据写入文件中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99592" y="3446438"/>
            <a:ext cx="2376264" cy="28803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3275856" y="3570638"/>
            <a:ext cx="474806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9780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6509" y="1669605"/>
            <a:ext cx="8102600" cy="391963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704904" y="1508870"/>
            <a:ext cx="2198688" cy="321469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0266" y="2060218"/>
            <a:ext cx="8051428" cy="8100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5.2.1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将数据存入到文件中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799480" y="2060218"/>
            <a:ext cx="7493000" cy="338500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String state = Environment.getExternalStorageState();       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(state.equals(Environment.MEDIA_MOUNTED))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             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 SDPath = Environment.getExternalStorageDirectory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 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 file = new File(SDPath, "data.txt");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String data = "HelloWorld";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FileOutputStream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fos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new FileOutputStream(file);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fos.write(data.getBytes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fos.close();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0" name="矩形 19"/>
          <p:cNvSpPr/>
          <p:nvPr/>
        </p:nvSpPr>
        <p:spPr>
          <a:xfrm>
            <a:off x="2278760" y="2878329"/>
            <a:ext cx="3661392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233010" y="3381000"/>
            <a:ext cx="176082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获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取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SD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卡目录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91317" y="2177230"/>
            <a:ext cx="3372771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833284" y="2121099"/>
            <a:ext cx="233629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获取外部设备的状态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15616" y="2579658"/>
            <a:ext cx="3960440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5364088" y="2519362"/>
            <a:ext cx="256663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判断外部设备是否可用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364088" y="2321246"/>
            <a:ext cx="474806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4788024" y="3166361"/>
            <a:ext cx="0" cy="224313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>
            <a:endCxn id="33" idx="1"/>
          </p:cNvCxnSpPr>
          <p:nvPr/>
        </p:nvCxnSpPr>
        <p:spPr bwMode="auto">
          <a:xfrm>
            <a:off x="5076056" y="2723674"/>
            <a:ext cx="288032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79432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5" grpId="0" animBg="1"/>
      <p:bldP spid="25" grpId="1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6509" y="1669605"/>
            <a:ext cx="8102600" cy="391963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716016" y="1508870"/>
            <a:ext cx="3576464" cy="321469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读取内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存储中的文件的数据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0266" y="2060218"/>
            <a:ext cx="8051428" cy="8100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5.2.2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从文件中读取数据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799480" y="2060218"/>
            <a:ext cx="7493000" cy="309697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String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content = "";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FileInputStream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fis = null;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fis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openFileInput("data.txt");            //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获得文件输入流对象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byte[] buffer = new byte[fis.available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()];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fis.read(buffer);              </a:t>
            </a:r>
            <a:endParaRPr lang="zh-CN" altLang="en-US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content = new String(buffer);//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转换成字符串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fis.close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		           //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关闭输入流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67744" y="3280636"/>
            <a:ext cx="2088232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355976" y="3443730"/>
            <a:ext cx="360040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4703104" y="3187815"/>
            <a:ext cx="3284008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创建缓冲区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,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并获取文件长度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21195" y="3656733"/>
            <a:ext cx="1514646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2535841" y="3800749"/>
            <a:ext cx="307967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2835373" y="3596438"/>
            <a:ext cx="353682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将文件内容读取到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buffer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缓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冲区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98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2" grpId="0" animBg="1"/>
      <p:bldP spid="22" grpId="1" animBg="1"/>
      <p:bldP spid="2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6509" y="1187401"/>
            <a:ext cx="8102600" cy="5181003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788024" y="1026666"/>
            <a:ext cx="3456383" cy="321469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读取外部存储中的文件数据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20266" y="2060218"/>
            <a:ext cx="8051428" cy="8100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5.2.2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从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文件中读取数据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799480" y="1370037"/>
            <a:ext cx="7493000" cy="488565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String state = Environment.getExternalStorageState();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(state.equals(Environment.MEDIA_MOUNTED))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File SDPath = Environment.getExternalStorageDirectory();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//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获取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SD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卡路径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 file = new File(SDPath, "data.txt"); 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//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创建文件对象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FileInputStream fis = null;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BufferedReader br = null;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fis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new FileInputStream(file);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        //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创建文件输入流对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象</a:t>
            </a:r>
            <a:endPara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//</a:t>
            </a:r>
            <a:r>
              <a:rPr lang="zh-CN" altLang="zh-CN" sz="1600" dirty="0" smtClean="0"/>
              <a:t>创</a:t>
            </a:r>
            <a:r>
              <a:rPr lang="zh-CN" altLang="zh-CN" sz="1600" dirty="0"/>
              <a:t>建字符输入缓冲流的对象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br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new BufferedReader(new InputStreamReader(fis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String 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= br.readLine();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                 //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读取数据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br.close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                                            //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关闭字符输入缓冲流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fis.close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                                           //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关闭输入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流</a:t>
            </a:r>
            <a:endParaRPr lang="en-US" altLang="zh-CN" sz="1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endParaRPr lang="en-US" altLang="zh-CN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98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60954" y="1772816"/>
            <a:ext cx="8102600" cy="338437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1167524" y="1587077"/>
            <a:ext cx="405254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多学一招：申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卡写文件的权限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5573" y="1988839"/>
            <a:ext cx="7907412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系统规定，程序访问系统的一些关键信息时，必须申请权限，否则程序运行时会因为没有访问系统信息的权限而直接崩溃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80793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5.2.2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从文件中读取数据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0" name="折角形 19"/>
          <p:cNvSpPr/>
          <p:nvPr/>
        </p:nvSpPr>
        <p:spPr>
          <a:xfrm>
            <a:off x="1565693" y="4149079"/>
            <a:ext cx="2530954" cy="54945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静</a:t>
            </a:r>
            <a:r>
              <a:rPr lang="zh-CN" altLang="en-US" dirty="0" smtClean="0">
                <a:solidFill>
                  <a:schemeClr val="tx1"/>
                </a:solidFill>
              </a:rPr>
              <a:t>态申请权限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折角形 20"/>
          <p:cNvSpPr/>
          <p:nvPr/>
        </p:nvSpPr>
        <p:spPr>
          <a:xfrm>
            <a:off x="4857731" y="4149079"/>
            <a:ext cx="2624220" cy="549450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动态申请权限</a:t>
            </a:r>
            <a:endParaRPr lang="zh-CN" altLang="en-US" b="1" dirty="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455295" y="3478694"/>
            <a:ext cx="7907412" cy="4680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/>
              <a:t>申</a:t>
            </a:r>
            <a:r>
              <a:rPr lang="zh-CN" altLang="zh-CN" sz="2000" dirty="0"/>
              <a:t>请权</a:t>
            </a:r>
            <a:r>
              <a:rPr lang="zh-CN" altLang="zh-CN" sz="2000" dirty="0" smtClean="0"/>
              <a:t>限方式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8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  <p:bldP spid="21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60954" y="1777715"/>
            <a:ext cx="8102600" cy="359550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182088" y="1587078"/>
            <a:ext cx="291231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静态申请权限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5573" y="1988839"/>
            <a:ext cx="7907412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适</a:t>
            </a:r>
            <a:r>
              <a:rPr lang="zh-CN" altLang="zh-CN" sz="2000" dirty="0" smtClean="0"/>
              <a:t>用</a:t>
            </a:r>
            <a:r>
              <a:rPr lang="zh-CN" altLang="en-US" sz="2000" dirty="0" smtClean="0"/>
              <a:t>系统版本：</a:t>
            </a:r>
            <a:r>
              <a:rPr lang="en-US" altLang="zh-CN" sz="2000" dirty="0" smtClean="0"/>
              <a:t>Android 6.0</a:t>
            </a:r>
            <a:r>
              <a:rPr lang="zh-CN" altLang="en-US" sz="2000" dirty="0"/>
              <a:t>以</a:t>
            </a:r>
            <a:r>
              <a:rPr lang="zh-CN" altLang="en-US" sz="2000" dirty="0" smtClean="0"/>
              <a:t>下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在清单文件</a:t>
            </a:r>
            <a:r>
              <a:rPr lang="en-US" altLang="zh-CN" sz="2000" dirty="0"/>
              <a:t>(AndroidManifest.xml)</a:t>
            </a:r>
            <a:r>
              <a:rPr lang="zh-CN" altLang="zh-CN" sz="2000" dirty="0"/>
              <a:t>的</a:t>
            </a:r>
            <a:r>
              <a:rPr lang="en-US" altLang="zh-CN" sz="2000" dirty="0"/>
              <a:t>&lt;manifest&gt;</a:t>
            </a:r>
            <a:r>
              <a:rPr lang="zh-CN" altLang="zh-CN" sz="2000" dirty="0"/>
              <a:t>节点中声明需要申请的权限。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80793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5.2.2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从文件中读取数据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972822" y="4077072"/>
            <a:ext cx="7493000" cy="86409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&lt;uses-permission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android:name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="android.permission.WRITE_EXTERNAL_STORAGE"/&gt;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endParaRPr lang="en-US" altLang="zh-CN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455295" y="3478694"/>
            <a:ext cx="7907412" cy="4680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/>
              <a:t>申请</a:t>
            </a:r>
            <a:r>
              <a:rPr lang="en-US" altLang="zh-CN" sz="2000" dirty="0" smtClean="0"/>
              <a:t>SD</a:t>
            </a:r>
            <a:r>
              <a:rPr lang="zh-CN" altLang="en-US" sz="2000" dirty="0" smtClean="0"/>
              <a:t>卡的写</a:t>
            </a:r>
            <a:r>
              <a:rPr lang="zh-CN" altLang="zh-CN" sz="2000" dirty="0" smtClean="0"/>
              <a:t>权限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41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89781" y="1359186"/>
            <a:ext cx="8102600" cy="454805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208801" y="1168549"/>
            <a:ext cx="291231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申请权限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12286" y="1570310"/>
            <a:ext cx="7907412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适</a:t>
            </a:r>
            <a:r>
              <a:rPr lang="zh-CN" altLang="zh-CN" sz="2000" dirty="0" smtClean="0"/>
              <a:t>用</a:t>
            </a:r>
            <a:r>
              <a:rPr lang="zh-CN" altLang="en-US" sz="2000" dirty="0" smtClean="0"/>
              <a:t>系统版本：</a:t>
            </a:r>
            <a:r>
              <a:rPr lang="en-US" altLang="zh-CN" sz="2000" dirty="0" smtClean="0"/>
              <a:t>Android 6.0</a:t>
            </a:r>
            <a:r>
              <a:rPr lang="zh-CN" altLang="en-US" sz="2000" dirty="0" smtClean="0"/>
              <a:t>及以上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2000" dirty="0"/>
              <a:t>权</a:t>
            </a:r>
            <a:r>
              <a:rPr lang="zh-CN" altLang="en-US" sz="2000" dirty="0" smtClean="0"/>
              <a:t>限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80793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5.2.2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从文件中读取数据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 bwMode="auto">
          <a:xfrm>
            <a:off x="512286" y="2712202"/>
            <a:ext cx="7907412" cy="4680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  <a:defRPr/>
            </a:pPr>
            <a:r>
              <a:rPr lang="zh-CN" altLang="en-US" sz="1600" dirty="0"/>
              <a:t>正常权限：不会直接给用户隐私权带来风险的权限</a:t>
            </a:r>
            <a:endParaRPr lang="en-US" altLang="zh-CN" sz="1600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512286" y="3203865"/>
            <a:ext cx="7907412" cy="4680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  <a:defRPr/>
            </a:pPr>
            <a:r>
              <a:rPr lang="zh-CN" altLang="en-US" sz="1600" dirty="0"/>
              <a:t>危险</a:t>
            </a:r>
            <a:r>
              <a:rPr lang="zh-CN" altLang="en-US" sz="1600" dirty="0" smtClean="0"/>
              <a:t>权</a:t>
            </a:r>
            <a:r>
              <a:rPr lang="zh-CN" altLang="en-US" sz="1600" dirty="0"/>
              <a:t>限：涉及到用户隐私的权限，申请了该权限的应用，可能涉及了用户隐私信息的数据或资源，也可能对用户存储的数据或其他应用的操作产生影响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2">
              <a:lnSpc>
                <a:spcPct val="150000"/>
              </a:lnSpc>
              <a:defRPr/>
            </a:pPr>
            <a:endParaRPr lang="en-US" altLang="zh-CN" sz="1600" dirty="0"/>
          </a:p>
        </p:txBody>
      </p: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496144" y="4365104"/>
            <a:ext cx="7907412" cy="4680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  <a:defRPr/>
            </a:pPr>
            <a:r>
              <a:rPr lang="zh-CN" altLang="en-US" sz="1600" dirty="0" smtClean="0"/>
              <a:t>九组危险权</a:t>
            </a:r>
            <a:r>
              <a:rPr lang="zh-CN" altLang="en-US" sz="1600" dirty="0"/>
              <a:t>限：位置</a:t>
            </a:r>
            <a:r>
              <a:rPr lang="en-US" altLang="zh-CN" sz="1600" dirty="0"/>
              <a:t>(LOCATION)</a:t>
            </a:r>
            <a:r>
              <a:rPr lang="zh-CN" altLang="en-US" sz="1600" dirty="0"/>
              <a:t>、日历</a:t>
            </a:r>
            <a:r>
              <a:rPr lang="en-US" altLang="zh-CN" sz="1600" dirty="0"/>
              <a:t>(CALENDAR)</a:t>
            </a:r>
            <a:r>
              <a:rPr lang="zh-CN" altLang="en-US" sz="1600" dirty="0"/>
              <a:t>、照相机</a:t>
            </a:r>
            <a:r>
              <a:rPr lang="en-US" altLang="zh-CN" sz="1600" dirty="0"/>
              <a:t>(CAMERA)</a:t>
            </a:r>
            <a:r>
              <a:rPr lang="zh-CN" altLang="en-US" sz="1600" dirty="0"/>
              <a:t>、联系人</a:t>
            </a:r>
            <a:r>
              <a:rPr lang="en-US" altLang="zh-CN" sz="1600" dirty="0"/>
              <a:t>(CONTACTS)</a:t>
            </a:r>
            <a:r>
              <a:rPr lang="zh-CN" altLang="en-US" sz="1600" dirty="0"/>
              <a:t>、存储卡</a:t>
            </a:r>
            <a:r>
              <a:rPr lang="en-US" altLang="zh-CN" sz="1600" dirty="0"/>
              <a:t>(STORAGE)</a:t>
            </a:r>
            <a:r>
              <a:rPr lang="zh-CN" altLang="en-US" sz="1600" dirty="0"/>
              <a:t>、传感器</a:t>
            </a:r>
            <a:r>
              <a:rPr lang="en-US" altLang="zh-CN" sz="1600" dirty="0"/>
              <a:t>(SENSORS)</a:t>
            </a:r>
            <a:r>
              <a:rPr lang="zh-CN" altLang="en-US" sz="1600" dirty="0"/>
              <a:t>、麦克风</a:t>
            </a:r>
            <a:r>
              <a:rPr lang="en-US" altLang="zh-CN" sz="1600" dirty="0"/>
              <a:t>(MICROPHONE)</a:t>
            </a:r>
            <a:r>
              <a:rPr lang="zh-CN" altLang="en-US" sz="1600" dirty="0"/>
              <a:t>、电话</a:t>
            </a:r>
            <a:r>
              <a:rPr lang="en-US" altLang="zh-CN" sz="1600" dirty="0"/>
              <a:t>(PHONE)</a:t>
            </a:r>
            <a:r>
              <a:rPr lang="zh-CN" altLang="en-US" sz="1600" dirty="0"/>
              <a:t>和短信</a:t>
            </a:r>
            <a:r>
              <a:rPr lang="en-US" altLang="zh-CN" sz="1600" dirty="0"/>
              <a:t>(SMS)</a:t>
            </a:r>
            <a:r>
              <a:rPr lang="zh-CN" altLang="en-US" sz="1600" dirty="0"/>
              <a:t>的相关权限</a:t>
            </a: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200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87667" y="1359186"/>
            <a:ext cx="8102600" cy="480681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208801" y="1168549"/>
            <a:ext cx="291231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申请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卡的写权限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80793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5.2.2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从文件中读取数据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1043608" y="1628800"/>
            <a:ext cx="7493000" cy="86409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&lt;uses-permission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android:name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="android.permission.WRITE_EXTERNAL_STORAGE"/&gt;</a:t>
            </a: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endParaRPr lang="en-US" altLang="zh-CN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" name="矩形 17"/>
          <p:cNvSpPr>
            <a:spLocks noChangeArrowheads="1"/>
          </p:cNvSpPr>
          <p:nvPr/>
        </p:nvSpPr>
        <p:spPr bwMode="auto">
          <a:xfrm>
            <a:off x="1037148" y="2769115"/>
            <a:ext cx="7493000" cy="86409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ActivityCompat.requestPermissions(MainActivity.this,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new String[]{"android.permission.WRITE_EXTERNAL_STORAGE"}, 1);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lang="en-US" altLang="zh-CN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203" y="3933056"/>
            <a:ext cx="2567223" cy="17215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067944" y="2913257"/>
            <a:ext cx="1440160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5508104" y="3057273"/>
            <a:ext cx="384931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893035" y="2852961"/>
            <a:ext cx="95339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上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下文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67190" y="3263190"/>
            <a:ext cx="5881073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856063" y="3551222"/>
            <a:ext cx="0" cy="23781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874648" y="3762592"/>
            <a:ext cx="184862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需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要申请的权限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65884" y="3263190"/>
            <a:ext cx="270412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101090" y="3551222"/>
            <a:ext cx="0" cy="23781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6605790" y="3789040"/>
            <a:ext cx="96380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请求码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2" name="矩形 17"/>
          <p:cNvSpPr>
            <a:spLocks noChangeArrowheads="1"/>
          </p:cNvSpPr>
          <p:nvPr/>
        </p:nvSpPr>
        <p:spPr bwMode="auto">
          <a:xfrm>
            <a:off x="1037148" y="3906234"/>
            <a:ext cx="7493000" cy="213526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public void onRequestPermissionsResult(int requestCode, String[] permissions,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int[] grantResults)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super.onRequestPermissionsResult(requestCode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permissions, grantResults</a:t>
            </a:r>
            <a:r>
              <a:rPr lang="en-US" altLang="zh-CN" sz="1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33" name="矩形 32"/>
          <p:cNvSpPr/>
          <p:nvPr/>
        </p:nvSpPr>
        <p:spPr>
          <a:xfrm>
            <a:off x="2046764" y="4401974"/>
            <a:ext cx="2453228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3875476" y="4149080"/>
            <a:ext cx="0" cy="25289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526887" y="3728744"/>
            <a:ext cx="270547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申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请权限的回调方法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97935" y="4437112"/>
            <a:ext cx="998201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5208801" y="4725144"/>
            <a:ext cx="0" cy="23781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4732628" y="4927322"/>
            <a:ext cx="95339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请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求码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78025" y="4392266"/>
            <a:ext cx="998201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7101090" y="4690006"/>
            <a:ext cx="0" cy="23781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6534807" y="4924247"/>
            <a:ext cx="142156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请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求的权限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47664" y="4779935"/>
            <a:ext cx="998201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046537" y="5064856"/>
            <a:ext cx="0" cy="23781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915783" y="5305126"/>
            <a:ext cx="6140527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用户授予权限的结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果，当用户授予权限时，该数组中对应的值为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PackageManager.PERMISSION_GRANTED</a:t>
            </a:r>
          </a:p>
        </p:txBody>
      </p:sp>
      <p:sp>
        <p:nvSpPr>
          <p:cNvPr id="42" name="矩形 41"/>
          <p:cNvSpPr/>
          <p:nvPr/>
        </p:nvSpPr>
        <p:spPr>
          <a:xfrm>
            <a:off x="2411760" y="2913131"/>
            <a:ext cx="1595966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3273378" y="2741341"/>
            <a:ext cx="0" cy="16744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2228975" y="2332718"/>
            <a:ext cx="2531373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动态申请权限的方法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96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5" grpId="0" animBg="1"/>
      <p:bldP spid="5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4" grpId="0" animBg="1"/>
      <p:bldP spid="44" grpId="1" animBg="1"/>
      <p:bldP spid="45" grpId="0" animBg="1"/>
      <p:bldP spid="47" grpId="0" animBg="1"/>
      <p:bldP spid="42" grpId="0" animBg="1"/>
      <p:bldP spid="42" grpId="1" animBg="1"/>
      <p:bldP spid="49" grpId="0" animBg="1"/>
      <p:bldP spid="4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289718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1490" y="291509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10465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087246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2878138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090372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24763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46025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43159" y="3569930"/>
            <a:ext cx="4137234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户交互界面的设计与实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类（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FileSaveQQ.java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）的设计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与实现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面逻辑代码的设计与实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43159" y="1916832"/>
            <a:ext cx="2252540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实现保存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QQ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账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号和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密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码功能。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43159" y="2903981"/>
            <a:ext cx="2339102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使用文件存储的方式保存数据。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5985" y="188640"/>
            <a:ext cx="658842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5.2.3  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保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存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QQ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账号和密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982" y="1772816"/>
            <a:ext cx="2493879" cy="37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65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27584" y="3328344"/>
            <a:ext cx="525658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5.4   </a:t>
            </a:r>
            <a:r>
              <a:rPr lang="en-US" altLang="zh-CN" sz="2400" dirty="0">
                <a:solidFill>
                  <a:srgbClr val="7F7F7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SQLite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库存储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数据存储方式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5.2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文件存储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426634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5.3   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SharedPreferences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存储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159084" y="255207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04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简述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的四种启动模式及其特点。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/>
              <a:t>简述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的生命周期的方法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268761"/>
            <a:ext cx="8102600" cy="489723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067944" y="1052736"/>
            <a:ext cx="431558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将数据存入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23528" y="1484784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平台上一个轻量级的存储类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，用于程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中一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些少量数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据持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久化存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储。</a:t>
            </a:r>
            <a:endParaRPr lang="en-US" altLang="zh-CN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2420887"/>
            <a:ext cx="8051428" cy="9361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716448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5.3.1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将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数据存入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SharedPreferences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812860" y="2596753"/>
            <a:ext cx="7503556" cy="234441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SharedPreferences sp = getSharedPreferences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("data",MODE_PRIVATE);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SharedPreferences.Editor editor = sp.edit(); 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editor.putString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("name", "</a:t>
            </a: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传智播客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");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//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存入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类型数据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editor.putInt("age", 8);                                        //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存入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类型数据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editor.commit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(); 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59832" y="2708920"/>
            <a:ext cx="4625786" cy="36004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004048" y="3072743"/>
            <a:ext cx="0" cy="2880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3574553" y="3349772"/>
            <a:ext cx="3410143" cy="367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取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SharedPreferences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实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例对象</a:t>
            </a:r>
          </a:p>
        </p:txBody>
      </p:sp>
      <p:sp>
        <p:nvSpPr>
          <p:cNvPr id="25" name="矩形 24"/>
          <p:cNvSpPr/>
          <p:nvPr/>
        </p:nvSpPr>
        <p:spPr>
          <a:xfrm>
            <a:off x="3995936" y="3176972"/>
            <a:ext cx="936104" cy="36004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932040" y="3370421"/>
            <a:ext cx="34188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5279625" y="3176972"/>
            <a:ext cx="1435330" cy="367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获取编辑器</a:t>
            </a:r>
          </a:p>
        </p:txBody>
      </p:sp>
      <p:sp>
        <p:nvSpPr>
          <p:cNvPr id="29" name="矩形 28"/>
          <p:cNvSpPr/>
          <p:nvPr/>
        </p:nvSpPr>
        <p:spPr>
          <a:xfrm>
            <a:off x="845525" y="4350288"/>
            <a:ext cx="1782259" cy="36004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418952" y="3914437"/>
            <a:ext cx="0" cy="41549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059832" y="4340643"/>
            <a:ext cx="1435330" cy="367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提交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数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据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75656" y="3554397"/>
            <a:ext cx="2873586" cy="36004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800124" y="4306218"/>
            <a:ext cx="5897734" cy="8225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以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key/value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（键值对）的形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式保存数据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,value</a:t>
            </a:r>
            <a:r>
              <a:rPr lang="zh-CN" altLang="zh-CN" b="1" dirty="0">
                <a:solidFill>
                  <a:schemeClr val="bg1"/>
                </a:solidFill>
                <a:ea typeface="宋体" pitchFamily="2" charset="-122"/>
              </a:rPr>
              <a:t>值只能是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float</a:t>
            </a:r>
            <a:r>
              <a:rPr lang="zh-CN" altLang="zh-CN" b="1" dirty="0">
                <a:solidFill>
                  <a:schemeClr val="bg1"/>
                </a:solidFill>
                <a:ea typeface="宋体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int</a:t>
            </a:r>
            <a:r>
              <a:rPr lang="zh-CN" altLang="zh-CN" b="1" dirty="0">
                <a:solidFill>
                  <a:schemeClr val="bg1"/>
                </a:solidFill>
                <a:ea typeface="宋体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long</a:t>
            </a:r>
            <a:r>
              <a:rPr lang="zh-CN" altLang="zh-CN" b="1" dirty="0">
                <a:solidFill>
                  <a:schemeClr val="bg1"/>
                </a:solidFill>
                <a:ea typeface="宋体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boolean</a:t>
            </a:r>
            <a:r>
              <a:rPr lang="zh-CN" altLang="zh-CN" b="1" dirty="0">
                <a:solidFill>
                  <a:schemeClr val="bg1"/>
                </a:solidFill>
                <a:ea typeface="宋体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String</a:t>
            </a:r>
            <a:r>
              <a:rPr lang="zh-CN" altLang="zh-CN" b="1" dirty="0">
                <a:solidFill>
                  <a:schemeClr val="bg1"/>
                </a:solidFill>
                <a:ea typeface="宋体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Set&lt;String&gt;</a:t>
            </a:r>
            <a:r>
              <a:rPr lang="zh-CN" altLang="zh-CN" b="1" dirty="0">
                <a:solidFill>
                  <a:schemeClr val="bg1"/>
                </a:solidFill>
                <a:ea typeface="宋体" pitchFamily="2" charset="-122"/>
              </a:rPr>
              <a:t>类型数据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。</a:t>
            </a:r>
          </a:p>
        </p:txBody>
      </p:sp>
      <p:cxnSp>
        <p:nvCxnSpPr>
          <p:cNvPr id="31" name="直接箭头连接符 30"/>
          <p:cNvCxnSpPr>
            <a:endCxn id="34" idx="1"/>
          </p:cNvCxnSpPr>
          <p:nvPr/>
        </p:nvCxnSpPr>
        <p:spPr>
          <a:xfrm>
            <a:off x="2627784" y="4509683"/>
            <a:ext cx="432048" cy="1476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 bwMode="auto">
          <a:xfrm>
            <a:off x="733363" y="5148398"/>
            <a:ext cx="7650163" cy="883975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系统有一套自己的安全模型，默认情况下任何应用创建的文件都是私有的，其他程序无法访问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27" grpId="0" animBg="1"/>
      <p:bldP spid="27" grpId="1" animBg="1"/>
      <p:bldP spid="30" grpId="0" animBg="1"/>
      <p:bldP spid="30" grpId="1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268761"/>
            <a:ext cx="8102600" cy="439248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80112" y="1052736"/>
            <a:ext cx="252028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取和删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除数据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23528" y="1484784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lang="en-US" altLang="zh-CN" sz="2000" dirty="0" smtClean="0"/>
              <a:t>SharedPreferences</a:t>
            </a:r>
            <a:r>
              <a:rPr lang="zh-CN" altLang="en-US" sz="2000" dirty="0" smtClean="0"/>
              <a:t>文件中的数据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7544" y="2420887"/>
            <a:ext cx="8051428" cy="9361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716448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5.3.2 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读取和删除</a:t>
            </a:r>
            <a:r>
              <a:rPr lang="en-US" altLang="zh-CN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SharedPreferences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中的数据</a:t>
            </a: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820850" y="2029947"/>
            <a:ext cx="7503556" cy="112062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SharedPreferences sp = getSharedPreferences("data",MODE_PRIVATE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);</a:t>
            </a: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data=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sp.getString("name",""); 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44339" y="2610165"/>
            <a:ext cx="2456909" cy="25202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062044" y="2862540"/>
            <a:ext cx="0" cy="2880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2351701" y="3150572"/>
            <a:ext cx="1435330" cy="367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获取用户名</a:t>
            </a:r>
          </a:p>
        </p:txBody>
      </p:sp>
      <p:sp>
        <p:nvSpPr>
          <p:cNvPr id="35" name="矩形 34"/>
          <p:cNvSpPr/>
          <p:nvPr/>
        </p:nvSpPr>
        <p:spPr>
          <a:xfrm>
            <a:off x="3272793" y="2596266"/>
            <a:ext cx="659125" cy="25202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608409" y="2848294"/>
            <a:ext cx="0" cy="2880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106682" y="3136326"/>
            <a:ext cx="991345" cy="367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Key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值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52773" y="2623425"/>
            <a:ext cx="267178" cy="25202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4105323" y="2848294"/>
            <a:ext cx="0" cy="2880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602354" y="3136325"/>
            <a:ext cx="1049644" cy="367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缺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省值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1" name="矩形 17"/>
          <p:cNvSpPr>
            <a:spLocks noChangeArrowheads="1"/>
          </p:cNvSpPr>
          <p:nvPr/>
        </p:nvSpPr>
        <p:spPr bwMode="auto">
          <a:xfrm>
            <a:off x="820850" y="4149080"/>
            <a:ext cx="7503556" cy="112062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editor.remove("name");     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editor.clear();             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0850" y="4293096"/>
            <a:ext cx="2455259" cy="26515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3284409" y="4425673"/>
            <a:ext cx="3240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3608409" y="4241869"/>
            <a:ext cx="2115720" cy="367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根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据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key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删除数据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9150" y="4710650"/>
            <a:ext cx="1522551" cy="26515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2351701" y="4843227"/>
            <a:ext cx="32400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675701" y="4622103"/>
            <a:ext cx="1752283" cy="3676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删除所有数据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 bwMode="auto">
          <a:xfrm>
            <a:off x="323528" y="3629504"/>
            <a:ext cx="8051428" cy="5011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2000" dirty="0" smtClean="0"/>
              <a:t>SharedPreferences</a:t>
            </a:r>
            <a:r>
              <a:rPr lang="zh-CN" altLang="en-US" sz="2000" dirty="0" smtClean="0"/>
              <a:t>文件中的数据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803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0" grpId="1" animBg="1"/>
      <p:bldP spid="28" grpId="0" animBg="1"/>
      <p:bldP spid="28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2" grpId="0" animBg="1"/>
      <p:bldP spid="42" grpId="1" animBg="1"/>
      <p:bldP spid="44" grpId="0" animBg="1"/>
      <p:bldP spid="44" grpId="1" animBg="1"/>
      <p:bldP spid="45" grpId="0" animBg="1"/>
      <p:bldP spid="47" grpId="0" animBg="1"/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1079141" y="2526412"/>
            <a:ext cx="504000" cy="504000"/>
          </a:xfrm>
          <a:prstGeom prst="ellipse">
            <a:avLst/>
          </a:prstGeom>
          <a:solidFill>
            <a:srgbClr val="3399FF"/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1079141" y="4242921"/>
            <a:ext cx="504000" cy="504000"/>
          </a:xfrm>
          <a:prstGeom prst="ellipse">
            <a:avLst/>
          </a:prstGeom>
          <a:solidFill>
            <a:srgbClr val="3399FF"/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27668" y="3912841"/>
            <a:ext cx="6100716" cy="1172343"/>
            <a:chOff x="1507447" y="3688029"/>
            <a:chExt cx="6623299" cy="1325710"/>
          </a:xfrm>
        </p:grpSpPr>
        <p:sp>
          <p:nvSpPr>
            <p:cNvPr id="5" name="TextBox 4"/>
            <p:cNvSpPr txBox="1"/>
            <p:nvPr/>
          </p:nvSpPr>
          <p:spPr>
            <a:xfrm>
              <a:off x="1635964" y="3688029"/>
              <a:ext cx="6494782" cy="1316457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微软雅黑" pitchFamily="34" charset="-122"/>
                </a:rPr>
                <a:t>保存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SharedPreferences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key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值时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，</a:t>
              </a:r>
              <a:endPara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使用静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态变量保存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，以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免操作时写错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，</a:t>
              </a:r>
              <a:endPara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如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private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final String key = “itcast”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640083" y="4707005"/>
              <a:ext cx="0" cy="30673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流程图: 联系 6"/>
            <p:cNvSpPr/>
            <p:nvPr/>
          </p:nvSpPr>
          <p:spPr>
            <a:xfrm>
              <a:off x="1507447" y="4510019"/>
              <a:ext cx="265271" cy="266794"/>
            </a:xfrm>
            <a:prstGeom prst="flowChartConnector">
              <a:avLst/>
            </a:prstGeom>
            <a:solidFill>
              <a:srgbClr val="21A5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640083" y="5001382"/>
              <a:ext cx="687103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916397" y="2250081"/>
            <a:ext cx="6111987" cy="1056662"/>
            <a:chOff x="1496177" y="2025269"/>
            <a:chExt cx="6111987" cy="1056662"/>
          </a:xfrm>
        </p:grpSpPr>
        <p:grpSp>
          <p:nvGrpSpPr>
            <p:cNvPr id="10" name="组合 9"/>
            <p:cNvGrpSpPr/>
            <p:nvPr/>
          </p:nvGrpSpPr>
          <p:grpSpPr>
            <a:xfrm>
              <a:off x="1625507" y="2025269"/>
              <a:ext cx="5982657" cy="1056662"/>
              <a:chOff x="1635966" y="2025269"/>
              <a:chExt cx="6494780" cy="105666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635966" y="2025269"/>
                <a:ext cx="6494780" cy="1056662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获取数据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key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值与存入数据的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key</a:t>
                </a: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值</a:t>
                </a:r>
                <a:endPara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数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据类型要一致</a:t>
                </a:r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，否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微软雅黑" pitchFamily="34" charset="-122"/>
                  </a:rPr>
                  <a:t>查找不到指定数据。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1635967" y="2775197"/>
                <a:ext cx="0" cy="30673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635967" y="3081931"/>
                <a:ext cx="68710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流程图: 联系 10"/>
            <p:cNvSpPr/>
            <p:nvPr/>
          </p:nvSpPr>
          <p:spPr>
            <a:xfrm>
              <a:off x="1496177" y="2692635"/>
              <a:ext cx="244341" cy="235929"/>
            </a:xfrm>
            <a:prstGeom prst="flowChartConnector">
              <a:avLst/>
            </a:prstGeom>
            <a:solidFill>
              <a:srgbClr val="21A5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666043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5.3.2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读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取和删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除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SharedPreferences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中的数据</a:t>
            </a:r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838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289718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1490" y="2915096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10465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087246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2878138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090372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24763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460259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443159" y="3569930"/>
            <a:ext cx="4137234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户交互界面的设计与实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类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SPSaveQQ.java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）的设计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与实现</a:t>
            </a: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面逻辑代码的设计与实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43159" y="1916832"/>
            <a:ext cx="2252540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实现保存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QQ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账号和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密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码功能。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43159" y="2903981"/>
            <a:ext cx="33905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SharedPreferences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储的方式保存数据。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55985" y="188640"/>
            <a:ext cx="602963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5.3.3  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保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存</a:t>
            </a:r>
            <a:r>
              <a:rPr lang="en-US" altLang="zh-CN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QQ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账号和密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码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799"/>
            <a:ext cx="2794385" cy="411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59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830143" y="4072426"/>
            <a:ext cx="525658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5.4   </a:t>
            </a:r>
            <a:r>
              <a:rPr lang="en-US" altLang="zh-CN" sz="24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SQLite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库存储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数据存储方式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5.2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文件存储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426634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5.3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SharedPreferences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存储</a:t>
            </a:r>
          </a:p>
        </p:txBody>
      </p:sp>
      <p:sp>
        <p:nvSpPr>
          <p:cNvPr id="9" name="椭圆 8"/>
          <p:cNvSpPr/>
          <p:nvPr/>
        </p:nvSpPr>
        <p:spPr>
          <a:xfrm>
            <a:off x="522007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159084" y="255207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63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3941" y="1988840"/>
            <a:ext cx="8102600" cy="302433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74280" y="1772816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SQLite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特点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8560" y="2204863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自带的一个轻量级的数据库，他运算速度快，占用资源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少，支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持基本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/>
              <a:t>SQLite</a:t>
            </a:r>
            <a:r>
              <a:rPr lang="zh-CN" altLang="zh-CN" sz="2000" dirty="0"/>
              <a:t>数据</a:t>
            </a:r>
            <a:r>
              <a:rPr lang="zh-CN" altLang="zh-CN" sz="2000" dirty="0" smtClean="0"/>
              <a:t>库可</a:t>
            </a:r>
            <a:r>
              <a:rPr lang="zh-CN" altLang="zh-CN" sz="2000" dirty="0"/>
              <a:t>以存储应用程序中的大量数据，并对数据进行管理和维</a:t>
            </a:r>
            <a:r>
              <a:rPr lang="zh-CN" altLang="zh-CN" sz="2000" dirty="0" smtClean="0"/>
              <a:t>护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5.4.1 SQLite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数据库简介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99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>
            <a:spLocks noChangeArrowheads="1"/>
          </p:cNvSpPr>
          <p:nvPr/>
        </p:nvSpPr>
        <p:spPr bwMode="auto">
          <a:xfrm>
            <a:off x="825550" y="1484784"/>
            <a:ext cx="7493000" cy="4568502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MyHelper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public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MyHelper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context)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super(context, "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itcast.db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null, 2);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onCreate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db.execSQL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("CREATE TABLE information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_id INTEGER PRIMARY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KEY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AUTOINCREMENT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INTEGER)");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public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onUpgrade(SQLiteDatabase db, int oldVersion, int newVersion) 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3031792"/>
            <a:ext cx="6840760" cy="1477328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mtClean="0">
              <a:ea typeface="宋体" pitchFamily="2" charset="-122"/>
            </a:endParaRPr>
          </a:p>
          <a:p>
            <a:pPr algn="ctr">
              <a:defRPr/>
            </a:pPr>
            <a:endParaRPr lang="en-US" altLang="zh-CN">
              <a:ea typeface="宋体" pitchFamily="2" charset="-122"/>
            </a:endParaRPr>
          </a:p>
          <a:p>
            <a:pPr algn="ctr">
              <a:defRPr/>
            </a:pPr>
            <a:endParaRPr lang="en-US" altLang="zh-CN" smtClean="0">
              <a:ea typeface="宋体" pitchFamily="2" charset="-122"/>
            </a:endParaRPr>
          </a:p>
          <a:p>
            <a:pPr algn="ctr">
              <a:defRPr/>
            </a:pPr>
            <a:endParaRPr lang="en-US" altLang="zh-CN">
              <a:ea typeface="宋体" pitchFamily="2" charset="-122"/>
            </a:endParaRPr>
          </a:p>
          <a:p>
            <a:pPr algn="ctr">
              <a:defRPr/>
            </a:pPr>
            <a:endParaRPr lang="zh-CN" altLang="en-US" dirty="0">
              <a:ea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4716016" y="2645296"/>
            <a:ext cx="0" cy="38649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圆角矩形 4"/>
          <p:cNvSpPr/>
          <p:nvPr/>
        </p:nvSpPr>
        <p:spPr>
          <a:xfrm>
            <a:off x="3171405" y="1930207"/>
            <a:ext cx="3060730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第一次创建时调用，用于初始化表结构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auto">
          <a:xfrm>
            <a:off x="542925" y="1136179"/>
            <a:ext cx="8102600" cy="5317157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5580112" y="897285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创建数据库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5.4.1 SQLite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数据库的创建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67744" y="2348880"/>
            <a:ext cx="648072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591780" y="2636912"/>
            <a:ext cx="0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2105724" y="2852936"/>
            <a:ext cx="97211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上下文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25234" y="2357264"/>
            <a:ext cx="754678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02573" y="2645296"/>
            <a:ext cx="0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591780" y="2861320"/>
            <a:ext cx="147474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数据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库名称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07804" y="2343889"/>
            <a:ext cx="377339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096473" y="2631921"/>
            <a:ext cx="0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3563888" y="2827246"/>
            <a:ext cx="147474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游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标工厂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38236" y="2339361"/>
            <a:ext cx="188669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452343" y="2627393"/>
            <a:ext cx="0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087731" y="2838544"/>
            <a:ext cx="147474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数据库版本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57652" y="4509120"/>
            <a:ext cx="6458714" cy="7200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563888" y="5229200"/>
            <a:ext cx="0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087468" y="5414814"/>
            <a:ext cx="325765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当数据库的版本号增加时调用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970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71861" y="1427225"/>
            <a:ext cx="8102600" cy="446465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09048" y="1241488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添加数据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854486" y="1905985"/>
            <a:ext cx="7493000" cy="381212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insert(String name,String price) {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MyHelper helper = new MyHelper(MainActivity.this);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SQLiteDatabase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= helper.getWritableDatabase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 values = new ContentValues();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values.put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("name", name);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values.put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("price", price);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long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db.insert("information",null,values);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db.close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                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1630" y="2818059"/>
            <a:ext cx="5074546" cy="446276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6156176" y="3030060"/>
            <a:ext cx="31188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圆角矩形 6"/>
          <p:cNvSpPr/>
          <p:nvPr/>
        </p:nvSpPr>
        <p:spPr>
          <a:xfrm>
            <a:off x="6468056" y="2683652"/>
            <a:ext cx="2206405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获取可读写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SQLiteDatabse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对象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5305" y="3275472"/>
            <a:ext cx="4408563" cy="1107996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en-US" altLang="zh-CN" sz="1100">
              <a:ea typeface="宋体" pitchFamily="2" charset="-122"/>
            </a:endParaRPr>
          </a:p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en-US" altLang="zh-CN" sz="1100">
              <a:ea typeface="宋体" pitchFamily="2" charset="-122"/>
            </a:endParaRPr>
          </a:p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868144" y="3318692"/>
            <a:ext cx="2484784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创建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ContentValues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对象并将数据添加到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ContentValues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对象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中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5493868" y="3829470"/>
            <a:ext cx="374276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1085305" y="4426266"/>
            <a:ext cx="4408563" cy="446276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3822698" y="4872542"/>
            <a:ext cx="0" cy="38352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>
          <a:xfrm>
            <a:off x="2598562" y="5256067"/>
            <a:ext cx="2448272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调用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insert()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方法将数据添加到数据库中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5.4.2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数据库的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基本操作</a:t>
            </a:r>
          </a:p>
        </p:txBody>
      </p:sp>
      <p:sp>
        <p:nvSpPr>
          <p:cNvPr id="25" name="矩形 24"/>
          <p:cNvSpPr/>
          <p:nvPr/>
        </p:nvSpPr>
        <p:spPr>
          <a:xfrm>
            <a:off x="1081630" y="4872542"/>
            <a:ext cx="1258122" cy="446276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2349519" y="5095680"/>
            <a:ext cx="374246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圆角矩形 26"/>
          <p:cNvSpPr/>
          <p:nvPr/>
        </p:nvSpPr>
        <p:spPr>
          <a:xfrm>
            <a:off x="2735763" y="4910195"/>
            <a:ext cx="143401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关闭数据库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37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25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988296"/>
            <a:ext cx="8102600" cy="345638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760837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25550" y="2425335"/>
            <a:ext cx="7493000" cy="265930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delete(long id){	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helper.getWritableDatabase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db.delete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("information", "_id=?", new String[]{id+""});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3284440"/>
            <a:ext cx="6624736" cy="43088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19872" y="4077072"/>
            <a:ext cx="2664296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调用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delete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()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方法删除数据库中指定数据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4752020" y="3717032"/>
            <a:ext cx="0" cy="36004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SQLite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的基本操作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386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42925" y="1875110"/>
            <a:ext cx="8102600" cy="4434210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580112" y="1689373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修改数据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825550" y="2353870"/>
            <a:ext cx="7493000" cy="3811433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public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update(String name, String price) {	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helper.getWritableDatabase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values.put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("price", price);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db.update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("information", values, " name =?", new        	String[]{name});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648" y="3284984"/>
            <a:ext cx="4392488" cy="76944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en-US" altLang="zh-CN" sz="1100">
              <a:ea typeface="宋体" pitchFamily="2" charset="-122"/>
            </a:endParaRPr>
          </a:p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155138" y="3158926"/>
            <a:ext cx="2664296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创建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ContentValues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对象将修改的数据添加到</a:t>
            </a:r>
            <a:r>
              <a:rPr lang="en-US" altLang="zh-CN" b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ContentValues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对象中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5796136" y="3669704"/>
            <a:ext cx="360000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1403648" y="4099719"/>
            <a:ext cx="6083638" cy="76944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en-US" altLang="zh-CN" sz="1100">
              <a:ea typeface="宋体" pitchFamily="2" charset="-122"/>
            </a:endParaRPr>
          </a:p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447208" y="4869160"/>
            <a:ext cx="0" cy="38352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圆角矩形 13"/>
          <p:cNvSpPr/>
          <p:nvPr/>
        </p:nvSpPr>
        <p:spPr>
          <a:xfrm>
            <a:off x="3221331" y="5252686"/>
            <a:ext cx="2448272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调用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update</a:t>
            </a:r>
            <a:r>
              <a:rPr lang="en-US" altLang="zh-CN" b="1" dirty="0">
                <a:solidFill>
                  <a:schemeClr val="bg1"/>
                </a:solidFill>
                <a:ea typeface="宋体" pitchFamily="2" charset="-122"/>
              </a:rPr>
              <a:t> ()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方法修改数据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SQLite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的基本操作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11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481013" y="2024807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数据存储的</a:t>
            </a: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方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式有哪几种？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68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683568" y="1268760"/>
            <a:ext cx="8102600" cy="53285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5720755" y="1041301"/>
            <a:ext cx="2198688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743120" y="1484783"/>
            <a:ext cx="7983496" cy="507072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find(int id){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MyHelper helper = new MyHelper(MainActivity.this);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SQLiteDatabase db = helper.getReadableDatabase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cursor = db.query("information", null, "_id=?", new String[]{id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+""},null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null, null);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(cursor.getCount() != 0){ 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(cursor.moveToNext()){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_id = cursor.getString(cursor.getColumnIndex("_id"));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name = cursor.getString(cursor.getColumnIndex("name"));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price = cursor.getString(cursor.getColumnIndex("price"));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cursor.close();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db.close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968044" y="3401289"/>
            <a:ext cx="2664296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调用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query ()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方法查询数据库中的数据，返回一个行数集合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Cursor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6228184" y="2996952"/>
            <a:ext cx="0" cy="433619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SQLite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的基本操作</a:t>
            </a:r>
          </a:p>
        </p:txBody>
      </p:sp>
      <p:sp>
        <p:nvSpPr>
          <p:cNvPr id="10" name="矩形 9"/>
          <p:cNvSpPr/>
          <p:nvPr/>
        </p:nvSpPr>
        <p:spPr>
          <a:xfrm>
            <a:off x="971600" y="2636912"/>
            <a:ext cx="7560840" cy="36004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03648" y="3789040"/>
            <a:ext cx="5416451" cy="108012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14" idx="3"/>
          </p:cNvCxnSpPr>
          <p:nvPr/>
        </p:nvCxnSpPr>
        <p:spPr bwMode="auto">
          <a:xfrm flipV="1">
            <a:off x="3522704" y="3212975"/>
            <a:ext cx="409608" cy="1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12"/>
          <p:cNvSpPr/>
          <p:nvPr/>
        </p:nvSpPr>
        <p:spPr>
          <a:xfrm>
            <a:off x="3327881" y="5330490"/>
            <a:ext cx="1256087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获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取数据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7490" y="3068960"/>
            <a:ext cx="2545214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3932312" y="4869160"/>
            <a:ext cx="0" cy="46133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圆角矩形 17"/>
          <p:cNvSpPr/>
          <p:nvPr/>
        </p:nvSpPr>
        <p:spPr>
          <a:xfrm>
            <a:off x="3932312" y="3008664"/>
            <a:ext cx="1644241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数据总条数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75668" y="3417287"/>
            <a:ext cx="1904244" cy="2880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3779912" y="3562169"/>
            <a:ext cx="352027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圆角矩形 20"/>
          <p:cNvSpPr/>
          <p:nvPr/>
        </p:nvSpPr>
        <p:spPr>
          <a:xfrm>
            <a:off x="4111873" y="3356991"/>
            <a:ext cx="290839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移动游标指向下一行数据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06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10" grpId="0" animBg="1"/>
      <p:bldP spid="10" grpId="1" animBg="1"/>
      <p:bldP spid="11" grpId="0" animBg="1"/>
      <p:bldP spid="13" grpId="0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507601" y="1503357"/>
            <a:ext cx="8136904" cy="4877971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 bwMode="auto">
          <a:xfrm>
            <a:off x="983604" y="1299046"/>
            <a:ext cx="445249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多学一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招：使用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语句进行数据库操作</a:t>
            </a:r>
          </a:p>
        </p:txBody>
      </p:sp>
      <p:sp>
        <p:nvSpPr>
          <p:cNvPr id="5" name="矩形 17"/>
          <p:cNvSpPr>
            <a:spLocks noChangeArrowheads="1"/>
          </p:cNvSpPr>
          <p:nvPr/>
        </p:nvSpPr>
        <p:spPr bwMode="auto">
          <a:xfrm>
            <a:off x="631703" y="2276872"/>
            <a:ext cx="7873784" cy="3816424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增加一条数据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db.execSQL("insert into information (name, price) values (?,?)",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Object[]{name, price });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删除一条数据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db.execSQL("delete from information where _id  = 1");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修改一条数据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db.execSQL("update information set name=? where price =?",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Object[]{name, price });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执行查询的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cursor = db.rawQuery("select * from information where name=?",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new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String[]{name});</a:t>
            </a: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5.4.2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SQLite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的基本操作</a:t>
            </a:r>
          </a:p>
        </p:txBody>
      </p:sp>
      <p:sp>
        <p:nvSpPr>
          <p:cNvPr id="24" name="内容占位符 2"/>
          <p:cNvSpPr txBox="1">
            <a:spLocks/>
          </p:cNvSpPr>
          <p:nvPr/>
        </p:nvSpPr>
        <p:spPr bwMode="auto">
          <a:xfrm>
            <a:off x="107504" y="1672591"/>
            <a:ext cx="8051428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语句进行数据库操作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057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268761"/>
            <a:ext cx="8102600" cy="518457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724128" y="1052736"/>
            <a:ext cx="2054672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数据库事务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7544" y="1484784"/>
            <a:ext cx="7907412" cy="936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数据库事务是一个对数据库执行工作单元，是针对数据库的一组操作，他可以由一条或多条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语句组成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467544" y="2564904"/>
            <a:ext cx="8051428" cy="10801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/>
              <a:t>事务是以逻辑顺序完成的工作单位或序列，可以是由用户手动操作完成，也可以是由某种数据库程序自动完成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80793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5.4.3 SQLite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数据库中的事务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467544" y="3615579"/>
            <a:ext cx="8051428" cy="9361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是遵守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的关系型数据库管理系统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是指数据库事务正确执行的四</a:t>
            </a:r>
            <a:r>
              <a:rPr lang="zh-CN" altLang="zh-CN" sz="2000" dirty="0"/>
              <a:t>个基本要素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8">
              <a:lnSpc>
                <a:spcPct val="150000"/>
              </a:lnSpc>
              <a:defRPr/>
            </a:pPr>
            <a:endParaRPr lang="en-US" altLang="zh-CN" sz="1200" dirty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20" name="折角形 19"/>
          <p:cNvSpPr/>
          <p:nvPr/>
        </p:nvSpPr>
        <p:spPr>
          <a:xfrm>
            <a:off x="1608998" y="4695700"/>
            <a:ext cx="2530954" cy="549450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原子性（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Atomicity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1" name="折角形 20"/>
          <p:cNvSpPr/>
          <p:nvPr/>
        </p:nvSpPr>
        <p:spPr>
          <a:xfrm>
            <a:off x="5116132" y="4695701"/>
            <a:ext cx="2624220" cy="549450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一致性（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）</a:t>
            </a:r>
            <a:endParaRPr lang="zh-CN" altLang="en-US" b="1" dirty="0">
              <a:solidFill>
                <a:srgbClr val="00B0F0"/>
              </a:solidFill>
              <a:latin typeface="+mj-ea"/>
            </a:endParaRPr>
          </a:p>
        </p:txBody>
      </p:sp>
      <p:sp>
        <p:nvSpPr>
          <p:cNvPr id="22" name="折角形 21"/>
          <p:cNvSpPr/>
          <p:nvPr/>
        </p:nvSpPr>
        <p:spPr>
          <a:xfrm>
            <a:off x="1608998" y="5343772"/>
            <a:ext cx="2530954" cy="602612"/>
          </a:xfrm>
          <a:prstGeom prst="foldedCorner">
            <a:avLst/>
          </a:prstGeom>
          <a:solidFill>
            <a:srgbClr val="CDFFE4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隔离性（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5116130" y="5396934"/>
            <a:ext cx="2624221" cy="549450"/>
          </a:xfrm>
          <a:prstGeom prst="foldedCorner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持久性（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61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17"/>
          <p:cNvSpPr>
            <a:spLocks noChangeArrowheads="1"/>
          </p:cNvSpPr>
          <p:nvPr/>
        </p:nvSpPr>
        <p:spPr bwMode="auto">
          <a:xfrm>
            <a:off x="611560" y="1011349"/>
            <a:ext cx="7973009" cy="5544616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PersonSQLiteOpenHelper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 = new PersonSQLiteOpenHelper (getApplication());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= helper.getWritableDatabase();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db.beginTransaction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db.execSQL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("update person set account = account-1000 where name =?",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Object[] { 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张三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db.execSQL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("update information set account = account +1000 where name =?",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Object[] { 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王五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db.setTransactionSuccessful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}catch (Exception e) {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Log.i("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事务处理失败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e.toString());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finally {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db.endTransaction();   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db.close();              //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关闭数据库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1074068" y="1772816"/>
            <a:ext cx="2083060" cy="43088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635896" y="1760794"/>
            <a:ext cx="201585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开启</a:t>
            </a:r>
            <a:r>
              <a:rPr lang="zh-CN" altLang="en-US" b="1">
                <a:solidFill>
                  <a:schemeClr val="bg1"/>
                </a:solidFill>
                <a:ea typeface="宋体" pitchFamily="2" charset="-122"/>
              </a:rPr>
              <a:t>数据库</a:t>
            </a: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事务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3157128" y="1988259"/>
            <a:ext cx="478768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>
          <a:xfrm>
            <a:off x="1084312" y="5445224"/>
            <a:ext cx="2191544" cy="43088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79912" y="5439784"/>
            <a:ext cx="2015852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smtClean="0">
                <a:solidFill>
                  <a:schemeClr val="bg1"/>
                </a:solidFill>
                <a:ea typeface="宋体" pitchFamily="2" charset="-122"/>
              </a:rPr>
              <a:t>关闭数据库事务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3275856" y="5659088"/>
            <a:ext cx="504056" cy="1579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1038357" y="4002552"/>
            <a:ext cx="2741555" cy="430887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itchFamily="2" charset="-122"/>
            </a:endParaRPr>
          </a:p>
          <a:p>
            <a:pPr algn="ctr">
              <a:defRPr/>
            </a:pPr>
            <a:endParaRPr lang="zh-CN" altLang="en-US" sz="1100" dirty="0">
              <a:ea typeface="宋体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53825" y="3740101"/>
            <a:ext cx="2015852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设置事务标志为成功，当事务结束时，提交事务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3779912" y="4206890"/>
            <a:ext cx="467973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5.4.3  </a:t>
            </a:r>
            <a:r>
              <a:rPr lang="en-US" altLang="zh-CN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SQLite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中的事务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702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574600">
            <a:off x="749300" y="316009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1490" y="3178001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 rot="574600">
            <a:off x="754063" y="436756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6366" y="4350151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宋体" charset="-122"/>
              </a:rPr>
              <a:t>3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3000" y="2188543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功能描述：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36650" y="3141043"/>
            <a:ext cx="115887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技术要点：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43000" y="4353277"/>
            <a:ext cx="115252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实现步骤：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63613" y="257589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9" name="直接连接符 38"/>
          <p:cNvCxnSpPr/>
          <p:nvPr/>
        </p:nvCxnSpPr>
        <p:spPr>
          <a:xfrm>
            <a:off x="928687" y="3510543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0" name="直接连接符 39"/>
          <p:cNvCxnSpPr/>
          <p:nvPr/>
        </p:nvCxnSpPr>
        <p:spPr>
          <a:xfrm>
            <a:off x="900906" y="4723164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5" name="椭圆 44"/>
          <p:cNvSpPr/>
          <p:nvPr/>
        </p:nvSpPr>
        <p:spPr bwMode="auto">
          <a:xfrm rot="574600">
            <a:off x="729520" y="2235169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36664" y="2225849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14588" y="4089081"/>
            <a:ext cx="3671887" cy="6109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用户交互界面的设计与实现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界面逻辑代码的设计与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14588" y="2232505"/>
            <a:ext cx="3877985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创建通讯录实现添加，查询，修改，删除联系人信息。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14588" y="2888549"/>
            <a:ext cx="1738296" cy="610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SQLite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数据库的使用。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5985" y="188640"/>
            <a:ext cx="6012359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5.4.4  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实战演练</a:t>
            </a:r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—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绿</a:t>
            </a:r>
            <a:r>
              <a:rPr lang="zh-CN" altLang="en-US" sz="32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豆通讯录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518" y="1700808"/>
            <a:ext cx="2732317" cy="4076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296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/>
      <p:bldP spid="13" grpId="0"/>
      <p:bldP spid="16" grpId="0"/>
      <p:bldP spid="45" grpId="0" animBg="1"/>
      <p:bldP spid="46" grpId="0"/>
      <p:bldP spid="24" grpId="0"/>
      <p:bldP spid="25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768600" y="1903413"/>
            <a:ext cx="5791200" cy="3158256"/>
            <a:chOff x="2488655" y="2668586"/>
            <a:chExt cx="5443608" cy="3848096"/>
          </a:xfrm>
        </p:grpSpPr>
        <p:sp>
          <p:nvSpPr>
            <p:cNvPr id="4" name="圆角矩形 1"/>
            <p:cNvSpPr>
              <a:spLocks noChangeArrowheads="1"/>
            </p:cNvSpPr>
            <p:nvPr/>
          </p:nvSpPr>
          <p:spPr bwMode="auto">
            <a:xfrm>
              <a:off x="2488655" y="2668586"/>
              <a:ext cx="5443608" cy="368552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6BA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2"/>
            <p:cNvSpPr>
              <a:spLocks noChangeArrowheads="1"/>
            </p:cNvSpPr>
            <p:nvPr/>
          </p:nvSpPr>
          <p:spPr bwMode="auto">
            <a:xfrm>
              <a:off x="2718535" y="2860409"/>
              <a:ext cx="5091445" cy="3656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dirty="0">
                  <a:ea typeface="微软雅黑" pitchFamily="34" charset="-122"/>
                </a:rPr>
                <a:t>本章主要讲解了</a:t>
              </a:r>
              <a:r>
                <a:rPr lang="en-US" altLang="zh-CN" dirty="0">
                  <a:ea typeface="微软雅黑" pitchFamily="34" charset="-122"/>
                </a:rPr>
                <a:t>Android</a:t>
              </a:r>
              <a:r>
                <a:rPr lang="zh-CN" altLang="en-US" dirty="0">
                  <a:ea typeface="微软雅黑" pitchFamily="34" charset="-122"/>
                </a:rPr>
                <a:t>中的数据存储，首先介绍了</a:t>
              </a:r>
              <a:r>
                <a:rPr lang="en-US" altLang="zh-CN" dirty="0">
                  <a:ea typeface="微软雅黑" pitchFamily="34" charset="-122"/>
                </a:rPr>
                <a:t>Android</a:t>
              </a:r>
              <a:r>
                <a:rPr lang="zh-CN" altLang="en-US" dirty="0">
                  <a:ea typeface="微软雅黑" pitchFamily="34" charset="-122"/>
                </a:rPr>
                <a:t>中常见的数据存储方式，然后详细地讲解了文件存储、</a:t>
              </a:r>
              <a:r>
                <a:rPr lang="en-US" altLang="zh-CN" dirty="0">
                  <a:ea typeface="微软雅黑" pitchFamily="34" charset="-122"/>
                </a:rPr>
                <a:t>SharedPreferences</a:t>
              </a:r>
              <a:r>
                <a:rPr lang="zh-CN" altLang="en-US" dirty="0">
                  <a:ea typeface="微软雅黑" pitchFamily="34" charset="-122"/>
                </a:rPr>
                <a:t>存储以及</a:t>
              </a:r>
              <a:r>
                <a:rPr lang="en-US" altLang="zh-CN" dirty="0">
                  <a:ea typeface="微软雅黑" pitchFamily="34" charset="-122"/>
                </a:rPr>
                <a:t>SQLite</a:t>
              </a:r>
              <a:r>
                <a:rPr lang="zh-CN" altLang="en-US" dirty="0">
                  <a:ea typeface="微软雅黑" pitchFamily="34" charset="-122"/>
                </a:rPr>
                <a:t>数据库存储，数据存储是</a:t>
              </a:r>
              <a:r>
                <a:rPr lang="en-US" altLang="zh-CN" dirty="0">
                  <a:ea typeface="微软雅黑" pitchFamily="34" charset="-122"/>
                </a:rPr>
                <a:t>Android</a:t>
              </a:r>
              <a:r>
                <a:rPr lang="zh-CN" altLang="en-US" dirty="0">
                  <a:ea typeface="微软雅黑" pitchFamily="34" charset="-122"/>
                </a:rPr>
                <a:t>开发中非常重要的内容，一般在应用程序中会经常涉及到数据存储的知识，因此要求初学者必须熟练掌握本章知</a:t>
              </a:r>
              <a:r>
                <a:rPr lang="zh-CN" altLang="en-US" dirty="0" smtClean="0">
                  <a:ea typeface="微软雅黑" pitchFamily="34" charset="-122"/>
                </a:rPr>
                <a:t>识。</a:t>
              </a:r>
              <a:endParaRPr lang="en-US" altLang="zh-CN" dirty="0" smtClean="0"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endParaRPr lang="en-US" altLang="zh-CN" dirty="0">
                <a:latin typeface="+mn-lt"/>
                <a:ea typeface="微软雅黑" pitchFamily="34" charset="-122"/>
              </a:endParaRPr>
            </a:p>
          </p:txBody>
        </p:sp>
      </p:grp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5.5  </a:t>
            </a:r>
            <a:r>
              <a:rPr lang="zh-CN" altLang="en-US" sz="32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8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本章作业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简述</a:t>
            </a:r>
            <a:r>
              <a:rPr lang="en-US" altLang="zh-CN" sz="2400" dirty="0"/>
              <a:t>Android</a:t>
            </a:r>
            <a:r>
              <a:rPr lang="zh-CN" altLang="en-US" sz="2400" dirty="0"/>
              <a:t>数据存储的方式。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数</a:t>
            </a:r>
            <a:r>
              <a:rPr lang="zh-CN" altLang="en-US" sz="2400" dirty="0"/>
              <a:t>据库事务</a:t>
            </a:r>
            <a:r>
              <a:rPr lang="zh-CN" altLang="en-US" sz="2400" dirty="0" smtClean="0"/>
              <a:t>的基</a:t>
            </a:r>
            <a:r>
              <a:rPr lang="zh-CN" altLang="en-US" sz="2400" dirty="0"/>
              <a:t>本要</a:t>
            </a:r>
            <a:r>
              <a:rPr lang="zh-CN" altLang="en-US" sz="2400" dirty="0" smtClean="0"/>
              <a:t>素有哪些？</a:t>
            </a:r>
            <a:endParaRPr lang="en-US" altLang="zh-CN" sz="2400" dirty="0"/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/>
              <a:t>简述记事本的主要功能？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419622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 flipH="1" flipV="1">
            <a:off x="250855" y="2194590"/>
            <a:ext cx="2710153" cy="1139824"/>
            <a:chOff x="5320409" y="4225925"/>
            <a:chExt cx="3351604" cy="1209015"/>
          </a:xfrm>
        </p:grpSpPr>
        <p:grpSp>
          <p:nvGrpSpPr>
            <p:cNvPr id="3" name="组合 38"/>
            <p:cNvGrpSpPr>
              <a:grpSpLocks/>
            </p:cNvGrpSpPr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>
              <a:grpSpLocks/>
            </p:cNvGrpSpPr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5320409" y="4277457"/>
              <a:ext cx="2762196" cy="523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pitchFamily="2" charset="-122"/>
                </a:rPr>
                <a:t>文件存储</a:t>
              </a:r>
              <a:endParaRPr lang="zh-CN" altLang="en-US" b="1" dirty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宋体" pitchFamily="2" charset="-122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577381"/>
                </p:ext>
              </p:extLst>
            </p:nvPr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4604960" y="4692555"/>
            <a:ext cx="3399947" cy="1123215"/>
            <a:chOff x="4241869" y="5106722"/>
            <a:chExt cx="2238396" cy="942278"/>
          </a:xfrm>
        </p:grpSpPr>
        <p:grpSp>
          <p:nvGrpSpPr>
            <p:cNvPr id="20" name="组合 38"/>
            <p:cNvGrpSpPr>
              <a:grpSpLocks/>
            </p:cNvGrpSpPr>
            <p:nvPr/>
          </p:nvGrpSpPr>
          <p:grpSpPr bwMode="auto">
            <a:xfrm rot="5400000" flipV="1">
              <a:off x="4862177" y="4486414"/>
              <a:ext cx="942278" cy="2182893"/>
              <a:chOff x="6453786" y="4116787"/>
              <a:chExt cx="1337402" cy="999878"/>
            </a:xfrm>
          </p:grpSpPr>
          <p:grpSp>
            <p:nvGrpSpPr>
              <p:cNvPr id="22" name="组合 38"/>
              <p:cNvGrpSpPr>
                <a:grpSpLocks/>
              </p:cNvGrpSpPr>
              <p:nvPr/>
            </p:nvGrpSpPr>
            <p:grpSpPr bwMode="auto">
              <a:xfrm rot="10800000">
                <a:off x="6453786" y="4116787"/>
                <a:ext cx="1070796" cy="815236"/>
                <a:chOff x="1766924" y="2298618"/>
                <a:chExt cx="1070903" cy="814920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25516" y="2646176"/>
                  <a:ext cx="695116" cy="0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>
                <a:grpSpLocks/>
              </p:cNvGrpSpPr>
              <p:nvPr/>
            </p:nvGrpSpPr>
            <p:grpSpPr bwMode="auto">
              <a:xfrm flipH="1">
                <a:off x="7169302" y="4954163"/>
                <a:ext cx="621886" cy="162502"/>
                <a:chOff x="2140164" y="3680647"/>
                <a:chExt cx="623648" cy="16229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374843" y="3445968"/>
                  <a:ext cx="151397" cy="620755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381465" y="3460598"/>
                  <a:ext cx="141050" cy="62364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500424" y="5403910"/>
              <a:ext cx="1979841" cy="413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charset="-122"/>
                </a:rPr>
                <a:t>数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宋体" charset="-122"/>
                </a:rPr>
                <a:t>据存储方式</a:t>
              </a:r>
              <a:endParaRPr lang="zh-CN" altLang="en-US" b="1" dirty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宋体" charset="-122"/>
              </a:endParaRPr>
            </a:p>
          </p:txBody>
        </p:sp>
      </p:grpSp>
      <p:grpSp>
        <p:nvGrpSpPr>
          <p:cNvPr id="28" name="组合 6"/>
          <p:cNvGrpSpPr>
            <a:grpSpLocks/>
          </p:cNvGrpSpPr>
          <p:nvPr/>
        </p:nvGrpSpPr>
        <p:grpSpPr bwMode="auto">
          <a:xfrm>
            <a:off x="5873120" y="1950189"/>
            <a:ext cx="3322637" cy="1477328"/>
            <a:chOff x="5815337" y="1694017"/>
            <a:chExt cx="3325632" cy="1477373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5815337" y="1694017"/>
              <a:ext cx="3325632" cy="1477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en-US" altLang="zh-CN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SharedPreferences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存储</a:t>
              </a:r>
              <a:endParaRPr lang="en-US" altLang="zh-CN" b="1" dirty="0" smtClean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en-US" altLang="zh-CN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SQLite</a:t>
              </a:r>
              <a:r>
                <a:rPr lang="zh-CN" altLang="en-US" b="1" dirty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数据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库</a:t>
              </a:r>
              <a:r>
                <a:rPr lang="zh-CN" altLang="en-US" b="1" dirty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存</a:t>
              </a:r>
              <a:r>
                <a:rPr lang="zh-CN" altLang="en-US" b="1" dirty="0" smtClean="0">
                  <a:solidFill>
                    <a:srgbClr val="006BA9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  <a:sym typeface="微软雅黑" pitchFamily="34" charset="-122"/>
                </a:rPr>
                <a:t>储</a:t>
              </a:r>
              <a:endParaRPr lang="en-US" altLang="zh-CN" b="1" dirty="0" smtClean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endParaRPr>
            </a:p>
            <a:p>
              <a:pPr marL="457200" indent="-457200">
                <a:lnSpc>
                  <a:spcPts val="3600"/>
                </a:lnSpc>
              </a:pPr>
              <a:endParaRPr lang="zh-CN" altLang="en-US" b="1" dirty="0">
                <a:solidFill>
                  <a:srgbClr val="006BA9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endParaRPr>
            </a:p>
          </p:txBody>
        </p:sp>
        <p:grpSp>
          <p:nvGrpSpPr>
            <p:cNvPr id="30" name="组合 16"/>
            <p:cNvGrpSpPr>
              <a:grpSpLocks/>
            </p:cNvGrpSpPr>
            <p:nvPr/>
          </p:nvGrpSpPr>
          <p:grpSpPr bwMode="auto">
            <a:xfrm flipH="1">
              <a:off x="5843590" y="2192899"/>
              <a:ext cx="2757910" cy="541303"/>
              <a:chOff x="1384027" y="2768529"/>
              <a:chExt cx="2883788" cy="541558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384027" y="2768529"/>
                <a:ext cx="255076" cy="541557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639102" y="3310087"/>
                <a:ext cx="2628713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>
              <a:grpSpLocks/>
            </p:cNvGrpSpPr>
            <p:nvPr/>
          </p:nvGrpSpPr>
          <p:grpSpPr bwMode="auto">
            <a:xfrm flipH="1">
              <a:off x="8313651" y="1747972"/>
              <a:ext cx="489391" cy="520715"/>
              <a:chOff x="1857878" y="3990278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857878" y="4006158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65870" y="3990278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0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1844824"/>
            <a:ext cx="525658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5.4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SQLite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库存储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数据</a:t>
            </a:r>
            <a:r>
              <a:rPr lang="zh-CN" altLang="en-US" sz="24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存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储方式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5.2</a:t>
            </a:r>
            <a:r>
              <a:rPr lang="en-US" altLang="zh-CN" sz="2400" dirty="0" smtClean="0">
                <a:solidFill>
                  <a:srgbClr val="CD1F06"/>
                </a:solidFill>
                <a:latin typeface="Impact" pitchFamily="34" charset="0"/>
                <a:ea typeface="微软雅黑" pitchFamily="34" charset="-122"/>
              </a:rPr>
              <a:t>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文件存储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426634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5.3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SharedPreferences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存储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159084" y="255207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00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/>
        </p:nvSpPr>
        <p:spPr>
          <a:xfrm>
            <a:off x="457200" y="3465661"/>
            <a:ext cx="2173288" cy="407988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数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据存储方式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627784" y="1260624"/>
            <a:ext cx="797719" cy="4978400"/>
            <a:chOff x="2689225" y="956792"/>
            <a:chExt cx="1036638" cy="4978400"/>
          </a:xfrm>
        </p:grpSpPr>
        <p:cxnSp>
          <p:nvCxnSpPr>
            <p:cNvPr id="40" name="直接连接符 9"/>
            <p:cNvCxnSpPr>
              <a:cxnSpLocks noChangeShapeType="1"/>
            </p:cNvCxnSpPr>
            <p:nvPr/>
          </p:nvCxnSpPr>
          <p:spPr bwMode="auto">
            <a:xfrm>
              <a:off x="3216275" y="956792"/>
              <a:ext cx="23813" cy="497840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11"/>
            <p:cNvCxnSpPr>
              <a:cxnSpLocks noChangeShapeType="1"/>
            </p:cNvCxnSpPr>
            <p:nvPr/>
          </p:nvCxnSpPr>
          <p:spPr bwMode="auto">
            <a:xfrm>
              <a:off x="2689225" y="3363442"/>
              <a:ext cx="527050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54"/>
            <p:cNvCxnSpPr>
              <a:cxnSpLocks noChangeShapeType="1"/>
            </p:cNvCxnSpPr>
            <p:nvPr/>
          </p:nvCxnSpPr>
          <p:spPr bwMode="auto">
            <a:xfrm flipV="1">
              <a:off x="3233738" y="2122017"/>
              <a:ext cx="477837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57"/>
            <p:cNvCxnSpPr>
              <a:cxnSpLocks noChangeShapeType="1"/>
            </p:cNvCxnSpPr>
            <p:nvPr/>
          </p:nvCxnSpPr>
          <p:spPr bwMode="auto">
            <a:xfrm flipV="1">
              <a:off x="3206750" y="959967"/>
              <a:ext cx="477838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58"/>
            <p:cNvCxnSpPr>
              <a:cxnSpLocks noChangeShapeType="1"/>
            </p:cNvCxnSpPr>
            <p:nvPr/>
          </p:nvCxnSpPr>
          <p:spPr bwMode="auto">
            <a:xfrm flipV="1">
              <a:off x="3246438" y="3366617"/>
              <a:ext cx="477837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59"/>
            <p:cNvCxnSpPr>
              <a:cxnSpLocks noChangeShapeType="1"/>
            </p:cNvCxnSpPr>
            <p:nvPr/>
          </p:nvCxnSpPr>
          <p:spPr bwMode="auto">
            <a:xfrm flipV="1">
              <a:off x="3227388" y="5935192"/>
              <a:ext cx="476250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60"/>
            <p:cNvCxnSpPr>
              <a:cxnSpLocks noChangeShapeType="1"/>
            </p:cNvCxnSpPr>
            <p:nvPr/>
          </p:nvCxnSpPr>
          <p:spPr bwMode="auto">
            <a:xfrm flipV="1">
              <a:off x="3248025" y="4630267"/>
              <a:ext cx="477838" cy="0"/>
            </a:xfrm>
            <a:prstGeom prst="line">
              <a:avLst/>
            </a:prstGeom>
            <a:noFill/>
            <a:ln w="28575" algn="ctr">
              <a:solidFill>
                <a:srgbClr val="006BA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圆角矩形 41"/>
          <p:cNvSpPr/>
          <p:nvPr/>
        </p:nvSpPr>
        <p:spPr>
          <a:xfrm>
            <a:off x="3424280" y="1059487"/>
            <a:ext cx="201972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文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件存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储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440660" y="2241381"/>
            <a:ext cx="200334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SharedPreferences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463529" y="3485187"/>
            <a:ext cx="198048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SQLite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数据库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3477593" y="4749631"/>
            <a:ext cx="1966415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ContentProvider</a:t>
            </a:r>
            <a:endParaRPr lang="zh-CN" altLang="en-US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463528" y="6034712"/>
            <a:ext cx="1980479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网</a:t>
            </a: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络存储</a:t>
            </a:r>
          </a:p>
        </p:txBody>
      </p:sp>
      <p:cxnSp>
        <p:nvCxnSpPr>
          <p:cNvPr id="48" name="直接箭头连接符 47"/>
          <p:cNvCxnSpPr/>
          <p:nvPr/>
        </p:nvCxnSpPr>
        <p:spPr bwMode="auto">
          <a:xfrm>
            <a:off x="5580112" y="1260624"/>
            <a:ext cx="432222" cy="3175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圆角矩形 48"/>
          <p:cNvSpPr/>
          <p:nvPr/>
        </p:nvSpPr>
        <p:spPr bwMode="auto">
          <a:xfrm>
            <a:off x="6144096" y="914986"/>
            <a:ext cx="2322513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宋体" pitchFamily="2" charset="-122"/>
              </a:rPr>
              <a:t>特点</a:t>
            </a:r>
            <a:r>
              <a:rPr lang="zh-CN" altLang="en-US" sz="1200" b="1" dirty="0" smtClean="0">
                <a:solidFill>
                  <a:schemeClr val="bg1"/>
                </a:solidFill>
                <a:ea typeface="宋体" pitchFamily="2" charset="-122"/>
              </a:rPr>
              <a:t>：</a:t>
            </a:r>
            <a:r>
              <a:rPr lang="en-US" altLang="zh-CN" sz="1200" b="1" dirty="0">
                <a:solidFill>
                  <a:schemeClr val="bg1"/>
                </a:solidFill>
                <a:ea typeface="宋体" pitchFamily="2" charset="-122"/>
              </a:rPr>
              <a:t>openFileInput</a:t>
            </a:r>
            <a:r>
              <a:rPr lang="en-US" altLang="zh-CN" sz="1200" b="1" dirty="0" smtClean="0">
                <a:solidFill>
                  <a:schemeClr val="bg1"/>
                </a:solidFill>
                <a:ea typeface="宋体" pitchFamily="2" charset="-122"/>
              </a:rPr>
              <a:t>()</a:t>
            </a:r>
            <a:r>
              <a:rPr lang="zh-CN" altLang="en-US" sz="1200" b="1" dirty="0" smtClean="0">
                <a:solidFill>
                  <a:schemeClr val="bg1"/>
                </a:solidFill>
                <a:ea typeface="宋体" pitchFamily="2" charset="-122"/>
              </a:rPr>
              <a:t>和</a:t>
            </a:r>
            <a:r>
              <a:rPr lang="en-US" altLang="zh-CN" sz="1200" b="1" dirty="0">
                <a:solidFill>
                  <a:schemeClr val="bg1"/>
                </a:solidFill>
                <a:ea typeface="宋体" pitchFamily="2" charset="-122"/>
              </a:rPr>
              <a:t>openFileOutput</a:t>
            </a:r>
            <a:r>
              <a:rPr lang="en-US" altLang="zh-CN" sz="1200" b="1" dirty="0" smtClean="0">
                <a:solidFill>
                  <a:schemeClr val="bg1"/>
                </a:solidFill>
                <a:ea typeface="宋体" pitchFamily="2" charset="-122"/>
              </a:rPr>
              <a:t>()</a:t>
            </a:r>
            <a:r>
              <a:rPr lang="zh-CN" altLang="en-US" sz="1200" b="1" dirty="0" smtClean="0">
                <a:solidFill>
                  <a:schemeClr val="bg1"/>
                </a:solidFill>
                <a:ea typeface="宋体" pitchFamily="2" charset="-122"/>
              </a:rPr>
              <a:t>读取设备上的文件。</a:t>
            </a:r>
            <a:endParaRPr lang="zh-CN" altLang="en-US" sz="1200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5580112" y="2425849"/>
            <a:ext cx="451272" cy="158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圆角矩形 51"/>
          <p:cNvSpPr/>
          <p:nvPr/>
        </p:nvSpPr>
        <p:spPr bwMode="auto">
          <a:xfrm>
            <a:off x="6163147" y="2180779"/>
            <a:ext cx="2303462" cy="510778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宋体" pitchFamily="2" charset="-122"/>
              </a:rPr>
              <a:t>特点</a:t>
            </a:r>
            <a:r>
              <a:rPr lang="zh-CN" altLang="en-US" sz="1200" b="1" dirty="0" smtClean="0">
                <a:solidFill>
                  <a:schemeClr val="bg1"/>
                </a:solidFill>
                <a:ea typeface="宋体" pitchFamily="2" charset="-122"/>
              </a:rPr>
              <a:t>：以</a:t>
            </a:r>
            <a:r>
              <a:rPr lang="en-US" altLang="zh-CN" sz="1200" b="1" dirty="0" smtClean="0">
                <a:solidFill>
                  <a:schemeClr val="bg1"/>
                </a:solidFill>
                <a:ea typeface="宋体" pitchFamily="2" charset="-122"/>
              </a:rPr>
              <a:t>XML</a:t>
            </a:r>
            <a:r>
              <a:rPr lang="zh-CN" altLang="en-US" sz="1200" b="1" dirty="0">
                <a:solidFill>
                  <a:schemeClr val="bg1"/>
                </a:solidFill>
                <a:ea typeface="宋体" pitchFamily="2" charset="-122"/>
              </a:rPr>
              <a:t>格式将数据存储到设</a:t>
            </a:r>
            <a:r>
              <a:rPr lang="zh-CN" altLang="en-US" sz="1200" b="1" dirty="0" smtClean="0">
                <a:solidFill>
                  <a:schemeClr val="bg1"/>
                </a:solidFill>
                <a:ea typeface="宋体" pitchFamily="2" charset="-122"/>
              </a:rPr>
              <a:t>备。</a:t>
            </a:r>
            <a:endParaRPr lang="zh-CN" altLang="en-US" sz="12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6161559" y="3446808"/>
            <a:ext cx="2305050" cy="510777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宋体" pitchFamily="2" charset="-122"/>
              </a:rPr>
              <a:t>特点：运算速度快，占用资源少，还支持基本</a:t>
            </a:r>
            <a:r>
              <a:rPr lang="en-US" altLang="zh-CN" sz="1200" b="1" dirty="0">
                <a:solidFill>
                  <a:schemeClr val="bg1"/>
                </a:solidFill>
                <a:ea typeface="宋体" pitchFamily="2" charset="-122"/>
              </a:rPr>
              <a:t>SQL</a:t>
            </a:r>
            <a:r>
              <a:rPr lang="zh-CN" altLang="en-US" sz="1200" b="1" dirty="0">
                <a:solidFill>
                  <a:schemeClr val="bg1"/>
                </a:solidFill>
                <a:ea typeface="宋体" pitchFamily="2" charset="-122"/>
              </a:rPr>
              <a:t>语</a:t>
            </a:r>
            <a:r>
              <a:rPr lang="zh-CN" altLang="en-US" sz="1200" b="1" dirty="0" smtClean="0">
                <a:solidFill>
                  <a:schemeClr val="bg1"/>
                </a:solidFill>
                <a:ea typeface="宋体" pitchFamily="2" charset="-122"/>
              </a:rPr>
              <a:t>法。</a:t>
            </a:r>
            <a:endParaRPr lang="zh-CN" altLang="en-US" sz="12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6163147" y="4601162"/>
            <a:ext cx="2303462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宋体" pitchFamily="2" charset="-122"/>
              </a:rPr>
              <a:t>特点：应用程序之间的数据交换，可以将自己的数据共享给其他应用程序使用。</a:t>
            </a:r>
          </a:p>
        </p:txBody>
      </p:sp>
      <p:sp>
        <p:nvSpPr>
          <p:cNvPr id="61" name="圆角矩形 60"/>
          <p:cNvSpPr/>
          <p:nvPr/>
        </p:nvSpPr>
        <p:spPr bwMode="auto">
          <a:xfrm>
            <a:off x="6163147" y="6003480"/>
            <a:ext cx="2303462" cy="510778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ea typeface="宋体" pitchFamily="2" charset="-122"/>
              </a:rPr>
              <a:t>特点：通过网络提供的存储空间来存储</a:t>
            </a:r>
            <a:r>
              <a:rPr lang="en-US" altLang="zh-CN" sz="1200" b="1" dirty="0">
                <a:solidFill>
                  <a:schemeClr val="bg1"/>
                </a:solidFill>
                <a:ea typeface="宋体" pitchFamily="2" charset="-122"/>
              </a:rPr>
              <a:t>/</a:t>
            </a:r>
            <a:r>
              <a:rPr lang="zh-CN" altLang="en-US" sz="1200" b="1" dirty="0">
                <a:solidFill>
                  <a:schemeClr val="bg1"/>
                </a:solidFill>
                <a:ea typeface="宋体" pitchFamily="2" charset="-122"/>
              </a:rPr>
              <a:t>获取数据信</a:t>
            </a:r>
            <a:r>
              <a:rPr lang="zh-CN" altLang="en-US" sz="1200" b="1" dirty="0" smtClean="0">
                <a:solidFill>
                  <a:schemeClr val="bg1"/>
                </a:solidFill>
                <a:ea typeface="宋体" pitchFamily="2" charset="-122"/>
              </a:rPr>
              <a:t>息。</a:t>
            </a:r>
            <a:endParaRPr lang="zh-CN" altLang="en-US" sz="12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619672" y="404664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数据存储方式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5561062" y="3702196"/>
            <a:ext cx="451272" cy="158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/>
          <p:nvPr/>
        </p:nvCxnSpPr>
        <p:spPr bwMode="auto">
          <a:xfrm>
            <a:off x="5580112" y="4966316"/>
            <a:ext cx="451272" cy="158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5570587" y="6257282"/>
            <a:ext cx="451272" cy="1587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02070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2" grpId="0" animBg="1"/>
      <p:bldP spid="55" grpId="0" animBg="1"/>
      <p:bldP spid="58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755576" y="2584261"/>
            <a:ext cx="5256584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1097740" y="4211796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5.4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SQLite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库存储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1097740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5.1    </a:t>
            </a:r>
            <a:r>
              <a:rPr lang="zh-CN" altLang="en-US" sz="2400" dirty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数据存储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方式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097740" y="2723631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5.2   </a:t>
            </a:r>
            <a:r>
              <a:rPr lang="zh-CN" altLang="en-US" sz="24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文件存储</a:t>
            </a:r>
            <a:endParaRPr lang="zh-CN" altLang="en-US" sz="24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097740" y="3467714"/>
            <a:ext cx="4266348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5.3   </a:t>
            </a:r>
            <a:r>
              <a:rPr lang="en-US" altLang="zh-CN" sz="2400" dirty="0">
                <a:solidFill>
                  <a:srgbClr val="7F7F7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SharedPreferences</a:t>
            </a:r>
            <a:r>
              <a:rPr lang="zh-CN" altLang="en-US" sz="2400" dirty="0" smtClean="0">
                <a:solidFill>
                  <a:srgbClr val="7F7F7F"/>
                </a:solidFill>
                <a:latin typeface="Impact" pitchFamily="34" charset="0"/>
                <a:ea typeface="微软雅黑" pitchFamily="34" charset="-122"/>
              </a:rPr>
              <a:t>存储</a:t>
            </a:r>
            <a:endParaRPr lang="zh-CN" altLang="en-US" sz="2400" dirty="0">
              <a:solidFill>
                <a:srgbClr val="7F7F7F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2007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159084" y="2552078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33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3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5.2.1 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将数据存入文件中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8" name="矩形 24"/>
          <p:cNvSpPr>
            <a:spLocks noChangeArrowheads="1"/>
          </p:cNvSpPr>
          <p:nvPr/>
        </p:nvSpPr>
        <p:spPr bwMode="auto">
          <a:xfrm>
            <a:off x="552442" y="1425976"/>
            <a:ext cx="3803534" cy="509936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9" name="任意多边形 28"/>
          <p:cNvSpPr/>
          <p:nvPr/>
        </p:nvSpPr>
        <p:spPr bwMode="auto">
          <a:xfrm>
            <a:off x="755576" y="1219337"/>
            <a:ext cx="2198687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内部存储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4"/>
          <p:cNvSpPr>
            <a:spLocks noChangeArrowheads="1"/>
          </p:cNvSpPr>
          <p:nvPr/>
        </p:nvSpPr>
        <p:spPr bwMode="auto">
          <a:xfrm>
            <a:off x="4572000" y="1425976"/>
            <a:ext cx="4248472" cy="5099368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31" name="任意多边形 30"/>
          <p:cNvSpPr/>
          <p:nvPr/>
        </p:nvSpPr>
        <p:spPr bwMode="auto">
          <a:xfrm>
            <a:off x="6372200" y="1203970"/>
            <a:ext cx="2198687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部存储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4509" y="1623314"/>
            <a:ext cx="3331427" cy="615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zh-CN" altLang="en-US" dirty="0" smtClean="0"/>
              <a:t>存储位置</a:t>
            </a:r>
            <a:endParaRPr lang="en-US" altLang="zh-CN" dirty="0"/>
          </a:p>
          <a:p>
            <a:pPr lvl="0"/>
            <a:r>
              <a:rPr lang="zh-CN" altLang="en-US" sz="1600" dirty="0" smtClean="0"/>
              <a:t>将数据以文件的形式存储到应用中。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640355" y="2391267"/>
            <a:ext cx="3331427" cy="61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zh-CN" altLang="en-US" dirty="0" smtClean="0"/>
              <a:t>存储路径</a:t>
            </a:r>
            <a:endParaRPr lang="en-US" altLang="zh-CN" dirty="0"/>
          </a:p>
          <a:p>
            <a:pPr lvl="0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data/data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/&lt;packagename&gt;/</a:t>
            </a:r>
            <a:r>
              <a:rPr lang="zh-CN" altLang="en-US" sz="1600" dirty="0"/>
              <a:t>目录下。</a:t>
            </a:r>
          </a:p>
        </p:txBody>
      </p:sp>
      <p:sp>
        <p:nvSpPr>
          <p:cNvPr id="37" name="矩形 36"/>
          <p:cNvSpPr/>
          <p:nvPr/>
        </p:nvSpPr>
        <p:spPr>
          <a:xfrm>
            <a:off x="640354" y="3170702"/>
            <a:ext cx="3331427" cy="6155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zh-CN" altLang="en-US" dirty="0" smtClean="0"/>
              <a:t>其它应用操作该文件时</a:t>
            </a:r>
            <a:endParaRPr lang="en-US" altLang="zh-CN" dirty="0" smtClean="0"/>
          </a:p>
          <a:p>
            <a:pPr lvl="0"/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需要设置权限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1480" y="4005064"/>
            <a:ext cx="3320302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pPr lvl="0"/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当应用被卸载时，该文件也会被删除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45916" y="5085184"/>
            <a:ext cx="3320302" cy="1354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zh-CN" altLang="en-US" dirty="0"/>
              <a:t>操</a:t>
            </a:r>
            <a:r>
              <a:rPr lang="zh-CN" altLang="en-US" dirty="0" smtClean="0"/>
              <a:t>作数据</a:t>
            </a:r>
            <a:endParaRPr lang="en-US" altLang="zh-CN" dirty="0" smtClean="0"/>
          </a:p>
          <a:p>
            <a:pPr lvl="0"/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通过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openFileOutput()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方法和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openFileInput()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方法获取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操作对象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60032" y="1623314"/>
            <a:ext cx="3816424" cy="615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zh-CN" altLang="en-US" dirty="0" smtClean="0"/>
              <a:t>存储位置</a:t>
            </a:r>
            <a:endParaRPr lang="en-US" altLang="zh-CN" dirty="0"/>
          </a:p>
          <a:p>
            <a:pPr lvl="0"/>
            <a:r>
              <a:rPr lang="zh-CN" altLang="en-US" sz="1600" dirty="0"/>
              <a:t>将数据以文件的形式存储到外部设备上。</a:t>
            </a:r>
          </a:p>
        </p:txBody>
      </p:sp>
      <p:sp>
        <p:nvSpPr>
          <p:cNvPr id="41" name="矩形 40"/>
          <p:cNvSpPr/>
          <p:nvPr/>
        </p:nvSpPr>
        <p:spPr>
          <a:xfrm>
            <a:off x="4876727" y="2391267"/>
            <a:ext cx="3816424" cy="61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zh-CN" altLang="en-US" dirty="0" smtClean="0"/>
              <a:t>存储位置</a:t>
            </a:r>
            <a:endParaRPr lang="en-US" altLang="zh-CN" dirty="0"/>
          </a:p>
          <a:p>
            <a:pPr lvl="0"/>
            <a:r>
              <a:rPr lang="en-US" altLang="zh-CN" sz="1600" dirty="0"/>
              <a:t>mnt/sdcard/</a:t>
            </a:r>
            <a:r>
              <a:rPr lang="zh-CN" altLang="en-US" sz="1600" dirty="0"/>
              <a:t>目录下。</a:t>
            </a:r>
          </a:p>
        </p:txBody>
      </p:sp>
      <p:sp>
        <p:nvSpPr>
          <p:cNvPr id="42" name="矩形 41"/>
          <p:cNvSpPr/>
          <p:nvPr/>
        </p:nvSpPr>
        <p:spPr>
          <a:xfrm>
            <a:off x="4860032" y="3138223"/>
            <a:ext cx="3816424" cy="6155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zh-CN" altLang="en-US" dirty="0"/>
              <a:t>其</a:t>
            </a:r>
            <a:r>
              <a:rPr lang="zh-CN" altLang="en-US" dirty="0" smtClean="0"/>
              <a:t>它应用操作该文件时</a:t>
            </a:r>
            <a:endParaRPr lang="en-US" altLang="zh-CN" dirty="0"/>
          </a:p>
          <a:p>
            <a:pPr lvl="0"/>
            <a:r>
              <a:rPr lang="zh-CN" altLang="en-US" sz="1600" dirty="0" smtClean="0"/>
              <a:t>不用设置权限，会</a:t>
            </a:r>
            <a:r>
              <a:rPr lang="zh-CN" altLang="en-US" sz="1600" dirty="0"/>
              <a:t>被</a:t>
            </a:r>
            <a:r>
              <a:rPr lang="zh-CN" altLang="en-US" sz="1600" dirty="0" smtClean="0"/>
              <a:t>其</a:t>
            </a:r>
            <a:r>
              <a:rPr lang="zh-CN" altLang="en-US" sz="1600" dirty="0"/>
              <a:t>它</a:t>
            </a:r>
            <a:r>
              <a:rPr lang="zh-CN" altLang="en-US" sz="1600" dirty="0" smtClean="0"/>
              <a:t>应</a:t>
            </a:r>
            <a:r>
              <a:rPr lang="zh-CN" altLang="en-US" sz="1600" dirty="0"/>
              <a:t>用共</a:t>
            </a:r>
            <a:r>
              <a:rPr lang="zh-CN" altLang="en-US" sz="1600" dirty="0" smtClean="0"/>
              <a:t>享</a:t>
            </a:r>
            <a:endParaRPr lang="zh-CN" altLang="en-US" sz="1600" dirty="0"/>
          </a:p>
        </p:txBody>
      </p:sp>
      <p:sp>
        <p:nvSpPr>
          <p:cNvPr id="43" name="矩形 42"/>
          <p:cNvSpPr/>
          <p:nvPr/>
        </p:nvSpPr>
        <p:spPr>
          <a:xfrm>
            <a:off x="4876727" y="4005064"/>
            <a:ext cx="3816424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pPr lvl="0"/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该文件可在本应用外删除，使用前需要确认外部设备是否可用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76727" y="5085184"/>
            <a:ext cx="3816424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pPr lvl="0"/>
            <a:r>
              <a:rPr lang="zh-CN" altLang="en-US" sz="1600" dirty="0"/>
              <a:t>直接使用</a:t>
            </a:r>
            <a:r>
              <a:rPr lang="en-US" altLang="zh-CN" sz="1600" dirty="0"/>
              <a:t>FileOutputStream</a:t>
            </a:r>
            <a:r>
              <a:rPr lang="zh-CN" altLang="en-US" sz="1600" dirty="0"/>
              <a:t>和</a:t>
            </a:r>
            <a:r>
              <a:rPr lang="en-US" altLang="zh-CN" sz="1600" dirty="0"/>
              <a:t>FileInputStream</a:t>
            </a:r>
            <a:r>
              <a:rPr lang="zh-CN" altLang="en-US" sz="1600" dirty="0"/>
              <a:t>操作对象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95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58974" y="1484784"/>
            <a:ext cx="8102600" cy="49685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74280" y="1324050"/>
            <a:ext cx="2198688" cy="321469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内部存储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32731" y="1668774"/>
            <a:ext cx="8051428" cy="8100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  <a:defRPr/>
            </a:pPr>
            <a:endParaRPr lang="en-US" altLang="zh-CN" sz="2000" dirty="0"/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5.2.1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将数据存入文件中</a:t>
            </a:r>
            <a:endParaRPr lang="zh-CN" altLang="en-US" sz="3200" b="1" dirty="0">
              <a:solidFill>
                <a:srgbClr val="006BA9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974289" y="1805903"/>
            <a:ext cx="6766063" cy="1152127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FileOutputStream fos = openFileOutput(String name, int mode);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FileInputStream fis = openFileInput(String name);</a:t>
            </a: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6038482" y="2237950"/>
            <a:ext cx="0" cy="30504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圆角矩形 7"/>
          <p:cNvSpPr/>
          <p:nvPr/>
        </p:nvSpPr>
        <p:spPr>
          <a:xfrm>
            <a:off x="3222176" y="1949918"/>
            <a:ext cx="3726088" cy="288032"/>
          </a:xfrm>
          <a:prstGeom prst="roundRect">
            <a:avLst>
              <a:gd name="adj" fmla="val 4457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4957816" y="2545300"/>
            <a:ext cx="3100967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打开应用程序中对应的输出流，将数据存储到指定的文件中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061291" y="2390473"/>
            <a:ext cx="2772276" cy="288032"/>
          </a:xfrm>
          <a:prstGeom prst="roundRect">
            <a:avLst>
              <a:gd name="adj" fmla="val 1404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endCxn id="26" idx="0"/>
          </p:cNvCxnSpPr>
          <p:nvPr/>
        </p:nvCxnSpPr>
        <p:spPr bwMode="auto">
          <a:xfrm>
            <a:off x="4107462" y="2669998"/>
            <a:ext cx="0" cy="29127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25"/>
          <p:cNvSpPr/>
          <p:nvPr/>
        </p:nvSpPr>
        <p:spPr>
          <a:xfrm>
            <a:off x="2577096" y="2961274"/>
            <a:ext cx="3100967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打开应用程序对应的输入流，读取指定文件中的数据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101865" y="2968517"/>
            <a:ext cx="8051428" cy="16159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 sz="2000" dirty="0"/>
              <a:t>mode</a:t>
            </a:r>
            <a:r>
              <a:rPr lang="zh-CN" altLang="en-US" sz="2000" dirty="0" smtClean="0"/>
              <a:t>取值：</a:t>
            </a:r>
            <a:endParaRPr lang="en-US" altLang="zh-CN" sz="2000" dirty="0" smtClean="0"/>
          </a:p>
          <a:p>
            <a:pPr lvl="2">
              <a:lnSpc>
                <a:spcPct val="150000"/>
              </a:lnSpc>
              <a:defRPr/>
            </a:pPr>
            <a:r>
              <a:rPr lang="en-US" altLang="zh-CN" sz="1600" dirty="0" smtClean="0"/>
              <a:t>MODE_PRIVATE</a:t>
            </a:r>
            <a:r>
              <a:rPr lang="zh-CN" altLang="en-US" sz="1600" dirty="0"/>
              <a:t>：该文件只能被当前程序读</a:t>
            </a:r>
            <a:r>
              <a:rPr lang="zh-CN" altLang="en-US" sz="1600" dirty="0" smtClean="0"/>
              <a:t>写</a:t>
            </a:r>
            <a:endParaRPr lang="en-US" altLang="zh-CN" sz="1600" dirty="0" smtClean="0"/>
          </a:p>
          <a:p>
            <a:pPr lvl="2">
              <a:lnSpc>
                <a:spcPct val="150000"/>
              </a:lnSpc>
              <a:defRPr/>
            </a:pPr>
            <a:r>
              <a:rPr lang="en-US" altLang="zh-CN" sz="1600" dirty="0" smtClean="0"/>
              <a:t>MODE_APPEND</a:t>
            </a:r>
            <a:r>
              <a:rPr lang="zh-CN" altLang="en-US" sz="1600" dirty="0"/>
              <a:t>：该文件的内容可以追加；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zh-CN" sz="1600" dirty="0" smtClean="0"/>
              <a:t>MODE_WORLD_READABLE</a:t>
            </a:r>
            <a:r>
              <a:rPr lang="zh-CN" altLang="en-US" sz="1600" dirty="0"/>
              <a:t>：该文件的内容可以被其他程序读； 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zh-CN" sz="1600" dirty="0" smtClean="0"/>
              <a:t>MODE_WORLD_WRITEABLE</a:t>
            </a:r>
            <a:r>
              <a:rPr lang="zh-CN" altLang="en-US" sz="1600" dirty="0"/>
              <a:t>：该文件的内容可以被其他程序写</a:t>
            </a:r>
          </a:p>
          <a:p>
            <a:pPr lvl="1">
              <a:lnSpc>
                <a:spcPct val="150000"/>
              </a:lnSpc>
              <a:defRPr/>
            </a:pPr>
            <a:endParaRPr lang="en-US" altLang="zh-CN" sz="2000" dirty="0" smtClean="0"/>
          </a:p>
          <a:p>
            <a:pPr lvl="1">
              <a:lnSpc>
                <a:spcPct val="150000"/>
              </a:lnSpc>
              <a:defRPr/>
            </a:pPr>
            <a:endParaRPr lang="en-US" altLang="zh-CN" sz="2000" dirty="0"/>
          </a:p>
        </p:txBody>
      </p:sp>
      <p:sp>
        <p:nvSpPr>
          <p:cNvPr id="33" name="圆角矩形 32"/>
          <p:cNvSpPr/>
          <p:nvPr/>
        </p:nvSpPr>
        <p:spPr>
          <a:xfrm>
            <a:off x="5318792" y="1966261"/>
            <a:ext cx="603674" cy="28803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5620629" y="2245260"/>
            <a:ext cx="0" cy="322314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>
          <a:xfrm>
            <a:off x="4957816" y="2537840"/>
            <a:ext cx="105173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文件名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6299539" y="1974645"/>
            <a:ext cx="603674" cy="28803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6665847" y="2233098"/>
            <a:ext cx="0" cy="297736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圆角矩形 37"/>
          <p:cNvSpPr/>
          <p:nvPr/>
        </p:nvSpPr>
        <p:spPr>
          <a:xfrm>
            <a:off x="5966182" y="2537246"/>
            <a:ext cx="1906786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文件的操作模式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9" name="圆角矩形标注 38"/>
          <p:cNvSpPr/>
          <p:nvPr/>
        </p:nvSpPr>
        <p:spPr bwMode="auto">
          <a:xfrm>
            <a:off x="733363" y="5375686"/>
            <a:ext cx="7650163" cy="883975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rgbClr val="A3D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EA157A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系统有一套自己的安全模型，默认情况下任何应用创建的文件都是私有的，其他程序无法访问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47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8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7" grpId="0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a11c173e5ed662b4de4e5eabfe517b5d99c80"/>
  <p:tag name="ISPRING_ULTRA_SCORM_COURSE_ID" val="907CC2EE-C37C-46A6-925D-3F207102436E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保存QQ密码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五章 SQLite数据库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haredpPreferences的使用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保存QQ密码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数据库的创建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的基本操作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的基本操作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的基本操作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的基本操作"/>
  <p:tag name="GENSWF_ADVANCE_TIME" val="0.00"/>
  <p:tag name="ISPRING_SLIDE_INDENT_LEVEL" val="0"/>
  <p:tag name="ISPRING_CUSTOM_TIMING_US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的基本操作"/>
  <p:tag name="GENSWF_ADVANCE_TIME" val="0.00"/>
  <p:tag name="ISPRING_SLIDE_INDENT_LEVEL" val="0"/>
  <p:tag name="ISPRING_CUSTOM_TIMING_US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数据库简介"/>
  <p:tag name="GENSWF_ADVANCE_TIME" val="0.00"/>
  <p:tag name="ISPRING_SLIDE_INDENT_LEVEL" val="0"/>
  <p:tag name="ISPRING_CUSTOM_TIMING_US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SQLite中的事务"/>
  <p:tag name="GENSWF_ADVANCE_TIME" val="0.00"/>
  <p:tag name="ISPRING_SLIDE_INDENT_LEVEL" val="0"/>
  <p:tag name="ISPRING_CUSTOM_TIMING_US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实战演练——绿豆通讯录"/>
  <p:tag name="GENSWF_ADVANCE_TIME" val="0.00"/>
  <p:tag name="ISPRING_SLIDE_INDENT_LEVEL" val="0"/>
  <p:tag name="ISPRING_CUSTOM_TIMING_US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"/>
  <p:tag name="GENSWF_ADVANCE_TIME" val="0.00"/>
  <p:tag name="ISPRING_SLIDE_INDENT_LEVEL" val="0"/>
  <p:tag name="ISPRING_CUSTOM_TIMING_US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五种常用布局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Internet介绍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2407</TotalTime>
  <Words>2440</Words>
  <Application>Microsoft Office PowerPoint</Application>
  <PresentationFormat>全屏显示(4:3)</PresentationFormat>
  <Paragraphs>436</Paragraphs>
  <Slides>37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chapter05</dc:title>
  <dc:creator>admin</dc:creator>
  <cp:lastModifiedBy>柴永菲</cp:lastModifiedBy>
  <cp:revision>767</cp:revision>
  <dcterms:created xsi:type="dcterms:W3CDTF">2015-06-29T07:19:00Z</dcterms:created>
  <dcterms:modified xsi:type="dcterms:W3CDTF">2019-01-09T02:11:11Z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