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charts/chart1.xml" ContentType="application/vnd.openxmlformats-officedocument.drawingml.chart+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8"/>
  </p:notesMasterIdLst>
  <p:sldIdLst>
    <p:sldId id="309" r:id="rId2"/>
    <p:sldId id="261" r:id="rId3"/>
    <p:sldId id="262" r:id="rId4"/>
    <p:sldId id="263" r:id="rId5"/>
    <p:sldId id="271" r:id="rId6"/>
    <p:sldId id="293" r:id="rId7"/>
    <p:sldId id="315" r:id="rId8"/>
    <p:sldId id="294" r:id="rId9"/>
    <p:sldId id="318" r:id="rId10"/>
    <p:sldId id="296" r:id="rId11"/>
    <p:sldId id="297" r:id="rId12"/>
    <p:sldId id="319" r:id="rId13"/>
    <p:sldId id="299" r:id="rId14"/>
    <p:sldId id="316" r:id="rId15"/>
    <p:sldId id="317" r:id="rId16"/>
    <p:sldId id="300" r:id="rId17"/>
    <p:sldId id="320" r:id="rId18"/>
    <p:sldId id="302" r:id="rId19"/>
    <p:sldId id="303" r:id="rId20"/>
    <p:sldId id="306" r:id="rId21"/>
    <p:sldId id="305" r:id="rId22"/>
    <p:sldId id="314" r:id="rId23"/>
    <p:sldId id="307" r:id="rId24"/>
    <p:sldId id="287" r:id="rId25"/>
    <p:sldId id="291" r:id="rId26"/>
    <p:sldId id="310" r:id="rId27"/>
  </p:sldIdLst>
  <p:sldSz cx="9144000" cy="6858000" type="screen4x3"/>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BA9"/>
    <a:srgbClr val="19C3FF"/>
    <a:srgbClr val="01598B"/>
    <a:srgbClr val="6600CC"/>
    <a:srgbClr val="6666FF"/>
    <a:srgbClr val="6600FF"/>
    <a:srgbClr val="009999"/>
    <a:srgbClr val="0066A2"/>
    <a:srgbClr val="5A37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2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21259762883621849"/>
          <c:y val="6.8138576695007141E-2"/>
          <c:w val="0.61861102362204723"/>
          <c:h val="0.76592641554868568"/>
        </c:manualLayout>
      </c:layout>
      <c:doughnutChart>
        <c:varyColors val="1"/>
        <c:ser>
          <c:idx val="0"/>
          <c:order val="0"/>
          <c:tx>
            <c:strRef>
              <c:f>Sheet1!$B$1</c:f>
              <c:strCache>
                <c:ptCount val="1"/>
                <c:pt idx="0">
                  <c:v>销售额</c:v>
                </c:pt>
              </c:strCache>
            </c:strRef>
          </c:tx>
          <c:dPt>
            <c:idx val="0"/>
            <c:bubble3D val="0"/>
          </c:dPt>
          <c:dPt>
            <c:idx val="1"/>
            <c:bubble3D val="0"/>
          </c:dPt>
          <c:dPt>
            <c:idx val="2"/>
            <c:bubble3D val="0"/>
          </c:dPt>
          <c:cat>
            <c:strRef>
              <c:f>Sheet1!$A$2:$A$4</c:f>
              <c:strCache>
                <c:ptCount val="3"/>
                <c:pt idx="0">
                  <c:v>掌握知识</c:v>
                </c:pt>
                <c:pt idx="1">
                  <c:v>理解知识</c:v>
                </c:pt>
                <c:pt idx="2">
                  <c:v>了解知识</c:v>
                </c:pt>
              </c:strCache>
            </c:strRef>
          </c:cat>
          <c:val>
            <c:numRef>
              <c:f>Sheet1!$B$2:$B$4</c:f>
              <c:numCache>
                <c:formatCode>General</c:formatCode>
                <c:ptCount val="3"/>
                <c:pt idx="0">
                  <c:v>3.3333333330000001</c:v>
                </c:pt>
                <c:pt idx="1">
                  <c:v>3.3333333330000001</c:v>
                </c:pt>
                <c:pt idx="2">
                  <c:v>3.3333333330000001</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61D4C2-3563-4ED2-855F-5BC5055C7565}" type="datetimeFigureOut">
              <a:rPr lang="zh-CN" altLang="en-US" smtClean="0"/>
              <a:t>2019/1/9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5E5CAB-BD35-4D6C-A8B1-9CC8C1E959D6}" type="slidenum">
              <a:rPr lang="zh-CN" altLang="en-US" smtClean="0"/>
              <a:t>‹#›</a:t>
            </a:fld>
            <a:endParaRPr lang="zh-CN" altLang="en-US"/>
          </a:p>
        </p:txBody>
      </p:sp>
    </p:spTree>
    <p:extLst>
      <p:ext uri="{BB962C8B-B14F-4D97-AF65-F5344CB8AC3E}">
        <p14:creationId xmlns:p14="http://schemas.microsoft.com/office/powerpoint/2010/main" val="4151474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t>1</a:t>
            </a:fld>
            <a:endParaRPr lang="zh-CN" altLang="en-US"/>
          </a:p>
        </p:txBody>
      </p:sp>
    </p:spTree>
    <p:extLst>
      <p:ext uri="{BB962C8B-B14F-4D97-AF65-F5344CB8AC3E}">
        <p14:creationId xmlns:p14="http://schemas.microsoft.com/office/powerpoint/2010/main" val="3779553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t>10</a:t>
            </a:fld>
            <a:endParaRPr lang="zh-CN" altLang="en-US"/>
          </a:p>
        </p:txBody>
      </p:sp>
    </p:spTree>
    <p:extLst>
      <p:ext uri="{BB962C8B-B14F-4D97-AF65-F5344CB8AC3E}">
        <p14:creationId xmlns:p14="http://schemas.microsoft.com/office/powerpoint/2010/main" val="3375214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t>11</a:t>
            </a:fld>
            <a:endParaRPr lang="zh-CN" altLang="en-US"/>
          </a:p>
        </p:txBody>
      </p:sp>
    </p:spTree>
    <p:extLst>
      <p:ext uri="{BB962C8B-B14F-4D97-AF65-F5344CB8AC3E}">
        <p14:creationId xmlns:p14="http://schemas.microsoft.com/office/powerpoint/2010/main" val="484557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t>12</a:t>
            </a:fld>
            <a:endParaRPr lang="zh-CN" altLang="en-US"/>
          </a:p>
        </p:txBody>
      </p:sp>
    </p:spTree>
    <p:extLst>
      <p:ext uri="{BB962C8B-B14F-4D97-AF65-F5344CB8AC3E}">
        <p14:creationId xmlns:p14="http://schemas.microsoft.com/office/powerpoint/2010/main" val="1006045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t>13</a:t>
            </a:fld>
            <a:endParaRPr lang="zh-CN" altLang="en-US"/>
          </a:p>
        </p:txBody>
      </p:sp>
    </p:spTree>
    <p:extLst>
      <p:ext uri="{BB962C8B-B14F-4D97-AF65-F5344CB8AC3E}">
        <p14:creationId xmlns:p14="http://schemas.microsoft.com/office/powerpoint/2010/main" val="3517885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t>14</a:t>
            </a:fld>
            <a:endParaRPr lang="zh-CN" altLang="en-US"/>
          </a:p>
        </p:txBody>
      </p:sp>
    </p:spTree>
    <p:extLst>
      <p:ext uri="{BB962C8B-B14F-4D97-AF65-F5344CB8AC3E}">
        <p14:creationId xmlns:p14="http://schemas.microsoft.com/office/powerpoint/2010/main" val="3517885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t>15</a:t>
            </a:fld>
            <a:endParaRPr lang="zh-CN" altLang="en-US"/>
          </a:p>
        </p:txBody>
      </p:sp>
    </p:spTree>
    <p:extLst>
      <p:ext uri="{BB962C8B-B14F-4D97-AF65-F5344CB8AC3E}">
        <p14:creationId xmlns:p14="http://schemas.microsoft.com/office/powerpoint/2010/main" val="3517885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t>16</a:t>
            </a:fld>
            <a:endParaRPr lang="zh-CN" altLang="en-US"/>
          </a:p>
        </p:txBody>
      </p:sp>
    </p:spTree>
    <p:extLst>
      <p:ext uri="{BB962C8B-B14F-4D97-AF65-F5344CB8AC3E}">
        <p14:creationId xmlns:p14="http://schemas.microsoft.com/office/powerpoint/2010/main" val="1234981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t>17</a:t>
            </a:fld>
            <a:endParaRPr lang="zh-CN" altLang="en-US"/>
          </a:p>
        </p:txBody>
      </p:sp>
    </p:spTree>
    <p:extLst>
      <p:ext uri="{BB962C8B-B14F-4D97-AF65-F5344CB8AC3E}">
        <p14:creationId xmlns:p14="http://schemas.microsoft.com/office/powerpoint/2010/main" val="1006045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t>18</a:t>
            </a:fld>
            <a:endParaRPr lang="zh-CN" altLang="en-US"/>
          </a:p>
        </p:txBody>
      </p:sp>
    </p:spTree>
    <p:extLst>
      <p:ext uri="{BB962C8B-B14F-4D97-AF65-F5344CB8AC3E}">
        <p14:creationId xmlns:p14="http://schemas.microsoft.com/office/powerpoint/2010/main" val="3865025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t>19</a:t>
            </a:fld>
            <a:endParaRPr lang="zh-CN" altLang="en-US"/>
          </a:p>
        </p:txBody>
      </p:sp>
    </p:spTree>
    <p:extLst>
      <p:ext uri="{BB962C8B-B14F-4D97-AF65-F5344CB8AC3E}">
        <p14:creationId xmlns:p14="http://schemas.microsoft.com/office/powerpoint/2010/main" val="753221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t>2</a:t>
            </a:fld>
            <a:endParaRPr lang="zh-CN" altLang="en-US"/>
          </a:p>
        </p:txBody>
      </p:sp>
    </p:spTree>
    <p:extLst>
      <p:ext uri="{BB962C8B-B14F-4D97-AF65-F5344CB8AC3E}">
        <p14:creationId xmlns:p14="http://schemas.microsoft.com/office/powerpoint/2010/main" val="2054136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t>20</a:t>
            </a:fld>
            <a:endParaRPr lang="zh-CN" altLang="en-US"/>
          </a:p>
        </p:txBody>
      </p:sp>
    </p:spTree>
    <p:extLst>
      <p:ext uri="{BB962C8B-B14F-4D97-AF65-F5344CB8AC3E}">
        <p14:creationId xmlns:p14="http://schemas.microsoft.com/office/powerpoint/2010/main" val="3643909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t>21</a:t>
            </a:fld>
            <a:endParaRPr lang="zh-CN" altLang="en-US"/>
          </a:p>
        </p:txBody>
      </p:sp>
    </p:spTree>
    <p:extLst>
      <p:ext uri="{BB962C8B-B14F-4D97-AF65-F5344CB8AC3E}">
        <p14:creationId xmlns:p14="http://schemas.microsoft.com/office/powerpoint/2010/main" val="1292348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t>22</a:t>
            </a:fld>
            <a:endParaRPr lang="zh-CN" altLang="en-US"/>
          </a:p>
        </p:txBody>
      </p:sp>
    </p:spTree>
    <p:extLst>
      <p:ext uri="{BB962C8B-B14F-4D97-AF65-F5344CB8AC3E}">
        <p14:creationId xmlns:p14="http://schemas.microsoft.com/office/powerpoint/2010/main" val="1292348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t>23</a:t>
            </a:fld>
            <a:endParaRPr lang="zh-CN" altLang="en-US"/>
          </a:p>
        </p:txBody>
      </p:sp>
    </p:spTree>
    <p:extLst>
      <p:ext uri="{BB962C8B-B14F-4D97-AF65-F5344CB8AC3E}">
        <p14:creationId xmlns:p14="http://schemas.microsoft.com/office/powerpoint/2010/main" val="17822289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t>24</a:t>
            </a:fld>
            <a:endParaRPr lang="zh-CN" altLang="en-US"/>
          </a:p>
        </p:txBody>
      </p:sp>
    </p:spTree>
    <p:extLst>
      <p:ext uri="{BB962C8B-B14F-4D97-AF65-F5344CB8AC3E}">
        <p14:creationId xmlns:p14="http://schemas.microsoft.com/office/powerpoint/2010/main" val="6168893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t>25</a:t>
            </a:fld>
            <a:endParaRPr lang="zh-CN" altLang="en-US"/>
          </a:p>
        </p:txBody>
      </p:sp>
    </p:spTree>
    <p:extLst>
      <p:ext uri="{BB962C8B-B14F-4D97-AF65-F5344CB8AC3E}">
        <p14:creationId xmlns:p14="http://schemas.microsoft.com/office/powerpoint/2010/main" val="2182359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p:sp>
      <p:sp>
        <p:nvSpPr>
          <p:cNvPr id="7171" name="备注占位符 2"/>
          <p:cNvSpPr>
            <a:spLocks noGrp="1"/>
          </p:cNvSpPr>
          <p:nvPr>
            <p:ph type="body" idx="1"/>
          </p:nvPr>
        </p:nvSpPr>
        <p:spPr>
          <a:noFill/>
        </p:spPr>
        <p:txBody>
          <a:bodyPr/>
          <a:lstStyle/>
          <a:p>
            <a:endParaRPr lang="zh-CN" altLang="en-US" smtClean="0"/>
          </a:p>
        </p:txBody>
      </p:sp>
      <p:sp>
        <p:nvSpPr>
          <p:cNvPr id="7172"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None/>
            </a:pPr>
            <a:fld id="{A3DF5170-8A0D-43AE-A108-EB1D46CE06DD}" type="slidenum">
              <a:rPr lang="zh-CN" altLang="en-US"/>
              <a:pPr eaLnBrk="1" hangingPunct="1">
                <a:buFontTx/>
                <a:buNone/>
              </a:pPr>
              <a:t>26</a:t>
            </a:fld>
            <a:endParaRPr lang="en-US" altLang="zh-CN"/>
          </a:p>
        </p:txBody>
      </p:sp>
    </p:spTree>
    <p:extLst>
      <p:ext uri="{BB962C8B-B14F-4D97-AF65-F5344CB8AC3E}">
        <p14:creationId xmlns:p14="http://schemas.microsoft.com/office/powerpoint/2010/main" val="2121676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t>3</a:t>
            </a:fld>
            <a:endParaRPr lang="zh-CN" altLang="en-US"/>
          </a:p>
        </p:txBody>
      </p:sp>
    </p:spTree>
    <p:extLst>
      <p:ext uri="{BB962C8B-B14F-4D97-AF65-F5344CB8AC3E}">
        <p14:creationId xmlns:p14="http://schemas.microsoft.com/office/powerpoint/2010/main" val="594831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t>4</a:t>
            </a:fld>
            <a:endParaRPr lang="zh-CN" altLang="en-US"/>
          </a:p>
        </p:txBody>
      </p:sp>
    </p:spTree>
    <p:extLst>
      <p:ext uri="{BB962C8B-B14F-4D97-AF65-F5344CB8AC3E}">
        <p14:creationId xmlns:p14="http://schemas.microsoft.com/office/powerpoint/2010/main" val="2362875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t>5</a:t>
            </a:fld>
            <a:endParaRPr lang="zh-CN" altLang="en-US"/>
          </a:p>
        </p:txBody>
      </p:sp>
    </p:spTree>
    <p:extLst>
      <p:ext uri="{BB962C8B-B14F-4D97-AF65-F5344CB8AC3E}">
        <p14:creationId xmlns:p14="http://schemas.microsoft.com/office/powerpoint/2010/main" val="1006045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t>6</a:t>
            </a:fld>
            <a:endParaRPr lang="zh-CN" altLang="en-US"/>
          </a:p>
        </p:txBody>
      </p:sp>
    </p:spTree>
    <p:extLst>
      <p:ext uri="{BB962C8B-B14F-4D97-AF65-F5344CB8AC3E}">
        <p14:creationId xmlns:p14="http://schemas.microsoft.com/office/powerpoint/2010/main" val="1823177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t>7</a:t>
            </a:fld>
            <a:endParaRPr lang="zh-CN" altLang="en-US"/>
          </a:p>
        </p:txBody>
      </p:sp>
    </p:spTree>
    <p:extLst>
      <p:ext uri="{BB962C8B-B14F-4D97-AF65-F5344CB8AC3E}">
        <p14:creationId xmlns:p14="http://schemas.microsoft.com/office/powerpoint/2010/main" val="205923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t>8</a:t>
            </a:fld>
            <a:endParaRPr lang="zh-CN" altLang="en-US"/>
          </a:p>
        </p:txBody>
      </p:sp>
    </p:spTree>
    <p:extLst>
      <p:ext uri="{BB962C8B-B14F-4D97-AF65-F5344CB8AC3E}">
        <p14:creationId xmlns:p14="http://schemas.microsoft.com/office/powerpoint/2010/main" val="205923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5E5CAB-BD35-4D6C-A8B1-9CC8C1E959D6}" type="slidenum">
              <a:rPr lang="zh-CN" altLang="en-US" smtClean="0"/>
              <a:t>9</a:t>
            </a:fld>
            <a:endParaRPr lang="zh-CN" altLang="en-US"/>
          </a:p>
        </p:txBody>
      </p:sp>
    </p:spTree>
    <p:extLst>
      <p:ext uri="{BB962C8B-B14F-4D97-AF65-F5344CB8AC3E}">
        <p14:creationId xmlns:p14="http://schemas.microsoft.com/office/powerpoint/2010/main" val="1006045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0" y="-1"/>
            <a:ext cx="9140780" cy="6858001"/>
          </a:xfrm>
          <a:prstGeom prst="rect">
            <a:avLst/>
          </a:prstGeom>
        </p:spPr>
      </p:pic>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2019/1/9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Tree>
    <p:extLst>
      <p:ext uri="{BB962C8B-B14F-4D97-AF65-F5344CB8AC3E}">
        <p14:creationId xmlns:p14="http://schemas.microsoft.com/office/powerpoint/2010/main" val="15429616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4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2019/1/9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30454258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7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8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9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42490103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347768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AA88397-7984-4816-A3BC-987D45041CB5}" type="datetimeFigureOut">
              <a:rPr lang="zh-CN" altLang="en-US" smtClean="0"/>
              <a:t>2019/1/9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8"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9"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2095076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AA88397-7984-4816-A3BC-987D45041CB5}" type="datetimeFigureOut">
              <a:rPr lang="zh-CN" altLang="en-US" smtClean="0"/>
              <a:t>2019/1/9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10"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11"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25074808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AA88397-7984-4816-A3BC-987D45041CB5}" type="datetimeFigureOut">
              <a:rPr lang="zh-CN" altLang="en-US" smtClean="0"/>
              <a:t>2019/1/9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6"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97309786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2019/1/9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7753778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2" y="0"/>
            <a:ext cx="9146352" cy="6858000"/>
          </a:xfrm>
          <a:prstGeom prst="rect">
            <a:avLst/>
          </a:prstGeom>
        </p:spPr>
      </p:pic>
    </p:spTree>
    <p:extLst>
      <p:ext uri="{BB962C8B-B14F-4D97-AF65-F5344CB8AC3E}">
        <p14:creationId xmlns:p14="http://schemas.microsoft.com/office/powerpoint/2010/main" val="19874165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88397-7984-4816-A3BC-987D45041CB5}" type="datetimeFigureOut">
              <a:rPr lang="zh-CN" altLang="en-US" smtClean="0"/>
              <a:t>2019/1/9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4C423-1280-4737-888E-126E3DA98E05}" type="slidenum">
              <a:rPr lang="zh-CN" altLang="en-US" smtClean="0"/>
              <a:t>‹#›</a:t>
            </a:fld>
            <a:endParaRPr lang="zh-CN" altLang="en-US"/>
          </a:p>
        </p:txBody>
      </p:sp>
    </p:spTree>
    <p:extLst>
      <p:ext uri="{BB962C8B-B14F-4D97-AF65-F5344CB8AC3E}">
        <p14:creationId xmlns:p14="http://schemas.microsoft.com/office/powerpoint/2010/main" val="181064354"/>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2" r:id="rId8"/>
    <p:sldLayoutId id="2147483663" r:id="rId9"/>
    <p:sldLayoutId id="2147483664" r:id="rId10"/>
    <p:sldLayoutId id="2147483665" r:id="rId11"/>
    <p:sldLayoutId id="2147483666" r:id="rId12"/>
    <p:sldLayoutId id="2147483667" r:id="rId13"/>
    <p:sldLayoutId id="2147483669" r:id="rId14"/>
    <p:sldLayoutId id="2147483670" r:id="rId15"/>
    <p:sldLayoutId id="2147483672" r:id="rId16"/>
    <p:sldLayoutId id="2147483673" r:id="rId17"/>
    <p:sldLayoutId id="2147483675" r:id="rId18"/>
    <p:sldLayoutId id="2147483676" r:id="rId19"/>
    <p:sldLayoutId id="2147483678" r:id="rId20"/>
    <p:sldLayoutId id="2147483679" r:id="rId21"/>
    <p:sldLayoutId id="2147483680" r:id="rId22"/>
    <p:sldLayoutId id="2147483682" r:id="rId23"/>
    <p:sldLayoutId id="2147483683" r:id="rId24"/>
    <p:sldLayoutId id="2147483652" r:id="rId25"/>
    <p:sldLayoutId id="2147483651" r:id="rId2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1.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7.xml"/><Relationship Id="rId1" Type="http://schemas.openxmlformats.org/officeDocument/2006/relationships/tags" Target="../tags/tag1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1.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8.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9.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1.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0.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0.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2.xml"/><Relationship Id="rId1" Type="http://schemas.openxmlformats.org/officeDocument/2006/relationships/tags" Target="../tags/tag24.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3.xml"/><Relationship Id="rId1" Type="http://schemas.openxmlformats.org/officeDocument/2006/relationships/tags" Target="../tags/tag25.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4.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tags" Target="../tags/tag5.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512" y="1352281"/>
            <a:ext cx="8784976" cy="2157681"/>
          </a:xfrm>
        </p:spPr>
        <p:txBody>
          <a:bodyPr/>
          <a:lstStyle/>
          <a:p>
            <a:r>
              <a:rPr lang="en-US" altLang="zh-CN" b="1" dirty="0"/>
              <a:t>Android</a:t>
            </a:r>
            <a:r>
              <a:rPr lang="zh-CN" altLang="en-US" b="1" dirty="0"/>
              <a:t>移动应用基础教程</a:t>
            </a:r>
            <a:r>
              <a:rPr lang="zh-CN" altLang="en-US" sz="2400" b="1" dirty="0"/>
              <a:t>（第</a:t>
            </a:r>
            <a:r>
              <a:rPr lang="en-US" altLang="zh-CN" sz="2400" b="1" dirty="0"/>
              <a:t>2</a:t>
            </a:r>
            <a:r>
              <a:rPr lang="zh-CN" altLang="en-US" sz="2400" b="1" dirty="0"/>
              <a:t>版）</a:t>
            </a:r>
            <a:endParaRPr lang="zh-CN" altLang="en-US" b="1" dirty="0"/>
          </a:p>
        </p:txBody>
      </p:sp>
      <p:sp>
        <p:nvSpPr>
          <p:cNvPr id="3" name="副标题 2"/>
          <p:cNvSpPr>
            <a:spLocks noGrp="1"/>
          </p:cNvSpPr>
          <p:nvPr>
            <p:ph type="subTitle" idx="1"/>
          </p:nvPr>
        </p:nvSpPr>
        <p:spPr>
          <a:xfrm>
            <a:off x="827584" y="3933478"/>
            <a:ext cx="7901608" cy="1655762"/>
          </a:xfrm>
        </p:spPr>
        <p:txBody>
          <a:bodyPr>
            <a:normAutofit/>
          </a:bodyPr>
          <a:lstStyle/>
          <a:p>
            <a:r>
              <a:rPr lang="zh-CN" altLang="en-US" sz="3200" b="1" dirty="0" smtClean="0"/>
              <a:t>第</a:t>
            </a:r>
            <a:r>
              <a:rPr lang="en-US" altLang="zh-CN" sz="3200" b="1" dirty="0"/>
              <a:t>7</a:t>
            </a:r>
            <a:r>
              <a:rPr lang="zh-CN" altLang="en-US" sz="3200" b="1" dirty="0" smtClean="0"/>
              <a:t>章 使</a:t>
            </a:r>
            <a:r>
              <a:rPr lang="zh-CN" altLang="en-US" sz="3200" b="1" dirty="0"/>
              <a:t>用内容提供者共享数据</a:t>
            </a:r>
          </a:p>
        </p:txBody>
      </p:sp>
      <p:sp>
        <p:nvSpPr>
          <p:cNvPr id="4" name="TextBox 13"/>
          <p:cNvSpPr>
            <a:spLocks noChangeArrowheads="1"/>
          </p:cNvSpPr>
          <p:nvPr/>
        </p:nvSpPr>
        <p:spPr bwMode="auto">
          <a:xfrm>
            <a:off x="5430838" y="5539383"/>
            <a:ext cx="2813570"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nSpc>
                <a:spcPct val="150000"/>
              </a:lnSpc>
              <a:buFont typeface="Arial" pitchFamily="34" charset="0"/>
              <a:buNone/>
              <a:defRPr/>
            </a:pPr>
            <a:r>
              <a:rPr lang="en-US" altLang="zh-CN" b="1" dirty="0">
                <a:solidFill>
                  <a:schemeClr val="accent1">
                    <a:lumMod val="75000"/>
                  </a:schemeClr>
                </a:solidFill>
                <a:latin typeface="微软雅黑" pitchFamily="34" charset="-122"/>
                <a:ea typeface="微软雅黑" pitchFamily="34" charset="-122"/>
                <a:sym typeface="微软雅黑" pitchFamily="34" charset="-122"/>
              </a:rPr>
              <a:t>·</a:t>
            </a:r>
            <a:r>
              <a:rPr lang="en-US" altLang="zh-CN" dirty="0">
                <a:solidFill>
                  <a:schemeClr val="accent1">
                    <a:lumMod val="75000"/>
                  </a:schemeClr>
                </a:solidFill>
                <a:latin typeface="微软雅黑" pitchFamily="34" charset="-122"/>
                <a:ea typeface="微软雅黑" pitchFamily="34" charset="-122"/>
                <a:sym typeface="微软雅黑" pitchFamily="34" charset="-122"/>
              </a:rPr>
              <a:t> </a:t>
            </a:r>
            <a:r>
              <a:rPr lang="zh-CN" altLang="en-US" dirty="0" smtClean="0">
                <a:solidFill>
                  <a:schemeClr val="accent1">
                    <a:lumMod val="75000"/>
                  </a:schemeClr>
                </a:solidFill>
                <a:latin typeface="微软雅黑" pitchFamily="34" charset="-122"/>
                <a:ea typeface="微软雅黑" pitchFamily="34" charset="-122"/>
                <a:sym typeface="微软雅黑" pitchFamily="34" charset="-122"/>
              </a:rPr>
              <a:t>创建内容提供者</a:t>
            </a:r>
            <a:endParaRPr lang="en-US" altLang="zh-CN" dirty="0" smtClean="0">
              <a:solidFill>
                <a:schemeClr val="accent1">
                  <a:lumMod val="75000"/>
                </a:schemeClr>
              </a:solidFill>
              <a:latin typeface="微软雅黑" pitchFamily="34" charset="-122"/>
              <a:ea typeface="微软雅黑" pitchFamily="34" charset="-122"/>
              <a:sym typeface="微软雅黑" pitchFamily="34" charset="-122"/>
            </a:endParaRPr>
          </a:p>
          <a:p>
            <a:pPr>
              <a:lnSpc>
                <a:spcPct val="150000"/>
              </a:lnSpc>
              <a:buFont typeface="Arial" pitchFamily="34" charset="0"/>
              <a:buNone/>
              <a:defRPr/>
            </a:pPr>
            <a:r>
              <a:rPr lang="en-US" altLang="zh-CN" b="1" dirty="0" smtClean="0">
                <a:solidFill>
                  <a:schemeClr val="accent1">
                    <a:lumMod val="75000"/>
                  </a:schemeClr>
                </a:solidFill>
                <a:latin typeface="微软雅黑" pitchFamily="34" charset="-122"/>
                <a:ea typeface="微软雅黑" pitchFamily="34" charset="-122"/>
                <a:sym typeface="微软雅黑" pitchFamily="34" charset="-122"/>
              </a:rPr>
              <a:t>·</a:t>
            </a:r>
            <a:r>
              <a:rPr lang="en-US" altLang="zh-CN" dirty="0" smtClean="0">
                <a:solidFill>
                  <a:schemeClr val="accent1">
                    <a:lumMod val="75000"/>
                  </a:schemeClr>
                </a:solidFill>
                <a:latin typeface="微软雅黑" pitchFamily="34" charset="-122"/>
                <a:ea typeface="微软雅黑" pitchFamily="34" charset="-122"/>
                <a:sym typeface="微软雅黑" pitchFamily="34" charset="-122"/>
              </a:rPr>
              <a:t> </a:t>
            </a:r>
            <a:r>
              <a:rPr lang="zh-CN" altLang="en-US" dirty="0" smtClean="0">
                <a:solidFill>
                  <a:schemeClr val="accent1">
                    <a:lumMod val="75000"/>
                  </a:schemeClr>
                </a:solidFill>
                <a:latin typeface="微软雅黑" pitchFamily="34" charset="-122"/>
                <a:ea typeface="微软雅黑" pitchFamily="34" charset="-122"/>
                <a:sym typeface="微软雅黑" pitchFamily="34" charset="-122"/>
              </a:rPr>
              <a:t>内容观察者</a:t>
            </a:r>
            <a:endParaRPr lang="en-US" altLang="zh-CN" dirty="0" smtClean="0">
              <a:solidFill>
                <a:schemeClr val="accent1">
                  <a:lumMod val="75000"/>
                </a:schemeClr>
              </a:solidFill>
              <a:latin typeface="微软雅黑" pitchFamily="34" charset="-122"/>
              <a:ea typeface="微软雅黑" pitchFamily="34" charset="-122"/>
              <a:sym typeface="微软雅黑" pitchFamily="34" charset="-122"/>
            </a:endParaRPr>
          </a:p>
        </p:txBody>
      </p:sp>
      <p:sp>
        <p:nvSpPr>
          <p:cNvPr id="5" name="矩形 4"/>
          <p:cNvSpPr/>
          <p:nvPr/>
        </p:nvSpPr>
        <p:spPr>
          <a:xfrm>
            <a:off x="2752725" y="5538788"/>
            <a:ext cx="4572000" cy="923330"/>
          </a:xfrm>
          <a:prstGeom prst="rect">
            <a:avLst/>
          </a:prstGeom>
        </p:spPr>
        <p:txBody>
          <a:bodyPr>
            <a:spAutoFit/>
          </a:bodyPr>
          <a:lstStyle/>
          <a:p>
            <a:pPr>
              <a:lnSpc>
                <a:spcPct val="150000"/>
              </a:lnSpc>
              <a:buFont typeface="Arial" pitchFamily="34" charset="0"/>
              <a:buNone/>
              <a:defRPr/>
            </a:pPr>
            <a:r>
              <a:rPr lang="en-US" altLang="zh-CN" b="1" dirty="0">
                <a:solidFill>
                  <a:schemeClr val="accent1">
                    <a:lumMod val="75000"/>
                  </a:schemeClr>
                </a:solidFill>
                <a:latin typeface="微软雅黑" pitchFamily="34" charset="-122"/>
                <a:ea typeface="微软雅黑" pitchFamily="34" charset="-122"/>
                <a:sym typeface="微软雅黑" pitchFamily="34" charset="-122"/>
              </a:rPr>
              <a:t>· </a:t>
            </a:r>
            <a:r>
              <a:rPr lang="zh-CN" altLang="en-US" dirty="0" smtClean="0">
                <a:solidFill>
                  <a:schemeClr val="accent1">
                    <a:lumMod val="75000"/>
                  </a:schemeClr>
                </a:solidFill>
                <a:latin typeface="微软雅黑" pitchFamily="34" charset="-122"/>
                <a:ea typeface="微软雅黑" pitchFamily="34" charset="-122"/>
                <a:sym typeface="微软雅黑" pitchFamily="34" charset="-122"/>
              </a:rPr>
              <a:t>内容提供者</a:t>
            </a:r>
            <a:r>
              <a:rPr lang="zh-CN" altLang="en-US" dirty="0">
                <a:solidFill>
                  <a:schemeClr val="accent1">
                    <a:lumMod val="75000"/>
                  </a:schemeClr>
                </a:solidFill>
                <a:latin typeface="微软雅黑" pitchFamily="34" charset="-122"/>
                <a:ea typeface="微软雅黑" pitchFamily="34" charset="-122"/>
                <a:sym typeface="微软雅黑" pitchFamily="34" charset="-122"/>
              </a:rPr>
              <a:t>概述</a:t>
            </a:r>
            <a:endParaRPr lang="en-US" altLang="zh-CN" dirty="0" smtClean="0">
              <a:solidFill>
                <a:schemeClr val="accent1">
                  <a:lumMod val="75000"/>
                </a:schemeClr>
              </a:solidFill>
              <a:latin typeface="微软雅黑" pitchFamily="34" charset="-122"/>
              <a:ea typeface="微软雅黑" pitchFamily="34" charset="-122"/>
              <a:sym typeface="微软雅黑" pitchFamily="34" charset="-122"/>
            </a:endParaRPr>
          </a:p>
          <a:p>
            <a:pPr>
              <a:lnSpc>
                <a:spcPct val="150000"/>
              </a:lnSpc>
              <a:buFont typeface="Arial" pitchFamily="34" charset="0"/>
              <a:buNone/>
              <a:defRPr/>
            </a:pPr>
            <a:r>
              <a:rPr lang="en-US" altLang="zh-CN" b="1" dirty="0" smtClean="0">
                <a:solidFill>
                  <a:schemeClr val="accent1">
                    <a:lumMod val="75000"/>
                  </a:schemeClr>
                </a:solidFill>
                <a:latin typeface="微软雅黑" pitchFamily="34" charset="-122"/>
                <a:ea typeface="微软雅黑" pitchFamily="34" charset="-122"/>
                <a:sym typeface="微软雅黑" pitchFamily="34" charset="-122"/>
              </a:rPr>
              <a:t>·</a:t>
            </a:r>
            <a:r>
              <a:rPr lang="en-US" altLang="zh-CN" dirty="0" smtClean="0">
                <a:solidFill>
                  <a:schemeClr val="accent1">
                    <a:lumMod val="75000"/>
                  </a:schemeClr>
                </a:solidFill>
                <a:latin typeface="微软雅黑" pitchFamily="34" charset="-122"/>
                <a:ea typeface="微软雅黑" pitchFamily="34" charset="-122"/>
                <a:sym typeface="微软雅黑" pitchFamily="34" charset="-122"/>
              </a:rPr>
              <a:t> </a:t>
            </a:r>
            <a:r>
              <a:rPr lang="zh-CN" altLang="en-US" dirty="0" smtClean="0">
                <a:solidFill>
                  <a:schemeClr val="accent1">
                    <a:lumMod val="75000"/>
                  </a:schemeClr>
                </a:solidFill>
                <a:latin typeface="微软雅黑" pitchFamily="34" charset="-122"/>
                <a:ea typeface="微软雅黑" pitchFamily="34" charset="-122"/>
                <a:sym typeface="微软雅黑" pitchFamily="34" charset="-122"/>
              </a:rPr>
              <a:t>访问其他应用程序       </a:t>
            </a:r>
            <a:endParaRPr lang="zh-CN" altLang="en-US" dirty="0">
              <a:solidFill>
                <a:schemeClr val="accent1">
                  <a:lumMod val="75000"/>
                </a:schemeClr>
              </a:solidFill>
              <a:latin typeface="微软雅黑" pitchFamily="34" charset="-122"/>
              <a:ea typeface="微软雅黑" pitchFamily="34" charset="-122"/>
              <a:sym typeface="微软雅黑" pitchFamily="34" charset="-122"/>
            </a:endParaRPr>
          </a:p>
        </p:txBody>
      </p:sp>
      <p:pic>
        <p:nvPicPr>
          <p:cNvPr id="1026" name="Picture 2" descr="C:\Users\admin\Desktop\u=2190866901,1161307542&amp;fm=206&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685" y="5564261"/>
            <a:ext cx="961083" cy="96108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227477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4"/>
          <p:cNvSpPr>
            <a:spLocks noChangeArrowheads="1"/>
          </p:cNvSpPr>
          <p:nvPr/>
        </p:nvSpPr>
        <p:spPr bwMode="auto">
          <a:xfrm>
            <a:off x="542925" y="2054344"/>
            <a:ext cx="8102600" cy="2962736"/>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5" name="任意多边形 4"/>
          <p:cNvSpPr/>
          <p:nvPr/>
        </p:nvSpPr>
        <p:spPr bwMode="auto">
          <a:xfrm>
            <a:off x="5364088" y="1826885"/>
            <a:ext cx="2664296"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smtClean="0">
                <a:solidFill>
                  <a:schemeClr val="bg1"/>
                </a:solidFill>
                <a:latin typeface="微软雅黑" pitchFamily="34" charset="-122"/>
                <a:ea typeface="微软雅黑" pitchFamily="34" charset="-122"/>
              </a:rPr>
              <a:t>内容提供者创建</a:t>
            </a:r>
            <a:r>
              <a:rPr lang="zh-CN" altLang="en-US" dirty="0" smtClean="0">
                <a:solidFill>
                  <a:schemeClr val="bg1"/>
                </a:solidFill>
                <a:latin typeface="微软雅黑" pitchFamily="34" charset="-122"/>
                <a:ea typeface="微软雅黑" pitchFamily="34" charset="-122"/>
              </a:rPr>
              <a:t>步骤</a:t>
            </a:r>
            <a:endParaRPr lang="zh-CN" altLang="en-US" dirty="0">
              <a:solidFill>
                <a:schemeClr val="bg1"/>
              </a:solidFill>
              <a:latin typeface="微软雅黑" pitchFamily="34" charset="-122"/>
              <a:ea typeface="微软雅黑" pitchFamily="34" charset="-122"/>
            </a:endParaRPr>
          </a:p>
        </p:txBody>
      </p:sp>
      <p:sp>
        <p:nvSpPr>
          <p:cNvPr id="19" name="内容占位符 2"/>
          <p:cNvSpPr txBox="1">
            <a:spLocks/>
          </p:cNvSpPr>
          <p:nvPr/>
        </p:nvSpPr>
        <p:spPr bwMode="auto">
          <a:xfrm>
            <a:off x="481013" y="2280776"/>
            <a:ext cx="7975600" cy="258838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defRPr/>
            </a:pPr>
            <a:r>
              <a:rPr lang="zh-CN" altLang="en-US" sz="2000" dirty="0" smtClean="0">
                <a:latin typeface="Times New Roman" panose="02020603050405020304" pitchFamily="18" charset="0"/>
                <a:cs typeface="Times New Roman" panose="02020603050405020304" pitchFamily="18" charset="0"/>
              </a:rPr>
              <a:t>在程序包名</a:t>
            </a:r>
            <a:r>
              <a:rPr lang="zh-CN" altLang="en-US" sz="2000" dirty="0" smtClean="0">
                <a:latin typeface="Times New Roman" panose="02020603050405020304" pitchFamily="18" charset="0"/>
                <a:cs typeface="Times New Roman" panose="02020603050405020304" pitchFamily="18" charset="0"/>
              </a:rPr>
              <a:t>处右击选择</a:t>
            </a:r>
            <a:r>
              <a:rPr lang="en-US" altLang="zh-CN" sz="2000" dirty="0" smtClean="0">
                <a:latin typeface="Times New Roman" panose="02020603050405020304" pitchFamily="18" charset="0"/>
                <a:cs typeface="Times New Roman" panose="02020603050405020304" pitchFamily="18" charset="0"/>
              </a:rPr>
              <a:t>【New】</a:t>
            </a:r>
            <a:r>
              <a:rPr lang="en-US" altLang="zh-CN" sz="2000" dirty="0" smtClean="0">
                <a:latin typeface="Times New Roman" panose="02020603050405020304" pitchFamily="18" charset="0"/>
                <a:cs typeface="Times New Roman" panose="02020603050405020304" pitchFamily="18" charset="0"/>
                <a:sym typeface="Wingdings"/>
              </a:rPr>
              <a:t></a:t>
            </a:r>
            <a:r>
              <a:rPr lang="en-US" altLang="zh-CN" sz="2000" dirty="0" smtClean="0">
                <a:latin typeface="Times New Roman" panose="02020603050405020304" pitchFamily="18" charset="0"/>
                <a:cs typeface="Times New Roman" panose="02020603050405020304" pitchFamily="18" charset="0"/>
              </a:rPr>
              <a:t>【Other】</a:t>
            </a:r>
            <a:r>
              <a:rPr lang="en-US" altLang="zh-CN" sz="2000" dirty="0" smtClean="0">
                <a:latin typeface="Times New Roman" panose="02020603050405020304" pitchFamily="18" charset="0"/>
                <a:cs typeface="Times New Roman" panose="02020603050405020304" pitchFamily="18" charset="0"/>
                <a:sym typeface="Wingdings"/>
              </a:rPr>
              <a:t></a:t>
            </a:r>
            <a:r>
              <a:rPr lang="en-US" altLang="zh-CN" sz="2000" dirty="0" smtClean="0">
                <a:latin typeface="Times New Roman" panose="02020603050405020304" pitchFamily="18" charset="0"/>
                <a:cs typeface="Times New Roman" panose="02020603050405020304" pitchFamily="18" charset="0"/>
              </a:rPr>
              <a:t>【Content Provider】</a:t>
            </a:r>
            <a:r>
              <a:rPr lang="zh-CN" altLang="en-US" sz="2000" dirty="0" smtClean="0">
                <a:latin typeface="Times New Roman" panose="02020603050405020304" pitchFamily="18" charset="0"/>
                <a:cs typeface="Times New Roman" panose="02020603050405020304" pitchFamily="18" charset="0"/>
              </a:rPr>
              <a:t>选项</a:t>
            </a:r>
            <a:endParaRPr lang="en-US" altLang="zh-CN" sz="2000" dirty="0" smtClean="0">
              <a:latin typeface="Times New Roman" panose="02020603050405020304" pitchFamily="18" charset="0"/>
              <a:cs typeface="Times New Roman" panose="02020603050405020304" pitchFamily="18" charset="0"/>
            </a:endParaRPr>
          </a:p>
          <a:p>
            <a:pPr lvl="1">
              <a:lnSpc>
                <a:spcPct val="150000"/>
              </a:lnSpc>
              <a:defRPr/>
            </a:pPr>
            <a:r>
              <a:rPr lang="zh-CN" altLang="en-US" sz="2000" dirty="0" smtClean="0">
                <a:latin typeface="Times New Roman" panose="02020603050405020304" pitchFamily="18" charset="0"/>
                <a:cs typeface="Times New Roman" panose="02020603050405020304" pitchFamily="18" charset="0"/>
              </a:rPr>
              <a:t>输入内容提供者的</a:t>
            </a:r>
            <a:r>
              <a:rPr lang="en-US" altLang="zh-CN" sz="2000" dirty="0" smtClean="0">
                <a:latin typeface="Times New Roman" panose="02020603050405020304" pitchFamily="18" charset="0"/>
                <a:cs typeface="Times New Roman" panose="02020603050405020304" pitchFamily="18" charset="0"/>
              </a:rPr>
              <a:t>Class Name</a:t>
            </a:r>
            <a:r>
              <a:rPr lang="zh-CN" altLang="en-US" sz="2000" dirty="0" smtClean="0">
                <a:latin typeface="Times New Roman" panose="02020603050405020304" pitchFamily="18" charset="0"/>
                <a:cs typeface="Times New Roman" panose="02020603050405020304" pitchFamily="18" charset="0"/>
              </a:rPr>
              <a:t>（类名称）和</a:t>
            </a:r>
            <a:r>
              <a:rPr lang="en-US" altLang="zh-CN" sz="2000" dirty="0" smtClean="0">
                <a:latin typeface="Times New Roman" panose="02020603050405020304" pitchFamily="18" charset="0"/>
                <a:cs typeface="Times New Roman" panose="02020603050405020304" pitchFamily="18" charset="0"/>
              </a:rPr>
              <a:t>URI Authorities</a:t>
            </a:r>
            <a:r>
              <a:rPr lang="zh-CN" altLang="en-US" sz="2000" dirty="0" smtClean="0">
                <a:latin typeface="Times New Roman" panose="02020603050405020304" pitchFamily="18" charset="0"/>
                <a:cs typeface="Times New Roman" panose="02020603050405020304" pitchFamily="18" charset="0"/>
              </a:rPr>
              <a:t>（唯一标识，通常使用包名）</a:t>
            </a:r>
            <a:endParaRPr lang="en-US" altLang="zh-CN" sz="2000" dirty="0" smtClean="0">
              <a:latin typeface="Times New Roman" panose="02020603050405020304" pitchFamily="18" charset="0"/>
              <a:cs typeface="Times New Roman" panose="02020603050405020304" pitchFamily="18" charset="0"/>
            </a:endParaRPr>
          </a:p>
          <a:p>
            <a:pPr lvl="1">
              <a:lnSpc>
                <a:spcPct val="150000"/>
              </a:lnSpc>
              <a:defRPr/>
            </a:pPr>
            <a:r>
              <a:rPr lang="zh-CN" altLang="en-US" sz="2000" dirty="0" smtClean="0">
                <a:latin typeface="Times New Roman" panose="02020603050405020304" pitchFamily="18" charset="0"/>
                <a:cs typeface="Times New Roman" panose="02020603050405020304" pitchFamily="18" charset="0"/>
              </a:rPr>
              <a:t>点击</a:t>
            </a:r>
            <a:r>
              <a:rPr lang="en-US" altLang="zh-CN" sz="2000" dirty="0" smtClean="0">
                <a:latin typeface="Times New Roman" panose="02020603050405020304" pitchFamily="18" charset="0"/>
                <a:cs typeface="Times New Roman" panose="02020603050405020304" pitchFamily="18" charset="0"/>
              </a:rPr>
              <a:t>【Finish】</a:t>
            </a:r>
            <a:r>
              <a:rPr lang="zh-CN" altLang="en-US" sz="2000" dirty="0" smtClean="0">
                <a:latin typeface="Times New Roman" panose="02020603050405020304" pitchFamily="18" charset="0"/>
                <a:cs typeface="Times New Roman" panose="02020603050405020304" pitchFamily="18" charset="0"/>
              </a:rPr>
              <a:t>按钮创建完成</a:t>
            </a:r>
            <a:endParaRPr lang="en-US" altLang="zh-CN" sz="2000" dirty="0" smtClean="0">
              <a:latin typeface="Times New Roman" panose="02020603050405020304" pitchFamily="18" charset="0"/>
              <a:cs typeface="Times New Roman" panose="02020603050405020304" pitchFamily="18" charset="0"/>
            </a:endParaRPr>
          </a:p>
        </p:txBody>
      </p:sp>
      <p:sp>
        <p:nvSpPr>
          <p:cNvPr id="6"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200" b="1" dirty="0" smtClean="0">
                <a:solidFill>
                  <a:srgbClr val="006BA9"/>
                </a:solidFill>
                <a:latin typeface="微软雅黑" pitchFamily="34" charset="-122"/>
                <a:ea typeface="微软雅黑" pitchFamily="34" charset="-122"/>
                <a:sym typeface="宋体" charset="-122"/>
              </a:rPr>
              <a:t>7.2 </a:t>
            </a:r>
            <a:r>
              <a:rPr lang="zh-CN" altLang="en-US" sz="3200" b="1" dirty="0" smtClean="0">
                <a:solidFill>
                  <a:srgbClr val="006BA9"/>
                </a:solidFill>
                <a:latin typeface="微软雅黑" pitchFamily="34" charset="-122"/>
                <a:ea typeface="微软雅黑" pitchFamily="34" charset="-122"/>
                <a:sym typeface="宋体" charset="-122"/>
              </a:rPr>
              <a:t>创建内容提供者</a:t>
            </a:r>
            <a:endParaRPr lang="zh-CN" altLang="en-US" sz="3200" b="1" dirty="0">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261411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4"/>
          <p:cNvSpPr>
            <a:spLocks noChangeArrowheads="1"/>
          </p:cNvSpPr>
          <p:nvPr/>
        </p:nvSpPr>
        <p:spPr bwMode="auto">
          <a:xfrm>
            <a:off x="573013" y="1484784"/>
            <a:ext cx="8102600" cy="4572000"/>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5" name="任意多边形 4"/>
          <p:cNvSpPr/>
          <p:nvPr/>
        </p:nvSpPr>
        <p:spPr bwMode="auto">
          <a:xfrm>
            <a:off x="5610200" y="1257325"/>
            <a:ext cx="2448272"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清单文件</a:t>
            </a:r>
          </a:p>
        </p:txBody>
      </p:sp>
      <p:sp>
        <p:nvSpPr>
          <p:cNvPr id="6" name="内容占位符 2"/>
          <p:cNvSpPr txBox="1">
            <a:spLocks/>
          </p:cNvSpPr>
          <p:nvPr/>
        </p:nvSpPr>
        <p:spPr bwMode="auto">
          <a:xfrm>
            <a:off x="511101" y="1559238"/>
            <a:ext cx="7975600" cy="97608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defRPr/>
            </a:pPr>
            <a:r>
              <a:rPr lang="zh-CN" altLang="en-US" sz="2000" dirty="0" smtClean="0">
                <a:latin typeface="Times New Roman" panose="02020603050405020304" pitchFamily="18" charset="0"/>
                <a:cs typeface="Times New Roman" panose="02020603050405020304" pitchFamily="18" charset="0"/>
              </a:rPr>
              <a:t>内容提供者创建完成后，</a:t>
            </a:r>
            <a:r>
              <a:rPr lang="en-US" altLang="zh-CN" sz="2000" dirty="0" smtClean="0">
                <a:latin typeface="Times New Roman" panose="02020603050405020304" pitchFamily="18" charset="0"/>
                <a:cs typeface="Times New Roman" panose="02020603050405020304" pitchFamily="18" charset="0"/>
              </a:rPr>
              <a:t>Android Studio</a:t>
            </a:r>
            <a:r>
              <a:rPr lang="zh-CN" altLang="en-US" sz="2000" dirty="0" smtClean="0">
                <a:latin typeface="Times New Roman" panose="02020603050405020304" pitchFamily="18" charset="0"/>
                <a:cs typeface="Times New Roman" panose="02020603050405020304" pitchFamily="18" charset="0"/>
              </a:rPr>
              <a:t>会自动在</a:t>
            </a:r>
            <a:r>
              <a:rPr lang="en-US" altLang="zh-CN" sz="2000" dirty="0" err="1" smtClean="0">
                <a:latin typeface="Times New Roman" panose="02020603050405020304" pitchFamily="18" charset="0"/>
                <a:cs typeface="Times New Roman" panose="02020603050405020304" pitchFamily="18" charset="0"/>
              </a:rPr>
              <a:t>AndroidManifest.xml</a:t>
            </a:r>
            <a:r>
              <a:rPr lang="zh-CN" altLang="en-US" sz="2000" dirty="0" smtClean="0">
                <a:latin typeface="Times New Roman" panose="02020603050405020304" pitchFamily="18" charset="0"/>
                <a:cs typeface="Times New Roman" panose="02020603050405020304" pitchFamily="18" charset="0"/>
              </a:rPr>
              <a:t>中对内容提供者进行注册。</a:t>
            </a:r>
            <a:endParaRPr lang="en-US" altLang="zh-CN" sz="2000" dirty="0" smtClean="0">
              <a:latin typeface="Times New Roman" panose="02020603050405020304" pitchFamily="18" charset="0"/>
              <a:cs typeface="Times New Roman" panose="02020603050405020304" pitchFamily="18" charset="0"/>
            </a:endParaRPr>
          </a:p>
        </p:txBody>
      </p:sp>
      <p:sp>
        <p:nvSpPr>
          <p:cNvPr id="8" name="TextBox 7"/>
          <p:cNvSpPr txBox="1"/>
          <p:nvPr/>
        </p:nvSpPr>
        <p:spPr>
          <a:xfrm>
            <a:off x="727001" y="2587611"/>
            <a:ext cx="7796212" cy="3372077"/>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1600" dirty="0"/>
              <a:t>    &lt;application ......&gt;</a:t>
            </a:r>
          </a:p>
          <a:p>
            <a:r>
              <a:rPr lang="en-US" altLang="zh-CN" sz="1600" dirty="0"/>
              <a:t>        ......	</a:t>
            </a:r>
          </a:p>
          <a:p>
            <a:r>
              <a:rPr lang="en-US" altLang="zh-CN" sz="1600" dirty="0"/>
              <a:t>        &lt;provider</a:t>
            </a:r>
          </a:p>
          <a:p>
            <a:r>
              <a:rPr lang="en-US" altLang="zh-CN" sz="1600" dirty="0"/>
              <a:t>            android:name=".MyContentProvider"</a:t>
            </a:r>
            <a:endParaRPr lang="zh-CN" altLang="zh-CN" sz="1600" dirty="0"/>
          </a:p>
          <a:p>
            <a:r>
              <a:rPr lang="en-US" altLang="zh-CN" sz="1600" dirty="0"/>
              <a:t>            android:authorities="cn.itcast.mycontentprovider"</a:t>
            </a:r>
            <a:endParaRPr lang="zh-CN" altLang="zh-CN" sz="1600" dirty="0"/>
          </a:p>
          <a:p>
            <a:r>
              <a:rPr lang="en-US" altLang="zh-CN" sz="1600" dirty="0"/>
              <a:t>            android:enabled="true"</a:t>
            </a:r>
            <a:endParaRPr lang="zh-CN" altLang="zh-CN" sz="1600" dirty="0"/>
          </a:p>
          <a:p>
            <a:r>
              <a:rPr lang="en-US" altLang="zh-CN" sz="1600" dirty="0"/>
              <a:t>            android:exported="true" &gt;</a:t>
            </a:r>
            <a:endParaRPr lang="zh-CN" altLang="zh-CN" sz="1600" dirty="0"/>
          </a:p>
          <a:p>
            <a:r>
              <a:rPr lang="en-US" altLang="zh-CN" sz="1600" dirty="0"/>
              <a:t>       &lt;/provider&gt;</a:t>
            </a:r>
          </a:p>
          <a:p>
            <a:r>
              <a:rPr lang="en-US" altLang="zh-CN" sz="1600" dirty="0"/>
              <a:t>    &lt;/application&gt;</a:t>
            </a:r>
            <a:endParaRPr lang="zh-CN" altLang="zh-CN" sz="1600" dirty="0"/>
          </a:p>
        </p:txBody>
      </p:sp>
      <p:sp>
        <p:nvSpPr>
          <p:cNvPr id="7"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200" b="1" dirty="0" smtClean="0">
                <a:solidFill>
                  <a:srgbClr val="006BA9"/>
                </a:solidFill>
                <a:latin typeface="微软雅黑" pitchFamily="34" charset="-122"/>
                <a:ea typeface="微软雅黑" pitchFamily="34" charset="-122"/>
                <a:sym typeface="宋体" charset="-122"/>
              </a:rPr>
              <a:t>7.2 </a:t>
            </a:r>
            <a:r>
              <a:rPr lang="zh-CN" altLang="en-US" sz="3200" b="1" dirty="0" smtClean="0">
                <a:solidFill>
                  <a:srgbClr val="006BA9"/>
                </a:solidFill>
                <a:latin typeface="微软雅黑" pitchFamily="34" charset="-122"/>
                <a:ea typeface="微软雅黑" pitchFamily="34" charset="-122"/>
                <a:sym typeface="宋体" charset="-122"/>
              </a:rPr>
              <a:t>创建内容提供者</a:t>
            </a:r>
            <a:endParaRPr lang="zh-CN" altLang="en-US" sz="3200" b="1" dirty="0">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3494444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755576" y="3474076"/>
            <a:ext cx="4896544"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5"/>
          <p:cNvSpPr txBox="1"/>
          <p:nvPr/>
        </p:nvSpPr>
        <p:spPr>
          <a:xfrm>
            <a:off x="1115616" y="4365104"/>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7</a:t>
            </a:r>
            <a:r>
              <a:rPr lang="en-US" altLang="zh-CN" sz="2400" dirty="0" smtClean="0">
                <a:solidFill>
                  <a:srgbClr val="7F7F7F"/>
                </a:solidFill>
                <a:latin typeface="Impact" pitchFamily="34" charset="0"/>
                <a:ea typeface="微软雅黑" pitchFamily="34" charset="-122"/>
              </a:rPr>
              <a:t>.4</a:t>
            </a:r>
            <a:r>
              <a:rPr lang="en-US" altLang="zh-CN" sz="2400" dirty="0" smtClean="0">
                <a:solidFill>
                  <a:srgbClr val="CD1F06"/>
                </a:solidFill>
                <a:latin typeface="Impact" pitchFamily="34" charset="0"/>
                <a:ea typeface="微软雅黑" pitchFamily="34" charset="-122"/>
              </a:rPr>
              <a:t>    </a:t>
            </a:r>
            <a:r>
              <a:rPr lang="zh-CN" altLang="en-US" sz="2400" dirty="0" smtClean="0">
                <a:solidFill>
                  <a:srgbClr val="7F7F7F"/>
                </a:solidFill>
                <a:latin typeface="Impact" pitchFamily="34" charset="0"/>
                <a:ea typeface="微软雅黑" pitchFamily="34" charset="-122"/>
              </a:rPr>
              <a:t>内容观察者</a:t>
            </a:r>
            <a:endParaRPr lang="zh-CN" altLang="en-US" sz="2400" dirty="0">
              <a:solidFill>
                <a:srgbClr val="7F7F7F"/>
              </a:solidFill>
              <a:latin typeface="Impact" pitchFamily="34" charset="0"/>
              <a:ea typeface="微软雅黑" pitchFamily="34" charset="-122"/>
            </a:endParaRPr>
          </a:p>
        </p:txBody>
      </p:sp>
      <p:sp>
        <p:nvSpPr>
          <p:cNvPr id="4" name="TextBox 6"/>
          <p:cNvSpPr txBox="1"/>
          <p:nvPr/>
        </p:nvSpPr>
        <p:spPr>
          <a:xfrm>
            <a:off x="1097740" y="2123564"/>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7.1    </a:t>
            </a:r>
            <a:r>
              <a:rPr lang="zh-CN" altLang="en-US" sz="2400" dirty="0">
                <a:solidFill>
                  <a:srgbClr val="7F7F7F"/>
                </a:solidFill>
                <a:latin typeface="Impact" pitchFamily="34" charset="0"/>
                <a:ea typeface="微软雅黑" pitchFamily="34" charset="-122"/>
              </a:rPr>
              <a:t>内容提供者概述 </a:t>
            </a:r>
          </a:p>
        </p:txBody>
      </p:sp>
      <p:sp>
        <p:nvSpPr>
          <p:cNvPr id="5" name="TextBox 10"/>
          <p:cNvSpPr txBox="1"/>
          <p:nvPr/>
        </p:nvSpPr>
        <p:spPr>
          <a:xfrm>
            <a:off x="1097740" y="2915652"/>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7.2    </a:t>
            </a:r>
            <a:r>
              <a:rPr lang="zh-CN" altLang="en-US" sz="2400" dirty="0">
                <a:solidFill>
                  <a:srgbClr val="7F7F7F"/>
                </a:solidFill>
                <a:latin typeface="Impact" pitchFamily="34" charset="0"/>
                <a:ea typeface="微软雅黑" pitchFamily="34" charset="-122"/>
              </a:rPr>
              <a:t>创建内容提供者</a:t>
            </a:r>
          </a:p>
        </p:txBody>
      </p:sp>
      <p:sp>
        <p:nvSpPr>
          <p:cNvPr id="6" name="TextBox 11"/>
          <p:cNvSpPr txBox="1"/>
          <p:nvPr/>
        </p:nvSpPr>
        <p:spPr>
          <a:xfrm>
            <a:off x="1097740" y="3645024"/>
            <a:ext cx="3834300" cy="369332"/>
          </a:xfrm>
          <a:prstGeom prst="rect">
            <a:avLst/>
          </a:prstGeom>
          <a:noFill/>
        </p:spPr>
        <p:txBody>
          <a:bodyPr vert="horz" wrap="square" lIns="0" tIns="0" rIns="0" bIns="0" rtlCol="0" anchor="ctr">
            <a:spAutoFit/>
          </a:bodyPr>
          <a:lstStyle/>
          <a:p>
            <a:r>
              <a:rPr lang="en-US" altLang="zh-CN" sz="2400" dirty="0">
                <a:solidFill>
                  <a:schemeClr val="bg1"/>
                </a:solidFill>
                <a:latin typeface="Impact" pitchFamily="34" charset="0"/>
                <a:ea typeface="微软雅黑" pitchFamily="34" charset="-122"/>
              </a:rPr>
              <a:t>7</a:t>
            </a:r>
            <a:r>
              <a:rPr lang="en-US" altLang="zh-CN" sz="2400" dirty="0" smtClean="0">
                <a:solidFill>
                  <a:schemeClr val="bg1"/>
                </a:solidFill>
                <a:latin typeface="Impact" pitchFamily="34" charset="0"/>
                <a:ea typeface="微软雅黑" pitchFamily="34" charset="-122"/>
              </a:rPr>
              <a:t>.3    </a:t>
            </a:r>
            <a:r>
              <a:rPr lang="zh-CN" altLang="en-US" sz="2400" dirty="0" smtClean="0">
                <a:solidFill>
                  <a:schemeClr val="bg1"/>
                </a:solidFill>
                <a:latin typeface="Impact" pitchFamily="34" charset="0"/>
                <a:ea typeface="微软雅黑" pitchFamily="34" charset="-122"/>
              </a:rPr>
              <a:t>访问其他应用程序 </a:t>
            </a:r>
            <a:endParaRPr lang="zh-CN" altLang="en-US" sz="2400" dirty="0">
              <a:solidFill>
                <a:schemeClr val="bg1"/>
              </a:solidFill>
              <a:latin typeface="Impact" pitchFamily="34" charset="0"/>
              <a:ea typeface="微软雅黑" pitchFamily="34" charset="-122"/>
            </a:endParaRPr>
          </a:p>
        </p:txBody>
      </p:sp>
      <p:sp>
        <p:nvSpPr>
          <p:cNvPr id="9" name="椭圆 8"/>
          <p:cNvSpPr/>
          <p:nvPr/>
        </p:nvSpPr>
        <p:spPr>
          <a:xfrm>
            <a:off x="4897998" y="1756903"/>
            <a:ext cx="3444382" cy="3444382"/>
          </a:xfrm>
          <a:prstGeom prst="ellipse">
            <a:avLst/>
          </a:prstGeom>
          <a:solidFill>
            <a:schemeClr val="tx2">
              <a:lumMod val="40000"/>
              <a:lumOff val="60000"/>
            </a:schemeClr>
          </a:solidFill>
          <a:ln w="381000">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TextBox 1"/>
          <p:cNvSpPr txBox="1"/>
          <p:nvPr/>
        </p:nvSpPr>
        <p:spPr>
          <a:xfrm>
            <a:off x="4860032" y="2636912"/>
            <a:ext cx="3566358" cy="1831271"/>
          </a:xfrm>
          <a:prstGeom prst="rect">
            <a:avLst/>
          </a:prstGeom>
          <a:noFill/>
        </p:spPr>
        <p:txBody>
          <a:bodyPr wrap="square" rtlCol="0" anchor="ctr">
            <a:spAutoFit/>
          </a:bodyPr>
          <a:lstStyle/>
          <a:p>
            <a:pPr algn="ctr">
              <a:lnSpc>
                <a:spcPct val="150000"/>
              </a:lnSpc>
            </a:pPr>
            <a:r>
              <a:rPr lang="zh-CN" altLang="en-US" sz="5400" b="1" dirty="0" smtClean="0">
                <a:solidFill>
                  <a:srgbClr val="F2F2E6"/>
                </a:solidFill>
                <a:latin typeface="微软雅黑" pitchFamily="34" charset="-122"/>
                <a:ea typeface="微软雅黑" pitchFamily="34" charset="-122"/>
              </a:rPr>
              <a:t>主讲内容</a:t>
            </a:r>
            <a:endParaRPr lang="en-US" altLang="zh-CN" sz="5400" b="1" dirty="0" smtClean="0">
              <a:solidFill>
                <a:srgbClr val="F2F2E6"/>
              </a:solidFill>
              <a:latin typeface="微软雅黑" pitchFamily="34" charset="-122"/>
              <a:ea typeface="微软雅黑" pitchFamily="34" charset="-122"/>
            </a:endParaRPr>
          </a:p>
          <a:p>
            <a:pPr algn="ctr"/>
            <a:r>
              <a:rPr lang="en-US" altLang="zh-CN" sz="3200" dirty="0" smtClean="0">
                <a:solidFill>
                  <a:srgbClr val="F2F2E6"/>
                </a:solidFill>
                <a:latin typeface="Times New Roman" panose="02020603050405020304" pitchFamily="18" charset="0"/>
                <a:ea typeface="Adobe 宋体 Std L" pitchFamily="18" charset="-122"/>
                <a:cs typeface="Times New Roman" panose="02020603050405020304" pitchFamily="18" charset="0"/>
              </a:rPr>
              <a:t>Speech </a:t>
            </a:r>
            <a:r>
              <a:rPr lang="en-US" altLang="zh-CN" sz="3200" dirty="0">
                <a:solidFill>
                  <a:srgbClr val="F2F2E6"/>
                </a:solidFill>
                <a:latin typeface="Times New Roman" panose="02020603050405020304" pitchFamily="18" charset="0"/>
                <a:ea typeface="Adobe 宋体 Std L" pitchFamily="18" charset="-122"/>
                <a:cs typeface="Times New Roman" panose="02020603050405020304" pitchFamily="18" charset="0"/>
              </a:rPr>
              <a:t>content</a:t>
            </a:r>
            <a:endParaRPr lang="en-US" altLang="zh-CN" sz="3200" dirty="0" smtClean="0">
              <a:solidFill>
                <a:srgbClr val="F2F2E6"/>
              </a:solidFill>
              <a:latin typeface="Times New Roman" panose="02020603050405020304" pitchFamily="18" charset="0"/>
              <a:ea typeface="Adobe 宋体 Std L" pitchFamily="18" charset="-122"/>
              <a:cs typeface="Times New Roman" panose="02020603050405020304" pitchFamily="18" charset="0"/>
            </a:endParaRPr>
          </a:p>
        </p:txBody>
      </p:sp>
      <p:sp>
        <p:nvSpPr>
          <p:cNvPr id="11"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zh-CN" altLang="en-US" sz="3200" b="1" smtClean="0">
                <a:solidFill>
                  <a:srgbClr val="006BA9"/>
                </a:solidFill>
                <a:latin typeface="微软雅黑" pitchFamily="34" charset="-122"/>
                <a:ea typeface="微软雅黑" pitchFamily="34" charset="-122"/>
                <a:sym typeface="宋体" charset="-122"/>
              </a:rPr>
              <a:t>主讲内容</a:t>
            </a:r>
            <a:endParaRPr lang="zh-CN" altLang="en-US" sz="3200" b="1">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943197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28" name="TextBox 27"/>
          <p:cNvSpPr txBox="1"/>
          <p:nvPr/>
        </p:nvSpPr>
        <p:spPr>
          <a:xfrm>
            <a:off x="696913" y="1760735"/>
            <a:ext cx="7796212" cy="4226991"/>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1600" dirty="0"/>
              <a:t>    Uri uri = Uri.parse("content://cn.itcast.mycontentprovider/person"); </a:t>
            </a:r>
            <a:endParaRPr lang="zh-CN" altLang="zh-CN" sz="1600" dirty="0"/>
          </a:p>
          <a:p>
            <a:r>
              <a:rPr lang="en-US" altLang="zh-CN" sz="1600" dirty="0"/>
              <a:t>    ContentResolver resolver = context.getContentResolver();</a:t>
            </a:r>
            <a:endParaRPr lang="zh-CN" altLang="zh-CN" sz="1600" dirty="0"/>
          </a:p>
          <a:p>
            <a:r>
              <a:rPr lang="en-US" altLang="zh-CN" sz="1600" dirty="0"/>
              <a:t>    Cursor cursor = resolver.query(Uri uri, String[] projection, String selection,</a:t>
            </a:r>
            <a:endParaRPr lang="zh-CN" altLang="zh-CN" sz="1600" dirty="0"/>
          </a:p>
          <a:p>
            <a:r>
              <a:rPr lang="en-US" altLang="zh-CN" sz="1600" dirty="0"/>
              <a:t>                                     String[] selectionArgs, String sortOrder);</a:t>
            </a:r>
            <a:endParaRPr lang="zh-CN" altLang="zh-CN" sz="1600" dirty="0"/>
          </a:p>
          <a:p>
            <a:r>
              <a:rPr lang="en-US" altLang="zh-CN" sz="1600" dirty="0" smtClean="0"/>
              <a:t>    </a:t>
            </a:r>
            <a:r>
              <a:rPr lang="en-US" altLang="zh-CN" sz="1600" dirty="0"/>
              <a:t>while (cursor.moveToNext()) {</a:t>
            </a:r>
            <a:endParaRPr lang="zh-CN" altLang="zh-CN" sz="1600" dirty="0"/>
          </a:p>
          <a:p>
            <a:r>
              <a:rPr lang="en-US" altLang="zh-CN" sz="1600" dirty="0"/>
              <a:t>        String address = cursor.getString(0); </a:t>
            </a:r>
            <a:endParaRPr lang="zh-CN" altLang="zh-CN" sz="1600" dirty="0"/>
          </a:p>
          <a:p>
            <a:r>
              <a:rPr lang="en-US" altLang="zh-CN" sz="1600" dirty="0"/>
              <a:t>        long date = cursor.getLong(1);</a:t>
            </a:r>
            <a:endParaRPr lang="zh-CN" altLang="zh-CN" sz="1600" dirty="0"/>
          </a:p>
          <a:p>
            <a:r>
              <a:rPr lang="en-US" altLang="zh-CN" sz="1600" dirty="0"/>
              <a:t>        int type = cursor.getInt(2);</a:t>
            </a:r>
            <a:endParaRPr lang="zh-CN" altLang="zh-CN" sz="1600" dirty="0"/>
          </a:p>
          <a:p>
            <a:r>
              <a:rPr lang="en-US" altLang="zh-CN" sz="1600" dirty="0" smtClean="0"/>
              <a:t>   }</a:t>
            </a:r>
            <a:endParaRPr lang="zh-CN" altLang="zh-CN" sz="1600" dirty="0"/>
          </a:p>
          <a:p>
            <a:r>
              <a:rPr lang="en-US" altLang="zh-CN" sz="1600" dirty="0"/>
              <a:t>    cursor.close();</a:t>
            </a:r>
            <a:endParaRPr lang="zh-CN" altLang="zh-CN" sz="1600" dirty="0"/>
          </a:p>
        </p:txBody>
      </p:sp>
      <p:cxnSp>
        <p:nvCxnSpPr>
          <p:cNvPr id="29" name="直接箭头连接符 28"/>
          <p:cNvCxnSpPr/>
          <p:nvPr/>
        </p:nvCxnSpPr>
        <p:spPr bwMode="auto">
          <a:xfrm flipV="1">
            <a:off x="3902305" y="1520824"/>
            <a:ext cx="0" cy="32400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圆角矩形 29"/>
          <p:cNvSpPr/>
          <p:nvPr/>
        </p:nvSpPr>
        <p:spPr>
          <a:xfrm>
            <a:off x="1905959" y="805735"/>
            <a:ext cx="3992691" cy="715089"/>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b="1" dirty="0">
                <a:solidFill>
                  <a:schemeClr val="bg1"/>
                </a:solidFill>
                <a:ea typeface="宋体" pitchFamily="2" charset="-122"/>
              </a:rPr>
              <a:t>获取</a:t>
            </a:r>
            <a:r>
              <a:rPr lang="zh-CN" altLang="en-US" b="1" dirty="0">
                <a:solidFill>
                  <a:schemeClr val="bg1"/>
                </a:solidFill>
                <a:latin typeface="Times New Roman" panose="02020603050405020304" pitchFamily="18" charset="0"/>
                <a:ea typeface="宋体" pitchFamily="2" charset="-122"/>
                <a:cs typeface="Times New Roman" panose="02020603050405020304" pitchFamily="18" charset="0"/>
              </a:rPr>
              <a:t>相应操作的</a:t>
            </a:r>
            <a:r>
              <a:rPr lang="en-US" altLang="zh-CN" b="1" dirty="0">
                <a:solidFill>
                  <a:schemeClr val="bg1"/>
                </a:solidFill>
                <a:latin typeface="Times New Roman" panose="02020603050405020304" pitchFamily="18" charset="0"/>
                <a:ea typeface="宋体" pitchFamily="2" charset="-122"/>
                <a:cs typeface="Times New Roman" panose="02020603050405020304" pitchFamily="18" charset="0"/>
              </a:rPr>
              <a:t>Uri</a:t>
            </a:r>
            <a:r>
              <a:rPr lang="zh-CN" altLang="en-US" b="1" dirty="0">
                <a:solidFill>
                  <a:schemeClr val="bg1"/>
                </a:solidFill>
                <a:latin typeface="Times New Roman" panose="02020603050405020304" pitchFamily="18" charset="0"/>
                <a:ea typeface="宋体" pitchFamily="2" charset="-122"/>
                <a:cs typeface="Times New Roman" panose="02020603050405020304" pitchFamily="18" charset="0"/>
              </a:rPr>
              <a:t>，</a:t>
            </a:r>
            <a:r>
              <a:rPr lang="en-US" altLang="zh-CN" b="1" dirty="0">
                <a:solidFill>
                  <a:schemeClr val="bg1"/>
                </a:solidFill>
                <a:latin typeface="Times New Roman" panose="02020603050405020304" pitchFamily="18" charset="0"/>
                <a:ea typeface="宋体" pitchFamily="2" charset="-122"/>
                <a:cs typeface="Times New Roman" panose="02020603050405020304" pitchFamily="18" charset="0"/>
              </a:rPr>
              <a:t>Uri.parse()</a:t>
            </a:r>
            <a:r>
              <a:rPr lang="zh-CN" altLang="en-US" b="1" dirty="0">
                <a:solidFill>
                  <a:schemeClr val="bg1"/>
                </a:solidFill>
                <a:latin typeface="Times New Roman" panose="02020603050405020304" pitchFamily="18" charset="0"/>
                <a:ea typeface="宋体" pitchFamily="2" charset="-122"/>
                <a:cs typeface="Times New Roman" panose="02020603050405020304" pitchFamily="18" charset="0"/>
              </a:rPr>
              <a:t>方法是将字符串转化成</a:t>
            </a:r>
            <a:r>
              <a:rPr lang="en-US" altLang="zh-CN" b="1" dirty="0">
                <a:solidFill>
                  <a:schemeClr val="bg1"/>
                </a:solidFill>
                <a:latin typeface="Times New Roman" panose="02020603050405020304" pitchFamily="18" charset="0"/>
                <a:ea typeface="宋体" pitchFamily="2" charset="-122"/>
                <a:cs typeface="Times New Roman" panose="02020603050405020304" pitchFamily="18" charset="0"/>
              </a:rPr>
              <a:t>Uri</a:t>
            </a:r>
            <a:r>
              <a:rPr lang="zh-CN" altLang="en-US" b="1" dirty="0">
                <a:solidFill>
                  <a:schemeClr val="bg1"/>
                </a:solidFill>
                <a:latin typeface="Times New Roman" panose="02020603050405020304" pitchFamily="18" charset="0"/>
                <a:ea typeface="宋体" pitchFamily="2" charset="-122"/>
                <a:cs typeface="Times New Roman" panose="02020603050405020304" pitchFamily="18" charset="0"/>
              </a:rPr>
              <a:t>对象。</a:t>
            </a:r>
            <a:endParaRPr lang="en-US" altLang="zh-CN" b="1" dirty="0">
              <a:solidFill>
                <a:schemeClr val="bg1"/>
              </a:solidFill>
              <a:latin typeface="Times New Roman" panose="02020603050405020304" pitchFamily="18" charset="0"/>
              <a:ea typeface="宋体" pitchFamily="2" charset="-122"/>
              <a:cs typeface="Times New Roman" panose="02020603050405020304" pitchFamily="18" charset="0"/>
            </a:endParaRPr>
          </a:p>
        </p:txBody>
      </p:sp>
      <p:sp>
        <p:nvSpPr>
          <p:cNvPr id="31" name="矩形 30"/>
          <p:cNvSpPr/>
          <p:nvPr/>
        </p:nvSpPr>
        <p:spPr>
          <a:xfrm>
            <a:off x="899592" y="1844824"/>
            <a:ext cx="5640812" cy="360000"/>
          </a:xfrm>
          <a:prstGeom prst="rect">
            <a:avLst/>
          </a:prstGeom>
          <a:ln w="19050">
            <a:solidFill>
              <a:srgbClr val="006BA9"/>
            </a:solidFill>
          </a:ln>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宋体" pitchFamily="2" charset="-122"/>
            </a:endParaRPr>
          </a:p>
        </p:txBody>
      </p:sp>
      <p:sp>
        <p:nvSpPr>
          <p:cNvPr id="32" name="矩形 31"/>
          <p:cNvSpPr/>
          <p:nvPr/>
        </p:nvSpPr>
        <p:spPr>
          <a:xfrm>
            <a:off x="899592" y="2245014"/>
            <a:ext cx="4805759" cy="360000"/>
          </a:xfrm>
          <a:prstGeom prst="rect">
            <a:avLst/>
          </a:prstGeom>
          <a:ln w="19050">
            <a:solidFill>
              <a:srgbClr val="006BA9"/>
            </a:solidFill>
          </a:ln>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宋体" pitchFamily="2" charset="-122"/>
            </a:endParaRPr>
          </a:p>
        </p:txBody>
      </p:sp>
      <p:sp>
        <p:nvSpPr>
          <p:cNvPr id="33" name="圆角矩形 32"/>
          <p:cNvSpPr/>
          <p:nvPr/>
        </p:nvSpPr>
        <p:spPr>
          <a:xfrm>
            <a:off x="5904480" y="2196096"/>
            <a:ext cx="2988000"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b="1" dirty="0">
                <a:solidFill>
                  <a:schemeClr val="bg1"/>
                </a:solidFill>
                <a:ea typeface="宋体" pitchFamily="2" charset="-122"/>
              </a:rPr>
              <a:t>获取</a:t>
            </a:r>
            <a:r>
              <a:rPr lang="en-US" altLang="zh-CN" b="1" dirty="0">
                <a:solidFill>
                  <a:schemeClr val="bg1"/>
                </a:solidFill>
                <a:latin typeface="Times New Roman" panose="02020603050405020304" pitchFamily="18" charset="0"/>
                <a:ea typeface="宋体" pitchFamily="2" charset="-122"/>
                <a:cs typeface="Times New Roman" panose="02020603050405020304" pitchFamily="18" charset="0"/>
              </a:rPr>
              <a:t>ContentResolver</a:t>
            </a:r>
            <a:r>
              <a:rPr lang="zh-CN" altLang="en-US" b="1" dirty="0">
                <a:solidFill>
                  <a:schemeClr val="bg1"/>
                </a:solidFill>
                <a:ea typeface="宋体" pitchFamily="2" charset="-122"/>
              </a:rPr>
              <a:t>对象</a:t>
            </a:r>
            <a:endParaRPr lang="en-US" altLang="zh-CN" b="1" dirty="0">
              <a:solidFill>
                <a:schemeClr val="bg1"/>
              </a:solidFill>
              <a:ea typeface="宋体" pitchFamily="2" charset="-122"/>
            </a:endParaRPr>
          </a:p>
        </p:txBody>
      </p:sp>
      <p:cxnSp>
        <p:nvCxnSpPr>
          <p:cNvPr id="34" name="直接箭头连接符 33"/>
          <p:cNvCxnSpPr/>
          <p:nvPr/>
        </p:nvCxnSpPr>
        <p:spPr bwMode="auto">
          <a:xfrm flipV="1">
            <a:off x="5705351" y="2420888"/>
            <a:ext cx="199129" cy="9199"/>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矩形 34"/>
          <p:cNvSpPr/>
          <p:nvPr/>
        </p:nvSpPr>
        <p:spPr>
          <a:xfrm>
            <a:off x="899592" y="2636912"/>
            <a:ext cx="7056784" cy="648000"/>
          </a:xfrm>
          <a:prstGeom prst="rect">
            <a:avLst/>
          </a:prstGeom>
          <a:ln w="19050">
            <a:solidFill>
              <a:srgbClr val="006BA9"/>
            </a:solidFill>
          </a:ln>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宋体" pitchFamily="2" charset="-122"/>
            </a:endParaRPr>
          </a:p>
        </p:txBody>
      </p:sp>
      <p:cxnSp>
        <p:nvCxnSpPr>
          <p:cNvPr id="36" name="直接箭头连接符 35"/>
          <p:cNvCxnSpPr/>
          <p:nvPr/>
        </p:nvCxnSpPr>
        <p:spPr bwMode="auto">
          <a:xfrm>
            <a:off x="5024586" y="3284912"/>
            <a:ext cx="0" cy="360112"/>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圆角矩形 36"/>
          <p:cNvSpPr/>
          <p:nvPr/>
        </p:nvSpPr>
        <p:spPr>
          <a:xfrm>
            <a:off x="3008362" y="3669918"/>
            <a:ext cx="4032448"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b="1" dirty="0">
                <a:solidFill>
                  <a:schemeClr val="bg1"/>
                </a:solidFill>
                <a:ea typeface="宋体" pitchFamily="2" charset="-122"/>
              </a:rPr>
              <a:t>通过</a:t>
            </a:r>
            <a:r>
              <a:rPr lang="en-US" altLang="zh-CN" b="1" dirty="0">
                <a:solidFill>
                  <a:schemeClr val="bg1"/>
                </a:solidFill>
                <a:latin typeface="Times New Roman" panose="02020603050405020304" pitchFamily="18" charset="0"/>
                <a:ea typeface="宋体" pitchFamily="2" charset="-122"/>
                <a:cs typeface="Times New Roman" panose="02020603050405020304" pitchFamily="18" charset="0"/>
              </a:rPr>
              <a:t>ContentResolver</a:t>
            </a:r>
            <a:r>
              <a:rPr lang="zh-CN" altLang="en-US" b="1" dirty="0">
                <a:solidFill>
                  <a:schemeClr val="bg1"/>
                </a:solidFill>
                <a:ea typeface="宋体" pitchFamily="2" charset="-122"/>
              </a:rPr>
              <a:t>对象查询数据</a:t>
            </a:r>
            <a:endParaRPr lang="en-US" altLang="zh-CN" b="1" dirty="0">
              <a:solidFill>
                <a:schemeClr val="bg1"/>
              </a:solidFill>
              <a:ea typeface="宋体" pitchFamily="2" charset="-122"/>
            </a:endParaRPr>
          </a:p>
        </p:txBody>
      </p:sp>
      <p:sp>
        <p:nvSpPr>
          <p:cNvPr id="13"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itchFamily="34" charset="-122"/>
                <a:ea typeface="微软雅黑" pitchFamily="34" charset="-122"/>
                <a:sym typeface="宋体" charset="-122"/>
              </a:rPr>
              <a:t>7</a:t>
            </a:r>
            <a:r>
              <a:rPr lang="en-US" altLang="zh-CN" sz="3200" b="1" dirty="0" smtClean="0">
                <a:solidFill>
                  <a:srgbClr val="006BA9"/>
                </a:solidFill>
                <a:latin typeface="微软雅黑" pitchFamily="34" charset="-122"/>
                <a:ea typeface="微软雅黑" pitchFamily="34" charset="-122"/>
                <a:sym typeface="宋体" charset="-122"/>
              </a:rPr>
              <a:t>.3.1  </a:t>
            </a:r>
            <a:r>
              <a:rPr lang="zh-CN" altLang="en-US" sz="3200" b="1" dirty="0">
                <a:solidFill>
                  <a:srgbClr val="006BA9"/>
                </a:solidFill>
                <a:latin typeface="微软雅黑" pitchFamily="34" charset="-122"/>
                <a:ea typeface="微软雅黑" pitchFamily="34" charset="-122"/>
                <a:sym typeface="宋体" charset="-122"/>
              </a:rPr>
              <a:t>查</a:t>
            </a:r>
            <a:r>
              <a:rPr lang="zh-CN" altLang="en-US" sz="3200" b="1" dirty="0" smtClean="0">
                <a:solidFill>
                  <a:srgbClr val="006BA9"/>
                </a:solidFill>
                <a:latin typeface="微软雅黑" pitchFamily="34" charset="-122"/>
                <a:ea typeface="微软雅黑" pitchFamily="34" charset="-122"/>
                <a:sym typeface="宋体" charset="-122"/>
              </a:rPr>
              <a:t>询其他程序的数据</a:t>
            </a:r>
            <a:endParaRPr lang="zh-CN" altLang="en-US" sz="3200" b="1" dirty="0">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299789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par>
                                <p:cTn id="8" presetID="22" presetClass="entr" presetSubtype="4"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down)">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31"/>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29"/>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30"/>
                                        </p:tgtEl>
                                        <p:attrNameLst>
                                          <p:attrName>style.visibility</p:attrName>
                                        </p:attrNameLst>
                                      </p:cBhvr>
                                      <p:to>
                                        <p:strVal val="hidden"/>
                                      </p:to>
                                    </p:set>
                                  </p:childTnLst>
                                </p:cTn>
                              </p:par>
                            </p:childTnLst>
                          </p:cTn>
                        </p:par>
                        <p:par>
                          <p:cTn id="22" fill="hold">
                            <p:stCondLst>
                              <p:cond delay="0"/>
                            </p:stCondLst>
                            <p:childTnLst>
                              <p:par>
                                <p:cTn id="23" presetID="22" presetClass="entr" presetSubtype="8"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left)">
                                      <p:cBhvr>
                                        <p:cTn id="25" dur="500"/>
                                        <p:tgtEl>
                                          <p:spTgt spid="32"/>
                                        </p:tgtEl>
                                      </p:cBhvr>
                                    </p:animEffect>
                                  </p:childTnLst>
                                </p:cTn>
                              </p:par>
                              <p:par>
                                <p:cTn id="26" presetID="22" presetClass="entr" presetSubtype="8"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left)">
                                      <p:cBhvr>
                                        <p:cTn id="28" dur="500"/>
                                        <p:tgtEl>
                                          <p:spTgt spid="34"/>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32"/>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34"/>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33"/>
                                        </p:tgtEl>
                                        <p:attrNameLst>
                                          <p:attrName>style.visibility</p:attrName>
                                        </p:attrNameLst>
                                      </p:cBhvr>
                                      <p:to>
                                        <p:strVal val="hidden"/>
                                      </p:to>
                                    </p:set>
                                  </p:childTnLst>
                                </p:cTn>
                              </p:par>
                            </p:childTnLst>
                          </p:cTn>
                        </p:par>
                        <p:par>
                          <p:cTn id="40" fill="hold">
                            <p:stCondLst>
                              <p:cond delay="0"/>
                            </p:stCondLst>
                            <p:childTnLst>
                              <p:par>
                                <p:cTn id="41" presetID="22" presetClass="entr" presetSubtype="1"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up)">
                                      <p:cBhvr>
                                        <p:cTn id="43" dur="500"/>
                                        <p:tgtEl>
                                          <p:spTgt spid="35"/>
                                        </p:tgtEl>
                                      </p:cBhvr>
                                    </p:animEffect>
                                  </p:childTnLst>
                                </p:cTn>
                              </p:par>
                              <p:par>
                                <p:cTn id="44" presetID="22" presetClass="entr" presetSubtype="1" fill="hold"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up)">
                                      <p:cBhvr>
                                        <p:cTn id="46" dur="500"/>
                                        <p:tgtEl>
                                          <p:spTgt spid="36"/>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1" grpId="0" animBg="1"/>
      <p:bldP spid="31" grpId="1" animBg="1"/>
      <p:bldP spid="32" grpId="0" animBg="1"/>
      <p:bldP spid="32" grpId="1" animBg="1"/>
      <p:bldP spid="33" grpId="0" animBg="1"/>
      <p:bldP spid="33" grpId="1" animBg="1"/>
      <p:bldP spid="35"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13"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itchFamily="34" charset="-122"/>
                <a:ea typeface="微软雅黑" pitchFamily="34" charset="-122"/>
                <a:sym typeface="宋体" charset="-122"/>
              </a:rPr>
              <a:t>7</a:t>
            </a:r>
            <a:r>
              <a:rPr lang="en-US" altLang="zh-CN" sz="3200" b="1" dirty="0" smtClean="0">
                <a:solidFill>
                  <a:srgbClr val="006BA9"/>
                </a:solidFill>
                <a:latin typeface="微软雅黑" pitchFamily="34" charset="-122"/>
                <a:ea typeface="微软雅黑" pitchFamily="34" charset="-122"/>
                <a:sym typeface="宋体" charset="-122"/>
              </a:rPr>
              <a:t>.3.1  </a:t>
            </a:r>
            <a:r>
              <a:rPr lang="zh-CN" altLang="en-US" sz="3200" b="1" dirty="0">
                <a:solidFill>
                  <a:srgbClr val="006BA9"/>
                </a:solidFill>
                <a:latin typeface="微软雅黑" pitchFamily="34" charset="-122"/>
                <a:ea typeface="微软雅黑" pitchFamily="34" charset="-122"/>
                <a:sym typeface="宋体" charset="-122"/>
              </a:rPr>
              <a:t>查</a:t>
            </a:r>
            <a:r>
              <a:rPr lang="zh-CN" altLang="en-US" sz="3200" b="1" dirty="0" smtClean="0">
                <a:solidFill>
                  <a:srgbClr val="006BA9"/>
                </a:solidFill>
                <a:latin typeface="微软雅黑" pitchFamily="34" charset="-122"/>
                <a:ea typeface="微软雅黑" pitchFamily="34" charset="-122"/>
                <a:sym typeface="宋体" charset="-122"/>
              </a:rPr>
              <a:t>询其他程序的数据</a:t>
            </a:r>
            <a:endParaRPr lang="zh-CN" altLang="en-US" sz="3200" b="1" dirty="0">
              <a:solidFill>
                <a:srgbClr val="006BA9"/>
              </a:solidFill>
              <a:latin typeface="微软雅黑" pitchFamily="34" charset="-122"/>
              <a:ea typeface="微软雅黑" pitchFamily="34" charset="-122"/>
              <a:sym typeface="宋体" charset="-122"/>
            </a:endParaRPr>
          </a:p>
        </p:txBody>
      </p:sp>
      <p:sp>
        <p:nvSpPr>
          <p:cNvPr id="21" name="矩形 24"/>
          <p:cNvSpPr>
            <a:spLocks noChangeArrowheads="1"/>
          </p:cNvSpPr>
          <p:nvPr/>
        </p:nvSpPr>
        <p:spPr bwMode="auto">
          <a:xfrm>
            <a:off x="542925" y="1468993"/>
            <a:ext cx="8102600" cy="3760207"/>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22" name="任意多边形 21"/>
          <p:cNvSpPr/>
          <p:nvPr/>
        </p:nvSpPr>
        <p:spPr bwMode="auto">
          <a:xfrm>
            <a:off x="1115617" y="1258327"/>
            <a:ext cx="3240360"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smtClean="0">
                <a:solidFill>
                  <a:schemeClr val="bg1"/>
                </a:solidFill>
                <a:latin typeface="微软雅黑" pitchFamily="34" charset="-122"/>
                <a:ea typeface="微软雅黑" pitchFamily="34" charset="-122"/>
              </a:rPr>
              <a:t>多学一招</a:t>
            </a:r>
            <a:r>
              <a:rPr lang="zh-CN" altLang="en-US" dirty="0">
                <a:solidFill>
                  <a:schemeClr val="bg1"/>
                </a:solidFill>
                <a:latin typeface="微软雅黑" pitchFamily="34" charset="-122"/>
                <a:ea typeface="微软雅黑" pitchFamily="34" charset="-122"/>
              </a:rPr>
              <a:t>：</a:t>
            </a:r>
            <a:r>
              <a:rPr lang="en-US" altLang="zh-CN" dirty="0" smtClean="0">
                <a:solidFill>
                  <a:schemeClr val="bg1"/>
                </a:solidFill>
                <a:latin typeface="微软雅黑" pitchFamily="34" charset="-122"/>
                <a:ea typeface="微软雅黑" pitchFamily="34" charset="-122"/>
              </a:rPr>
              <a:t>UriMatcher</a:t>
            </a:r>
            <a:r>
              <a:rPr lang="zh-CN" altLang="en-US" dirty="0" smtClean="0">
                <a:solidFill>
                  <a:schemeClr val="bg1"/>
                </a:solidFill>
                <a:latin typeface="微软雅黑" pitchFamily="34" charset="-122"/>
                <a:ea typeface="微软雅黑" pitchFamily="34" charset="-122"/>
              </a:rPr>
              <a:t>类</a:t>
            </a:r>
            <a:endParaRPr lang="zh-CN" altLang="en-US" dirty="0">
              <a:solidFill>
                <a:schemeClr val="bg1"/>
              </a:solidFill>
              <a:latin typeface="微软雅黑" pitchFamily="34" charset="-122"/>
              <a:ea typeface="微软雅黑" pitchFamily="34" charset="-122"/>
            </a:endParaRPr>
          </a:p>
        </p:txBody>
      </p:sp>
      <p:sp>
        <p:nvSpPr>
          <p:cNvPr id="23" name="内容占位符 2"/>
          <p:cNvSpPr txBox="1">
            <a:spLocks/>
          </p:cNvSpPr>
          <p:nvPr/>
        </p:nvSpPr>
        <p:spPr bwMode="auto">
          <a:xfrm>
            <a:off x="481013" y="1661661"/>
            <a:ext cx="7975600" cy="6638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defRPr/>
            </a:pPr>
            <a:r>
              <a:rPr lang="en-US" altLang="zh-CN" sz="2000" dirty="0" smtClean="0"/>
              <a:t>UriMatcher</a:t>
            </a:r>
            <a:r>
              <a:rPr lang="zh-CN" altLang="en-US" sz="2000" dirty="0" smtClean="0"/>
              <a:t>：用于</a:t>
            </a:r>
            <a:r>
              <a:rPr lang="zh-CN" altLang="zh-CN" sz="2000" dirty="0" smtClean="0"/>
              <a:t>对</a:t>
            </a:r>
            <a:r>
              <a:rPr lang="en-US" altLang="zh-CN" sz="2000" dirty="0" smtClean="0"/>
              <a:t>ContentProvider</a:t>
            </a:r>
            <a:r>
              <a:rPr lang="zh-CN" altLang="en-US" sz="2000" dirty="0" smtClean="0"/>
              <a:t>中的</a:t>
            </a:r>
            <a:r>
              <a:rPr lang="en-US" altLang="zh-CN" sz="2000" dirty="0" smtClean="0"/>
              <a:t>Uri</a:t>
            </a:r>
            <a:r>
              <a:rPr lang="zh-CN" altLang="zh-CN" sz="2000" dirty="0"/>
              <a:t>进行匹配</a:t>
            </a:r>
            <a:endParaRPr lang="en-US" altLang="zh-CN" sz="2000" dirty="0" smtClean="0">
              <a:latin typeface="Times New Roman" panose="02020603050405020304" pitchFamily="18" charset="0"/>
              <a:cs typeface="Times New Roman" panose="02020603050405020304" pitchFamily="18" charset="0"/>
            </a:endParaRPr>
          </a:p>
        </p:txBody>
      </p:sp>
      <p:sp>
        <p:nvSpPr>
          <p:cNvPr id="24" name="内容占位符 2"/>
          <p:cNvSpPr txBox="1">
            <a:spLocks/>
          </p:cNvSpPr>
          <p:nvPr/>
        </p:nvSpPr>
        <p:spPr bwMode="auto">
          <a:xfrm>
            <a:off x="434404" y="2209547"/>
            <a:ext cx="7975600" cy="6638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1" indent="-457200">
              <a:lnSpc>
                <a:spcPct val="150000"/>
              </a:lnSpc>
              <a:buFont typeface="+mj-lt"/>
              <a:buAutoNum type="arabicPeriod"/>
              <a:defRPr/>
            </a:pPr>
            <a:r>
              <a:rPr lang="zh-CN" altLang="en-US" sz="2000" dirty="0" smtClean="0">
                <a:latin typeface="Times New Roman" panose="02020603050405020304" pitchFamily="18" charset="0"/>
                <a:cs typeface="Times New Roman" panose="02020603050405020304" pitchFamily="18" charset="0"/>
              </a:rPr>
              <a:t>初始化</a:t>
            </a:r>
            <a:r>
              <a:rPr lang="en-US" altLang="zh-CN" sz="2000" dirty="0">
                <a:latin typeface="Times New Roman" panose="02020603050405020304" pitchFamily="18" charset="0"/>
                <a:cs typeface="Times New Roman" panose="02020603050405020304" pitchFamily="18" charset="0"/>
              </a:rPr>
              <a:t>UriMatcher</a:t>
            </a:r>
            <a:endParaRPr lang="en-US" altLang="zh-CN" sz="2000" dirty="0" smtClean="0">
              <a:latin typeface="Times New Roman" panose="02020603050405020304" pitchFamily="18" charset="0"/>
              <a:cs typeface="Times New Roman" panose="02020603050405020304" pitchFamily="18" charset="0"/>
            </a:endParaRPr>
          </a:p>
        </p:txBody>
      </p:sp>
      <p:sp>
        <p:nvSpPr>
          <p:cNvPr id="25" name="内容占位符 2"/>
          <p:cNvSpPr txBox="1">
            <a:spLocks/>
          </p:cNvSpPr>
          <p:nvPr/>
        </p:nvSpPr>
        <p:spPr bwMode="auto">
          <a:xfrm>
            <a:off x="450031" y="3423061"/>
            <a:ext cx="7975600" cy="6638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1" indent="-457200">
              <a:lnSpc>
                <a:spcPct val="150000"/>
              </a:lnSpc>
              <a:buFont typeface="+mj-lt"/>
              <a:buAutoNum type="arabicPeriod" startAt="2"/>
              <a:defRPr/>
            </a:pPr>
            <a:r>
              <a:rPr lang="zh-CN" altLang="en-US" sz="2000" dirty="0">
                <a:latin typeface="Times New Roman" panose="02020603050405020304" pitchFamily="18" charset="0"/>
                <a:cs typeface="Times New Roman" panose="02020603050405020304" pitchFamily="18" charset="0"/>
              </a:rPr>
              <a:t>将</a:t>
            </a:r>
            <a:r>
              <a:rPr lang="en-US" altLang="zh-CN" sz="2000" dirty="0" smtClean="0">
                <a:latin typeface="Times New Roman" panose="02020603050405020304" pitchFamily="18" charset="0"/>
                <a:cs typeface="Times New Roman" panose="02020603050405020304" pitchFamily="18" charset="0"/>
              </a:rPr>
              <a:t>Uri</a:t>
            </a:r>
            <a:r>
              <a:rPr lang="zh-CN" altLang="en-US" sz="2000" dirty="0" smtClean="0">
                <a:latin typeface="Times New Roman" panose="02020603050405020304" pitchFamily="18" charset="0"/>
                <a:cs typeface="Times New Roman" panose="02020603050405020304" pitchFamily="18" charset="0"/>
              </a:rPr>
              <a:t>注册到</a:t>
            </a:r>
            <a:r>
              <a:rPr lang="en-US" altLang="zh-CN" sz="2000" dirty="0" smtClean="0">
                <a:latin typeface="Times New Roman" panose="02020603050405020304" pitchFamily="18" charset="0"/>
                <a:cs typeface="Times New Roman" panose="02020603050405020304" pitchFamily="18" charset="0"/>
              </a:rPr>
              <a:t>UriMatcher</a:t>
            </a:r>
            <a:r>
              <a:rPr lang="zh-CN" altLang="en-US" sz="2000" dirty="0" smtClean="0">
                <a:latin typeface="Times New Roman" panose="02020603050405020304" pitchFamily="18" charset="0"/>
                <a:cs typeface="Times New Roman" panose="02020603050405020304" pitchFamily="18" charset="0"/>
              </a:rPr>
              <a:t>中</a:t>
            </a:r>
            <a:endParaRPr lang="en-US" altLang="zh-CN" sz="2000" dirty="0">
              <a:latin typeface="Times New Roman" panose="02020603050405020304" pitchFamily="18" charset="0"/>
              <a:cs typeface="Times New Roman" panose="02020603050405020304" pitchFamily="18" charset="0"/>
            </a:endParaRPr>
          </a:p>
          <a:p>
            <a:pPr lvl="1">
              <a:lnSpc>
                <a:spcPct val="150000"/>
              </a:lnSpc>
              <a:defRPr/>
            </a:pPr>
            <a:endParaRPr lang="en-US" altLang="zh-CN" sz="2000" dirty="0" smtClean="0">
              <a:latin typeface="Times New Roman" panose="02020603050405020304" pitchFamily="18" charset="0"/>
              <a:cs typeface="Times New Roman" panose="02020603050405020304" pitchFamily="18" charset="0"/>
            </a:endParaRPr>
          </a:p>
        </p:txBody>
      </p:sp>
      <p:sp>
        <p:nvSpPr>
          <p:cNvPr id="26" name="TextBox 25"/>
          <p:cNvSpPr txBox="1"/>
          <p:nvPr/>
        </p:nvSpPr>
        <p:spPr>
          <a:xfrm>
            <a:off x="696913" y="2852936"/>
            <a:ext cx="7796212" cy="588145"/>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1600" dirty="0" smtClean="0"/>
              <a:t>    UriMatcher matcher = new UriMatcher(UriMatcher.NO_MATCH);</a:t>
            </a:r>
          </a:p>
        </p:txBody>
      </p:sp>
      <p:sp>
        <p:nvSpPr>
          <p:cNvPr id="27" name="TextBox 26"/>
          <p:cNvSpPr txBox="1"/>
          <p:nvPr/>
        </p:nvSpPr>
        <p:spPr>
          <a:xfrm>
            <a:off x="696913" y="3933056"/>
            <a:ext cx="7796212" cy="936104"/>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1600" dirty="0" smtClean="0"/>
              <a:t>    </a:t>
            </a:r>
            <a:r>
              <a:rPr lang="en-US" altLang="zh-CN" sz="1600" dirty="0" err="1" smtClean="0"/>
              <a:t>matcher.addURI</a:t>
            </a:r>
            <a:r>
              <a:rPr lang="en-US" altLang="zh-CN" sz="1600" dirty="0"/>
              <a:t>("cn.itcast.contentprovider", "people", PEOPLE);  </a:t>
            </a:r>
          </a:p>
          <a:p>
            <a:r>
              <a:rPr lang="en-US" altLang="zh-CN" sz="1600" dirty="0" smtClean="0"/>
              <a:t>    </a:t>
            </a:r>
            <a:r>
              <a:rPr lang="en-US" altLang="zh-CN" sz="1600" dirty="0" err="1" smtClean="0"/>
              <a:t>matcher.addURI</a:t>
            </a:r>
            <a:r>
              <a:rPr lang="en-US" altLang="zh-CN" sz="1600" dirty="0"/>
              <a:t>("cn.itcast.contentprovider", "person/#", PEOPLE_ID);</a:t>
            </a:r>
          </a:p>
        </p:txBody>
      </p:sp>
    </p:spTree>
    <p:custDataLst>
      <p:tags r:id="rId1"/>
    </p:custDataLst>
    <p:extLst>
      <p:ext uri="{BB962C8B-B14F-4D97-AF65-F5344CB8AC3E}">
        <p14:creationId xmlns:p14="http://schemas.microsoft.com/office/powerpoint/2010/main" val="1377303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13"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itchFamily="34" charset="-122"/>
                <a:ea typeface="微软雅黑" pitchFamily="34" charset="-122"/>
                <a:sym typeface="宋体" charset="-122"/>
              </a:rPr>
              <a:t>7</a:t>
            </a:r>
            <a:r>
              <a:rPr lang="en-US" altLang="zh-CN" sz="3200" b="1" dirty="0" smtClean="0">
                <a:solidFill>
                  <a:srgbClr val="006BA9"/>
                </a:solidFill>
                <a:latin typeface="微软雅黑" pitchFamily="34" charset="-122"/>
                <a:ea typeface="微软雅黑" pitchFamily="34" charset="-122"/>
                <a:sym typeface="宋体" charset="-122"/>
              </a:rPr>
              <a:t>.3.1  </a:t>
            </a:r>
            <a:r>
              <a:rPr lang="zh-CN" altLang="en-US" sz="3200" b="1" dirty="0">
                <a:solidFill>
                  <a:srgbClr val="006BA9"/>
                </a:solidFill>
                <a:latin typeface="微软雅黑" pitchFamily="34" charset="-122"/>
                <a:ea typeface="微软雅黑" pitchFamily="34" charset="-122"/>
                <a:sym typeface="宋体" charset="-122"/>
              </a:rPr>
              <a:t>查</a:t>
            </a:r>
            <a:r>
              <a:rPr lang="zh-CN" altLang="en-US" sz="3200" b="1" dirty="0" smtClean="0">
                <a:solidFill>
                  <a:srgbClr val="006BA9"/>
                </a:solidFill>
                <a:latin typeface="微软雅黑" pitchFamily="34" charset="-122"/>
                <a:ea typeface="微软雅黑" pitchFamily="34" charset="-122"/>
                <a:sym typeface="宋体" charset="-122"/>
              </a:rPr>
              <a:t>询其他程序的数据</a:t>
            </a:r>
            <a:endParaRPr lang="zh-CN" altLang="en-US" sz="3200" b="1" dirty="0">
              <a:solidFill>
                <a:srgbClr val="006BA9"/>
              </a:solidFill>
              <a:latin typeface="微软雅黑" pitchFamily="34" charset="-122"/>
              <a:ea typeface="微软雅黑" pitchFamily="34" charset="-122"/>
              <a:sym typeface="宋体" charset="-122"/>
            </a:endParaRPr>
          </a:p>
        </p:txBody>
      </p:sp>
      <p:sp>
        <p:nvSpPr>
          <p:cNvPr id="21" name="矩形 24"/>
          <p:cNvSpPr>
            <a:spLocks noChangeArrowheads="1"/>
          </p:cNvSpPr>
          <p:nvPr/>
        </p:nvSpPr>
        <p:spPr bwMode="auto">
          <a:xfrm>
            <a:off x="542925" y="1468993"/>
            <a:ext cx="8102600" cy="4709430"/>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22" name="任意多边形 21"/>
          <p:cNvSpPr/>
          <p:nvPr/>
        </p:nvSpPr>
        <p:spPr bwMode="auto">
          <a:xfrm>
            <a:off x="1115617" y="1258327"/>
            <a:ext cx="3240360"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smtClean="0">
                <a:solidFill>
                  <a:schemeClr val="bg1"/>
                </a:solidFill>
                <a:latin typeface="微软雅黑" pitchFamily="34" charset="-122"/>
                <a:ea typeface="微软雅黑" pitchFamily="34" charset="-122"/>
              </a:rPr>
              <a:t>多学一招</a:t>
            </a:r>
            <a:r>
              <a:rPr lang="zh-CN" altLang="en-US" dirty="0">
                <a:solidFill>
                  <a:schemeClr val="bg1"/>
                </a:solidFill>
                <a:latin typeface="微软雅黑" pitchFamily="34" charset="-122"/>
                <a:ea typeface="微软雅黑" pitchFamily="34" charset="-122"/>
              </a:rPr>
              <a:t>：</a:t>
            </a:r>
            <a:r>
              <a:rPr lang="en-US" altLang="zh-CN" dirty="0" smtClean="0">
                <a:solidFill>
                  <a:schemeClr val="bg1"/>
                </a:solidFill>
                <a:latin typeface="微软雅黑" pitchFamily="34" charset="-122"/>
                <a:ea typeface="微软雅黑" pitchFamily="34" charset="-122"/>
              </a:rPr>
              <a:t>UriMatcher</a:t>
            </a:r>
            <a:r>
              <a:rPr lang="zh-CN" altLang="en-US" dirty="0" smtClean="0">
                <a:solidFill>
                  <a:schemeClr val="bg1"/>
                </a:solidFill>
                <a:latin typeface="微软雅黑" pitchFamily="34" charset="-122"/>
                <a:ea typeface="微软雅黑" pitchFamily="34" charset="-122"/>
              </a:rPr>
              <a:t>类</a:t>
            </a:r>
            <a:endParaRPr lang="zh-CN" altLang="en-US" dirty="0">
              <a:solidFill>
                <a:schemeClr val="bg1"/>
              </a:solidFill>
              <a:latin typeface="微软雅黑" pitchFamily="34" charset="-122"/>
              <a:ea typeface="微软雅黑" pitchFamily="34" charset="-122"/>
            </a:endParaRPr>
          </a:p>
        </p:txBody>
      </p:sp>
      <p:sp>
        <p:nvSpPr>
          <p:cNvPr id="24" name="内容占位符 2"/>
          <p:cNvSpPr txBox="1">
            <a:spLocks/>
          </p:cNvSpPr>
          <p:nvPr/>
        </p:nvSpPr>
        <p:spPr bwMode="auto">
          <a:xfrm>
            <a:off x="506909" y="1700808"/>
            <a:ext cx="7975600" cy="6638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1" indent="-457200">
              <a:lnSpc>
                <a:spcPct val="150000"/>
              </a:lnSpc>
              <a:buFont typeface="+mj-lt"/>
              <a:buAutoNum type="arabicPeriod" startAt="3"/>
              <a:defRPr/>
            </a:pPr>
            <a:r>
              <a:rPr lang="zh-CN" altLang="en-US" sz="2000" dirty="0">
                <a:latin typeface="Times New Roman" panose="02020603050405020304" pitchFamily="18" charset="0"/>
                <a:cs typeface="Times New Roman" panose="02020603050405020304" pitchFamily="18" charset="0"/>
              </a:rPr>
              <a:t>与已经注册的</a:t>
            </a:r>
            <a:r>
              <a:rPr lang="en-US" altLang="zh-CN" sz="2000" dirty="0">
                <a:latin typeface="Times New Roman" panose="02020603050405020304" pitchFamily="18" charset="0"/>
                <a:cs typeface="Times New Roman" panose="02020603050405020304" pitchFamily="18" charset="0"/>
              </a:rPr>
              <a:t>Uri</a:t>
            </a:r>
            <a:r>
              <a:rPr lang="zh-CN" altLang="en-US" sz="2000" dirty="0">
                <a:latin typeface="Times New Roman" panose="02020603050405020304" pitchFamily="18" charset="0"/>
                <a:cs typeface="Times New Roman" panose="02020603050405020304" pitchFamily="18" charset="0"/>
              </a:rPr>
              <a:t>进行匹配</a:t>
            </a:r>
          </a:p>
        </p:txBody>
      </p:sp>
      <p:sp>
        <p:nvSpPr>
          <p:cNvPr id="25" name="内容占位符 2"/>
          <p:cNvSpPr txBox="1">
            <a:spLocks/>
          </p:cNvSpPr>
          <p:nvPr/>
        </p:nvSpPr>
        <p:spPr bwMode="auto">
          <a:xfrm>
            <a:off x="450031" y="3423061"/>
            <a:ext cx="7975600" cy="6638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defRPr/>
            </a:pPr>
            <a:endParaRPr lang="en-US" altLang="zh-CN" sz="2000" dirty="0" smtClean="0">
              <a:latin typeface="Times New Roman" panose="02020603050405020304" pitchFamily="18" charset="0"/>
              <a:cs typeface="Times New Roman" panose="02020603050405020304" pitchFamily="18" charset="0"/>
            </a:endParaRPr>
          </a:p>
        </p:txBody>
      </p:sp>
      <p:sp>
        <p:nvSpPr>
          <p:cNvPr id="26" name="TextBox 25"/>
          <p:cNvSpPr txBox="1"/>
          <p:nvPr/>
        </p:nvSpPr>
        <p:spPr>
          <a:xfrm>
            <a:off x="1251541" y="2170312"/>
            <a:ext cx="6685367" cy="3824783"/>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1600" dirty="0"/>
              <a:t>    Uri uri = Uri.parse("content://" + "cn.itcast.contentprovider" + "/people");</a:t>
            </a:r>
          </a:p>
          <a:p>
            <a:r>
              <a:rPr lang="en-US" altLang="zh-CN" sz="1600" dirty="0"/>
              <a:t> </a:t>
            </a:r>
            <a:r>
              <a:rPr lang="en-US" altLang="zh-CN" sz="1600" dirty="0" smtClean="0"/>
              <a:t>   int </a:t>
            </a:r>
            <a:r>
              <a:rPr lang="en-US" altLang="zh-CN" sz="1600" dirty="0"/>
              <a:t>match = matcher.match(uri);</a:t>
            </a:r>
          </a:p>
          <a:p>
            <a:r>
              <a:rPr lang="en-US" altLang="zh-CN" sz="1600" dirty="0" smtClean="0"/>
              <a:t>    switch </a:t>
            </a:r>
            <a:r>
              <a:rPr lang="en-US" altLang="zh-CN" sz="1600" dirty="0"/>
              <a:t>(match){</a:t>
            </a:r>
          </a:p>
          <a:p>
            <a:r>
              <a:rPr lang="en-US" altLang="zh-CN" sz="1600" dirty="0"/>
              <a:t>    </a:t>
            </a:r>
            <a:r>
              <a:rPr lang="en-US" altLang="zh-CN" sz="1600" dirty="0" smtClean="0"/>
              <a:t>      case </a:t>
            </a:r>
            <a:r>
              <a:rPr lang="en-US" altLang="zh-CN" sz="1600" dirty="0"/>
              <a:t>PEOPLE:</a:t>
            </a:r>
          </a:p>
          <a:p>
            <a:r>
              <a:rPr lang="en-US" altLang="zh-CN" sz="1600" dirty="0"/>
              <a:t>       </a:t>
            </a:r>
            <a:r>
              <a:rPr lang="en-US" altLang="zh-CN" sz="1600" dirty="0" smtClean="0"/>
              <a:t>    </a:t>
            </a:r>
            <a:r>
              <a:rPr lang="en-US" altLang="zh-CN" sz="1600" dirty="0"/>
              <a:t>//</a:t>
            </a:r>
            <a:r>
              <a:rPr lang="zh-CN" altLang="en-US" sz="1600" dirty="0"/>
              <a:t>匹配成功后做的相关操作</a:t>
            </a:r>
          </a:p>
          <a:p>
            <a:r>
              <a:rPr lang="zh-CN" altLang="en-US" sz="1600" dirty="0"/>
              <a:t>   </a:t>
            </a:r>
            <a:r>
              <a:rPr lang="zh-CN" altLang="en-US" sz="1600" dirty="0" smtClean="0"/>
              <a:t>        </a:t>
            </a:r>
            <a:r>
              <a:rPr lang="en-US" altLang="zh-CN" sz="1600" dirty="0"/>
              <a:t>case PEOPLE_ID:</a:t>
            </a:r>
          </a:p>
          <a:p>
            <a:r>
              <a:rPr lang="en-US" altLang="zh-CN" sz="1600" dirty="0"/>
              <a:t>        </a:t>
            </a:r>
            <a:r>
              <a:rPr lang="en-US" altLang="zh-CN" sz="1600" dirty="0" smtClean="0"/>
              <a:t>   //</a:t>
            </a:r>
            <a:r>
              <a:rPr lang="zh-CN" altLang="en-US" sz="1600" dirty="0"/>
              <a:t>匹配成功后做的相关操作</a:t>
            </a:r>
          </a:p>
          <a:p>
            <a:r>
              <a:rPr lang="zh-CN" altLang="en-US" sz="1600" dirty="0"/>
              <a:t>    </a:t>
            </a:r>
            <a:r>
              <a:rPr lang="en-US" altLang="zh-CN" sz="1600" dirty="0"/>
              <a:t>default:</a:t>
            </a:r>
          </a:p>
          <a:p>
            <a:r>
              <a:rPr lang="en-US" altLang="zh-CN" sz="1600" dirty="0"/>
              <a:t>        return null;</a:t>
            </a:r>
          </a:p>
          <a:p>
            <a:r>
              <a:rPr lang="en-US" altLang="zh-CN" sz="1600" dirty="0" smtClean="0"/>
              <a:t>   }   </a:t>
            </a:r>
          </a:p>
        </p:txBody>
      </p:sp>
    </p:spTree>
    <p:custDataLst>
      <p:tags r:id="rId1"/>
    </p:custDataLst>
    <p:extLst>
      <p:ext uri="{BB962C8B-B14F-4D97-AF65-F5344CB8AC3E}">
        <p14:creationId xmlns:p14="http://schemas.microsoft.com/office/powerpoint/2010/main" val="243207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40" name="椭圆 39"/>
          <p:cNvSpPr/>
          <p:nvPr/>
        </p:nvSpPr>
        <p:spPr bwMode="auto">
          <a:xfrm rot="574600">
            <a:off x="775737" y="1944464"/>
            <a:ext cx="362543" cy="36253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marL="0" marR="0" lvl="0" indent="0" defTabSz="914400" eaLnBrk="1" fontAlgn="auto" latinLnBrk="0" hangingPunct="1">
              <a:lnSpc>
                <a:spcPct val="100000"/>
              </a:lnSpc>
              <a:spcBef>
                <a:spcPts val="0"/>
              </a:spcBef>
              <a:spcAft>
                <a:spcPts val="0"/>
              </a:spcAft>
              <a:buClrTx/>
              <a:buSzTx/>
              <a:buFont typeface="Arial" pitchFamily="34" charset="0"/>
              <a:buNone/>
              <a:tabLst/>
              <a:defRPr/>
            </a:pPr>
            <a:endParaRPr kumimoji="0" lang="zh-CN" altLang="en-US" sz="1800" b="0" i="0" u="none" strike="noStrike" kern="0" cap="none" spc="0" normalizeH="0" baseline="0" noProof="0" dirty="0">
              <a:ln>
                <a:noFill/>
              </a:ln>
              <a:solidFill>
                <a:sysClr val="window" lastClr="FFFFFF"/>
              </a:solidFill>
              <a:effectLst/>
              <a:uLnTx/>
              <a:uFillTx/>
              <a:latin typeface="Arial" charset="0"/>
              <a:ea typeface="宋体" pitchFamily="2" charset="-122"/>
            </a:endParaRPr>
          </a:p>
        </p:txBody>
      </p:sp>
      <p:sp>
        <p:nvSpPr>
          <p:cNvPr id="41" name="TextBox 40"/>
          <p:cNvSpPr txBox="1"/>
          <p:nvPr/>
        </p:nvSpPr>
        <p:spPr>
          <a:xfrm>
            <a:off x="785177" y="1949806"/>
            <a:ext cx="34817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Verdana" panose="020B0604030504040204" pitchFamily="34" charset="0"/>
                <a:cs typeface="Verdana" panose="020B0604030504040204" pitchFamily="34" charset="0"/>
              </a:rPr>
              <a:t>1</a:t>
            </a:r>
            <a:endParaRPr kumimoji="0" lang="zh-CN" altLang="en-US" sz="1800" b="1" i="0" u="none" strike="noStrike" kern="0" cap="none" spc="0" normalizeH="0" baseline="0" noProof="0" dirty="0">
              <a:ln>
                <a:noFill/>
              </a:ln>
              <a:solidFill>
                <a:sysClr val="window" lastClr="FFFFFF"/>
              </a:solidFill>
              <a:effectLst/>
              <a:uLnTx/>
              <a:uFillTx/>
              <a:latin typeface="Verdana" panose="020B0604030504040204" pitchFamily="34" charset="0"/>
              <a:cs typeface="Verdana" panose="020B0604030504040204" pitchFamily="34" charset="0"/>
            </a:endParaRPr>
          </a:p>
        </p:txBody>
      </p:sp>
      <p:cxnSp>
        <p:nvCxnSpPr>
          <p:cNvPr id="42" name="直接连接符 41"/>
          <p:cNvCxnSpPr/>
          <p:nvPr/>
        </p:nvCxnSpPr>
        <p:spPr>
          <a:xfrm>
            <a:off x="957008" y="2304086"/>
            <a:ext cx="5227814"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43" name="椭圆 42"/>
          <p:cNvSpPr/>
          <p:nvPr/>
        </p:nvSpPr>
        <p:spPr bwMode="auto">
          <a:xfrm rot="574600">
            <a:off x="777956" y="2747224"/>
            <a:ext cx="362543" cy="36253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marL="0" marR="0" lvl="0" indent="0" defTabSz="914400" eaLnBrk="1" fontAlgn="auto" latinLnBrk="0" hangingPunct="1">
              <a:lnSpc>
                <a:spcPct val="100000"/>
              </a:lnSpc>
              <a:spcBef>
                <a:spcPts val="0"/>
              </a:spcBef>
              <a:spcAft>
                <a:spcPts val="0"/>
              </a:spcAft>
              <a:buClrTx/>
              <a:buSzTx/>
              <a:buFont typeface="Arial" pitchFamily="34" charset="0"/>
              <a:buNone/>
              <a:tabLst/>
              <a:defRPr/>
            </a:pPr>
            <a:endParaRPr kumimoji="0" lang="zh-CN" altLang="en-US" sz="1800" b="0" i="0" u="none" strike="noStrike" kern="0" cap="none" spc="0" normalizeH="0" baseline="0" noProof="0" dirty="0">
              <a:ln>
                <a:noFill/>
              </a:ln>
              <a:solidFill>
                <a:sysClr val="window" lastClr="FFFFFF"/>
              </a:solidFill>
              <a:effectLst/>
              <a:uLnTx/>
              <a:uFillTx/>
              <a:latin typeface="Arial" charset="0"/>
              <a:ea typeface="宋体" pitchFamily="2" charset="-122"/>
            </a:endParaRPr>
          </a:p>
        </p:txBody>
      </p:sp>
      <p:sp>
        <p:nvSpPr>
          <p:cNvPr id="44" name="TextBox 43"/>
          <p:cNvSpPr txBox="1"/>
          <p:nvPr/>
        </p:nvSpPr>
        <p:spPr>
          <a:xfrm>
            <a:off x="791358" y="2729824"/>
            <a:ext cx="34817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Verdana" panose="020B0604030504040204" pitchFamily="34" charset="0"/>
                <a:cs typeface="Verdana" panose="020B0604030504040204" pitchFamily="34" charset="0"/>
              </a:rPr>
              <a:t>2</a:t>
            </a:r>
            <a:endParaRPr kumimoji="0" lang="zh-CN" altLang="en-US" sz="1800" b="1" i="0" u="none" strike="noStrike" kern="0" cap="none" spc="0" normalizeH="0" baseline="0" noProof="0" dirty="0">
              <a:ln>
                <a:noFill/>
              </a:ln>
              <a:solidFill>
                <a:sysClr val="window" lastClr="FFFFFF"/>
              </a:solidFill>
              <a:effectLst/>
              <a:uLnTx/>
              <a:uFillTx/>
              <a:latin typeface="Verdana" panose="020B0604030504040204" pitchFamily="34" charset="0"/>
              <a:cs typeface="Verdana" panose="020B0604030504040204" pitchFamily="34" charset="0"/>
            </a:endParaRPr>
          </a:p>
        </p:txBody>
      </p:sp>
      <p:cxnSp>
        <p:nvCxnSpPr>
          <p:cNvPr id="45" name="直接连接符 44"/>
          <p:cNvCxnSpPr/>
          <p:nvPr/>
        </p:nvCxnSpPr>
        <p:spPr>
          <a:xfrm>
            <a:off x="974322" y="3119422"/>
            <a:ext cx="5227814"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46" name="椭圆 45"/>
          <p:cNvSpPr/>
          <p:nvPr/>
        </p:nvSpPr>
        <p:spPr bwMode="auto">
          <a:xfrm rot="574600">
            <a:off x="781918" y="4695022"/>
            <a:ext cx="362543" cy="36253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marL="0" marR="0" lvl="0" indent="0" defTabSz="914400" eaLnBrk="1" fontAlgn="auto" latinLnBrk="0" hangingPunct="1">
              <a:lnSpc>
                <a:spcPct val="100000"/>
              </a:lnSpc>
              <a:spcBef>
                <a:spcPts val="0"/>
              </a:spcBef>
              <a:spcAft>
                <a:spcPts val="0"/>
              </a:spcAft>
              <a:buClrTx/>
              <a:buSzTx/>
              <a:buFont typeface="Arial" pitchFamily="34" charset="0"/>
              <a:buNone/>
              <a:tabLst/>
              <a:defRPr/>
            </a:pPr>
            <a:endParaRPr kumimoji="0" lang="zh-CN" altLang="en-US" sz="1800" b="0" i="0" u="none" strike="noStrike" kern="0" cap="none" spc="0" normalizeH="0" baseline="0" noProof="0" dirty="0">
              <a:ln>
                <a:noFill/>
              </a:ln>
              <a:solidFill>
                <a:sysClr val="window" lastClr="FFFFFF"/>
              </a:solidFill>
              <a:effectLst/>
              <a:uLnTx/>
              <a:uFillTx/>
              <a:latin typeface="Arial" charset="0"/>
              <a:ea typeface="宋体" pitchFamily="2" charset="-122"/>
            </a:endParaRPr>
          </a:p>
        </p:txBody>
      </p:sp>
      <p:sp>
        <p:nvSpPr>
          <p:cNvPr id="47" name="TextBox 46"/>
          <p:cNvSpPr txBox="1"/>
          <p:nvPr/>
        </p:nvSpPr>
        <p:spPr>
          <a:xfrm>
            <a:off x="791358" y="4700364"/>
            <a:ext cx="34817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Verdana" panose="020B0604030504040204" pitchFamily="34" charset="0"/>
                <a:cs typeface="Verdana" panose="020B0604030504040204" pitchFamily="34" charset="0"/>
              </a:rPr>
              <a:t>3</a:t>
            </a:r>
            <a:endParaRPr kumimoji="0" lang="zh-CN" altLang="en-US" sz="1800" b="1" i="0" u="none" strike="noStrike" kern="0" cap="none" spc="0" normalizeH="0" baseline="0" noProof="0" dirty="0">
              <a:ln>
                <a:noFill/>
              </a:ln>
              <a:solidFill>
                <a:sysClr val="window" lastClr="FFFFFF"/>
              </a:solidFill>
              <a:effectLst/>
              <a:uLnTx/>
              <a:uFillTx/>
              <a:latin typeface="Verdana" panose="020B0604030504040204" pitchFamily="34" charset="0"/>
              <a:cs typeface="Verdana" panose="020B0604030504040204" pitchFamily="34" charset="0"/>
            </a:endParaRPr>
          </a:p>
        </p:txBody>
      </p:sp>
      <p:cxnSp>
        <p:nvCxnSpPr>
          <p:cNvPr id="48" name="直接连接符 47"/>
          <p:cNvCxnSpPr/>
          <p:nvPr/>
        </p:nvCxnSpPr>
        <p:spPr>
          <a:xfrm>
            <a:off x="992079" y="5069696"/>
            <a:ext cx="5227814"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49" name="矩形 48"/>
          <p:cNvSpPr/>
          <p:nvPr/>
        </p:nvSpPr>
        <p:spPr>
          <a:xfrm>
            <a:off x="1172092" y="1958992"/>
            <a:ext cx="1151277" cy="345094"/>
          </a:xfrm>
          <a:prstGeom prst="rect">
            <a:avLst/>
          </a:prstGeom>
        </p:spPr>
        <p:txBody>
          <a:bodyPr wrap="square">
            <a:spAutoFit/>
          </a:bodyPr>
          <a:lstStyle/>
          <a:p>
            <a:pPr>
              <a:lnSpc>
                <a:spcPct val="130000"/>
              </a:lnSpc>
              <a:spcAft>
                <a:spcPts val="300"/>
              </a:spcAft>
              <a:defRPr/>
            </a:pPr>
            <a:r>
              <a:rPr lang="zh-CN" altLang="en-US" sz="1400" b="1" kern="0" dirty="0">
                <a:solidFill>
                  <a:srgbClr val="0070C0"/>
                </a:solidFill>
                <a:latin typeface="微软雅黑" pitchFamily="34" charset="-122"/>
                <a:ea typeface="微软雅黑" pitchFamily="34" charset="-122"/>
              </a:rPr>
              <a:t>功能描述：</a:t>
            </a:r>
            <a:endParaRPr lang="en-US" altLang="zh-CN" sz="1400" b="1" kern="0" dirty="0">
              <a:solidFill>
                <a:srgbClr val="0070C0"/>
              </a:solidFill>
              <a:latin typeface="微软雅黑" pitchFamily="34" charset="-122"/>
              <a:ea typeface="微软雅黑" pitchFamily="34" charset="-122"/>
            </a:endParaRPr>
          </a:p>
        </p:txBody>
      </p:sp>
      <p:sp>
        <p:nvSpPr>
          <p:cNvPr id="50" name="矩形 49"/>
          <p:cNvSpPr/>
          <p:nvPr/>
        </p:nvSpPr>
        <p:spPr>
          <a:xfrm>
            <a:off x="1165912" y="2729824"/>
            <a:ext cx="1157458" cy="345094"/>
          </a:xfrm>
          <a:prstGeom prst="rect">
            <a:avLst/>
          </a:prstGeom>
        </p:spPr>
        <p:txBody>
          <a:bodyPr wrap="square">
            <a:spAutoFit/>
          </a:bodyPr>
          <a:lstStyle/>
          <a:p>
            <a:pPr>
              <a:lnSpc>
                <a:spcPct val="130000"/>
              </a:lnSpc>
              <a:spcAft>
                <a:spcPts val="300"/>
              </a:spcAft>
              <a:defRPr/>
            </a:pPr>
            <a:r>
              <a:rPr lang="zh-CN" altLang="en-US" sz="1400" b="1" kern="0" dirty="0">
                <a:solidFill>
                  <a:srgbClr val="0070C0"/>
                </a:solidFill>
                <a:latin typeface="微软雅黑" pitchFamily="34" charset="-122"/>
                <a:ea typeface="微软雅黑" pitchFamily="34" charset="-122"/>
              </a:rPr>
              <a:t>技术要点：</a:t>
            </a:r>
            <a:endParaRPr lang="en-US" altLang="zh-CN" sz="1400" b="1" kern="0" dirty="0">
              <a:solidFill>
                <a:srgbClr val="0070C0"/>
              </a:solidFill>
              <a:latin typeface="微软雅黑" pitchFamily="34" charset="-122"/>
              <a:ea typeface="微软雅黑" pitchFamily="34" charset="-122"/>
            </a:endParaRPr>
          </a:p>
        </p:txBody>
      </p:sp>
      <p:sp>
        <p:nvSpPr>
          <p:cNvPr id="51" name="矩形 50"/>
          <p:cNvSpPr/>
          <p:nvPr/>
        </p:nvSpPr>
        <p:spPr>
          <a:xfrm>
            <a:off x="2443159" y="3354907"/>
            <a:ext cx="3776734" cy="1725088"/>
          </a:xfrm>
          <a:prstGeom prst="rect">
            <a:avLst/>
          </a:prstGeom>
        </p:spPr>
        <p:txBody>
          <a:bodyPr wrap="square">
            <a:spAutoFit/>
          </a:bodyPr>
          <a:lstStyle/>
          <a:p>
            <a:pPr marL="228600" marR="0" lvl="0" indent="-228600" defTabSz="914400" eaLnBrk="1" fontAlgn="auto" latinLnBrk="0" hangingPunct="1">
              <a:lnSpc>
                <a:spcPct val="130000"/>
              </a:lnSpc>
              <a:spcBef>
                <a:spcPts val="0"/>
              </a:spcBef>
              <a:spcAft>
                <a:spcPts val="300"/>
              </a:spcAft>
              <a:buClrTx/>
              <a:buSzTx/>
              <a:buFont typeface="+mj-ea"/>
              <a:buAutoNum type="circleNumDbPlain"/>
              <a:tabLst/>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找到系统短信的</a:t>
            </a:r>
            <a:r>
              <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ContentProvider</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的</a:t>
            </a:r>
            <a:r>
              <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Uri</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地址</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endParaRPr>
          </a:p>
          <a:p>
            <a:pPr marL="228600" marR="0" lvl="0" indent="-228600" defTabSz="914400" eaLnBrk="1" fontAlgn="auto" latinLnBrk="0" hangingPunct="1">
              <a:lnSpc>
                <a:spcPct val="130000"/>
              </a:lnSpc>
              <a:spcBef>
                <a:spcPts val="0"/>
              </a:spcBef>
              <a:spcAft>
                <a:spcPts val="300"/>
              </a:spcAft>
              <a:buClrTx/>
              <a:buSzTx/>
              <a:buFont typeface="+mj-ea"/>
              <a:buAutoNum type="circleNumDbPlain"/>
              <a:tabLst/>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了解系统短信的数据库文件</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endParaRPr>
          </a:p>
          <a:p>
            <a:pPr marL="228600" marR="0" lvl="0" indent="-228600" defTabSz="914400" eaLnBrk="1" fontAlgn="auto" latinLnBrk="0" hangingPunct="1">
              <a:lnSpc>
                <a:spcPct val="130000"/>
              </a:lnSpc>
              <a:spcBef>
                <a:spcPts val="0"/>
              </a:spcBef>
              <a:spcAft>
                <a:spcPts val="300"/>
              </a:spcAft>
              <a:buClrTx/>
              <a:buSzTx/>
              <a:buFont typeface="+mj-ea"/>
              <a:buAutoNum type="circleNumDbPlain"/>
              <a:tabLst/>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用户交互界面的设计与实现</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endParaRPr>
          </a:p>
          <a:p>
            <a:pPr marL="228600" marR="0" lvl="0" indent="-228600" defTabSz="914400" eaLnBrk="1" fontAlgn="auto" latinLnBrk="0" hangingPunct="1">
              <a:lnSpc>
                <a:spcPct val="130000"/>
              </a:lnSpc>
              <a:spcBef>
                <a:spcPts val="0"/>
              </a:spcBef>
              <a:spcAft>
                <a:spcPts val="300"/>
              </a:spcAft>
              <a:buClrTx/>
              <a:buSzTx/>
              <a:buFont typeface="+mj-ea"/>
              <a:buAutoNum type="circleNumDbPlain"/>
              <a:tabLst/>
              <a:defRPr/>
            </a:pPr>
            <a:r>
              <a:rPr kumimoji="0" lang="zh-CN" altLang="en-US" sz="12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实</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体类（</a:t>
            </a:r>
            <a:r>
              <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SmsInfo.java</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）的创建</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endParaRPr>
          </a:p>
          <a:p>
            <a:pPr marL="228600" marR="0" lvl="0" indent="-228600" defTabSz="914400" eaLnBrk="1" fontAlgn="auto" latinLnBrk="0" hangingPunct="1">
              <a:lnSpc>
                <a:spcPct val="130000"/>
              </a:lnSpc>
              <a:spcBef>
                <a:spcPts val="0"/>
              </a:spcBef>
              <a:spcAft>
                <a:spcPts val="300"/>
              </a:spcAft>
              <a:buClrTx/>
              <a:buSzTx/>
              <a:buFont typeface="+mj-ea"/>
              <a:buAutoNum type="circleNumDbPlain"/>
              <a:tabLst/>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界</a:t>
            </a:r>
            <a:r>
              <a:rPr kumimoji="0" lang="zh-CN" altLang="en-US" sz="12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面逻辑代码的设计与实</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现</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endParaRPr>
          </a:p>
          <a:p>
            <a:pPr marL="228600" marR="0" lvl="0" indent="-228600" defTabSz="914400" eaLnBrk="1" fontAlgn="auto" latinLnBrk="0" hangingPunct="1">
              <a:lnSpc>
                <a:spcPct val="130000"/>
              </a:lnSpc>
              <a:spcBef>
                <a:spcPts val="0"/>
              </a:spcBef>
              <a:spcAft>
                <a:spcPts val="300"/>
              </a:spcAft>
              <a:buClrTx/>
              <a:buSzTx/>
              <a:buFont typeface="+mj-ea"/>
              <a:buAutoNum type="circleNumDbPlain"/>
              <a:tabLst/>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添加读取短信权限</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endParaRPr>
          </a:p>
        </p:txBody>
      </p:sp>
      <p:sp>
        <p:nvSpPr>
          <p:cNvPr id="53" name="矩形 52"/>
          <p:cNvSpPr/>
          <p:nvPr/>
        </p:nvSpPr>
        <p:spPr>
          <a:xfrm>
            <a:off x="1172092" y="4647947"/>
            <a:ext cx="1135247" cy="345094"/>
          </a:xfrm>
          <a:prstGeom prst="rect">
            <a:avLst/>
          </a:prstGeom>
        </p:spPr>
        <p:txBody>
          <a:bodyPr wrap="none">
            <a:spAutoFit/>
          </a:bodyPr>
          <a:lstStyle/>
          <a:p>
            <a:pPr>
              <a:lnSpc>
                <a:spcPct val="130000"/>
              </a:lnSpc>
              <a:spcAft>
                <a:spcPts val="300"/>
              </a:spcAft>
              <a:defRPr/>
            </a:pPr>
            <a:r>
              <a:rPr lang="zh-CN" altLang="en-US" sz="1400" b="1" kern="0" dirty="0">
                <a:solidFill>
                  <a:srgbClr val="0070C0"/>
                </a:solidFill>
                <a:latin typeface="微软雅黑" pitchFamily="34" charset="-122"/>
                <a:ea typeface="微软雅黑" pitchFamily="34" charset="-122"/>
              </a:rPr>
              <a:t>实现步骤： </a:t>
            </a:r>
          </a:p>
        </p:txBody>
      </p:sp>
      <p:sp>
        <p:nvSpPr>
          <p:cNvPr id="54" name="矩形 53"/>
          <p:cNvSpPr/>
          <p:nvPr/>
        </p:nvSpPr>
        <p:spPr>
          <a:xfrm>
            <a:off x="2443159" y="1967870"/>
            <a:ext cx="1261884" cy="332399"/>
          </a:xfrm>
          <a:prstGeom prst="rect">
            <a:avLst/>
          </a:prstGeom>
        </p:spPr>
        <p:txBody>
          <a:bodyPr wrap="none">
            <a:spAutoFit/>
          </a:bodyPr>
          <a:lstStyle/>
          <a:p>
            <a:pPr marL="0" marR="0" lvl="0" indent="0" defTabSz="914400" eaLnBrk="1" fontAlgn="auto" latinLnBrk="0" hangingPunct="1">
              <a:lnSpc>
                <a:spcPct val="130000"/>
              </a:lnSpc>
              <a:spcBef>
                <a:spcPts val="0"/>
              </a:spcBef>
              <a:spcAft>
                <a:spcPts val="300"/>
              </a:spcAft>
              <a:buClrTx/>
              <a:buSzTx/>
              <a:buFontTx/>
              <a:buNone/>
              <a:tabLst/>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微软雅黑" pitchFamily="34" charset="-122"/>
                <a:ea typeface="微软雅黑" pitchFamily="34" charset="-122"/>
              </a:rPr>
              <a:t>查看系统短信。</a:t>
            </a:r>
            <a:endPar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微软雅黑" pitchFamily="34" charset="-122"/>
              <a:ea typeface="微软雅黑" pitchFamily="34" charset="-122"/>
            </a:endParaRPr>
          </a:p>
        </p:txBody>
      </p:sp>
      <p:sp>
        <p:nvSpPr>
          <p:cNvPr id="55" name="矩形 54"/>
          <p:cNvSpPr/>
          <p:nvPr/>
        </p:nvSpPr>
        <p:spPr>
          <a:xfrm>
            <a:off x="2443159" y="2511623"/>
            <a:ext cx="2856872" cy="610936"/>
          </a:xfrm>
          <a:prstGeom prst="rect">
            <a:avLst/>
          </a:prstGeom>
        </p:spPr>
        <p:txBody>
          <a:bodyPr wrap="none">
            <a:spAutoFit/>
          </a:bodyPr>
          <a:lstStyle/>
          <a:p>
            <a:pPr marL="0" marR="0" lvl="0" indent="0" defTabSz="914400" eaLnBrk="1" fontAlgn="auto" latinLnBrk="0" hangingPunct="1">
              <a:lnSpc>
                <a:spcPct val="130000"/>
              </a:lnSpc>
              <a:spcBef>
                <a:spcPts val="0"/>
              </a:spcBef>
              <a:spcAft>
                <a:spcPts val="300"/>
              </a:spcAft>
              <a:buClrTx/>
              <a:buSzTx/>
              <a:buFontTx/>
              <a:buNone/>
              <a:tabLst/>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微软雅黑" pitchFamily="34" charset="-122"/>
                <a:ea typeface="微软雅黑" pitchFamily="34" charset="-122"/>
              </a:rPr>
              <a:t>使用</a:t>
            </a:r>
            <a:r>
              <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ContentResolver</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查询</a:t>
            </a:r>
            <a:r>
              <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ContentProvider</a:t>
            </a:r>
          </a:p>
          <a:p>
            <a:pPr marL="0" marR="0" lvl="0" indent="0" defTabSz="914400" eaLnBrk="1" fontAlgn="auto" latinLnBrk="0" hangingPunct="1">
              <a:lnSpc>
                <a:spcPct val="130000"/>
              </a:lnSpc>
              <a:spcBef>
                <a:spcPts val="0"/>
              </a:spcBef>
              <a:spcAft>
                <a:spcPts val="300"/>
              </a:spcAft>
              <a:buClrTx/>
              <a:buSzTx/>
              <a:buFontTx/>
              <a:buNone/>
              <a:tabLst/>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微软雅黑" pitchFamily="34" charset="-122"/>
                <a:ea typeface="微软雅黑" pitchFamily="34" charset="-122"/>
              </a:rPr>
              <a:t>共享出来的数据。</a:t>
            </a:r>
            <a:endPar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微软雅黑" pitchFamily="34" charset="-122"/>
              <a:ea typeface="微软雅黑" pitchFamily="34" charset="-122"/>
            </a:endParaRPr>
          </a:p>
        </p:txBody>
      </p:sp>
      <p:sp>
        <p:nvSpPr>
          <p:cNvPr id="20" name="标题 1"/>
          <p:cNvSpPr>
            <a:spLocks noChangeArrowheads="1"/>
          </p:cNvSpPr>
          <p:nvPr/>
        </p:nvSpPr>
        <p:spPr bwMode="auto">
          <a:xfrm>
            <a:off x="1655985" y="188640"/>
            <a:ext cx="644440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itchFamily="34" charset="-122"/>
                <a:ea typeface="微软雅黑" pitchFamily="34" charset="-122"/>
                <a:sym typeface="宋体" charset="-122"/>
              </a:rPr>
              <a:t>7</a:t>
            </a:r>
            <a:r>
              <a:rPr lang="en-US" altLang="zh-CN" sz="3200" b="1" dirty="0" smtClean="0">
                <a:solidFill>
                  <a:srgbClr val="006BA9"/>
                </a:solidFill>
                <a:latin typeface="微软雅黑" pitchFamily="34" charset="-122"/>
                <a:ea typeface="微软雅黑" pitchFamily="34" charset="-122"/>
                <a:sym typeface="宋体" charset="-122"/>
              </a:rPr>
              <a:t>.3.2  </a:t>
            </a:r>
            <a:r>
              <a:rPr lang="zh-CN" altLang="en-US" sz="3200" b="1" dirty="0">
                <a:solidFill>
                  <a:srgbClr val="006BA9"/>
                </a:solidFill>
                <a:latin typeface="微软雅黑" pitchFamily="34" charset="-122"/>
                <a:ea typeface="微软雅黑" pitchFamily="34" charset="-122"/>
                <a:sym typeface="宋体" charset="-122"/>
              </a:rPr>
              <a:t>实战演练</a:t>
            </a:r>
            <a:r>
              <a:rPr lang="en-US" altLang="zh-CN" sz="3200" b="1" dirty="0" smtClean="0">
                <a:solidFill>
                  <a:srgbClr val="006BA9"/>
                </a:solidFill>
                <a:latin typeface="微软雅黑" pitchFamily="34" charset="-122"/>
                <a:ea typeface="微软雅黑" pitchFamily="34" charset="-122"/>
                <a:sym typeface="宋体" charset="-122"/>
              </a:rPr>
              <a:t>—</a:t>
            </a:r>
            <a:r>
              <a:rPr lang="zh-CN" altLang="en-US" sz="3200" b="1" dirty="0" smtClean="0">
                <a:solidFill>
                  <a:srgbClr val="006BA9"/>
                </a:solidFill>
                <a:latin typeface="微软雅黑" pitchFamily="34" charset="-122"/>
                <a:ea typeface="微软雅黑" pitchFamily="34" charset="-122"/>
                <a:sym typeface="宋体" charset="-122"/>
              </a:rPr>
              <a:t>查询</a:t>
            </a:r>
            <a:r>
              <a:rPr lang="zh-CN" altLang="en-US" sz="3200" b="1" dirty="0" smtClean="0">
                <a:solidFill>
                  <a:srgbClr val="006BA9"/>
                </a:solidFill>
                <a:latin typeface="微软雅黑" pitchFamily="34" charset="-122"/>
                <a:ea typeface="微软雅黑" pitchFamily="34" charset="-122"/>
                <a:sym typeface="宋体" charset="-122"/>
              </a:rPr>
              <a:t>系统短信</a:t>
            </a:r>
            <a:endParaRPr lang="zh-CN" altLang="en-US" sz="3200" b="1" dirty="0">
              <a:solidFill>
                <a:srgbClr val="006BA9"/>
              </a:solidFill>
              <a:latin typeface="微软雅黑" pitchFamily="34" charset="-122"/>
              <a:ea typeface="微软雅黑" pitchFamily="34" charset="-122"/>
              <a:sym typeface="宋体" charset="-122"/>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277" y="1866230"/>
            <a:ext cx="2570682" cy="3831372"/>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384094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par>
                                <p:cTn id="8" presetID="22" presetClass="entr" presetSubtype="8"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wipe(left)">
                                      <p:cBhvr>
                                        <p:cTn id="10" dur="500"/>
                                        <p:tgtEl>
                                          <p:spTgt spid="45"/>
                                        </p:tgtEl>
                                      </p:cBhvr>
                                    </p:animEffect>
                                  </p:childTnLst>
                                </p:cTn>
                              </p:par>
                              <p:par>
                                <p:cTn id="11" presetID="22" presetClass="entr" presetSubtype="8"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left)">
                                      <p:cBhvr>
                                        <p:cTn id="13" dur="500"/>
                                        <p:tgtEl>
                                          <p:spTgt spid="4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left)">
                                      <p:cBhvr>
                                        <p:cTn id="16" dur="500"/>
                                        <p:tgtEl>
                                          <p:spTgt spid="4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left)">
                                      <p:cBhvr>
                                        <p:cTn id="19" dur="500"/>
                                        <p:tgtEl>
                                          <p:spTgt spid="41"/>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left)">
                                      <p:cBhvr>
                                        <p:cTn id="22" dur="500"/>
                                        <p:tgtEl>
                                          <p:spTgt spid="4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wipe(left)">
                                      <p:cBhvr>
                                        <p:cTn id="25" dur="500"/>
                                        <p:tgtEl>
                                          <p:spTgt spid="4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left)">
                                      <p:cBhvr>
                                        <p:cTn id="28" dur="500"/>
                                        <p:tgtEl>
                                          <p:spTgt spid="4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ipe(left)">
                                      <p:cBhvr>
                                        <p:cTn id="31" dur="500"/>
                                        <p:tgtEl>
                                          <p:spTgt spid="47"/>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wipe(left)">
                                      <p:cBhvr>
                                        <p:cTn id="34" dur="500"/>
                                        <p:tgtEl>
                                          <p:spTgt spid="4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wipe(left)">
                                      <p:cBhvr>
                                        <p:cTn id="37" dur="500"/>
                                        <p:tgtEl>
                                          <p:spTgt spid="50"/>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wipe(left)">
                                      <p:cBhvr>
                                        <p:cTn id="40" dur="500"/>
                                        <p:tgtEl>
                                          <p:spTgt spid="51"/>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left)">
                                      <p:cBhvr>
                                        <p:cTn id="43" dur="500"/>
                                        <p:tgtEl>
                                          <p:spTgt spid="53"/>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left)">
                                      <p:cBhvr>
                                        <p:cTn id="46" dur="500"/>
                                        <p:tgtEl>
                                          <p:spTgt spid="54"/>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wipe(left)">
                                      <p:cBhvr>
                                        <p:cTn id="49" dur="500"/>
                                        <p:tgtEl>
                                          <p:spTgt spid="55"/>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1026"/>
                                        </p:tgtEl>
                                        <p:attrNameLst>
                                          <p:attrName>style.visibility</p:attrName>
                                        </p:attrNameLst>
                                      </p:cBhvr>
                                      <p:to>
                                        <p:strVal val="visible"/>
                                      </p:to>
                                    </p:set>
                                    <p:animEffect transition="in" filter="wipe(left)">
                                      <p:cBhvr>
                                        <p:cTn id="5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3" grpId="0" animBg="1"/>
      <p:bldP spid="44" grpId="0"/>
      <p:bldP spid="46" grpId="0" animBg="1"/>
      <p:bldP spid="47" grpId="0"/>
      <p:bldP spid="49" grpId="0"/>
      <p:bldP spid="50" grpId="0"/>
      <p:bldP spid="51" grpId="0"/>
      <p:bldP spid="53" grpId="0"/>
      <p:bldP spid="54" grpId="0"/>
      <p:bldP spid="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724719" y="4225734"/>
            <a:ext cx="4896544"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TextBox 5"/>
          <p:cNvSpPr txBox="1"/>
          <p:nvPr/>
        </p:nvSpPr>
        <p:spPr>
          <a:xfrm>
            <a:off x="1115616" y="4365104"/>
            <a:ext cx="3834300" cy="369332"/>
          </a:xfrm>
          <a:prstGeom prst="rect">
            <a:avLst/>
          </a:prstGeom>
          <a:noFill/>
        </p:spPr>
        <p:txBody>
          <a:bodyPr vert="horz" wrap="square" lIns="0" tIns="0" rIns="0" bIns="0" rtlCol="0" anchor="ctr">
            <a:spAutoFit/>
          </a:bodyPr>
          <a:lstStyle/>
          <a:p>
            <a:r>
              <a:rPr lang="en-US" altLang="zh-CN" sz="2400" dirty="0">
                <a:solidFill>
                  <a:schemeClr val="bg1"/>
                </a:solidFill>
                <a:latin typeface="Impact" pitchFamily="34" charset="0"/>
                <a:ea typeface="微软雅黑" pitchFamily="34" charset="-122"/>
              </a:rPr>
              <a:t>7</a:t>
            </a:r>
            <a:r>
              <a:rPr lang="en-US" altLang="zh-CN" sz="2400" dirty="0" smtClean="0">
                <a:solidFill>
                  <a:schemeClr val="bg1"/>
                </a:solidFill>
                <a:latin typeface="Impact" pitchFamily="34" charset="0"/>
                <a:ea typeface="微软雅黑" pitchFamily="34" charset="-122"/>
              </a:rPr>
              <a:t>.4    </a:t>
            </a:r>
            <a:r>
              <a:rPr lang="zh-CN" altLang="en-US" sz="2400" dirty="0" smtClean="0">
                <a:solidFill>
                  <a:schemeClr val="bg1"/>
                </a:solidFill>
                <a:latin typeface="Impact" pitchFamily="34" charset="0"/>
                <a:ea typeface="微软雅黑" pitchFamily="34" charset="-122"/>
              </a:rPr>
              <a:t>内容观察者</a:t>
            </a:r>
            <a:endParaRPr lang="zh-CN" altLang="en-US" sz="2400" dirty="0">
              <a:solidFill>
                <a:schemeClr val="bg1"/>
              </a:solidFill>
              <a:latin typeface="Impact" pitchFamily="34" charset="0"/>
              <a:ea typeface="微软雅黑" pitchFamily="34" charset="-122"/>
            </a:endParaRPr>
          </a:p>
        </p:txBody>
      </p:sp>
      <p:sp>
        <p:nvSpPr>
          <p:cNvPr id="4" name="TextBox 6"/>
          <p:cNvSpPr txBox="1"/>
          <p:nvPr/>
        </p:nvSpPr>
        <p:spPr>
          <a:xfrm>
            <a:off x="1097740" y="2123564"/>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7.1    </a:t>
            </a:r>
            <a:r>
              <a:rPr lang="zh-CN" altLang="en-US" sz="2400" dirty="0">
                <a:solidFill>
                  <a:srgbClr val="7F7F7F"/>
                </a:solidFill>
                <a:latin typeface="Impact" pitchFamily="34" charset="0"/>
                <a:ea typeface="微软雅黑" pitchFamily="34" charset="-122"/>
              </a:rPr>
              <a:t>内容提供者概述 </a:t>
            </a:r>
          </a:p>
        </p:txBody>
      </p:sp>
      <p:sp>
        <p:nvSpPr>
          <p:cNvPr id="5" name="TextBox 10"/>
          <p:cNvSpPr txBox="1"/>
          <p:nvPr/>
        </p:nvSpPr>
        <p:spPr>
          <a:xfrm>
            <a:off x="1097740" y="2915652"/>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7.2    </a:t>
            </a:r>
            <a:r>
              <a:rPr lang="zh-CN" altLang="en-US" sz="2400" dirty="0">
                <a:solidFill>
                  <a:srgbClr val="7F7F7F"/>
                </a:solidFill>
                <a:latin typeface="Impact" pitchFamily="34" charset="0"/>
                <a:ea typeface="微软雅黑" pitchFamily="34" charset="-122"/>
              </a:rPr>
              <a:t>创建内容提供者</a:t>
            </a:r>
          </a:p>
        </p:txBody>
      </p:sp>
      <p:sp>
        <p:nvSpPr>
          <p:cNvPr id="6" name="TextBox 11"/>
          <p:cNvSpPr txBox="1"/>
          <p:nvPr/>
        </p:nvSpPr>
        <p:spPr>
          <a:xfrm>
            <a:off x="1097740" y="3645024"/>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7.3    </a:t>
            </a:r>
            <a:r>
              <a:rPr lang="zh-CN" altLang="en-US" sz="2400" dirty="0">
                <a:solidFill>
                  <a:srgbClr val="7F7F7F"/>
                </a:solidFill>
                <a:latin typeface="Impact" pitchFamily="34" charset="0"/>
                <a:ea typeface="微软雅黑" pitchFamily="34" charset="-122"/>
              </a:rPr>
              <a:t>访问其他应用程序 </a:t>
            </a:r>
          </a:p>
        </p:txBody>
      </p:sp>
      <p:sp>
        <p:nvSpPr>
          <p:cNvPr id="9" name="椭圆 8"/>
          <p:cNvSpPr/>
          <p:nvPr/>
        </p:nvSpPr>
        <p:spPr>
          <a:xfrm>
            <a:off x="4897998" y="1756903"/>
            <a:ext cx="3444382" cy="3444382"/>
          </a:xfrm>
          <a:prstGeom prst="ellipse">
            <a:avLst/>
          </a:prstGeom>
          <a:solidFill>
            <a:schemeClr val="tx2">
              <a:lumMod val="40000"/>
              <a:lumOff val="60000"/>
            </a:schemeClr>
          </a:solidFill>
          <a:ln w="381000">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TextBox 1"/>
          <p:cNvSpPr txBox="1"/>
          <p:nvPr/>
        </p:nvSpPr>
        <p:spPr>
          <a:xfrm>
            <a:off x="4860032" y="2636912"/>
            <a:ext cx="3566358" cy="1831271"/>
          </a:xfrm>
          <a:prstGeom prst="rect">
            <a:avLst/>
          </a:prstGeom>
          <a:noFill/>
        </p:spPr>
        <p:txBody>
          <a:bodyPr wrap="square" rtlCol="0" anchor="ctr">
            <a:spAutoFit/>
          </a:bodyPr>
          <a:lstStyle/>
          <a:p>
            <a:pPr algn="ctr">
              <a:lnSpc>
                <a:spcPct val="150000"/>
              </a:lnSpc>
            </a:pPr>
            <a:r>
              <a:rPr lang="zh-CN" altLang="en-US" sz="5400" b="1" dirty="0" smtClean="0">
                <a:solidFill>
                  <a:srgbClr val="F2F2E6"/>
                </a:solidFill>
                <a:latin typeface="微软雅黑" pitchFamily="34" charset="-122"/>
                <a:ea typeface="微软雅黑" pitchFamily="34" charset="-122"/>
              </a:rPr>
              <a:t>主讲内容</a:t>
            </a:r>
            <a:endParaRPr lang="en-US" altLang="zh-CN" sz="5400" b="1" dirty="0" smtClean="0">
              <a:solidFill>
                <a:srgbClr val="F2F2E6"/>
              </a:solidFill>
              <a:latin typeface="微软雅黑" pitchFamily="34" charset="-122"/>
              <a:ea typeface="微软雅黑" pitchFamily="34" charset="-122"/>
            </a:endParaRPr>
          </a:p>
          <a:p>
            <a:pPr algn="ctr"/>
            <a:r>
              <a:rPr lang="en-US" altLang="zh-CN" sz="3200" dirty="0" smtClean="0">
                <a:solidFill>
                  <a:srgbClr val="F2F2E6"/>
                </a:solidFill>
                <a:latin typeface="Times New Roman" panose="02020603050405020304" pitchFamily="18" charset="0"/>
                <a:ea typeface="Adobe 宋体 Std L" pitchFamily="18" charset="-122"/>
                <a:cs typeface="Times New Roman" panose="02020603050405020304" pitchFamily="18" charset="0"/>
              </a:rPr>
              <a:t>Speech </a:t>
            </a:r>
            <a:r>
              <a:rPr lang="en-US" altLang="zh-CN" sz="3200" dirty="0">
                <a:solidFill>
                  <a:srgbClr val="F2F2E6"/>
                </a:solidFill>
                <a:latin typeface="Times New Roman" panose="02020603050405020304" pitchFamily="18" charset="0"/>
                <a:ea typeface="Adobe 宋体 Std L" pitchFamily="18" charset="-122"/>
                <a:cs typeface="Times New Roman" panose="02020603050405020304" pitchFamily="18" charset="0"/>
              </a:rPr>
              <a:t>content</a:t>
            </a:r>
            <a:endParaRPr lang="en-US" altLang="zh-CN" sz="3200" dirty="0" smtClean="0">
              <a:solidFill>
                <a:srgbClr val="F2F2E6"/>
              </a:solidFill>
              <a:latin typeface="Times New Roman" panose="02020603050405020304" pitchFamily="18" charset="0"/>
              <a:ea typeface="Adobe 宋体 Std L" pitchFamily="18" charset="-122"/>
              <a:cs typeface="Times New Roman" panose="02020603050405020304" pitchFamily="18" charset="0"/>
            </a:endParaRPr>
          </a:p>
        </p:txBody>
      </p:sp>
      <p:sp>
        <p:nvSpPr>
          <p:cNvPr id="11"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zh-CN" altLang="en-US" sz="3200" b="1" smtClean="0">
                <a:solidFill>
                  <a:srgbClr val="006BA9"/>
                </a:solidFill>
                <a:latin typeface="微软雅黑" pitchFamily="34" charset="-122"/>
                <a:ea typeface="微软雅黑" pitchFamily="34" charset="-122"/>
                <a:sym typeface="宋体" charset="-122"/>
              </a:rPr>
              <a:t>主讲内容</a:t>
            </a:r>
            <a:endParaRPr lang="zh-CN" altLang="en-US" sz="3200" b="1">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29835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4"/>
          <p:cNvSpPr>
            <a:spLocks noChangeArrowheads="1"/>
          </p:cNvSpPr>
          <p:nvPr/>
        </p:nvSpPr>
        <p:spPr bwMode="auto">
          <a:xfrm>
            <a:off x="542925" y="1834416"/>
            <a:ext cx="8102600" cy="3538800"/>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5" name="任意多边形 4"/>
          <p:cNvSpPr/>
          <p:nvPr/>
        </p:nvSpPr>
        <p:spPr bwMode="auto">
          <a:xfrm>
            <a:off x="5580112" y="1606957"/>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内容观察者</a:t>
            </a:r>
          </a:p>
        </p:txBody>
      </p:sp>
      <p:sp>
        <p:nvSpPr>
          <p:cNvPr id="18" name="内容占位符 2"/>
          <p:cNvSpPr txBox="1">
            <a:spLocks/>
          </p:cNvSpPr>
          <p:nvPr/>
        </p:nvSpPr>
        <p:spPr bwMode="auto">
          <a:xfrm>
            <a:off x="481013" y="2052886"/>
            <a:ext cx="7975600" cy="195217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defRPr/>
            </a:pPr>
            <a:r>
              <a:rPr lang="zh-CN" altLang="en-US" sz="2000" dirty="0" smtClean="0">
                <a:latin typeface="Times New Roman" panose="02020603050405020304" pitchFamily="18" charset="0"/>
                <a:cs typeface="Times New Roman" panose="02020603050405020304" pitchFamily="18" charset="0"/>
              </a:rPr>
              <a:t>内容观察者（</a:t>
            </a:r>
            <a:r>
              <a:rPr lang="en-US" altLang="zh-CN" sz="2000" dirty="0" smtClean="0">
                <a:latin typeface="Times New Roman" panose="02020603050405020304" pitchFamily="18" charset="0"/>
                <a:cs typeface="Times New Roman" panose="02020603050405020304" pitchFamily="18" charset="0"/>
              </a:rPr>
              <a:t>ContentObserver</a:t>
            </a:r>
            <a:r>
              <a:rPr lang="zh-CN" altLang="en-US" sz="2000" dirty="0" smtClean="0">
                <a:latin typeface="Times New Roman" panose="02020603050405020304" pitchFamily="18" charset="0"/>
                <a:cs typeface="Times New Roman" panose="02020603050405020304" pitchFamily="18" charset="0"/>
              </a:rPr>
              <a:t>）用于观察指定</a:t>
            </a:r>
            <a:r>
              <a:rPr lang="en-US" altLang="zh-CN" sz="2000" dirty="0" smtClean="0">
                <a:latin typeface="Times New Roman" panose="02020603050405020304" pitchFamily="18" charset="0"/>
                <a:cs typeface="Times New Roman" panose="02020603050405020304" pitchFamily="18" charset="0"/>
              </a:rPr>
              <a:t>Uri</a:t>
            </a:r>
            <a:r>
              <a:rPr lang="zh-CN" altLang="en-US" sz="2000" dirty="0" smtClean="0">
                <a:latin typeface="Times New Roman" panose="02020603050405020304" pitchFamily="18" charset="0"/>
                <a:cs typeface="Times New Roman" panose="02020603050405020304" pitchFamily="18" charset="0"/>
              </a:rPr>
              <a:t>所代表的数据的变化，当</a:t>
            </a:r>
            <a:r>
              <a:rPr lang="en-US" altLang="zh-CN" sz="2000" dirty="0" err="1" smtClean="0">
                <a:latin typeface="Times New Roman" panose="02020603050405020304" pitchFamily="18" charset="0"/>
                <a:cs typeface="Times New Roman" panose="02020603050405020304" pitchFamily="18" charset="0"/>
              </a:rPr>
              <a:t>ContentObserver</a:t>
            </a:r>
            <a:r>
              <a:rPr lang="zh-CN" altLang="en-US" sz="2000" dirty="0" smtClean="0">
                <a:latin typeface="Times New Roman" panose="02020603050405020304" pitchFamily="18" charset="0"/>
                <a:cs typeface="Times New Roman" panose="02020603050405020304" pitchFamily="18" charset="0"/>
              </a:rPr>
              <a:t>观察到指定</a:t>
            </a:r>
            <a:r>
              <a:rPr lang="en-US" altLang="zh-CN" sz="2000" dirty="0" smtClean="0">
                <a:latin typeface="Times New Roman" panose="02020603050405020304" pitchFamily="18" charset="0"/>
                <a:cs typeface="Times New Roman" panose="02020603050405020304" pitchFamily="18" charset="0"/>
              </a:rPr>
              <a:t>Uri</a:t>
            </a:r>
            <a:r>
              <a:rPr lang="zh-CN" altLang="en-US" sz="2000" dirty="0" smtClean="0">
                <a:latin typeface="Times New Roman" panose="02020603050405020304" pitchFamily="18" charset="0"/>
                <a:cs typeface="Times New Roman" panose="02020603050405020304" pitchFamily="18" charset="0"/>
              </a:rPr>
              <a:t>代表的数据发生变化时，就会触发</a:t>
            </a:r>
            <a:r>
              <a:rPr lang="en-US" altLang="zh-CN" sz="2000" dirty="0" err="1" smtClean="0">
                <a:latin typeface="Times New Roman" panose="02020603050405020304" pitchFamily="18" charset="0"/>
                <a:cs typeface="Times New Roman" panose="02020603050405020304" pitchFamily="18" charset="0"/>
              </a:rPr>
              <a:t>onChange</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方法</a:t>
            </a:r>
            <a:r>
              <a:rPr lang="zh-CN" altLang="en-US" sz="2000" dirty="0">
                <a:latin typeface="Times New Roman" panose="02020603050405020304" pitchFamily="18" charset="0"/>
                <a:cs typeface="Times New Roman" panose="02020603050405020304" pitchFamily="18" charset="0"/>
              </a:rPr>
              <a:t>，此时在</a:t>
            </a:r>
            <a:r>
              <a:rPr lang="en-US" altLang="zh-CN" sz="2000" dirty="0">
                <a:latin typeface="Times New Roman" panose="02020603050405020304" pitchFamily="18" charset="0"/>
                <a:cs typeface="Times New Roman" panose="02020603050405020304" pitchFamily="18" charset="0"/>
              </a:rPr>
              <a:t>onChange()</a:t>
            </a:r>
            <a:r>
              <a:rPr lang="zh-CN" altLang="en-US" sz="2000" dirty="0">
                <a:latin typeface="Times New Roman" panose="02020603050405020304" pitchFamily="18" charset="0"/>
                <a:cs typeface="Times New Roman" panose="02020603050405020304" pitchFamily="18" charset="0"/>
              </a:rPr>
              <a:t>方法中使用</a:t>
            </a:r>
            <a:r>
              <a:rPr lang="en-US" altLang="zh-CN" sz="2000" dirty="0">
                <a:latin typeface="Times New Roman" panose="02020603050405020304" pitchFamily="18" charset="0"/>
                <a:cs typeface="Times New Roman" panose="02020603050405020304" pitchFamily="18" charset="0"/>
              </a:rPr>
              <a:t>ContentResovler</a:t>
            </a:r>
            <a:r>
              <a:rPr lang="zh-CN" altLang="en-US" sz="2000" dirty="0">
                <a:latin typeface="Times New Roman" panose="02020603050405020304" pitchFamily="18" charset="0"/>
                <a:cs typeface="Times New Roman" panose="02020603050405020304" pitchFamily="18" charset="0"/>
              </a:rPr>
              <a:t>可以查询到变化的数据</a:t>
            </a:r>
            <a:r>
              <a:rPr lang="zh-CN" altLang="en-US" sz="2000" dirty="0" smtClean="0">
                <a:latin typeface="Times New Roman" panose="02020603050405020304" pitchFamily="18" charset="0"/>
                <a:cs typeface="Times New Roman" panose="02020603050405020304" pitchFamily="18" charset="0"/>
              </a:rPr>
              <a:t>。</a:t>
            </a:r>
          </a:p>
          <a:p>
            <a:pPr lvl="1">
              <a:lnSpc>
                <a:spcPct val="150000"/>
              </a:lnSpc>
              <a:defRPr/>
            </a:pPr>
            <a:r>
              <a:rPr lang="zh-CN" altLang="en-US" sz="2000" dirty="0" smtClean="0">
                <a:latin typeface="Times New Roman" panose="02020603050405020304" pitchFamily="18" charset="0"/>
                <a:cs typeface="Times New Roman" panose="02020603050405020304" pitchFamily="18" charset="0"/>
              </a:rPr>
              <a:t>要使用</a:t>
            </a:r>
            <a:r>
              <a:rPr lang="en-US" altLang="zh-CN" sz="2000" dirty="0" smtClean="0">
                <a:latin typeface="Times New Roman" panose="02020603050405020304" pitchFamily="18" charset="0"/>
                <a:cs typeface="Times New Roman" panose="02020603050405020304" pitchFamily="18" charset="0"/>
              </a:rPr>
              <a:t>ContentObserver</a:t>
            </a:r>
            <a:r>
              <a:rPr lang="zh-CN" altLang="en-US" sz="2000" dirty="0" smtClean="0">
                <a:latin typeface="Times New Roman" panose="02020603050405020304" pitchFamily="18" charset="0"/>
                <a:cs typeface="Times New Roman" panose="02020603050405020304" pitchFamily="18" charset="0"/>
              </a:rPr>
              <a:t>观察数据变化，就必须在</a:t>
            </a:r>
            <a:r>
              <a:rPr lang="en-US" altLang="zh-CN" sz="2000" dirty="0" smtClean="0">
                <a:latin typeface="Times New Roman" panose="02020603050405020304" pitchFamily="18" charset="0"/>
                <a:cs typeface="Times New Roman" panose="02020603050405020304" pitchFamily="18" charset="0"/>
              </a:rPr>
              <a:t>ContentProvider</a:t>
            </a:r>
            <a:r>
              <a:rPr lang="zh-CN" altLang="en-US" sz="2000" dirty="0" smtClean="0">
                <a:latin typeface="Times New Roman" panose="02020603050405020304" pitchFamily="18" charset="0"/>
                <a:cs typeface="Times New Roman" panose="02020603050405020304" pitchFamily="18" charset="0"/>
              </a:rPr>
              <a:t>中调用</a:t>
            </a:r>
            <a:r>
              <a:rPr lang="en-US" altLang="zh-CN" sz="2000" dirty="0" smtClean="0">
                <a:latin typeface="Times New Roman" panose="02020603050405020304" pitchFamily="18" charset="0"/>
                <a:cs typeface="Times New Roman" panose="02020603050405020304" pitchFamily="18" charset="0"/>
              </a:rPr>
              <a:t>ContentResolver</a:t>
            </a:r>
            <a:r>
              <a:rPr lang="zh-CN" altLang="en-US" sz="2000" dirty="0" smtClean="0">
                <a:latin typeface="Times New Roman" panose="02020603050405020304" pitchFamily="18" charset="0"/>
                <a:cs typeface="Times New Roman" panose="02020603050405020304" pitchFamily="18" charset="0"/>
              </a:rPr>
              <a:t>的</a:t>
            </a:r>
            <a:r>
              <a:rPr lang="en-US" altLang="zh-CN" sz="2000" dirty="0" smtClean="0">
                <a:latin typeface="Times New Roman" panose="02020603050405020304" pitchFamily="18" charset="0"/>
                <a:cs typeface="Times New Roman" panose="02020603050405020304" pitchFamily="18" charset="0"/>
              </a:rPr>
              <a:t>notifyChange()</a:t>
            </a:r>
            <a:r>
              <a:rPr lang="zh-CN" altLang="en-US" sz="2000" dirty="0" smtClean="0">
                <a:latin typeface="Times New Roman" panose="02020603050405020304" pitchFamily="18" charset="0"/>
                <a:cs typeface="Times New Roman" panose="02020603050405020304" pitchFamily="18" charset="0"/>
              </a:rPr>
              <a:t>方法。</a:t>
            </a:r>
            <a:endParaRPr lang="en-US" altLang="zh-CN" sz="2000" dirty="0" smtClean="0">
              <a:latin typeface="Times New Roman" panose="02020603050405020304" pitchFamily="18" charset="0"/>
              <a:cs typeface="Times New Roman" panose="02020603050405020304" pitchFamily="18" charset="0"/>
            </a:endParaRPr>
          </a:p>
        </p:txBody>
      </p:sp>
      <p:sp>
        <p:nvSpPr>
          <p:cNvPr id="6"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itchFamily="34" charset="-122"/>
                <a:ea typeface="微软雅黑" pitchFamily="34" charset="-122"/>
                <a:sym typeface="宋体" charset="-122"/>
              </a:rPr>
              <a:t>7</a:t>
            </a:r>
            <a:r>
              <a:rPr lang="en-US" altLang="zh-CN" sz="3200" b="1" dirty="0" smtClean="0">
                <a:solidFill>
                  <a:srgbClr val="006BA9"/>
                </a:solidFill>
                <a:latin typeface="微软雅黑" pitchFamily="34" charset="-122"/>
                <a:ea typeface="微软雅黑" pitchFamily="34" charset="-122"/>
                <a:sym typeface="宋体" charset="-122"/>
              </a:rPr>
              <a:t>.4.1  </a:t>
            </a:r>
            <a:r>
              <a:rPr lang="zh-CN" altLang="en-US" sz="3200" b="1" dirty="0" smtClean="0">
                <a:solidFill>
                  <a:srgbClr val="006BA9"/>
                </a:solidFill>
                <a:latin typeface="微软雅黑" pitchFamily="34" charset="-122"/>
                <a:ea typeface="微软雅黑" pitchFamily="34" charset="-122"/>
                <a:sym typeface="宋体" charset="-122"/>
              </a:rPr>
              <a:t>什么是内</a:t>
            </a:r>
            <a:r>
              <a:rPr lang="zh-CN" altLang="en-US" sz="3200" b="1" dirty="0">
                <a:solidFill>
                  <a:srgbClr val="006BA9"/>
                </a:solidFill>
                <a:latin typeface="微软雅黑" pitchFamily="34" charset="-122"/>
                <a:ea typeface="微软雅黑" pitchFamily="34" charset="-122"/>
                <a:sym typeface="宋体" charset="-122"/>
              </a:rPr>
              <a:t>容观察</a:t>
            </a:r>
            <a:r>
              <a:rPr lang="zh-CN" altLang="en-US" sz="3200" b="1" dirty="0" smtClean="0">
                <a:solidFill>
                  <a:srgbClr val="006BA9"/>
                </a:solidFill>
                <a:latin typeface="微软雅黑" pitchFamily="34" charset="-122"/>
                <a:ea typeface="微软雅黑" pitchFamily="34" charset="-122"/>
                <a:sym typeface="宋体" charset="-122"/>
              </a:rPr>
              <a:t>者 </a:t>
            </a:r>
            <a:endParaRPr lang="zh-CN" altLang="en-US" sz="3200" b="1" dirty="0">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3078405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流程图: 可选过程 20"/>
          <p:cNvSpPr/>
          <p:nvPr/>
        </p:nvSpPr>
        <p:spPr>
          <a:xfrm>
            <a:off x="533857" y="2133256"/>
            <a:ext cx="1980040" cy="3600000"/>
          </a:xfrm>
          <a:prstGeom prst="flowChartAlternateProcess">
            <a:avLst/>
          </a:prstGeom>
          <a:solidFill>
            <a:srgbClr val="006BA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white"/>
                </a:solidFill>
                <a:effectLst/>
                <a:uLnTx/>
                <a:uFillTx/>
                <a:latin typeface="Arial"/>
                <a:ea typeface="宋体"/>
              </a:rPr>
              <a:t>A</a:t>
            </a:r>
            <a:r>
              <a:rPr kumimoji="0" lang="zh-CN" altLang="en-US" sz="1800" b="0" i="0" u="none" strike="noStrike" kern="0" cap="none" spc="0" normalizeH="0" baseline="0" noProof="0" dirty="0" smtClean="0">
                <a:ln>
                  <a:noFill/>
                </a:ln>
                <a:solidFill>
                  <a:prstClr val="white"/>
                </a:solidFill>
                <a:effectLst/>
                <a:uLnTx/>
                <a:uFillTx/>
                <a:latin typeface="Arial"/>
                <a:ea typeface="宋体"/>
              </a:rPr>
              <a:t>程序</a:t>
            </a:r>
            <a:endParaRPr kumimoji="0" lang="en-US" altLang="zh-CN" sz="1800" b="0" i="0" u="none" strike="noStrike" kern="0" cap="none" spc="0" normalizeH="0" baseline="0" noProof="0" dirty="0" smtClean="0">
              <a:ln>
                <a:noFill/>
              </a:ln>
              <a:solidFill>
                <a:prstClr val="white"/>
              </a:solidFill>
              <a:effectLst/>
              <a:uLnTx/>
              <a:uFillTx/>
              <a:latin typeface="Arial"/>
              <a:ea typeface="宋体"/>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prstClr val="white"/>
              </a:solidFill>
              <a:effectLst/>
              <a:uLnTx/>
              <a:uFillTx/>
              <a:latin typeface="Arial"/>
              <a:ea typeface="宋体"/>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prstClr val="white"/>
                </a:solidFill>
                <a:effectLst/>
                <a:uLnTx/>
                <a:uFillTx/>
                <a:latin typeface="Arial"/>
                <a:ea typeface="宋体"/>
              </a:rPr>
              <a:t>ContentProvider</a:t>
            </a:r>
            <a:r>
              <a:rPr kumimoji="0" lang="zh-CN" altLang="en-US" sz="1600" b="0" i="0" u="none" strike="noStrike" kern="0" cap="none" spc="0" normalizeH="0" baseline="0" noProof="0" dirty="0" smtClean="0">
                <a:ln>
                  <a:noFill/>
                </a:ln>
                <a:solidFill>
                  <a:prstClr val="white"/>
                </a:solidFill>
                <a:effectLst/>
                <a:uLnTx/>
                <a:uFillTx/>
                <a:latin typeface="Arial"/>
                <a:ea typeface="宋体"/>
              </a:rPr>
              <a:t>暴露数据并调用</a:t>
            </a:r>
            <a:r>
              <a:rPr kumimoji="0" lang="en-US" altLang="zh-CN" sz="1600" b="0" i="0" u="none" strike="noStrike" kern="0" cap="none" spc="0" normalizeH="0" baseline="0" noProof="0" dirty="0" smtClean="0">
                <a:ln>
                  <a:noFill/>
                </a:ln>
                <a:solidFill>
                  <a:prstClr val="white"/>
                </a:solidFill>
                <a:effectLst/>
                <a:uLnTx/>
                <a:uFillTx/>
                <a:latin typeface="Arial"/>
                <a:ea typeface="宋体"/>
              </a:rPr>
              <a:t>ContentResolver</a:t>
            </a:r>
            <a:r>
              <a:rPr kumimoji="0" lang="zh-CN" altLang="en-US" sz="1600" b="0" i="0" u="none" strike="noStrike" kern="0" cap="none" spc="0" normalizeH="0" baseline="0" noProof="0" dirty="0" smtClean="0">
                <a:ln>
                  <a:noFill/>
                </a:ln>
                <a:solidFill>
                  <a:prstClr val="white"/>
                </a:solidFill>
                <a:effectLst/>
                <a:uLnTx/>
                <a:uFillTx/>
                <a:latin typeface="Arial"/>
                <a:ea typeface="宋体"/>
              </a:rPr>
              <a:t>的</a:t>
            </a:r>
            <a:r>
              <a:rPr kumimoji="0" lang="en-US" altLang="zh-CN" sz="1600" b="0" i="0" u="none" strike="noStrike" kern="0" cap="none" spc="0" normalizeH="0" baseline="0" noProof="0" dirty="0" smtClean="0">
                <a:ln>
                  <a:noFill/>
                </a:ln>
                <a:solidFill>
                  <a:prstClr val="white"/>
                </a:solidFill>
                <a:effectLst/>
                <a:uLnTx/>
                <a:uFillTx/>
                <a:latin typeface="Arial"/>
                <a:ea typeface="宋体"/>
              </a:rPr>
              <a:t>notifyChange()</a:t>
            </a:r>
            <a:r>
              <a:rPr kumimoji="0" lang="zh-CN" altLang="en-US" sz="1600" b="0" i="0" u="none" strike="noStrike" kern="0" cap="none" spc="0" normalizeH="0" baseline="0" noProof="0" dirty="0" smtClean="0">
                <a:ln>
                  <a:noFill/>
                </a:ln>
                <a:solidFill>
                  <a:prstClr val="white"/>
                </a:solidFill>
                <a:effectLst/>
                <a:uLnTx/>
                <a:uFillTx/>
                <a:latin typeface="Arial"/>
                <a:ea typeface="宋体"/>
              </a:rPr>
              <a:t>方法</a:t>
            </a:r>
            <a:endParaRPr kumimoji="0" lang="zh-CN" altLang="en-US" sz="1600" b="0" i="0" u="none" strike="noStrike" kern="0" cap="none" spc="0" normalizeH="0" baseline="0" noProof="0" dirty="0">
              <a:ln>
                <a:noFill/>
              </a:ln>
              <a:solidFill>
                <a:prstClr val="white"/>
              </a:solidFill>
              <a:effectLst/>
              <a:uLnTx/>
              <a:uFillTx/>
              <a:latin typeface="Arial"/>
              <a:ea typeface="宋体"/>
            </a:endParaRPr>
          </a:p>
        </p:txBody>
      </p:sp>
      <p:sp>
        <p:nvSpPr>
          <p:cNvPr id="22" name="圆角矩形 21"/>
          <p:cNvSpPr/>
          <p:nvPr/>
        </p:nvSpPr>
        <p:spPr>
          <a:xfrm>
            <a:off x="3881489" y="2294822"/>
            <a:ext cx="1080000" cy="1080000"/>
          </a:xfrm>
          <a:prstGeom prst="roundRect">
            <a:avLst/>
          </a:prstGeom>
          <a:solidFill>
            <a:sysClr val="window" lastClr="FFFFFF"/>
          </a:solidFill>
          <a:ln w="19050" cap="flat" cmpd="sng" algn="ctr">
            <a:solidFill>
              <a:srgbClr val="006BA9"/>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70C0"/>
                </a:solidFill>
                <a:effectLst/>
                <a:uLnTx/>
                <a:uFillTx/>
                <a:latin typeface="Arial"/>
                <a:ea typeface="宋体"/>
              </a:rPr>
              <a:t>消息中心</a:t>
            </a:r>
          </a:p>
        </p:txBody>
      </p:sp>
      <p:cxnSp>
        <p:nvCxnSpPr>
          <p:cNvPr id="23" name="直接箭头连接符 22"/>
          <p:cNvCxnSpPr/>
          <p:nvPr/>
        </p:nvCxnSpPr>
        <p:spPr bwMode="auto">
          <a:xfrm>
            <a:off x="5099928" y="3069848"/>
            <a:ext cx="1416288"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p:nvPr/>
        </p:nvCxnSpPr>
        <p:spPr bwMode="auto">
          <a:xfrm flipH="1">
            <a:off x="2627786" y="4826089"/>
            <a:ext cx="3888430"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流程图: 可选过程 24"/>
          <p:cNvSpPr/>
          <p:nvPr/>
        </p:nvSpPr>
        <p:spPr>
          <a:xfrm>
            <a:off x="6631648" y="4149080"/>
            <a:ext cx="1972800" cy="1260000"/>
          </a:xfrm>
          <a:prstGeom prst="flowChartAlternateProcess">
            <a:avLst/>
          </a:prstGeom>
          <a:solidFill>
            <a:srgbClr val="006BA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white"/>
                </a:solidFill>
                <a:effectLst/>
                <a:uLnTx/>
                <a:uFillTx/>
                <a:latin typeface="Arial"/>
                <a:ea typeface="宋体"/>
              </a:rPr>
              <a:t>B</a:t>
            </a:r>
            <a:r>
              <a:rPr kumimoji="0" lang="zh-CN" altLang="en-US" sz="1800" b="0" i="0" u="none" strike="noStrike" kern="0" cap="none" spc="0" normalizeH="0" baseline="0" noProof="0" dirty="0" smtClean="0">
                <a:ln>
                  <a:noFill/>
                </a:ln>
                <a:solidFill>
                  <a:prstClr val="white"/>
                </a:solidFill>
                <a:effectLst/>
                <a:uLnTx/>
                <a:uFillTx/>
                <a:latin typeface="Arial"/>
                <a:ea typeface="宋体"/>
              </a:rPr>
              <a:t>程序</a:t>
            </a:r>
            <a:endParaRPr kumimoji="0" lang="en-US" altLang="zh-CN" sz="1800" b="0" i="0" u="none" strike="noStrike" kern="0" cap="none" spc="0" normalizeH="0" baseline="0" noProof="0" dirty="0" smtClean="0">
              <a:ln>
                <a:noFill/>
              </a:ln>
              <a:solidFill>
                <a:prstClr val="white"/>
              </a:solidFill>
              <a:effectLst/>
              <a:uLnTx/>
              <a:uFillTx/>
              <a:latin typeface="Arial"/>
              <a:ea typeface="宋体"/>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prstClr val="white"/>
              </a:solidFill>
              <a:effectLst/>
              <a:uLnTx/>
              <a:uFillTx/>
              <a:latin typeface="Arial"/>
              <a:ea typeface="宋体"/>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prstClr val="white"/>
                </a:solidFill>
                <a:effectLst/>
                <a:uLnTx/>
                <a:uFillTx/>
                <a:latin typeface="Arial"/>
                <a:ea typeface="宋体"/>
              </a:rPr>
              <a:t>使用</a:t>
            </a:r>
            <a:r>
              <a:rPr kumimoji="0" lang="en-US" altLang="zh-CN" sz="1600" b="0" i="0" u="none" strike="noStrike" kern="0" cap="none" spc="0" normalizeH="0" baseline="0" noProof="0" dirty="0" smtClean="0">
                <a:ln>
                  <a:noFill/>
                </a:ln>
                <a:solidFill>
                  <a:prstClr val="white"/>
                </a:solidFill>
                <a:effectLst/>
                <a:uLnTx/>
                <a:uFillTx/>
                <a:latin typeface="Arial"/>
                <a:ea typeface="宋体"/>
              </a:rPr>
              <a:t>ContentResolver</a:t>
            </a:r>
            <a:endParaRPr kumimoji="0" lang="zh-CN" altLang="en-US" sz="1600" b="0" i="0" u="none" strike="noStrike" kern="0" cap="none" spc="0" normalizeH="0" baseline="0" noProof="0" dirty="0">
              <a:ln>
                <a:noFill/>
              </a:ln>
              <a:solidFill>
                <a:prstClr val="white"/>
              </a:solidFill>
              <a:effectLst/>
              <a:uLnTx/>
              <a:uFillTx/>
              <a:latin typeface="Arial"/>
              <a:ea typeface="宋体"/>
            </a:endParaRPr>
          </a:p>
        </p:txBody>
      </p:sp>
      <p:sp>
        <p:nvSpPr>
          <p:cNvPr id="26" name="流程图: 可选过程 25"/>
          <p:cNvSpPr/>
          <p:nvPr/>
        </p:nvSpPr>
        <p:spPr>
          <a:xfrm>
            <a:off x="6632186" y="2204863"/>
            <a:ext cx="1972262" cy="1259919"/>
          </a:xfrm>
          <a:prstGeom prst="flowChartAlternateProcess">
            <a:avLst/>
          </a:prstGeom>
          <a:solidFill>
            <a:srgbClr val="006BA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white"/>
                </a:solidFill>
                <a:effectLst/>
                <a:uLnTx/>
                <a:uFillTx/>
                <a:latin typeface="Arial"/>
                <a:ea typeface="宋体"/>
              </a:rPr>
              <a:t>C</a:t>
            </a:r>
            <a:r>
              <a:rPr kumimoji="0" lang="zh-CN" altLang="en-US" sz="1800" b="0" i="0" u="none" strike="noStrike" kern="0" cap="none" spc="0" normalizeH="0" baseline="0" noProof="0" dirty="0" smtClean="0">
                <a:ln>
                  <a:noFill/>
                </a:ln>
                <a:solidFill>
                  <a:prstClr val="white"/>
                </a:solidFill>
                <a:effectLst/>
                <a:uLnTx/>
                <a:uFillTx/>
                <a:latin typeface="Arial"/>
                <a:ea typeface="宋体"/>
              </a:rPr>
              <a:t>程序</a:t>
            </a:r>
            <a:endParaRPr kumimoji="0" lang="en-US" altLang="zh-CN" sz="1800" b="0" i="0" u="none" strike="noStrike" kern="0" cap="none" spc="0" normalizeH="0" baseline="0" noProof="0" dirty="0" smtClean="0">
              <a:ln>
                <a:noFill/>
              </a:ln>
              <a:solidFill>
                <a:prstClr val="white"/>
              </a:solidFill>
              <a:effectLst/>
              <a:uLnTx/>
              <a:uFillTx/>
              <a:latin typeface="Arial"/>
              <a:ea typeface="宋体"/>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prstClr val="white"/>
              </a:solidFill>
              <a:effectLst/>
              <a:uLnTx/>
              <a:uFillTx/>
              <a:latin typeface="Arial"/>
              <a:ea typeface="宋体"/>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prstClr val="white"/>
                </a:solidFill>
                <a:effectLst/>
                <a:uLnTx/>
                <a:uFillTx/>
                <a:latin typeface="Arial"/>
                <a:ea typeface="宋体"/>
              </a:rPr>
              <a:t>注册</a:t>
            </a:r>
            <a:r>
              <a:rPr kumimoji="0" lang="en-US" altLang="zh-CN" sz="1600" b="0" i="0" u="none" strike="noStrike" kern="0" cap="none" spc="0" normalizeH="0" baseline="0" noProof="0" dirty="0" smtClean="0">
                <a:ln>
                  <a:noFill/>
                </a:ln>
                <a:solidFill>
                  <a:prstClr val="white"/>
                </a:solidFill>
                <a:effectLst/>
                <a:uLnTx/>
                <a:uFillTx/>
                <a:latin typeface="Arial"/>
                <a:ea typeface="宋体"/>
              </a:rPr>
              <a:t>ContentObserver</a:t>
            </a:r>
            <a:endParaRPr kumimoji="0" lang="zh-CN" altLang="en-US" sz="1600" b="0" i="0" u="none" strike="noStrike" kern="0" cap="none" spc="0" normalizeH="0" baseline="0" noProof="0" dirty="0">
              <a:ln>
                <a:noFill/>
              </a:ln>
              <a:solidFill>
                <a:prstClr val="white"/>
              </a:solidFill>
              <a:effectLst/>
              <a:uLnTx/>
              <a:uFillTx/>
              <a:latin typeface="Arial"/>
              <a:ea typeface="宋体"/>
            </a:endParaRPr>
          </a:p>
        </p:txBody>
      </p:sp>
      <p:sp>
        <p:nvSpPr>
          <p:cNvPr id="27" name="TextBox 26"/>
          <p:cNvSpPr txBox="1"/>
          <p:nvPr/>
        </p:nvSpPr>
        <p:spPr>
          <a:xfrm>
            <a:off x="3550898" y="4466048"/>
            <a:ext cx="1741182"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70C0"/>
                </a:solidFill>
                <a:effectLst/>
                <a:uLnTx/>
                <a:uFillTx/>
              </a:rPr>
              <a:t>操作</a:t>
            </a:r>
            <a:r>
              <a:rPr kumimoji="0" lang="en-US" altLang="zh-CN" sz="1400" b="0" i="0" u="none" strike="noStrike" kern="0" cap="none" spc="0" normalizeH="0" baseline="0" noProof="0" dirty="0" smtClean="0">
                <a:ln>
                  <a:noFill/>
                </a:ln>
                <a:solidFill>
                  <a:srgbClr val="0070C0"/>
                </a:solidFill>
                <a:effectLst/>
                <a:uLnTx/>
                <a:uFillTx/>
              </a:rPr>
              <a:t>A</a:t>
            </a:r>
            <a:r>
              <a:rPr kumimoji="0" lang="zh-CN" altLang="en-US" sz="1400" b="0" i="0" u="none" strike="noStrike" kern="0" cap="none" spc="0" normalizeH="0" baseline="0" noProof="0" dirty="0">
                <a:ln>
                  <a:noFill/>
                </a:ln>
                <a:solidFill>
                  <a:srgbClr val="0070C0"/>
                </a:solidFill>
                <a:effectLst/>
                <a:uLnTx/>
                <a:uFillTx/>
              </a:rPr>
              <a:t>程</a:t>
            </a:r>
            <a:r>
              <a:rPr kumimoji="0" lang="zh-CN" altLang="en-US" sz="1400" b="0" i="0" u="none" strike="noStrike" kern="0" cap="none" spc="0" normalizeH="0" baseline="0" noProof="0" dirty="0" smtClean="0">
                <a:ln>
                  <a:noFill/>
                </a:ln>
                <a:solidFill>
                  <a:srgbClr val="0070C0"/>
                </a:solidFill>
                <a:effectLst/>
                <a:uLnTx/>
                <a:uFillTx/>
              </a:rPr>
              <a:t>序中的数据</a:t>
            </a:r>
            <a:endParaRPr kumimoji="0" lang="zh-CN" altLang="en-US" sz="1400" b="0" i="0" u="none" strike="noStrike" kern="0" cap="none" spc="0" normalizeH="0" baseline="0" noProof="0" dirty="0">
              <a:ln>
                <a:noFill/>
              </a:ln>
              <a:solidFill>
                <a:srgbClr val="0070C0"/>
              </a:solidFill>
              <a:effectLst/>
              <a:uLnTx/>
              <a:uFillTx/>
            </a:endParaRPr>
          </a:p>
        </p:txBody>
      </p:sp>
      <p:cxnSp>
        <p:nvCxnSpPr>
          <p:cNvPr id="28" name="直接箭头连接符 27"/>
          <p:cNvCxnSpPr/>
          <p:nvPr/>
        </p:nvCxnSpPr>
        <p:spPr bwMode="auto">
          <a:xfrm flipV="1">
            <a:off x="2615284" y="2934054"/>
            <a:ext cx="1173161" cy="888"/>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p:cNvSpPr txBox="1"/>
          <p:nvPr/>
        </p:nvSpPr>
        <p:spPr>
          <a:xfrm>
            <a:off x="2513110" y="2186280"/>
            <a:ext cx="1368379"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70C0"/>
                </a:solidFill>
                <a:effectLst/>
                <a:uLnTx/>
                <a:uFillTx/>
              </a:rPr>
              <a:t>当数据发生变化时，向消息中心发送消息</a:t>
            </a:r>
            <a:endParaRPr kumimoji="0" lang="zh-CN" altLang="en-US" sz="1400" b="0" i="0" u="none" strike="noStrike" kern="0" cap="none" spc="0" normalizeH="0" baseline="0" noProof="0" dirty="0">
              <a:ln>
                <a:noFill/>
              </a:ln>
              <a:solidFill>
                <a:srgbClr val="0070C0"/>
              </a:solidFill>
              <a:effectLst/>
              <a:uLnTx/>
              <a:uFillTx/>
            </a:endParaRPr>
          </a:p>
        </p:txBody>
      </p:sp>
      <p:cxnSp>
        <p:nvCxnSpPr>
          <p:cNvPr id="30" name="直接箭头连接符 29"/>
          <p:cNvCxnSpPr/>
          <p:nvPr/>
        </p:nvCxnSpPr>
        <p:spPr bwMode="auto">
          <a:xfrm flipH="1" flipV="1">
            <a:off x="5056802" y="2564905"/>
            <a:ext cx="1459414" cy="3977"/>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p:cNvSpPr txBox="1"/>
          <p:nvPr/>
        </p:nvSpPr>
        <p:spPr>
          <a:xfrm>
            <a:off x="4976002" y="1772816"/>
            <a:ext cx="1656184"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70C0"/>
                </a:solidFill>
                <a:effectLst/>
                <a:uLnTx/>
                <a:uFillTx/>
              </a:rPr>
              <a:t>观察消息中心的消息，通过消息观察</a:t>
            </a:r>
            <a:r>
              <a:rPr kumimoji="0" lang="en-US" altLang="zh-CN" sz="1400" b="0" i="0" u="none" strike="noStrike" kern="0" cap="none" spc="0" normalizeH="0" baseline="0" noProof="0" dirty="0" smtClean="0">
                <a:ln>
                  <a:noFill/>
                </a:ln>
                <a:solidFill>
                  <a:srgbClr val="0070C0"/>
                </a:solidFill>
                <a:effectLst/>
                <a:uLnTx/>
                <a:uFillTx/>
              </a:rPr>
              <a:t>A</a:t>
            </a:r>
            <a:r>
              <a:rPr kumimoji="0" lang="zh-CN" altLang="en-US" sz="1400" b="0" i="0" u="none" strike="noStrike" kern="0" cap="none" spc="0" normalizeH="0" baseline="0" noProof="0" dirty="0" smtClean="0">
                <a:ln>
                  <a:noFill/>
                </a:ln>
                <a:solidFill>
                  <a:srgbClr val="0070C0"/>
                </a:solidFill>
                <a:effectLst/>
                <a:uLnTx/>
                <a:uFillTx/>
              </a:rPr>
              <a:t>程序的数据变化</a:t>
            </a:r>
            <a:endParaRPr kumimoji="0" lang="zh-CN" altLang="en-US" sz="1400" b="0" i="0" u="none" strike="noStrike" kern="0" cap="none" spc="0" normalizeH="0" baseline="0" noProof="0" dirty="0">
              <a:ln>
                <a:noFill/>
              </a:ln>
              <a:solidFill>
                <a:srgbClr val="0070C0"/>
              </a:solidFill>
              <a:effectLst/>
              <a:uLnTx/>
              <a:uFillTx/>
            </a:endParaRPr>
          </a:p>
        </p:txBody>
      </p:sp>
      <p:sp>
        <p:nvSpPr>
          <p:cNvPr id="32" name="TextBox 31"/>
          <p:cNvSpPr txBox="1"/>
          <p:nvPr/>
        </p:nvSpPr>
        <p:spPr>
          <a:xfrm>
            <a:off x="4932040" y="3121804"/>
            <a:ext cx="1828246"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70C0"/>
                </a:solidFill>
                <a:effectLst/>
                <a:uLnTx/>
                <a:uFillTx/>
              </a:rPr>
              <a:t>观察到变化的数据触发</a:t>
            </a:r>
            <a:r>
              <a:rPr kumimoji="0" lang="en-US" altLang="zh-CN" sz="1400" b="0" i="0" u="none" strike="noStrike" kern="0" cap="none" spc="0" normalizeH="0" baseline="0" noProof="0" dirty="0" smtClean="0">
                <a:ln>
                  <a:noFill/>
                </a:ln>
                <a:solidFill>
                  <a:srgbClr val="0070C0"/>
                </a:solidFill>
                <a:effectLst/>
                <a:uLnTx/>
                <a:uFillTx/>
              </a:rPr>
              <a:t>onChange()</a:t>
            </a:r>
            <a:r>
              <a:rPr kumimoji="0" lang="zh-CN" altLang="en-US" sz="1400" b="0" i="0" u="none" strike="noStrike" kern="0" cap="none" spc="0" normalizeH="0" baseline="0" noProof="0" dirty="0" smtClean="0">
                <a:ln>
                  <a:noFill/>
                </a:ln>
                <a:solidFill>
                  <a:srgbClr val="0070C0"/>
                </a:solidFill>
                <a:effectLst/>
                <a:uLnTx/>
                <a:uFillTx/>
              </a:rPr>
              <a:t>方法</a:t>
            </a:r>
            <a:endParaRPr kumimoji="0" lang="zh-CN" altLang="en-US" sz="1400" b="0" i="0" u="none" strike="noStrike" kern="0" cap="none" spc="0" normalizeH="0" baseline="0" noProof="0" dirty="0">
              <a:ln>
                <a:noFill/>
              </a:ln>
              <a:solidFill>
                <a:srgbClr val="0070C0"/>
              </a:solidFill>
              <a:effectLst/>
              <a:uLnTx/>
              <a:uFillTx/>
            </a:endParaRPr>
          </a:p>
        </p:txBody>
      </p:sp>
      <p:sp>
        <p:nvSpPr>
          <p:cNvPr id="15"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itchFamily="34" charset="-122"/>
                <a:ea typeface="微软雅黑" pitchFamily="34" charset="-122"/>
                <a:sym typeface="宋体" charset="-122"/>
              </a:rPr>
              <a:t>7</a:t>
            </a:r>
            <a:r>
              <a:rPr lang="en-US" altLang="zh-CN" sz="3200" b="1" dirty="0" smtClean="0">
                <a:solidFill>
                  <a:srgbClr val="006BA9"/>
                </a:solidFill>
                <a:latin typeface="微软雅黑" pitchFamily="34" charset="-122"/>
                <a:ea typeface="微软雅黑" pitchFamily="34" charset="-122"/>
                <a:sym typeface="宋体" charset="-122"/>
              </a:rPr>
              <a:t>.4.1  </a:t>
            </a:r>
            <a:r>
              <a:rPr lang="zh-CN" altLang="en-US" sz="3200" b="1" dirty="0" smtClean="0">
                <a:solidFill>
                  <a:srgbClr val="006BA9"/>
                </a:solidFill>
                <a:latin typeface="微软雅黑" pitchFamily="34" charset="-122"/>
                <a:ea typeface="微软雅黑" pitchFamily="34" charset="-122"/>
                <a:sym typeface="宋体" charset="-122"/>
              </a:rPr>
              <a:t>什么是内</a:t>
            </a:r>
            <a:r>
              <a:rPr lang="zh-CN" altLang="en-US" sz="3200" b="1" dirty="0">
                <a:solidFill>
                  <a:srgbClr val="006BA9"/>
                </a:solidFill>
                <a:latin typeface="微软雅黑" pitchFamily="34" charset="-122"/>
                <a:ea typeface="微软雅黑" pitchFamily="34" charset="-122"/>
                <a:sym typeface="宋体" charset="-122"/>
              </a:rPr>
              <a:t>容观察</a:t>
            </a:r>
            <a:r>
              <a:rPr lang="zh-CN" altLang="en-US" sz="3200" b="1" dirty="0" smtClean="0">
                <a:solidFill>
                  <a:srgbClr val="006BA9"/>
                </a:solidFill>
                <a:latin typeface="微软雅黑" pitchFamily="34" charset="-122"/>
                <a:ea typeface="微软雅黑" pitchFamily="34" charset="-122"/>
                <a:sym typeface="宋体" charset="-122"/>
              </a:rPr>
              <a:t>者 </a:t>
            </a:r>
            <a:endParaRPr lang="zh-CN" altLang="en-US" sz="3200" b="1" dirty="0">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1150523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up)">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right)">
                                      <p:cBhvr>
                                        <p:cTn id="17" dur="500"/>
                                        <p:tgtEl>
                                          <p:spTgt spid="24"/>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right)">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left)">
                                      <p:cBhvr>
                                        <p:cTn id="25" dur="500"/>
                                        <p:tgtEl>
                                          <p:spTgt spid="29"/>
                                        </p:tgtEl>
                                      </p:cBhvr>
                                    </p:animEffect>
                                  </p:childTnLst>
                                </p:cTn>
                              </p:par>
                              <p:par>
                                <p:cTn id="26" presetID="22" presetClass="entr" presetSubtype="8"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up)">
                                      <p:cBhvr>
                                        <p:cTn id="36" dur="5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right)">
                                      <p:cBhvr>
                                        <p:cTn id="41" dur="500"/>
                                        <p:tgtEl>
                                          <p:spTgt spid="30"/>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right)">
                                      <p:cBhvr>
                                        <p:cTn id="44" dur="500"/>
                                        <p:tgtEl>
                                          <p:spTgt spid="3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left)">
                                      <p:cBhvr>
                                        <p:cTn id="49" dur="500"/>
                                        <p:tgtEl>
                                          <p:spTgt spid="23"/>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5" grpId="0" animBg="1"/>
      <p:bldP spid="26" grpId="0" animBg="1"/>
      <p:bldP spid="27" grpId="0"/>
      <p:bldP spid="29" grpId="0"/>
      <p:bldP spid="31"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zh-CN" altLang="en-US" sz="3200" b="1" smtClean="0">
                <a:solidFill>
                  <a:srgbClr val="006BA9"/>
                </a:solidFill>
                <a:latin typeface="微软雅黑" pitchFamily="34" charset="-122"/>
                <a:ea typeface="微软雅黑" pitchFamily="34" charset="-122"/>
                <a:sym typeface="宋体" charset="-122"/>
              </a:rPr>
              <a:t>作业</a:t>
            </a:r>
            <a:r>
              <a:rPr lang="zh-CN" altLang="en-US" sz="3200" b="1">
                <a:solidFill>
                  <a:srgbClr val="006BA9"/>
                </a:solidFill>
                <a:latin typeface="微软雅黑" pitchFamily="34" charset="-122"/>
                <a:ea typeface="微软雅黑" pitchFamily="34" charset="-122"/>
                <a:sym typeface="宋体" charset="-122"/>
              </a:rPr>
              <a:t>点评</a:t>
            </a:r>
          </a:p>
        </p:txBody>
      </p:sp>
      <p:sp>
        <p:nvSpPr>
          <p:cNvPr id="4" name="内容占位符 2"/>
          <p:cNvSpPr txBox="1">
            <a:spLocks/>
          </p:cNvSpPr>
          <p:nvPr/>
        </p:nvSpPr>
        <p:spPr bwMode="auto">
          <a:xfrm>
            <a:off x="481013" y="2024807"/>
            <a:ext cx="7975600"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nSpc>
                <a:spcPct val="150000"/>
              </a:lnSpc>
              <a:spcBef>
                <a:spcPct val="20000"/>
              </a:spcBef>
              <a:buFontTx/>
              <a:buChar char="–"/>
            </a:pPr>
            <a:r>
              <a:rPr lang="zh-CN" altLang="en-US" sz="2400" dirty="0"/>
              <a:t>通过什么方法可以实现数据库</a:t>
            </a:r>
            <a:r>
              <a:rPr lang="zh-CN" altLang="en-US" sz="2400" dirty="0" smtClean="0"/>
              <a:t>的增删</a:t>
            </a:r>
            <a:r>
              <a:rPr lang="zh-CN" altLang="en-US" sz="2400" dirty="0"/>
              <a:t>改查？</a:t>
            </a:r>
          </a:p>
          <a:p>
            <a:pPr lvl="1">
              <a:lnSpc>
                <a:spcPct val="150000"/>
              </a:lnSpc>
              <a:spcBef>
                <a:spcPct val="20000"/>
              </a:spcBef>
              <a:buFontTx/>
              <a:buChar char="–"/>
            </a:pPr>
            <a:r>
              <a:rPr lang="en-US" altLang="zh-CN" sz="2400" dirty="0">
                <a:latin typeface="Arial" pitchFamily="34" charset="0"/>
                <a:cs typeface="Arial" pitchFamily="34" charset="0"/>
              </a:rPr>
              <a:t>ListView</a:t>
            </a:r>
            <a:r>
              <a:rPr lang="zh-CN" altLang="en-US" sz="2400" dirty="0">
                <a:latin typeface="Arial" pitchFamily="34" charset="0"/>
                <a:cs typeface="Arial" pitchFamily="34" charset="0"/>
              </a:rPr>
              <a:t>的长按监听事件的方法是什</a:t>
            </a:r>
            <a:r>
              <a:rPr lang="zh-CN" altLang="en-US" sz="2400" dirty="0" smtClean="0">
                <a:latin typeface="Arial" pitchFamily="34" charset="0"/>
                <a:cs typeface="Arial" pitchFamily="34" charset="0"/>
              </a:rPr>
              <a:t>么</a:t>
            </a:r>
            <a:r>
              <a:rPr lang="zh-CN" altLang="en-US" sz="2400" dirty="0" smtClean="0"/>
              <a:t>？</a:t>
            </a:r>
            <a:endParaRPr lang="en-US" altLang="zh-CN" sz="2400" dirty="0" smtClean="0"/>
          </a:p>
        </p:txBody>
      </p:sp>
    </p:spTree>
    <p:custDataLst>
      <p:tags r:id="rId1"/>
    </p:custDataLst>
    <p:extLst>
      <p:ext uri="{BB962C8B-B14F-4D97-AF65-F5344CB8AC3E}">
        <p14:creationId xmlns:p14="http://schemas.microsoft.com/office/powerpoint/2010/main" val="194996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696913" y="1587319"/>
            <a:ext cx="7796212" cy="3497865"/>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dirty="0"/>
              <a:t>    </a:t>
            </a:r>
            <a:r>
              <a:rPr lang="en-US" altLang="zh-CN" sz="1400" dirty="0"/>
              <a:t>private class MyObserver extends ContentObserver{</a:t>
            </a:r>
            <a:endParaRPr lang="zh-CN" altLang="zh-CN" sz="1400" dirty="0"/>
          </a:p>
          <a:p>
            <a:r>
              <a:rPr lang="en-US" altLang="zh-CN" sz="1400" dirty="0"/>
              <a:t>        public MyObserver(Handler handler) {</a:t>
            </a:r>
            <a:endParaRPr lang="zh-CN" altLang="zh-CN" sz="1400" dirty="0"/>
          </a:p>
          <a:p>
            <a:r>
              <a:rPr lang="en-US" altLang="zh-CN" sz="1400" dirty="0"/>
              <a:t>            super(handler);</a:t>
            </a:r>
            <a:endParaRPr lang="zh-CN" altLang="zh-CN" sz="1400" dirty="0"/>
          </a:p>
          <a:p>
            <a:r>
              <a:rPr lang="en-US" altLang="zh-CN" sz="1400" dirty="0"/>
              <a:t>        }</a:t>
            </a:r>
            <a:endParaRPr lang="zh-CN" altLang="zh-CN" sz="1400" dirty="0"/>
          </a:p>
          <a:p>
            <a:r>
              <a:rPr lang="en-US" altLang="zh-CN" sz="1400" dirty="0"/>
              <a:t>        public void onChange(boolean selfChange) {</a:t>
            </a:r>
            <a:endParaRPr lang="zh-CN" altLang="zh-CN" sz="1400" dirty="0"/>
          </a:p>
          <a:p>
            <a:r>
              <a:rPr lang="en-US" altLang="zh-CN" sz="1400" dirty="0"/>
              <a:t>            super.onChange(selfChange);</a:t>
            </a:r>
            <a:endParaRPr lang="zh-CN" altLang="zh-CN" sz="1400" dirty="0"/>
          </a:p>
          <a:p>
            <a:r>
              <a:rPr lang="en-US" altLang="zh-CN" sz="1400" dirty="0"/>
              <a:t> </a:t>
            </a:r>
            <a:r>
              <a:rPr lang="en-US" altLang="zh-CN" sz="1400" dirty="0" smtClean="0"/>
              <a:t>         }</a:t>
            </a:r>
            <a:endParaRPr lang="en-US" altLang="zh-CN" sz="1400" dirty="0"/>
          </a:p>
          <a:p>
            <a:r>
              <a:rPr lang="en-US" altLang="zh-CN" sz="1400" dirty="0"/>
              <a:t>    }</a:t>
            </a:r>
            <a:endParaRPr lang="zh-CN" altLang="zh-CN" sz="1400" dirty="0"/>
          </a:p>
        </p:txBody>
      </p:sp>
      <p:sp>
        <p:nvSpPr>
          <p:cNvPr id="24" name="矩形 23"/>
          <p:cNvSpPr/>
          <p:nvPr/>
        </p:nvSpPr>
        <p:spPr>
          <a:xfrm>
            <a:off x="899592" y="1691516"/>
            <a:ext cx="3983448" cy="369332"/>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sp>
        <p:nvSpPr>
          <p:cNvPr id="25" name="圆角矩形 24"/>
          <p:cNvSpPr/>
          <p:nvPr/>
        </p:nvSpPr>
        <p:spPr>
          <a:xfrm>
            <a:off x="5348769" y="1691516"/>
            <a:ext cx="1887527"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b="1" dirty="0">
                <a:solidFill>
                  <a:schemeClr val="bg1"/>
                </a:solidFill>
                <a:ea typeface="宋体" pitchFamily="2" charset="-122"/>
              </a:rPr>
              <a:t>创建</a:t>
            </a:r>
            <a:r>
              <a:rPr lang="zh-CN" altLang="en-US" b="1" dirty="0" smtClean="0">
                <a:solidFill>
                  <a:schemeClr val="bg1"/>
                </a:solidFill>
                <a:ea typeface="宋体" pitchFamily="2" charset="-122"/>
              </a:rPr>
              <a:t>内</a:t>
            </a:r>
            <a:r>
              <a:rPr lang="zh-CN" altLang="en-US" b="1" dirty="0">
                <a:solidFill>
                  <a:schemeClr val="bg1"/>
                </a:solidFill>
                <a:ea typeface="宋体" pitchFamily="2" charset="-122"/>
              </a:rPr>
              <a:t>容观察者</a:t>
            </a:r>
            <a:endParaRPr lang="en-US" altLang="zh-CN" b="1" dirty="0">
              <a:solidFill>
                <a:schemeClr val="bg1"/>
              </a:solidFill>
              <a:ea typeface="宋体" pitchFamily="2" charset="-122"/>
            </a:endParaRPr>
          </a:p>
        </p:txBody>
      </p:sp>
      <p:cxnSp>
        <p:nvCxnSpPr>
          <p:cNvPr id="26" name="直接箭头连接符 25"/>
          <p:cNvCxnSpPr/>
          <p:nvPr/>
        </p:nvCxnSpPr>
        <p:spPr bwMode="auto">
          <a:xfrm flipV="1">
            <a:off x="4901832" y="1887688"/>
            <a:ext cx="446937" cy="1"/>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矩形 26"/>
          <p:cNvSpPr/>
          <p:nvPr/>
        </p:nvSpPr>
        <p:spPr>
          <a:xfrm>
            <a:off x="971600" y="3068960"/>
            <a:ext cx="3515396" cy="936104"/>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sp>
        <p:nvSpPr>
          <p:cNvPr id="28" name="圆角矩形 27"/>
          <p:cNvSpPr/>
          <p:nvPr/>
        </p:nvSpPr>
        <p:spPr>
          <a:xfrm>
            <a:off x="4883040" y="2963714"/>
            <a:ext cx="3960000" cy="1021556"/>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b="1" dirty="0">
                <a:solidFill>
                  <a:schemeClr val="bg1"/>
                </a:solidFill>
                <a:ea typeface="宋体" pitchFamily="2" charset="-122"/>
              </a:rPr>
              <a:t>当观察</a:t>
            </a:r>
            <a:r>
              <a:rPr lang="zh-CN" altLang="en-US" b="1" dirty="0" smtClean="0">
                <a:solidFill>
                  <a:schemeClr val="bg1"/>
                </a:solidFill>
                <a:ea typeface="宋体" pitchFamily="2" charset="-122"/>
              </a:rPr>
              <a:t>到</a:t>
            </a:r>
            <a:r>
              <a:rPr lang="en-US" altLang="zh-CN" b="1" dirty="0">
                <a:solidFill>
                  <a:schemeClr val="bg1"/>
                </a:solidFill>
                <a:ea typeface="宋体" pitchFamily="2" charset="-122"/>
              </a:rPr>
              <a:t>Uri</a:t>
            </a:r>
            <a:r>
              <a:rPr lang="zh-CN" altLang="en-US" b="1" dirty="0">
                <a:solidFill>
                  <a:schemeClr val="bg1"/>
                </a:solidFill>
                <a:ea typeface="宋体" pitchFamily="2" charset="-122"/>
              </a:rPr>
              <a:t>代表的数据发生变化时调用此方</a:t>
            </a:r>
            <a:r>
              <a:rPr lang="zh-CN" altLang="en-US" b="1" dirty="0" smtClean="0">
                <a:solidFill>
                  <a:schemeClr val="bg1"/>
                </a:solidFill>
                <a:ea typeface="宋体" pitchFamily="2" charset="-122"/>
              </a:rPr>
              <a:t>法，程</a:t>
            </a:r>
            <a:r>
              <a:rPr lang="zh-CN" altLang="en-US" b="1" dirty="0">
                <a:solidFill>
                  <a:schemeClr val="bg1"/>
                </a:solidFill>
                <a:ea typeface="宋体" pitchFamily="2" charset="-122"/>
              </a:rPr>
              <a:t>序会回调</a:t>
            </a:r>
            <a:r>
              <a:rPr lang="en-US" altLang="zh-CN" b="1" dirty="0">
                <a:solidFill>
                  <a:schemeClr val="bg1"/>
                </a:solidFill>
                <a:ea typeface="宋体" pitchFamily="2" charset="-122"/>
              </a:rPr>
              <a:t>onChange()</a:t>
            </a:r>
            <a:r>
              <a:rPr lang="zh-CN" altLang="en-US" b="1" dirty="0">
                <a:solidFill>
                  <a:schemeClr val="bg1"/>
                </a:solidFill>
                <a:ea typeface="宋体" pitchFamily="2" charset="-122"/>
              </a:rPr>
              <a:t>方法，并在该方法中处理相关逻辑</a:t>
            </a:r>
            <a:endParaRPr lang="en-US" altLang="zh-CN" b="1" dirty="0">
              <a:solidFill>
                <a:schemeClr val="bg1"/>
              </a:solidFill>
              <a:ea typeface="宋体" pitchFamily="2" charset="-122"/>
            </a:endParaRPr>
          </a:p>
        </p:txBody>
      </p:sp>
      <p:cxnSp>
        <p:nvCxnSpPr>
          <p:cNvPr id="29" name="直接箭头连接符 28"/>
          <p:cNvCxnSpPr/>
          <p:nvPr/>
        </p:nvCxnSpPr>
        <p:spPr bwMode="auto">
          <a:xfrm flipV="1">
            <a:off x="4486996" y="3429000"/>
            <a:ext cx="396044" cy="14327"/>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itchFamily="34" charset="-122"/>
                <a:ea typeface="微软雅黑" pitchFamily="34" charset="-122"/>
                <a:sym typeface="宋体" charset="-122"/>
              </a:rPr>
              <a:t>7</a:t>
            </a:r>
            <a:r>
              <a:rPr lang="en-US" altLang="zh-CN" sz="3200" b="1" dirty="0" smtClean="0">
                <a:solidFill>
                  <a:srgbClr val="006BA9"/>
                </a:solidFill>
                <a:latin typeface="微软雅黑" pitchFamily="34" charset="-122"/>
                <a:ea typeface="微软雅黑" pitchFamily="34" charset="-122"/>
                <a:sym typeface="宋体" charset="-122"/>
              </a:rPr>
              <a:t>.4.1  </a:t>
            </a:r>
            <a:r>
              <a:rPr lang="zh-CN" altLang="en-US" sz="3200" b="1" dirty="0" smtClean="0">
                <a:solidFill>
                  <a:srgbClr val="006BA9"/>
                </a:solidFill>
                <a:latin typeface="微软雅黑" pitchFamily="34" charset="-122"/>
                <a:ea typeface="微软雅黑" pitchFamily="34" charset="-122"/>
                <a:sym typeface="宋体" charset="-122"/>
              </a:rPr>
              <a:t>什么是内</a:t>
            </a:r>
            <a:r>
              <a:rPr lang="zh-CN" altLang="en-US" sz="3200" b="1" dirty="0">
                <a:solidFill>
                  <a:srgbClr val="006BA9"/>
                </a:solidFill>
                <a:latin typeface="微软雅黑" pitchFamily="34" charset="-122"/>
                <a:ea typeface="微软雅黑" pitchFamily="34" charset="-122"/>
                <a:sym typeface="宋体" charset="-122"/>
              </a:rPr>
              <a:t>容观察</a:t>
            </a:r>
            <a:r>
              <a:rPr lang="zh-CN" altLang="en-US" sz="3200" b="1" dirty="0" smtClean="0">
                <a:solidFill>
                  <a:srgbClr val="006BA9"/>
                </a:solidFill>
                <a:latin typeface="微软雅黑" pitchFamily="34" charset="-122"/>
                <a:ea typeface="微软雅黑" pitchFamily="34" charset="-122"/>
                <a:sym typeface="宋体" charset="-122"/>
              </a:rPr>
              <a:t>者 </a:t>
            </a:r>
            <a:endParaRPr lang="zh-CN" altLang="en-US" sz="3200" b="1" dirty="0">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203556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500"/>
                                        <p:tgtEl>
                                          <p:spTgt spid="25"/>
                                        </p:tgtEl>
                                      </p:cBhvr>
                                    </p:animEffect>
                                  </p:childTnLst>
                                </p:cTn>
                              </p:par>
                              <p:par>
                                <p:cTn id="11" presetID="22" presetClass="entr" presetSubtype="8"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24"/>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25"/>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26"/>
                                        </p:tgtEl>
                                        <p:attrNameLst>
                                          <p:attrName>style.visibility</p:attrName>
                                        </p:attrNameLst>
                                      </p:cBhvr>
                                      <p:to>
                                        <p:strVal val="hidden"/>
                                      </p:to>
                                    </p:set>
                                  </p:childTnLst>
                                </p:cTn>
                              </p:par>
                            </p:childTnLst>
                          </p:cTn>
                        </p:par>
                        <p:par>
                          <p:cTn id="22" fill="hold">
                            <p:stCondLst>
                              <p:cond delay="0"/>
                            </p:stCondLst>
                            <p:childTnLst>
                              <p:par>
                                <p:cTn id="23" presetID="22" presetClass="entr" presetSubtype="8"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par>
                                <p:cTn id="29" presetID="22" presetClass="entr" presetSubtype="8"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27"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15" name="TextBox 14"/>
          <p:cNvSpPr txBox="1"/>
          <p:nvPr/>
        </p:nvSpPr>
        <p:spPr>
          <a:xfrm>
            <a:off x="696913" y="1556792"/>
            <a:ext cx="7796212" cy="1338828"/>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dirty="0"/>
              <a:t>    ContentResolver resolver = getContentResolver();</a:t>
            </a:r>
            <a:endParaRPr lang="zh-CN" altLang="zh-CN" dirty="0"/>
          </a:p>
          <a:p>
            <a:r>
              <a:rPr lang="en-US" altLang="zh-CN" dirty="0"/>
              <a:t>    Uri uri = Uri.parse("content://aaa.bbb.ccc");</a:t>
            </a:r>
            <a:endParaRPr lang="zh-CN" altLang="zh-CN" dirty="0"/>
          </a:p>
          <a:p>
            <a:r>
              <a:rPr lang="en-US" altLang="zh-CN" dirty="0"/>
              <a:t>    resolver.registerContentObserver(uri, true, new MyObserver(new Handler()));</a:t>
            </a:r>
            <a:endParaRPr lang="zh-CN" altLang="zh-CN" dirty="0"/>
          </a:p>
        </p:txBody>
      </p:sp>
      <p:sp>
        <p:nvSpPr>
          <p:cNvPr id="16" name="矩形 15"/>
          <p:cNvSpPr/>
          <p:nvPr/>
        </p:nvSpPr>
        <p:spPr>
          <a:xfrm>
            <a:off x="971600" y="2488230"/>
            <a:ext cx="7272808" cy="369332"/>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sp>
        <p:nvSpPr>
          <p:cNvPr id="18" name="圆角矩形 17"/>
          <p:cNvSpPr/>
          <p:nvPr/>
        </p:nvSpPr>
        <p:spPr>
          <a:xfrm>
            <a:off x="4716017" y="1829328"/>
            <a:ext cx="2088231" cy="360000"/>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b="1" dirty="0">
                <a:solidFill>
                  <a:schemeClr val="bg1"/>
                </a:solidFill>
                <a:ea typeface="宋体" pitchFamily="2" charset="-122"/>
              </a:rPr>
              <a:t>注册内容观察者</a:t>
            </a:r>
            <a:endParaRPr lang="en-US" altLang="zh-CN" b="1" dirty="0">
              <a:solidFill>
                <a:schemeClr val="bg1"/>
              </a:solidFill>
              <a:ea typeface="宋体" pitchFamily="2" charset="-122"/>
            </a:endParaRPr>
          </a:p>
        </p:txBody>
      </p:sp>
      <p:cxnSp>
        <p:nvCxnSpPr>
          <p:cNvPr id="19" name="直接箭头连接符 18"/>
          <p:cNvCxnSpPr/>
          <p:nvPr/>
        </p:nvCxnSpPr>
        <p:spPr bwMode="auto">
          <a:xfrm flipV="1">
            <a:off x="5760132" y="2180794"/>
            <a:ext cx="0" cy="307436"/>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圆角矩形标注 19"/>
          <p:cNvSpPr/>
          <p:nvPr/>
        </p:nvSpPr>
        <p:spPr bwMode="auto">
          <a:xfrm>
            <a:off x="696913" y="3255660"/>
            <a:ext cx="7796212" cy="3168352"/>
          </a:xfrm>
          <a:prstGeom prst="wedgeRoundRectCallout">
            <a:avLst>
              <a:gd name="adj1" fmla="val 13208"/>
              <a:gd name="adj2" fmla="val -58684"/>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a:extLst/>
        </p:spPr>
        <p:txBody>
          <a:bodyPr anchor="ctr"/>
          <a:lstStyle/>
          <a:p>
            <a:pPr>
              <a:lnSpc>
                <a:spcPct val="150000"/>
              </a:lnSpc>
              <a:defRPr/>
            </a:pPr>
            <a:r>
              <a:rPr lang="en-US" altLang="zh-CN" dirty="0" smtClean="0">
                <a:latin typeface="Times New Roman" panose="02020603050405020304" pitchFamily="18" charset="0"/>
                <a:ea typeface="宋体" pitchFamily="2" charset="-122"/>
                <a:cs typeface="Times New Roman" panose="02020603050405020304" pitchFamily="18" charset="0"/>
              </a:rPr>
              <a:t>       </a:t>
            </a:r>
            <a:r>
              <a:rPr lang="zh-CN" altLang="en-US" sz="1600" dirty="0" smtClean="0">
                <a:latin typeface="Times New Roman" panose="02020603050405020304" pitchFamily="18" charset="0"/>
                <a:ea typeface="宋体" pitchFamily="2" charset="-122"/>
                <a:cs typeface="Times New Roman" panose="02020603050405020304" pitchFamily="18" charset="0"/>
              </a:rPr>
              <a:t>注册内容观察者的方法原型为：</a:t>
            </a:r>
            <a:r>
              <a:rPr lang="en-US" altLang="zh-CN" sz="1600" dirty="0" smtClean="0">
                <a:latin typeface="Times New Roman" panose="02020603050405020304" pitchFamily="18" charset="0"/>
                <a:ea typeface="宋体" pitchFamily="2" charset="-122"/>
                <a:cs typeface="Times New Roman" panose="02020603050405020304" pitchFamily="18" charset="0"/>
              </a:rPr>
              <a:t>public final void </a:t>
            </a:r>
            <a:r>
              <a:rPr lang="en-US" altLang="zh-CN" sz="1600" dirty="0" err="1" smtClean="0">
                <a:latin typeface="Times New Roman" panose="02020603050405020304" pitchFamily="18" charset="0"/>
                <a:ea typeface="宋体" pitchFamily="2" charset="-122"/>
                <a:cs typeface="Times New Roman" panose="02020603050405020304" pitchFamily="18" charset="0"/>
              </a:rPr>
              <a:t>registerContentObserver</a:t>
            </a:r>
            <a:r>
              <a:rPr lang="en-US" altLang="zh-CN" sz="1600" dirty="0" smtClean="0">
                <a:latin typeface="Times New Roman" panose="02020603050405020304" pitchFamily="18" charset="0"/>
                <a:ea typeface="宋体" pitchFamily="2" charset="-122"/>
                <a:cs typeface="Times New Roman" panose="02020603050405020304" pitchFamily="18" charset="0"/>
              </a:rPr>
              <a:t>(Uri </a:t>
            </a:r>
            <a:r>
              <a:rPr lang="en-US" altLang="zh-CN" sz="1600" dirty="0" err="1" smtClean="0">
                <a:latin typeface="Times New Roman" panose="02020603050405020304" pitchFamily="18" charset="0"/>
                <a:ea typeface="宋体" pitchFamily="2" charset="-122"/>
                <a:cs typeface="Times New Roman" panose="02020603050405020304" pitchFamily="18" charset="0"/>
              </a:rPr>
              <a:t>uri,boolean</a:t>
            </a:r>
            <a:r>
              <a:rPr lang="en-US" altLang="zh-CN" sz="1600" dirty="0" smtClean="0">
                <a:latin typeface="Times New Roman" panose="02020603050405020304" pitchFamily="18" charset="0"/>
                <a:ea typeface="宋体" pitchFamily="2" charset="-122"/>
                <a:cs typeface="Times New Roman" panose="02020603050405020304" pitchFamily="18" charset="0"/>
              </a:rPr>
              <a:t> </a:t>
            </a:r>
            <a:r>
              <a:rPr lang="en-US" altLang="zh-CN" sz="1600" dirty="0" err="1" smtClean="0">
                <a:latin typeface="Times New Roman" panose="02020603050405020304" pitchFamily="18" charset="0"/>
                <a:ea typeface="宋体" pitchFamily="2" charset="-122"/>
                <a:cs typeface="Times New Roman" panose="02020603050405020304" pitchFamily="18" charset="0"/>
              </a:rPr>
              <a:t>notifyForDescendents,ContentObserver</a:t>
            </a:r>
            <a:r>
              <a:rPr lang="en-US" altLang="zh-CN" sz="1600" dirty="0" smtClean="0">
                <a:latin typeface="Times New Roman" panose="02020603050405020304" pitchFamily="18" charset="0"/>
                <a:ea typeface="宋体" pitchFamily="2" charset="-122"/>
                <a:cs typeface="Times New Roman" panose="02020603050405020304" pitchFamily="18" charset="0"/>
              </a:rPr>
              <a:t> observer)</a:t>
            </a:r>
          </a:p>
          <a:p>
            <a:pPr>
              <a:lnSpc>
                <a:spcPct val="150000"/>
              </a:lnSpc>
              <a:defRPr/>
            </a:pPr>
            <a:r>
              <a:rPr lang="en-US" altLang="zh-CN" sz="1600" dirty="0" smtClean="0">
                <a:latin typeface="Times New Roman" panose="02020603050405020304" pitchFamily="18" charset="0"/>
                <a:ea typeface="宋体" pitchFamily="2" charset="-122"/>
                <a:cs typeface="Times New Roman" panose="02020603050405020304" pitchFamily="18" charset="0"/>
              </a:rPr>
              <a:t>        </a:t>
            </a:r>
            <a:r>
              <a:rPr lang="zh-CN" altLang="en-US" sz="1600" dirty="0" smtClean="0">
                <a:latin typeface="Times New Roman" panose="02020603050405020304" pitchFamily="18" charset="0"/>
                <a:ea typeface="宋体" pitchFamily="2" charset="-122"/>
                <a:cs typeface="Times New Roman" panose="02020603050405020304" pitchFamily="18" charset="0"/>
              </a:rPr>
              <a:t>功能：为指定的</a:t>
            </a:r>
            <a:r>
              <a:rPr lang="en-US" altLang="zh-CN" sz="1600" dirty="0" smtClean="0">
                <a:latin typeface="Times New Roman" panose="02020603050405020304" pitchFamily="18" charset="0"/>
                <a:ea typeface="宋体" pitchFamily="2" charset="-122"/>
                <a:cs typeface="Times New Roman" panose="02020603050405020304" pitchFamily="18" charset="0"/>
              </a:rPr>
              <a:t>Uri</a:t>
            </a:r>
            <a:r>
              <a:rPr lang="zh-CN" altLang="en-US" sz="1600" dirty="0" smtClean="0">
                <a:latin typeface="Times New Roman" panose="02020603050405020304" pitchFamily="18" charset="0"/>
                <a:ea typeface="宋体" pitchFamily="2" charset="-122"/>
                <a:cs typeface="Times New Roman" panose="02020603050405020304" pitchFamily="18" charset="0"/>
              </a:rPr>
              <a:t>注册一个</a:t>
            </a:r>
            <a:r>
              <a:rPr lang="en-US" altLang="zh-CN" sz="1600" dirty="0" err="1" smtClean="0">
                <a:latin typeface="Times New Roman" panose="02020603050405020304" pitchFamily="18" charset="0"/>
                <a:ea typeface="宋体" pitchFamily="2" charset="-122"/>
                <a:cs typeface="Times New Roman" panose="02020603050405020304" pitchFamily="18" charset="0"/>
              </a:rPr>
              <a:t>ContentObserver</a:t>
            </a:r>
            <a:r>
              <a:rPr lang="zh-CN" altLang="en-US" sz="1600" dirty="0" smtClean="0">
                <a:latin typeface="Times New Roman" panose="02020603050405020304" pitchFamily="18" charset="0"/>
                <a:ea typeface="宋体" pitchFamily="2" charset="-122"/>
                <a:cs typeface="Times New Roman" panose="02020603050405020304" pitchFamily="18" charset="0"/>
              </a:rPr>
              <a:t>派生类实例，当指定的</a:t>
            </a:r>
            <a:r>
              <a:rPr lang="en-US" altLang="zh-CN" sz="1600" dirty="0" smtClean="0">
                <a:latin typeface="Times New Roman" panose="02020603050405020304" pitchFamily="18" charset="0"/>
                <a:ea typeface="宋体" pitchFamily="2" charset="-122"/>
                <a:cs typeface="Times New Roman" panose="02020603050405020304" pitchFamily="18" charset="0"/>
              </a:rPr>
              <a:t>Uri</a:t>
            </a:r>
            <a:r>
              <a:rPr lang="zh-CN" altLang="en-US" sz="1600" dirty="0" smtClean="0">
                <a:latin typeface="Times New Roman" panose="02020603050405020304" pitchFamily="18" charset="0"/>
                <a:ea typeface="宋体" pitchFamily="2" charset="-122"/>
                <a:cs typeface="Times New Roman" panose="02020603050405020304" pitchFamily="18" charset="0"/>
              </a:rPr>
              <a:t>发生改变时，回调该实例对象去处理。</a:t>
            </a:r>
            <a:endParaRPr lang="en-US" altLang="zh-CN" sz="1600" dirty="0" smtClean="0">
              <a:latin typeface="Times New Roman" panose="02020603050405020304" pitchFamily="18" charset="0"/>
              <a:ea typeface="宋体" pitchFamily="2" charset="-122"/>
              <a:cs typeface="Times New Roman" panose="02020603050405020304" pitchFamily="18" charset="0"/>
            </a:endParaRPr>
          </a:p>
          <a:p>
            <a:pPr>
              <a:lnSpc>
                <a:spcPct val="150000"/>
              </a:lnSpc>
              <a:defRPr/>
            </a:pPr>
            <a:r>
              <a:rPr lang="en-US" altLang="zh-CN" sz="1600" dirty="0" smtClean="0">
                <a:latin typeface="Times New Roman" panose="02020603050405020304" pitchFamily="18" charset="0"/>
                <a:ea typeface="宋体" pitchFamily="2" charset="-122"/>
                <a:cs typeface="Times New Roman" panose="02020603050405020304" pitchFamily="18" charset="0"/>
              </a:rPr>
              <a:t>        </a:t>
            </a:r>
            <a:r>
              <a:rPr lang="zh-CN" altLang="en-US" sz="1600" dirty="0" smtClean="0">
                <a:latin typeface="Times New Roman" panose="02020603050405020304" pitchFamily="18" charset="0"/>
                <a:ea typeface="宋体" pitchFamily="2" charset="-122"/>
                <a:cs typeface="Times New Roman" panose="02020603050405020304" pitchFamily="18" charset="0"/>
              </a:rPr>
              <a:t>参数：</a:t>
            </a:r>
            <a:r>
              <a:rPr lang="en-US" altLang="zh-CN" sz="1600" dirty="0" err="1" smtClean="0">
                <a:latin typeface="Times New Roman" panose="02020603050405020304" pitchFamily="18" charset="0"/>
                <a:ea typeface="宋体" pitchFamily="2" charset="-122"/>
                <a:cs typeface="Times New Roman" panose="02020603050405020304" pitchFamily="18" charset="0"/>
              </a:rPr>
              <a:t>uri</a:t>
            </a:r>
            <a:r>
              <a:rPr lang="en-US" altLang="zh-CN" sz="1600" dirty="0" smtClean="0">
                <a:latin typeface="Times New Roman" panose="02020603050405020304" pitchFamily="18" charset="0"/>
                <a:ea typeface="宋体" pitchFamily="2" charset="-122"/>
                <a:cs typeface="Times New Roman" panose="02020603050405020304" pitchFamily="18" charset="0"/>
              </a:rPr>
              <a:t>    </a:t>
            </a:r>
            <a:r>
              <a:rPr lang="zh-CN" altLang="en-US" sz="1600" dirty="0" smtClean="0">
                <a:latin typeface="Times New Roman" panose="02020603050405020304" pitchFamily="18" charset="0"/>
                <a:ea typeface="宋体" pitchFamily="2" charset="-122"/>
                <a:cs typeface="Times New Roman" panose="02020603050405020304" pitchFamily="18" charset="0"/>
              </a:rPr>
              <a:t>需要观察的</a:t>
            </a:r>
            <a:r>
              <a:rPr lang="en-US" altLang="zh-CN" sz="1600" dirty="0" smtClean="0">
                <a:latin typeface="Times New Roman" panose="02020603050405020304" pitchFamily="18" charset="0"/>
                <a:ea typeface="宋体" pitchFamily="2" charset="-122"/>
                <a:cs typeface="Times New Roman" panose="02020603050405020304" pitchFamily="18" charset="0"/>
              </a:rPr>
              <a:t>Uri</a:t>
            </a:r>
          </a:p>
          <a:p>
            <a:pPr>
              <a:lnSpc>
                <a:spcPct val="150000"/>
              </a:lnSpc>
              <a:defRPr/>
            </a:pPr>
            <a:r>
              <a:rPr lang="en-US" altLang="zh-CN" sz="1600" dirty="0" smtClean="0">
                <a:latin typeface="Times New Roman" panose="02020603050405020304" pitchFamily="18" charset="0"/>
                <a:ea typeface="宋体" pitchFamily="2" charset="-122"/>
                <a:cs typeface="Times New Roman" panose="02020603050405020304" pitchFamily="18" charset="0"/>
              </a:rPr>
              <a:t>                   </a:t>
            </a:r>
            <a:r>
              <a:rPr lang="en-US" altLang="zh-CN" sz="1600" dirty="0" err="1" smtClean="0">
                <a:latin typeface="Times New Roman" panose="02020603050405020304" pitchFamily="18" charset="0"/>
                <a:ea typeface="宋体" pitchFamily="2" charset="-122"/>
                <a:cs typeface="Times New Roman" panose="02020603050405020304" pitchFamily="18" charset="0"/>
              </a:rPr>
              <a:t>notifyForDescendents</a:t>
            </a:r>
            <a:r>
              <a:rPr lang="en-US" altLang="zh-CN" sz="1600" dirty="0" smtClean="0">
                <a:latin typeface="Times New Roman" panose="02020603050405020304" pitchFamily="18" charset="0"/>
                <a:ea typeface="宋体" pitchFamily="2" charset="-122"/>
                <a:cs typeface="Times New Roman" panose="02020603050405020304" pitchFamily="18" charset="0"/>
              </a:rPr>
              <a:t>    false</a:t>
            </a:r>
            <a:r>
              <a:rPr lang="zh-CN" altLang="en-US" sz="1600" dirty="0" smtClean="0">
                <a:latin typeface="Times New Roman" panose="02020603050405020304" pitchFamily="18" charset="0"/>
                <a:ea typeface="宋体" pitchFamily="2" charset="-122"/>
                <a:cs typeface="Times New Roman" panose="02020603050405020304" pitchFamily="18" charset="0"/>
              </a:rPr>
              <a:t>表示只匹配该</a:t>
            </a:r>
            <a:r>
              <a:rPr lang="en-US" altLang="zh-CN" sz="1600" dirty="0" smtClean="0">
                <a:latin typeface="Times New Roman" panose="02020603050405020304" pitchFamily="18" charset="0"/>
                <a:ea typeface="宋体" pitchFamily="2" charset="-122"/>
                <a:cs typeface="Times New Roman" panose="02020603050405020304" pitchFamily="18" charset="0"/>
              </a:rPr>
              <a:t>Uri</a:t>
            </a:r>
          </a:p>
          <a:p>
            <a:pPr>
              <a:lnSpc>
                <a:spcPct val="150000"/>
              </a:lnSpc>
              <a:defRPr/>
            </a:pPr>
            <a:r>
              <a:rPr lang="en-US" altLang="zh-CN" sz="1600" dirty="0" smtClean="0">
                <a:latin typeface="Times New Roman" panose="02020603050405020304" pitchFamily="18" charset="0"/>
                <a:ea typeface="宋体" pitchFamily="2" charset="-122"/>
                <a:cs typeface="Times New Roman" panose="02020603050405020304" pitchFamily="18" charset="0"/>
              </a:rPr>
              <a:t>                                                          </a:t>
            </a:r>
            <a:r>
              <a:rPr lang="en-US" altLang="zh-CN" sz="1600" dirty="0" smtClean="0">
                <a:latin typeface="Times New Roman" panose="02020603050405020304" pitchFamily="18" charset="0"/>
                <a:ea typeface="宋体" pitchFamily="2" charset="-122"/>
                <a:cs typeface="Times New Roman" panose="02020603050405020304" pitchFamily="18" charset="0"/>
              </a:rPr>
              <a:t> true</a:t>
            </a:r>
            <a:r>
              <a:rPr lang="zh-CN" altLang="en-US" sz="1600" dirty="0" smtClean="0">
                <a:latin typeface="Times New Roman" panose="02020603050405020304" pitchFamily="18" charset="0"/>
                <a:ea typeface="宋体" pitchFamily="2" charset="-122"/>
                <a:cs typeface="Times New Roman" panose="02020603050405020304" pitchFamily="18" charset="0"/>
              </a:rPr>
              <a:t>表示可以同时匹配其派生的</a:t>
            </a:r>
            <a:r>
              <a:rPr lang="en-US" altLang="zh-CN" sz="1600" dirty="0" smtClean="0">
                <a:latin typeface="Times New Roman" panose="02020603050405020304" pitchFamily="18" charset="0"/>
                <a:ea typeface="宋体" pitchFamily="2" charset="-122"/>
                <a:cs typeface="Times New Roman" panose="02020603050405020304" pitchFamily="18" charset="0"/>
              </a:rPr>
              <a:t>Uri</a:t>
            </a:r>
          </a:p>
          <a:p>
            <a:pPr>
              <a:lnSpc>
                <a:spcPct val="150000"/>
              </a:lnSpc>
              <a:defRPr/>
            </a:pPr>
            <a:r>
              <a:rPr lang="en-US" altLang="zh-CN" sz="1600" dirty="0" smtClean="0">
                <a:latin typeface="Times New Roman" panose="02020603050405020304" pitchFamily="18" charset="0"/>
                <a:ea typeface="宋体" pitchFamily="2" charset="-122"/>
                <a:cs typeface="Times New Roman" panose="02020603050405020304" pitchFamily="18" charset="0"/>
              </a:rPr>
              <a:t>                   observer    </a:t>
            </a:r>
            <a:r>
              <a:rPr lang="zh-CN" altLang="en-US" sz="1600" dirty="0" smtClean="0">
                <a:latin typeface="Times New Roman" panose="02020603050405020304" pitchFamily="18" charset="0"/>
                <a:ea typeface="宋体" pitchFamily="2" charset="-122"/>
                <a:cs typeface="Times New Roman" panose="02020603050405020304" pitchFamily="18" charset="0"/>
              </a:rPr>
              <a:t>创建的内容观察者对象</a:t>
            </a:r>
            <a:r>
              <a:rPr lang="en-US" altLang="zh-CN" sz="1600" dirty="0" smtClean="0">
                <a:latin typeface="Times New Roman" panose="02020603050405020304" pitchFamily="18" charset="0"/>
                <a:ea typeface="宋体" pitchFamily="2" charset="-122"/>
                <a:cs typeface="Times New Roman" panose="02020603050405020304" pitchFamily="18" charset="0"/>
              </a:rPr>
              <a:t>   </a:t>
            </a:r>
          </a:p>
        </p:txBody>
      </p:sp>
      <p:sp>
        <p:nvSpPr>
          <p:cNvPr id="9"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itchFamily="34" charset="-122"/>
                <a:ea typeface="微软雅黑" pitchFamily="34" charset="-122"/>
                <a:sym typeface="宋体" charset="-122"/>
              </a:rPr>
              <a:t>7</a:t>
            </a:r>
            <a:r>
              <a:rPr lang="en-US" altLang="zh-CN" sz="3200" b="1" dirty="0" smtClean="0">
                <a:solidFill>
                  <a:srgbClr val="006BA9"/>
                </a:solidFill>
                <a:latin typeface="微软雅黑" pitchFamily="34" charset="-122"/>
                <a:ea typeface="微软雅黑" pitchFamily="34" charset="-122"/>
                <a:sym typeface="宋体" charset="-122"/>
              </a:rPr>
              <a:t>.4.1  </a:t>
            </a:r>
            <a:r>
              <a:rPr lang="zh-CN" altLang="en-US" sz="3200" b="1" dirty="0" smtClean="0">
                <a:solidFill>
                  <a:srgbClr val="006BA9"/>
                </a:solidFill>
                <a:latin typeface="微软雅黑" pitchFamily="34" charset="-122"/>
                <a:ea typeface="微软雅黑" pitchFamily="34" charset="-122"/>
                <a:sym typeface="宋体" charset="-122"/>
              </a:rPr>
              <a:t>什么是内</a:t>
            </a:r>
            <a:r>
              <a:rPr lang="zh-CN" altLang="en-US" sz="3200" b="1" dirty="0">
                <a:solidFill>
                  <a:srgbClr val="006BA9"/>
                </a:solidFill>
                <a:latin typeface="微软雅黑" pitchFamily="34" charset="-122"/>
                <a:ea typeface="微软雅黑" pitchFamily="34" charset="-122"/>
                <a:sym typeface="宋体" charset="-122"/>
              </a:rPr>
              <a:t>容观察</a:t>
            </a:r>
            <a:r>
              <a:rPr lang="zh-CN" altLang="en-US" sz="3200" b="1" dirty="0" smtClean="0">
                <a:solidFill>
                  <a:srgbClr val="006BA9"/>
                </a:solidFill>
                <a:latin typeface="微软雅黑" pitchFamily="34" charset="-122"/>
                <a:ea typeface="微软雅黑" pitchFamily="34" charset="-122"/>
                <a:sym typeface="宋体" charset="-122"/>
              </a:rPr>
              <a:t>者 </a:t>
            </a:r>
            <a:endParaRPr lang="zh-CN" altLang="en-US" sz="3200" b="1" dirty="0">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3817217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par>
                                <p:cTn id="11" presetID="22" presetClass="entr" presetSubtype="4"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up)">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15" name="TextBox 14"/>
          <p:cNvSpPr txBox="1"/>
          <p:nvPr/>
        </p:nvSpPr>
        <p:spPr>
          <a:xfrm>
            <a:off x="607094" y="1609724"/>
            <a:ext cx="7796212" cy="2609428"/>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dirty="0"/>
              <a:t>    @Override</a:t>
            </a:r>
          </a:p>
          <a:p>
            <a:r>
              <a:rPr lang="en-US" altLang="zh-CN" dirty="0"/>
              <a:t>protected void onDestroy() {</a:t>
            </a:r>
          </a:p>
          <a:p>
            <a:r>
              <a:rPr lang="en-US" altLang="zh-CN" dirty="0"/>
              <a:t>     super.onDestroy();</a:t>
            </a:r>
          </a:p>
          <a:p>
            <a:r>
              <a:rPr lang="en-US" altLang="zh-CN" dirty="0" smtClean="0"/>
              <a:t>     getContentResolver</a:t>
            </a:r>
            <a:r>
              <a:rPr lang="en-US" altLang="zh-CN" dirty="0"/>
              <a:t>().unregisterContentObserver(new MyObserver(</a:t>
            </a:r>
          </a:p>
          <a:p>
            <a:r>
              <a:rPr lang="en-US" altLang="zh-CN" dirty="0"/>
              <a:t>                                                                            </a:t>
            </a:r>
            <a:r>
              <a:rPr lang="en-US" altLang="zh-CN" dirty="0" smtClean="0"/>
              <a:t>                             new </a:t>
            </a:r>
            <a:r>
              <a:rPr lang="en-US" altLang="zh-CN" dirty="0"/>
              <a:t>Handler()));</a:t>
            </a:r>
          </a:p>
          <a:p>
            <a:r>
              <a:rPr lang="en-US" altLang="zh-CN" dirty="0"/>
              <a:t>}</a:t>
            </a:r>
          </a:p>
        </p:txBody>
      </p:sp>
      <p:sp>
        <p:nvSpPr>
          <p:cNvPr id="16" name="矩形 15"/>
          <p:cNvSpPr/>
          <p:nvPr/>
        </p:nvSpPr>
        <p:spPr>
          <a:xfrm>
            <a:off x="884459" y="2937226"/>
            <a:ext cx="7414145" cy="760730"/>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sp>
        <p:nvSpPr>
          <p:cNvPr id="18" name="圆角矩形 17"/>
          <p:cNvSpPr/>
          <p:nvPr/>
        </p:nvSpPr>
        <p:spPr>
          <a:xfrm>
            <a:off x="2762421" y="2228288"/>
            <a:ext cx="2848749"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b="1" dirty="0" smtClean="0">
                <a:solidFill>
                  <a:schemeClr val="bg1"/>
                </a:solidFill>
                <a:ea typeface="宋体" pitchFamily="2" charset="-122"/>
              </a:rPr>
              <a:t>取消注</a:t>
            </a:r>
            <a:r>
              <a:rPr lang="zh-CN" altLang="en-US" b="1" dirty="0">
                <a:solidFill>
                  <a:schemeClr val="bg1"/>
                </a:solidFill>
                <a:ea typeface="宋体" pitchFamily="2" charset="-122"/>
              </a:rPr>
              <a:t>册内容观察者</a:t>
            </a:r>
            <a:endParaRPr lang="en-US" altLang="zh-CN" b="1" dirty="0">
              <a:solidFill>
                <a:schemeClr val="bg1"/>
              </a:solidFill>
              <a:ea typeface="宋体" pitchFamily="2" charset="-122"/>
            </a:endParaRPr>
          </a:p>
        </p:txBody>
      </p:sp>
      <p:cxnSp>
        <p:nvCxnSpPr>
          <p:cNvPr id="19" name="直接箭头连接符 18"/>
          <p:cNvCxnSpPr/>
          <p:nvPr/>
        </p:nvCxnSpPr>
        <p:spPr bwMode="auto">
          <a:xfrm flipV="1">
            <a:off x="4186796" y="2636912"/>
            <a:ext cx="0" cy="300314"/>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itchFamily="34" charset="-122"/>
                <a:ea typeface="微软雅黑" pitchFamily="34" charset="-122"/>
                <a:sym typeface="宋体" charset="-122"/>
              </a:rPr>
              <a:t>7</a:t>
            </a:r>
            <a:r>
              <a:rPr lang="en-US" altLang="zh-CN" sz="3200" b="1" dirty="0" smtClean="0">
                <a:solidFill>
                  <a:srgbClr val="006BA9"/>
                </a:solidFill>
                <a:latin typeface="微软雅黑" pitchFamily="34" charset="-122"/>
                <a:ea typeface="微软雅黑" pitchFamily="34" charset="-122"/>
                <a:sym typeface="宋体" charset="-122"/>
              </a:rPr>
              <a:t>.4.1  </a:t>
            </a:r>
            <a:r>
              <a:rPr lang="zh-CN" altLang="en-US" sz="3200" b="1" dirty="0" smtClean="0">
                <a:solidFill>
                  <a:srgbClr val="006BA9"/>
                </a:solidFill>
                <a:latin typeface="微软雅黑" pitchFamily="34" charset="-122"/>
                <a:ea typeface="微软雅黑" pitchFamily="34" charset="-122"/>
                <a:sym typeface="宋体" charset="-122"/>
              </a:rPr>
              <a:t>什么是内</a:t>
            </a:r>
            <a:r>
              <a:rPr lang="zh-CN" altLang="en-US" sz="3200" b="1" dirty="0">
                <a:solidFill>
                  <a:srgbClr val="006BA9"/>
                </a:solidFill>
                <a:latin typeface="微软雅黑" pitchFamily="34" charset="-122"/>
                <a:ea typeface="微软雅黑" pitchFamily="34" charset="-122"/>
                <a:sym typeface="宋体" charset="-122"/>
              </a:rPr>
              <a:t>容观察</a:t>
            </a:r>
            <a:r>
              <a:rPr lang="zh-CN" altLang="en-US" sz="3200" b="1" dirty="0" smtClean="0">
                <a:solidFill>
                  <a:srgbClr val="006BA9"/>
                </a:solidFill>
                <a:latin typeface="微软雅黑" pitchFamily="34" charset="-122"/>
                <a:ea typeface="微软雅黑" pitchFamily="34" charset="-122"/>
                <a:sym typeface="宋体" charset="-122"/>
              </a:rPr>
              <a:t>者 </a:t>
            </a:r>
            <a:endParaRPr lang="zh-CN" altLang="en-US" sz="3200" b="1" dirty="0">
              <a:solidFill>
                <a:srgbClr val="006BA9"/>
              </a:solidFill>
              <a:latin typeface="微软雅黑" pitchFamily="34" charset="-122"/>
              <a:ea typeface="微软雅黑" pitchFamily="34" charset="-122"/>
              <a:sym typeface="宋体" charset="-122"/>
            </a:endParaRPr>
          </a:p>
        </p:txBody>
      </p:sp>
      <p:sp>
        <p:nvSpPr>
          <p:cNvPr id="11" name="圆角矩形标注 10"/>
          <p:cNvSpPr/>
          <p:nvPr/>
        </p:nvSpPr>
        <p:spPr bwMode="auto">
          <a:xfrm>
            <a:off x="731811" y="4828795"/>
            <a:ext cx="7650163" cy="883975"/>
          </a:xfrm>
          <a:prstGeom prst="wedgeRoundRectCallout">
            <a:avLst>
              <a:gd name="adj1" fmla="val 15982"/>
              <a:gd name="adj2" fmla="val -81426"/>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a:extLst/>
        </p:spPr>
        <p:txBody>
          <a:bodyPr anchor="ctr"/>
          <a:lstStyle/>
          <a:p>
            <a:pPr lvl="0">
              <a:lnSpc>
                <a:spcPct val="150000"/>
              </a:lnSpc>
              <a:defRPr/>
            </a:pPr>
            <a:r>
              <a:rPr kumimoji="0" lang="zh-CN" altLang="en-US" sz="1800" b="0" i="0" u="none" strike="noStrike" kern="0" cap="none" spc="0" normalizeH="0" baseline="0" noProof="0" dirty="0">
                <a:ln>
                  <a:noFill/>
                </a:ln>
                <a:solidFill>
                  <a:srgbClr val="EA157A"/>
                </a:solidFill>
                <a:effectLst/>
                <a:uLnTx/>
                <a:uFillTx/>
                <a:latin typeface="Times New Roman" panose="02020603050405020304" pitchFamily="18" charset="0"/>
                <a:cs typeface="Times New Roman" panose="02020603050405020304" pitchFamily="18" charset="0"/>
              </a:rPr>
              <a:t>        </a:t>
            </a:r>
            <a:r>
              <a:rPr kumimoji="0" lang="zh-CN" altLang="en-US" sz="1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注意</a:t>
            </a:r>
            <a:r>
              <a:rPr lang="zh-CN" altLang="en-US" kern="0" dirty="0">
                <a:solidFill>
                  <a:srgbClr val="FF0000"/>
                </a:solidFill>
                <a:latin typeface="Times New Roman" panose="02020603050405020304" pitchFamily="18" charset="0"/>
                <a:cs typeface="Times New Roman" panose="02020603050405020304" pitchFamily="18" charset="0"/>
              </a:rPr>
              <a:t>：在内容观察者监听的</a:t>
            </a:r>
            <a:r>
              <a:rPr lang="en-US" altLang="zh-CN" kern="0" dirty="0">
                <a:solidFill>
                  <a:srgbClr val="FF0000"/>
                </a:solidFill>
                <a:latin typeface="Times New Roman" panose="02020603050405020304" pitchFamily="18" charset="0"/>
                <a:cs typeface="Times New Roman" panose="02020603050405020304" pitchFamily="18" charset="0"/>
              </a:rPr>
              <a:t>ContentProvider</a:t>
            </a:r>
            <a:r>
              <a:rPr lang="zh-CN" altLang="en-US" kern="0" dirty="0">
                <a:solidFill>
                  <a:srgbClr val="FF0000"/>
                </a:solidFill>
                <a:latin typeface="Times New Roman" panose="02020603050405020304" pitchFamily="18" charset="0"/>
                <a:cs typeface="Times New Roman" panose="02020603050405020304" pitchFamily="18" charset="0"/>
              </a:rPr>
              <a:t>中，重写的</a:t>
            </a:r>
            <a:r>
              <a:rPr lang="en-US" altLang="zh-CN" kern="0" dirty="0">
                <a:solidFill>
                  <a:srgbClr val="FF0000"/>
                </a:solidFill>
                <a:latin typeface="Times New Roman" panose="02020603050405020304" pitchFamily="18" charset="0"/>
                <a:cs typeface="Times New Roman" panose="02020603050405020304" pitchFamily="18" charset="0"/>
              </a:rPr>
              <a:t>insert()</a:t>
            </a:r>
            <a:r>
              <a:rPr lang="zh-CN" altLang="en-US" kern="0" dirty="0">
                <a:solidFill>
                  <a:srgbClr val="FF0000"/>
                </a:solidFill>
                <a:latin typeface="Times New Roman" panose="02020603050405020304" pitchFamily="18" charset="0"/>
                <a:cs typeface="Times New Roman" panose="02020603050405020304" pitchFamily="18" charset="0"/>
              </a:rPr>
              <a:t>方法、</a:t>
            </a:r>
            <a:r>
              <a:rPr lang="en-US" altLang="zh-CN" kern="0" dirty="0">
                <a:solidFill>
                  <a:srgbClr val="FF0000"/>
                </a:solidFill>
                <a:latin typeface="Times New Roman" panose="02020603050405020304" pitchFamily="18" charset="0"/>
                <a:cs typeface="Times New Roman" panose="02020603050405020304" pitchFamily="18" charset="0"/>
              </a:rPr>
              <a:t>delete()</a:t>
            </a:r>
            <a:r>
              <a:rPr lang="zh-CN" altLang="en-US" kern="0" dirty="0">
                <a:solidFill>
                  <a:srgbClr val="FF0000"/>
                </a:solidFill>
                <a:latin typeface="Times New Roman" panose="02020603050405020304" pitchFamily="18" charset="0"/>
                <a:cs typeface="Times New Roman" panose="02020603050405020304" pitchFamily="18" charset="0"/>
              </a:rPr>
              <a:t>方法、</a:t>
            </a:r>
            <a:r>
              <a:rPr lang="en-US" altLang="zh-CN" kern="0" dirty="0">
                <a:solidFill>
                  <a:srgbClr val="FF0000"/>
                </a:solidFill>
                <a:latin typeface="Times New Roman" panose="02020603050405020304" pitchFamily="18" charset="0"/>
                <a:cs typeface="Times New Roman" panose="02020603050405020304" pitchFamily="18" charset="0"/>
              </a:rPr>
              <a:t>update()</a:t>
            </a:r>
            <a:r>
              <a:rPr lang="zh-CN" altLang="en-US" kern="0" dirty="0">
                <a:solidFill>
                  <a:srgbClr val="FF0000"/>
                </a:solidFill>
                <a:latin typeface="Times New Roman" panose="02020603050405020304" pitchFamily="18" charset="0"/>
                <a:cs typeface="Times New Roman" panose="02020603050405020304" pitchFamily="18" charset="0"/>
              </a:rPr>
              <a:t>方法</a:t>
            </a:r>
            <a:r>
              <a:rPr lang="zh-CN" altLang="en-US" kern="0" dirty="0" smtClean="0">
                <a:solidFill>
                  <a:srgbClr val="FF0000"/>
                </a:solidFill>
                <a:latin typeface="Times New Roman" panose="02020603050405020304" pitchFamily="18" charset="0"/>
                <a:cs typeface="Times New Roman" panose="02020603050405020304" pitchFamily="18" charset="0"/>
              </a:rPr>
              <a:t>中会调用</a:t>
            </a:r>
            <a:r>
              <a:rPr lang="en-US" altLang="zh-CN" kern="0" dirty="0">
                <a:solidFill>
                  <a:srgbClr val="FF0000"/>
                </a:solidFill>
                <a:latin typeface="Times New Roman" panose="02020603050405020304" pitchFamily="18" charset="0"/>
                <a:cs typeface="Times New Roman" panose="02020603050405020304" pitchFamily="18" charset="0"/>
              </a:rPr>
              <a:t>ContentResolver</a:t>
            </a:r>
            <a:r>
              <a:rPr lang="zh-CN" altLang="en-US" kern="0" dirty="0">
                <a:solidFill>
                  <a:srgbClr val="FF0000"/>
                </a:solidFill>
                <a:latin typeface="Times New Roman" panose="02020603050405020304" pitchFamily="18" charset="0"/>
                <a:cs typeface="Times New Roman" panose="02020603050405020304" pitchFamily="18" charset="0"/>
              </a:rPr>
              <a:t>的</a:t>
            </a:r>
            <a:r>
              <a:rPr lang="en-US" altLang="zh-CN" kern="0" dirty="0">
                <a:solidFill>
                  <a:srgbClr val="FF0000"/>
                </a:solidFill>
                <a:latin typeface="Times New Roman" panose="02020603050405020304" pitchFamily="18" charset="0"/>
                <a:cs typeface="Times New Roman" panose="02020603050405020304" pitchFamily="18" charset="0"/>
              </a:rPr>
              <a:t>notifyChange()</a:t>
            </a:r>
            <a:r>
              <a:rPr lang="zh-CN" altLang="en-US" kern="0" dirty="0">
                <a:solidFill>
                  <a:srgbClr val="FF0000"/>
                </a:solidFill>
                <a:latin typeface="Times New Roman" panose="02020603050405020304" pitchFamily="18" charset="0"/>
                <a:cs typeface="Times New Roman" panose="02020603050405020304" pitchFamily="18" charset="0"/>
              </a:rPr>
              <a:t>方法。</a:t>
            </a:r>
          </a:p>
        </p:txBody>
      </p:sp>
    </p:spTree>
    <p:custDataLst>
      <p:tags r:id="rId1"/>
    </p:custDataLst>
    <p:extLst>
      <p:ext uri="{BB962C8B-B14F-4D97-AF65-F5344CB8AC3E}">
        <p14:creationId xmlns:p14="http://schemas.microsoft.com/office/powerpoint/2010/main" val="3585014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par>
                                <p:cTn id="11" presetID="22" presetClass="entr" presetSubtype="4"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37" name="椭圆 36"/>
          <p:cNvSpPr/>
          <p:nvPr/>
        </p:nvSpPr>
        <p:spPr bwMode="auto">
          <a:xfrm rot="574600">
            <a:off x="775737" y="1800448"/>
            <a:ext cx="362543" cy="36253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marL="0" marR="0" lvl="0" indent="0" defTabSz="914400" eaLnBrk="1" fontAlgn="auto" latinLnBrk="0" hangingPunct="1">
              <a:lnSpc>
                <a:spcPct val="100000"/>
              </a:lnSpc>
              <a:spcBef>
                <a:spcPts val="0"/>
              </a:spcBef>
              <a:spcAft>
                <a:spcPts val="0"/>
              </a:spcAft>
              <a:buClrTx/>
              <a:buSzTx/>
              <a:buFont typeface="Arial" pitchFamily="34" charset="0"/>
              <a:buNone/>
              <a:tabLst/>
              <a:defRPr/>
            </a:pPr>
            <a:endParaRPr kumimoji="0" lang="zh-CN" altLang="en-US" sz="1800" b="0" i="0" u="none" strike="noStrike" kern="0" cap="none" spc="0" normalizeH="0" baseline="0" noProof="0" dirty="0">
              <a:ln>
                <a:noFill/>
              </a:ln>
              <a:solidFill>
                <a:sysClr val="window" lastClr="FFFFFF"/>
              </a:solidFill>
              <a:effectLst/>
              <a:uLnTx/>
              <a:uFillTx/>
              <a:latin typeface="Arial" charset="0"/>
              <a:ea typeface="宋体" pitchFamily="2" charset="-122"/>
            </a:endParaRPr>
          </a:p>
        </p:txBody>
      </p:sp>
      <p:sp>
        <p:nvSpPr>
          <p:cNvPr id="38" name="TextBox 37"/>
          <p:cNvSpPr txBox="1"/>
          <p:nvPr/>
        </p:nvSpPr>
        <p:spPr>
          <a:xfrm>
            <a:off x="785177" y="1805790"/>
            <a:ext cx="34817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Verdana" panose="020B0604030504040204" pitchFamily="34" charset="0"/>
                <a:cs typeface="Verdana" panose="020B0604030504040204" pitchFamily="34" charset="0"/>
              </a:rPr>
              <a:t>1</a:t>
            </a:r>
            <a:endParaRPr kumimoji="0" lang="zh-CN" altLang="en-US" sz="1800" b="1" i="0" u="none" strike="noStrike" kern="0" cap="none" spc="0" normalizeH="0" baseline="0" noProof="0" dirty="0">
              <a:ln>
                <a:noFill/>
              </a:ln>
              <a:solidFill>
                <a:sysClr val="window" lastClr="FFFFFF"/>
              </a:solidFill>
              <a:effectLst/>
              <a:uLnTx/>
              <a:uFillTx/>
              <a:latin typeface="Verdana" panose="020B0604030504040204" pitchFamily="34" charset="0"/>
              <a:cs typeface="Verdana" panose="020B0604030504040204" pitchFamily="34" charset="0"/>
            </a:endParaRPr>
          </a:p>
        </p:txBody>
      </p:sp>
      <p:cxnSp>
        <p:nvCxnSpPr>
          <p:cNvPr id="39" name="直接连接符 38"/>
          <p:cNvCxnSpPr/>
          <p:nvPr/>
        </p:nvCxnSpPr>
        <p:spPr>
          <a:xfrm>
            <a:off x="957008" y="2160070"/>
            <a:ext cx="5227814"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57" name="椭圆 56"/>
          <p:cNvSpPr/>
          <p:nvPr/>
        </p:nvSpPr>
        <p:spPr bwMode="auto">
          <a:xfrm rot="574600">
            <a:off x="777956" y="2434266"/>
            <a:ext cx="362543" cy="36253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marL="0" marR="0" lvl="0" indent="0" defTabSz="914400" eaLnBrk="1" fontAlgn="auto" latinLnBrk="0" hangingPunct="1">
              <a:lnSpc>
                <a:spcPct val="100000"/>
              </a:lnSpc>
              <a:spcBef>
                <a:spcPts val="0"/>
              </a:spcBef>
              <a:spcAft>
                <a:spcPts val="0"/>
              </a:spcAft>
              <a:buClrTx/>
              <a:buSzTx/>
              <a:buFont typeface="Arial" pitchFamily="34" charset="0"/>
              <a:buNone/>
              <a:tabLst/>
              <a:defRPr/>
            </a:pPr>
            <a:endParaRPr kumimoji="0" lang="zh-CN" altLang="en-US" sz="1800" b="0" i="0" u="none" strike="noStrike" kern="0" cap="none" spc="0" normalizeH="0" baseline="0" noProof="0" dirty="0">
              <a:ln>
                <a:noFill/>
              </a:ln>
              <a:solidFill>
                <a:sysClr val="window" lastClr="FFFFFF"/>
              </a:solidFill>
              <a:effectLst/>
              <a:uLnTx/>
              <a:uFillTx/>
              <a:latin typeface="Arial" charset="0"/>
              <a:ea typeface="宋体" pitchFamily="2" charset="-122"/>
            </a:endParaRPr>
          </a:p>
        </p:txBody>
      </p:sp>
      <p:sp>
        <p:nvSpPr>
          <p:cNvPr id="58" name="TextBox 57"/>
          <p:cNvSpPr txBox="1"/>
          <p:nvPr/>
        </p:nvSpPr>
        <p:spPr>
          <a:xfrm>
            <a:off x="791358" y="2416866"/>
            <a:ext cx="34817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Verdana" panose="020B0604030504040204" pitchFamily="34" charset="0"/>
                <a:cs typeface="Verdana" panose="020B0604030504040204" pitchFamily="34" charset="0"/>
              </a:rPr>
              <a:t>2</a:t>
            </a:r>
            <a:endParaRPr kumimoji="0" lang="zh-CN" altLang="en-US" sz="1800" b="1" i="0" u="none" strike="noStrike" kern="0" cap="none" spc="0" normalizeH="0" baseline="0" noProof="0" dirty="0">
              <a:ln>
                <a:noFill/>
              </a:ln>
              <a:solidFill>
                <a:sysClr val="window" lastClr="FFFFFF"/>
              </a:solidFill>
              <a:effectLst/>
              <a:uLnTx/>
              <a:uFillTx/>
              <a:latin typeface="Verdana" panose="020B0604030504040204" pitchFamily="34" charset="0"/>
              <a:cs typeface="Verdana" panose="020B0604030504040204" pitchFamily="34" charset="0"/>
            </a:endParaRPr>
          </a:p>
        </p:txBody>
      </p:sp>
      <p:cxnSp>
        <p:nvCxnSpPr>
          <p:cNvPr id="59" name="直接连接符 58"/>
          <p:cNvCxnSpPr/>
          <p:nvPr/>
        </p:nvCxnSpPr>
        <p:spPr>
          <a:xfrm>
            <a:off x="974322" y="2806464"/>
            <a:ext cx="5227814"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60" name="椭圆 59"/>
          <p:cNvSpPr/>
          <p:nvPr/>
        </p:nvSpPr>
        <p:spPr bwMode="auto">
          <a:xfrm rot="574600">
            <a:off x="781918" y="4730683"/>
            <a:ext cx="362543" cy="36253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marL="0" marR="0" lvl="0" indent="0" defTabSz="914400" eaLnBrk="1" fontAlgn="auto" latinLnBrk="0" hangingPunct="1">
              <a:lnSpc>
                <a:spcPct val="100000"/>
              </a:lnSpc>
              <a:spcBef>
                <a:spcPts val="0"/>
              </a:spcBef>
              <a:spcAft>
                <a:spcPts val="0"/>
              </a:spcAft>
              <a:buClrTx/>
              <a:buSzTx/>
              <a:buFont typeface="Arial" pitchFamily="34" charset="0"/>
              <a:buNone/>
              <a:tabLst/>
              <a:defRPr/>
            </a:pPr>
            <a:endParaRPr kumimoji="0" lang="zh-CN" altLang="en-US" sz="1800" b="0" i="0" u="none" strike="noStrike" kern="0" cap="none" spc="0" normalizeH="0" baseline="0" noProof="0" dirty="0">
              <a:ln>
                <a:noFill/>
              </a:ln>
              <a:solidFill>
                <a:sysClr val="window" lastClr="FFFFFF"/>
              </a:solidFill>
              <a:effectLst/>
              <a:uLnTx/>
              <a:uFillTx/>
              <a:latin typeface="Arial" charset="0"/>
              <a:ea typeface="宋体" pitchFamily="2" charset="-122"/>
            </a:endParaRPr>
          </a:p>
        </p:txBody>
      </p:sp>
      <p:sp>
        <p:nvSpPr>
          <p:cNvPr id="61" name="TextBox 60"/>
          <p:cNvSpPr txBox="1"/>
          <p:nvPr/>
        </p:nvSpPr>
        <p:spPr>
          <a:xfrm>
            <a:off x="791358" y="4736025"/>
            <a:ext cx="34817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Verdana" panose="020B0604030504040204" pitchFamily="34" charset="0"/>
                <a:cs typeface="Verdana" panose="020B0604030504040204" pitchFamily="34" charset="0"/>
              </a:rPr>
              <a:t>3</a:t>
            </a:r>
            <a:endParaRPr kumimoji="0" lang="zh-CN" altLang="en-US" sz="1800" b="1" i="0" u="none" strike="noStrike" kern="0" cap="none" spc="0" normalizeH="0" baseline="0" noProof="0" dirty="0">
              <a:ln>
                <a:noFill/>
              </a:ln>
              <a:solidFill>
                <a:sysClr val="window" lastClr="FFFFFF"/>
              </a:solidFill>
              <a:effectLst/>
              <a:uLnTx/>
              <a:uFillTx/>
              <a:latin typeface="Verdana" panose="020B0604030504040204" pitchFamily="34" charset="0"/>
              <a:cs typeface="Verdana" panose="020B0604030504040204" pitchFamily="34" charset="0"/>
            </a:endParaRPr>
          </a:p>
        </p:txBody>
      </p:sp>
      <p:cxnSp>
        <p:nvCxnSpPr>
          <p:cNvPr id="62" name="直接连接符 61"/>
          <p:cNvCxnSpPr/>
          <p:nvPr/>
        </p:nvCxnSpPr>
        <p:spPr>
          <a:xfrm>
            <a:off x="992079" y="5105357"/>
            <a:ext cx="5227814"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63" name="矩形 62"/>
          <p:cNvSpPr/>
          <p:nvPr/>
        </p:nvSpPr>
        <p:spPr>
          <a:xfrm>
            <a:off x="1172092" y="1814976"/>
            <a:ext cx="1151277" cy="345094"/>
          </a:xfrm>
          <a:prstGeom prst="rect">
            <a:avLst/>
          </a:prstGeom>
        </p:spPr>
        <p:txBody>
          <a:bodyPr wrap="square">
            <a:spAutoFit/>
          </a:bodyPr>
          <a:lstStyle/>
          <a:p>
            <a:pPr>
              <a:lnSpc>
                <a:spcPct val="130000"/>
              </a:lnSpc>
              <a:spcAft>
                <a:spcPts val="300"/>
              </a:spcAft>
              <a:defRPr/>
            </a:pPr>
            <a:r>
              <a:rPr lang="zh-CN" altLang="en-US" sz="1400" b="1" kern="0" dirty="0">
                <a:solidFill>
                  <a:srgbClr val="0070C0"/>
                </a:solidFill>
                <a:latin typeface="微软雅黑" pitchFamily="34" charset="-122"/>
                <a:ea typeface="微软雅黑" pitchFamily="34" charset="-122"/>
              </a:rPr>
              <a:t>功能描述：</a:t>
            </a:r>
            <a:endParaRPr lang="en-US" altLang="zh-CN" sz="1400" b="1" kern="0" dirty="0">
              <a:solidFill>
                <a:srgbClr val="0070C0"/>
              </a:solidFill>
              <a:latin typeface="微软雅黑" pitchFamily="34" charset="-122"/>
              <a:ea typeface="微软雅黑" pitchFamily="34" charset="-122"/>
            </a:endParaRPr>
          </a:p>
        </p:txBody>
      </p:sp>
      <p:sp>
        <p:nvSpPr>
          <p:cNvPr id="64" name="矩形 63"/>
          <p:cNvSpPr/>
          <p:nvPr/>
        </p:nvSpPr>
        <p:spPr>
          <a:xfrm>
            <a:off x="1165912" y="2416866"/>
            <a:ext cx="1157458" cy="345094"/>
          </a:xfrm>
          <a:prstGeom prst="rect">
            <a:avLst/>
          </a:prstGeom>
        </p:spPr>
        <p:txBody>
          <a:bodyPr wrap="square">
            <a:spAutoFit/>
          </a:bodyPr>
          <a:lstStyle/>
          <a:p>
            <a:pPr>
              <a:lnSpc>
                <a:spcPct val="130000"/>
              </a:lnSpc>
              <a:spcAft>
                <a:spcPts val="300"/>
              </a:spcAft>
              <a:defRPr/>
            </a:pPr>
            <a:r>
              <a:rPr lang="zh-CN" altLang="en-US" sz="1400" b="1" kern="0" dirty="0">
                <a:solidFill>
                  <a:srgbClr val="0070C0"/>
                </a:solidFill>
                <a:latin typeface="微软雅黑" pitchFamily="34" charset="-122"/>
                <a:ea typeface="微软雅黑" pitchFamily="34" charset="-122"/>
              </a:rPr>
              <a:t>技术要点：</a:t>
            </a:r>
            <a:endParaRPr lang="en-US" altLang="zh-CN" sz="1400" b="1" kern="0" dirty="0">
              <a:solidFill>
                <a:srgbClr val="0070C0"/>
              </a:solidFill>
              <a:latin typeface="微软雅黑" pitchFamily="34" charset="-122"/>
              <a:ea typeface="微软雅黑" pitchFamily="34" charset="-122"/>
            </a:endParaRPr>
          </a:p>
        </p:txBody>
      </p:sp>
      <p:sp>
        <p:nvSpPr>
          <p:cNvPr id="65" name="矩形 64"/>
          <p:cNvSpPr/>
          <p:nvPr/>
        </p:nvSpPr>
        <p:spPr>
          <a:xfrm>
            <a:off x="2443158" y="3054706"/>
            <a:ext cx="4217074" cy="2003625"/>
          </a:xfrm>
          <a:prstGeom prst="rect">
            <a:avLst/>
          </a:prstGeom>
        </p:spPr>
        <p:txBody>
          <a:bodyPr wrap="square">
            <a:spAutoFit/>
          </a:bodyPr>
          <a:lstStyle/>
          <a:p>
            <a:pPr marL="228600" lvl="0" indent="-228600">
              <a:lnSpc>
                <a:spcPct val="130000"/>
              </a:lnSpc>
              <a:spcAft>
                <a:spcPts val="300"/>
              </a:spcAft>
              <a:buFont typeface="+mj-ea"/>
              <a:buAutoNum type="circleNumDbPlain"/>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创建操作数据库的</a:t>
            </a:r>
            <a:r>
              <a:rPr lang="en-US" altLang="zh-CN" sz="1200" kern="0" dirty="0">
                <a:solidFill>
                  <a:sysClr val="windowText" lastClr="000000">
                    <a:lumMod val="65000"/>
                    <a:lumOff val="35000"/>
                  </a:sysClr>
                </a:solidFill>
                <a:latin typeface="Times New Roman" panose="02020603050405020304" pitchFamily="18" charset="0"/>
                <a:ea typeface="微软雅黑" pitchFamily="34" charset="-122"/>
                <a:cs typeface="Times New Roman" panose="02020603050405020304" pitchFamily="18" charset="0"/>
              </a:rPr>
              <a:t>ContentObserverDB</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程序</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endParaRPr>
          </a:p>
          <a:p>
            <a:pPr marL="228600" marR="0" lvl="0" indent="-228600" defTabSz="914400" eaLnBrk="1" fontAlgn="auto" latinLnBrk="0" hangingPunct="1">
              <a:lnSpc>
                <a:spcPct val="130000"/>
              </a:lnSpc>
              <a:spcBef>
                <a:spcPts val="0"/>
              </a:spcBef>
              <a:spcAft>
                <a:spcPts val="300"/>
              </a:spcAft>
              <a:buClrTx/>
              <a:buSzTx/>
              <a:buFont typeface="+mj-ea"/>
              <a:buAutoNum type="circleNumDbPlain"/>
              <a:tabLst/>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用户交互界面的设计与实现</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endParaRPr>
          </a:p>
          <a:p>
            <a:pPr marL="228600" marR="0" lvl="0" indent="-228600" defTabSz="914400" eaLnBrk="1" fontAlgn="auto" latinLnBrk="0" hangingPunct="1">
              <a:lnSpc>
                <a:spcPct val="130000"/>
              </a:lnSpc>
              <a:spcBef>
                <a:spcPts val="0"/>
              </a:spcBef>
              <a:spcAft>
                <a:spcPts val="300"/>
              </a:spcAft>
              <a:buClrTx/>
              <a:buSzTx/>
              <a:buFont typeface="+mj-ea"/>
              <a:buAutoNum type="circleNumDbPlain"/>
              <a:tabLst/>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数据库的帮助类（</a:t>
            </a:r>
            <a:r>
              <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PersonDBOpenHelper.java</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）的创建</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endParaRPr>
          </a:p>
          <a:p>
            <a:pPr marL="228600" marR="0" lvl="0" indent="-228600" defTabSz="914400" eaLnBrk="1" fontAlgn="auto" latinLnBrk="0" hangingPunct="1">
              <a:lnSpc>
                <a:spcPct val="130000"/>
              </a:lnSpc>
              <a:spcBef>
                <a:spcPts val="0"/>
              </a:spcBef>
              <a:spcAft>
                <a:spcPts val="300"/>
              </a:spcAft>
              <a:buClrTx/>
              <a:buSzTx/>
              <a:buFont typeface="+mj-ea"/>
              <a:buAutoNum type="circleNumDbPlain"/>
              <a:tabLst/>
              <a:defRPr/>
            </a:pPr>
            <a:r>
              <a:rPr kumimoji="0" lang="zh-CN" altLang="en-US" sz="12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内</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容提供者（</a:t>
            </a:r>
            <a:r>
              <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PersonProvider.java</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）的创建</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endParaRPr>
          </a:p>
          <a:p>
            <a:pPr marL="228600" marR="0" lvl="0" indent="-228600" defTabSz="914400" eaLnBrk="1" fontAlgn="auto" latinLnBrk="0" hangingPunct="1">
              <a:lnSpc>
                <a:spcPct val="130000"/>
              </a:lnSpc>
              <a:spcBef>
                <a:spcPts val="0"/>
              </a:spcBef>
              <a:spcAft>
                <a:spcPts val="300"/>
              </a:spcAft>
              <a:buClrTx/>
              <a:buSzTx/>
              <a:buFont typeface="+mj-ea"/>
              <a:buAutoNum type="circleNumDbPlain"/>
              <a:tabLst/>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操作数据库界</a:t>
            </a:r>
            <a:r>
              <a:rPr kumimoji="0" lang="zh-CN" altLang="en-US" sz="12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面逻辑代码的设计与实</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现</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endParaRPr>
          </a:p>
          <a:p>
            <a:pPr marL="228600" lvl="0" indent="-228600">
              <a:lnSpc>
                <a:spcPct val="130000"/>
              </a:lnSpc>
              <a:spcAft>
                <a:spcPts val="300"/>
              </a:spcAft>
              <a:buFont typeface="+mj-ea"/>
              <a:buAutoNum type="circleNumDbPlain"/>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创建监测数据库变化的</a:t>
            </a:r>
            <a:r>
              <a:rPr lang="en-US" altLang="zh-CN" sz="1200" kern="0" dirty="0">
                <a:solidFill>
                  <a:sysClr val="windowText" lastClr="000000">
                    <a:lumMod val="65000"/>
                    <a:lumOff val="35000"/>
                  </a:sysClr>
                </a:solidFill>
                <a:latin typeface="Times New Roman" panose="02020603050405020304" pitchFamily="18" charset="0"/>
                <a:ea typeface="微软雅黑" pitchFamily="34" charset="-122"/>
                <a:cs typeface="Times New Roman" panose="02020603050405020304" pitchFamily="18" charset="0"/>
              </a:rPr>
              <a:t>MonitorData</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程序</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endParaRPr>
          </a:p>
          <a:p>
            <a:pPr marL="228600" marR="0" lvl="0" indent="-228600" defTabSz="914400" eaLnBrk="1" fontAlgn="auto" latinLnBrk="0" hangingPunct="1">
              <a:lnSpc>
                <a:spcPct val="130000"/>
              </a:lnSpc>
              <a:spcBef>
                <a:spcPts val="0"/>
              </a:spcBef>
              <a:spcAft>
                <a:spcPts val="300"/>
              </a:spcAft>
              <a:buClrTx/>
              <a:buSzTx/>
              <a:buFont typeface="+mj-ea"/>
              <a:buAutoNum type="circleNumDbPlain"/>
              <a:tabLst/>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监测数据库变化界面逻辑代码的设计与实现</a:t>
            </a:r>
            <a:endPar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endParaRPr>
          </a:p>
        </p:txBody>
      </p:sp>
      <p:sp>
        <p:nvSpPr>
          <p:cNvPr id="67" name="矩形 66"/>
          <p:cNvSpPr/>
          <p:nvPr/>
        </p:nvSpPr>
        <p:spPr>
          <a:xfrm>
            <a:off x="1172092" y="4683608"/>
            <a:ext cx="1135247" cy="345094"/>
          </a:xfrm>
          <a:prstGeom prst="rect">
            <a:avLst/>
          </a:prstGeom>
        </p:spPr>
        <p:txBody>
          <a:bodyPr wrap="none">
            <a:spAutoFit/>
          </a:bodyPr>
          <a:lstStyle/>
          <a:p>
            <a:pPr>
              <a:lnSpc>
                <a:spcPct val="130000"/>
              </a:lnSpc>
              <a:spcAft>
                <a:spcPts val="300"/>
              </a:spcAft>
              <a:defRPr/>
            </a:pPr>
            <a:r>
              <a:rPr lang="zh-CN" altLang="en-US" sz="1400" b="1" kern="0" dirty="0">
                <a:solidFill>
                  <a:srgbClr val="0070C0"/>
                </a:solidFill>
                <a:latin typeface="微软雅黑" pitchFamily="34" charset="-122"/>
                <a:ea typeface="微软雅黑" pitchFamily="34" charset="-122"/>
              </a:rPr>
              <a:t>实现步骤： </a:t>
            </a:r>
          </a:p>
        </p:txBody>
      </p:sp>
      <p:sp>
        <p:nvSpPr>
          <p:cNvPr id="68" name="矩形 67"/>
          <p:cNvSpPr/>
          <p:nvPr/>
        </p:nvSpPr>
        <p:spPr>
          <a:xfrm>
            <a:off x="2443159" y="1823854"/>
            <a:ext cx="1569660" cy="332399"/>
          </a:xfrm>
          <a:prstGeom prst="rect">
            <a:avLst/>
          </a:prstGeom>
        </p:spPr>
        <p:txBody>
          <a:bodyPr wrap="none">
            <a:spAutoFit/>
          </a:bodyPr>
          <a:lstStyle/>
          <a:p>
            <a:pPr marL="0" marR="0" lvl="0" indent="0" defTabSz="914400" eaLnBrk="1" fontAlgn="auto" latinLnBrk="0" hangingPunct="1">
              <a:lnSpc>
                <a:spcPct val="130000"/>
              </a:lnSpc>
              <a:spcBef>
                <a:spcPts val="0"/>
              </a:spcBef>
              <a:spcAft>
                <a:spcPts val="300"/>
              </a:spcAft>
              <a:buClrTx/>
              <a:buSzTx/>
              <a:buFontTx/>
              <a:buNone/>
              <a:tabLst/>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微软雅黑" pitchFamily="34" charset="-122"/>
                <a:ea typeface="微软雅黑" pitchFamily="34" charset="-122"/>
              </a:rPr>
              <a:t>监测数据库的变化。</a:t>
            </a:r>
            <a:endPar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微软雅黑" pitchFamily="34" charset="-122"/>
              <a:ea typeface="微软雅黑" pitchFamily="34" charset="-122"/>
            </a:endParaRPr>
          </a:p>
        </p:txBody>
      </p:sp>
      <p:sp>
        <p:nvSpPr>
          <p:cNvPr id="69" name="矩形 68"/>
          <p:cNvSpPr/>
          <p:nvPr/>
        </p:nvSpPr>
        <p:spPr>
          <a:xfrm>
            <a:off x="2443159" y="2467970"/>
            <a:ext cx="2339102" cy="332399"/>
          </a:xfrm>
          <a:prstGeom prst="rect">
            <a:avLst/>
          </a:prstGeom>
        </p:spPr>
        <p:txBody>
          <a:bodyPr wrap="none">
            <a:spAutoFit/>
          </a:bodyPr>
          <a:lstStyle/>
          <a:p>
            <a:pPr marL="0" marR="0" lvl="0" indent="0" defTabSz="914400" eaLnBrk="1" fontAlgn="auto" latinLnBrk="0" hangingPunct="1">
              <a:lnSpc>
                <a:spcPct val="130000"/>
              </a:lnSpc>
              <a:spcBef>
                <a:spcPts val="0"/>
              </a:spcBef>
              <a:spcAft>
                <a:spcPts val="300"/>
              </a:spcAft>
              <a:buClrTx/>
              <a:buSzTx/>
              <a:buFontTx/>
              <a:buNone/>
              <a:tabLst/>
              <a:defRPr/>
            </a:pPr>
            <a:r>
              <a:rPr kumimoji="0" lang="zh-CN" altLang="en-US" sz="1200" b="0" i="0" u="none" strike="noStrike" kern="0" cap="none" spc="0" normalizeH="0" baseline="0" noProof="0" dirty="0">
                <a:ln>
                  <a:noFill/>
                </a:ln>
                <a:solidFill>
                  <a:sysClr val="windowText" lastClr="000000">
                    <a:lumMod val="65000"/>
                    <a:lumOff val="35000"/>
                  </a:sysClr>
                </a:solidFill>
                <a:effectLst/>
                <a:uLnTx/>
                <a:uFillTx/>
                <a:latin typeface="微软雅黑" pitchFamily="34" charset="-122"/>
                <a:ea typeface="微软雅黑" pitchFamily="34" charset="-122"/>
              </a:rPr>
              <a:t>内</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微软雅黑" pitchFamily="34" charset="-122"/>
                <a:ea typeface="微软雅黑" pitchFamily="34" charset="-122"/>
              </a:rPr>
              <a:t>容观察者的工作原理及用法。</a:t>
            </a:r>
            <a:endPar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微软雅黑" pitchFamily="34" charset="-122"/>
              <a:ea typeface="微软雅黑" pitchFamily="34" charset="-122"/>
            </a:endParaRPr>
          </a:p>
        </p:txBody>
      </p:sp>
      <p:sp>
        <p:nvSpPr>
          <p:cNvPr id="20" name="标题 1"/>
          <p:cNvSpPr>
            <a:spLocks noChangeArrowheads="1"/>
          </p:cNvSpPr>
          <p:nvPr/>
        </p:nvSpPr>
        <p:spPr bwMode="auto">
          <a:xfrm>
            <a:off x="1655985" y="188640"/>
            <a:ext cx="6732439"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itchFamily="34" charset="-122"/>
                <a:ea typeface="微软雅黑" pitchFamily="34" charset="-122"/>
                <a:sym typeface="宋体" charset="-122"/>
              </a:rPr>
              <a:t>7</a:t>
            </a:r>
            <a:r>
              <a:rPr lang="en-US" altLang="zh-CN" sz="3200" b="1" dirty="0" smtClean="0">
                <a:solidFill>
                  <a:srgbClr val="006BA9"/>
                </a:solidFill>
                <a:latin typeface="微软雅黑" pitchFamily="34" charset="-122"/>
                <a:ea typeface="微软雅黑" pitchFamily="34" charset="-122"/>
                <a:sym typeface="宋体" charset="-122"/>
              </a:rPr>
              <a:t>.4.2  </a:t>
            </a:r>
            <a:r>
              <a:rPr lang="zh-CN" altLang="en-US" sz="3200" b="1" dirty="0">
                <a:solidFill>
                  <a:srgbClr val="006BA9"/>
                </a:solidFill>
                <a:latin typeface="微软雅黑" pitchFamily="34" charset="-122"/>
                <a:ea typeface="微软雅黑" pitchFamily="34" charset="-122"/>
                <a:sym typeface="宋体" charset="-122"/>
              </a:rPr>
              <a:t>实战演练</a:t>
            </a:r>
            <a:r>
              <a:rPr lang="en-US" altLang="zh-CN" sz="3200" b="1" dirty="0">
                <a:solidFill>
                  <a:srgbClr val="006BA9"/>
                </a:solidFill>
                <a:latin typeface="微软雅黑" pitchFamily="34" charset="-122"/>
                <a:ea typeface="微软雅黑" pitchFamily="34" charset="-122"/>
                <a:sym typeface="宋体" charset="-122"/>
              </a:rPr>
              <a:t>——</a:t>
            </a:r>
            <a:r>
              <a:rPr lang="zh-CN" altLang="en-US" sz="3200" b="1" dirty="0">
                <a:solidFill>
                  <a:srgbClr val="006BA9"/>
                </a:solidFill>
                <a:latin typeface="微软雅黑" pitchFamily="34" charset="-122"/>
                <a:ea typeface="微软雅黑" pitchFamily="34" charset="-122"/>
                <a:sym typeface="宋体" charset="-122"/>
              </a:rPr>
              <a:t>监测数</a:t>
            </a:r>
            <a:r>
              <a:rPr lang="zh-CN" altLang="en-US" sz="3200" b="1" dirty="0" smtClean="0">
                <a:solidFill>
                  <a:srgbClr val="006BA9"/>
                </a:solidFill>
                <a:latin typeface="微软雅黑" pitchFamily="34" charset="-122"/>
                <a:ea typeface="微软雅黑" pitchFamily="34" charset="-122"/>
                <a:sym typeface="宋体" charset="-122"/>
              </a:rPr>
              <a:t>据变化</a:t>
            </a:r>
            <a:endParaRPr lang="zh-CN" altLang="en-US" sz="3200" b="1" dirty="0">
              <a:solidFill>
                <a:srgbClr val="006BA9"/>
              </a:solidFill>
              <a:latin typeface="微软雅黑" pitchFamily="34" charset="-122"/>
              <a:ea typeface="微软雅黑" pitchFamily="34" charset="-122"/>
              <a:sym typeface="宋体" charset="-122"/>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7035" y="1790188"/>
            <a:ext cx="2621327" cy="3935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628295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22" presetClass="entr" presetSubtype="8" fill="hold"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ipe(left)">
                                      <p:cBhvr>
                                        <p:cTn id="10" dur="500"/>
                                        <p:tgtEl>
                                          <p:spTgt spid="59"/>
                                        </p:tgtEl>
                                      </p:cBhvr>
                                    </p:animEffect>
                                  </p:childTnLst>
                                </p:cTn>
                              </p:par>
                              <p:par>
                                <p:cTn id="11" presetID="22" presetClass="entr" presetSubtype="8"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wipe(left)">
                                      <p:cBhvr>
                                        <p:cTn id="13" dur="500"/>
                                        <p:tgtEl>
                                          <p:spTgt spid="6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500"/>
                                        <p:tgtEl>
                                          <p:spTgt spid="3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left)">
                                      <p:cBhvr>
                                        <p:cTn id="19" dur="500"/>
                                        <p:tgtEl>
                                          <p:spTgt spid="3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wipe(left)">
                                      <p:cBhvr>
                                        <p:cTn id="22" dur="500"/>
                                        <p:tgtEl>
                                          <p:spTgt spid="5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wipe(left)">
                                      <p:cBhvr>
                                        <p:cTn id="25" dur="500"/>
                                        <p:tgtEl>
                                          <p:spTgt spid="5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wipe(left)">
                                      <p:cBhvr>
                                        <p:cTn id="28" dur="500"/>
                                        <p:tgtEl>
                                          <p:spTgt spid="6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wipe(left)">
                                      <p:cBhvr>
                                        <p:cTn id="31" dur="500"/>
                                        <p:tgtEl>
                                          <p:spTgt spid="6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wipe(left)">
                                      <p:cBhvr>
                                        <p:cTn id="34" dur="500"/>
                                        <p:tgtEl>
                                          <p:spTgt spid="63"/>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wipe(left)">
                                      <p:cBhvr>
                                        <p:cTn id="37" dur="500"/>
                                        <p:tgtEl>
                                          <p:spTgt spid="6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left)">
                                      <p:cBhvr>
                                        <p:cTn id="40" dur="500"/>
                                        <p:tgtEl>
                                          <p:spTgt spid="6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wipe(left)">
                                      <p:cBhvr>
                                        <p:cTn id="43" dur="500"/>
                                        <p:tgtEl>
                                          <p:spTgt spid="6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wipe(left)">
                                      <p:cBhvr>
                                        <p:cTn id="46" dur="500"/>
                                        <p:tgtEl>
                                          <p:spTgt spid="68"/>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wipe(left)">
                                      <p:cBhvr>
                                        <p:cTn id="49" dur="500"/>
                                        <p:tgtEl>
                                          <p:spTgt spid="69"/>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2050"/>
                                        </p:tgtEl>
                                        <p:attrNameLst>
                                          <p:attrName>style.visibility</p:attrName>
                                        </p:attrNameLst>
                                      </p:cBhvr>
                                      <p:to>
                                        <p:strVal val="visible"/>
                                      </p:to>
                                    </p:set>
                                    <p:animEffect transition="in" filter="wipe(left)">
                                      <p:cBhvr>
                                        <p:cTn id="53"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57" grpId="0" animBg="1"/>
      <p:bldP spid="58" grpId="0"/>
      <p:bldP spid="60" grpId="0" animBg="1"/>
      <p:bldP spid="61" grpId="0"/>
      <p:bldP spid="63" grpId="0"/>
      <p:bldP spid="64" grpId="0"/>
      <p:bldP spid="65" grpId="0"/>
      <p:bldP spid="67" grpId="0"/>
      <p:bldP spid="68" grpId="0"/>
      <p:bldP spid="6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0513" y="2676525"/>
            <a:ext cx="24479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圆角矩形 1"/>
          <p:cNvSpPr>
            <a:spLocks noChangeArrowheads="1"/>
          </p:cNvSpPr>
          <p:nvPr/>
        </p:nvSpPr>
        <p:spPr bwMode="auto">
          <a:xfrm>
            <a:off x="2741240" y="1593312"/>
            <a:ext cx="5647184" cy="4067936"/>
          </a:xfrm>
          <a:prstGeom prst="roundRect">
            <a:avLst>
              <a:gd name="adj" fmla="val 16667"/>
            </a:avLst>
          </a:prstGeom>
          <a:noFill/>
          <a:ln w="31750">
            <a:solidFill>
              <a:srgbClr val="006BA9"/>
            </a:solidFill>
            <a:prstDash val="dash"/>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algn="ctr"/>
            <a:endParaRPr lang="zh-CN" altLang="en-US"/>
          </a:p>
        </p:txBody>
      </p:sp>
      <p:sp>
        <p:nvSpPr>
          <p:cNvPr id="6" name="矩形 2"/>
          <p:cNvSpPr>
            <a:spLocks noChangeArrowheads="1"/>
          </p:cNvSpPr>
          <p:nvPr/>
        </p:nvSpPr>
        <p:spPr bwMode="auto">
          <a:xfrm>
            <a:off x="2971874" y="1844824"/>
            <a:ext cx="5416550" cy="3367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lnSpc>
                <a:spcPct val="150000"/>
              </a:lnSpc>
              <a:spcBef>
                <a:spcPct val="0"/>
              </a:spcBef>
              <a:spcAft>
                <a:spcPct val="0"/>
              </a:spcAft>
              <a:defRPr/>
            </a:pPr>
            <a:r>
              <a:rPr lang="zh-CN" altLang="en-US" dirty="0">
                <a:solidFill>
                  <a:prstClr val="black"/>
                </a:solidFill>
                <a:latin typeface="微软雅黑" pitchFamily="34" charset="-122"/>
                <a:ea typeface="微软雅黑" pitchFamily="34" charset="-122"/>
                <a:cs typeface="Times New Roman" panose="02020603050405020304" pitchFamily="18" charset="0"/>
              </a:rPr>
              <a:t>本章详细地讲解了内容提供者的相关知识，首先简单地介绍了内容提供者，然后讲解了如何创建内容提供者以及如何使用内容提供者访问其他程序暴露的数据，最后讲解内容观察者，通过内容观察者观察数据的变化。本章所讲的</a:t>
            </a:r>
            <a:r>
              <a:rPr lang="en-US" altLang="zh-CN" dirty="0">
                <a:solidFill>
                  <a:prstClr val="black"/>
                </a:solidFill>
                <a:latin typeface="微软雅黑" pitchFamily="34" charset="-122"/>
                <a:ea typeface="微软雅黑" pitchFamily="34" charset="-122"/>
                <a:cs typeface="Times New Roman" panose="02020603050405020304" pitchFamily="18" charset="0"/>
              </a:rPr>
              <a:t>ContentProvider</a:t>
            </a:r>
            <a:r>
              <a:rPr lang="zh-CN" altLang="en-US" dirty="0">
                <a:solidFill>
                  <a:prstClr val="black"/>
                </a:solidFill>
                <a:latin typeface="微软雅黑" pitchFamily="34" charset="-122"/>
                <a:ea typeface="微软雅黑" pitchFamily="34" charset="-122"/>
                <a:cs typeface="Times New Roman" panose="02020603050405020304" pitchFamily="18" charset="0"/>
              </a:rPr>
              <a:t>是</a:t>
            </a:r>
            <a:r>
              <a:rPr lang="en-US" altLang="zh-CN" dirty="0">
                <a:solidFill>
                  <a:prstClr val="black"/>
                </a:solidFill>
                <a:latin typeface="微软雅黑" pitchFamily="34" charset="-122"/>
                <a:ea typeface="微软雅黑" pitchFamily="34" charset="-122"/>
                <a:cs typeface="Times New Roman" panose="02020603050405020304" pitchFamily="18" charset="0"/>
              </a:rPr>
              <a:t>Android</a:t>
            </a:r>
            <a:r>
              <a:rPr lang="zh-CN" altLang="en-US" dirty="0">
                <a:solidFill>
                  <a:prstClr val="black"/>
                </a:solidFill>
                <a:latin typeface="微软雅黑" pitchFamily="34" charset="-122"/>
                <a:ea typeface="微软雅黑" pitchFamily="34" charset="-122"/>
                <a:cs typeface="Times New Roman" panose="02020603050405020304" pitchFamily="18" charset="0"/>
              </a:rPr>
              <a:t>四大组件之一，在后续遇到程序之间需要共享数据时，会经常用到该组件，因此要求初学者一定要熟练掌握本章内容</a:t>
            </a:r>
            <a:r>
              <a:rPr lang="zh-CN" altLang="en-US" dirty="0" smtClean="0">
                <a:solidFill>
                  <a:prstClr val="black"/>
                </a:solidFill>
                <a:latin typeface="微软雅黑" pitchFamily="34" charset="-122"/>
                <a:ea typeface="微软雅黑" pitchFamily="34" charset="-122"/>
                <a:cs typeface="Times New Roman" panose="02020603050405020304" pitchFamily="18" charset="0"/>
              </a:rPr>
              <a:t>。</a:t>
            </a:r>
            <a:endParaRPr lang="en-US" altLang="zh-CN" dirty="0">
              <a:solidFill>
                <a:prstClr val="black"/>
              </a:solidFill>
              <a:latin typeface="微软雅黑" pitchFamily="34" charset="-122"/>
              <a:ea typeface="微软雅黑" pitchFamily="34" charset="-122"/>
              <a:cs typeface="Times New Roman" panose="02020603050405020304" pitchFamily="18" charset="0"/>
            </a:endParaRPr>
          </a:p>
        </p:txBody>
      </p:sp>
      <p:sp>
        <p:nvSpPr>
          <p:cNvPr id="5"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7"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itchFamily="34" charset="-122"/>
                <a:ea typeface="微软雅黑" pitchFamily="34" charset="-122"/>
                <a:sym typeface="宋体" charset="-122"/>
              </a:rPr>
              <a:t>7</a:t>
            </a:r>
            <a:r>
              <a:rPr lang="en-US" altLang="zh-CN" sz="3200" b="1" dirty="0" smtClean="0">
                <a:solidFill>
                  <a:srgbClr val="006BA9"/>
                </a:solidFill>
                <a:latin typeface="微软雅黑" pitchFamily="34" charset="-122"/>
                <a:ea typeface="微软雅黑" pitchFamily="34" charset="-122"/>
                <a:sym typeface="宋体" charset="-122"/>
              </a:rPr>
              <a:t>.5  </a:t>
            </a:r>
            <a:r>
              <a:rPr lang="zh-CN" altLang="en-US" sz="3200" b="1" dirty="0">
                <a:solidFill>
                  <a:srgbClr val="006BA9"/>
                </a:solidFill>
                <a:latin typeface="微软雅黑" pitchFamily="34" charset="-122"/>
                <a:ea typeface="微软雅黑" pitchFamily="34" charset="-122"/>
                <a:sym typeface="宋体" charset="-122"/>
              </a:rPr>
              <a:t>本章小结</a:t>
            </a:r>
          </a:p>
        </p:txBody>
      </p:sp>
    </p:spTree>
    <p:custDataLst>
      <p:tags r:id="rId1"/>
    </p:custDataLst>
    <p:extLst>
      <p:ext uri="{BB962C8B-B14F-4D97-AF65-F5344CB8AC3E}">
        <p14:creationId xmlns:p14="http://schemas.microsoft.com/office/powerpoint/2010/main" val="2925899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bwMode="auto">
          <a:xfrm>
            <a:off x="481013" y="1300163"/>
            <a:ext cx="7975600" cy="47931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571500" indent="-571500" eaLnBrk="1" hangingPunct="1">
              <a:buFont typeface="Wingdings" pitchFamily="2" charset="2"/>
              <a:buNone/>
            </a:pPr>
            <a:r>
              <a:rPr lang="zh-CN" altLang="en-US" sz="2400" b="1" dirty="0">
                <a:solidFill>
                  <a:srgbClr val="006BA9"/>
                </a:solidFill>
                <a:latin typeface="Arial" pitchFamily="34" charset="0"/>
                <a:ea typeface="微软雅黑" pitchFamily="34" charset="-122"/>
                <a:cs typeface="Arial" pitchFamily="34" charset="0"/>
                <a:sym typeface="宋体" charset="-122"/>
              </a:rPr>
              <a:t>✎ </a:t>
            </a:r>
            <a:r>
              <a:rPr lang="zh-CN" altLang="en-US" sz="2400" b="1" dirty="0" smtClean="0">
                <a:solidFill>
                  <a:srgbClr val="006BA9"/>
                </a:solidFill>
                <a:latin typeface="Arial" pitchFamily="34" charset="0"/>
                <a:ea typeface="微软雅黑" pitchFamily="34" charset="-122"/>
                <a:cs typeface="Arial" pitchFamily="34" charset="0"/>
                <a:sym typeface="宋体" charset="-122"/>
              </a:rPr>
              <a:t>本章作业 </a:t>
            </a:r>
          </a:p>
          <a:p>
            <a:pPr lvl="1">
              <a:lnSpc>
                <a:spcPct val="150000"/>
              </a:lnSpc>
              <a:defRPr/>
            </a:pPr>
            <a:r>
              <a:rPr lang="zh-CN" altLang="en-US" sz="2400" dirty="0" smtClean="0">
                <a:solidFill>
                  <a:prstClr val="black"/>
                </a:solidFill>
                <a:latin typeface="Arial" pitchFamily="34" charset="0"/>
                <a:cs typeface="Arial" pitchFamily="34" charset="0"/>
              </a:rPr>
              <a:t>简述</a:t>
            </a:r>
            <a:r>
              <a:rPr lang="en-US" altLang="zh-CN" sz="2400" dirty="0" smtClean="0">
                <a:solidFill>
                  <a:prstClr val="black"/>
                </a:solidFill>
                <a:latin typeface="Arial" pitchFamily="34" charset="0"/>
                <a:cs typeface="Arial" pitchFamily="34" charset="0"/>
              </a:rPr>
              <a:t>ContentProvider</a:t>
            </a:r>
            <a:r>
              <a:rPr lang="zh-CN" altLang="en-US" sz="2400" dirty="0" smtClean="0">
                <a:solidFill>
                  <a:prstClr val="black"/>
                </a:solidFill>
                <a:latin typeface="Arial" pitchFamily="34" charset="0"/>
                <a:cs typeface="Arial" pitchFamily="34" charset="0"/>
              </a:rPr>
              <a:t>的作用</a:t>
            </a:r>
            <a:r>
              <a:rPr lang="zh-CN" altLang="en-US" sz="2400" dirty="0" smtClean="0">
                <a:latin typeface="Arial" pitchFamily="34" charset="0"/>
                <a:cs typeface="Arial" pitchFamily="34" charset="0"/>
              </a:rPr>
              <a:t>。</a:t>
            </a:r>
          </a:p>
          <a:p>
            <a:pPr lvl="1">
              <a:lnSpc>
                <a:spcPct val="150000"/>
              </a:lnSpc>
              <a:defRPr/>
            </a:pPr>
            <a:r>
              <a:rPr lang="zh-CN" altLang="en-US" sz="2400" dirty="0" smtClean="0">
                <a:solidFill>
                  <a:prstClr val="black"/>
                </a:solidFill>
                <a:latin typeface="Arial" pitchFamily="34" charset="0"/>
                <a:cs typeface="Arial" pitchFamily="34" charset="0"/>
              </a:rPr>
              <a:t>简述内</a:t>
            </a:r>
            <a:r>
              <a:rPr lang="zh-CN" altLang="en-US" sz="2400" dirty="0">
                <a:solidFill>
                  <a:prstClr val="black"/>
                </a:solidFill>
                <a:latin typeface="Arial" pitchFamily="34" charset="0"/>
                <a:cs typeface="Arial" pitchFamily="34" charset="0"/>
              </a:rPr>
              <a:t>容提供者的工作</a:t>
            </a:r>
            <a:r>
              <a:rPr lang="zh-CN" altLang="en-US" sz="2400" dirty="0" smtClean="0">
                <a:solidFill>
                  <a:prstClr val="black"/>
                </a:solidFill>
                <a:latin typeface="Arial" pitchFamily="34" charset="0"/>
                <a:cs typeface="Arial" pitchFamily="34" charset="0"/>
              </a:rPr>
              <a:t>原理</a:t>
            </a:r>
            <a:r>
              <a:rPr lang="zh-CN" altLang="zh-CN" sz="2400" dirty="0" smtClean="0">
                <a:latin typeface="Arial" pitchFamily="34" charset="0"/>
                <a:cs typeface="Arial" pitchFamily="34" charset="0"/>
              </a:rPr>
              <a:t>。</a:t>
            </a:r>
            <a:endParaRPr lang="en-US" altLang="zh-CN" sz="2400" dirty="0" smtClean="0">
              <a:latin typeface="Arial" pitchFamily="34" charset="0"/>
              <a:cs typeface="Arial" pitchFamily="34" charset="0"/>
            </a:endParaRPr>
          </a:p>
          <a:p>
            <a:pPr marL="571500" lvl="1" indent="-571500" eaLnBrk="1" hangingPunct="1">
              <a:lnSpc>
                <a:spcPct val="150000"/>
              </a:lnSpc>
              <a:buNone/>
              <a:defRPr/>
            </a:pPr>
            <a:r>
              <a:rPr lang="zh-CN" altLang="en-US" sz="2400" b="1" dirty="0" smtClean="0">
                <a:solidFill>
                  <a:srgbClr val="006BA9"/>
                </a:solidFill>
                <a:latin typeface="Arial" pitchFamily="34" charset="0"/>
                <a:ea typeface="微软雅黑" pitchFamily="34" charset="-122"/>
                <a:cs typeface="Arial" pitchFamily="34" charset="0"/>
                <a:sym typeface="宋体" charset="-122"/>
              </a:rPr>
              <a:t>✎ </a:t>
            </a:r>
            <a:r>
              <a:rPr lang="zh-CN" altLang="en-US" sz="2400" b="1" dirty="0" smtClean="0">
                <a:solidFill>
                  <a:srgbClr val="006BA9"/>
                </a:solidFill>
                <a:latin typeface="Arial" pitchFamily="34" charset="0"/>
                <a:ea typeface="微软雅黑" pitchFamily="34" charset="-122"/>
                <a:cs typeface="Arial" pitchFamily="34" charset="0"/>
              </a:rPr>
              <a:t>预习</a:t>
            </a:r>
            <a:r>
              <a:rPr lang="zh-CN" altLang="en-US" sz="2400" b="1" dirty="0">
                <a:solidFill>
                  <a:srgbClr val="006BA9"/>
                </a:solidFill>
                <a:latin typeface="Arial" pitchFamily="34" charset="0"/>
                <a:ea typeface="微软雅黑" pitchFamily="34" charset="-122"/>
                <a:cs typeface="Arial" pitchFamily="34" charset="0"/>
              </a:rPr>
              <a:t>作业</a:t>
            </a:r>
            <a:endParaRPr lang="en-US" altLang="zh-CN" sz="2400" b="1" dirty="0">
              <a:solidFill>
                <a:srgbClr val="006BA9"/>
              </a:solidFill>
              <a:latin typeface="Arial" pitchFamily="34" charset="0"/>
              <a:ea typeface="微软雅黑" pitchFamily="34" charset="-122"/>
              <a:cs typeface="Arial" pitchFamily="34" charset="0"/>
            </a:endParaRPr>
          </a:p>
          <a:p>
            <a:pPr lvl="1">
              <a:lnSpc>
                <a:spcPct val="150000"/>
              </a:lnSpc>
            </a:pPr>
            <a:r>
              <a:rPr lang="zh-CN" altLang="en-US" sz="2400" dirty="0"/>
              <a:t>什么是广播机</a:t>
            </a:r>
            <a:r>
              <a:rPr lang="zh-CN" altLang="en-US" sz="2400" dirty="0" smtClean="0"/>
              <a:t>制</a:t>
            </a:r>
            <a:endParaRPr lang="en-US" altLang="zh-CN" sz="2400" dirty="0" smtClean="0"/>
          </a:p>
          <a:p>
            <a:pPr lvl="1">
              <a:lnSpc>
                <a:spcPct val="150000"/>
              </a:lnSpc>
            </a:pPr>
            <a:r>
              <a:rPr lang="zh-CN" altLang="en-US" sz="2400" dirty="0"/>
              <a:t>什么是广播接收者以及其作用</a:t>
            </a:r>
            <a:endParaRPr lang="en-US" altLang="zh-CN" sz="2400" dirty="0"/>
          </a:p>
          <a:p>
            <a:pPr lvl="1">
              <a:lnSpc>
                <a:spcPct val="150000"/>
              </a:lnSpc>
            </a:pPr>
            <a:endParaRPr lang="en-US" altLang="zh-CN" sz="2400" dirty="0"/>
          </a:p>
          <a:p>
            <a:pPr marL="457200" lvl="1" indent="0">
              <a:lnSpc>
                <a:spcPct val="150000"/>
              </a:lnSpc>
              <a:buFontTx/>
              <a:buNone/>
              <a:defRPr/>
            </a:pPr>
            <a:endParaRPr lang="en-US" altLang="zh-CN" sz="2400" dirty="0" smtClean="0">
              <a:latin typeface="Arial" pitchFamily="34" charset="0"/>
              <a:cs typeface="Arial" pitchFamily="34" charset="0"/>
            </a:endParaRPr>
          </a:p>
          <a:p>
            <a:pPr lvl="1">
              <a:lnSpc>
                <a:spcPct val="150000"/>
              </a:lnSpc>
              <a:defRPr/>
            </a:pPr>
            <a:endParaRPr lang="en-US" altLang="zh-CN" sz="2400" dirty="0" smtClean="0">
              <a:latin typeface="Arial" pitchFamily="34" charset="0"/>
              <a:cs typeface="Arial" pitchFamily="34" charset="0"/>
            </a:endParaRPr>
          </a:p>
          <a:p>
            <a:pPr lvl="1">
              <a:lnSpc>
                <a:spcPct val="150000"/>
              </a:lnSpc>
              <a:defRPr/>
            </a:pPr>
            <a:endParaRPr lang="en-US" altLang="zh-CN" sz="2400" dirty="0" smtClean="0">
              <a:latin typeface="Arial" pitchFamily="34" charset="0"/>
              <a:cs typeface="Arial" pitchFamily="34" charset="0"/>
            </a:endParaRPr>
          </a:p>
          <a:p>
            <a:pPr lvl="1">
              <a:lnSpc>
                <a:spcPct val="150000"/>
              </a:lnSpc>
              <a:defRPr/>
            </a:pPr>
            <a:endParaRPr lang="en-US" altLang="zh-CN" sz="2400" dirty="0" smtClean="0">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325731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304238417"/>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nvSpPr>
        <p:spPr bwMode="auto">
          <a:xfrm>
            <a:off x="827584" y="1052736"/>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endParaRPr lang="zh-CN" altLang="en-US" sz="2400" b="1">
              <a:solidFill>
                <a:srgbClr val="006BA9"/>
              </a:solidFill>
              <a:latin typeface="微软雅黑" pitchFamily="34" charset="-122"/>
              <a:ea typeface="微软雅黑" pitchFamily="34" charset="-122"/>
              <a:sym typeface="宋体" charset="-122"/>
            </a:endParaRPr>
          </a:p>
        </p:txBody>
      </p:sp>
      <p:sp>
        <p:nvSpPr>
          <p:cNvPr id="3" name="内容占位符 2"/>
          <p:cNvSpPr txBox="1">
            <a:spLocks/>
          </p:cNvSpPr>
          <p:nvPr/>
        </p:nvSpPr>
        <p:spPr bwMode="auto">
          <a:xfrm>
            <a:off x="481013" y="2024807"/>
            <a:ext cx="7975600"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eaLnBrk="0" fontAlgn="base" hangingPunct="0">
              <a:lnSpc>
                <a:spcPct val="150000"/>
              </a:lnSpc>
              <a:spcBef>
                <a:spcPct val="20000"/>
              </a:spcBef>
              <a:spcAft>
                <a:spcPct val="0"/>
              </a:spcAft>
              <a:buFontTx/>
              <a:buChar char="–"/>
            </a:pPr>
            <a:r>
              <a:rPr lang="zh-CN" altLang="en-US" sz="2400" dirty="0" smtClean="0">
                <a:solidFill>
                  <a:prstClr val="black"/>
                </a:solidFill>
              </a:rPr>
              <a:t>内</a:t>
            </a:r>
            <a:r>
              <a:rPr lang="zh-CN" altLang="en-US" sz="2400" dirty="0">
                <a:solidFill>
                  <a:prstClr val="black"/>
                </a:solidFill>
              </a:rPr>
              <a:t>容提供</a:t>
            </a:r>
            <a:r>
              <a:rPr lang="zh-CN" altLang="en-US" sz="2400" dirty="0" smtClean="0">
                <a:solidFill>
                  <a:prstClr val="black"/>
                </a:solidFill>
              </a:rPr>
              <a:t>者的作用是什么？</a:t>
            </a:r>
            <a:endParaRPr lang="en-US" altLang="zh-CN" sz="2400" dirty="0">
              <a:solidFill>
                <a:prstClr val="black"/>
              </a:solidFill>
            </a:endParaRPr>
          </a:p>
          <a:p>
            <a:pPr lvl="1" eaLnBrk="0" fontAlgn="base" hangingPunct="0">
              <a:lnSpc>
                <a:spcPct val="150000"/>
              </a:lnSpc>
              <a:spcBef>
                <a:spcPct val="20000"/>
              </a:spcBef>
              <a:spcAft>
                <a:spcPct val="0"/>
              </a:spcAft>
              <a:buFontTx/>
              <a:buChar char="–"/>
            </a:pPr>
            <a:r>
              <a:rPr lang="zh-CN" altLang="en-US" sz="2400" dirty="0">
                <a:solidFill>
                  <a:prstClr val="black"/>
                </a:solidFill>
              </a:rPr>
              <a:t>内容观察者的</a:t>
            </a:r>
            <a:r>
              <a:rPr lang="zh-CN" altLang="en-US" sz="2400">
                <a:solidFill>
                  <a:prstClr val="black"/>
                </a:solidFill>
              </a:rPr>
              <a:t>作</a:t>
            </a:r>
            <a:r>
              <a:rPr lang="zh-CN" altLang="en-US" sz="2400" smtClean="0">
                <a:solidFill>
                  <a:prstClr val="black"/>
                </a:solidFill>
              </a:rPr>
              <a:t>用是什么？</a:t>
            </a:r>
            <a:endParaRPr lang="en-US" altLang="zh-CN" sz="2400" dirty="0">
              <a:solidFill>
                <a:prstClr val="black"/>
              </a:solidFill>
            </a:endParaRPr>
          </a:p>
          <a:p>
            <a:pPr lvl="1">
              <a:lnSpc>
                <a:spcPct val="150000"/>
              </a:lnSpc>
              <a:spcBef>
                <a:spcPct val="20000"/>
              </a:spcBef>
              <a:buFontTx/>
              <a:buChar char="–"/>
            </a:pPr>
            <a:endParaRPr lang="en-US" altLang="zh-CN" sz="2400" dirty="0"/>
          </a:p>
          <a:p>
            <a:pPr lvl="1">
              <a:lnSpc>
                <a:spcPct val="150000"/>
              </a:lnSpc>
              <a:spcBef>
                <a:spcPct val="20000"/>
              </a:spcBef>
              <a:buFontTx/>
              <a:buChar char="–"/>
            </a:pPr>
            <a:endParaRPr lang="en-US" altLang="zh-CN" sz="2400" dirty="0"/>
          </a:p>
        </p:txBody>
      </p:sp>
      <p:sp>
        <p:nvSpPr>
          <p:cNvPr id="4"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06BA9"/>
                </a:solidFill>
                <a:latin typeface="微软雅黑" pitchFamily="34" charset="-122"/>
                <a:ea typeface="微软雅黑" pitchFamily="34" charset="-122"/>
                <a:sym typeface="宋体" charset="-122"/>
              </a:rPr>
              <a:t>预习</a:t>
            </a:r>
            <a:r>
              <a:rPr lang="zh-CN" altLang="en-US" sz="3200" b="1">
                <a:solidFill>
                  <a:srgbClr val="006BA9"/>
                </a:solidFill>
                <a:latin typeface="微软雅黑" pitchFamily="34" charset="-122"/>
                <a:ea typeface="微软雅黑" pitchFamily="34" charset="-122"/>
                <a:sym typeface="宋体" charset="-122"/>
              </a:rPr>
              <a:t>检查</a:t>
            </a:r>
          </a:p>
        </p:txBody>
      </p:sp>
    </p:spTree>
    <p:custDataLst>
      <p:tags r:id="rId1"/>
    </p:custDataLst>
    <p:extLst>
      <p:ext uri="{BB962C8B-B14F-4D97-AF65-F5344CB8AC3E}">
        <p14:creationId xmlns:p14="http://schemas.microsoft.com/office/powerpoint/2010/main" val="976686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p:cNvGrpSpPr>
          <p:nvPr/>
        </p:nvGrpSpPr>
        <p:grpSpPr bwMode="auto">
          <a:xfrm flipH="1" flipV="1">
            <a:off x="250855" y="2194585"/>
            <a:ext cx="2710153" cy="1139825"/>
            <a:chOff x="5320409" y="4225925"/>
            <a:chExt cx="3351604" cy="1209015"/>
          </a:xfrm>
        </p:grpSpPr>
        <p:grpSp>
          <p:nvGrpSpPr>
            <p:cNvPr id="3" name="组合 38"/>
            <p:cNvGrpSpPr>
              <a:grpSpLocks/>
            </p:cNvGrpSpPr>
            <p:nvPr/>
          </p:nvGrpSpPr>
          <p:grpSpPr bwMode="auto">
            <a:xfrm rot="10800000">
              <a:off x="5687902" y="4225925"/>
              <a:ext cx="2669052" cy="686411"/>
              <a:chOff x="934464" y="2318309"/>
              <a:chExt cx="2669329" cy="686148"/>
            </a:xfrm>
          </p:grpSpPr>
          <p:cxnSp>
            <p:nvCxnSpPr>
              <p:cNvPr id="8" name="直接连接符 39"/>
              <p:cNvCxnSpPr>
                <a:cxnSpLocks noChangeShapeType="1"/>
              </p:cNvCxnSpPr>
              <p:nvPr/>
            </p:nvCxnSpPr>
            <p:spPr bwMode="auto">
              <a:xfrm rot="10800000" flipH="1" flipV="1">
                <a:off x="934464" y="2318309"/>
                <a:ext cx="298001" cy="686148"/>
              </a:xfrm>
              <a:prstGeom prst="line">
                <a:avLst/>
              </a:prstGeom>
              <a:noFill/>
              <a:ln w="28575" algn="ctr">
                <a:solidFill>
                  <a:srgbClr val="006BA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40"/>
              <p:cNvCxnSpPr>
                <a:cxnSpLocks noChangeShapeType="1"/>
              </p:cNvCxnSpPr>
              <p:nvPr/>
            </p:nvCxnSpPr>
            <p:spPr bwMode="auto">
              <a:xfrm rot="10800000" flipH="1" flipV="1">
                <a:off x="1222939" y="3004457"/>
                <a:ext cx="2380854" cy="0"/>
              </a:xfrm>
              <a:prstGeom prst="line">
                <a:avLst/>
              </a:prstGeom>
              <a:noFill/>
              <a:ln w="28575" algn="ctr">
                <a:solidFill>
                  <a:srgbClr val="006BA9"/>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 name="组合 41"/>
            <p:cNvGrpSpPr>
              <a:grpSpLocks/>
            </p:cNvGrpSpPr>
            <p:nvPr/>
          </p:nvGrpSpPr>
          <p:grpSpPr bwMode="auto">
            <a:xfrm flipH="1">
              <a:off x="8082606" y="4880949"/>
              <a:ext cx="589407" cy="553991"/>
              <a:chOff x="1256847" y="3607535"/>
              <a:chExt cx="591076" cy="553298"/>
            </a:xfrm>
          </p:grpSpPr>
          <p:sp>
            <p:nvSpPr>
              <p:cNvPr id="6" name="椭圆 5"/>
              <p:cNvSpPr/>
              <p:nvPr/>
            </p:nvSpPr>
            <p:spPr bwMode="auto">
              <a:xfrm>
                <a:off x="1256847" y="3647898"/>
                <a:ext cx="591076" cy="474256"/>
              </a:xfrm>
              <a:prstGeom prst="ellipse">
                <a:avLst/>
              </a:prstGeom>
              <a:solidFill>
                <a:srgbClr val="006BA9"/>
              </a:solidFill>
              <a:ln w="28575" cap="flat" cmpd="sng" algn="ctr">
                <a:solidFill>
                  <a:srgbClr val="006BA9"/>
                </a:solid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ea typeface="宋体" pitchFamily="2" charset="-122"/>
                </a:endParaRPr>
              </a:p>
            </p:txBody>
          </p:sp>
          <p:sp>
            <p:nvSpPr>
              <p:cNvPr id="7" name="TextBox 6"/>
              <p:cNvSpPr txBox="1"/>
              <p:nvPr/>
            </p:nvSpPr>
            <p:spPr>
              <a:xfrm rot="10800000">
                <a:off x="1327723" y="3607535"/>
                <a:ext cx="334694" cy="553298"/>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cs typeface="Times New Roman" panose="02020603050405020304" pitchFamily="18" charset="0"/>
                  </a:rPr>
                  <a:t>3</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sp>
          <p:nvSpPr>
            <p:cNvPr id="5" name="矩形 51"/>
            <p:cNvSpPr>
              <a:spLocks noChangeArrowheads="1"/>
            </p:cNvSpPr>
            <p:nvPr/>
          </p:nvSpPr>
          <p:spPr bwMode="auto">
            <a:xfrm rot="10800000">
              <a:off x="5320409" y="4274872"/>
              <a:ext cx="2762196" cy="528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nSpc>
                  <a:spcPts val="3600"/>
                </a:lnSpc>
              </a:pPr>
              <a:r>
                <a:rPr lang="zh-CN" altLang="en-US" b="1" dirty="0">
                  <a:solidFill>
                    <a:srgbClr val="006BA9"/>
                  </a:solidFill>
                  <a:ea typeface="微软雅黑" pitchFamily="34" charset="-122"/>
                  <a:sym typeface="宋体" pitchFamily="2" charset="-122"/>
                </a:rPr>
                <a:t>内容观察者的使用</a:t>
              </a:r>
            </a:p>
          </p:txBody>
        </p:sp>
      </p:grpSp>
      <p:grpSp>
        <p:nvGrpSpPr>
          <p:cNvPr id="10" name="组合 9"/>
          <p:cNvGrpSpPr>
            <a:grpSpLocks/>
          </p:cNvGrpSpPr>
          <p:nvPr/>
        </p:nvGrpSpPr>
        <p:grpSpPr bwMode="auto">
          <a:xfrm>
            <a:off x="1570070" y="1316729"/>
            <a:ext cx="5245036" cy="4035361"/>
            <a:chOff x="1398367" y="1722062"/>
            <a:chExt cx="5245036" cy="4035172"/>
          </a:xfrm>
        </p:grpSpPr>
        <p:graphicFrame>
          <p:nvGraphicFramePr>
            <p:cNvPr id="36" name="图表 2"/>
            <p:cNvGraphicFramePr>
              <a:graphicFrameLocks/>
            </p:cNvGraphicFramePr>
            <p:nvPr>
              <p:extLst>
                <p:ext uri="{D42A27DB-BD31-4B8C-83A1-F6EECF244321}">
                  <p14:modId xmlns:p14="http://schemas.microsoft.com/office/powerpoint/2010/main" val="18577381"/>
                </p:ext>
              </p:extLst>
            </p:nvPr>
          </p:nvGraphicFramePr>
          <p:xfrm>
            <a:off x="1398367" y="1722062"/>
            <a:ext cx="5245036" cy="4035172"/>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p:cNvSpPr txBox="1"/>
            <p:nvPr/>
          </p:nvSpPr>
          <p:spPr bwMode="auto">
            <a:xfrm rot="2719682">
              <a:off x="4600346" y="2872905"/>
              <a:ext cx="1042938" cy="369888"/>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重点</a:t>
              </a:r>
            </a:p>
          </p:txBody>
        </p:sp>
        <p:sp>
          <p:nvSpPr>
            <p:cNvPr id="13" name="TextBox 12"/>
            <p:cNvSpPr txBox="1"/>
            <p:nvPr/>
          </p:nvSpPr>
          <p:spPr bwMode="auto">
            <a:xfrm rot="6997465" flipV="1">
              <a:off x="2748528" y="2675271"/>
              <a:ext cx="1041351" cy="369887"/>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了解</a:t>
              </a:r>
            </a:p>
          </p:txBody>
        </p:sp>
        <p:sp>
          <p:nvSpPr>
            <p:cNvPr id="14" name="TextBox 13"/>
            <p:cNvSpPr txBox="1"/>
            <p:nvPr/>
          </p:nvSpPr>
          <p:spPr bwMode="auto">
            <a:xfrm rot="10800000" flipH="1" flipV="1">
              <a:off x="3819272" y="4427003"/>
              <a:ext cx="1041400" cy="368283"/>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掌握</a:t>
              </a:r>
            </a:p>
          </p:txBody>
        </p:sp>
      </p:grpSp>
      <p:grpSp>
        <p:nvGrpSpPr>
          <p:cNvPr id="15" name="组合 2"/>
          <p:cNvGrpSpPr>
            <a:grpSpLocks/>
          </p:cNvGrpSpPr>
          <p:nvPr/>
        </p:nvGrpSpPr>
        <p:grpSpPr bwMode="auto">
          <a:xfrm>
            <a:off x="3692525" y="2547010"/>
            <a:ext cx="1203325" cy="1201737"/>
            <a:chOff x="3692088" y="2878838"/>
            <a:chExt cx="1203191" cy="1201737"/>
          </a:xfrm>
        </p:grpSpPr>
        <p:sp>
          <p:nvSpPr>
            <p:cNvPr id="16" name="弧形 15"/>
            <p:cNvSpPr/>
            <p:nvPr/>
          </p:nvSpPr>
          <p:spPr bwMode="auto">
            <a:xfrm rot="5400000">
              <a:off x="3692815" y="2878111"/>
              <a:ext cx="1201737" cy="1203191"/>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ea typeface="宋体" pitchFamily="2" charset="-122"/>
              </a:endParaRPr>
            </a:p>
          </p:txBody>
        </p:sp>
        <p:sp>
          <p:nvSpPr>
            <p:cNvPr id="17" name="弧形 16"/>
            <p:cNvSpPr/>
            <p:nvPr/>
          </p:nvSpPr>
          <p:spPr bwMode="auto">
            <a:xfrm>
              <a:off x="3795265" y="2996313"/>
              <a:ext cx="990490" cy="992187"/>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ea typeface="宋体" pitchFamily="2" charset="-122"/>
              </a:endParaRPr>
            </a:p>
          </p:txBody>
        </p:sp>
        <p:sp>
          <p:nvSpPr>
            <p:cNvPr id="18" name="弧形 17"/>
            <p:cNvSpPr/>
            <p:nvPr/>
          </p:nvSpPr>
          <p:spPr bwMode="auto">
            <a:xfrm rot="16200000">
              <a:off x="3891251" y="3136849"/>
              <a:ext cx="822325" cy="753978"/>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ea typeface="宋体" pitchFamily="2" charset="-122"/>
              </a:endParaRPr>
            </a:p>
          </p:txBody>
        </p:sp>
      </p:grpSp>
      <p:grpSp>
        <p:nvGrpSpPr>
          <p:cNvPr id="19" name="组合 18"/>
          <p:cNvGrpSpPr>
            <a:grpSpLocks/>
          </p:cNvGrpSpPr>
          <p:nvPr/>
        </p:nvGrpSpPr>
        <p:grpSpPr bwMode="auto">
          <a:xfrm>
            <a:off x="4604951" y="4754056"/>
            <a:ext cx="3399956" cy="1123216"/>
            <a:chOff x="4241863" y="5106722"/>
            <a:chExt cx="2238402" cy="942278"/>
          </a:xfrm>
        </p:grpSpPr>
        <p:grpSp>
          <p:nvGrpSpPr>
            <p:cNvPr id="20" name="组合 38"/>
            <p:cNvGrpSpPr>
              <a:grpSpLocks/>
            </p:cNvGrpSpPr>
            <p:nvPr/>
          </p:nvGrpSpPr>
          <p:grpSpPr bwMode="auto">
            <a:xfrm rot="5400000" flipV="1">
              <a:off x="4862173" y="4486412"/>
              <a:ext cx="942278" cy="2182897"/>
              <a:chOff x="6453786" y="4116785"/>
              <a:chExt cx="1337402" cy="999880"/>
            </a:xfrm>
          </p:grpSpPr>
          <p:grpSp>
            <p:nvGrpSpPr>
              <p:cNvPr id="22" name="组合 38"/>
              <p:cNvGrpSpPr>
                <a:grpSpLocks/>
              </p:cNvGrpSpPr>
              <p:nvPr/>
            </p:nvGrpSpPr>
            <p:grpSpPr bwMode="auto">
              <a:xfrm rot="10800000">
                <a:off x="6453786" y="4116785"/>
                <a:ext cx="1070796" cy="837376"/>
                <a:chOff x="1766924" y="2276487"/>
                <a:chExt cx="1070903" cy="837051"/>
              </a:xfrm>
            </p:grpSpPr>
            <p:cxnSp>
              <p:nvCxnSpPr>
                <p:cNvPr id="26" name="直接连接符 39"/>
                <p:cNvCxnSpPr>
                  <a:cxnSpLocks noChangeShapeType="1"/>
                  <a:stCxn id="24" idx="2"/>
                </p:cNvCxnSpPr>
                <p:nvPr/>
              </p:nvCxnSpPr>
              <p:spPr bwMode="auto">
                <a:xfrm rot="16200000" flipH="1" flipV="1">
                  <a:off x="1432825" y="2616737"/>
                  <a:ext cx="717247" cy="36747"/>
                </a:xfrm>
                <a:prstGeom prst="line">
                  <a:avLst/>
                </a:prstGeom>
                <a:noFill/>
                <a:ln w="28575" algn="ctr">
                  <a:solidFill>
                    <a:srgbClr val="01598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40"/>
                <p:cNvCxnSpPr>
                  <a:cxnSpLocks noChangeShapeType="1"/>
                </p:cNvCxnSpPr>
                <p:nvPr/>
              </p:nvCxnSpPr>
              <p:spPr bwMode="auto">
                <a:xfrm rot="16200000" flipH="1">
                  <a:off x="2244643" y="2520354"/>
                  <a:ext cx="115465" cy="1070903"/>
                </a:xfrm>
                <a:prstGeom prst="line">
                  <a:avLst/>
                </a:prstGeom>
                <a:noFill/>
                <a:ln w="28575" algn="ctr">
                  <a:solidFill>
                    <a:srgbClr val="01598B"/>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 name="组合 41"/>
              <p:cNvGrpSpPr>
                <a:grpSpLocks/>
              </p:cNvGrpSpPr>
              <p:nvPr/>
            </p:nvGrpSpPr>
            <p:grpSpPr bwMode="auto">
              <a:xfrm flipH="1">
                <a:off x="7169302" y="4954163"/>
                <a:ext cx="621886" cy="162502"/>
                <a:chOff x="2140164" y="3680647"/>
                <a:chExt cx="623648" cy="162298"/>
              </a:xfrm>
            </p:grpSpPr>
            <p:sp>
              <p:nvSpPr>
                <p:cNvPr id="24" name="椭圆 23"/>
                <p:cNvSpPr/>
                <p:nvPr/>
              </p:nvSpPr>
              <p:spPr bwMode="auto">
                <a:xfrm rot="5400000">
                  <a:off x="2374843" y="3445968"/>
                  <a:ext cx="151397" cy="620755"/>
                </a:xfrm>
                <a:prstGeom prst="ellipse">
                  <a:avLst/>
                </a:prstGeom>
                <a:solidFill>
                  <a:srgbClr val="006BA9"/>
                </a:solidFill>
                <a:ln w="28575" cap="flat" cmpd="sng" algn="ctr">
                  <a:solidFill>
                    <a:srgbClr val="006BA9"/>
                  </a:solid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ea typeface="宋体" pitchFamily="2" charset="-122"/>
                  </a:endParaRPr>
                </a:p>
              </p:txBody>
            </p:sp>
            <p:sp>
              <p:nvSpPr>
                <p:cNvPr id="25" name="TextBox 24"/>
                <p:cNvSpPr txBox="1"/>
                <p:nvPr/>
              </p:nvSpPr>
              <p:spPr>
                <a:xfrm rot="5400000">
                  <a:off x="2381465" y="3460598"/>
                  <a:ext cx="141050" cy="623644"/>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a:solidFill>
                        <a:schemeClr val="bg1"/>
                      </a:solidFill>
                      <a:latin typeface="Times New Roman" panose="02020603050405020304" pitchFamily="18" charset="0"/>
                      <a:cs typeface="Times New Roman" panose="02020603050405020304" pitchFamily="18" charset="0"/>
                    </a:rPr>
                    <a:t>2</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grpSp>
        <p:sp>
          <p:nvSpPr>
            <p:cNvPr id="21" name="矩形 4"/>
            <p:cNvSpPr>
              <a:spLocks noChangeArrowheads="1"/>
            </p:cNvSpPr>
            <p:nvPr/>
          </p:nvSpPr>
          <p:spPr bwMode="auto">
            <a:xfrm>
              <a:off x="4500424" y="5390266"/>
              <a:ext cx="1979841" cy="417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nSpc>
                  <a:spcPts val="3600"/>
                </a:lnSpc>
              </a:pPr>
              <a:r>
                <a:rPr lang="zh-CN" altLang="en-US" b="1" dirty="0">
                  <a:solidFill>
                    <a:srgbClr val="006BA9"/>
                  </a:solidFill>
                  <a:ea typeface="微软雅黑" pitchFamily="34" charset="-122"/>
                  <a:sym typeface="宋体" pitchFamily="2" charset="-122"/>
                </a:rPr>
                <a:t>内容提供者的工作</a:t>
              </a:r>
              <a:r>
                <a:rPr lang="zh-CN" altLang="en-US" b="1" dirty="0" smtClean="0">
                  <a:solidFill>
                    <a:srgbClr val="006BA9"/>
                  </a:solidFill>
                  <a:ea typeface="微软雅黑" pitchFamily="34" charset="-122"/>
                  <a:sym typeface="宋体" pitchFamily="2" charset="-122"/>
                </a:rPr>
                <a:t>原理</a:t>
              </a:r>
              <a:endParaRPr lang="zh-CN" altLang="en-US" b="1" dirty="0">
                <a:solidFill>
                  <a:srgbClr val="006BA9"/>
                </a:solidFill>
                <a:ea typeface="微软雅黑" pitchFamily="34" charset="-122"/>
                <a:sym typeface="宋体" pitchFamily="2" charset="-122"/>
              </a:endParaRPr>
            </a:p>
          </p:txBody>
        </p:sp>
      </p:grpSp>
      <p:grpSp>
        <p:nvGrpSpPr>
          <p:cNvPr id="28" name="组合 6"/>
          <p:cNvGrpSpPr>
            <a:grpSpLocks/>
          </p:cNvGrpSpPr>
          <p:nvPr/>
        </p:nvGrpSpPr>
        <p:grpSpPr bwMode="auto">
          <a:xfrm>
            <a:off x="5895976" y="2108597"/>
            <a:ext cx="3359149" cy="1015663"/>
            <a:chOff x="5947984" y="1747751"/>
            <a:chExt cx="3362177" cy="1015694"/>
          </a:xfrm>
        </p:grpSpPr>
        <p:sp>
          <p:nvSpPr>
            <p:cNvPr id="29" name="矩形 5"/>
            <p:cNvSpPr>
              <a:spLocks noChangeArrowheads="1"/>
            </p:cNvSpPr>
            <p:nvPr/>
          </p:nvSpPr>
          <p:spPr bwMode="auto">
            <a:xfrm flipH="1">
              <a:off x="5984529" y="1747751"/>
              <a:ext cx="3325632" cy="101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nSpc>
                  <a:spcPts val="3600"/>
                </a:lnSpc>
              </a:pPr>
              <a:r>
                <a:rPr lang="zh-CN" altLang="en-US" b="1" dirty="0">
                  <a:solidFill>
                    <a:srgbClr val="006BA9"/>
                  </a:solidFill>
                  <a:ea typeface="微软雅黑" pitchFamily="34" charset="-122"/>
                </a:rPr>
                <a:t>创建内容提供</a:t>
              </a:r>
              <a:r>
                <a:rPr lang="zh-CN" altLang="en-US" b="1" dirty="0" smtClean="0">
                  <a:solidFill>
                    <a:srgbClr val="006BA9"/>
                  </a:solidFill>
                  <a:ea typeface="微软雅黑" pitchFamily="34" charset="-122"/>
                </a:rPr>
                <a:t>者</a:t>
              </a:r>
              <a:endParaRPr lang="zh-CN" altLang="en-US" b="1" dirty="0">
                <a:solidFill>
                  <a:srgbClr val="006BA9"/>
                </a:solidFill>
                <a:ea typeface="微软雅黑" pitchFamily="34" charset="-122"/>
              </a:endParaRPr>
            </a:p>
            <a:p>
              <a:pPr marL="457200" indent="-457200">
                <a:lnSpc>
                  <a:spcPts val="3600"/>
                </a:lnSpc>
              </a:pPr>
              <a:r>
                <a:rPr lang="zh-CN" altLang="en-US" b="1" dirty="0" smtClean="0">
                  <a:solidFill>
                    <a:srgbClr val="006BA9"/>
                  </a:solidFill>
                  <a:ea typeface="微软雅黑" pitchFamily="34" charset="-122"/>
                  <a:sym typeface="微软雅黑" pitchFamily="34" charset="-122"/>
                </a:rPr>
                <a:t>访问其他应用程序</a:t>
              </a:r>
              <a:endParaRPr lang="zh-CN" altLang="en-US" b="1" dirty="0">
                <a:solidFill>
                  <a:srgbClr val="006BA9"/>
                </a:solidFill>
                <a:ea typeface="微软雅黑" pitchFamily="34" charset="-122"/>
                <a:sym typeface="微软雅黑" pitchFamily="34" charset="-122"/>
              </a:endParaRPr>
            </a:p>
          </p:txBody>
        </p:sp>
        <p:grpSp>
          <p:nvGrpSpPr>
            <p:cNvPr id="30" name="组合 16"/>
            <p:cNvGrpSpPr>
              <a:grpSpLocks/>
            </p:cNvGrpSpPr>
            <p:nvPr/>
          </p:nvGrpSpPr>
          <p:grpSpPr bwMode="auto">
            <a:xfrm flipH="1">
              <a:off x="5947984" y="2268686"/>
              <a:ext cx="2591298" cy="464823"/>
              <a:chOff x="1449084" y="2844358"/>
              <a:chExt cx="2709571" cy="465043"/>
            </a:xfrm>
          </p:grpSpPr>
          <p:cxnSp>
            <p:nvCxnSpPr>
              <p:cNvPr id="34" name="直接连接符 7"/>
              <p:cNvCxnSpPr>
                <a:cxnSpLocks noChangeShapeType="1"/>
                <a:stCxn id="33" idx="2"/>
              </p:cNvCxnSpPr>
              <p:nvPr/>
            </p:nvCxnSpPr>
            <p:spPr bwMode="auto">
              <a:xfrm>
                <a:off x="1449084" y="2844358"/>
                <a:ext cx="261461" cy="465043"/>
              </a:xfrm>
              <a:prstGeom prst="line">
                <a:avLst/>
              </a:prstGeom>
              <a:noFill/>
              <a:ln w="28575" algn="ctr">
                <a:solidFill>
                  <a:srgbClr val="006BA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10"/>
              <p:cNvCxnSpPr>
                <a:cxnSpLocks noChangeShapeType="1"/>
              </p:cNvCxnSpPr>
              <p:nvPr/>
            </p:nvCxnSpPr>
            <p:spPr bwMode="auto">
              <a:xfrm>
                <a:off x="1714278" y="3309401"/>
                <a:ext cx="2444377" cy="0"/>
              </a:xfrm>
              <a:prstGeom prst="line">
                <a:avLst/>
              </a:prstGeom>
              <a:noFill/>
              <a:ln w="28575" algn="ctr">
                <a:solidFill>
                  <a:srgbClr val="006BA9"/>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1" name="组合 15"/>
            <p:cNvGrpSpPr>
              <a:grpSpLocks/>
            </p:cNvGrpSpPr>
            <p:nvPr/>
          </p:nvGrpSpPr>
          <p:grpSpPr bwMode="auto">
            <a:xfrm flipH="1">
              <a:off x="8313653" y="1747971"/>
              <a:ext cx="489391" cy="520715"/>
              <a:chOff x="1857876" y="3990277"/>
              <a:chExt cx="511727" cy="520961"/>
            </a:xfrm>
          </p:grpSpPr>
          <p:sp>
            <p:nvSpPr>
              <p:cNvPr id="32" name="椭圆 31"/>
              <p:cNvSpPr/>
              <p:nvPr/>
            </p:nvSpPr>
            <p:spPr bwMode="auto">
              <a:xfrm>
                <a:off x="1857876" y="4006160"/>
                <a:ext cx="511727" cy="473312"/>
              </a:xfrm>
              <a:prstGeom prst="ellipse">
                <a:avLst/>
              </a:prstGeom>
              <a:solidFill>
                <a:srgbClr val="006BA9"/>
              </a:solidFill>
              <a:ln w="28575" cap="flat" cmpd="sng" algn="ctr">
                <a:solidFill>
                  <a:srgbClr val="006BA9"/>
                </a:solid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ea typeface="宋体" pitchFamily="2" charset="-122"/>
                </a:endParaRPr>
              </a:p>
            </p:txBody>
          </p:sp>
          <p:sp>
            <p:nvSpPr>
              <p:cNvPr id="33" name="TextBox 32"/>
              <p:cNvSpPr txBox="1"/>
              <p:nvPr/>
            </p:nvSpPr>
            <p:spPr>
              <a:xfrm>
                <a:off x="1965869" y="3990277"/>
                <a:ext cx="335613" cy="520961"/>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cs typeface="Times New Roman" panose="02020603050405020304" pitchFamily="18" charset="0"/>
                  </a:rPr>
                  <a:t>1</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sp>
        <p:nvSpPr>
          <p:cNvPr id="37"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zh-CN" altLang="en-US" sz="3200" b="1" smtClean="0">
                <a:solidFill>
                  <a:srgbClr val="006BA9"/>
                </a:solidFill>
                <a:latin typeface="微软雅黑" pitchFamily="34" charset="-122"/>
                <a:ea typeface="微软雅黑" pitchFamily="34" charset="-122"/>
                <a:sym typeface="宋体" charset="-122"/>
              </a:rPr>
              <a:t>学习目标</a:t>
            </a:r>
            <a:endParaRPr lang="zh-CN" altLang="en-US" sz="3200" b="1">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3368083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750"/>
                                        <p:tgtEl>
                                          <p:spTgt spid="10"/>
                                        </p:tgtEl>
                                      </p:cBhvr>
                                    </p:animEffect>
                                  </p:childTnLst>
                                </p:cTn>
                              </p:par>
                            </p:childTnLst>
                          </p:cTn>
                        </p:par>
                        <p:par>
                          <p:cTn id="8" fill="hold">
                            <p:stCondLst>
                              <p:cond delay="750"/>
                            </p:stCondLst>
                            <p:childTnLst>
                              <p:par>
                                <p:cTn id="9" presetID="22" presetClass="entr" presetSubtype="4"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down)">
                                      <p:cBhvr>
                                        <p:cTn id="11" dur="500"/>
                                        <p:tgtEl>
                                          <p:spTgt spid="28"/>
                                        </p:tgtEl>
                                      </p:cBhvr>
                                    </p:animEffect>
                                  </p:childTnLst>
                                </p:cTn>
                              </p:par>
                            </p:childTnLst>
                          </p:cTn>
                        </p:par>
                        <p:par>
                          <p:cTn id="12" fill="hold">
                            <p:stCondLst>
                              <p:cond delay="1250"/>
                            </p:stCondLst>
                            <p:childTnLst>
                              <p:par>
                                <p:cTn id="13" presetID="22" presetClass="entr" presetSubtype="1"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par>
                          <p:cTn id="16" fill="hold">
                            <p:stCondLst>
                              <p:cond delay="1750"/>
                            </p:stCondLst>
                            <p:childTnLst>
                              <p:par>
                                <p:cTn id="17" presetID="22" presetClass="entr" presetSubtype="4"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755576" y="1988840"/>
            <a:ext cx="4896544"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5"/>
          <p:cNvSpPr txBox="1"/>
          <p:nvPr/>
        </p:nvSpPr>
        <p:spPr>
          <a:xfrm>
            <a:off x="1115616" y="4365104"/>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7</a:t>
            </a:r>
            <a:r>
              <a:rPr lang="en-US" altLang="zh-CN" sz="2400" dirty="0" smtClean="0">
                <a:solidFill>
                  <a:srgbClr val="7F7F7F"/>
                </a:solidFill>
                <a:latin typeface="Impact" pitchFamily="34" charset="0"/>
                <a:ea typeface="微软雅黑" pitchFamily="34" charset="-122"/>
              </a:rPr>
              <a:t>.4</a:t>
            </a:r>
            <a:r>
              <a:rPr lang="en-US" altLang="zh-CN" sz="2400" dirty="0" smtClean="0">
                <a:solidFill>
                  <a:srgbClr val="CD1F06"/>
                </a:solidFill>
                <a:latin typeface="Impact" pitchFamily="34" charset="0"/>
                <a:ea typeface="微软雅黑" pitchFamily="34" charset="-122"/>
              </a:rPr>
              <a:t>    </a:t>
            </a:r>
            <a:r>
              <a:rPr lang="zh-CN" altLang="en-US" sz="2400" dirty="0" smtClean="0">
                <a:solidFill>
                  <a:srgbClr val="7F7F7F"/>
                </a:solidFill>
                <a:latin typeface="Impact" pitchFamily="34" charset="0"/>
                <a:ea typeface="微软雅黑" pitchFamily="34" charset="-122"/>
              </a:rPr>
              <a:t>内容观察者</a:t>
            </a:r>
            <a:endParaRPr lang="zh-CN" altLang="en-US" sz="2400" dirty="0">
              <a:solidFill>
                <a:srgbClr val="7F7F7F"/>
              </a:solidFill>
              <a:latin typeface="Impact" pitchFamily="34" charset="0"/>
              <a:ea typeface="微软雅黑" pitchFamily="34" charset="-122"/>
            </a:endParaRPr>
          </a:p>
        </p:txBody>
      </p:sp>
      <p:sp>
        <p:nvSpPr>
          <p:cNvPr id="4" name="TextBox 6"/>
          <p:cNvSpPr txBox="1"/>
          <p:nvPr/>
        </p:nvSpPr>
        <p:spPr>
          <a:xfrm>
            <a:off x="1097740" y="2123564"/>
            <a:ext cx="3834300" cy="369332"/>
          </a:xfrm>
          <a:prstGeom prst="rect">
            <a:avLst/>
          </a:prstGeom>
          <a:noFill/>
        </p:spPr>
        <p:txBody>
          <a:bodyPr vert="horz" wrap="square" lIns="0" tIns="0" rIns="0" bIns="0" rtlCol="0" anchor="ctr">
            <a:spAutoFit/>
          </a:bodyPr>
          <a:lstStyle/>
          <a:p>
            <a:pPr algn="l"/>
            <a:r>
              <a:rPr lang="en-US" altLang="zh-CN" sz="2400" dirty="0">
                <a:solidFill>
                  <a:schemeClr val="bg1"/>
                </a:solidFill>
                <a:latin typeface="Impact" pitchFamily="34" charset="0"/>
                <a:ea typeface="微软雅黑" pitchFamily="34" charset="-122"/>
              </a:rPr>
              <a:t>7</a:t>
            </a:r>
            <a:r>
              <a:rPr lang="en-US" altLang="zh-CN" sz="2400" dirty="0" smtClean="0">
                <a:solidFill>
                  <a:schemeClr val="bg1"/>
                </a:solidFill>
                <a:latin typeface="Impact" pitchFamily="34" charset="0"/>
                <a:ea typeface="微软雅黑" pitchFamily="34" charset="-122"/>
              </a:rPr>
              <a:t>.1    </a:t>
            </a:r>
            <a:r>
              <a:rPr lang="zh-CN" altLang="en-US" sz="2400" dirty="0" smtClean="0">
                <a:solidFill>
                  <a:schemeClr val="bg1"/>
                </a:solidFill>
                <a:latin typeface="Impact" pitchFamily="34" charset="0"/>
                <a:ea typeface="微软雅黑" pitchFamily="34" charset="-122"/>
              </a:rPr>
              <a:t>内容提供者</a:t>
            </a:r>
            <a:r>
              <a:rPr lang="zh-CN" altLang="en-US" sz="2400" dirty="0">
                <a:solidFill>
                  <a:schemeClr val="bg1"/>
                </a:solidFill>
                <a:latin typeface="Impact" pitchFamily="34" charset="0"/>
                <a:ea typeface="微软雅黑" pitchFamily="34" charset="-122"/>
              </a:rPr>
              <a:t>概述</a:t>
            </a:r>
            <a:r>
              <a:rPr lang="zh-CN" altLang="en-US" sz="2400" dirty="0" smtClean="0">
                <a:solidFill>
                  <a:schemeClr val="bg1"/>
                </a:solidFill>
                <a:latin typeface="微软雅黑" pitchFamily="34" charset="-122"/>
                <a:ea typeface="微软雅黑" pitchFamily="34" charset="-122"/>
              </a:rPr>
              <a:t> </a:t>
            </a:r>
            <a:endParaRPr lang="zh-CN" altLang="en-US" sz="2400" dirty="0">
              <a:solidFill>
                <a:schemeClr val="bg1"/>
              </a:solidFill>
              <a:latin typeface="微软雅黑" pitchFamily="34" charset="-122"/>
              <a:ea typeface="微软雅黑" pitchFamily="34" charset="-122"/>
            </a:endParaRPr>
          </a:p>
        </p:txBody>
      </p:sp>
      <p:sp>
        <p:nvSpPr>
          <p:cNvPr id="5" name="TextBox 10"/>
          <p:cNvSpPr txBox="1"/>
          <p:nvPr/>
        </p:nvSpPr>
        <p:spPr>
          <a:xfrm>
            <a:off x="1097740" y="2915652"/>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7.2    </a:t>
            </a:r>
            <a:r>
              <a:rPr lang="zh-CN" altLang="en-US" sz="2400" dirty="0">
                <a:solidFill>
                  <a:srgbClr val="7F7F7F"/>
                </a:solidFill>
                <a:latin typeface="Impact" pitchFamily="34" charset="0"/>
                <a:ea typeface="微软雅黑" pitchFamily="34" charset="-122"/>
              </a:rPr>
              <a:t>创建内容提供</a:t>
            </a:r>
            <a:r>
              <a:rPr lang="zh-CN" altLang="en-US" sz="2400" dirty="0" smtClean="0">
                <a:solidFill>
                  <a:srgbClr val="7F7F7F"/>
                </a:solidFill>
                <a:latin typeface="Impact" pitchFamily="34" charset="0"/>
                <a:ea typeface="微软雅黑" pitchFamily="34" charset="-122"/>
              </a:rPr>
              <a:t>者</a:t>
            </a:r>
            <a:endParaRPr lang="zh-CN" altLang="en-US" sz="2400" dirty="0">
              <a:solidFill>
                <a:srgbClr val="7F7F7F"/>
              </a:solidFill>
              <a:latin typeface="Impact" pitchFamily="34" charset="0"/>
              <a:ea typeface="微软雅黑" pitchFamily="34" charset="-122"/>
            </a:endParaRPr>
          </a:p>
        </p:txBody>
      </p:sp>
      <p:sp>
        <p:nvSpPr>
          <p:cNvPr id="6" name="TextBox 11"/>
          <p:cNvSpPr txBox="1"/>
          <p:nvPr/>
        </p:nvSpPr>
        <p:spPr>
          <a:xfrm>
            <a:off x="1097740" y="3645024"/>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7</a:t>
            </a:r>
            <a:r>
              <a:rPr lang="en-US" altLang="zh-CN" sz="2400" dirty="0" smtClean="0">
                <a:solidFill>
                  <a:srgbClr val="7F7F7F"/>
                </a:solidFill>
                <a:latin typeface="Impact" pitchFamily="34" charset="0"/>
                <a:ea typeface="微软雅黑" pitchFamily="34" charset="-122"/>
              </a:rPr>
              <a:t>.3    </a:t>
            </a:r>
            <a:r>
              <a:rPr lang="zh-CN" altLang="en-US" sz="2400" dirty="0" smtClean="0">
                <a:solidFill>
                  <a:srgbClr val="7F7F7F"/>
                </a:solidFill>
                <a:latin typeface="Impact" pitchFamily="34" charset="0"/>
                <a:ea typeface="微软雅黑" pitchFamily="34" charset="-122"/>
              </a:rPr>
              <a:t>访问其他应用程序 </a:t>
            </a:r>
            <a:endParaRPr lang="zh-CN" altLang="en-US" sz="2400" dirty="0">
              <a:solidFill>
                <a:srgbClr val="7F7F7F"/>
              </a:solidFill>
              <a:latin typeface="Impact" pitchFamily="34" charset="0"/>
              <a:ea typeface="微软雅黑" pitchFamily="34" charset="-122"/>
            </a:endParaRPr>
          </a:p>
        </p:txBody>
      </p:sp>
      <p:sp>
        <p:nvSpPr>
          <p:cNvPr id="9" name="椭圆 8"/>
          <p:cNvSpPr/>
          <p:nvPr/>
        </p:nvSpPr>
        <p:spPr>
          <a:xfrm>
            <a:off x="4897998" y="1756903"/>
            <a:ext cx="3444382" cy="3444382"/>
          </a:xfrm>
          <a:prstGeom prst="ellipse">
            <a:avLst/>
          </a:prstGeom>
          <a:solidFill>
            <a:schemeClr val="tx2">
              <a:lumMod val="40000"/>
              <a:lumOff val="60000"/>
            </a:schemeClr>
          </a:solidFill>
          <a:ln w="381000">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TextBox 1"/>
          <p:cNvSpPr txBox="1"/>
          <p:nvPr/>
        </p:nvSpPr>
        <p:spPr>
          <a:xfrm>
            <a:off x="4860032" y="2636912"/>
            <a:ext cx="3566358" cy="1831271"/>
          </a:xfrm>
          <a:prstGeom prst="rect">
            <a:avLst/>
          </a:prstGeom>
          <a:noFill/>
        </p:spPr>
        <p:txBody>
          <a:bodyPr wrap="square" rtlCol="0" anchor="ctr">
            <a:spAutoFit/>
          </a:bodyPr>
          <a:lstStyle/>
          <a:p>
            <a:pPr algn="ctr">
              <a:lnSpc>
                <a:spcPct val="150000"/>
              </a:lnSpc>
            </a:pPr>
            <a:r>
              <a:rPr lang="zh-CN" altLang="en-US" sz="5400" b="1" dirty="0" smtClean="0">
                <a:solidFill>
                  <a:srgbClr val="F2F2E6"/>
                </a:solidFill>
                <a:latin typeface="微软雅黑" pitchFamily="34" charset="-122"/>
                <a:ea typeface="微软雅黑" pitchFamily="34" charset="-122"/>
              </a:rPr>
              <a:t>主讲内容</a:t>
            </a:r>
            <a:endParaRPr lang="en-US" altLang="zh-CN" sz="5400" b="1" dirty="0" smtClean="0">
              <a:solidFill>
                <a:srgbClr val="F2F2E6"/>
              </a:solidFill>
              <a:latin typeface="微软雅黑" pitchFamily="34" charset="-122"/>
              <a:ea typeface="微软雅黑" pitchFamily="34" charset="-122"/>
            </a:endParaRPr>
          </a:p>
          <a:p>
            <a:pPr algn="ctr"/>
            <a:r>
              <a:rPr lang="en-US" altLang="zh-CN" sz="3200" dirty="0" smtClean="0">
                <a:solidFill>
                  <a:srgbClr val="F2F2E6"/>
                </a:solidFill>
                <a:latin typeface="Times New Roman" panose="02020603050405020304" pitchFamily="18" charset="0"/>
                <a:ea typeface="Adobe 宋体 Std L" pitchFamily="18" charset="-122"/>
                <a:cs typeface="Times New Roman" panose="02020603050405020304" pitchFamily="18" charset="0"/>
              </a:rPr>
              <a:t>Speech </a:t>
            </a:r>
            <a:r>
              <a:rPr lang="en-US" altLang="zh-CN" sz="3200" dirty="0">
                <a:solidFill>
                  <a:srgbClr val="F2F2E6"/>
                </a:solidFill>
                <a:latin typeface="Times New Roman" panose="02020603050405020304" pitchFamily="18" charset="0"/>
                <a:ea typeface="Adobe 宋体 Std L" pitchFamily="18" charset="-122"/>
                <a:cs typeface="Times New Roman" panose="02020603050405020304" pitchFamily="18" charset="0"/>
              </a:rPr>
              <a:t>content</a:t>
            </a:r>
            <a:endParaRPr lang="en-US" altLang="zh-CN" sz="3200" dirty="0" smtClean="0">
              <a:solidFill>
                <a:srgbClr val="F2F2E6"/>
              </a:solidFill>
              <a:latin typeface="Times New Roman" panose="02020603050405020304" pitchFamily="18" charset="0"/>
              <a:ea typeface="Adobe 宋体 Std L" pitchFamily="18" charset="-122"/>
              <a:cs typeface="Times New Roman" panose="02020603050405020304" pitchFamily="18" charset="0"/>
            </a:endParaRPr>
          </a:p>
        </p:txBody>
      </p:sp>
      <p:sp>
        <p:nvSpPr>
          <p:cNvPr id="11"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zh-CN" altLang="en-US" sz="3200" b="1" smtClean="0">
                <a:solidFill>
                  <a:srgbClr val="006BA9"/>
                </a:solidFill>
                <a:latin typeface="微软雅黑" pitchFamily="34" charset="-122"/>
                <a:ea typeface="微软雅黑" pitchFamily="34" charset="-122"/>
                <a:sym typeface="宋体" charset="-122"/>
              </a:rPr>
              <a:t>主讲内容</a:t>
            </a:r>
            <a:endParaRPr lang="zh-CN" altLang="en-US" sz="3200" b="1">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3840094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4"/>
          <p:cNvSpPr>
            <a:spLocks noChangeArrowheads="1"/>
          </p:cNvSpPr>
          <p:nvPr/>
        </p:nvSpPr>
        <p:spPr bwMode="auto">
          <a:xfrm>
            <a:off x="542925" y="1568227"/>
            <a:ext cx="8102600" cy="2242656"/>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5" name="任意多边形 4"/>
          <p:cNvSpPr/>
          <p:nvPr/>
        </p:nvSpPr>
        <p:spPr bwMode="auto">
          <a:xfrm>
            <a:off x="5580112" y="1340768"/>
            <a:ext cx="2448272"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err="1">
                <a:solidFill>
                  <a:schemeClr val="bg1"/>
                </a:solidFill>
                <a:latin typeface="微软雅黑" pitchFamily="34" charset="-122"/>
                <a:ea typeface="微软雅黑" pitchFamily="34" charset="-122"/>
              </a:rPr>
              <a:t>ContentProvider</a:t>
            </a:r>
            <a:endParaRPr lang="zh-CN" altLang="en-US" dirty="0">
              <a:solidFill>
                <a:schemeClr val="bg1"/>
              </a:solidFill>
              <a:latin typeface="微软雅黑" pitchFamily="34" charset="-122"/>
              <a:ea typeface="微软雅黑" pitchFamily="34" charset="-122"/>
            </a:endParaRPr>
          </a:p>
        </p:txBody>
      </p:sp>
      <p:sp>
        <p:nvSpPr>
          <p:cNvPr id="18" name="内容占位符 2"/>
          <p:cNvSpPr txBox="1">
            <a:spLocks/>
          </p:cNvSpPr>
          <p:nvPr/>
        </p:nvSpPr>
        <p:spPr bwMode="auto">
          <a:xfrm>
            <a:off x="481013" y="1786697"/>
            <a:ext cx="7975600" cy="195217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defRPr/>
            </a:pPr>
            <a:r>
              <a:rPr lang="zh-CN" altLang="en-US" sz="2000" dirty="0" smtClean="0">
                <a:latin typeface="Times New Roman" panose="02020603050405020304" pitchFamily="18" charset="0"/>
                <a:cs typeface="Times New Roman" panose="02020603050405020304" pitchFamily="18" charset="0"/>
              </a:rPr>
              <a:t>内容提供者（</a:t>
            </a:r>
            <a:r>
              <a:rPr lang="en-US" altLang="zh-CN" sz="2000" dirty="0" err="1" smtClean="0">
                <a:latin typeface="Times New Roman" panose="02020603050405020304" pitchFamily="18" charset="0"/>
                <a:cs typeface="Times New Roman" panose="02020603050405020304" pitchFamily="18" charset="0"/>
              </a:rPr>
              <a:t>ContentProvider</a:t>
            </a:r>
            <a:r>
              <a:rPr lang="zh-CN" altLang="en-US" sz="2000" dirty="0" smtClean="0">
                <a:latin typeface="Times New Roman" panose="02020603050405020304" pitchFamily="18" charset="0"/>
                <a:cs typeface="Times New Roman" panose="02020603050405020304" pitchFamily="18" charset="0"/>
              </a:rPr>
              <a:t>）是</a:t>
            </a:r>
            <a:r>
              <a:rPr lang="en-US" altLang="zh-CN" sz="2000" dirty="0" smtClean="0">
                <a:latin typeface="Times New Roman" panose="02020603050405020304" pitchFamily="18" charset="0"/>
                <a:cs typeface="Times New Roman" panose="02020603050405020304" pitchFamily="18" charset="0"/>
              </a:rPr>
              <a:t>Android</a:t>
            </a:r>
            <a:r>
              <a:rPr lang="zh-CN" altLang="en-US" sz="2000" dirty="0" smtClean="0">
                <a:latin typeface="Times New Roman" panose="02020603050405020304" pitchFamily="18" charset="0"/>
                <a:cs typeface="Times New Roman" panose="02020603050405020304" pitchFamily="18" charset="0"/>
              </a:rPr>
              <a:t>系统四大组件之一，它是不同应用程序之间进行数据共享的标准</a:t>
            </a:r>
            <a:r>
              <a:rPr lang="en-US" altLang="zh-CN" sz="2000" dirty="0" smtClean="0">
                <a:latin typeface="Times New Roman" panose="02020603050405020304" pitchFamily="18" charset="0"/>
                <a:cs typeface="Times New Roman" panose="02020603050405020304" pitchFamily="18" charset="0"/>
              </a:rPr>
              <a:t>API</a:t>
            </a:r>
            <a:r>
              <a:rPr lang="zh-CN" altLang="en-US" sz="2000" dirty="0" smtClean="0">
                <a:latin typeface="Times New Roman" panose="02020603050405020304" pitchFamily="18" charset="0"/>
                <a:cs typeface="Times New Roman" panose="02020603050405020304" pitchFamily="18" charset="0"/>
              </a:rPr>
              <a:t>，通过</a:t>
            </a:r>
            <a:r>
              <a:rPr lang="en-US" altLang="zh-CN" sz="2000" dirty="0" err="1" smtClean="0">
                <a:latin typeface="Times New Roman" panose="02020603050405020304" pitchFamily="18" charset="0"/>
                <a:cs typeface="Times New Roman" panose="02020603050405020304" pitchFamily="18" charset="0"/>
              </a:rPr>
              <a:t>ContentResolver</a:t>
            </a:r>
            <a:r>
              <a:rPr lang="zh-CN" altLang="en-US" sz="2000" dirty="0" smtClean="0">
                <a:latin typeface="Times New Roman" panose="02020603050405020304" pitchFamily="18" charset="0"/>
                <a:cs typeface="Times New Roman" panose="02020603050405020304" pitchFamily="18" charset="0"/>
              </a:rPr>
              <a:t>类可以访问</a:t>
            </a:r>
            <a:r>
              <a:rPr lang="en-US" altLang="zh-CN" sz="2000" dirty="0" err="1" smtClean="0">
                <a:latin typeface="Times New Roman" panose="02020603050405020304" pitchFamily="18" charset="0"/>
                <a:cs typeface="Times New Roman" panose="02020603050405020304" pitchFamily="18" charset="0"/>
              </a:rPr>
              <a:t>ContentProvider</a:t>
            </a:r>
            <a:r>
              <a:rPr lang="zh-CN" altLang="en-US" sz="2000" dirty="0" smtClean="0">
                <a:latin typeface="Times New Roman" panose="02020603050405020304" pitchFamily="18" charset="0"/>
                <a:cs typeface="Times New Roman" panose="02020603050405020304" pitchFamily="18" charset="0"/>
              </a:rPr>
              <a:t>中共享的数据。</a:t>
            </a:r>
            <a:endParaRPr lang="en-US" altLang="zh-CN" sz="2000" dirty="0" smtClean="0">
              <a:latin typeface="Times New Roman" panose="02020603050405020304" pitchFamily="18" charset="0"/>
              <a:cs typeface="Times New Roman" panose="02020603050405020304" pitchFamily="18" charset="0"/>
            </a:endParaRPr>
          </a:p>
          <a:p>
            <a:pPr lvl="1">
              <a:lnSpc>
                <a:spcPct val="150000"/>
              </a:lnSpc>
              <a:defRPr/>
            </a:pPr>
            <a:r>
              <a:rPr lang="en-US" altLang="zh-CN" sz="2000" dirty="0" err="1" smtClean="0">
                <a:latin typeface="Times New Roman" panose="02020603050405020304" pitchFamily="18" charset="0"/>
                <a:cs typeface="Times New Roman" panose="02020603050405020304" pitchFamily="18" charset="0"/>
              </a:rPr>
              <a:t>ContentProvider</a:t>
            </a:r>
            <a:r>
              <a:rPr lang="zh-CN" altLang="en-US" sz="2000" dirty="0" smtClean="0">
                <a:latin typeface="Times New Roman" panose="02020603050405020304" pitchFamily="18" charset="0"/>
                <a:cs typeface="Times New Roman" panose="02020603050405020304" pitchFamily="18" charset="0"/>
              </a:rPr>
              <a:t>的工作原理如下：</a:t>
            </a:r>
            <a:endParaRPr lang="en-US" altLang="zh-CN" sz="2000" dirty="0">
              <a:latin typeface="Times New Roman" panose="02020603050405020304" pitchFamily="18" charset="0"/>
              <a:cs typeface="Times New Roman" panose="02020603050405020304" pitchFamily="18" charset="0"/>
            </a:endParaRPr>
          </a:p>
        </p:txBody>
      </p:sp>
      <p:sp>
        <p:nvSpPr>
          <p:cNvPr id="31" name="流程图: 可选过程 30"/>
          <p:cNvSpPr/>
          <p:nvPr/>
        </p:nvSpPr>
        <p:spPr>
          <a:xfrm>
            <a:off x="359712" y="4063091"/>
            <a:ext cx="1620000" cy="1620000"/>
          </a:xfrm>
          <a:prstGeom prst="flowChartAlternateProcess">
            <a:avLst/>
          </a:prstGeom>
          <a:solidFill>
            <a:srgbClr val="006BA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 lastClr="FFFFFF"/>
                </a:solidFill>
                <a:effectLst/>
                <a:uLnTx/>
                <a:uFillTx/>
                <a:latin typeface="Arial"/>
                <a:ea typeface="宋体"/>
              </a:rPr>
              <a:t>A</a:t>
            </a:r>
            <a:r>
              <a:rPr kumimoji="0" lang="zh-CN" altLang="en-US" sz="1800" b="0" i="0" u="none" strike="noStrike" kern="0" cap="none" spc="0" normalizeH="0" baseline="0" noProof="0" dirty="0" smtClean="0">
                <a:ln>
                  <a:noFill/>
                </a:ln>
                <a:solidFill>
                  <a:sysClr val="window" lastClr="FFFFFF"/>
                </a:solidFill>
                <a:effectLst/>
                <a:uLnTx/>
                <a:uFillTx/>
                <a:latin typeface="Arial"/>
                <a:ea typeface="宋体"/>
              </a:rPr>
              <a:t>程序</a:t>
            </a:r>
            <a:endParaRPr kumimoji="0" lang="zh-CN" altLang="en-US" sz="1800" b="0" i="0" u="none" strike="noStrike" kern="0" cap="none" spc="0" normalizeH="0" baseline="0" noProof="0" dirty="0">
              <a:ln>
                <a:noFill/>
              </a:ln>
              <a:solidFill>
                <a:sysClr val="window" lastClr="FFFFFF"/>
              </a:solidFill>
              <a:effectLst/>
              <a:uLnTx/>
              <a:uFillTx/>
              <a:latin typeface="Arial"/>
              <a:ea typeface="宋体"/>
            </a:endParaRPr>
          </a:p>
        </p:txBody>
      </p:sp>
      <p:sp>
        <p:nvSpPr>
          <p:cNvPr id="32" name="圆角矩形 31"/>
          <p:cNvSpPr/>
          <p:nvPr/>
        </p:nvSpPr>
        <p:spPr>
          <a:xfrm>
            <a:off x="1547664" y="4423091"/>
            <a:ext cx="1620000" cy="900000"/>
          </a:xfrm>
          <a:prstGeom prst="roundRect">
            <a:avLst/>
          </a:prstGeom>
          <a:solidFill>
            <a:sysClr val="window" lastClr="FFFFFF"/>
          </a:solidFill>
          <a:ln w="19050" cap="flat" cmpd="sng" algn="ctr">
            <a:solidFill>
              <a:srgbClr val="006BA9"/>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rgbClr val="0070C0"/>
                </a:solidFill>
                <a:effectLst/>
                <a:uLnTx/>
                <a:uFillTx/>
                <a:latin typeface="Arial"/>
                <a:ea typeface="宋体"/>
              </a:rPr>
              <a:t>ContentProvider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70C0"/>
                </a:solidFill>
                <a:effectLst/>
                <a:uLnTx/>
                <a:uFillTx/>
                <a:latin typeface="Arial"/>
                <a:ea typeface="宋体"/>
              </a:rPr>
              <a:t>暴露的数据</a:t>
            </a:r>
          </a:p>
        </p:txBody>
      </p:sp>
      <p:cxnSp>
        <p:nvCxnSpPr>
          <p:cNvPr id="33" name="直接箭头连接符 32"/>
          <p:cNvCxnSpPr/>
          <p:nvPr/>
        </p:nvCxnSpPr>
        <p:spPr bwMode="auto">
          <a:xfrm flipV="1">
            <a:off x="3182815" y="5071204"/>
            <a:ext cx="1173161" cy="888"/>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p:cNvCxnSpPr/>
          <p:nvPr/>
        </p:nvCxnSpPr>
        <p:spPr bwMode="auto">
          <a:xfrm flipH="1" flipV="1">
            <a:off x="3167664" y="4711163"/>
            <a:ext cx="1158151" cy="445"/>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圆角矩形 34"/>
          <p:cNvSpPr/>
          <p:nvPr/>
        </p:nvSpPr>
        <p:spPr>
          <a:xfrm>
            <a:off x="4355976" y="4423131"/>
            <a:ext cx="1620000" cy="900000"/>
          </a:xfrm>
          <a:prstGeom prst="roundRect">
            <a:avLst/>
          </a:prstGeom>
          <a:solidFill>
            <a:sysClr val="window" lastClr="FFFFFF"/>
          </a:solidFill>
          <a:ln w="19050" cap="flat" cmpd="sng" algn="ctr">
            <a:solidFill>
              <a:srgbClr val="006BA9"/>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rgbClr val="0070C0"/>
                </a:solidFill>
                <a:effectLst/>
                <a:uLnTx/>
                <a:uFillTx/>
                <a:latin typeface="Arial"/>
                <a:ea typeface="宋体"/>
              </a:rPr>
              <a:t>ContentResolver</a:t>
            </a:r>
          </a:p>
        </p:txBody>
      </p:sp>
      <p:cxnSp>
        <p:nvCxnSpPr>
          <p:cNvPr id="36" name="直接箭头连接符 35"/>
          <p:cNvCxnSpPr/>
          <p:nvPr/>
        </p:nvCxnSpPr>
        <p:spPr bwMode="auto">
          <a:xfrm>
            <a:off x="6011145" y="5079995"/>
            <a:ext cx="1225098" cy="1"/>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p:cNvCxnSpPr/>
          <p:nvPr/>
        </p:nvCxnSpPr>
        <p:spPr bwMode="auto">
          <a:xfrm flipH="1">
            <a:off x="5975976" y="4711163"/>
            <a:ext cx="1225098"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流程图: 可选过程 37"/>
          <p:cNvSpPr/>
          <p:nvPr/>
        </p:nvSpPr>
        <p:spPr>
          <a:xfrm>
            <a:off x="7272480" y="4063091"/>
            <a:ext cx="1620000" cy="1620000"/>
          </a:xfrm>
          <a:prstGeom prst="flowChartAlternateProcess">
            <a:avLst/>
          </a:prstGeom>
          <a:solidFill>
            <a:srgbClr val="006BA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 lastClr="FFFFFF"/>
                </a:solidFill>
                <a:effectLst/>
                <a:uLnTx/>
                <a:uFillTx/>
                <a:latin typeface="Arial"/>
                <a:ea typeface="宋体"/>
              </a:rPr>
              <a:t>B</a:t>
            </a:r>
            <a:r>
              <a:rPr kumimoji="0" lang="zh-CN" altLang="en-US" sz="1800" b="0" i="0" u="none" strike="noStrike" kern="0" cap="none" spc="0" normalizeH="0" baseline="0" noProof="0" dirty="0" smtClean="0">
                <a:ln>
                  <a:noFill/>
                </a:ln>
                <a:solidFill>
                  <a:sysClr val="window" lastClr="FFFFFF"/>
                </a:solidFill>
                <a:effectLst/>
                <a:uLnTx/>
                <a:uFillTx/>
                <a:latin typeface="Arial"/>
                <a:ea typeface="宋体"/>
              </a:rPr>
              <a:t>程序</a:t>
            </a:r>
            <a:endParaRPr kumimoji="0" lang="zh-CN" altLang="en-US" sz="1800" b="0" i="0" u="none" strike="noStrike" kern="0" cap="none" spc="0" normalizeH="0" baseline="0" noProof="0" dirty="0">
              <a:ln>
                <a:noFill/>
              </a:ln>
              <a:solidFill>
                <a:sysClr val="window" lastClr="FFFFFF"/>
              </a:solidFill>
              <a:effectLst/>
              <a:uLnTx/>
              <a:uFillTx/>
              <a:latin typeface="Arial"/>
              <a:ea typeface="宋体"/>
            </a:endParaRPr>
          </a:p>
        </p:txBody>
      </p:sp>
      <p:sp>
        <p:nvSpPr>
          <p:cNvPr id="39" name="TextBox 38"/>
          <p:cNvSpPr txBox="1"/>
          <p:nvPr/>
        </p:nvSpPr>
        <p:spPr>
          <a:xfrm>
            <a:off x="3059832" y="4279115"/>
            <a:ext cx="1441420"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70C0"/>
                </a:solidFill>
                <a:effectLst/>
                <a:uLnTx/>
                <a:uFillTx/>
              </a:rPr>
              <a:t>操作</a:t>
            </a:r>
            <a:r>
              <a:rPr kumimoji="0" lang="zh-CN" altLang="en-US" sz="1400" b="0" i="0" u="none" strike="noStrike" kern="0" cap="none" spc="0" normalizeH="0" baseline="0" noProof="0" dirty="0">
                <a:ln>
                  <a:noFill/>
                </a:ln>
                <a:solidFill>
                  <a:srgbClr val="0070C0"/>
                </a:solidFill>
                <a:effectLst/>
                <a:uLnTx/>
                <a:uFillTx/>
              </a:rPr>
              <a:t>暴</a:t>
            </a:r>
            <a:r>
              <a:rPr kumimoji="0" lang="zh-CN" altLang="en-US" sz="1400" b="0" i="0" u="none" strike="noStrike" kern="0" cap="none" spc="0" normalizeH="0" baseline="0" noProof="0" dirty="0" smtClean="0">
                <a:ln>
                  <a:noFill/>
                </a:ln>
                <a:solidFill>
                  <a:srgbClr val="0070C0"/>
                </a:solidFill>
                <a:effectLst/>
                <a:uLnTx/>
                <a:uFillTx/>
              </a:rPr>
              <a:t>露的数据</a:t>
            </a:r>
            <a:endParaRPr kumimoji="0" lang="zh-CN" altLang="en-US" sz="1400" b="0" i="0" u="none" strike="noStrike" kern="0" cap="none" spc="0" normalizeH="0" baseline="0" noProof="0" dirty="0">
              <a:ln>
                <a:noFill/>
              </a:ln>
              <a:solidFill>
                <a:srgbClr val="0070C0"/>
              </a:solidFill>
              <a:effectLst/>
              <a:uLnTx/>
              <a:uFillTx/>
            </a:endParaRPr>
          </a:p>
        </p:txBody>
      </p:sp>
      <p:sp>
        <p:nvSpPr>
          <p:cNvPr id="40" name="TextBox 39"/>
          <p:cNvSpPr txBox="1"/>
          <p:nvPr/>
        </p:nvSpPr>
        <p:spPr>
          <a:xfrm>
            <a:off x="5815941" y="4279115"/>
            <a:ext cx="1561646"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70C0"/>
                </a:solidFill>
                <a:effectLst/>
                <a:uLnTx/>
                <a:uFillTx/>
              </a:rPr>
              <a:t>操作</a:t>
            </a:r>
            <a:r>
              <a:rPr kumimoji="0" lang="en-US" altLang="zh-CN" sz="1400" b="0" i="0" u="none" strike="noStrike" kern="0" cap="none" spc="0" normalizeH="0" baseline="0" noProof="0" dirty="0" smtClean="0">
                <a:ln>
                  <a:noFill/>
                </a:ln>
                <a:solidFill>
                  <a:srgbClr val="0070C0"/>
                </a:solidFill>
                <a:effectLst/>
                <a:uLnTx/>
                <a:uFillTx/>
              </a:rPr>
              <a:t>A</a:t>
            </a:r>
            <a:r>
              <a:rPr kumimoji="0" lang="zh-CN" altLang="en-US" sz="1400" b="0" i="0" u="none" strike="noStrike" kern="0" cap="none" spc="0" normalizeH="0" baseline="0" noProof="0" dirty="0" smtClean="0">
                <a:ln>
                  <a:noFill/>
                </a:ln>
                <a:solidFill>
                  <a:srgbClr val="0070C0"/>
                </a:solidFill>
                <a:effectLst/>
                <a:uLnTx/>
                <a:uFillTx/>
              </a:rPr>
              <a:t>程序的数据</a:t>
            </a:r>
            <a:endParaRPr kumimoji="0" lang="zh-CN" altLang="en-US" sz="1400" b="0" i="0" u="none" strike="noStrike" kern="0" cap="none" spc="0" normalizeH="0" baseline="0" noProof="0" dirty="0">
              <a:ln>
                <a:noFill/>
              </a:ln>
              <a:solidFill>
                <a:srgbClr val="0070C0"/>
              </a:solidFill>
              <a:effectLst/>
              <a:uLnTx/>
              <a:uFillTx/>
            </a:endParaRPr>
          </a:p>
        </p:txBody>
      </p:sp>
      <p:sp>
        <p:nvSpPr>
          <p:cNvPr id="41" name="TextBox 40"/>
          <p:cNvSpPr txBox="1"/>
          <p:nvPr/>
        </p:nvSpPr>
        <p:spPr>
          <a:xfrm>
            <a:off x="3166100" y="5123466"/>
            <a:ext cx="1261884"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70C0"/>
                </a:solidFill>
                <a:effectLst/>
                <a:uLnTx/>
                <a:uFillTx/>
              </a:rPr>
              <a:t>返回操作结果</a:t>
            </a:r>
            <a:endParaRPr kumimoji="0" lang="zh-CN" altLang="en-US" sz="1400" b="0" i="0" u="none" strike="noStrike" kern="0" cap="none" spc="0" normalizeH="0" baseline="0" noProof="0" dirty="0">
              <a:ln>
                <a:noFill/>
              </a:ln>
              <a:solidFill>
                <a:srgbClr val="0070C0"/>
              </a:solidFill>
              <a:effectLst/>
              <a:uLnTx/>
              <a:uFillTx/>
            </a:endParaRPr>
          </a:p>
        </p:txBody>
      </p:sp>
      <p:sp>
        <p:nvSpPr>
          <p:cNvPr id="42" name="TextBox 41"/>
          <p:cNvSpPr txBox="1"/>
          <p:nvPr/>
        </p:nvSpPr>
        <p:spPr>
          <a:xfrm>
            <a:off x="5957583" y="5122578"/>
            <a:ext cx="1261884"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70C0"/>
                </a:solidFill>
                <a:effectLst/>
                <a:uLnTx/>
                <a:uFillTx/>
              </a:rPr>
              <a:t>返回操作结果</a:t>
            </a:r>
            <a:endParaRPr kumimoji="0" lang="zh-CN" altLang="en-US" sz="1400" b="0" i="0" u="none" strike="noStrike" kern="0" cap="none" spc="0" normalizeH="0" baseline="0" noProof="0" dirty="0">
              <a:ln>
                <a:noFill/>
              </a:ln>
              <a:solidFill>
                <a:srgbClr val="0070C0"/>
              </a:solidFill>
              <a:effectLst/>
              <a:uLnTx/>
              <a:uFillTx/>
            </a:endParaRPr>
          </a:p>
        </p:txBody>
      </p:sp>
      <p:sp>
        <p:nvSpPr>
          <p:cNvPr id="17"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200" b="1" dirty="0" smtClean="0">
                <a:solidFill>
                  <a:srgbClr val="006BA9"/>
                </a:solidFill>
                <a:latin typeface="微软雅黑" pitchFamily="34" charset="-122"/>
                <a:ea typeface="微软雅黑" pitchFamily="34" charset="-122"/>
                <a:sym typeface="宋体" charset="-122"/>
              </a:rPr>
              <a:t>7.1 </a:t>
            </a:r>
            <a:r>
              <a:rPr lang="zh-CN" altLang="en-US" sz="3200" b="1" dirty="0" smtClean="0">
                <a:solidFill>
                  <a:srgbClr val="006BA9"/>
                </a:solidFill>
                <a:latin typeface="微软雅黑" pitchFamily="34" charset="-122"/>
                <a:ea typeface="微软雅黑" pitchFamily="34" charset="-122"/>
                <a:sym typeface="宋体" charset="-122"/>
              </a:rPr>
              <a:t>内容提供者概述</a:t>
            </a:r>
            <a:endParaRPr lang="zh-CN" altLang="en-US" sz="3200" b="1" dirty="0">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2970343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left)">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right)">
                                      <p:cBhvr>
                                        <p:cTn id="20" dur="500"/>
                                        <p:tgtEl>
                                          <p:spTgt spid="37"/>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right)">
                                      <p:cBhvr>
                                        <p:cTn id="23" dur="500"/>
                                        <p:tgtEl>
                                          <p:spTgt spid="4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right)">
                                      <p:cBhvr>
                                        <p:cTn id="28" dur="5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right)">
                                      <p:cBhvr>
                                        <p:cTn id="33" dur="500"/>
                                        <p:tgtEl>
                                          <p:spTgt spid="34"/>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right)">
                                      <p:cBhvr>
                                        <p:cTn id="36" dur="5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wipe(left)">
                                      <p:cBhvr>
                                        <p:cTn id="41" dur="500"/>
                                        <p:tgtEl>
                                          <p:spTgt spid="33"/>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left)">
                                      <p:cBhvr>
                                        <p:cTn id="44" dur="500"/>
                                        <p:tgtEl>
                                          <p:spTgt spid="4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left)">
                                      <p:cBhvr>
                                        <p:cTn id="49" dur="500"/>
                                        <p:tgtEl>
                                          <p:spTgt spid="3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5" grpId="0" animBg="1"/>
      <p:bldP spid="38" grpId="0" animBg="1"/>
      <p:bldP spid="39" grpId="0"/>
      <p:bldP spid="40" grpId="0"/>
      <p:bldP spid="41" grpId="0"/>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4"/>
          <p:cNvSpPr>
            <a:spLocks noChangeArrowheads="1"/>
          </p:cNvSpPr>
          <p:nvPr/>
        </p:nvSpPr>
        <p:spPr bwMode="auto">
          <a:xfrm>
            <a:off x="542925" y="1496219"/>
            <a:ext cx="8102600" cy="2292822"/>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5" name="任意多边形 4"/>
          <p:cNvSpPr/>
          <p:nvPr/>
        </p:nvSpPr>
        <p:spPr bwMode="auto">
          <a:xfrm>
            <a:off x="5580112" y="1268760"/>
            <a:ext cx="2448272"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a:solidFill>
                  <a:schemeClr val="bg1"/>
                </a:solidFill>
                <a:latin typeface="微软雅黑" pitchFamily="34" charset="-122"/>
                <a:ea typeface="微软雅黑" pitchFamily="34" charset="-122"/>
              </a:rPr>
              <a:t>ContentProvider</a:t>
            </a:r>
          </a:p>
        </p:txBody>
      </p:sp>
      <p:sp>
        <p:nvSpPr>
          <p:cNvPr id="19" name="内容占位符 2"/>
          <p:cNvSpPr txBox="1">
            <a:spLocks/>
          </p:cNvSpPr>
          <p:nvPr/>
        </p:nvSpPr>
        <p:spPr bwMode="auto">
          <a:xfrm>
            <a:off x="481013" y="1642681"/>
            <a:ext cx="7975600" cy="195217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defRPr/>
            </a:pPr>
            <a:r>
              <a:rPr lang="en-US" altLang="zh-CN" sz="2000" dirty="0">
                <a:latin typeface="Times New Roman" panose="02020603050405020304" pitchFamily="18" charset="0"/>
                <a:cs typeface="Times New Roman" panose="02020603050405020304" pitchFamily="18" charset="0"/>
              </a:rPr>
              <a:t>ContentProvider </a:t>
            </a:r>
            <a:r>
              <a:rPr lang="zh-CN" altLang="en-US" sz="2000" dirty="0">
                <a:latin typeface="Times New Roman" panose="02020603050405020304" pitchFamily="18" charset="0"/>
                <a:cs typeface="Times New Roman" panose="02020603050405020304" pitchFamily="18" charset="0"/>
              </a:rPr>
              <a:t>使用基于数据库模型的简单表格来提供需要共享的数据，在该表格中，每一行表示一条记录，而每一列代表特定类型和含义的数据，并且其中每一条数据记录都包含一个名为“</a:t>
            </a:r>
            <a:r>
              <a:rPr lang="en-US" altLang="zh-CN" sz="2000" dirty="0">
                <a:latin typeface="Times New Roman" panose="02020603050405020304" pitchFamily="18" charset="0"/>
                <a:cs typeface="Times New Roman" panose="02020603050405020304" pitchFamily="18" charset="0"/>
              </a:rPr>
              <a:t>_ID”</a:t>
            </a:r>
            <a:r>
              <a:rPr lang="zh-CN" altLang="en-US" sz="2000" dirty="0">
                <a:latin typeface="Times New Roman" panose="02020603050405020304" pitchFamily="18" charset="0"/>
                <a:cs typeface="Times New Roman" panose="02020603050405020304" pitchFamily="18" charset="0"/>
              </a:rPr>
              <a:t>的字段类标识每条数</a:t>
            </a:r>
            <a:r>
              <a:rPr lang="zh-CN" altLang="en-US" sz="2000" dirty="0" smtClean="0">
                <a:latin typeface="Times New Roman" panose="02020603050405020304" pitchFamily="18" charset="0"/>
                <a:cs typeface="Times New Roman" panose="02020603050405020304" pitchFamily="18" charset="0"/>
              </a:rPr>
              <a:t>据。</a:t>
            </a:r>
            <a:endParaRPr lang="en-US" altLang="zh-CN" sz="2000" dirty="0" smtClean="0">
              <a:latin typeface="Times New Roman" panose="02020603050405020304" pitchFamily="18" charset="0"/>
              <a:cs typeface="Times New Roman" panose="02020603050405020304" pitchFamily="18" charset="0"/>
            </a:endParaRPr>
          </a:p>
        </p:txBody>
      </p:sp>
      <p:sp>
        <p:nvSpPr>
          <p:cNvPr id="20"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200" b="1" dirty="0" smtClean="0">
                <a:solidFill>
                  <a:srgbClr val="006BA9"/>
                </a:solidFill>
                <a:latin typeface="微软雅黑" pitchFamily="34" charset="-122"/>
                <a:ea typeface="微软雅黑" pitchFamily="34" charset="-122"/>
                <a:sym typeface="宋体" charset="-122"/>
              </a:rPr>
              <a:t>7.1 </a:t>
            </a:r>
            <a:r>
              <a:rPr lang="zh-CN" altLang="en-US" sz="3200" b="1" dirty="0" smtClean="0">
                <a:solidFill>
                  <a:srgbClr val="006BA9"/>
                </a:solidFill>
                <a:latin typeface="微软雅黑" pitchFamily="34" charset="-122"/>
                <a:ea typeface="微软雅黑" pitchFamily="34" charset="-122"/>
                <a:sym typeface="宋体" charset="-122"/>
              </a:rPr>
              <a:t>内容提供者概述</a:t>
            </a:r>
            <a:endParaRPr lang="zh-CN" altLang="en-US" sz="3200" b="1" dirty="0">
              <a:solidFill>
                <a:srgbClr val="006BA9"/>
              </a:solidFill>
              <a:latin typeface="微软雅黑" pitchFamily="34" charset="-122"/>
              <a:ea typeface="微软雅黑" pitchFamily="34" charset="-122"/>
              <a:sym typeface="宋体" charset="-122"/>
            </a:endParaRPr>
          </a:p>
        </p:txBody>
      </p:sp>
      <p:graphicFrame>
        <p:nvGraphicFramePr>
          <p:cNvPr id="21" name="表格 20"/>
          <p:cNvGraphicFramePr>
            <a:graphicFrameLocks noGrp="1"/>
          </p:cNvGraphicFramePr>
          <p:nvPr>
            <p:extLst>
              <p:ext uri="{D42A27DB-BD31-4B8C-83A1-F6EECF244321}">
                <p14:modId xmlns:p14="http://schemas.microsoft.com/office/powerpoint/2010/main" val="4137714458"/>
              </p:ext>
            </p:extLst>
          </p:nvPr>
        </p:nvGraphicFramePr>
        <p:xfrm>
          <a:off x="1376239" y="4005064"/>
          <a:ext cx="6185148" cy="2110531"/>
        </p:xfrm>
        <a:graphic>
          <a:graphicData uri="http://schemas.openxmlformats.org/drawingml/2006/table">
            <a:tbl>
              <a:tblPr>
                <a:tableStyleId>{68D230F3-CF80-4859-8CE7-A43EE81993B5}</a:tableStyleId>
              </a:tblPr>
              <a:tblGrid>
                <a:gridCol w="999013"/>
                <a:gridCol w="1138902"/>
                <a:gridCol w="1910681"/>
                <a:gridCol w="2136552"/>
              </a:tblGrid>
              <a:tr h="471019">
                <a:tc>
                  <a:txBody>
                    <a:bodyPr/>
                    <a:lstStyle/>
                    <a:p>
                      <a:pPr algn="ctr">
                        <a:spcAft>
                          <a:spcPts val="0"/>
                        </a:spcAft>
                      </a:pPr>
                      <a:r>
                        <a:rPr lang="en-US" sz="1050" kern="100" dirty="0">
                          <a:effectLst/>
                        </a:rPr>
                        <a:t>_ID</a:t>
                      </a:r>
                      <a:endParaRPr lang="zh-CN" sz="1050" kern="100" dirty="0">
                        <a:effectLst/>
                        <a:latin typeface="Times New Roman"/>
                        <a:ea typeface="宋体"/>
                      </a:endParaRPr>
                    </a:p>
                  </a:txBody>
                  <a:tcPr marL="68580" marR="68580" marT="0" marB="0" anchor="ctr"/>
                </a:tc>
                <a:tc>
                  <a:txBody>
                    <a:bodyPr/>
                    <a:lstStyle/>
                    <a:p>
                      <a:pPr algn="ctr">
                        <a:spcAft>
                          <a:spcPts val="0"/>
                        </a:spcAft>
                      </a:pPr>
                      <a:r>
                        <a:rPr lang="en-US" sz="1050" kern="100" dirty="0">
                          <a:effectLst/>
                        </a:rPr>
                        <a:t>NAME</a:t>
                      </a:r>
                      <a:endParaRPr lang="zh-CN" sz="1050" kern="100" dirty="0">
                        <a:effectLst/>
                        <a:latin typeface="Times New Roman"/>
                        <a:ea typeface="宋体"/>
                      </a:endParaRPr>
                    </a:p>
                  </a:txBody>
                  <a:tcPr marL="68580" marR="68580" marT="0" marB="0" anchor="ctr"/>
                </a:tc>
                <a:tc>
                  <a:txBody>
                    <a:bodyPr/>
                    <a:lstStyle/>
                    <a:p>
                      <a:pPr algn="ctr">
                        <a:spcAft>
                          <a:spcPts val="0"/>
                        </a:spcAft>
                      </a:pPr>
                      <a:r>
                        <a:rPr lang="en-US" sz="1050" kern="100" dirty="0">
                          <a:effectLst/>
                        </a:rPr>
                        <a:t>NUMBER</a:t>
                      </a:r>
                      <a:endParaRPr lang="zh-CN" sz="1050" kern="100" dirty="0">
                        <a:effectLst/>
                        <a:latin typeface="Times New Roman"/>
                        <a:ea typeface="宋体"/>
                      </a:endParaRPr>
                    </a:p>
                  </a:txBody>
                  <a:tcPr marL="68580" marR="68580" marT="0" marB="0" anchor="ctr"/>
                </a:tc>
                <a:tc>
                  <a:txBody>
                    <a:bodyPr/>
                    <a:lstStyle/>
                    <a:p>
                      <a:pPr algn="ctr">
                        <a:spcAft>
                          <a:spcPts val="0"/>
                        </a:spcAft>
                      </a:pPr>
                      <a:r>
                        <a:rPr lang="en-US" sz="1050" kern="100" dirty="0">
                          <a:effectLst/>
                        </a:rPr>
                        <a:t>EMAIL</a:t>
                      </a:r>
                      <a:endParaRPr lang="zh-CN" sz="1050" kern="100" dirty="0">
                        <a:effectLst/>
                        <a:latin typeface="Times New Roman"/>
                        <a:ea typeface="宋体"/>
                      </a:endParaRPr>
                    </a:p>
                  </a:txBody>
                  <a:tcPr marL="68580" marR="68580" marT="0" marB="0" anchor="ctr"/>
                </a:tc>
              </a:tr>
              <a:tr h="409878">
                <a:tc>
                  <a:txBody>
                    <a:bodyPr/>
                    <a:lstStyle/>
                    <a:p>
                      <a:pPr algn="ctr">
                        <a:spcAft>
                          <a:spcPts val="0"/>
                        </a:spcAft>
                      </a:pPr>
                      <a:r>
                        <a:rPr lang="en-US" sz="1050" kern="100" dirty="0">
                          <a:effectLst/>
                        </a:rPr>
                        <a:t>1</a:t>
                      </a:r>
                      <a:endParaRPr lang="zh-CN" sz="1050" kern="100" dirty="0">
                        <a:effectLst/>
                        <a:latin typeface="Times New Roman"/>
                        <a:ea typeface="宋体"/>
                      </a:endParaRPr>
                    </a:p>
                  </a:txBody>
                  <a:tcPr marL="68580" marR="68580" marT="0" marB="0" anchor="ctr"/>
                </a:tc>
                <a:tc>
                  <a:txBody>
                    <a:bodyPr/>
                    <a:lstStyle/>
                    <a:p>
                      <a:pPr algn="ctr">
                        <a:spcAft>
                          <a:spcPts val="0"/>
                        </a:spcAft>
                      </a:pPr>
                      <a:r>
                        <a:rPr lang="zh-CN" sz="1050" kern="100" dirty="0">
                          <a:effectLst/>
                        </a:rPr>
                        <a:t>张华</a:t>
                      </a:r>
                      <a:endParaRPr lang="zh-CN" sz="1050" kern="100" dirty="0">
                        <a:effectLst/>
                        <a:latin typeface="Times New Roman"/>
                        <a:ea typeface="宋体"/>
                      </a:endParaRPr>
                    </a:p>
                  </a:txBody>
                  <a:tcPr marL="68580" marR="68580" marT="0" marB="0" anchor="ctr"/>
                </a:tc>
                <a:tc>
                  <a:txBody>
                    <a:bodyPr/>
                    <a:lstStyle/>
                    <a:p>
                      <a:pPr algn="ctr">
                        <a:spcAft>
                          <a:spcPts val="0"/>
                        </a:spcAft>
                      </a:pPr>
                      <a:r>
                        <a:rPr lang="en-US" sz="1050" kern="100">
                          <a:effectLst/>
                        </a:rPr>
                        <a:t>135*****233</a:t>
                      </a:r>
                      <a:endParaRPr lang="zh-CN" sz="1050" kern="100">
                        <a:effectLst/>
                        <a:latin typeface="Times New Roman"/>
                        <a:ea typeface="宋体"/>
                      </a:endParaRPr>
                    </a:p>
                  </a:txBody>
                  <a:tcPr marL="68580" marR="68580" marT="0" marB="0" anchor="ctr"/>
                </a:tc>
                <a:tc>
                  <a:txBody>
                    <a:bodyPr/>
                    <a:lstStyle/>
                    <a:p>
                      <a:pPr algn="ctr">
                        <a:spcAft>
                          <a:spcPts val="0"/>
                        </a:spcAft>
                      </a:pPr>
                      <a:r>
                        <a:rPr lang="en-US" sz="1050" kern="100">
                          <a:effectLst/>
                        </a:rPr>
                        <a:t>345**@qq.com</a:t>
                      </a:r>
                      <a:endParaRPr lang="zh-CN" sz="1050" kern="100">
                        <a:effectLst/>
                        <a:latin typeface="Times New Roman"/>
                        <a:ea typeface="宋体"/>
                      </a:endParaRPr>
                    </a:p>
                  </a:txBody>
                  <a:tcPr marL="68580" marR="68580" marT="0" marB="0" anchor="ctr"/>
                </a:tc>
              </a:tr>
              <a:tr h="409878">
                <a:tc>
                  <a:txBody>
                    <a:bodyPr/>
                    <a:lstStyle/>
                    <a:p>
                      <a:pPr algn="ctr">
                        <a:spcAft>
                          <a:spcPts val="0"/>
                        </a:spcAft>
                      </a:pPr>
                      <a:r>
                        <a:rPr lang="en-US" sz="1050" kern="100" dirty="0">
                          <a:effectLst/>
                        </a:rPr>
                        <a:t>2</a:t>
                      </a:r>
                      <a:endParaRPr lang="zh-CN" sz="1050" kern="100" dirty="0">
                        <a:effectLst/>
                        <a:latin typeface="Times New Roman"/>
                        <a:ea typeface="宋体"/>
                      </a:endParaRPr>
                    </a:p>
                  </a:txBody>
                  <a:tcPr marL="68580" marR="68580" marT="0" marB="0" anchor="ctr"/>
                </a:tc>
                <a:tc>
                  <a:txBody>
                    <a:bodyPr/>
                    <a:lstStyle/>
                    <a:p>
                      <a:pPr algn="ctr">
                        <a:spcAft>
                          <a:spcPts val="0"/>
                        </a:spcAft>
                      </a:pPr>
                      <a:r>
                        <a:rPr lang="zh-CN" sz="1050" kern="100" dirty="0">
                          <a:effectLst/>
                        </a:rPr>
                        <a:t>李白</a:t>
                      </a:r>
                      <a:endParaRPr lang="zh-CN" sz="1050" kern="100" dirty="0">
                        <a:effectLst/>
                        <a:latin typeface="Times New Roman"/>
                        <a:ea typeface="宋体"/>
                      </a:endParaRPr>
                    </a:p>
                  </a:txBody>
                  <a:tcPr marL="68580" marR="68580" marT="0" marB="0" anchor="ctr"/>
                </a:tc>
                <a:tc>
                  <a:txBody>
                    <a:bodyPr/>
                    <a:lstStyle/>
                    <a:p>
                      <a:pPr algn="ctr">
                        <a:spcAft>
                          <a:spcPts val="0"/>
                        </a:spcAft>
                      </a:pPr>
                      <a:r>
                        <a:rPr lang="en-US" sz="1050" kern="100" dirty="0">
                          <a:effectLst/>
                        </a:rPr>
                        <a:t>134*****345</a:t>
                      </a:r>
                      <a:endParaRPr lang="zh-CN" sz="1050" kern="100" dirty="0">
                        <a:effectLst/>
                        <a:latin typeface="Times New Roman"/>
                        <a:ea typeface="宋体"/>
                      </a:endParaRPr>
                    </a:p>
                  </a:txBody>
                  <a:tcPr marL="68580" marR="68580" marT="0" marB="0" anchor="ctr"/>
                </a:tc>
                <a:tc>
                  <a:txBody>
                    <a:bodyPr/>
                    <a:lstStyle/>
                    <a:p>
                      <a:pPr algn="ctr">
                        <a:spcAft>
                          <a:spcPts val="0"/>
                        </a:spcAft>
                      </a:pPr>
                      <a:r>
                        <a:rPr lang="en-US" sz="1050" kern="100">
                          <a:effectLst/>
                        </a:rPr>
                        <a:t>456**@163.com</a:t>
                      </a:r>
                      <a:endParaRPr lang="zh-CN" sz="1050" kern="100">
                        <a:effectLst/>
                        <a:latin typeface="Times New Roman"/>
                        <a:ea typeface="宋体"/>
                      </a:endParaRPr>
                    </a:p>
                  </a:txBody>
                  <a:tcPr marL="68580" marR="68580" marT="0" marB="0" anchor="ctr"/>
                </a:tc>
              </a:tr>
              <a:tr h="409878">
                <a:tc>
                  <a:txBody>
                    <a:bodyPr/>
                    <a:lstStyle/>
                    <a:p>
                      <a:pPr algn="ctr">
                        <a:spcAft>
                          <a:spcPts val="0"/>
                        </a:spcAft>
                      </a:pPr>
                      <a:r>
                        <a:rPr lang="en-US" sz="1050" kern="100">
                          <a:effectLst/>
                        </a:rPr>
                        <a:t>3</a:t>
                      </a:r>
                      <a:endParaRPr lang="zh-CN" sz="1050" kern="100">
                        <a:effectLst/>
                        <a:latin typeface="Times New Roman"/>
                        <a:ea typeface="宋体"/>
                      </a:endParaRPr>
                    </a:p>
                  </a:txBody>
                  <a:tcPr marL="68580" marR="68580" marT="0" marB="0" anchor="ctr"/>
                </a:tc>
                <a:tc>
                  <a:txBody>
                    <a:bodyPr/>
                    <a:lstStyle/>
                    <a:p>
                      <a:pPr algn="ctr">
                        <a:spcAft>
                          <a:spcPts val="0"/>
                        </a:spcAft>
                      </a:pPr>
                      <a:r>
                        <a:rPr lang="zh-CN" sz="1050" kern="100" dirty="0">
                          <a:effectLst/>
                        </a:rPr>
                        <a:t>赵龙</a:t>
                      </a:r>
                      <a:endParaRPr lang="zh-CN" sz="1050" kern="100" dirty="0">
                        <a:effectLst/>
                        <a:latin typeface="Times New Roman"/>
                        <a:ea typeface="宋体"/>
                      </a:endParaRPr>
                    </a:p>
                  </a:txBody>
                  <a:tcPr marL="68580" marR="68580" marT="0" marB="0" anchor="ctr"/>
                </a:tc>
                <a:tc>
                  <a:txBody>
                    <a:bodyPr/>
                    <a:lstStyle/>
                    <a:p>
                      <a:pPr algn="ctr">
                        <a:spcAft>
                          <a:spcPts val="0"/>
                        </a:spcAft>
                      </a:pPr>
                      <a:r>
                        <a:rPr lang="en-US" sz="1050" kern="100" dirty="0">
                          <a:effectLst/>
                        </a:rPr>
                        <a:t>136*****335</a:t>
                      </a:r>
                      <a:endParaRPr lang="zh-CN" sz="1050" kern="100" dirty="0">
                        <a:effectLst/>
                        <a:latin typeface="Times New Roman"/>
                        <a:ea typeface="宋体"/>
                      </a:endParaRPr>
                    </a:p>
                  </a:txBody>
                  <a:tcPr marL="68580" marR="68580" marT="0" marB="0" anchor="ctr"/>
                </a:tc>
                <a:tc>
                  <a:txBody>
                    <a:bodyPr/>
                    <a:lstStyle/>
                    <a:p>
                      <a:pPr algn="ctr">
                        <a:spcAft>
                          <a:spcPts val="0"/>
                        </a:spcAft>
                      </a:pPr>
                      <a:r>
                        <a:rPr lang="en-US" sz="1050" kern="100">
                          <a:effectLst/>
                        </a:rPr>
                        <a:t>445**@126.com</a:t>
                      </a:r>
                      <a:endParaRPr lang="zh-CN" sz="1050" kern="100">
                        <a:effectLst/>
                        <a:latin typeface="Times New Roman"/>
                        <a:ea typeface="宋体"/>
                      </a:endParaRPr>
                    </a:p>
                  </a:txBody>
                  <a:tcPr marL="68580" marR="68580" marT="0" marB="0" anchor="ctr"/>
                </a:tc>
              </a:tr>
              <a:tr h="409878">
                <a:tc>
                  <a:txBody>
                    <a:bodyPr/>
                    <a:lstStyle/>
                    <a:p>
                      <a:pPr algn="ctr">
                        <a:spcAft>
                          <a:spcPts val="0"/>
                        </a:spcAft>
                      </a:pPr>
                      <a:r>
                        <a:rPr lang="en-US" sz="1050" kern="100" dirty="0">
                          <a:effectLst/>
                        </a:rPr>
                        <a:t>4</a:t>
                      </a:r>
                      <a:endParaRPr lang="zh-CN" sz="1050" kern="100" dirty="0">
                        <a:effectLst/>
                        <a:latin typeface="Times New Roman"/>
                        <a:ea typeface="宋体"/>
                      </a:endParaRPr>
                    </a:p>
                  </a:txBody>
                  <a:tcPr marL="68580" marR="68580" marT="0" marB="0" anchor="ctr"/>
                </a:tc>
                <a:tc>
                  <a:txBody>
                    <a:bodyPr/>
                    <a:lstStyle/>
                    <a:p>
                      <a:pPr algn="ctr">
                        <a:spcAft>
                          <a:spcPts val="0"/>
                        </a:spcAft>
                      </a:pPr>
                      <a:r>
                        <a:rPr lang="zh-CN" sz="1050" kern="100" dirty="0">
                          <a:effectLst/>
                        </a:rPr>
                        <a:t>王冠</a:t>
                      </a:r>
                      <a:endParaRPr lang="zh-CN" sz="1050" kern="100" dirty="0">
                        <a:effectLst/>
                        <a:latin typeface="Times New Roman"/>
                        <a:ea typeface="宋体"/>
                      </a:endParaRPr>
                    </a:p>
                  </a:txBody>
                  <a:tcPr marL="68580" marR="68580" marT="0" marB="0" anchor="ctr"/>
                </a:tc>
                <a:tc>
                  <a:txBody>
                    <a:bodyPr/>
                    <a:lstStyle/>
                    <a:p>
                      <a:pPr algn="ctr">
                        <a:spcAft>
                          <a:spcPts val="0"/>
                        </a:spcAft>
                      </a:pPr>
                      <a:r>
                        <a:rPr lang="en-US" sz="1050" kern="100">
                          <a:effectLst/>
                        </a:rPr>
                        <a:t>138*****445</a:t>
                      </a:r>
                      <a:endParaRPr lang="zh-CN" sz="1050" kern="100">
                        <a:effectLst/>
                        <a:latin typeface="Times New Roman"/>
                        <a:ea typeface="宋体"/>
                      </a:endParaRPr>
                    </a:p>
                  </a:txBody>
                  <a:tcPr marL="68580" marR="68580" marT="0" marB="0" anchor="ctr"/>
                </a:tc>
                <a:tc>
                  <a:txBody>
                    <a:bodyPr/>
                    <a:lstStyle/>
                    <a:p>
                      <a:pPr algn="ctr">
                        <a:spcAft>
                          <a:spcPts val="0"/>
                        </a:spcAft>
                      </a:pPr>
                      <a:r>
                        <a:rPr lang="en-US" sz="1050" kern="100" dirty="0">
                          <a:effectLst/>
                        </a:rPr>
                        <a:t>332**@sina.com</a:t>
                      </a:r>
                      <a:endParaRPr lang="zh-CN" sz="1050" kern="100" dirty="0">
                        <a:effectLst/>
                        <a:latin typeface="Times New Roman"/>
                        <a:ea typeface="宋体"/>
                      </a:endParaRPr>
                    </a:p>
                  </a:txBody>
                  <a:tcPr marL="68580" marR="68580" marT="0" marB="0" anchor="ctr"/>
                </a:tc>
              </a:tr>
            </a:tbl>
          </a:graphicData>
        </a:graphic>
      </p:graphicFrame>
      <p:sp>
        <p:nvSpPr>
          <p:cNvPr id="2" name="矩形 1"/>
          <p:cNvSpPr/>
          <p:nvPr/>
        </p:nvSpPr>
        <p:spPr>
          <a:xfrm>
            <a:off x="1569942" y="4077072"/>
            <a:ext cx="576064" cy="2016224"/>
          </a:xfrm>
          <a:prstGeom prst="rect">
            <a:avLst/>
          </a:pr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569942" y="4077072"/>
            <a:ext cx="5234306" cy="288032"/>
          </a:xfrm>
          <a:prstGeom prst="rect">
            <a:avLst/>
          </a:pr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p:cNvCxnSpPr/>
          <p:nvPr/>
        </p:nvCxnSpPr>
        <p:spPr bwMode="auto">
          <a:xfrm flipV="1">
            <a:off x="2135176" y="4132218"/>
            <a:ext cx="348592" cy="430598"/>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圆角矩形 29"/>
          <p:cNvSpPr/>
          <p:nvPr/>
        </p:nvSpPr>
        <p:spPr>
          <a:xfrm>
            <a:off x="2213892" y="3431496"/>
            <a:ext cx="4032448" cy="715089"/>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b="1" dirty="0">
                <a:solidFill>
                  <a:schemeClr val="bg1"/>
                </a:solidFill>
                <a:ea typeface="宋体" pitchFamily="2" charset="-122"/>
              </a:rPr>
              <a:t>唯一标识，可以根据同一个</a:t>
            </a:r>
            <a:r>
              <a:rPr lang="en-US" altLang="zh-CN" b="1" dirty="0">
                <a:solidFill>
                  <a:schemeClr val="bg1"/>
                </a:solidFill>
                <a:ea typeface="宋体" pitchFamily="2" charset="-122"/>
              </a:rPr>
              <a:t>ID</a:t>
            </a:r>
            <a:r>
              <a:rPr lang="zh-CN" altLang="en-US" b="1" dirty="0">
                <a:solidFill>
                  <a:schemeClr val="bg1"/>
                </a:solidFill>
                <a:ea typeface="宋体" pitchFamily="2" charset="-122"/>
              </a:rPr>
              <a:t>查询几个相关表中的信息。</a:t>
            </a:r>
          </a:p>
        </p:txBody>
      </p:sp>
      <p:cxnSp>
        <p:nvCxnSpPr>
          <p:cNvPr id="34" name="直接箭头连接符 33"/>
          <p:cNvCxnSpPr/>
          <p:nvPr/>
        </p:nvCxnSpPr>
        <p:spPr bwMode="auto">
          <a:xfrm>
            <a:off x="4716016" y="4365104"/>
            <a:ext cx="0" cy="208242"/>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圆角矩形 35"/>
          <p:cNvSpPr/>
          <p:nvPr/>
        </p:nvSpPr>
        <p:spPr>
          <a:xfrm>
            <a:off x="2843808" y="4573346"/>
            <a:ext cx="4032448" cy="13280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b="1" dirty="0" smtClean="0">
                <a:solidFill>
                  <a:schemeClr val="bg1"/>
                </a:solidFill>
                <a:ea typeface="宋体" pitchFamily="2" charset="-122"/>
              </a:rPr>
              <a:t>知道各</a:t>
            </a:r>
            <a:r>
              <a:rPr lang="zh-CN" altLang="en-US" b="1" dirty="0">
                <a:solidFill>
                  <a:schemeClr val="bg1"/>
                </a:solidFill>
                <a:ea typeface="宋体" pitchFamily="2" charset="-122"/>
              </a:rPr>
              <a:t>个字段对应的数据类</a:t>
            </a:r>
            <a:r>
              <a:rPr lang="zh-CN" altLang="en-US" b="1" dirty="0" smtClean="0">
                <a:solidFill>
                  <a:schemeClr val="bg1"/>
                </a:solidFill>
                <a:ea typeface="宋体" pitchFamily="2" charset="-122"/>
              </a:rPr>
              <a:t>型后，可根据</a:t>
            </a:r>
            <a:r>
              <a:rPr lang="en-US" altLang="zh-CN" b="1" dirty="0">
                <a:solidFill>
                  <a:schemeClr val="bg1"/>
                </a:solidFill>
                <a:ea typeface="宋体" pitchFamily="2" charset="-122"/>
              </a:rPr>
              <a:t>Cursor</a:t>
            </a:r>
            <a:r>
              <a:rPr lang="zh-CN" altLang="en-US" b="1" dirty="0">
                <a:solidFill>
                  <a:schemeClr val="bg1"/>
                </a:solidFill>
                <a:ea typeface="宋体" pitchFamily="2" charset="-122"/>
              </a:rPr>
              <a:t>对</a:t>
            </a:r>
            <a:r>
              <a:rPr lang="zh-CN" altLang="en-US" b="1" dirty="0" smtClean="0">
                <a:solidFill>
                  <a:schemeClr val="bg1"/>
                </a:solidFill>
                <a:ea typeface="宋体" pitchFamily="2" charset="-122"/>
              </a:rPr>
              <a:t>象提供的相</a:t>
            </a:r>
            <a:r>
              <a:rPr lang="zh-CN" altLang="en-US" b="1" dirty="0">
                <a:solidFill>
                  <a:schemeClr val="bg1"/>
                </a:solidFill>
                <a:ea typeface="宋体" pitchFamily="2" charset="-122"/>
              </a:rPr>
              <a:t>关的方法，如，</a:t>
            </a:r>
            <a:r>
              <a:rPr lang="en-US" altLang="zh-CN" b="1" dirty="0">
                <a:solidFill>
                  <a:schemeClr val="bg1"/>
                </a:solidFill>
                <a:ea typeface="宋体" pitchFamily="2" charset="-122"/>
              </a:rPr>
              <a:t>getInt()</a:t>
            </a:r>
            <a:r>
              <a:rPr lang="zh-CN" altLang="en-US" b="1" dirty="0">
                <a:solidFill>
                  <a:schemeClr val="bg1"/>
                </a:solidFill>
                <a:ea typeface="宋体" pitchFamily="2" charset="-122"/>
              </a:rPr>
              <a:t>、</a:t>
            </a:r>
            <a:r>
              <a:rPr lang="en-US" altLang="zh-CN" b="1" dirty="0">
                <a:solidFill>
                  <a:schemeClr val="bg1"/>
                </a:solidFill>
                <a:ea typeface="宋体" pitchFamily="2" charset="-122"/>
              </a:rPr>
              <a:t>getString()</a:t>
            </a:r>
            <a:r>
              <a:rPr lang="zh-CN" altLang="en-US" b="1" dirty="0">
                <a:solidFill>
                  <a:schemeClr val="bg1"/>
                </a:solidFill>
                <a:ea typeface="宋体" pitchFamily="2" charset="-122"/>
              </a:rPr>
              <a:t>、</a:t>
            </a:r>
            <a:r>
              <a:rPr lang="en-US" altLang="zh-CN" b="1" dirty="0">
                <a:solidFill>
                  <a:schemeClr val="bg1"/>
                </a:solidFill>
                <a:ea typeface="宋体" pitchFamily="2" charset="-122"/>
              </a:rPr>
              <a:t>getLong</a:t>
            </a:r>
            <a:r>
              <a:rPr lang="en-US" altLang="zh-CN" b="1" dirty="0" smtClean="0">
                <a:solidFill>
                  <a:schemeClr val="bg1"/>
                </a:solidFill>
                <a:ea typeface="宋体" pitchFamily="2" charset="-122"/>
              </a:rPr>
              <a:t>()</a:t>
            </a:r>
            <a:r>
              <a:rPr lang="zh-CN" altLang="en-US" b="1" dirty="0" smtClean="0">
                <a:solidFill>
                  <a:schemeClr val="bg1"/>
                </a:solidFill>
                <a:ea typeface="宋体" pitchFamily="2" charset="-122"/>
              </a:rPr>
              <a:t>等查询字段对应的值。</a:t>
            </a:r>
            <a:endParaRPr lang="zh-CN" altLang="en-US" b="1" dirty="0">
              <a:solidFill>
                <a:schemeClr val="bg1"/>
              </a:solidFill>
              <a:ea typeface="宋体" pitchFamily="2" charset="-122"/>
            </a:endParaRPr>
          </a:p>
        </p:txBody>
      </p:sp>
    </p:spTree>
    <p:custDataLst>
      <p:tags r:id="rId1"/>
    </p:custDataLst>
    <p:extLst>
      <p:ext uri="{BB962C8B-B14F-4D97-AF65-F5344CB8AC3E}">
        <p14:creationId xmlns:p14="http://schemas.microsoft.com/office/powerpoint/2010/main" val="1675862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down)">
                                      <p:cBhvr>
                                        <p:cTn id="10" dur="500"/>
                                        <p:tgtEl>
                                          <p:spTgt spid="3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29"/>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30"/>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2"/>
                                        </p:tgtEl>
                                        <p:attrNameLst>
                                          <p:attrName>style.visibility</p:attrName>
                                        </p:attrNameLst>
                                      </p:cBhvr>
                                      <p:to>
                                        <p:strVal val="hidden"/>
                                      </p:to>
                                    </p:set>
                                  </p:childTnLst>
                                </p:cTn>
                              </p:par>
                              <p:par>
                                <p:cTn id="22" presetID="22" presetClass="entr" presetSubtype="1"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up)">
                                      <p:cBhvr>
                                        <p:cTn id="24" dur="500"/>
                                        <p:tgtEl>
                                          <p:spTgt spid="9"/>
                                        </p:tgtEl>
                                      </p:cBhvr>
                                    </p:animEffect>
                                  </p:childTnLst>
                                </p:cTn>
                              </p:par>
                              <p:par>
                                <p:cTn id="25" presetID="22" presetClass="entr" presetSubtype="1"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up)">
                                      <p:cBhvr>
                                        <p:cTn id="27" dur="500"/>
                                        <p:tgtEl>
                                          <p:spTgt spid="34"/>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up)">
                                      <p:cBhvr>
                                        <p:cTn id="3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9" grpId="0" animBg="1"/>
      <p:bldP spid="30" grpId="0" animBg="1"/>
      <p:bldP spid="30" grpId="1" animBg="1"/>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4"/>
          <p:cNvSpPr>
            <a:spLocks noChangeArrowheads="1"/>
          </p:cNvSpPr>
          <p:nvPr/>
        </p:nvSpPr>
        <p:spPr bwMode="auto">
          <a:xfrm>
            <a:off x="542925" y="1496219"/>
            <a:ext cx="8102600" cy="2242656"/>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5" name="任意多边形 4"/>
          <p:cNvSpPr/>
          <p:nvPr/>
        </p:nvSpPr>
        <p:spPr bwMode="auto">
          <a:xfrm>
            <a:off x="5580112" y="1268760"/>
            <a:ext cx="2448272"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err="1">
                <a:solidFill>
                  <a:schemeClr val="bg1"/>
                </a:solidFill>
                <a:latin typeface="微软雅黑" pitchFamily="34" charset="-122"/>
                <a:ea typeface="微软雅黑" pitchFamily="34" charset="-122"/>
              </a:rPr>
              <a:t>ContentResolver</a:t>
            </a:r>
            <a:endParaRPr lang="en-US" altLang="zh-CN" dirty="0">
              <a:solidFill>
                <a:schemeClr val="bg1"/>
              </a:solidFill>
              <a:latin typeface="微软雅黑" pitchFamily="34" charset="-122"/>
              <a:ea typeface="微软雅黑" pitchFamily="34" charset="-122"/>
            </a:endParaRPr>
          </a:p>
        </p:txBody>
      </p:sp>
      <p:sp>
        <p:nvSpPr>
          <p:cNvPr id="19" name="内容占位符 2"/>
          <p:cNvSpPr txBox="1">
            <a:spLocks/>
          </p:cNvSpPr>
          <p:nvPr/>
        </p:nvSpPr>
        <p:spPr bwMode="auto">
          <a:xfrm>
            <a:off x="481013" y="1642681"/>
            <a:ext cx="7975600" cy="195217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defRPr/>
            </a:pPr>
            <a:r>
              <a:rPr lang="en-US" altLang="zh-CN" sz="2000" dirty="0" err="1" smtClean="0">
                <a:latin typeface="Times New Roman" panose="02020603050405020304" pitchFamily="18" charset="0"/>
                <a:cs typeface="Times New Roman" panose="02020603050405020304" pitchFamily="18" charset="0"/>
              </a:rPr>
              <a:t>ContentResolver</a:t>
            </a:r>
            <a:r>
              <a:rPr lang="zh-CN" altLang="en-US" sz="2000" dirty="0" smtClean="0">
                <a:latin typeface="Times New Roman" panose="02020603050405020304" pitchFamily="18" charset="0"/>
                <a:cs typeface="Times New Roman" panose="02020603050405020304" pitchFamily="18" charset="0"/>
              </a:rPr>
              <a:t>提供一系列增删改查的方法对数据进行操作，并且这些方法以</a:t>
            </a:r>
            <a:r>
              <a:rPr lang="en-US" altLang="zh-CN" sz="2000" dirty="0" smtClean="0">
                <a:latin typeface="Times New Roman" panose="02020603050405020304" pitchFamily="18" charset="0"/>
                <a:cs typeface="Times New Roman" panose="02020603050405020304" pitchFamily="18" charset="0"/>
              </a:rPr>
              <a:t>Uri</a:t>
            </a:r>
            <a:r>
              <a:rPr lang="zh-CN" altLang="en-US" sz="2000" dirty="0" smtClean="0">
                <a:latin typeface="Times New Roman" panose="02020603050405020304" pitchFamily="18" charset="0"/>
                <a:cs typeface="Times New Roman" panose="02020603050405020304" pitchFamily="18" charset="0"/>
              </a:rPr>
              <a:t>的形式对外提供数据。</a:t>
            </a:r>
            <a:endParaRPr lang="en-US" altLang="zh-CN" sz="2000" dirty="0" smtClean="0">
              <a:latin typeface="Times New Roman" panose="02020603050405020304" pitchFamily="18" charset="0"/>
              <a:cs typeface="Times New Roman" panose="02020603050405020304" pitchFamily="18" charset="0"/>
            </a:endParaRPr>
          </a:p>
          <a:p>
            <a:pPr lvl="1">
              <a:lnSpc>
                <a:spcPct val="150000"/>
              </a:lnSpc>
              <a:defRPr/>
            </a:pPr>
            <a:r>
              <a:rPr lang="en-US" altLang="zh-CN" sz="2000" dirty="0" smtClean="0">
                <a:latin typeface="Times New Roman" panose="02020603050405020304" pitchFamily="18" charset="0"/>
                <a:cs typeface="Times New Roman" panose="02020603050405020304" pitchFamily="18" charset="0"/>
              </a:rPr>
              <a:t>Uri</a:t>
            </a:r>
            <a:r>
              <a:rPr lang="zh-CN" altLang="en-US" sz="2000" dirty="0" smtClean="0">
                <a:latin typeface="Times New Roman" panose="02020603050405020304" pitchFamily="18" charset="0"/>
                <a:cs typeface="Times New Roman" panose="02020603050405020304" pitchFamily="18" charset="0"/>
              </a:rPr>
              <a:t>为内容提供者中的数据建立了唯一标识符。它主要由三部分组成，</a:t>
            </a:r>
            <a:r>
              <a:rPr lang="en-US" altLang="zh-CN" sz="2000" dirty="0" smtClean="0">
                <a:latin typeface="Times New Roman" panose="02020603050405020304" pitchFamily="18" charset="0"/>
                <a:cs typeface="Times New Roman" panose="02020603050405020304" pitchFamily="18" charset="0"/>
              </a:rPr>
              <a:t>scheme</a:t>
            </a: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authorities</a:t>
            </a:r>
            <a:r>
              <a:rPr lang="zh-CN" altLang="en-US" sz="2000" dirty="0" smtClean="0">
                <a:latin typeface="Times New Roman" panose="02020603050405020304" pitchFamily="18" charset="0"/>
                <a:cs typeface="Times New Roman" panose="02020603050405020304" pitchFamily="18" charset="0"/>
              </a:rPr>
              <a:t>和</a:t>
            </a:r>
            <a:r>
              <a:rPr lang="en-US" altLang="zh-CN" sz="2000" dirty="0" smtClean="0">
                <a:latin typeface="Times New Roman" panose="02020603050405020304" pitchFamily="18" charset="0"/>
                <a:cs typeface="Times New Roman" panose="02020603050405020304" pitchFamily="18" charset="0"/>
              </a:rPr>
              <a:t>path</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p:txBody>
      </p:sp>
      <p:sp>
        <p:nvSpPr>
          <p:cNvPr id="62" name="Line 6"/>
          <p:cNvSpPr>
            <a:spLocks noChangeShapeType="1"/>
          </p:cNvSpPr>
          <p:nvPr/>
        </p:nvSpPr>
        <p:spPr bwMode="auto">
          <a:xfrm flipV="1">
            <a:off x="874885" y="3792543"/>
            <a:ext cx="8792" cy="1080000"/>
          </a:xfrm>
          <a:prstGeom prst="line">
            <a:avLst/>
          </a:prstGeom>
          <a:noFill/>
          <a:ln w="19050">
            <a:solidFill>
              <a:srgbClr val="006BA9"/>
            </a:solidFill>
            <a:round/>
            <a:headEnd type="oval" w="med" len="med"/>
            <a:tailEnd type="oval"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63" name="Line 8"/>
          <p:cNvSpPr>
            <a:spLocks noChangeShapeType="1"/>
          </p:cNvSpPr>
          <p:nvPr/>
        </p:nvSpPr>
        <p:spPr bwMode="auto">
          <a:xfrm flipV="1">
            <a:off x="2131364" y="5373336"/>
            <a:ext cx="0" cy="1080000"/>
          </a:xfrm>
          <a:prstGeom prst="line">
            <a:avLst/>
          </a:prstGeom>
          <a:noFill/>
          <a:ln w="19050">
            <a:solidFill>
              <a:srgbClr val="006BA9"/>
            </a:solidFill>
            <a:round/>
            <a:headEnd type="oval" w="med" len="med"/>
            <a:tailEnd type="oval"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grpSp>
        <p:nvGrpSpPr>
          <p:cNvPr id="64" name="组合 63"/>
          <p:cNvGrpSpPr>
            <a:grpSpLocks/>
          </p:cNvGrpSpPr>
          <p:nvPr/>
        </p:nvGrpSpPr>
        <p:grpSpPr bwMode="auto">
          <a:xfrm>
            <a:off x="883677" y="3936439"/>
            <a:ext cx="3384376" cy="792088"/>
            <a:chOff x="744155" y="2228812"/>
            <a:chExt cx="4084069" cy="792088"/>
          </a:xfrm>
        </p:grpSpPr>
        <p:sp>
          <p:nvSpPr>
            <p:cNvPr id="65" name="Rectangle 5"/>
            <p:cNvSpPr>
              <a:spLocks noChangeArrowheads="1"/>
            </p:cNvSpPr>
            <p:nvPr/>
          </p:nvSpPr>
          <p:spPr bwMode="auto">
            <a:xfrm>
              <a:off x="754765" y="2283589"/>
              <a:ext cx="3921833" cy="720000"/>
            </a:xfrm>
            <a:prstGeom prst="rect">
              <a:avLst/>
            </a:prstGeom>
            <a:gradFill rotWithShape="1">
              <a:gsLst>
                <a:gs pos="0">
                  <a:srgbClr val="D6ECFF"/>
                </a:gs>
                <a:gs pos="100000">
                  <a:srgbClr val="FFFFFF"/>
                </a:gs>
              </a:gsLst>
              <a:lin ang="0" scaled="1"/>
            </a:gradFill>
            <a:ln>
              <a:noFill/>
            </a:ln>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66" name="Rectangle 10"/>
            <p:cNvSpPr>
              <a:spLocks noChangeArrowheads="1"/>
            </p:cNvSpPr>
            <p:nvPr/>
          </p:nvSpPr>
          <p:spPr bwMode="auto">
            <a:xfrm>
              <a:off x="744155" y="2228812"/>
              <a:ext cx="4084069"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itchFamily="2" charset="-122"/>
                  <a:cs typeface="Times New Roman" panose="02020603050405020304" pitchFamily="18" charset="0"/>
                </a:rPr>
                <a:t>scheme</a:t>
              </a:r>
              <a:r>
                <a:rPr kumimoji="0" lang="zh-CN" alt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itchFamily="2" charset="-122"/>
                  <a:cs typeface="Times New Roman" panose="02020603050405020304" pitchFamily="18" charset="0"/>
                </a:rPr>
                <a:t>部</a:t>
              </a:r>
              <a:r>
                <a:rPr kumimoji="0" lang="zh-CN" altLang="en-US" sz="16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itchFamily="2" charset="-122"/>
                  <a:cs typeface="Times New Roman" panose="02020603050405020304" pitchFamily="18" charset="0"/>
                </a:rPr>
                <a:t>分，“</a:t>
              </a:r>
              <a:r>
                <a:rPr kumimoji="0" lang="en-US" altLang="zh-C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itchFamily="2" charset="-122"/>
                  <a:cs typeface="Times New Roman" panose="02020603050405020304" pitchFamily="18" charset="0"/>
                </a:rPr>
                <a:t>content://”</a:t>
              </a:r>
              <a:r>
                <a:rPr kumimoji="0" lang="zh-CN" alt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itchFamily="2" charset="-122"/>
                  <a:cs typeface="Times New Roman" panose="02020603050405020304" pitchFamily="18" charset="0"/>
                </a:rPr>
                <a:t>是一个标准的前</a:t>
              </a:r>
              <a:r>
                <a:rPr kumimoji="0" lang="zh-CN" altLang="en-US" sz="16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itchFamily="2" charset="-122"/>
                  <a:cs typeface="Times New Roman" panose="02020603050405020304" pitchFamily="18" charset="0"/>
                </a:rPr>
                <a:t>缀</a:t>
              </a:r>
              <a:r>
                <a:rPr kumimoji="0" lang="zh-CN" altLang="en-US" sz="1600" b="0" i="0" u="none" strike="noStrike" kern="0" cap="none" spc="0" normalizeH="0" baseline="0" noProof="0" dirty="0" smtClean="0">
                  <a:ln>
                    <a:noFill/>
                  </a:ln>
                  <a:solidFill>
                    <a:sysClr val="windowText" lastClr="000000"/>
                  </a:solidFill>
                  <a:effectLst/>
                  <a:uLnTx/>
                  <a:uFillTx/>
                  <a:ea typeface="宋体" pitchFamily="2" charset="-122"/>
                </a:rPr>
                <a:t>。</a:t>
              </a:r>
              <a:endParaRPr kumimoji="0" lang="zh-CN" altLang="en-US" sz="1600" b="0" i="0" u="none" strike="noStrike" kern="0" cap="none" spc="0" normalizeH="0" baseline="0" noProof="0" dirty="0">
                <a:ln>
                  <a:noFill/>
                </a:ln>
                <a:solidFill>
                  <a:sysClr val="windowText" lastClr="000000">
                    <a:lumMod val="65000"/>
                    <a:lumOff val="35000"/>
                  </a:sysClr>
                </a:solidFill>
                <a:effectLst/>
                <a:uLnTx/>
                <a:uFillTx/>
                <a:ea typeface="微软雅黑" pitchFamily="34" charset="-122"/>
              </a:endParaRPr>
            </a:p>
          </p:txBody>
        </p:sp>
      </p:grpSp>
      <p:sp>
        <p:nvSpPr>
          <p:cNvPr id="67" name="AutoShape 15"/>
          <p:cNvSpPr>
            <a:spLocks noChangeArrowheads="1"/>
          </p:cNvSpPr>
          <p:nvPr/>
        </p:nvSpPr>
        <p:spPr bwMode="auto">
          <a:xfrm>
            <a:off x="755576" y="4906641"/>
            <a:ext cx="1224136" cy="360000"/>
          </a:xfrm>
          <a:prstGeom prst="homePlate">
            <a:avLst>
              <a:gd name="adj" fmla="val 0"/>
            </a:avLst>
          </a:prstGeom>
          <a:solidFill>
            <a:srgbClr val="006BA9"/>
          </a:solidFill>
          <a:ln w="3175" cap="flat" cmpd="sng" algn="ctr">
            <a:solidFill>
              <a:srgbClr val="D7D7D7"/>
            </a:solidFill>
            <a:prstDash val="solid"/>
          </a:ln>
          <a:effectLst>
            <a:outerShdw blurRad="50800" dist="38100" dir="2700000" algn="tl" rotWithShape="0">
              <a:prstClr val="black">
                <a:alpha val="40000"/>
              </a:prstClr>
            </a:outerShdw>
          </a:effectLst>
          <a:extLst/>
        </p:spPr>
        <p:txBody>
          <a:bodyPr lIns="0" r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10" cap="none" spc="0" normalizeH="0" baseline="0" noProof="0" dirty="0" smtClean="0">
                <a:ln w="9525">
                  <a:solidFill>
                    <a:sysClr val="window" lastClr="FFFFFF"/>
                  </a:solidFill>
                  <a:round/>
                  <a:headEnd/>
                  <a:tailEnd/>
                </a:ln>
                <a:solidFill>
                  <a:sysClr val="window" lastClr="FFFFFF"/>
                </a:solidFill>
                <a:effectLst/>
                <a:uLnTx/>
                <a:uFillTx/>
                <a:latin typeface="微软雅黑" pitchFamily="34" charset="-122"/>
                <a:ea typeface="微软雅黑" pitchFamily="34" charset="-122"/>
              </a:rPr>
              <a:t>content://</a:t>
            </a:r>
            <a:endParaRPr kumimoji="0" lang="zh-CN" altLang="en-US" sz="1800" b="0" i="0" u="none" strike="noStrike" kern="10" cap="none" spc="0" normalizeH="0" baseline="0" noProof="0" dirty="0">
              <a:ln w="9525">
                <a:solidFill>
                  <a:sysClr val="window" lastClr="FFFFFF"/>
                </a:solidFill>
                <a:round/>
                <a:headEnd/>
                <a:tailEnd/>
              </a:ln>
              <a:solidFill>
                <a:sysClr val="window" lastClr="FFFFFF"/>
              </a:solidFill>
              <a:effectLst/>
              <a:uLnTx/>
              <a:uFillTx/>
              <a:latin typeface="微软雅黑" pitchFamily="34" charset="-122"/>
              <a:ea typeface="微软雅黑" pitchFamily="34" charset="-122"/>
            </a:endParaRPr>
          </a:p>
        </p:txBody>
      </p:sp>
      <p:sp>
        <p:nvSpPr>
          <p:cNvPr id="68" name="AutoShape 16"/>
          <p:cNvSpPr>
            <a:spLocks noChangeArrowheads="1"/>
          </p:cNvSpPr>
          <p:nvPr/>
        </p:nvSpPr>
        <p:spPr bwMode="auto">
          <a:xfrm>
            <a:off x="1962127" y="4906641"/>
            <a:ext cx="3168352" cy="360000"/>
          </a:xfrm>
          <a:prstGeom prst="chevron">
            <a:avLst>
              <a:gd name="adj" fmla="val 0"/>
            </a:avLst>
          </a:prstGeom>
          <a:solidFill>
            <a:srgbClr val="006BA9"/>
          </a:solidFill>
          <a:ln w="3175" cap="flat" cmpd="sng" algn="ctr">
            <a:solidFill>
              <a:srgbClr val="D7D7D7"/>
            </a:solidFill>
            <a:prstDash val="solid"/>
          </a:ln>
          <a:effectLst>
            <a:outerShdw blurRad="50800" dist="38100" dir="2700000" algn="tl" rotWithShape="0">
              <a:prstClr val="black">
                <a:alpha val="40000"/>
              </a:prstClr>
            </a:outerShdw>
          </a:effectLst>
          <a:extLst/>
        </p:spPr>
        <p:txBody>
          <a:bodyPr lIns="0" r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10" cap="none" spc="0" normalizeH="0" baseline="0" noProof="0" dirty="0" smtClean="0">
                <a:ln w="9525">
                  <a:solidFill>
                    <a:sysClr val="window" lastClr="FFFFFF"/>
                  </a:solidFill>
                  <a:round/>
                  <a:headEnd/>
                  <a:tailEnd/>
                </a:ln>
                <a:solidFill>
                  <a:sysClr val="window" lastClr="FFFFFF"/>
                </a:solidFill>
                <a:effectLst/>
                <a:uLnTx/>
                <a:uFillTx/>
                <a:latin typeface="微软雅黑" pitchFamily="34" charset="-122"/>
                <a:ea typeface="微软雅黑" pitchFamily="34" charset="-122"/>
              </a:rPr>
              <a:t>cn.itcast.mycontentprovider</a:t>
            </a:r>
            <a:endParaRPr kumimoji="0" lang="zh-CN" altLang="en-US" sz="1800" b="0" i="0" u="none" strike="noStrike" kern="10" cap="none" spc="0" normalizeH="0" baseline="0" noProof="0" dirty="0">
              <a:ln w="9525">
                <a:solidFill>
                  <a:sysClr val="window" lastClr="FFFFFF"/>
                </a:solidFill>
                <a:round/>
                <a:headEnd/>
                <a:tailEnd/>
              </a:ln>
              <a:solidFill>
                <a:sysClr val="window" lastClr="FFFFFF"/>
              </a:solidFill>
              <a:effectLst/>
              <a:uLnTx/>
              <a:uFillTx/>
              <a:latin typeface="微软雅黑" pitchFamily="34" charset="-122"/>
              <a:ea typeface="微软雅黑" pitchFamily="34" charset="-122"/>
            </a:endParaRPr>
          </a:p>
        </p:txBody>
      </p:sp>
      <p:sp>
        <p:nvSpPr>
          <p:cNvPr id="69" name="AutoShape 17"/>
          <p:cNvSpPr>
            <a:spLocks noChangeArrowheads="1"/>
          </p:cNvSpPr>
          <p:nvPr/>
        </p:nvSpPr>
        <p:spPr bwMode="auto">
          <a:xfrm>
            <a:off x="5132149" y="4906641"/>
            <a:ext cx="936104" cy="360000"/>
          </a:xfrm>
          <a:prstGeom prst="chevron">
            <a:avLst>
              <a:gd name="adj" fmla="val 0"/>
            </a:avLst>
          </a:prstGeom>
          <a:solidFill>
            <a:srgbClr val="006BA9"/>
          </a:solidFill>
          <a:ln w="3175" cap="flat" cmpd="sng" algn="ctr">
            <a:solidFill>
              <a:srgbClr val="D7D7D7"/>
            </a:solidFill>
            <a:prstDash val="solid"/>
          </a:ln>
          <a:effectLst>
            <a:outerShdw blurRad="50800" dist="38100" dir="2700000" algn="tl" rotWithShape="0">
              <a:prstClr val="black">
                <a:alpha val="40000"/>
              </a:prstClr>
            </a:outerShdw>
          </a:effectLst>
          <a:extLst/>
        </p:spPr>
        <p:txBody>
          <a:bodyPr lIns="0" r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10" cap="none" spc="0" normalizeH="0" baseline="0" noProof="0" dirty="0">
                <a:ln w="9525">
                  <a:solidFill>
                    <a:sysClr val="window" lastClr="FFFFFF"/>
                  </a:solidFill>
                  <a:round/>
                  <a:headEnd/>
                  <a:tailEnd/>
                </a:ln>
                <a:solidFill>
                  <a:sysClr val="window" lastClr="FFFFFF"/>
                </a:solidFill>
                <a:effectLst/>
                <a:uLnTx/>
                <a:uFillTx/>
                <a:latin typeface="微软雅黑" pitchFamily="34" charset="-122"/>
                <a:ea typeface="微软雅黑" pitchFamily="34" charset="-122"/>
              </a:rPr>
              <a:t>/</a:t>
            </a:r>
            <a:r>
              <a:rPr kumimoji="0" lang="en-US" altLang="zh-CN" sz="1600" b="0" i="0" u="none" strike="noStrike" kern="10" cap="none" spc="0" normalizeH="0" baseline="0" noProof="0" dirty="0" smtClean="0">
                <a:ln w="9525">
                  <a:solidFill>
                    <a:sysClr val="window" lastClr="FFFFFF"/>
                  </a:solidFill>
                  <a:round/>
                  <a:headEnd/>
                  <a:tailEnd/>
                </a:ln>
                <a:solidFill>
                  <a:sysClr val="window" lastClr="FFFFFF"/>
                </a:solidFill>
                <a:effectLst/>
                <a:uLnTx/>
                <a:uFillTx/>
                <a:latin typeface="微软雅黑" pitchFamily="34" charset="-122"/>
                <a:ea typeface="微软雅黑" pitchFamily="34" charset="-122"/>
              </a:rPr>
              <a:t>person</a:t>
            </a:r>
            <a:endParaRPr kumimoji="0" lang="zh-CN" altLang="en-US" sz="1600" b="0" i="0" u="none" strike="noStrike" kern="10" cap="none" spc="0" normalizeH="0" baseline="0" noProof="0" dirty="0">
              <a:ln w="9525">
                <a:solidFill>
                  <a:sysClr val="window" lastClr="FFFFFF"/>
                </a:solidFill>
                <a:round/>
                <a:headEnd/>
                <a:tailEnd/>
              </a:ln>
              <a:solidFill>
                <a:sysClr val="window" lastClr="FFFFFF"/>
              </a:solidFill>
              <a:effectLst/>
              <a:uLnTx/>
              <a:uFillTx/>
              <a:latin typeface="微软雅黑" pitchFamily="34" charset="-122"/>
              <a:ea typeface="微软雅黑" pitchFamily="34" charset="-122"/>
            </a:endParaRPr>
          </a:p>
        </p:txBody>
      </p:sp>
      <p:grpSp>
        <p:nvGrpSpPr>
          <p:cNvPr id="70" name="组合 69"/>
          <p:cNvGrpSpPr>
            <a:grpSpLocks/>
          </p:cNvGrpSpPr>
          <p:nvPr/>
        </p:nvGrpSpPr>
        <p:grpSpPr bwMode="auto">
          <a:xfrm>
            <a:off x="2140888" y="5445221"/>
            <a:ext cx="4863469" cy="936107"/>
            <a:chOff x="5487987" y="4927131"/>
            <a:chExt cx="3097212" cy="1039152"/>
          </a:xfrm>
        </p:grpSpPr>
        <p:sp>
          <p:nvSpPr>
            <p:cNvPr id="71" name="Rectangle 3"/>
            <p:cNvSpPr>
              <a:spLocks noChangeArrowheads="1"/>
            </p:cNvSpPr>
            <p:nvPr/>
          </p:nvSpPr>
          <p:spPr bwMode="auto">
            <a:xfrm>
              <a:off x="5487987" y="5043042"/>
              <a:ext cx="3005137" cy="799256"/>
            </a:xfrm>
            <a:prstGeom prst="rect">
              <a:avLst/>
            </a:prstGeom>
            <a:gradFill rotWithShape="1">
              <a:gsLst>
                <a:gs pos="0">
                  <a:srgbClr val="D6ECFF"/>
                </a:gs>
                <a:gs pos="100000">
                  <a:srgbClr val="FFFFFF"/>
                </a:gs>
              </a:gsLst>
              <a:lin ang="0" scaled="1"/>
            </a:gradFill>
            <a:ln>
              <a:noFill/>
            </a:ln>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72" name="Rectangle 13"/>
            <p:cNvSpPr>
              <a:spLocks noChangeArrowheads="1"/>
            </p:cNvSpPr>
            <p:nvPr/>
          </p:nvSpPr>
          <p:spPr bwMode="auto">
            <a:xfrm>
              <a:off x="5508624" y="4927131"/>
              <a:ext cx="3076575" cy="1039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itchFamily="2" charset="-122"/>
                  <a:cs typeface="Times New Roman" panose="02020603050405020304" pitchFamily="18" charset="0"/>
                </a:rPr>
                <a:t>authority</a:t>
              </a:r>
              <a:r>
                <a:rPr kumimoji="0" lang="zh-CN" alt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itchFamily="2" charset="-122"/>
                  <a:cs typeface="Times New Roman" panose="02020603050405020304" pitchFamily="18" charset="0"/>
                </a:rPr>
                <a:t>部</a:t>
              </a:r>
              <a:r>
                <a:rPr kumimoji="0" lang="zh-CN" altLang="en-US" sz="16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itchFamily="2" charset="-122"/>
                  <a:cs typeface="Times New Roman" panose="02020603050405020304" pitchFamily="18" charset="0"/>
                </a:rPr>
                <a:t>分</a:t>
              </a:r>
              <a:r>
                <a:rPr kumimoji="0" lang="zh-CN" alt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itchFamily="2" charset="-122"/>
                  <a:cs typeface="Times New Roman" panose="02020603050405020304" pitchFamily="18" charset="0"/>
                </a:rPr>
                <a:t>，</a:t>
              </a:r>
              <a:r>
                <a:rPr kumimoji="0" lang="zh-CN" altLang="en-US" sz="16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itchFamily="2" charset="-122"/>
                  <a:cs typeface="Times New Roman" panose="02020603050405020304" pitchFamily="18" charset="0"/>
                </a:rPr>
                <a:t>是</a:t>
              </a:r>
              <a:r>
                <a:rPr kumimoji="0" lang="zh-CN" alt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itchFamily="2" charset="-122"/>
                  <a:cs typeface="Times New Roman" panose="02020603050405020304" pitchFamily="18" charset="0"/>
                </a:rPr>
                <a:t>在创建内容提供者时指定的</a:t>
              </a:r>
              <a:r>
                <a:rPr kumimoji="0" lang="en-US" altLang="zh-C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itchFamily="2" charset="-122"/>
                  <a:cs typeface="Times New Roman" panose="02020603050405020304" pitchFamily="18" charset="0"/>
                </a:rPr>
                <a:t>authorities</a:t>
              </a:r>
              <a:r>
                <a:rPr kumimoji="0" lang="zh-CN" alt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itchFamily="2" charset="-122"/>
                  <a:cs typeface="Times New Roman" panose="02020603050405020304" pitchFamily="18" charset="0"/>
                </a:rPr>
                <a:t>属性值</a:t>
              </a:r>
              <a:r>
                <a:rPr kumimoji="0" lang="zh-CN" altLang="en-US" sz="16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itchFamily="2" charset="-122"/>
                  <a:cs typeface="Times New Roman" panose="02020603050405020304" pitchFamily="18" charset="0"/>
                </a:rPr>
                <a:t>，通常采</a:t>
              </a:r>
              <a:r>
                <a:rPr kumimoji="0" lang="zh-CN" alt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itchFamily="2" charset="-122"/>
                  <a:cs typeface="Times New Roman" panose="02020603050405020304" pitchFamily="18" charset="0"/>
                </a:rPr>
                <a:t>用程序包名的方</a:t>
              </a:r>
              <a:r>
                <a:rPr kumimoji="0" lang="zh-CN" altLang="en-US" sz="16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itchFamily="2" charset="-122"/>
                  <a:cs typeface="Times New Roman" panose="02020603050405020304" pitchFamily="18" charset="0"/>
                </a:rPr>
                <a:t>式命</a:t>
              </a:r>
              <a:r>
                <a:rPr kumimoji="0" lang="zh-CN" alt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itchFamily="2" charset="-122"/>
                  <a:cs typeface="Times New Roman" panose="02020603050405020304" pitchFamily="18" charset="0"/>
                </a:rPr>
                <a:t>名</a:t>
              </a:r>
              <a:r>
                <a:rPr kumimoji="0" lang="zh-CN" altLang="en-US" sz="1600" b="0" i="0" u="none" strike="noStrike" kern="0" cap="none" spc="0" normalizeH="0" baseline="0" noProof="0" dirty="0">
                  <a:ln>
                    <a:noFill/>
                  </a:ln>
                  <a:solidFill>
                    <a:sysClr val="windowText" lastClr="000000"/>
                  </a:solidFill>
                  <a:effectLst/>
                  <a:uLnTx/>
                  <a:uFillTx/>
                  <a:ea typeface="宋体" pitchFamily="2" charset="-122"/>
                </a:rPr>
                <a:t>。</a:t>
              </a:r>
              <a:endParaRPr kumimoji="0" lang="zh-CN" altLang="en-US" sz="1600" b="0" i="0" u="none" strike="noStrike" kern="0" cap="none" spc="0" normalizeH="0" baseline="0" noProof="0" dirty="0">
                <a:ln>
                  <a:noFill/>
                </a:ln>
                <a:solidFill>
                  <a:sysClr val="windowText" lastClr="000000">
                    <a:lumMod val="65000"/>
                    <a:lumOff val="35000"/>
                  </a:sysClr>
                </a:solidFill>
                <a:effectLst/>
                <a:uLnTx/>
                <a:uFillTx/>
                <a:ea typeface="微软雅黑" pitchFamily="34" charset="-122"/>
              </a:endParaRPr>
            </a:p>
          </p:txBody>
        </p:sp>
      </p:grpSp>
      <p:sp>
        <p:nvSpPr>
          <p:cNvPr id="73" name="Line 6"/>
          <p:cNvSpPr>
            <a:spLocks noChangeShapeType="1"/>
          </p:cNvSpPr>
          <p:nvPr/>
        </p:nvSpPr>
        <p:spPr bwMode="auto">
          <a:xfrm flipV="1">
            <a:off x="5265798" y="3792543"/>
            <a:ext cx="0" cy="1080000"/>
          </a:xfrm>
          <a:prstGeom prst="line">
            <a:avLst/>
          </a:prstGeom>
          <a:noFill/>
          <a:ln w="19050">
            <a:solidFill>
              <a:srgbClr val="006BA9"/>
            </a:solidFill>
            <a:round/>
            <a:headEnd type="oval" w="med" len="med"/>
            <a:tailEnd type="oval"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grpSp>
        <p:nvGrpSpPr>
          <p:cNvPr id="74" name="组合 73"/>
          <p:cNvGrpSpPr>
            <a:grpSpLocks/>
          </p:cNvGrpSpPr>
          <p:nvPr/>
        </p:nvGrpSpPr>
        <p:grpSpPr bwMode="auto">
          <a:xfrm>
            <a:off x="5276165" y="3969158"/>
            <a:ext cx="3024336" cy="726770"/>
            <a:chOff x="755649" y="2266004"/>
            <a:chExt cx="4106693" cy="726770"/>
          </a:xfrm>
        </p:grpSpPr>
        <p:sp>
          <p:nvSpPr>
            <p:cNvPr id="75" name="Rectangle 5"/>
            <p:cNvSpPr>
              <a:spLocks noChangeArrowheads="1"/>
            </p:cNvSpPr>
            <p:nvPr/>
          </p:nvSpPr>
          <p:spPr bwMode="auto">
            <a:xfrm>
              <a:off x="755649" y="2266004"/>
              <a:ext cx="4084069" cy="720000"/>
            </a:xfrm>
            <a:prstGeom prst="rect">
              <a:avLst/>
            </a:prstGeom>
            <a:gradFill rotWithShape="1">
              <a:gsLst>
                <a:gs pos="0">
                  <a:srgbClr val="D6ECFF"/>
                </a:gs>
                <a:gs pos="100000">
                  <a:srgbClr val="FFFFFF"/>
                </a:gs>
              </a:gsLst>
              <a:lin ang="0" scaled="1"/>
            </a:gradFill>
            <a:ln>
              <a:noFill/>
            </a:ln>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76" name="Rectangle 10"/>
            <p:cNvSpPr>
              <a:spLocks noChangeArrowheads="1"/>
            </p:cNvSpPr>
            <p:nvPr/>
          </p:nvSpPr>
          <p:spPr bwMode="auto">
            <a:xfrm>
              <a:off x="778273" y="2272774"/>
              <a:ext cx="4084069"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itchFamily="2" charset="-122"/>
                  <a:cs typeface="Times New Roman" panose="02020603050405020304" pitchFamily="18" charset="0"/>
                </a:rPr>
                <a:t>path</a:t>
              </a:r>
              <a:r>
                <a:rPr kumimoji="0" lang="zh-CN" alt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itchFamily="2" charset="-122"/>
                  <a:cs typeface="Times New Roman" panose="02020603050405020304" pitchFamily="18" charset="0"/>
                </a:rPr>
                <a:t>部分</a:t>
              </a:r>
              <a:r>
                <a:rPr kumimoji="0" lang="zh-CN" altLang="en-US" sz="16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itchFamily="2" charset="-122"/>
                  <a:cs typeface="Times New Roman" panose="02020603050405020304" pitchFamily="18" charset="0"/>
                </a:rPr>
                <a:t>，“</a:t>
              </a:r>
              <a:r>
                <a:rPr kumimoji="0" lang="en-US" altLang="zh-CN" sz="16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itchFamily="2" charset="-122"/>
                  <a:cs typeface="Times New Roman" panose="02020603050405020304" pitchFamily="18" charset="0"/>
                </a:rPr>
                <a:t>/person”</a:t>
              </a:r>
              <a:r>
                <a:rPr kumimoji="0" lang="zh-CN" altLang="en-US" sz="16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itchFamily="2" charset="-122"/>
                  <a:cs typeface="Times New Roman" panose="02020603050405020304" pitchFamily="18" charset="0"/>
                </a:rPr>
                <a:t>代</a:t>
              </a:r>
              <a:r>
                <a:rPr kumimoji="0" lang="zh-CN" alt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itchFamily="2" charset="-122"/>
                  <a:cs typeface="Times New Roman" panose="02020603050405020304" pitchFamily="18" charset="0"/>
                </a:rPr>
                <a:t>表资源（或者数据</a:t>
              </a:r>
              <a:r>
                <a:rPr kumimoji="0" lang="zh-CN" altLang="en-US" sz="16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itchFamily="2" charset="-122"/>
                  <a:cs typeface="Times New Roman" panose="02020603050405020304" pitchFamily="18" charset="0"/>
                </a:rPr>
                <a:t>），可</a:t>
              </a:r>
              <a:r>
                <a:rPr kumimoji="0" lang="zh-CN" alt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itchFamily="2" charset="-122"/>
                  <a:cs typeface="Times New Roman" panose="02020603050405020304" pitchFamily="18" charset="0"/>
                </a:rPr>
                <a:t>以动态改变</a:t>
              </a:r>
              <a:r>
                <a:rPr kumimoji="0" lang="zh-CN" altLang="en-US" sz="1600" b="0" i="0" u="none" strike="noStrike" kern="0" cap="none" spc="0" normalizeH="0" baseline="0" noProof="0" dirty="0">
                  <a:ln>
                    <a:noFill/>
                  </a:ln>
                  <a:solidFill>
                    <a:sysClr val="windowText" lastClr="000000"/>
                  </a:solidFill>
                  <a:effectLst/>
                  <a:uLnTx/>
                  <a:uFillTx/>
                  <a:ea typeface="宋体" pitchFamily="2" charset="-122"/>
                </a:rPr>
                <a:t>。</a:t>
              </a:r>
            </a:p>
          </p:txBody>
        </p:sp>
      </p:grpSp>
      <p:sp>
        <p:nvSpPr>
          <p:cNvPr id="20"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200" b="1" dirty="0" smtClean="0">
                <a:solidFill>
                  <a:srgbClr val="006BA9"/>
                </a:solidFill>
                <a:latin typeface="微软雅黑" pitchFamily="34" charset="-122"/>
                <a:ea typeface="微软雅黑" pitchFamily="34" charset="-122"/>
                <a:sym typeface="宋体" charset="-122"/>
              </a:rPr>
              <a:t>7.1 </a:t>
            </a:r>
            <a:r>
              <a:rPr lang="zh-CN" altLang="en-US" sz="3200" b="1" dirty="0" smtClean="0">
                <a:solidFill>
                  <a:srgbClr val="006BA9"/>
                </a:solidFill>
                <a:latin typeface="微软雅黑" pitchFamily="34" charset="-122"/>
                <a:ea typeface="微软雅黑" pitchFamily="34" charset="-122"/>
                <a:sym typeface="宋体" charset="-122"/>
              </a:rPr>
              <a:t>内容提供者概述</a:t>
            </a:r>
            <a:endParaRPr lang="zh-CN" altLang="en-US" sz="3200" b="1" dirty="0">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1553054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down)">
                                      <p:cBhvr>
                                        <p:cTn id="11" dur="500"/>
                                        <p:tgtEl>
                                          <p:spTgt spid="6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wipe(left)">
                                      <p:cBhvr>
                                        <p:cTn id="15" dur="500"/>
                                        <p:tgtEl>
                                          <p:spTgt spid="6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500"/>
                                        <p:tgtEl>
                                          <p:spTgt spid="68"/>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wipe(up)">
                                      <p:cBhvr>
                                        <p:cTn id="24" dur="500"/>
                                        <p:tgtEl>
                                          <p:spTgt spid="63"/>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70"/>
                                        </p:tgtEl>
                                        <p:attrNameLst>
                                          <p:attrName>style.visibility</p:attrName>
                                        </p:attrNameLst>
                                      </p:cBhvr>
                                      <p:to>
                                        <p:strVal val="visible"/>
                                      </p:to>
                                    </p:set>
                                    <p:animEffect transition="in" filter="wipe(left)">
                                      <p:cBhvr>
                                        <p:cTn id="28" dur="500"/>
                                        <p:tgtEl>
                                          <p:spTgt spid="7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fade">
                                      <p:cBhvr>
                                        <p:cTn id="33" dur="500"/>
                                        <p:tgtEl>
                                          <p:spTgt spid="69"/>
                                        </p:tgtEl>
                                      </p:cBhvr>
                                    </p:animEffec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wipe(down)">
                                      <p:cBhvr>
                                        <p:cTn id="37" dur="500"/>
                                        <p:tgtEl>
                                          <p:spTgt spid="73"/>
                                        </p:tgtEl>
                                      </p:cBhvr>
                                    </p:animEffect>
                                  </p:childTnLst>
                                </p:cTn>
                              </p:par>
                            </p:childTnLst>
                          </p:cTn>
                        </p:par>
                        <p:par>
                          <p:cTn id="38" fill="hold">
                            <p:stCondLst>
                              <p:cond delay="1000"/>
                            </p:stCondLst>
                            <p:childTnLst>
                              <p:par>
                                <p:cTn id="39" presetID="22" presetClass="entr" presetSubtype="8" fill="hold" nodeType="afterEffect">
                                  <p:stCondLst>
                                    <p:cond delay="0"/>
                                  </p:stCondLst>
                                  <p:childTnLst>
                                    <p:set>
                                      <p:cBhvr>
                                        <p:cTn id="40" dur="1" fill="hold">
                                          <p:stCondLst>
                                            <p:cond delay="0"/>
                                          </p:stCondLst>
                                        </p:cTn>
                                        <p:tgtEl>
                                          <p:spTgt spid="74"/>
                                        </p:tgtEl>
                                        <p:attrNameLst>
                                          <p:attrName>style.visibility</p:attrName>
                                        </p:attrNameLst>
                                      </p:cBhvr>
                                      <p:to>
                                        <p:strVal val="visible"/>
                                      </p:to>
                                    </p:set>
                                    <p:animEffect transition="in" filter="wipe(left)">
                                      <p:cBhvr>
                                        <p:cTn id="4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755576" y="2776282"/>
            <a:ext cx="4896544"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5"/>
          <p:cNvSpPr txBox="1"/>
          <p:nvPr/>
        </p:nvSpPr>
        <p:spPr>
          <a:xfrm>
            <a:off x="1115616" y="4365104"/>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7</a:t>
            </a:r>
            <a:r>
              <a:rPr lang="en-US" altLang="zh-CN" sz="2400" dirty="0" smtClean="0">
                <a:solidFill>
                  <a:srgbClr val="7F7F7F"/>
                </a:solidFill>
                <a:latin typeface="Impact" pitchFamily="34" charset="0"/>
                <a:ea typeface="微软雅黑" pitchFamily="34" charset="-122"/>
              </a:rPr>
              <a:t>.4</a:t>
            </a:r>
            <a:r>
              <a:rPr lang="en-US" altLang="zh-CN" sz="2400" dirty="0" smtClean="0">
                <a:solidFill>
                  <a:srgbClr val="CD1F06"/>
                </a:solidFill>
                <a:latin typeface="Impact" pitchFamily="34" charset="0"/>
                <a:ea typeface="微软雅黑" pitchFamily="34" charset="-122"/>
              </a:rPr>
              <a:t>    </a:t>
            </a:r>
            <a:r>
              <a:rPr lang="zh-CN" altLang="en-US" sz="2400" dirty="0" smtClean="0">
                <a:solidFill>
                  <a:srgbClr val="7F7F7F"/>
                </a:solidFill>
                <a:latin typeface="Impact" pitchFamily="34" charset="0"/>
                <a:ea typeface="微软雅黑" pitchFamily="34" charset="-122"/>
              </a:rPr>
              <a:t>内容观察者</a:t>
            </a:r>
            <a:endParaRPr lang="zh-CN" altLang="en-US" sz="2400" dirty="0">
              <a:solidFill>
                <a:srgbClr val="7F7F7F"/>
              </a:solidFill>
              <a:latin typeface="Impact" pitchFamily="34" charset="0"/>
              <a:ea typeface="微软雅黑" pitchFamily="34" charset="-122"/>
            </a:endParaRPr>
          </a:p>
        </p:txBody>
      </p:sp>
      <p:sp>
        <p:nvSpPr>
          <p:cNvPr id="4" name="TextBox 6"/>
          <p:cNvSpPr txBox="1"/>
          <p:nvPr/>
        </p:nvSpPr>
        <p:spPr>
          <a:xfrm>
            <a:off x="1097740" y="2123564"/>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7.1    </a:t>
            </a:r>
            <a:r>
              <a:rPr lang="zh-CN" altLang="en-US" sz="2400" dirty="0">
                <a:solidFill>
                  <a:srgbClr val="7F7F7F"/>
                </a:solidFill>
                <a:latin typeface="Impact" pitchFamily="34" charset="0"/>
                <a:ea typeface="微软雅黑" pitchFamily="34" charset="-122"/>
              </a:rPr>
              <a:t>内容提供者概述 </a:t>
            </a:r>
          </a:p>
        </p:txBody>
      </p:sp>
      <p:sp>
        <p:nvSpPr>
          <p:cNvPr id="5" name="TextBox 10"/>
          <p:cNvSpPr txBox="1"/>
          <p:nvPr/>
        </p:nvSpPr>
        <p:spPr>
          <a:xfrm>
            <a:off x="1097740" y="2915652"/>
            <a:ext cx="3834300" cy="369332"/>
          </a:xfrm>
          <a:prstGeom prst="rect">
            <a:avLst/>
          </a:prstGeom>
          <a:noFill/>
        </p:spPr>
        <p:txBody>
          <a:bodyPr vert="horz" wrap="square" lIns="0" tIns="0" rIns="0" bIns="0" rtlCol="0" anchor="ctr">
            <a:spAutoFit/>
          </a:bodyPr>
          <a:lstStyle/>
          <a:p>
            <a:r>
              <a:rPr lang="en-US" altLang="zh-CN" sz="2400" dirty="0">
                <a:solidFill>
                  <a:schemeClr val="bg1"/>
                </a:solidFill>
                <a:latin typeface="Impact" pitchFamily="34" charset="0"/>
                <a:ea typeface="微软雅黑" pitchFamily="34" charset="-122"/>
              </a:rPr>
              <a:t>7.2    </a:t>
            </a:r>
            <a:r>
              <a:rPr lang="zh-CN" altLang="en-US" sz="2400" dirty="0">
                <a:solidFill>
                  <a:schemeClr val="bg1"/>
                </a:solidFill>
                <a:latin typeface="Impact" pitchFamily="34" charset="0"/>
                <a:ea typeface="微软雅黑" pitchFamily="34" charset="-122"/>
              </a:rPr>
              <a:t>创建内容提供</a:t>
            </a:r>
            <a:r>
              <a:rPr lang="zh-CN" altLang="en-US" sz="2400" dirty="0" smtClean="0">
                <a:solidFill>
                  <a:schemeClr val="bg1"/>
                </a:solidFill>
                <a:latin typeface="Impact" pitchFamily="34" charset="0"/>
                <a:ea typeface="微软雅黑" pitchFamily="34" charset="-122"/>
              </a:rPr>
              <a:t>者</a:t>
            </a:r>
            <a:endParaRPr lang="zh-CN" altLang="en-US" sz="2400" dirty="0">
              <a:solidFill>
                <a:schemeClr val="bg1"/>
              </a:solidFill>
              <a:latin typeface="Impact" pitchFamily="34" charset="0"/>
              <a:ea typeface="微软雅黑" pitchFamily="34" charset="-122"/>
            </a:endParaRPr>
          </a:p>
        </p:txBody>
      </p:sp>
      <p:sp>
        <p:nvSpPr>
          <p:cNvPr id="6" name="TextBox 11"/>
          <p:cNvSpPr txBox="1"/>
          <p:nvPr/>
        </p:nvSpPr>
        <p:spPr>
          <a:xfrm>
            <a:off x="1097740" y="3645024"/>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7</a:t>
            </a:r>
            <a:r>
              <a:rPr lang="en-US" altLang="zh-CN" sz="2400" dirty="0" smtClean="0">
                <a:solidFill>
                  <a:srgbClr val="7F7F7F"/>
                </a:solidFill>
                <a:latin typeface="Impact" pitchFamily="34" charset="0"/>
                <a:ea typeface="微软雅黑" pitchFamily="34" charset="-122"/>
              </a:rPr>
              <a:t>.3    </a:t>
            </a:r>
            <a:r>
              <a:rPr lang="zh-CN" altLang="en-US" sz="2400" dirty="0" smtClean="0">
                <a:solidFill>
                  <a:srgbClr val="7F7F7F"/>
                </a:solidFill>
                <a:latin typeface="Impact" pitchFamily="34" charset="0"/>
                <a:ea typeface="微软雅黑" pitchFamily="34" charset="-122"/>
              </a:rPr>
              <a:t>访问其他应用程序 </a:t>
            </a:r>
            <a:endParaRPr lang="zh-CN" altLang="en-US" sz="2400" dirty="0">
              <a:solidFill>
                <a:srgbClr val="7F7F7F"/>
              </a:solidFill>
              <a:latin typeface="Impact" pitchFamily="34" charset="0"/>
              <a:ea typeface="微软雅黑" pitchFamily="34" charset="-122"/>
            </a:endParaRPr>
          </a:p>
        </p:txBody>
      </p:sp>
      <p:sp>
        <p:nvSpPr>
          <p:cNvPr id="9" name="椭圆 8"/>
          <p:cNvSpPr/>
          <p:nvPr/>
        </p:nvSpPr>
        <p:spPr>
          <a:xfrm>
            <a:off x="4897998" y="1756903"/>
            <a:ext cx="3444382" cy="3444382"/>
          </a:xfrm>
          <a:prstGeom prst="ellipse">
            <a:avLst/>
          </a:prstGeom>
          <a:solidFill>
            <a:schemeClr val="tx2">
              <a:lumMod val="40000"/>
              <a:lumOff val="60000"/>
            </a:schemeClr>
          </a:solidFill>
          <a:ln w="381000">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TextBox 1"/>
          <p:cNvSpPr txBox="1"/>
          <p:nvPr/>
        </p:nvSpPr>
        <p:spPr>
          <a:xfrm>
            <a:off x="4860032" y="2636912"/>
            <a:ext cx="3566358" cy="1831271"/>
          </a:xfrm>
          <a:prstGeom prst="rect">
            <a:avLst/>
          </a:prstGeom>
          <a:noFill/>
        </p:spPr>
        <p:txBody>
          <a:bodyPr wrap="square" rtlCol="0" anchor="ctr">
            <a:spAutoFit/>
          </a:bodyPr>
          <a:lstStyle/>
          <a:p>
            <a:pPr algn="ctr">
              <a:lnSpc>
                <a:spcPct val="150000"/>
              </a:lnSpc>
            </a:pPr>
            <a:r>
              <a:rPr lang="zh-CN" altLang="en-US" sz="5400" b="1" dirty="0" smtClean="0">
                <a:solidFill>
                  <a:srgbClr val="F2F2E6"/>
                </a:solidFill>
                <a:latin typeface="微软雅黑" pitchFamily="34" charset="-122"/>
                <a:ea typeface="微软雅黑" pitchFamily="34" charset="-122"/>
              </a:rPr>
              <a:t>主讲内容</a:t>
            </a:r>
            <a:endParaRPr lang="en-US" altLang="zh-CN" sz="5400" b="1" dirty="0" smtClean="0">
              <a:solidFill>
                <a:srgbClr val="F2F2E6"/>
              </a:solidFill>
              <a:latin typeface="微软雅黑" pitchFamily="34" charset="-122"/>
              <a:ea typeface="微软雅黑" pitchFamily="34" charset="-122"/>
            </a:endParaRPr>
          </a:p>
          <a:p>
            <a:pPr algn="ctr"/>
            <a:r>
              <a:rPr lang="en-US" altLang="zh-CN" sz="3200" dirty="0" smtClean="0">
                <a:solidFill>
                  <a:srgbClr val="F2F2E6"/>
                </a:solidFill>
                <a:latin typeface="Times New Roman" panose="02020603050405020304" pitchFamily="18" charset="0"/>
                <a:ea typeface="Adobe 宋体 Std L" pitchFamily="18" charset="-122"/>
                <a:cs typeface="Times New Roman" panose="02020603050405020304" pitchFamily="18" charset="0"/>
              </a:rPr>
              <a:t>Speech </a:t>
            </a:r>
            <a:r>
              <a:rPr lang="en-US" altLang="zh-CN" sz="3200" dirty="0">
                <a:solidFill>
                  <a:srgbClr val="F2F2E6"/>
                </a:solidFill>
                <a:latin typeface="Times New Roman" panose="02020603050405020304" pitchFamily="18" charset="0"/>
                <a:ea typeface="Adobe 宋体 Std L" pitchFamily="18" charset="-122"/>
                <a:cs typeface="Times New Roman" panose="02020603050405020304" pitchFamily="18" charset="0"/>
              </a:rPr>
              <a:t>content</a:t>
            </a:r>
            <a:endParaRPr lang="en-US" altLang="zh-CN" sz="3200" dirty="0" smtClean="0">
              <a:solidFill>
                <a:srgbClr val="F2F2E6"/>
              </a:solidFill>
              <a:latin typeface="Times New Roman" panose="02020603050405020304" pitchFamily="18" charset="0"/>
              <a:ea typeface="Adobe 宋体 Std L" pitchFamily="18" charset="-122"/>
              <a:cs typeface="Times New Roman" panose="02020603050405020304" pitchFamily="18" charset="0"/>
            </a:endParaRPr>
          </a:p>
        </p:txBody>
      </p:sp>
      <p:sp>
        <p:nvSpPr>
          <p:cNvPr id="11"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zh-CN" altLang="en-US" sz="3200" b="1" smtClean="0">
                <a:solidFill>
                  <a:srgbClr val="006BA9"/>
                </a:solidFill>
                <a:latin typeface="微软雅黑" pitchFamily="34" charset="-122"/>
                <a:ea typeface="微软雅黑" pitchFamily="34" charset="-122"/>
                <a:sym typeface="宋体" charset="-122"/>
              </a:rPr>
              <a:t>主讲内容</a:t>
            </a:r>
            <a:endParaRPr lang="zh-CN" altLang="en-US" sz="3200" b="1">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1802970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bf448fbdadcf93b1395ba1af29174b5a2d1e4"/>
  <p:tag name="ISPRING_ULTRA_SCORM_COURSE_ID" val="54F53E75-DC02-4CC9-9812-580D3491D7F3"/>
  <p:tag name="ISPRING_SCORM_RATE_SLIDES" val="1"/>
  <p:tag name="ISPRING_SCORM_RATE_QUIZZES" val="0"/>
  <p:tag name="ISPRING_SCORM_PASSING_SCORE" val="100.0000000000"/>
  <p:tag name="ISPRINGONLINEFOLDERID" val="0"/>
  <p:tag name="ISPRINGONLINEFOLDERPATH" val="Content List"/>
  <p:tag name="ISPRINGCLOUDFOLDERID" val="0"/>
  <p:tag name="ISPRINGCLOUDFOLDERPATH" val="Content List"/>
  <p:tag name="ISPRING_PLAYERS_CUSTOMIZATION" val="UEsDBBQAAgAIALpUPEkYJkPyLgQAAH8OAAAdAAAAdW5pdmVyc2FsL2NvbW1vbl9tZXNzYWdlcy5sbmetl19v21QUwN8n7TtcWRqCB7INadMk0kw38W1izbEz+6Z/QMi6je8ya45vsZ2w8jQQTBQJbdIGGmNQFZUWiRHQJNBYYZ+mcbonvgLHdrIlGRC73YOlXCvnd/4fn1u8eL3joh73A0d4C9LZwhkJca8lbMdrL0hNuvjmBQkFIfNs5gqPL0iekNDF0skTRZd57S5rc/h98gRCxQ4PAjgGpfj04owce0FqlK2KXm9gbdVS9apulZWqVKqIzjrzNpAq2uL1t85fuH723Pk3iqdHclkwZh2r6jQIJaRzZzKANGroqgU0oloaWaFS6bV2+Pbsk4+jN6mqaEQqDXb2hk8eHe7dHHzzNB+iYZAlMMUF9TPPXE7TMIhGLVNVZGIppqXpNAmYSiiRpVJ075fB7d3h/t5w/+eDx58fPL4RPdwe3v8k+u3W4d5nh/1fB399+fefW/PUyAZeVrSqRXVdNS2iyeM3Umm4fyf6dmt4d3/48G5OjIFNYoCNd3affb1zBFkrKYVUPNq8ET3YzAepKdWaCg+NrXj2072DJ/18gAbRIADz/a4T08RVYpX1FUgQVMrt3Twi+iXQst0f9O/nkVolZpL/eTIaXlKqmCq6FtePQUxqKJWkeFZFF7WYh4TnbiDWaoEcWvd5zxHdAN70HP4Bt1HgOjYP8mkxyeUmlK2C1VTLVdbjKBQJcgREjofCqxy1nR4HE3yb+/N0QBtViByn53JTecdaxIpKZAvyJevLFk3aPVbGfI48ESLmuiJ2APQyu8e8FkdrvMW6AUcb8DfbsZO/rTNwO7bk/a7zIWJhah86NWo5TSYrpwrHM02hKsyPZeZ7MIJzoqYa/mVnO90APA1D3lkP53kxEYnCK7HiuH41sGn+p1NZ8nJMj2b053XHhBInBnz5oOXLjsguQepQH1KJdJjjZpdStEVQ1PB5wL2Q+0jxruTQqekjgCbQURlLEPkpE5YgIznkl0nZVGgcY74WOCGfJ5kkKs33v9dIC9YEl4f8RZ2s8SsC+t/lrAdJhPdOkBZO4QjKchXEeLLGI3ByTo8oGhjUZiGsZAhMcp0O+G9nYDbrZBzBdLxOReIVff//T09qfvTR94OdL1LsPJpJsFGpWRWsVQiU+eDWV9HvWYWgTGNjVGpaKi7H4tGjbfjyRx//GG39EG0+BecGNz8d9P/ICEw3MJksYoCOo5aQCoVCRsasRakhsBh99yAXATownjvkOeldTYQ8eG8ehOLytFxyyCI1Wl7HcnlW2CTxo/BhSnGlVofagJ3D4IHo+q35O8EkoY6NSzABkr1KKtWZfw3GBxXCzUVJ/I5HWJhP+5F2+EnA8aZw7DVVGhaW5eSWA/cb12ldS79eNmLJHIuvOy5cd7LCKjWswYiZ4XHbCXMCk6k+bnfov/Q8rrR4aXtpyD8/BclVsXh64ub4D1BLAwQUAAIACAC6VDxJmH8lgysEAABXDgAALgAAAHVuaXZlcnNhbC9jdXN0b21fcHJlc2V0cy8wL2NvbW1vbl9tZXNzYWdlcy5sbmetV0tv20YQvvtXLAgEaA91kgIJcpBprMS1RJgiFXJl2X2AWJNrhTDFVflQ456CIA3qQx9AgqKPtEGAtCnQIocALdoEyK+JpPpfdEhKtuSmIBn1oMOu+H0zszPz7Wxt8+bARyMeRp4INqTL65ckxANHuF7Q35C6dOudaxKKYha4zBcB35ACIaFNea3ms6CfsD6X19YQqg14FMEikmFxtkSeuyF16nbDaHewvmdrRtOw62pTkhtiMGTBEdJEX3wQvvXu1Ws3L1+5+nbt4gxZgsdqY01bZkIZ0ZVLxTw6NQ3NBjKi2TrZpZI8/uqLV3/eOnn0eyWs0aWaqhOAP34yff7s7yd3x9+/rMTQMckOwI8/L2e9a5pEp7alqQqxVcvWDZodi0YoUSR5TyToBhtxFAs08vjHKL7BIZ+xF3IU+Z6b/eEI2AgSXmBLMXFP1Zs2NQzNsomuzHckefri3uSHh9P7L6a/3a/GYmKLmJI8uffzybePq0PtLOc5enJ8a/LguBJHS222NPjR1IeTX7959fxpJXyH6BB8YcxtYlm4Sey6sQsJkmTdqAAwtiXZ2K4A2CMWJJ5YBRAd76hNTFVDT+vGJBY11cZp0TgsQCLwjxBzHMChYchHnkgi2EnriLt5+USVjFjkeheqVcXaayoz50NekNVo3xtx8CB0eVhgAhqmQZQ0J9e76nv2FlY1otiQJMXo2TTr5dQWg4oPRIyY74vUfTDL3BELHI72ucOSiKMj+Mz13OyzIYOgU0c+SrxPEItn3XJh1mi6QnYvrK/kmUo10IkeCwOQ1mpMS03+71AHSQRxxjEfDOOiGBbOYf3/cGLFqDrYsv4zpDI5WS2ec+YrBmNBbRMTLjRo8bonSgNIGypDksmAeX5pkKpvgZlOyCOQcx4iNTgob1E3ZnhdoDek2IEzX3JgB3JRHt4jdUul6eny/ciLi+6eLEN5nl9fGw5c+z6P+Vl97PMDAT3vczaC7MG+F+UFs17dVpVCmCtpqnmLsjwj0cGdPothukLgkO8NIHi3mLLbJvPTy+V06Rh6IvHdTL987zCTVEhLMshPY5inKLd5EIpBtuuzaN5AuaBvruBEHpqZ2+ws2CvgtAg2Gy27gfUGgQ4Yf/n15I/PymGghFOPNGrZGq6n6MmzR3D/T27/Mnn40+T45fS7O+O7n46f/lWOL5++FLKFgXN2rDlROfx5Z3IfYC768UEVAujLVInIKdH7uoh59GEBB8X1ZVi2KAGaDaxzWIWxNUv67NgwpbjRakNdWFkZiCR0CmeDRYI2NrdBFbKpSpLbLDwERaFC+FVIsphTTYsr2X6TmX0Rv5ImpxFTtWNjRcmeMfCA8T3nML/GXMQyYUvfMz68Z0pyNVpYB9E5R8ddL67Gl0n8vMeh3/L1vMDSse284p8u4OG3Vrt49ib8B1BLAwQUAAIACAC6VDxJCswVnxYEAAALEAAAJwAAAHVuaXZlcnNhbC9mbGFzaF9wdWJsaXNoaW5nX3NldHRpbmdzLnhtbNVXUW8bRRB+969YHSpv9SVtQtJwdhUltmrhOKE+RCuEovXdxLdkb/e43bPrPhVUKoqEqISQUKiogkrCAwRUCakQ6I9BtZ03/gJzPseJY6ecVQVSWSfrZr/5dmZ29ttb6+otn5MGhIpJkTOms1MGAeFIl4l6znjHLl6cN4jSVLiUSwE5Q0iDXM1nrCCqcaa8KmiNUEWQRqiFQOcMT+tgwTSbzWaWqSCMRyWPNPKrrCN9MwhBgdAQmgGnLfzTrQCUkc9kCLES04p0Iw6EuRiCYHF0lBc5VZ5hJrAadTbroYyEuyS5DElYr+WM1+YX498hJqFaZj6IODmVR2Ns1gvUdVkcD+VVdhuIB6zuYeBzMwZpMld7OePy1KWYBuHmKE2PPEmCxjRLErMRus/vg6Yu1TR5TSbUcEurQ0NicluC+syxcYTEBcgZy/Z6tVxaLqxXVu1Cdf2avVJOYpjAyS7csCdwskt2uTAJPi39tZtrhevlUuWtdXt1tWyX1o68sKJDBbHM4YpZWFkZhQ4MCmZpL/JrgjKO3XaijAo09iunYR1sWWS4ihuUKzDIBwHU344oZ7qFbT2Fbb0JECyqABx9PV62nKHDCIwjuoQQA8O1HPTE7JVBT8zND6VuJrMfpTU2SotqTR0PmwdtvdAs87jpELYhxVBq8TupSe4OEgK/Bm6F+nBsT1Q3mSgictogG7gIHFNdDBnlBmEaU3cGziqqKc10bxcWjyMJcuFuB7JSHSmF49FQDVV8UPW48Z38exWpQb2flCIxnQbtfP1z+8FOd3+3u//T86efPX96p/PjdnfrbufXLw52Pz3Y+6X951d///EoDdVNGRE/UpqgmAQcNBDtAfkwYrdJDTZkCIQDbaDsoJ0pojhzITsRcUCVOiKlOuEgF5JNUKosF25cIFoS6jaocCYkx9UHP9BnwU8xdyFxCs5lE9xjFFgZh0YKSAthLnN7sDRpZv+HxXWoIFLwFqEOqoAiqLUNJiOFlgaDOLFeoCotn0cbENcidu67EiZ6mddxI+FkoQthGrap6UuXZ2bfmJu/spA1/7qzc/GFTn1lXOM0ni2RxqVTpTed1wkB/henF8jwiG9Rhn7cm+7IpOOPlr4EjoqEZcbiNV7LepJ7HqWs8+j7zv1n3f0vO98+TNXyT7Y7D+93Pv6h77h1t33vk/beb2l82493u78/Odi91/7mWRp8r/5pgK9z/ebJJ5VfHbEnnpT7PlW+D3bSwLrbe+29rVTzfvRd+/Hnibqkwb9LQ4HnwSsBreDRVe99VhI8vDjzGW7JV0KbTpOJl5e1/0SaXuozK9G1s5SmbDZ7Zl1w7qX/LMt7niqWvA0uRkM3Icsce+eMR3wmmI91jD9tBhfV/OzMFN6txg5lMsg2fIHPZ/4BUEsDBBQAAgAIALpUPEkE5wPRtgIAAFMKAAAhAAAAdW5pdmVyc2FsL2ZsYXNoX3NraW5fc2V0dGluZ3MueG1slVZtT9swEP6+X1F13wl7LZNMJSidhMQGGojvTnJNrDp2ZDtl/ffzK7HbpM16Qqrvnsd3vreC5Jaw5YfZDBWccvEMShFWSaMJuhkpr+d5pxRnFwVnCpi6YFw0mM6XH3/aD8os8hyL70BM5WxwAb2bhf1MoXgf3xZGxggFb1rM9g+84hc5LraV4B0rz4ZW71sQlLCtRl7+WKzWow4okepeQZPEtL4yMo3SCpASTEjf10bOsijOgQZPl/YzkdO7Ov36A9qOSKIs7eaTkTFaiytIk3x1Y2Qcz/TtaVUWRk4TFPxVGvrls5FRKMV7EOnld1+NjDJ427X/0yOt4JVJaMo5XcR3DuW41ONnoro0cpZgHmQcna2CT499610E8l/juUdmXAWnTyavBwvBFD2nsFSiA5SFk7PJmr89dkrPByw3mEoNiFU96EkH/YQ7Ga5JdT3uD7wRVkYgr+gRr5x2DaxcvLHT1NATVqtbuyti7LsuilDAziujEHtlj/yt83qEjJQ98pmSEh4Z3R/BDy2OE2p8i301T6dfW4FhfQwJC6dgNZ4ezOTKyLVXBEzDS1hKE84LacCUDWVW50LKjmJCDO9IhRXh7JfB5Xv7GImyA4NvteHGQoooCkP9ZmPUWzqulz2n7eitaT+6X4X+ce48U3qJX8+xUrioG/2rJOczz9NTohMzz4YZZk1qOIh7tuERx/oeIzVYbEG8cE6numFcgZx6PXezNQZHWZQDlA1nGflLhtLPuiYHsdZVIxDaJtU5XE2qmuo/9UrgDcqUMGJ0TFXr6xgm710ZKXwLABZFHXrWHZyl6agiFHZAvTVS2AePvQxJ3aNj7XajHmCj4obzmkkd6RdF3ykxLjUMEF51XMMMZzm/hBXOpX1ZMvdhB/eDn2zlsMtM68XencK3UnKzth+nUCvNP5P/AFBLAwQUAAIACAC6VDxJagDFHuoDAAAcDwAAJgAAAHVuaXZlcnNhbC9odG1sX3B1Ymxpc2hpbmdfc2V0dGluZ3MueG1s1Vfvb9tEGP6ev+JkNL7NbveDdsXJVLWpGpGlZTViE0LVxXexj53vjO+cLPs00JgYEmISQkJlYioaLR+goElIg8L+GLQk/ca/wHtxmi5NWxyxH0yRFfn1+z73Ps+9fmy7F69HHDVpopgURWvanrIQFb4kTARF6x1v6fSshZTGgmAuBS1aQlroYqngxmmdMxWuUa0hVSGAEWou1kUr1Dqec5xWq2UzFSfmquSpBnxl+zJy4oQqKjRNnJjjNvzpdkyVVSoUEHKz0CVJUk4RI9CCYKY7zJd1xC0ny6pj/1qQyFSQBcllgpKgXrRem503v/2cDGmRRVQYbqoEQRPWc5gQZtrBfI3doCikLAih75lzFmoxosOidXbqjIGBdGccpg+eccAGZkECGaEH+BHVmGCNs9NsQU2va7UfyEKkLXDEfA+uIMO/aC1662vVymJ5vbbildfWl71L1ayHCYq88hVvgiKv4lXLk+TnhV++ulq+XK3U3lr3VlaqXmX1oAoUHRHEdUYVc0FZmSY+HQrm6jCN6gIzDsN2SEZFNYwrx0lAPbnEYBcbmCtqoQ9iGrydYs50G6Z6Cqb6GqXxvIqpry+bbStaOkmpdQCXAUJjsJfDmTh/YTgTM7Mj1J1s9QNaR3bpYq2xH8LwQKzfmus8HdpPa0gxQs2co7rkZEioASpz4DKfMMwtxDRw84dXtVFALzEO+pvaabsh9Bg5P8SJGtFwqKMZZb/0Xk1qqt7PyGWh41K7X//cubvV293u7f705NFnTx7d7P642du41f31i73tT/d2fun8+dXff9zPA3VVpihKlUbgDjGnmiIdUvRhym6gOm3IhCJOcRN8BOJMIcUZofZEwDFW6gAU6wwDncrGulJbLF85hbREmDSx8CcEh/2kUayfBz4G7kLCEpzLFiVPQYAyPk4VRW1II4z00/LQtF/C5vpYICl4G2Ef7muFwD2bTKYKIk1GDbF+oyovXoib1GhhigeliIk+8wCeFrBYQmiSB21q+szZc+ffmJm9MGc7f93cOn1i0cDrVjk2q2Vmt3CsmearOmSp/1J0grGO1S7JJDKzScYWPfphMTC1cZNwHWMpR7tT30RfjDl173/fvfO4t/tl99t7uYb44Wb33p3uxz8MCjdudW5/0tn5LU9t58F27/eHe9u3O988zpPfVzRP4utcv3n4yFUXQO6hI+ednIvv3a08ab3Nnc7ORq51P/qu8+DzzC/y5L+LEwEO/0qk1uBhFPRf/RA8jjiLGNxkr4TbHHfj/3ejeiFmc/KrUGZFz9RsbNt+bvv68u35mQr2f9IgOxt+YIx8UbjOkd9uBYiPftGWCv8AUEsDBBQAAgAIALpUPEkP5FkgmQEAAB0GAAAfAAAAdW5pdmVyc2FsL2h0bWxfc2tpbl9zZXR0aW5ncy5qc42UTW/CMAyG7/wKlF0nxD677YYGkyZxmDRu0w5pMaUiTaIkdDDEf18dvprWHcSX5u3T17ErZ9PploslrPvS3fhnv/8I914D1JxZwnWoixY9R51ZkU1hkuUgMgmshhSHT4/y9kRQxkx603j9iba24scUvplxYau4JiwMoVlCKwjth0qyosTfoLR9WbuSKn2Ol84p2UuUdCBdTyqTc8+wqze/qhXWYFWAOYPOeAKBaeRXG3lyfIgwqlyics3leqxS1Yt5skiNWsppW/75WoMp//hiB/Sfo9dRYCcy694d5PXEoyeMdlIbsBb2eR9HGCQseAyi4tv36x80MG4WVKOLzGbuQA9uMKq05ik0uvQ0wAgxWXo1uhlhNDkHK7cj7m4xAkLwNZiG1fAeIwCVXuoLfqA2KsWONNBmz4+oUHyayXSfuo9BcnhYtG3r3qlQf/whC0ZI1UZoToxp3nZzXDD2jhxcW8s6pmZeUKKkREUk1hRYkKdx9WsE919dxp3jyTwvb4fyaizbwM0CzEQpUR7/+9xBi6O4y9XZ/gFQSwMEFAACAAgAulQ8SXp6CCbYAAAAkgEAABoAAAB1bml2ZXJzYWwvaTE4bl9wcmVzZXRzLnhtbJ2QMW/DIBCFd34Fuj2QbJEFzhYpW4ZktlybOkhwWD4c9+cXdEnVrh2QuLv3vXdgTl8xyKdbyCe0cFB7kA6HNHqcLNxv590RJOUexz4kdBYwgTy1wvjDEa+LI5dJFgskC4+c50brbduUp3kpDpTCmosxqSFFXU5MqCupZ0aB2cb/i371oBVCSvOx+pAv2JZ7qVgiaRksVKZzqDx+JtBVYPSPulbDSjnFvyT2sTz3jtnn4EbgYRn7hlPZmsnuvdD+tVIXHVE/OVIBJ46soSzjBd6Zwuhff9mKb1BLAwQUAAIACAC6VDxJdD5HuF0AAABiAAAAHAAAAHVuaXZlcnNhbC9sb2NhbF9zZXR0aW5ncy54bWwVyjsOQEAQANDeKSbT+3UKS6fU4AATJiKZnRG78bk9ule8ur29wMlH2EwdllmBwDrbsunqcBq7tEIIkXQhMWWHaghtk9RiM8nAMX4xwC708DGy/xC5J/9PvjBvkhdQSwMEFAACAAgAdrjDRM6CCTfsAgAAiAgAABQAAAB1bml2ZXJzYWwvcGxheWVyLnhtbK1VTW/bMAw9p8D+g6F7raRd1zSQW3QFih3WoUDWbbdAtRlbi215klw3/fWj/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5UBCUn9/aFpkvSBWw7bgyT1cXPh7g2y33jVT7G4RhF9UKuq1obiWaW4JaDreNvu4oSHPbLXCTK2hKNWNPIgD5hSvFbVtcGpUDoyNjjaVDMKPVlWuROkFYZJL47B+0sX4jaX7q15QpAf9DmE9I1NZEpAE83wr0MZBgTQ1gsa3NNVns2phdTjp/THp9PTBVOdai4EUcw1UIOIYBN5x2dnoICoprdPFzNcL2Dg6CIxFGMT5mkmF8epAm4Wo3ydA7OAiOpb+bgLbmtox0XMdRM7UdxOjEOmF+ro1MxEvZnoM9Y1ZlH742cs3RdSbag/P5H6M4iNEM5pZMrC771ttXzeG9nVOjO59NVlkG3YrzACbPKq9mFvJs5BPAluexuenn1OzDHnSU89R0THN9x36XxVq8gFOIwP7pFqe2JhHYnvHIh+VpjwH1xO0yCF+apiIyWktSqXlIOYa1eRJQVJhqVj6i6qGSeRqMtHGz7uegY9xV1wq4E8MWM12cYPPJzCPv8aW+y8XZRXeV88VFgy3zuq8CV7m8YVXXCXedQet+bS/C6pnH199QSwMEFAACAAgAulQ8SXGD/A4aCAAA2x0AACkAAAB1bml2ZXJzYWwvc2tpbl9jdXN0b21pemF0aW9uX3NldHRpbmdzLnhtbK1ZW2/jxhV+768YqEjRvlgX6mZEK4CXkU1EohSRtndbFAIljWXCFKmSI3sd6CEt2iAbIEiApEWapl1ssd0t0NQtArRIs21+zVrePOUv9AwvFknLMrm7IgiYZ873nTNnzpy5uOEeG5Y4d6k9Nd7RqWFbKqHUsCZu8wcINUa2aTs9h7iEuvmV5MCwxvapbB3aTAZSl+rWWHfGImt1mwXU8n6oXuPrUh2+ykK5hGplXMJ1JOGKCG3bnLTNidAmlYpiI5+g8HkdMiIWXc/ayMdarwNkyyUOla0xud/k4trRpngPdhx9bICe26yW2bMIrS6kMntQuVipVfCixHMcV0ViRSpKhUWttl3jiwgXypUCtxDqJa7EoWKlUtyuLoq1UoWDr9Z2FVjKeLuKyrVyuSQtSrgEaMTzglQSFzVuu1jkwRqub4uLVkuoFQqoWCxyZWlRqXItoYBAmwMOnquzAHISJ3DVBS/wxTqHWmJLaJUXWMJVsYLqJVwtFBZlQeAKhVVwV72LhmslTd2dMJy3EK4dgrWtLLfya5KrMZo7DihrZDozdUqQpU/JnZxFTnNBQnrJGzaHfsSlvhDEDNwEbCPv/RWKPbvRxI/KkTG+kxvOKbWtrZFtUXBmy7KdqW7mmj/0cyPwPA3SPiFOFtyhPiIrczXvlxYW2IJ8hWcTaGRPZ7p11rYn9tZQHx1PHHtujVO5eXQ2I45pWMegXdiuiXijIdNwqUzJNOYfrrMnPWwG9cglzL0qZk8qpKkPiRlaLHi/DLiVydsjkoCeGK5BPShfZM8m6EyfkPgA1Hn2bMZYYCU+ajX23A6i5D4FdY5N79JGdVM/I07ciF8ON6Ls2XyWNZ9mjj1hwY7jbh/oK5xpQ3WxJszDAntSgVgHmcFUoxSEzeu/lFAMPpO1pDEFKzC40eISiDzKnjAQu50er9wbtLs73YEg7+Saoj8rEZuWPy5V6/eLlepPGvkAl5JJ7fDtdpwLeWSVQjouRet32wMgxO2Bgu9queaPJvTN5JuZqruntWUF55oXj59efvPVi6fvXfzh28wsvT7eB4dMcCLxpqHa6/exog3UtizhgawOlK7mBa+NNSzlmsvP/nHx8ZPLZ08vn/39+dcfPP/63eWXjy4///XyXx+9ePr+i/N/Xvzvt9//92EKS1KfP5CVnYHW7bbVAVakUJJrXj77ZPnHh5efPrv88tPsTH1exX3w9JMn3/3+8cvBB15++AzLB+8uv3iQmWdX3tltw6sxX77722fPvznPzNHDCgQjVQw6WFX5HTwQundhyCCDPn6SEdV9C2w9Or84/zwj8B5WvbxIAVP4fXmH1+SuwlKrj1WtL4teXt2z52ikW8i2zDOkj0aAQ7DAnBj23AXJiUFOyRi5pjEmbmZDKn57D5Ja5tu+oSP9hCBqe6wBJzIsRI8ImhgnBLxwxsRJYQammoglNmBv78k/HbR4uY2lAYyg1D0YaF5hYPZ0B7ZoNkW6adqsG2BaH5/o1oigIRnpc5egM1AbG2NPbaZD55kzv5gb7yCd+i6iN4I5qUj47htbr+ydrLWh0hzojgVFOTtbrC5c7/IU9prgOiz5M3pbXyLx2HpdjryG3vV4Vb2xa2nG6NX7lXDhJTqlQt7jPqydUBMEw84Ewh3ImFwTT3XDzASUlRaY847IsMF3EDu3ZCJQugGHYqNXoNmHsYg5sg9jlI3iAAuqrLGokyHbs6YAe6Pn58H63GEnC5PAse0qf4bk0IYaYRL9BEYW5IbrJ9TWy9nLmihhJWb1MlraAyIF3Jp4FyEIHDONKdu8p6Pd6+Awmn45joXk9e0mNpnyO7H85Z8vHn/oM6cgVDHfF3cHIq+IGCbBxUe/W/47Aw4ymLnU1tRBmxcYw/KrR7CPWP7qr8uHf1k++BZ6efHeby7O/5Oe09/eSbjFA28YQY9sa2srPU3SL98d2HL96YusJDBLWZ3CV2Q/U2xK3J+n4NF4IQ71PlICg41yCM24XfYSIogmr2m8uNuBnIFNTJ+49twZpdphREk6fP8tqBXepi3X7OjOMdQazbbNrEReDFjVo5l9eNmzQ5TjlSs4i4Am9wa8JHknLThjmcbo2F8Ix0hHwaUKMuHIlYFP3OUVKEkJSjI2aHZOb1EIawNMU/87TEK2KVy3RlwJVsdXOB7bcxo7DVvUsc0eu0e4fnEGCuzaY2iSJnXmsJCEX1EN98g+7c6paVikeaibLqhFRUnVHvjQY/vHgDIuS2r3yalhjSOqgSCpt2+b8ykR/d5E3Yg3JGGiKHj3bFHEleya57C3D5oirq+ESX2F3KfX9CPCpL7KVs8uHCaugZItUWR49yHoTlSeZuhAh1g6CMMAh19xHeZBm92BuRGXAkFcc2qPSdPbBGjGlLDhhxxksqjD+Rs8blhXS3aHYYZnanB0SjSssje/OX0b1KAmuTm3vX7ADIyOvve9bgIEOutmgH9XmwyGL0X0bEbu5OBYoY+Opuy2PIcCjjs5Fk7/+vsm3CwsZ6yaRZCeN5uhU6+meyU9k0mLVfJspmx/rm8GNfLX4tTIbxqhRkB78wBa8+mQOBhywCBhcsZlUe0jY3Jkwkv3vZN5HHZDYxRPj4DagoNFiIkIYmlFdGd0FM4V/yPaPp2b1DDJCTEDnYggEprNvW+4MDc2pzZP2+SQRpM7kGSeA0GhW2ViVDvecCPMO8esxfkt2RYdqg9dr/dralW48qyK1Zq1KKzRLNmjXvmCWNqusQW6N4W/kY8uslCirv0HKykDKPDd+P/b/wNQSwMEFAACAAgAulQ8STPdSuZnGgAA5EUAABcAAAB1bml2ZXJzYWwvdW5pdmVyc2FsLnBuZ+18C1QT1743PZ5W26q0x9uiqOS09PThg1dFVEhS6wOrVaqoyCsREVKNEJWXedtyr7ZVTK1KsJakvniHUZAEEpJoUVCDxAdJCCGJHoyRDEmEMImZkMlNoMeinm+t76517/3uXR+ssGbNZP/2/v1fe///mdnz/VfrYqe8EfiGn5/flC9WLd/g5/dqpp/fhNxJr3mvRDEG5nsPr+RsiP3cr7ZjVp/35M+EpWuX+vldZL05nPaq9/z13asSc/z8prb4/l9pI1Vs9/NbQf5i+dKN+3Bmbeqh2oOJyAPah9j9qM8eH/n23T2xdR/9RbDg0g/A/B1Lv5//eXhS4HvnzhT/PKl4a+S3oZVbKg5s+37hrZUz44m4C1nbps21efD38tqiC2qbOk4SlJSIHGyb/1TlzWYgkVhb14E52VPANxVF6Ra5WqMke+wNAN3cw5YOZ/j5/qZe6K9paFLahRZzml3vces1CT6p/O7DOwtTl6Ay8XRIYX/1Fd+lRurOQ2hUpp5mu2V/dQTc6Np5TAxIpEsdX46cWyTd261US5Oxm/An3/luh+JDKt4xefTL2S3zfMfLR2dkjvR3pD3szZFW2w8k+o77gz9tH4HNOpn2rvfw16emBCnFbqoGOHSHSI8+dk74at4008LcqN6IyfW+hoVMJ5u5mGq7FWVtD/9piKnIqph5R3vk6ki/YU8BDwxETzv8gVgkfFtrXjWKmfDF6jxBcPjISJM/+ETxrPmP5zYWRP9lhOPlz37aMA74HwYorBToKGB/gwoXTYUUCXKkF4tM6DoJd9cCA3AS15Qdu63E55bTv3QbmYhRDQJShv3RKZKO/MM59Ca8BorE4cH4Md1Rlpeec7MlSpHm6PQRj3wt/kBi34KIEUqz1MfTNi8pGm0buzCj5MS64FFOR9fOyDx/7/oI2d3bX4QInXQrVR9NtasJcqTf+8mKQ0Od6hw5usD4t70jjr4/+FRE++ooEYnp0hBYGPixOpgVcxc+hnUeiw5dTBgRYlHdJy01uTnVsTeVT5Im9AdIn16zMXFVV/hBkclyKtxXbo2B/j6GXHZ2ZOu6FpDSSB+4FmCNaZCPoffI/rSXxWXOLISCMwSKv1JPxt4KHJH3yK6bYXO1PTt38zy3E0wRoc8NPRqLPdtGeuDTPF19yTOan/z2pjHU5mB6HAWcu881F91kDoMGNl5i68SM0dMpbUSzUjBnC3Yv/0AXzCpU2FaLe4auJ/2jyewl7cpVQz058lJP82tnYKPhbaqGWZy7L5KPgTrjSf4Xju34JfJ37Xa+19IvkLrNtgfQtQB8jMcY+DXIZfM98/pgheMnHlC9gk4thJOoQ3diQyM7/iGi6XZs+2rhDEXwPVXvLncz9ZJwZHK5f71scv1dM2kGITQwY+7/jWX/o87QWQ1IKHYYBPTOj76g1khaQSK9SjT7+5Hht4ZBymRSKR1M1i9hLph9Ie4F7/yfHrAbSM0DrWo8YsBz3IjVg6hJyCMSx3031P2X3TKFai99rUqVTy8qF/4RW6HS4UF1oT9mn/3yBH+/6E34XqgB88ewJZT+i23d703sYj8fzORL83458PylvAlTL8SNjeTs5lfsO8boVlEUZYhlDsWqmyyOUvqpsdDetZUPLCcScGnlHNrgDfvLX4e3W06l2Res/UPWMuFA2fRMx60w6s9lY+TR7oufXO/KLEGvfZ7KJwfU9E/bOWWVlvwPRuP9ysYo3b+09EtmZMbd+0O3W6tmkn5Iy9dPri9/gfu1MBHpgPregjHKMbWe2laijWrp3/HzON1xuv8L6QrAyfUstL2ryUJO9uZlHjgkDuse0sg1EtrgAIvZTIdXmOj0obMotMe5wmqdI+Vc804WT+2aVCkCICaAo8G4y0pekldzuqWfgLGdtGGjvIs+U4dhVleF52XNWAAsqSuuosIrdh5O1clXWAHGfLYbmqcE6oPSVVbrjwIq8LKazD+m2bkeJ1cuQSCA69mnvrIH/pQftBA8el7qoEoLMDtDWCtTD9yCjZQmyskqqh6KgIYpOHGpoU9zOpdMEcspMOyeJ68uV9iKWRlk+AxOoLMM8lU4htNQH0p74F096+kikJ0sFae/bDuNd4EbXKUy319UqSzcntjaUcWoKVf8mrizv2a9DVLhsUwUxJtkMkKXKJ5N4mGYfjxwGftKY2svJFizBSepQoHu0Ak7K4vxcej3G3V4MTLIL8Y7zuCYZC3kl4wF2IBgfWh9jBhXjuFTuLJ7JqP28T9VwxJ9ej560YeKwcd3r0XkbobSp5QrIjYqLyQuezS4UBheUN3aaTCHBGe7m2dmgul4plUVuIWNj5tSpjGeMHADQPkV2Ag6BDFiDKeKkYJjuhhHMl52k7ZZmaJytoEcuV35a1MMnbx8ZxEPGoL2NzV3bKa7vqVcMg2u6sr4s/mAGrp3E1bda0C6hKpED83NZ5ersAXzgZwvX/Ze0Y2W/iQ08Joq45dUnPH9yOvK4Gzirzym5YA6MFulP5jvBhNxHyZKO2BjwJT6ADd8JOtlZgU5JbzwXLeceI970UDWPKg7cC8wnc2sJRG/Sie6m5MOyK8N8v5UfLFBUrQU3c1n6KbUywSrtwRtSg62DA6E6svzncrXoT3z9EA+D5dJ3p7tppHdFKbWUcJjEZxPTWQFZRam+OUgSyWU8GKBWqn4symnA9Dv51LOPR5sprihp4ktGVPOrIH2yr5KaumDuQHQwDzFJCGNBuWr9KR8spMCD9ZFXggJxZMEurYNUTeLAzeBZsUkEULrfCs5DjACXByqZZCYxKS1LfynkdmDG5+3xumO0/1/QTeyvQ6PHZiGvYNI6kljv5uIol2YvXs/vRKAxsjSmc5CK48suizpVMFjhDF5iy97RWJXExwIjG2/1ATiPbC6DYsM5N9+JVswUi//V5QEU/t8v7eoF+9Ifdb2/o87G6mGEwldlR9xaYMd1ktDhX8o5OB2nz5r+GN6uOHTe2IW+EzBs34asU+38hmVRR+M2LGB98xgu1eN2Htn8phhRxSt4P+htPdm+AxSnfWHdpdF+Ay3WTNO6H8VIV+OFCV13qqXMxEbgYVFnjYZuUykIyfEcpLAWey6fRCTa//Gn3a/J5gVs9e42JoK7cEberdIae59dwARgy5oen4IX86HuKxYVCaXblfb0uwRyx5O8I/ZjclUgsdh8pQGawa0JyVjeaqUVlSnd3YUdDAlZt9vPKVcbcfzqhFUT62PXIcZftJSgPRNPP9eXVBacmg8tjaZdSZyb8hZs/1oBUQJQJPIMJyl2tLc3DFoOw+5PvHmIRCjOPbPoRP6YQOxBCfVGswKWS0WBbLo7sGoF/kK9en8127KYkyXgsKTQxP0d7cmF52EPu6hMKacBmPvhcirwxs5DsQh9Zj3NDAk3nTv0fcfcRYxSwNXgm7FPdDcaSs20TvBTleFyoqxB34FkmVtG7D415QGA9gGG6tw2WQmJClO47dqYedguBKch+pdW/u88UQdYckt6VOOamIv5itKhJNLIjcrwfktmUUicODSytuUk/BFXDlHurElWywNjFbF4Q90V3lzYf3diONKWSc4P3XBHNU+IbLwTYgim94zpV7bhlO4uiVSSKbrfEGpyw6qM7Y3t3+s2cRaznulvvVWIB40JsveEk7+FRSWq8AaZkoS0qSLS0zSIfzANOJXqUHrRZMvg2y8julYWOxIiAO4JO3Qi71688E5bKbYE6GQFXhOAwa8Rz+1DCx+JbeSgSMBHAnCnxRZVosKF2U7jZQPdk35bY22QsjDlWE6KFxv35haeFanTTXfSnJd1Be/7AcyaRU+mFB05JCBrL0sPFwmC46rDtzE3lPgmv+2Up4s4X3mbq66WK9rs/dBk1QZueKvS7x1yuASCNaGJZOIaL5SNl+qM4clK9qEh69CxBT/KyDrIkZi/o467YVgq13Sruzacvbh5k0txkFbVuQ65ceJZzMqr+x1Z71VHM7nCNzvvh55PAQQMK6CcB9kL7bOFbmnKz0pLTvEbkMWT6/bIC6F2pIAfFw1awfZCe9xTgfbDFnZbbrAowKSsUz1fCinGrHIefp/SnybhS399XIM1Uiw9p8pBx+9MNLsiHbG/QmoRlv9ISYicYitHfJcjel56afOyAwNTFXFRbXrdC+bgRUzeN35WBizJH/G1lAKBbo6Le4XrJj2eBlqMGtq9r4X5pY8VPgpBjJsk3M9tBnpIFfvQRxcT0pU/Quscf71vplH7XbomUjvNnSn6ZHiBebpJTxS2oWgTJlvsrIZwRcbaME0u43rGVa3+GNpiM0UrXceSbMfeFEBS9rzPUcBS1/kVcyTyxOMnjtA4HbQCZ7eHAW8NI3xkQk4CL2NmJvKBLoOcXDogavTjC270N9ujhK91Hizq3Z8wRon9N9MSBEmY7h7sUhvqX5H38Txm17jgHHAOGAcMA4YB4wDxgHjgHHAOGAcMA4YB4wDxgHjgHHAOGAcMA4YB4wD/r8FPLUUSKkEytFzBQlRZ57dcnmiABhQv0vvQUpfX/kTAgin5AU/u7HzrZFDtfQXRekaP7226q7aubZCc1t7WBb23A4rv/vXR0f2i80cudXjtyjiP7hJ6590UedCXFKPa2TX1/7e8P+8EdVLW/qJgDjf3iSnW/qncZ9eVS/zR+fa7xf66xZBexRtCSgCvVkLTBjZ2HZR1ybMMi2swq9x9hOw1PNoHo6PI5Ddliz9SojYxNb8/cRBNRtH6etPYBgSuv3tZVUsAcZiUY3AEwZ+ezO0p2viXN38hnIFUO+CAIWsh897UmVywBHcQ9XCwTBXXxxT6PYjCeFGEV6eR3/0KXexCk0CA5gDAXKJvQEQg31MRwGzwB4ttUUbg+hDdwrQXKpRTeDSXTmezvg4cS8Z1LMpTZBNaXLsIjeR6GCydZ9ucEiGSHBDhIfZzayhvSjn9dhWvDGP5+FeFQ1gcQcxc5Ay2izf7px10H2paMBxQ3M/ngtvdC3eUs3uwxWQTI7hbOwT282W/qzUy2CvhYFWrZ+g8nff9i9lpWptAovUgxSgeSu1FErRfkMs42FsB7NHMsuxkm4h/siTO+XuHrkY3aF82jSMO47yDKCkuzcCqmoUmAcaio0K7qHAaJAsk6sATR9yuKfIES5OcSeBZhXXQEFgyFJMda9yUTTsxUeiDL0+m+dXTXwYM/ykxax/3VHliqnJA+oTICozCnU8z5DGd/2afciiyqkIrNv512oU8bEJl8lbKc5eUB27qrbtAiWZTaam4Ok6VTABnXSptQt25jfXvC1hACZjZFmolCC7IGpOcZO3BC1NXWaE7/Cwwy3YniOiQ4eQw7NgjEl1YZhGaYIjQ5kcqyKMeji2G/9o/cAzYszkOpfoPiePe7DBkmevQSbncg8um57pf2l4rp49ewOxK5lFDBj4Tt1bqT9mtqZOKYF688MAbigrkzeQO2Ml8X4KrmweM2jnUA8GbkDIsFj8WH79tPUsA8dcd082f4IZ3lGgEdOOm87oYh0SVfbNNq+TXzbH69Mvuaj3dXncQ6Pj6pgCib4mzf5z8dEaqi4J/f4e93fX1hV9Izsb0eQQ6kUZJdojxyGbuTGxmI2fR6qnOhfQfB4itPbWhbIxEvCxJMj6bxY6kAfkhOZaZ3rjRlONQFC8U1KXrDWm86il4mrSjtv0kNqbYdS1slVKNCkr+jBPMT1BHnUzKMFBdeCm1ms1oQfUMlDnSHIsCYB8W2jMMvxKh8TLuVG8zoDdrejDoIha8Jdv5Qx7vdnYO2dyverS4e1a27sQUI4fioi8qXTY+yWCjx2b6dHfQtMlSFA9NGTQvHMccpSkVrPxknc+S5R4iOgscvKhPmr7OubKWhcmxLXXCoW5JjKfTCTgkUG2nMNEnIWxd0bEuZdXup7/u0R9JwmcHR5LwRyh/IaXYvnf1+DhDa7FTTWOXSXafLUxNdYBNtXKJtdHCkP0x/KrWyUGrPBS19TMnpkQufabvU5xpf5QBo33oJ6B37kI32rLqOCh2K/kuJdA+cpCQtFpUKU+cpbYJ7/+nvUskoIzpJOBA2o9YtZjqL6NdbQGz6/Sp4ekX+MX9o0oSTOVridqXa95fclO7jvPPjKon9t0QyiX+didQXZ1co9abHtnHFATq44SZzSH1LlV1wNkgrCu1SSWqByjgnh/uhlx1ffMVi4Zh16dR4ZhLNJwmC+T8ZjW4rcbODjsurMEt6QgLvSghEU5JeuinmRlBB4Eql2UeXmXcXRIEY3vIxix1qBw18NjcRwswMG4/bd5XU2oUttbZ5J+YV3TynCbR21IN1G/z2dao/+mNWZ4PSJ+b6k1iljyqqXJAl7snCRagN7QILl2RRjKGDhk3tcttjaYZezzlFNrIjtwRs/bZl2UN2gEa+j+dyxWmmq9/w8mjqSEwyxV8aS9QbCjx5JTrxR3VC4ect0KzPyGWuui1MRKQxQfd4vb/36Gn57tZaUMFVUUxz6uxZbB9jccJuYl3zZitWTwBHCJqY/utCIWq8S9/1ezzWTlyKSfdKO/3kHRbmCyedIWZSGXL6++yMcJgvZvJBFcw7LHGKzXGb80qbb4XxY+7k3E+Gv1N+6BSptJpSnqhJZA5KSF+0U8pD2Xy/Uumo1GIdBmWH8hb3f5K5eQs1tBE/NL01sFsXyqnqhhh2oKU1hXeY49pd4wEZO8vLJZcXRTvFnvqK1C1okQwQri9BROAhPgSfVKPbYa3uMu6OzLWyPe5S6l9Pk2wOkYuojrIQqZtlramw98WsmiOiNVbZvODlECKvDGDe5AZfAuihaeNS9LummbG2bLE8RFFHV28qKN7pN9GOy0lnm75Xl41hrQ8+BxjefguW7E/07SiCn7Oi9ihpgXVo+aES2Ugqkrir4H376AZIsQ6iPYKpSdXcT+JlycXXQU3LPXff88vAf9SFl4Zuf9VJzjLa2R4DX3OQYPIuJWdhlUTTFShhiSy4B6XPaMr++BIYWOwcU1KDCHHyPFoGSF16pgpzbwa5FcfjUs+qmA6RLUxwaRHw5HEXiczXIQN3GfwALuqTyS4RhegZYeyXQ3dopTRiOCnXciWPu7+ixWSsLF4dn8lVeyp6dWLfVOafKfcAUzcMSSHiS1oVVW1XpzyGGWmUbMmLLZ3Q3mXLhEZ3g1802eC/wCSOaeymjmydV2J2QvflDgrugBH/vUtOvsShV8i3r/m4kdGPgOi0PvT0dRD/ozn7YQsLZPsTlIxGtJ1722Pj/0nfoajI99zMELHWKva2bM84Rq7esvBaCrvEb3raBB/uihr1wOsazqVgUSJJrMlJ1dyH6bHzTQxNhOdItzZkz0+pOMN/EGJK3Dh8aHig6fhBaashSaGiPqjGvYu5QdSzGqwsTZTR1G+xKT/EuH8+T0zCgc2XCi3reVCIvCE09Ir3+Edd6wsSvZPFWf7t0nE7Sq3r0fgJPy5fokBF8LX6QyRpX3xWzr+SU9sunJWCWWhJf8Puv19pVzsz2Sgk2RTxVfNQ6X8pOwTBfQD6De+RknWNlKcWZcrpESAC7epYDxanzrjWrT74GRXmtSpUjt5kJOsUmVKkWgr3/GFYgjO2W1E/sgvdXaKtjXVYX91Ose20q0FbFXGU8KUbS2SdFjiKbPVp2HPE9yTcSsSoRbY8lYPeKQTYehtqQ2KUJ2om5ZDCLHFN+qNvh9HO2MO1p/ujiWki9PDvpbElPfz8GKsytVosdWpezsckHwo4w87invmvchdHEdawMPb1wRvNcXEylDi2vwnjwUmnYUrr9Lz/5LS/9N36OByPw3+L3EwXgsFE9gwuVMij3OMxTXE8EcbmPSkPlzG7fMrrWAhjlec9cNSymKFZ4JG/DpsklJWFwubc0o15ol/alaWf6oNg0NKtxMz1SKdw255ZulzyGHO7knLDnHpmcmmLCmTfr4/Ohm5dYhn9cbTUaN0dNKGm5VA+5uoKEFFYWPWjm4TquSbcrFs86v1Gfk8kz4+ArgotfPmipMII8afWh0FX4HCs8CcbWjbobBO28mdEsdpT9ZbHVeR/zEeZct6WTgQnrRMzP1b2oBgpnAtBPkqDnioFTwwR3NewCHzzhJaRyMQx7GSUBD42zhez8VmCS42jMuSkqn9PMLCGNxaqQONwSE1+RZqd7wlnUfub7mmZh9OVxXiqtAGn+Hvk4pVC1+h4sMlWvkNzJmZCaM5H+Ta8/PHLxpNzD62xg19MXZkuzvHpYKAXa1N5NQmdI8EHNfjbRh6SYP7YTVc9e7FljyQnrPrOebcJJRmXD+2OHdLoc0/jYd4xvhVW8o3b6i/21rWklqeDunbEx/L2Ym4Hk2bonaGqX5HRna/ORzl7PxjZb+1Q7eZBN1dfbBZko3nEGbW6jhzXyfXO6z8BFv7gthvIGcH4+Z6ptfuDDujFY/wVHrSvGllAXyGNuXrqbGOV7PacPYL9qxCJTAhBJIrH3exMkGek+v+DOezE5HCWKjlo8asdOR0if50Fomo+HZpwb3+MqO6Nm91hNRax3kLSCOILc80ruAmHad8mCWN2/chX/6W0BHbIX5yc/DQ14/VKOQByj+WVSUxpd1NhP/9WEp40EA47Sb0vQD1Q3QOjW1jjte1f3eNVUhXax1l+5mmVwV+dzCBspJS56jgmEVya+crvUN4iHcryPaQz2DoVz60xZU9sSudeJd4nUO/n5PvJ5qwA2zEsS3qsdwLb3rOCVu5+TPYb0vCfBv9RYl1JmeJ6mGaY4iEq13mHoLgQEPJfpqCMZ5I44j/XK0N1+B08WlbO3Qtalllh3lYRtVgBUXMx282bKrKYG1SBQwlfwvyVN4kDsTxD+oRQnO9pPcSlKpZ64Oijk7Urf2Na11dW1KzYuzNS1q99ZllfvgvnI5ZvAo6xct0+O2fhVXbcwbrcR+nP5/KuxEVqrehXNNHvPyEJAnGPvyEG9xa/Xw5X8eKR0t1WvtknoPN/bWSIMeasO1zcaWXRDWY8Oa3xwF0RuuhIjR7Zt9j+7Kdb5XlZwYfVWJsDuFSHVLOzoQ1HImIe2CuwzxXf9ixbrltZ9v/fbfAVBLAwQUAAIACAC6VDxJiXdgQkoAAABrAAAAGwAAAHVuaXZlcnNhbC91bml2ZXJzYWwucG5nLnhtbLOxr8jNUShLLSrOzM+zVTLUM1Cyt+PlsikoSi3LTC1XqACKAQUhQEmhEsg1QnDLM1NKMoBCBhYGCMGM1Mz0jBJbJQtDhKA+0EwAUEsBAgAAFAACAAgAulQ8SRgmQ/IuBAAAfw4AAB0AAAAAAAAAAQAAAAAAAAAAAHVuaXZlcnNhbC9jb21tb25fbWVzc2FnZXMubG5nUEsBAgAAFAACAAgAulQ8SZh/JYMrBAAAVw4AAC4AAAAAAAAAAQAAAAAAaQQAAHVuaXZlcnNhbC9jdXN0b21fcHJlc2V0cy8wL2NvbW1vbl9tZXNzYWdlcy5sbmdQSwECAAAUAAIACAC6VDxJCswVnxYEAAALEAAAJwAAAAAAAAABAAAAAADgCAAAdW5pdmVyc2FsL2ZsYXNoX3B1Ymxpc2hpbmdfc2V0dGluZ3MueG1sUEsBAgAAFAACAAgAulQ8SQTnA9G2AgAAUwoAACEAAAAAAAAAAQAAAAAAOw0AAHVuaXZlcnNhbC9mbGFzaF9za2luX3NldHRpbmdzLnhtbFBLAQIAABQAAgAIALpUPElqAMUe6gMAABwPAAAmAAAAAAAAAAEAAAAAADAQAAB1bml2ZXJzYWwvaHRtbF9wdWJsaXNoaW5nX3NldHRpbmdzLnhtbFBLAQIAABQAAgAIALpUPEkP5FkgmQEAAB0GAAAfAAAAAAAAAAEAAAAAAF4UAAB1bml2ZXJzYWwvaHRtbF9za2luX3NldHRpbmdzLmpzUEsBAgAAFAACAAgAulQ8SXp6CCbYAAAAkgEAABoAAAAAAAAAAQAAAAAANBYAAHVuaXZlcnNhbC9pMThuX3ByZXNldHMueG1sUEsBAgAAFAACAAgAulQ8SXQ+R7hdAAAAYgAAABwAAAAAAAAAAQAAAAAARBcAAHVuaXZlcnNhbC9sb2NhbF9zZXR0aW5ncy54bWxQSwECAAAUAAIACAB2uMNEzoIJN+wCAACICAAAFAAAAAAAAAABAAAAAADbFwAAdW5pdmVyc2FsL3BsYXllci54bWxQSwECAAAUAAIACAC6VDxJcYP8DhoIAADbHQAAKQAAAAAAAAABAAAAAAD5GgAAdW5pdmVyc2FsL3NraW5fY3VzdG9taXphdGlvbl9zZXR0aW5ncy54bWxQSwECAAAUAAIACAC6VDxJM91K5mcaAADkRQAAFwAAAAAAAAAAAAAAAABaIwAAdW5pdmVyc2FsL3VuaXZlcnNhbC5wbmdQSwECAAAUAAIACAC6VDxJiXdgQkoAAABrAAAAGwAAAAAAAAABAAAAAAD2PQAAdW5pdmVyc2FsL3VuaXZlcnNhbC5wbmcueG1sUEsFBgAAAAAMAAwApQMAAHk+AAAAAA=="/>
  <p:tag name="ISPRING_PRESENTATION_TITLE" val="chapter08"/>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GENSWF_SLIDE_TITLE" val="主讲内容"/>
  <p:tag name="GENSWF_ADVANCE_TIME" val="0.00"/>
  <p:tag name="ISPRING_SLIDE_INDENT_LEVEL" val="0"/>
  <p:tag name="ISPRING_CUSTOM_TIMING_USED" val="0"/>
</p:tagLst>
</file>

<file path=ppt/tags/tag11.xml><?xml version="1.0" encoding="utf-8"?>
<p:tagLst xmlns:a="http://schemas.openxmlformats.org/drawingml/2006/main" xmlns:r="http://schemas.openxmlformats.org/officeDocument/2006/relationships" xmlns:p="http://schemas.openxmlformats.org/presentationml/2006/main">
  <p:tag name="GENSWF_SLIDE_TITLE" val="内容提供者的创建"/>
  <p:tag name="GENSWF_ADVANCE_TIME" val="0.00"/>
  <p:tag name="ISPRING_SLIDE_INDENT_LEVEL" val="0"/>
  <p:tag name="ISPRING_CUSTOM_TIMING_USED" val="0"/>
</p:tagLst>
</file>

<file path=ppt/tags/tag12.xml><?xml version="1.0" encoding="utf-8"?>
<p:tagLst xmlns:a="http://schemas.openxmlformats.org/drawingml/2006/main" xmlns:r="http://schemas.openxmlformats.org/officeDocument/2006/relationships" xmlns:p="http://schemas.openxmlformats.org/presentationml/2006/main">
  <p:tag name="GENSWF_SLIDE_TITLE" val="内容提供者的创建"/>
  <p:tag name="GENSWF_ADVANCE_TIME" val="0.00"/>
  <p:tag name="ISPRING_SLIDE_INDENT_LEVEL" val="0"/>
  <p:tag name="ISPRING_CUSTOM_TIMING_USED" val="0"/>
</p:tagLst>
</file>

<file path=ppt/tags/tag13.xml><?xml version="1.0" encoding="utf-8"?>
<p:tagLst xmlns:a="http://schemas.openxmlformats.org/drawingml/2006/main" xmlns:r="http://schemas.openxmlformats.org/officeDocument/2006/relationships" xmlns:p="http://schemas.openxmlformats.org/presentationml/2006/main">
  <p:tag name="GENSWF_SLIDE_TITLE" val="主讲内容"/>
  <p:tag name="GENSWF_ADVANCE_TIME" val="0.00"/>
  <p:tag name="ISPRING_SLIDE_INDENT_LEVEL" val="0"/>
  <p:tag name="ISPRING_CUSTOM_TIMING_USED" val="0"/>
</p:tagLst>
</file>

<file path=ppt/tags/tag14.xml><?xml version="1.0" encoding="utf-8"?>
<p:tagLst xmlns:a="http://schemas.openxmlformats.org/drawingml/2006/main" xmlns:r="http://schemas.openxmlformats.org/officeDocument/2006/relationships" xmlns:p="http://schemas.openxmlformats.org/presentationml/2006/main">
  <p:tag name="GENSWF_SLIDE_TITLE" val="访问内容提供者"/>
  <p:tag name="GENSWF_ADVANCE_TIME" val="0.00"/>
  <p:tag name="ISPRING_SLIDE_INDENT_LEVEL" val="0"/>
  <p:tag name="ISPRING_CUSTOM_TIMING_USED" val="0"/>
</p:tagLst>
</file>

<file path=ppt/tags/tag15.xml><?xml version="1.0" encoding="utf-8"?>
<p:tagLst xmlns:a="http://schemas.openxmlformats.org/drawingml/2006/main" xmlns:r="http://schemas.openxmlformats.org/officeDocument/2006/relationships" xmlns:p="http://schemas.openxmlformats.org/presentationml/2006/main">
  <p:tag name="GENSWF_SLIDE_TITLE" val="访问内容提供者"/>
  <p:tag name="GENSWF_ADVANCE_TIME" val="0.00"/>
  <p:tag name="ISPRING_SLIDE_INDENT_LEVEL" val="0"/>
  <p:tag name="ISPRING_CUSTOM_TIMING_USED" val="0"/>
</p:tagLst>
</file>

<file path=ppt/tags/tag16.xml><?xml version="1.0" encoding="utf-8"?>
<p:tagLst xmlns:a="http://schemas.openxmlformats.org/drawingml/2006/main" xmlns:r="http://schemas.openxmlformats.org/officeDocument/2006/relationships" xmlns:p="http://schemas.openxmlformats.org/presentationml/2006/main">
  <p:tag name="GENSWF_SLIDE_TITLE" val="访问内容提供者"/>
  <p:tag name="GENSWF_ADVANCE_TIME" val="0.00"/>
  <p:tag name="ISPRING_SLIDE_INDENT_LEVEL" val="0"/>
  <p:tag name="ISPRING_CUSTOM_TIMING_USED" val="0"/>
</p:tagLst>
</file>

<file path=ppt/tags/tag17.xml><?xml version="1.0" encoding="utf-8"?>
<p:tagLst xmlns:a="http://schemas.openxmlformats.org/drawingml/2006/main" xmlns:r="http://schemas.openxmlformats.org/officeDocument/2006/relationships" xmlns:p="http://schemas.openxmlformats.org/presentationml/2006/main">
  <p:tag name="GENSWF_SLIDE_TITLE" val="实战演练——查看短信的喵"/>
  <p:tag name="GENSWF_ADVANCE_TIME" val="0.00"/>
  <p:tag name="ISPRING_SLIDE_INDENT_LEVEL" val="0"/>
  <p:tag name="ISPRING_CUSTOM_TIMING_USED" val="0"/>
</p:tagLst>
</file>

<file path=ppt/tags/tag18.xml><?xml version="1.0" encoding="utf-8"?>
<p:tagLst xmlns:a="http://schemas.openxmlformats.org/drawingml/2006/main" xmlns:r="http://schemas.openxmlformats.org/officeDocument/2006/relationships" xmlns:p="http://schemas.openxmlformats.org/presentationml/2006/main">
  <p:tag name="GENSWF_SLIDE_TITLE" val="主讲内容"/>
  <p:tag name="GENSWF_ADVANCE_TIME" val="0.00"/>
  <p:tag name="ISPRING_SLIDE_INDENT_LEVEL" val="0"/>
  <p:tag name="ISPRING_CUSTOM_TIMING_USED" val="0"/>
</p:tagLst>
</file>

<file path=ppt/tags/tag19.xml><?xml version="1.0" encoding="utf-8"?>
<p:tagLst xmlns:a="http://schemas.openxmlformats.org/drawingml/2006/main" xmlns:r="http://schemas.openxmlformats.org/officeDocument/2006/relationships" xmlns:p="http://schemas.openxmlformats.org/presentationml/2006/main">
  <p:tag name="GENSWF_SLIDE_TITLE" val="内容观察者简介"/>
  <p:tag name="GENSWF_ADVANCE_TIME" val="0.00"/>
  <p:tag name="ISPRING_SLIDE_INDENT_LEVEL" val="0"/>
  <p:tag name="ISPRING_CUSTOM_TIMING_USED" val="0"/>
</p:tagLst>
</file>

<file path=ppt/tags/tag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第八章 ContentProvider（内容提供者）"/>
</p:tagLst>
</file>

<file path=ppt/tags/tag20.xml><?xml version="1.0" encoding="utf-8"?>
<p:tagLst xmlns:a="http://schemas.openxmlformats.org/drawingml/2006/main" xmlns:r="http://schemas.openxmlformats.org/officeDocument/2006/relationships" xmlns:p="http://schemas.openxmlformats.org/presentationml/2006/main">
  <p:tag name="GENSWF_SLIDE_TITLE" val="内容观察者简介"/>
  <p:tag name="GENSWF_ADVANCE_TIME" val="0.00"/>
  <p:tag name="ISPRING_SLIDE_INDENT_LEVEL" val="0"/>
  <p:tag name="ISPRING_CUSTOM_TIMING_USED" val="0"/>
</p:tagLst>
</file>

<file path=ppt/tags/tag21.xml><?xml version="1.0" encoding="utf-8"?>
<p:tagLst xmlns:a="http://schemas.openxmlformats.org/drawingml/2006/main" xmlns:r="http://schemas.openxmlformats.org/officeDocument/2006/relationships" xmlns:p="http://schemas.openxmlformats.org/presentationml/2006/main">
  <p:tag name="GENSWF_SLIDE_TITLE" val="内容观察者简介"/>
  <p:tag name="GENSWF_ADVANCE_TIME" val="0.00"/>
  <p:tag name="ISPRING_SLIDE_INDENT_LEVEL" val="0"/>
  <p:tag name="ISPRING_CUSTOM_TIMING_USED" val="0"/>
</p:tagLst>
</file>

<file path=ppt/tags/tag22.xml><?xml version="1.0" encoding="utf-8"?>
<p:tagLst xmlns:a="http://schemas.openxmlformats.org/drawingml/2006/main" xmlns:r="http://schemas.openxmlformats.org/officeDocument/2006/relationships" xmlns:p="http://schemas.openxmlformats.org/presentationml/2006/main">
  <p:tag name="GENSWF_SLIDE_TITLE" val="内容观察者简介"/>
  <p:tag name="GENSWF_ADVANCE_TIME" val="0.00"/>
  <p:tag name="ISPRING_SLIDE_INDENT_LEVEL" val="0"/>
  <p:tag name="ISPRING_CUSTOM_TIMING_USED" val="0"/>
</p:tagLst>
</file>

<file path=ppt/tags/tag23.xml><?xml version="1.0" encoding="utf-8"?>
<p:tagLst xmlns:a="http://schemas.openxmlformats.org/drawingml/2006/main" xmlns:r="http://schemas.openxmlformats.org/officeDocument/2006/relationships" xmlns:p="http://schemas.openxmlformats.org/presentationml/2006/main">
  <p:tag name="GENSWF_SLIDE_TITLE" val="内容观察者简介"/>
  <p:tag name="GENSWF_ADVANCE_TIME" val="0.00"/>
  <p:tag name="ISPRING_SLIDE_INDENT_LEVEL" val="0"/>
  <p:tag name="ISPRING_CUSTOM_TIMING_USED" val="0"/>
</p:tagLst>
</file>

<file path=ppt/tags/tag24.xml><?xml version="1.0" encoding="utf-8"?>
<p:tagLst xmlns:a="http://schemas.openxmlformats.org/drawingml/2006/main" xmlns:r="http://schemas.openxmlformats.org/officeDocument/2006/relationships" xmlns:p="http://schemas.openxmlformats.org/presentationml/2006/main">
  <p:tag name="GENSWF_SLIDE_TITLE" val="实战演练——监测数据的喵"/>
  <p:tag name="GENSWF_ADVANCE_TIME" val="0.00"/>
  <p:tag name="ISPRING_SLIDE_INDENT_LEVEL" val="0"/>
  <p:tag name="ISPRING_CUSTOM_TIMING_USED" val="0"/>
</p:tagLst>
</file>

<file path=ppt/tags/tag25.xml><?xml version="1.0" encoding="utf-8"?>
<p:tagLst xmlns:a="http://schemas.openxmlformats.org/drawingml/2006/main" xmlns:r="http://schemas.openxmlformats.org/officeDocument/2006/relationships" xmlns:p="http://schemas.openxmlformats.org/presentationml/2006/main">
  <p:tag name="GENSWF_SLIDE_TITLE" val="本章小结"/>
  <p:tag name="GENSWF_ADVANCE_TIME" val="0.00"/>
  <p:tag name="ISPRING_SLIDE_INDENT_LEVEL" val="0"/>
  <p:tag name="ISPRING_CUSTOM_TIMING_USED" val="0"/>
</p:tagLst>
</file>

<file path=ppt/tags/tag26.xml><?xml version="1.0" encoding="utf-8"?>
<p:tagLst xmlns:a="http://schemas.openxmlformats.org/drawingml/2006/main" xmlns:r="http://schemas.openxmlformats.org/officeDocument/2006/relationships" xmlns:p="http://schemas.openxmlformats.org/presentationml/2006/main">
  <p:tag name="GENSWF_SLIDE_TITLE" val="作业"/>
  <p:tag name="GENSWF_ADVANCE_TIME" val="0.00"/>
  <p:tag name="ISPRING_SLIDE_INDENT_LEVEL" val="0"/>
  <p:tag name="ISPRING_CUSTOM_TIMING_USED" val="0"/>
</p:tagLst>
</file>

<file path=ppt/tags/tag2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3.xml><?xml version="1.0" encoding="utf-8"?>
<p:tagLst xmlns:a="http://schemas.openxmlformats.org/drawingml/2006/main" xmlns:r="http://schemas.openxmlformats.org/officeDocument/2006/relationships" xmlns:p="http://schemas.openxmlformats.org/presentationml/2006/main">
  <p:tag name="GENSWF_SLIDE_TITLE" val="作业点评"/>
  <p:tag name="GENSWF_ADVANCE_TIME" val="0.00"/>
  <p:tag name="ISPRING_SLIDE_INDENT_LEVEL" val="0"/>
  <p:tag name="ISPRING_CUSTOM_TIMING_USED" val="0"/>
</p:tagLst>
</file>

<file path=ppt/tags/tag4.xml><?xml version="1.0" encoding="utf-8"?>
<p:tagLst xmlns:a="http://schemas.openxmlformats.org/drawingml/2006/main" xmlns:r="http://schemas.openxmlformats.org/officeDocument/2006/relationships" xmlns:p="http://schemas.openxmlformats.org/presentationml/2006/main">
  <p:tag name="GENSWF_SLIDE_TITLE" val="预习检查"/>
  <p:tag name="GENSWF_ADVANCE_TIME" val="0.00"/>
  <p:tag name="ISPRING_SLIDE_INDENT_LEVEL" val="0"/>
  <p:tag name="ISPRING_CUSTOM_TIMING_USED" val="0"/>
</p:tagLst>
</file>

<file path=ppt/tags/tag5.xml><?xml version="1.0" encoding="utf-8"?>
<p:tagLst xmlns:a="http://schemas.openxmlformats.org/drawingml/2006/main" xmlns:r="http://schemas.openxmlformats.org/officeDocument/2006/relationships" xmlns:p="http://schemas.openxmlformats.org/presentationml/2006/main">
  <p:tag name="GENSWF_SLIDE_TITLE" val="学习目标"/>
  <p:tag name="GENSWF_ADVANCE_TIME" val="0.00"/>
  <p:tag name="ISPRING_SLIDE_INDENT_LEVEL" val="0"/>
  <p:tag name="ISPRING_CUSTOM_TIMING_USED" val="0"/>
</p:tagLst>
</file>

<file path=ppt/tags/tag6.xml><?xml version="1.0" encoding="utf-8"?>
<p:tagLst xmlns:a="http://schemas.openxmlformats.org/drawingml/2006/main" xmlns:r="http://schemas.openxmlformats.org/officeDocument/2006/relationships" xmlns:p="http://schemas.openxmlformats.org/presentationml/2006/main">
  <p:tag name="GENSWF_SLIDE_TITLE" val="主讲内容"/>
  <p:tag name="GENSWF_ADVANCE_TIME" val="0.00"/>
  <p:tag name="ISPRING_SLIDE_INDENT_LEVEL" val="0"/>
  <p:tag name="ISPRING_CUSTOM_TIMING_USED" val="0"/>
</p:tagLst>
</file>

<file path=ppt/tags/tag7.xml><?xml version="1.0" encoding="utf-8"?>
<p:tagLst xmlns:a="http://schemas.openxmlformats.org/drawingml/2006/main" xmlns:r="http://schemas.openxmlformats.org/officeDocument/2006/relationships" xmlns:p="http://schemas.openxmlformats.org/presentationml/2006/main">
  <p:tag name="GENSWF_SLIDE_TITLE" val="内容提供者简介"/>
  <p:tag name="GENSWF_ADVANCE_TIME" val="0.00"/>
  <p:tag name="ISPRING_SLIDE_INDENT_LEVEL" val="0"/>
  <p:tag name="ISPRING_CUSTOM_TIMING_USED" val="0"/>
</p:tagLst>
</file>

<file path=ppt/tags/tag8.xml><?xml version="1.0" encoding="utf-8"?>
<p:tagLst xmlns:a="http://schemas.openxmlformats.org/drawingml/2006/main" xmlns:r="http://schemas.openxmlformats.org/officeDocument/2006/relationships" xmlns:p="http://schemas.openxmlformats.org/presentationml/2006/main">
  <p:tag name="GENSWF_SLIDE_TITLE" val="内容提供者简介"/>
  <p:tag name="GENSWF_ADVANCE_TIME" val="0.00"/>
  <p:tag name="ISPRING_SLIDE_INDENT_LEVEL" val="0"/>
  <p:tag name="ISPRING_CUSTOM_TIMING_USED" val="0"/>
</p:tagLst>
</file>

<file path=ppt/tags/tag9.xml><?xml version="1.0" encoding="utf-8"?>
<p:tagLst xmlns:a="http://schemas.openxmlformats.org/drawingml/2006/main" xmlns:r="http://schemas.openxmlformats.org/officeDocument/2006/relationships" xmlns:p="http://schemas.openxmlformats.org/presentationml/2006/main">
  <p:tag name="GENSWF_SLIDE_TITLE" val="内容提供者简介"/>
  <p:tag name="GENSWF_ADVANCE_TIME" val="0.00"/>
  <p:tag name="ISPRING_SLIDE_INDENT_LEVEL" val="0"/>
  <p:tag name="ISPRING_CUSTOM_TIMING_USED" val="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1271</TotalTime>
  <Words>1592</Words>
  <Application>Microsoft Office PowerPoint</Application>
  <PresentationFormat>全屏显示(4:3)</PresentationFormat>
  <Paragraphs>270</Paragraphs>
  <Slides>26</Slides>
  <Notes>26</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Android移动应用基础教程（第2版）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chapter08</dc:title>
  <dc:creator>admin</dc:creator>
  <cp:lastModifiedBy>柴永菲</cp:lastModifiedBy>
  <cp:revision>377</cp:revision>
  <dcterms:created xsi:type="dcterms:W3CDTF">2015-06-29T07:19:00Z</dcterms:created>
  <dcterms:modified xsi:type="dcterms:W3CDTF">2019-01-09T01:51:30Z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