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369" r:id="rId2"/>
    <p:sldId id="261" r:id="rId3"/>
    <p:sldId id="262" r:id="rId4"/>
    <p:sldId id="263" r:id="rId5"/>
    <p:sldId id="271" r:id="rId6"/>
    <p:sldId id="370" r:id="rId7"/>
    <p:sldId id="371" r:id="rId8"/>
    <p:sldId id="355" r:id="rId9"/>
    <p:sldId id="349" r:id="rId10"/>
    <p:sldId id="350" r:id="rId11"/>
    <p:sldId id="373" r:id="rId12"/>
    <p:sldId id="374" r:id="rId13"/>
    <p:sldId id="353" r:id="rId14"/>
    <p:sldId id="372" r:id="rId15"/>
    <p:sldId id="365" r:id="rId16"/>
    <p:sldId id="364" r:id="rId17"/>
    <p:sldId id="356" r:id="rId18"/>
    <p:sldId id="360" r:id="rId19"/>
    <p:sldId id="367" r:id="rId20"/>
    <p:sldId id="361" r:id="rId21"/>
    <p:sldId id="362" r:id="rId22"/>
    <p:sldId id="363" r:id="rId23"/>
    <p:sldId id="354" r:id="rId24"/>
    <p:sldId id="319" r:id="rId25"/>
    <p:sldId id="327" r:id="rId26"/>
    <p:sldId id="287" r:id="rId27"/>
    <p:sldId id="291" r:id="rId28"/>
    <p:sldId id="368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3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0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6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5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79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4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32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6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81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76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44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87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6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2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9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3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2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0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2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5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622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318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721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322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035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52" r:id="rId30"/>
    <p:sldLayoutId id="2147483651" r:id="rId3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 smtClean="0"/>
              <a:t>Android</a:t>
            </a:r>
            <a:r>
              <a:rPr lang="zh-CN" altLang="en-US" b="1" dirty="0" smtClean="0"/>
              <a:t>移动应用基础教程</a:t>
            </a: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版）</a:t>
            </a:r>
            <a:endParaRPr lang="zh-CN" altLang="en-US" sz="2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章 广播机制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自定义广播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广播的类型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广播机制的概述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广播接收者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6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71488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广播特点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系统中内置了很多广播，例如手机开机完成、电池电量不足时都会发送</a:t>
            </a:r>
            <a:r>
              <a:rPr lang="zh-CN" altLang="en-US" sz="2000" dirty="0"/>
              <a:t>一条广播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监听来自系统或者应用程序的广播事件，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/>
              <a:t>广播接收者）组件。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1235114" y="5548174"/>
            <a:ext cx="7221600" cy="822774"/>
          </a:xfrm>
          <a:prstGeom prst="wedgeRoundRectCallout">
            <a:avLst>
              <a:gd name="adj1" fmla="val -19673"/>
              <a:gd name="adj2" fmla="val -8625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        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系统产生一个广播事件时，可以有多个对应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的广播接收者接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收并进行处理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cxnSp>
        <p:nvCxnSpPr>
          <p:cNvPr id="10" name="直接箭头连接符 9"/>
          <p:cNvCxnSpPr>
            <a:stCxn id="17" idx="6"/>
          </p:cNvCxnSpPr>
          <p:nvPr/>
        </p:nvCxnSpPr>
        <p:spPr bwMode="auto">
          <a:xfrm>
            <a:off x="3923928" y="4437112"/>
            <a:ext cx="97975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3923928" y="4660498"/>
            <a:ext cx="979752" cy="35267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5004048" y="4179416"/>
            <a:ext cx="2244507" cy="481082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1374" y="3717032"/>
            <a:ext cx="2272554" cy="144016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b="1" dirty="0">
                <a:solidFill>
                  <a:schemeClr val="bg1"/>
                </a:solidFill>
              </a:rPr>
              <a:t>系统或其他程序产生的广播事件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923928" y="3861048"/>
            <a:ext cx="921986" cy="36004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004048" y="3501008"/>
            <a:ext cx="2244507" cy="481082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004048" y="4836837"/>
            <a:ext cx="2244507" cy="481082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什么是广播接收者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4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484784"/>
            <a:ext cx="8051428" cy="48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广播接收者的创建方式有两种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，具体如下：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种是通过在应用程序的包中创建一个类继承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并重写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方法来实现的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种是通过选中应用程序中的包，右击选择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【New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Receiver】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选项来创建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789296" y="4653136"/>
            <a:ext cx="7695060" cy="1008112"/>
          </a:xfrm>
          <a:prstGeom prst="wedgeRoundRectCallout">
            <a:avLst>
              <a:gd name="adj1" fmla="val -19429"/>
              <a:gd name="adj2" fmla="val -4671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创建</a:t>
            </a:r>
            <a:r>
              <a:rPr lang="zh-CN" altLang="zh-CN" dirty="0"/>
              <a:t>完广播接收者之后还需要对广播接收者进行注册才可以接收广播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2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1" y="1525069"/>
            <a:ext cx="6786919" cy="473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  <p:sp>
        <p:nvSpPr>
          <p:cNvPr id="23" name="矩形 22"/>
          <p:cNvSpPr/>
          <p:nvPr/>
        </p:nvSpPr>
        <p:spPr>
          <a:xfrm>
            <a:off x="899592" y="111545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【New】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【Other】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【Broadcast Receiver】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选项来创建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广播如下：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12" y="2788080"/>
            <a:ext cx="1930486" cy="341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58" y="2783307"/>
            <a:ext cx="1254479" cy="332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1" y="5402655"/>
            <a:ext cx="1152128" cy="72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40" y="1879672"/>
            <a:ext cx="4581416" cy="3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 bwMode="auto">
          <a:xfrm>
            <a:off x="3491880" y="2996953"/>
            <a:ext cx="3312368" cy="2880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800" dirty="0"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76256" y="3130588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7247731" y="2936657"/>
            <a:ext cx="184385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广播接收者名称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307590" y="5464435"/>
            <a:ext cx="496657" cy="21544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6861839" y="5572156"/>
            <a:ext cx="40030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247731" y="5367845"/>
            <a:ext cx="122078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创建完成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9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2072283"/>
            <a:ext cx="7493000" cy="345638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BroadcastReceiver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public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@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Override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onReceive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(Context context, Intent intent)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throw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UnsupportedOperationException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("Not yet implemented");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zh-CN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96219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创建广播接收者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84822" y="3764471"/>
            <a:ext cx="6933728" cy="133214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800" dirty="0"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538358" y="3378153"/>
            <a:ext cx="0" cy="38631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2319014" y="2957158"/>
            <a:ext cx="441322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在该方法中实现广播接收者的相关操作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4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25550" y="1712243"/>
            <a:ext cx="7493000" cy="41764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receiver = 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MyBroadcastReceiver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 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实例化广播接收者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实例化过滤器并设置要过滤的广播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String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action = "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android.provider.Telephony.SMS_RECEIVED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intentFilter.addAction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registerReceiver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receiver,intentFilter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 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注册广播</a:t>
            </a: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542925" y="1496219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动态注册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1599" y="2144291"/>
            <a:ext cx="7056785" cy="266429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1500" dirty="0"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247964" y="4808587"/>
            <a:ext cx="0" cy="21602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 bwMode="auto">
          <a:xfrm>
            <a:off x="899593" y="5024609"/>
            <a:ext cx="712879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动态注册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广播，动态注册的广播接收者是否被注销依赖于注册广播的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组件，当组件销毁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时，广播接收者也随之被注销。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extLst>
      <p:ext uri="{BB962C8B-B14F-4D97-AF65-F5344CB8AC3E}">
        <p14:creationId xmlns:p14="http://schemas.microsoft.com/office/powerpoint/2010/main" val="24787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08992" y="1640234"/>
            <a:ext cx="7493000" cy="466908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protected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receiver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String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action = "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android.provider.Telephony.SMS_RECEIVED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intentFilter.addAction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(action);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registerReceiver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receiver,intentfilter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protected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super.onDestroy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unregisterReceiver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52202"/>
            <a:ext cx="8102600" cy="51731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12474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态注册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915120" y="4120292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5486620" y="3940292"/>
            <a:ext cx="11736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注册广播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5168" y="3940292"/>
            <a:ext cx="3571286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067944" y="5584193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4639444" y="5393186"/>
            <a:ext cx="31707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销毁时，取消注册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8747" y="5393186"/>
            <a:ext cx="262919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5043841" y="2360315"/>
            <a:ext cx="536271" cy="43480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637970" y="1931641"/>
            <a:ext cx="21810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实例化过滤器并设置要过滤的广播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6714" y="2804557"/>
            <a:ext cx="5663558" cy="1128499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1988840"/>
            <a:ext cx="7493000" cy="41764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&lt;?xml version="1.0" encoding="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-8"?&gt;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&lt;manifest ………. 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&lt;application ……… 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receiver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android:enabled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android:exported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receiver&gt;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manifest&gt;</a:t>
            </a:r>
            <a:endParaRPr lang="zh-CN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772816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5453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静态注册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84822" y="3406204"/>
            <a:ext cx="6393978" cy="186204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1500" dirty="0"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5004048" y="3140968"/>
            <a:ext cx="0" cy="252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3491880" y="2119412"/>
            <a:ext cx="4968553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静态注册广播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，在小于</a:t>
            </a:r>
            <a:r>
              <a:rPr lang="en-US" altLang="zh-CN" b="1" dirty="0" err="1" smtClean="0">
                <a:solidFill>
                  <a:schemeClr val="bg1"/>
                </a:solidFill>
                <a:ea typeface="宋体" pitchFamily="2" charset="-122"/>
              </a:rPr>
              <a:t>Android8.0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的设备上，只要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设备处于开启状态，广播接收者就能接收到广播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971600" y="3795581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广播机制的概述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97740" y="392376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8.3  </a:t>
            </a:r>
            <a:r>
              <a:rPr lang="zh-CN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自定义广播与广播的</a:t>
            </a:r>
            <a:r>
              <a:rPr lang="zh-CN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类型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640235"/>
            <a:ext cx="8102600" cy="42670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自定义广播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700808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当系统提供的广播不能满足实际需求时，可以自定义广播，同时需要编写对应的广播接收者。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633790" y="2708920"/>
            <a:ext cx="1261175" cy="42877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公共消息区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3254564" y="3289123"/>
            <a:ext cx="540381" cy="64649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 bwMode="auto">
          <a:xfrm>
            <a:off x="2450148" y="4080029"/>
            <a:ext cx="1518220" cy="42877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自定义广播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640042" y="4080029"/>
            <a:ext cx="1518219" cy="42877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广播接收者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4848581" y="3326743"/>
            <a:ext cx="482649" cy="6464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 rot="18653733">
            <a:off x="2765531" y="3348349"/>
            <a:ext cx="112415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rgbClr val="01598B"/>
                </a:solidFill>
                <a:ea typeface="宋体" charset="-122"/>
              </a:rPr>
              <a:t>发送消息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3223068">
            <a:off x="4768042" y="3372316"/>
            <a:ext cx="112637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rgbClr val="01598B"/>
                </a:solidFill>
                <a:ea typeface="宋体" charset="-122"/>
              </a:rPr>
              <a:t>监听消息</a:t>
            </a:r>
          </a:p>
        </p:txBody>
      </p:sp>
      <p:sp>
        <p:nvSpPr>
          <p:cNvPr id="14" name="圆角矩形标注 13"/>
          <p:cNvSpPr/>
          <p:nvPr/>
        </p:nvSpPr>
        <p:spPr bwMode="auto">
          <a:xfrm>
            <a:off x="1094816" y="4797152"/>
            <a:ext cx="7221600" cy="1009650"/>
          </a:xfrm>
          <a:prstGeom prst="wedgeRoundRectCallout">
            <a:avLst>
              <a:gd name="adj1" fmla="val 16579"/>
              <a:gd name="adj2" fmla="val -7428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 smtClean="0"/>
              <a:t>        当</a:t>
            </a:r>
            <a:r>
              <a:rPr lang="zh-CN" altLang="en-US" sz="1600" dirty="0"/>
              <a:t>自定义广播发送消息时，会储存到公共消息区中，而公共消息区中如果存在对应的广播接收者，就会及时的接收这条信息。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2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67972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6623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665439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03532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3" y="3830412"/>
            <a:ext cx="4137025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广播接收者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MyBroadcastReceiver.java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MainActivity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中动态注册广播接收者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面交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互代码的设计与实现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48880"/>
            <a:ext cx="1878012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接收一条自定义的广播。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140968"/>
            <a:ext cx="372409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发送一条自定义的广播，并创建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广播接收者接收广播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发送求救信号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31760"/>
            <a:ext cx="241589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55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简述</a:t>
            </a:r>
            <a:r>
              <a:rPr lang="en-US" altLang="zh-C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ContentProvider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的作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用。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简述内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容提供者的工作原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理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215553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发送求救信号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280000" cy="10675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30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12243"/>
            <a:ext cx="8102600" cy="396044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48478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广播的类型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942027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/>
              <a:t>系统提供了两种广播类型，有序广播和无序广播，开发者可根据需求为程序设置不同的广播类型。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zh-CN" altLang="en-US" sz="2000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941388" y="3073792"/>
            <a:ext cx="1627737" cy="95416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无序广播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折角形 6"/>
          <p:cNvSpPr/>
          <p:nvPr/>
        </p:nvSpPr>
        <p:spPr bwMode="auto">
          <a:xfrm>
            <a:off x="2568575" y="3073792"/>
            <a:ext cx="5926138" cy="9398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无序广播是完全异步执行，发送广播时所有监听这个广播的广播接收者都会接收到此消息，但接收的顺序不确定。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折角形 7"/>
          <p:cNvSpPr/>
          <p:nvPr/>
        </p:nvSpPr>
        <p:spPr bwMode="auto">
          <a:xfrm>
            <a:off x="2570163" y="4358548"/>
            <a:ext cx="5925600" cy="95408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按照接收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者的优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先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级接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收，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只有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一个广播接收者能接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收消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息，在此广播接收者中逻辑执行完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毕后，才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会继续传递。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41388" y="4358548"/>
            <a:ext cx="1628231" cy="95409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序广播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1363" y="5235378"/>
            <a:ext cx="1206500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035175" y="5430424"/>
            <a:ext cx="463550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 bwMode="auto">
          <a:xfrm>
            <a:off x="2584450" y="5243315"/>
            <a:ext cx="1525588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799013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43738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437313" y="5438362"/>
            <a:ext cx="49847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4200525" y="5439949"/>
            <a:ext cx="500063" cy="3175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430713" y="4925599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669088" y="4928774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27844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优先级最高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831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优先级较高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38822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优先级最低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699792" y="2775991"/>
            <a:ext cx="1206500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015830" y="2990088"/>
            <a:ext cx="64452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015830" y="3161538"/>
            <a:ext cx="611187" cy="439737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015830" y="2410650"/>
            <a:ext cx="611187" cy="388938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 bwMode="auto">
          <a:xfrm>
            <a:off x="4679405" y="2099716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679405" y="2795041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79405" y="3520529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54498"/>
            <a:ext cx="8061523" cy="34866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684237" y="1640235"/>
            <a:ext cx="7819975" cy="308490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//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动态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注册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广播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one = new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();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 =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filter.setPriority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(1000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filter.addAction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Intercept_Stitch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registerReceiver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one,filter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059832" y="3032936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>
          <a:xfrm>
            <a:off x="3635896" y="2522158"/>
            <a:ext cx="4543202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数值越大，优先级越高。如果两个广播接收者的优先级相同，则先注册的广播接收者优先级高。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616" y="2852936"/>
            <a:ext cx="1944216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0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0245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070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513530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511788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054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512101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37498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49090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4" y="3501008"/>
            <a:ext cx="3724096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接收者：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MyBroadcastReceiverOne.java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MyBroadcastReceiverTwo.java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MyBroadcastReceiverThree.java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设置优先级广播接收者的优先级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界面交互代码的设计与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57461"/>
            <a:ext cx="3724096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根据广播接收者的优先级高低依次接收广播的消息。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070958"/>
            <a:ext cx="353814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sendOrderedBroadcast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方法发送一条有序广播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发送有序广播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66" y="1502970"/>
            <a:ext cx="2479492" cy="44148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40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发送有序广播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1" y="1465194"/>
            <a:ext cx="8280000" cy="12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280000" cy="127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1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68600" y="1903413"/>
            <a:ext cx="5791200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3253582"/>
              <a:ext cx="5091445" cy="258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ea typeface="微软雅黑" pitchFamily="34" charset="-122"/>
                </a:rPr>
                <a:t>         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本章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详细地讲解了广播接收者的相关知识，首先介绍了什么是广播接收者，然后讲解了如何自定义广播以及广播的类型。通过本章的学习，要求初学者能够熟练掌握广播接收者的使用，并在实际开发中进行应用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mtClean="0"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广播的类型有哪几种，各类型的作用是什么</a:t>
            </a:r>
            <a:r>
              <a:rPr lang="zh-CN" altLang="zh-CN" sz="2400" dirty="0" smtClean="0"/>
              <a:t>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请简要说明注册广播有几种方式，以及每种方式的特点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请简要介绍服务的生命周期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服务的启动方式分为几种？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4562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什么是广播机制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什么是广播接收者以及其作用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6" y="2194591"/>
            <a:ext cx="2412993" cy="1151369"/>
            <a:chOff x="5687902" y="4213679"/>
            <a:chExt cx="2984111" cy="1221261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910604" y="4213679"/>
              <a:ext cx="1870072" cy="58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广播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接收者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58" y="4754051"/>
            <a:ext cx="3622336" cy="1123215"/>
            <a:chOff x="4241869" y="5106722"/>
            <a:chExt cx="2384809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46837" y="5384513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自定义广播</a:t>
              </a: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5" y="2108817"/>
            <a:ext cx="3428551" cy="985511"/>
            <a:chOff x="5947984" y="1747971"/>
            <a:chExt cx="3431642" cy="98554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1753109"/>
              <a:ext cx="3325632" cy="95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广播的类型</a:t>
              </a: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拦截有序广播</a:t>
              </a: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3666696" y="3244334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预习检查</a:t>
            </a:r>
          </a:p>
        </p:txBody>
      </p: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204864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广播机制的概述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82775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8.3  </a:t>
            </a:r>
            <a:r>
              <a:rPr lang="zh-CN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自定义</a:t>
            </a:r>
            <a:r>
              <a:rPr lang="zh-CN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广播与广播的类型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371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广播机制的概述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25028" y="1196752"/>
            <a:ext cx="8051428" cy="4392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通常情况下在学校的每个教室都会装有一个喇叭，这些喇叭是接入到学校广播室的。如果有重要通知，会发送一条广播来告知全校师生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。为了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便于发送和接收系统级别的消息通知，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系统也引入了一套类似广播的消息机制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/>
              <a:t>中的广播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en-US" altLang="zh-CN" sz="2000" dirty="0"/>
              <a:t>)</a:t>
            </a:r>
            <a:r>
              <a:rPr lang="zh-CN" altLang="zh-CN" sz="2000" dirty="0"/>
              <a:t>机制用于进程</a:t>
            </a:r>
            <a:r>
              <a:rPr lang="en-US" altLang="zh-CN" sz="2000" dirty="0"/>
              <a:t>/</a:t>
            </a:r>
            <a:r>
              <a:rPr lang="zh-CN" altLang="zh-CN" sz="2000" dirty="0"/>
              <a:t>线程间通信，该机制使用了观察者模式，观察者模式是一种软件设计模式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该</a:t>
            </a:r>
            <a:r>
              <a:rPr lang="zh-CN" altLang="zh-CN" sz="2000" dirty="0" smtClean="0"/>
              <a:t>模式</a:t>
            </a:r>
            <a:r>
              <a:rPr lang="zh-CN" altLang="zh-CN" sz="2000" dirty="0"/>
              <a:t>是基于消息的发布</a:t>
            </a:r>
            <a:r>
              <a:rPr lang="en-US" altLang="zh-CN" sz="2000" dirty="0"/>
              <a:t>/</a:t>
            </a:r>
            <a:r>
              <a:rPr lang="zh-CN" altLang="zh-CN" sz="2000" dirty="0"/>
              <a:t>订阅事件模型，该模型中的消息发布者是广播机制中的广播发送者，消息订阅者是广播机制中的广播接收者</a:t>
            </a:r>
            <a:r>
              <a:rPr lang="zh-CN" altLang="zh-CN" sz="2000" dirty="0" smtClean="0"/>
              <a:t>，广播</a:t>
            </a:r>
            <a:r>
              <a:rPr lang="zh-CN" altLang="zh-CN" sz="2000" dirty="0"/>
              <a:t>机制的具体实现</a:t>
            </a:r>
            <a:r>
              <a:rPr lang="zh-CN" altLang="zh-CN" sz="2000" dirty="0" smtClean="0"/>
              <a:t>流程</a:t>
            </a:r>
            <a:r>
              <a:rPr lang="zh-CN" altLang="en-US" sz="2000" dirty="0" smtClean="0"/>
              <a:t>，如下图所示。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856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727993" y="19371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广播机制的概述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4" name="图片 3" descr="头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138208"/>
            <a:ext cx="762000" cy="901065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5315" y="2039273"/>
            <a:ext cx="135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</a:rPr>
              <a:t>消息发送者</a:t>
            </a:r>
          </a:p>
          <a:p>
            <a:r>
              <a:rPr lang="zh-CN" altLang="en-US" sz="1400" dirty="0">
                <a:latin typeface="Times New Roman" panose="02020603050405020304" charset="0"/>
                <a:ea typeface="楷体" panose="02010609060101010101" charset="-122"/>
              </a:rPr>
              <a:t>（广播发送者</a:t>
            </a:r>
            <a:r>
              <a:rPr lang="zh-CN" altLang="en-US" sz="1400" dirty="0" smtClean="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1400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78000" y="1589058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21815" y="1067088"/>
            <a:ext cx="1156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、发送广播（</a:t>
            </a:r>
            <a:r>
              <a:rPr lang="en-US" altLang="zh-CN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Binder</a:t>
            </a:r>
            <a:r>
              <a:rPr lang="zh-CN" alt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机制）</a:t>
            </a:r>
          </a:p>
        </p:txBody>
      </p:sp>
      <p:sp>
        <p:nvSpPr>
          <p:cNvPr id="8" name="矩形 7"/>
          <p:cNvSpPr/>
          <p:nvPr/>
        </p:nvSpPr>
        <p:spPr>
          <a:xfrm>
            <a:off x="3172460" y="1192818"/>
            <a:ext cx="2875915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10"/>
          <p:cNvSpPr txBox="1"/>
          <p:nvPr/>
        </p:nvSpPr>
        <p:spPr>
          <a:xfrm>
            <a:off x="3172460" y="2010698"/>
            <a:ext cx="2875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处理中心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AMS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3172460" y="1287433"/>
            <a:ext cx="287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根据消息发布者要求，在已注册列表中，寻找合适的消息订阅者，寻找依据是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（IntentFilter/Permission）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46165" y="1747808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146165" y="1441103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4"/>
          <p:cNvSpPr txBox="1"/>
          <p:nvPr/>
        </p:nvSpPr>
        <p:spPr>
          <a:xfrm>
            <a:off x="6234430" y="1489998"/>
            <a:ext cx="1090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、发送广播</a:t>
            </a:r>
          </a:p>
        </p:txBody>
      </p:sp>
      <p:sp>
        <p:nvSpPr>
          <p:cNvPr id="14" name="文本框 15"/>
          <p:cNvSpPr txBox="1"/>
          <p:nvPr/>
        </p:nvSpPr>
        <p:spPr>
          <a:xfrm>
            <a:off x="6137275" y="980728"/>
            <a:ext cx="152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</a:t>
            </a:r>
            <a:r>
              <a:rPr lang="zh-CN" alt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、注册广播接收者（</a:t>
            </a:r>
            <a:r>
              <a:rPr lang="en-US" altLang="zh-CN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Binder</a:t>
            </a:r>
            <a:r>
              <a:rPr lang="zh-CN" altLang="en-US" sz="12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机制）</a:t>
            </a:r>
          </a:p>
        </p:txBody>
      </p:sp>
      <p:pic>
        <p:nvPicPr>
          <p:cNvPr id="15" name="图片 14" descr="头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95" y="1159163"/>
            <a:ext cx="762000" cy="901065"/>
          </a:xfrm>
          <a:prstGeom prst="rect">
            <a:avLst/>
          </a:prstGeom>
        </p:spPr>
      </p:pic>
      <p:sp>
        <p:nvSpPr>
          <p:cNvPr id="16" name="文本框 17"/>
          <p:cNvSpPr txBox="1"/>
          <p:nvPr/>
        </p:nvSpPr>
        <p:spPr>
          <a:xfrm>
            <a:off x="7186930" y="2039273"/>
            <a:ext cx="1341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zh-CN" altLang="en-US" sz="14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消息订阅者</a:t>
            </a:r>
          </a:p>
          <a:p>
            <a:r>
              <a:rPr lang="zh-CN" altLang="en-US" sz="14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（广播接收者）</a:t>
            </a:r>
          </a:p>
        </p:txBody>
      </p:sp>
      <p:sp>
        <p:nvSpPr>
          <p:cNvPr id="17" name="矩形 16"/>
          <p:cNvSpPr/>
          <p:nvPr/>
        </p:nvSpPr>
        <p:spPr>
          <a:xfrm>
            <a:off x="698485" y="2632844"/>
            <a:ext cx="81939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上述图中的</a:t>
            </a:r>
            <a:r>
              <a:rPr lang="zh-CN" altLang="zh-CN" dirty="0" smtClean="0"/>
              <a:t>广播机制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实现</a:t>
            </a:r>
            <a:r>
              <a:rPr lang="zh-CN" altLang="zh-CN" dirty="0"/>
              <a:t>流程具体如下：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广播</a:t>
            </a:r>
            <a:r>
              <a:rPr lang="zh-CN" altLang="zh-CN" dirty="0"/>
              <a:t>接收者是通过</a:t>
            </a:r>
            <a:r>
              <a:rPr lang="en-US" altLang="zh-CN" dirty="0"/>
              <a:t>Binder</a:t>
            </a:r>
            <a:r>
              <a:rPr lang="zh-CN" altLang="zh-CN" dirty="0"/>
              <a:t>机制在</a:t>
            </a:r>
            <a:r>
              <a:rPr lang="en-US" altLang="zh-CN" dirty="0" err="1"/>
              <a:t>AMS</a:t>
            </a:r>
            <a:r>
              <a:rPr lang="en-US" altLang="zh-CN" dirty="0"/>
              <a:t>(Activity Manager Service)</a:t>
            </a:r>
            <a:r>
              <a:rPr lang="zh-CN" altLang="zh-CN" dirty="0"/>
              <a:t>中进行注册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在</a:t>
            </a:r>
            <a:r>
              <a:rPr lang="en-US" altLang="zh-CN" dirty="0"/>
              <a:t>8.2</a:t>
            </a:r>
            <a:r>
              <a:rPr lang="zh-CN" altLang="zh-CN" dirty="0"/>
              <a:t>小节会讲解广播接收者的注册）。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广播</a:t>
            </a:r>
            <a:r>
              <a:rPr lang="zh-CN" altLang="zh-CN" dirty="0"/>
              <a:t>发送者是通过</a:t>
            </a:r>
            <a:r>
              <a:rPr lang="en-US" altLang="zh-CN" dirty="0"/>
              <a:t>Binder</a:t>
            </a:r>
            <a:r>
              <a:rPr lang="zh-CN" altLang="zh-CN" dirty="0"/>
              <a:t>机制向</a:t>
            </a:r>
            <a:r>
              <a:rPr lang="en-US" altLang="zh-CN" dirty="0" err="1"/>
              <a:t>AMS</a:t>
            </a:r>
            <a:r>
              <a:rPr lang="zh-CN" altLang="zh-CN" dirty="0"/>
              <a:t>发送广播。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AMS</a:t>
            </a:r>
            <a:r>
              <a:rPr lang="zh-CN" altLang="zh-CN" dirty="0"/>
              <a:t>查找符合相应条件（</a:t>
            </a:r>
            <a:r>
              <a:rPr lang="en-US" altLang="zh-CN" dirty="0" err="1"/>
              <a:t>IntentFilter</a:t>
            </a:r>
            <a:r>
              <a:rPr lang="en-US" altLang="zh-CN" dirty="0"/>
              <a:t>/Permission</a:t>
            </a:r>
            <a:r>
              <a:rPr lang="zh-CN" altLang="zh-CN" dirty="0"/>
              <a:t>）的广播</a:t>
            </a:r>
            <a:r>
              <a:rPr lang="zh-CN" altLang="zh-CN" dirty="0" smtClean="0"/>
              <a:t>接收者</a:t>
            </a:r>
            <a:r>
              <a:rPr lang="en-US" altLang="zh-CN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（</a:t>
            </a:r>
            <a:r>
              <a:rPr lang="en-US" altLang="zh-CN" dirty="0" err="1"/>
              <a:t>BroadcastReceiver</a:t>
            </a:r>
            <a:r>
              <a:rPr lang="zh-CN" altLang="zh-CN" dirty="0"/>
              <a:t>），将广播发送到相应的消息循环队列中。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执行</a:t>
            </a:r>
            <a:r>
              <a:rPr lang="zh-CN" altLang="zh-CN" dirty="0"/>
              <a:t>消息循环时获取到此广播，会回调广播接收者（</a:t>
            </a:r>
            <a:r>
              <a:rPr lang="en-US" altLang="zh-CN" dirty="0" err="1"/>
              <a:t>BroadcastReceiver</a:t>
            </a:r>
            <a:r>
              <a:rPr lang="zh-CN" altLang="zh-CN" dirty="0"/>
              <a:t>）中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onReceive</a:t>
            </a:r>
            <a:r>
              <a:rPr lang="en-US" altLang="zh-CN" dirty="0"/>
              <a:t>()</a:t>
            </a:r>
            <a:r>
              <a:rPr lang="zh-CN" altLang="zh-CN" dirty="0"/>
              <a:t>方法并在该方法中进行相关处理。</a:t>
            </a:r>
          </a:p>
        </p:txBody>
      </p:sp>
    </p:spTree>
    <p:extLst>
      <p:ext uri="{BB962C8B-B14F-4D97-AF65-F5344CB8AC3E}">
        <p14:creationId xmlns:p14="http://schemas.microsoft.com/office/powerpoint/2010/main" val="15087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对角圆角矩形 11"/>
          <p:cNvSpPr/>
          <p:nvPr/>
        </p:nvSpPr>
        <p:spPr>
          <a:xfrm>
            <a:off x="899592" y="2996952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广播机制的概述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广播接收者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97740" y="392376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8.3  </a:t>
            </a:r>
            <a:r>
              <a:rPr lang="zh-CN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自定义</a:t>
            </a:r>
            <a:r>
              <a:rPr lang="zh-CN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广播与广播的类型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3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:\Users\Administrator\Desktop\收音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98" y="2081209"/>
            <a:ext cx="2299208" cy="1854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093913"/>
            <a:ext cx="2436812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虚尾箭头 28"/>
          <p:cNvSpPr>
            <a:spLocks noChangeArrowheads="1"/>
          </p:cNvSpPr>
          <p:nvPr/>
        </p:nvSpPr>
        <p:spPr bwMode="auto">
          <a:xfrm rot="5400000">
            <a:off x="4140200" y="4064001"/>
            <a:ext cx="739775" cy="6731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6693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6" y="0"/>
                </a:moveTo>
                <a:lnTo>
                  <a:pt x="117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1786" y="16200"/>
                </a:lnTo>
                <a:lnTo>
                  <a:pt x="11786" y="21600"/>
                </a:lnTo>
                <a:lnTo>
                  <a:pt x="21600" y="10800"/>
                </a:lnTo>
                <a:lnTo>
                  <a:pt x="11786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ACE6"/>
          </a:solidFill>
          <a:ln w="19050" cap="flat" cmpd="sng">
            <a:solidFill>
              <a:srgbClr val="00ACE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3663" y="4781550"/>
            <a:ext cx="8958262" cy="576263"/>
            <a:chOff x="4763" y="4781550"/>
            <a:chExt cx="9164637" cy="576263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4763" y="4781550"/>
              <a:ext cx="9164637" cy="5762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00ACE6">
                    <a:alpha val="84000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755989" y="4829830"/>
              <a:ext cx="777360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300" b="1" dirty="0">
                  <a:solidFill>
                    <a:srgbClr val="FFFF00"/>
                  </a:solidFill>
                  <a:ea typeface="黑体" pitchFamily="49" charset="-122"/>
                </a:rPr>
                <a:t>实际生活中，</a:t>
              </a:r>
              <a:r>
                <a:rPr lang="zh-CN" altLang="en-US" sz="2300" b="1" dirty="0">
                  <a:solidFill>
                    <a:srgbClr val="FF0000"/>
                  </a:solidFill>
                  <a:ea typeface="黑体" pitchFamily="49" charset="-122"/>
                </a:rPr>
                <a:t>电台</a:t>
              </a:r>
              <a:r>
                <a:rPr lang="zh-CN" altLang="en-US" sz="2300" b="1" dirty="0">
                  <a:solidFill>
                    <a:srgbClr val="FFFF00"/>
                  </a:solidFill>
                  <a:ea typeface="黑体" pitchFamily="49" charset="-122"/>
                </a:rPr>
                <a:t>用于发送广播，</a:t>
              </a:r>
              <a:r>
                <a:rPr lang="zh-CN" altLang="en-US" sz="2300" b="1" dirty="0">
                  <a:solidFill>
                    <a:srgbClr val="FF0000"/>
                  </a:solidFill>
                  <a:ea typeface="黑体" pitchFamily="49" charset="-122"/>
                </a:rPr>
                <a:t>收音机</a:t>
              </a:r>
              <a:r>
                <a:rPr lang="zh-CN" altLang="en-US" sz="2300" b="1" dirty="0">
                  <a:solidFill>
                    <a:srgbClr val="FFFF00"/>
                  </a:solidFill>
                  <a:ea typeface="黑体" pitchFamily="49" charset="-122"/>
                </a:rPr>
                <a:t>用于接收广播。</a:t>
              </a:r>
            </a:p>
          </p:txBody>
        </p:sp>
      </p:grpSp>
      <p:sp>
        <p:nvSpPr>
          <p:cNvPr id="8" name="左弧形箭头 1"/>
          <p:cNvSpPr>
            <a:spLocks noChangeArrowheads="1"/>
          </p:cNvSpPr>
          <p:nvPr/>
        </p:nvSpPr>
        <p:spPr bwMode="auto">
          <a:xfrm>
            <a:off x="2824163" y="2286000"/>
            <a:ext cx="2459037" cy="63500"/>
          </a:xfrm>
          <a:prstGeom prst="curvedRightArrow">
            <a:avLst>
              <a:gd name="adj1" fmla="val 25000"/>
              <a:gd name="adj2" fmla="val 50000"/>
              <a:gd name="adj3" fmla="val 2492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602038" y="21336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发送广播消息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8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e74a6b6db449825c8ae2a62965c38ae9a0ba3"/>
  <p:tag name="ISPRING_ULTRA_SCORM_COURSE_ID" val="365CFCA6-E539-4684-970E-85E9A4A70C69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自定义广播的发送与接收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拯救史迪仔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拯救史迪仔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六章 BroadcastReceiver（广播接收者）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拦截史迪仔广播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拦截史迪仔广播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简介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广播接收者简介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1549</Words>
  <Application>Microsoft Office PowerPoint</Application>
  <PresentationFormat>全屏显示(4:3)</PresentationFormat>
  <Paragraphs>239</Paragraphs>
  <Slides>28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</dc:title>
  <dc:creator>admin</dc:creator>
  <cp:lastModifiedBy>柴永菲</cp:lastModifiedBy>
  <cp:revision>696</cp:revision>
  <dcterms:created xsi:type="dcterms:W3CDTF">2015-06-29T07:19:00Z</dcterms:created>
  <dcterms:modified xsi:type="dcterms:W3CDTF">2019-01-09T01:53:50Z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