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sldIdLst>
    <p:sldId id="387" r:id="rId2"/>
    <p:sldId id="261" r:id="rId3"/>
    <p:sldId id="262" r:id="rId4"/>
    <p:sldId id="263" r:id="rId5"/>
    <p:sldId id="271" r:id="rId6"/>
    <p:sldId id="388" r:id="rId7"/>
    <p:sldId id="355" r:id="rId8"/>
    <p:sldId id="368" r:id="rId9"/>
    <p:sldId id="369" r:id="rId10"/>
    <p:sldId id="356" r:id="rId11"/>
    <p:sldId id="382" r:id="rId12"/>
    <p:sldId id="371" r:id="rId13"/>
    <p:sldId id="389" r:id="rId14"/>
    <p:sldId id="372" r:id="rId15"/>
    <p:sldId id="366" r:id="rId16"/>
    <p:sldId id="373" r:id="rId17"/>
    <p:sldId id="384" r:id="rId18"/>
    <p:sldId id="381" r:id="rId19"/>
    <p:sldId id="377" r:id="rId20"/>
    <p:sldId id="378" r:id="rId21"/>
    <p:sldId id="357" r:id="rId22"/>
    <p:sldId id="385" r:id="rId23"/>
    <p:sldId id="319" r:id="rId24"/>
    <p:sldId id="287" r:id="rId25"/>
    <p:sldId id="291" r:id="rId26"/>
    <p:sldId id="386" r:id="rId27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B"/>
    <a:srgbClr val="006BA9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60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12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37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33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2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9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93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7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81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67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34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06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9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7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7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3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1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7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0974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853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0103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910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744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281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2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52" r:id="rId30"/>
    <p:sldLayoutId id="2147483651" r:id="rId3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352281"/>
            <a:ext cx="8856984" cy="2157681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9</a:t>
            </a:r>
            <a:r>
              <a:rPr lang="zh-CN" altLang="en-US" sz="3200" b="1" dirty="0" smtClean="0"/>
              <a:t>章 服务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28135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服务的启动方式 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服务的通信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服务的创建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服务的生命周期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3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894114" y="314096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5"/>
          <p:cNvSpPr txBox="1"/>
          <p:nvPr/>
        </p:nvSpPr>
        <p:spPr>
          <a:xfrm>
            <a:off x="1097740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097740" y="25556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服务的创建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1097740" y="328033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9.3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服务的生命周期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1097740" y="40437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服务的启动方式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1115616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服务概述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8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12776"/>
            <a:ext cx="8102600" cy="50405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19675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服务的启动方式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772816"/>
            <a:ext cx="1872209" cy="144655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en-US" altLang="zh-CN" sz="14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通过</a:t>
            </a:r>
            <a:endParaRPr lang="en-US" altLang="zh-CN" sz="20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startService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()</a:t>
            </a: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方法启动</a:t>
            </a:r>
            <a:endParaRPr lang="en-US" altLang="zh-CN" sz="16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en-US" altLang="zh-CN" sz="16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699792" y="1772816"/>
            <a:ext cx="5688632" cy="144655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当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方法启动服务时，需要自身调用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stopSelf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方法或者其他组件调用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stopService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方法时服务才能停止。</a:t>
            </a:r>
          </a:p>
        </p:txBody>
      </p:sp>
      <p:sp>
        <p:nvSpPr>
          <p:cNvPr id="6" name="折角形 5"/>
          <p:cNvSpPr/>
          <p:nvPr/>
        </p:nvSpPr>
        <p:spPr>
          <a:xfrm>
            <a:off x="2699792" y="3579406"/>
            <a:ext cx="5688632" cy="984885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当通过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方法启动服务时，需要调用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onUnbind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方法解除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绑定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之后服务才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会被销毁。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3579406"/>
            <a:ext cx="1872208" cy="98488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通过</a:t>
            </a:r>
            <a:endParaRPr lang="en-US" altLang="zh-CN" sz="1600" b="1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bindService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()</a:t>
            </a: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方法启动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1043608" y="4875550"/>
            <a:ext cx="7219950" cy="811272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不同的方法启动服务，其生命周期也是不同的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服务的生命周期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7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053961"/>
            <a:ext cx="4233739" cy="507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服务的生命周期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3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966123" y="386104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1097740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097740" y="25556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服务的创建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1097740" y="328033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服务的生命周期 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1097740" y="40050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服务的启动方式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115616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服务概述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060848"/>
            <a:ext cx="8102600" cy="266429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8333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服务的启动方式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528" y="2492897"/>
            <a:ext cx="8051428" cy="14401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方法启动服务，服务会长期的在后台运行，并且服务的状态与开启者的状态没有关系，即使启动服务的组件已经被销毁，服务会依旧运行。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9.4.1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调用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startService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()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方法启动服务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5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749300" y="31114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09400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39169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74281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092421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377407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46192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4729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en-US" altLang="zh-CN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4589" y="3861048"/>
            <a:ext cx="3021507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启动服务界面的布局设计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服务类的创建与实现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4588" y="2315935"/>
            <a:ext cx="2401619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startService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方法启动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4588" y="2852936"/>
            <a:ext cx="2401619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的创建，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startService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5985" y="199150"/>
            <a:ext cx="637239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9.4.1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开启与关闭服务</a:t>
            </a:r>
            <a:endParaRPr lang="en-US" altLang="zh-CN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88840"/>
            <a:ext cx="2553659" cy="383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527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en-US" altLang="zh-CN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81013" y="1620838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开启服务</a:t>
            </a:r>
            <a:endParaRPr lang="en-US" altLang="zh-CN" sz="20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27693" y="3598858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关闭</a:t>
            </a:r>
            <a:r>
              <a:rPr lang="zh-CN" altLang="en-US" sz="2000" dirty="0" smtClean="0"/>
              <a:t>服务</a:t>
            </a:r>
            <a:endParaRPr lang="en-US" altLang="zh-CN" sz="2000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99150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9.4.1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开启与关闭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4" y="2276872"/>
            <a:ext cx="7178400" cy="108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4" y="4293096"/>
            <a:ext cx="7178400" cy="124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614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784251"/>
            <a:ext cx="8102600" cy="367240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55679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服务的启动方式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2216300"/>
            <a:ext cx="8051428" cy="13681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方法启动服务时，服务会与组件绑定。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当调用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onUnbind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zh-CN" sz="2000" dirty="0"/>
              <a:t>时，这个服务就会被销毁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3523878"/>
            <a:ext cx="7493000" cy="49262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service,ServiceConnection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39752" y="3656459"/>
            <a:ext cx="1248568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987824" y="4016499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1794644" y="4309522"/>
            <a:ext cx="238636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用于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指定要启动的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Service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88320" y="3656459"/>
            <a:ext cx="2351832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4829076" y="4016499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3491880" y="4309522"/>
            <a:ext cx="266429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用于监听调用者与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之间的连接状态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40152" y="3656459"/>
            <a:ext cx="936104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6413252" y="4016499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 bwMode="auto">
          <a:xfrm>
            <a:off x="5076056" y="4309522"/>
            <a:ext cx="266429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用于指定绑定时是否自动创建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Service</a:t>
            </a: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99150"/>
            <a:ext cx="73085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9.4.2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调用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bindService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()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方法启动服务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45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17314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15568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41707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99659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154093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402785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52359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72672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4588" y="3907678"/>
            <a:ext cx="3671887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绑定服务界面的布局设计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服务类的创建与实现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4588" y="2348880"/>
            <a:ext cx="240963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bindService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方法启动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4588" y="2924944"/>
            <a:ext cx="2409634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的创建，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bindService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99150"/>
            <a:ext cx="68157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9.4.2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绑定、解绑服务 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37810"/>
            <a:ext cx="2565981" cy="390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1502012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smtClean="0"/>
              <a:t>绑定服务</a:t>
            </a:r>
            <a:endParaRPr lang="en-US" altLang="zh-CN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1013" y="3573016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调用服务中的方法</a:t>
            </a: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9.4.2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绑定、解绑服务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74" y="2204863"/>
            <a:ext cx="7920000" cy="105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74" y="4221088"/>
            <a:ext cx="7920000" cy="119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455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05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广播的类型有哪几种，各类型的作用是什么。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请简要说明注册广播有几种方式，以及每种方式的特点。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620838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smtClean="0"/>
              <a:t>解绑服务</a:t>
            </a:r>
            <a:endParaRPr lang="en-US" altLang="zh-CN" sz="20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680062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9.4.2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绑定、解绑服务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920000" cy="135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35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966123" y="4653136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5"/>
          <p:cNvSpPr txBox="1"/>
          <p:nvPr/>
        </p:nvSpPr>
        <p:spPr>
          <a:xfrm>
            <a:off x="1097740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9.5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服务的通信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1097740" y="25556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服务的创建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1097740" y="328033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服务的生命周期 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1097740" y="40050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服务的启动方式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1115616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服务概述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8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628800"/>
            <a:ext cx="1872209" cy="892552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sz="300" b="1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en-US" altLang="zh-CN" sz="1400" b="1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b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本地服务通信</a:t>
            </a:r>
            <a:endParaRPr lang="en-US" altLang="zh-CN" b="1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en-US" altLang="zh-CN" sz="1400" b="1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2699792" y="1628800"/>
            <a:ext cx="5688632" cy="892552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本地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服务通信是指应用程序内部的通信，需要使用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IBinder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对象进行本地服务通信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。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699792" y="4005064"/>
            <a:ext cx="5688632" cy="92333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远程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服务通信是指两个应用程序之间的通信，远程服务通信是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通过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AIDL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实现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的。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7584" y="4005064"/>
            <a:ext cx="1872208" cy="92333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远程服务通信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99880" y="3021836"/>
            <a:ext cx="16920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Service</a:t>
            </a:r>
            <a:r>
              <a:rPr lang="zh-CN" altLang="en-US" b="1" kern="0" dirty="0">
                <a:solidFill>
                  <a:sysClr val="window" lastClr="FFFFFF"/>
                </a:solidFill>
                <a:latin typeface="Arial"/>
                <a:ea typeface="宋体"/>
              </a:rPr>
              <a:t>类</a:t>
            </a:r>
            <a:endParaRPr lang="en-US" altLang="zh-CN" b="1" kern="0" dirty="0">
              <a:solidFill>
                <a:sysClr val="window" lastClr="FFFFFF"/>
              </a:solidFill>
              <a:latin typeface="Arial"/>
              <a:ea typeface="宋体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3618699" y="3226148"/>
            <a:ext cx="1410501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1"/>
          <p:cNvSpPr/>
          <p:nvPr/>
        </p:nvSpPr>
        <p:spPr>
          <a:xfrm>
            <a:off x="5148064" y="3021835"/>
            <a:ext cx="16920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Service</a:t>
            </a:r>
            <a:r>
              <a:rPr lang="zh-CN" altLang="en-US" b="1" kern="0" dirty="0">
                <a:solidFill>
                  <a:sysClr val="window" lastClr="FFFFFF"/>
                </a:solidFill>
                <a:latin typeface="Arial"/>
                <a:ea typeface="宋体"/>
              </a:rPr>
              <a:t>类</a:t>
            </a:r>
            <a:endParaRPr lang="en-US" altLang="zh-CN" b="1" kern="0" dirty="0">
              <a:solidFill>
                <a:sysClr val="window" lastClr="FFFFFF"/>
              </a:solidFill>
              <a:latin typeface="Arial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9304" y="2852936"/>
            <a:ext cx="1610561" cy="369332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IBinder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99880" y="5341859"/>
            <a:ext cx="16920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Arial"/>
                <a:ea typeface="宋体"/>
              </a:rPr>
              <a:t>应用程序</a:t>
            </a:r>
            <a:r>
              <a:rPr lang="en-US" altLang="zh-CN" b="1" kern="0" dirty="0">
                <a:solidFill>
                  <a:sysClr val="window" lastClr="FFFFFF"/>
                </a:solidFill>
                <a:latin typeface="Arial"/>
                <a:ea typeface="宋体"/>
              </a:rPr>
              <a:t>1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645703" y="5546171"/>
            <a:ext cx="1410501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5148064" y="5341858"/>
            <a:ext cx="16920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Arial"/>
                <a:ea typeface="宋体"/>
              </a:rPr>
              <a:t>应用程序</a:t>
            </a:r>
            <a:r>
              <a:rPr lang="en-US" altLang="zh-CN" b="1" kern="0" dirty="0">
                <a:solidFill>
                  <a:sysClr val="window" lastClr="FFFFFF"/>
                </a:solidFill>
                <a:latin typeface="Arial"/>
                <a:ea typeface="宋体"/>
              </a:rPr>
              <a:t>2</a:t>
            </a:r>
          </a:p>
        </p:txBody>
      </p:sp>
      <p:sp>
        <p:nvSpPr>
          <p:cNvPr id="17" name="矩形 16"/>
          <p:cNvSpPr/>
          <p:nvPr/>
        </p:nvSpPr>
        <p:spPr>
          <a:xfrm>
            <a:off x="3545672" y="5157192"/>
            <a:ext cx="1610561" cy="369332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9915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9.5.1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本地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服务通信和远程服务通信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/>
      <p:bldP spid="14" grpId="0" animBg="1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17314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15568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41707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99659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154093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402785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52359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72672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4588" y="3861048"/>
            <a:ext cx="3671887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音乐播放器界面的布局设计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服务类的创建与实现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4588" y="2297092"/>
            <a:ext cx="3570208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服务实现音乐的播放、暂停、继续播放功能。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4588" y="2924944"/>
            <a:ext cx="1760675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音乐播放功能的实现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99150"/>
            <a:ext cx="63003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9.5.2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音乐播放器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3" y="1616778"/>
            <a:ext cx="274287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40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768600" y="1903413"/>
            <a:ext cx="5547816" cy="2821731"/>
            <a:chOff x="2488655" y="2668586"/>
            <a:chExt cx="5567757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567757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2948145"/>
              <a:ext cx="5091445" cy="2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ea typeface="微软雅黑" pitchFamily="34" charset="-122"/>
                </a:rPr>
                <a:t>         </a:t>
              </a:r>
              <a:r>
                <a:rPr lang="zh-CN" altLang="en-US" dirty="0" smtClean="0">
                  <a:ea typeface="微软雅黑" pitchFamily="34" charset="-122"/>
                </a:rPr>
                <a:t>本章</a:t>
              </a:r>
              <a:r>
                <a:rPr lang="zh-CN" altLang="en-US" dirty="0">
                  <a:ea typeface="微软雅黑" pitchFamily="34" charset="-122"/>
                </a:rPr>
                <a:t>主要讲解了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dirty="0">
                  <a:ea typeface="微软雅黑" pitchFamily="34" charset="-122"/>
                </a:rPr>
                <a:t>中的服务，首先讲解</a:t>
              </a:r>
              <a:r>
                <a:rPr lang="zh-CN" altLang="en-US" dirty="0" smtClean="0">
                  <a:ea typeface="微软雅黑" pitchFamily="34" charset="-122"/>
                </a:rPr>
                <a:t>了服务的概述，接着讲解如何</a:t>
              </a:r>
              <a:r>
                <a:rPr lang="zh-CN" altLang="en-US" dirty="0">
                  <a:ea typeface="微软雅黑" pitchFamily="34" charset="-122"/>
                </a:rPr>
                <a:t>创建服务、服务的</a:t>
              </a:r>
              <a:r>
                <a:rPr lang="zh-CN" altLang="en-US" dirty="0" smtClean="0">
                  <a:ea typeface="微软雅黑" pitchFamily="34" charset="-122"/>
                </a:rPr>
                <a:t>生命周期、服务</a:t>
              </a:r>
              <a:r>
                <a:rPr lang="zh-CN" altLang="en-US" dirty="0">
                  <a:ea typeface="微软雅黑" pitchFamily="34" charset="-122"/>
                </a:rPr>
                <a:t>的两种开启模式，最后讲解了使用服务在程序中进行通信。在程序开发中，服务的使用非常广泛，初学者需要熟练掌握并运用。</a:t>
              </a:r>
              <a:endParaRPr lang="en-US" altLang="zh-CN" dirty="0" smtClean="0"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9.6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052736"/>
            <a:ext cx="79756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请</a:t>
            </a:r>
            <a:r>
              <a:rPr lang="zh-CN" altLang="en-US" sz="2400" dirty="0"/>
              <a:t>简要说明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2400" dirty="0"/>
              <a:t>有几种启动方式以及每种启动方式的特点。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/>
              <a:t>请简要说明本地服务通信的过程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/>
              <a:t>基于回调机制的事件</a:t>
            </a:r>
            <a:r>
              <a:rPr lang="zh-CN" altLang="zh-CN" sz="2400" dirty="0" smtClean="0"/>
              <a:t>处理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Android</a:t>
            </a:r>
            <a:r>
              <a:rPr lang="zh-CN" altLang="en-US" sz="2400" dirty="0"/>
              <a:t>系统</a:t>
            </a:r>
            <a:r>
              <a:rPr lang="zh-CN" altLang="en-US" sz="2400" dirty="0" smtClean="0"/>
              <a:t>提供的常用回</a:t>
            </a:r>
            <a:r>
              <a:rPr lang="zh-CN" altLang="en-US" sz="2400" dirty="0"/>
              <a:t>调</a:t>
            </a:r>
            <a:r>
              <a:rPr lang="zh-CN" altLang="en-US" sz="2400" dirty="0" smtClean="0"/>
              <a:t>方法有哪些？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/>
              <a:t>基于监听接口机制的事件</a:t>
            </a:r>
            <a:r>
              <a:rPr lang="zh-CN" altLang="zh-CN" sz="2400" dirty="0" smtClean="0"/>
              <a:t>处理</a:t>
            </a:r>
            <a:r>
              <a:rPr lang="zh-CN" altLang="en-US" sz="2400" dirty="0" smtClean="0"/>
              <a:t>中，</a:t>
            </a:r>
            <a:r>
              <a:rPr lang="en-US" altLang="zh-CN" sz="2400" dirty="0"/>
              <a:t>Android</a:t>
            </a:r>
            <a:r>
              <a:rPr lang="zh-CN" altLang="zh-CN" sz="2400" dirty="0"/>
              <a:t>系统为不同的界面组件提供了不同的监听器</a:t>
            </a:r>
            <a:r>
              <a:rPr lang="zh-CN" altLang="zh-CN" sz="2400" dirty="0" smtClean="0"/>
              <a:t>接口</a:t>
            </a:r>
            <a:r>
              <a:rPr lang="zh-CN" altLang="en-US" sz="2400" dirty="0" smtClean="0"/>
              <a:t>，常见的有哪些？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endParaRPr lang="en-US" altLang="zh-CN" sz="2400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2750821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176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请简要介绍服务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生命周期。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服务的启动方式分为几种？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250855" y="2194590"/>
            <a:ext cx="3097009" cy="1139824"/>
            <a:chOff x="4841991" y="4225925"/>
            <a:chExt cx="3830022" cy="1209015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4841991" y="4277456"/>
              <a:ext cx="2762196" cy="52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服务的通信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604958" y="4754051"/>
            <a:ext cx="3622336" cy="1123215"/>
            <a:chOff x="4241869" y="5106722"/>
            <a:chExt cx="2384809" cy="942278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646837" y="5384513"/>
              <a:ext cx="1979841" cy="413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charset="-122"/>
                </a:rPr>
                <a:t>服务的创建</a:t>
              </a:r>
              <a:endParaRPr lang="zh-CN" altLang="en-US" b="1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charset="-122"/>
              </a:endParaRP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5895975" y="2083626"/>
            <a:ext cx="3428551" cy="1015663"/>
            <a:chOff x="5947984" y="1722779"/>
            <a:chExt cx="3431642" cy="1015694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6053994" y="1722779"/>
              <a:ext cx="3325632" cy="101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服务的生命周期 </a:t>
              </a:r>
              <a:endParaRPr lang="en-US" altLang="zh-CN" b="1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服务的启动方式</a:t>
              </a:r>
              <a:endParaRPr lang="zh-CN" altLang="en-US" b="1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endParaRP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947984" y="2286831"/>
              <a:ext cx="2585191" cy="446681"/>
              <a:chOff x="1455470" y="2862509"/>
              <a:chExt cx="2703185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455470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313653" y="1747971"/>
              <a:ext cx="489391" cy="520715"/>
              <a:chOff x="1857876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6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69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4115" y="170080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25556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9.2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创建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3299695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9.3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服务的生命周期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40437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服务的启动方式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9.1 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服务概述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727993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服务概述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367240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012160" y="1340768"/>
            <a:ext cx="180020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2925" y="1772816"/>
            <a:ext cx="8102599" cy="30243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（服务）是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四大组件之一，能够在后台长时间执行操作并且不提供用户界面的应用程序组件。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可以与其他组件进行交互，一般是由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启动，但是并不依赖于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的生命周期结束时，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仍然会继续运行，直到自己的生命周期结束为止。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通常被称为“后台服务”，其中“后台”一词是相对于前台而言的，具体是指其本身的运行并不依赖于用户可视的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界面，除此之外，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还具有较长的时间运行特性。他的应用场景主要有两个，分别是后台运行和跨进程访问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587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894114" y="242088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5"/>
          <p:cNvSpPr txBox="1"/>
          <p:nvPr/>
        </p:nvSpPr>
        <p:spPr>
          <a:xfrm>
            <a:off x="1097740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9.5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1097740" y="25556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9.2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服务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创建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7740" y="3299695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9.3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服务的生命周期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1097740" y="40437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服务的启动方式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服务概述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3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25202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服务的创建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42924" y="1844825"/>
            <a:ext cx="8102601" cy="21602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服务的创建是选中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程序包名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，接着右击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】选项，在弹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出窗口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中输入服务的名称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即可完成创建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服务创建完成后，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对服务进行注册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5" name="圆角矩形标注 4"/>
          <p:cNvSpPr/>
          <p:nvPr/>
        </p:nvSpPr>
        <p:spPr bwMode="auto">
          <a:xfrm>
            <a:off x="1238496" y="4393931"/>
            <a:ext cx="7221600" cy="822774"/>
          </a:xfrm>
          <a:prstGeom prst="wedgeRoundRectCallout">
            <a:avLst>
              <a:gd name="adj1" fmla="val -19673"/>
              <a:gd name="adj2" fmla="val -8625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dirty="0" smtClean="0"/>
              <a:t>若采用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类继承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zh-CN" altLang="en-US" dirty="0"/>
              <a:t>的方式创建服务，则需要手动在清单文件</a:t>
            </a:r>
            <a:r>
              <a:rPr lang="zh-CN" altLang="en-US" dirty="0" smtClean="0"/>
              <a:t>中对服务进行</a:t>
            </a:r>
            <a:r>
              <a:rPr lang="zh-CN" altLang="en-US" dirty="0"/>
              <a:t>注册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服务的创建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7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12776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19675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清单文件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1712243"/>
            <a:ext cx="7493000" cy="445306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&lt;?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xml version="1.0" encoding="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utf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-8"?&gt;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manifest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xmlns:android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="http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schemas.android.com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/res/android"…&gt;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application …… 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service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MyService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android:enabled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="true"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android:exported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="true" 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service&gt;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application&gt;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manifest&gt;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146871" y="3501008"/>
            <a:ext cx="2785169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987273" y="3656736"/>
            <a:ext cx="3714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5392440" y="3452425"/>
            <a:ext cx="238636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服务的路径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151187" y="3892869"/>
            <a:ext cx="2785169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4991589" y="4048597"/>
            <a:ext cx="3714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5396756" y="3691053"/>
            <a:ext cx="2382044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表示系统是否能够实例化该组件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151187" y="4278888"/>
            <a:ext cx="2785169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4991589" y="4434616"/>
            <a:ext cx="3714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5396756" y="3923839"/>
            <a:ext cx="2382044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表示该服务是否能够被其他应用程序组件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调用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服务的创建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0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2d762efc680fbdea0646afa8263fc1bb7fef97"/>
  <p:tag name="ISPRING_ULTRA_SCORM_COURSE_ID" val="9EE8E08F-0BE3-4E55-9B65-4CFD2AF16C22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服务的生命周期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服务的生命周期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tartService方式启动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startService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startService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indService方式启动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bindService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bindService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bindService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七章 Service（服务）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通信方式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音乐播放器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服务的创建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服务的创建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1193</Words>
  <Application>Microsoft Office PowerPoint</Application>
  <PresentationFormat>全屏显示(4:3)</PresentationFormat>
  <Paragraphs>219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chapter07</dc:title>
  <dc:creator>admin</dc:creator>
  <cp:lastModifiedBy>柴永菲</cp:lastModifiedBy>
  <cp:revision>715</cp:revision>
  <dcterms:created xsi:type="dcterms:W3CDTF">2015-06-29T07:19:00Z</dcterms:created>
  <dcterms:modified xsi:type="dcterms:W3CDTF">2019-01-08T03:31:35Z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