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sldIdLst>
    <p:sldId id="387" r:id="rId2"/>
    <p:sldId id="261" r:id="rId3"/>
    <p:sldId id="262" r:id="rId4"/>
    <p:sldId id="263" r:id="rId5"/>
    <p:sldId id="271" r:id="rId6"/>
    <p:sldId id="388" r:id="rId7"/>
    <p:sldId id="355" r:id="rId8"/>
    <p:sldId id="368" r:id="rId9"/>
    <p:sldId id="369" r:id="rId10"/>
    <p:sldId id="390" r:id="rId11"/>
    <p:sldId id="356" r:id="rId12"/>
    <p:sldId id="391" r:id="rId13"/>
    <p:sldId id="392" r:id="rId14"/>
    <p:sldId id="393" r:id="rId15"/>
    <p:sldId id="394" r:id="rId16"/>
    <p:sldId id="395" r:id="rId17"/>
    <p:sldId id="389" r:id="rId18"/>
    <p:sldId id="372" r:id="rId19"/>
    <p:sldId id="396" r:id="rId20"/>
    <p:sldId id="397" r:id="rId21"/>
    <p:sldId id="400" r:id="rId22"/>
    <p:sldId id="401" r:id="rId23"/>
    <p:sldId id="402" r:id="rId24"/>
    <p:sldId id="403" r:id="rId25"/>
    <p:sldId id="404" r:id="rId26"/>
    <p:sldId id="405" r:id="rId27"/>
    <p:sldId id="287" r:id="rId28"/>
    <p:sldId id="291" r:id="rId29"/>
    <p:sldId id="386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3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06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8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9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3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7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097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53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910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744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28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72" r:id="rId17"/>
    <p:sldLayoutId id="2147483682" r:id="rId18"/>
    <p:sldLayoutId id="2147483683" r:id="rId19"/>
    <p:sldLayoutId id="2147483652" r:id="rId20"/>
    <p:sldLayoutId id="2147483651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352281"/>
            <a:ext cx="8856984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章 </a:t>
            </a:r>
            <a:r>
              <a:rPr lang="en-US" altLang="zh-CN" sz="3200" b="1" dirty="0" smtClean="0"/>
              <a:t>Android</a:t>
            </a:r>
            <a:r>
              <a:rPr lang="zh-CN" altLang="en-US" sz="3200" b="1" dirty="0" smtClean="0"/>
              <a:t>事件处理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862886" y="5538788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手势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Handler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消息机制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基于回调机制的事件处理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基于监听接口机制的事件处理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12776"/>
            <a:ext cx="8421564" cy="46085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0821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回调方法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1563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回调机制的事件处理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7584" y="2526639"/>
            <a:ext cx="2092243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onTouchEvent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1991" y="4473696"/>
            <a:ext cx="2236258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onFocusChanged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3023828" y="1844824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屏幕触摸事件封装类的对象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用户触摸屏幕时被创建，其封装了该事件的所有信息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。该方法的返回值表示是否已经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完整地处理了事件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，是否希望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其他的回调方法再次进行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折角形 11"/>
          <p:cNvSpPr/>
          <p:nvPr/>
        </p:nvSpPr>
        <p:spPr>
          <a:xfrm>
            <a:off x="2997006" y="3789040"/>
            <a:ext cx="5868653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gainFocus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previouslyFocusedRec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触发该事件的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是否获得了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焦点、焦点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方向以及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触发事件的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的坐标系中，前一个获得焦点的矩形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827584" y="3140968"/>
            <a:ext cx="5478085" cy="86409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043608" y="2492896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事</a:t>
            </a:r>
            <a:endParaRPr lang="en-US" altLang="zh-CN" sz="2400" dirty="0" smtClean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     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件处理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1043608" y="41490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手势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5" name="椭圆 24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事件处理概述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556792"/>
            <a:ext cx="8205539" cy="410445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353898"/>
            <a:ext cx="38928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基于监听接口机制的事件处理简介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1560" y="1844825"/>
            <a:ext cx="8033965" cy="3672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基于监听事件处理是一种更“面向对象”的事件处理，在事件监听的处理模型中主要涉及三个对象，分别是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Source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（事件源）、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（事件）、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（事件监听器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（事件源）：事件发生的场所，通常是指各个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（事件）：封装了界面组件发生的特定事情（通常指用户的一次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（事件监听器）：负责监听事件源所发生的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556792"/>
            <a:ext cx="8205539" cy="35283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353898"/>
            <a:ext cx="38928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基于监听接口机制的事件处理简介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1560" y="1844825"/>
            <a:ext cx="8033965" cy="3168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在基于监听的事件处理模型中，事件监听器必须实现事件监听器接口，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系统为不同的界面组件提供了不同的监听器接口，这些接口通常以内部类的形式存在。以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类为例，它包含了一些内部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接口，如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View.OnLongClickListener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View.onFocusChangeListener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View.OnKeyListener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基于监听接口机制的事件处理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0324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8022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监听接口机制的事件处理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564" y="2348880"/>
            <a:ext cx="2124236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OnClickListener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564" y="3797605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OnLongClickListener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879812" y="1988841"/>
            <a:ext cx="5796644" cy="100811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表示事件发生的事件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879812" y="3212976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onLongClick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view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源控件。该方法的返回值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表示是否已经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完整的处理了长按事件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，是否希望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其他回调方法再次进行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4644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28022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监听接口机制的事件处理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7564" y="2204864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OnFocusChangeListener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564" y="4229653"/>
            <a:ext cx="2124236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OnKeyListener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879812" y="1844825"/>
            <a:ext cx="5796644" cy="1440159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onFocusChange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hasFocus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触发焦点发生改变事件的事件源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hasFocus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是否获取焦点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879812" y="3645024"/>
            <a:ext cx="5796644" cy="18002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表示事件的事件源，参数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表示键盘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的键盘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码，参数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表示键盘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事件封装类的对象，其中包含了事件的详细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772816"/>
            <a:ext cx="8349556" cy="33843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6776" y="158707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监听器接口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监听接口机制的事件处理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576" y="3158098"/>
            <a:ext cx="2124236" cy="63094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OnTouchListener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010363" y="2564904"/>
            <a:ext cx="5796644" cy="1800199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该接口需要实现的方法为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onTouch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(View v,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，参数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表示事件源，参数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motionEvent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表示事件封装类的对象，其中封装了触摸事件的详细信息，同样包括事件的类型、触发时间等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894115" y="4005064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基于监听接口机制的事</a:t>
            </a:r>
            <a:endParaRPr lang="en-US" altLang="zh-CN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      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件处理 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1043608" y="41490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10.4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手势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事件处理概述</a:t>
            </a:r>
          </a:p>
        </p:txBody>
      </p:sp>
    </p:spTree>
    <p:extLst>
      <p:ext uri="{BB962C8B-B14F-4D97-AF65-F5344CB8AC3E}">
        <p14:creationId xmlns:p14="http://schemas.microsoft.com/office/powerpoint/2010/main" val="2026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463879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926013" y="1124744"/>
            <a:ext cx="144988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556792"/>
            <a:ext cx="7920880" cy="4248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手势是指用户手指或触摸笔在触摸屏幕上连续碰撞的行为。当用户触摸屏幕时，会产生许多手势，如按下、滑动、弹起等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类中有一个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内部接口，通过重写该接口的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onTouch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方法可以处理一些屏幕的触摸事件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这个方法中的处理过程太过简单，如果处理一些复杂的手势，则需要根据用户触摸的轨迹来判断绘制的手势，此时用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View.OnTouchListener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接口来处理会比较麻烦。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给我们提供了一个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GestureDetector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类，通过该类可以识别很多复杂的手势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5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514285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26013" y="1124744"/>
            <a:ext cx="144988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手势检测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1560" y="1484784"/>
            <a:ext cx="7920880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系统提供的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GestureDetector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类用于检测用户的触摸手势，该类内部定义了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个监听接口和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个类，分别是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OnGestureListener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OnDoubleTapListener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OnContextClickListener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接口以及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SimpleOnGestureListener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600" y="3548335"/>
            <a:ext cx="2412268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OnGestureListener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555150" y="3510906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用于监听一些单击、滑动、长按等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71600" y="4111006"/>
            <a:ext cx="2592288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OnDoubleTapListener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563888" y="4056287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监听双击和单击手势。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600" y="4648127"/>
            <a:ext cx="2808312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OnContextClickListener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3843182" y="4593408"/>
            <a:ext cx="4545242" cy="494158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用于监听鼠标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触摸板右击手势。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71600" y="5633873"/>
            <a:ext cx="2808312" cy="38472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SimpleOnGestureListener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类</a:t>
            </a:r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860322" y="5154501"/>
            <a:ext cx="4545242" cy="122682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实现了前面三个接口中的所有回调方法，由于该类不是抽象类，因此继承他时，只需重写需要回调的方法即可。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700809"/>
            <a:ext cx="79756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2400" dirty="0"/>
              <a:t>有几种启动方式以及每种启动方式的</a:t>
            </a:r>
            <a:r>
              <a:rPr lang="zh-CN" altLang="en-US" sz="2400" dirty="0" smtClean="0"/>
              <a:t>特点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请简要说明本地服务通信的</a:t>
            </a:r>
            <a:r>
              <a:rPr lang="zh-CN" altLang="zh-CN" sz="2400" dirty="0" smtClean="0"/>
              <a:t>过程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395536" y="1310482"/>
            <a:ext cx="8565579" cy="507084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280596" y="1105514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类添加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4172" y="1484784"/>
            <a:ext cx="8352928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来代替手势库，并提供了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GestureLibraries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工具类来创建手势库，该类提供了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个静态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fromPrivateFile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context,String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fromRawResource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不同位置加载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手势。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如果程序获取了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对象，那么该对象会提供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entryName,Gesture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gesture)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getGestureEntries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getGestures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gesture)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removeEntry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fromRawResource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方法来添加和识别手势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310482"/>
            <a:ext cx="8205539" cy="23345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211960" y="1096153"/>
            <a:ext cx="381642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软件添加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4172" y="1484784"/>
            <a:ext cx="8352928" cy="1944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除了</a:t>
            </a:r>
            <a:r>
              <a:rPr lang="zh-CN" altLang="zh-CN" sz="2000" dirty="0" smtClean="0"/>
              <a:t>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addGesture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方法来添加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手势之外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，还可以通过模拟器或者手机上（有的手机可能默认没有）的默认系统软件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Builder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增加手势，打开该软件就可以直接创建一个手势并将该手势保存到本地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1021119" y="3933056"/>
            <a:ext cx="7219950" cy="811272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创建的手势库文件保存在</a:t>
            </a:r>
            <a:r>
              <a:rPr lang="en-US" altLang="zh-CN" dirty="0"/>
              <a:t>/storage/emulated/0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0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670522"/>
            <a:ext cx="8205539" cy="26945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516216" y="1473349"/>
            <a:ext cx="14401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手势识别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4172" y="1844824"/>
            <a:ext cx="8352928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识别手势时，会用到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方法，该方法的返回值是一个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ArrrayList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&lt;Prediction&gt;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类型的集合，表示手势库中所有与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匹配的手势集合。其中，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属性表示匹配的手势名称，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属性表示手势的相似度，图形越相似，相似度就会越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755576" y="1670522"/>
            <a:ext cx="8205539" cy="26945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516216" y="1473349"/>
            <a:ext cx="14401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手势识别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4172" y="1844824"/>
            <a:ext cx="8352928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识别手势时，会用到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GestureLibrary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recognize(Gesture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方法，该方法的返回值是一个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ArrrayList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&lt;Prediction&gt;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类型的集合，表示手势库中所有与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匹配的手势集合。其中，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属性表示匹配的手势名称，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属性表示手势的相似度，图形越相似，相似度就会越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9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966123" y="4653136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1043608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10.5    </a:t>
            </a:r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消息机制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基于回调机制的事件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处理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基于监听接口机制的事</a:t>
            </a:r>
            <a:endParaRPr lang="en-US" altLang="zh-CN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      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件处理 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1043608" y="40770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手势  </a:t>
            </a:r>
          </a:p>
        </p:txBody>
      </p:sp>
      <p:sp>
        <p:nvSpPr>
          <p:cNvPr id="16" name="椭圆 15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事件处理概述</a:t>
            </a:r>
          </a:p>
        </p:txBody>
      </p:sp>
    </p:spTree>
    <p:extLst>
      <p:ext uri="{BB962C8B-B14F-4D97-AF65-F5344CB8AC3E}">
        <p14:creationId xmlns:p14="http://schemas.microsoft.com/office/powerpoint/2010/main" val="20232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 Handler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消息机制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8268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5580112" y="1606957"/>
            <a:ext cx="23042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消息机制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2" y="2052886"/>
            <a:ext cx="8051428" cy="4328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是一种异步回调机制，主要负责与子线程进行通信。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机制主要包括四个关键对象：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：消息，它由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统一列队，由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：处理者，主要负责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的发送以及处理。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：消息队列，主要用来存放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发送过来的消息，并且按照先入先出的规则执行。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：消息循环，不断的从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中抽取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 Handler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消息机制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3608" y="1978617"/>
            <a:ext cx="2088232" cy="3600000"/>
          </a:xfrm>
          <a:prstGeom prst="roundRect">
            <a:avLst>
              <a:gd name="adj" fmla="val 16158"/>
            </a:avLst>
          </a:prstGeom>
          <a:solidFill>
            <a:srgbClr val="D6ECFF"/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45287" y="2585590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 bwMode="auto">
          <a:xfrm>
            <a:off x="2008082" y="2994213"/>
            <a:ext cx="0" cy="416877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2008126" y="3817071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2008081" y="4578389"/>
            <a:ext cx="0" cy="414245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066160" y="301798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6159" y="3817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6910" y="45948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065" y="200952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MessageQueue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下弧形箭头 14"/>
          <p:cNvSpPr/>
          <p:nvPr/>
        </p:nvSpPr>
        <p:spPr>
          <a:xfrm flipV="1">
            <a:off x="1965503" y="1196752"/>
            <a:ext cx="2936032" cy="668758"/>
          </a:xfrm>
          <a:prstGeom prst="curvedUpArrow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006BA9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下弧形箭头 15"/>
          <p:cNvSpPr/>
          <p:nvPr/>
        </p:nvSpPr>
        <p:spPr>
          <a:xfrm flipH="1">
            <a:off x="2008082" y="5681934"/>
            <a:ext cx="2736304" cy="648072"/>
          </a:xfrm>
          <a:prstGeom prst="curvedUpArrow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744386" y="2481859"/>
            <a:ext cx="0" cy="2482369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5418725" y="5238173"/>
            <a:ext cx="693813" cy="1"/>
          </a:xfrm>
          <a:prstGeom prst="straightConnector1">
            <a:avLst/>
          </a:prstGeom>
          <a:noFill/>
          <a:ln w="28575" cap="flat" cmpd="sng" algn="ctr">
            <a:solidFill>
              <a:srgbClr val="D6ECFF">
                <a:lumMod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>
          <a:xfrm>
            <a:off x="6145040" y="5033861"/>
            <a:ext cx="2051720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HandleMessage()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8362" y="342809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调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disptchMessage()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95849" y="5755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发送新消息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7856" y="1386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取出待处理的消息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3924" y="4233284"/>
            <a:ext cx="492443" cy="3039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45287" y="3408448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45286" y="4999809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MessageN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81591" y="2023912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81591" y="5033862"/>
            <a:ext cx="1325589" cy="408623"/>
          </a:xfrm>
          <a:prstGeom prst="roundRect">
            <a:avLst/>
          </a:prstGeom>
          <a:solidFill>
            <a:srgbClr val="D6ECFF">
              <a:lumMod val="75000"/>
            </a:srgbClr>
          </a:solidFill>
          <a:ln w="19050">
            <a:solidFill>
              <a:srgbClr val="D6ECFF">
                <a:lumMod val="50000"/>
              </a:srgbClr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Handler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3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68600" y="1903413"/>
            <a:ext cx="5791200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28564" y="2941819"/>
              <a:ext cx="5091445" cy="30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本章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主要讲解了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事件处理，针对回调机制的事件处理、监听接口机制的事件处理、手势的创建、手势的导出、绘制手势以及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Handler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消息机制处理进行了详细地讲解</a:t>
              </a:r>
              <a:r>
                <a:rPr lang="zh-CN" altLang="en-US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，这些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事件在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程序开发中经常会用到，因此需要初学者熟练掌握，便于后续开发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Android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项目。</a:t>
              </a:r>
              <a:endPara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10.6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052736"/>
            <a:ext cx="79756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Handler</a:t>
            </a:r>
            <a:r>
              <a:rPr lang="zh-CN" altLang="en-US" sz="2400" dirty="0"/>
              <a:t>消息机制包括的四个关键对象。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添加手势的方式有几种，如何进行添加的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如何解析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数据？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75082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1628800"/>
            <a:ext cx="7975600" cy="29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基于回调机制的事件处理</a:t>
            </a:r>
            <a:r>
              <a:rPr lang="zh-CN" altLang="en-US" sz="2400" dirty="0"/>
              <a:t>中，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系统提供的常用回调方法有哪些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基于监听接口机制的事件处理</a:t>
            </a:r>
            <a:r>
              <a:rPr lang="zh-CN" altLang="en-US" sz="2400" dirty="0"/>
              <a:t>中，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系统为不同的界面组件提供了不同的监听器接口</a:t>
            </a:r>
            <a:r>
              <a:rPr lang="zh-CN" altLang="en-US" sz="2400" dirty="0"/>
              <a:t>，常见的有哪些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1930597"/>
            <a:ext cx="3097009" cy="1139824"/>
            <a:chOff x="4841991" y="4225925"/>
            <a:chExt cx="3830022" cy="120901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841991" y="4245286"/>
              <a:ext cx="2762196" cy="5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事件处理概述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052736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283017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427986" y="4284399"/>
            <a:ext cx="4176458" cy="1563140"/>
            <a:chOff x="4241856" y="4934187"/>
            <a:chExt cx="2749620" cy="1311334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5047267" y="4301312"/>
              <a:ext cx="1138798" cy="2749620"/>
              <a:chOff x="6453790" y="4116787"/>
              <a:chExt cx="1616331" cy="1259470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90" y="4116787"/>
                <a:ext cx="1368098" cy="1083588"/>
                <a:chOff x="1469589" y="2030370"/>
                <a:chExt cx="1368236" cy="1083168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009300" y="2490659"/>
                  <a:ext cx="945103" cy="24526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098539" y="2374252"/>
                  <a:ext cx="141037" cy="1337535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448237" y="5213755"/>
                <a:ext cx="621884" cy="162502"/>
                <a:chOff x="1860440" y="3939911"/>
                <a:chExt cx="623646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095118" y="3705233"/>
                  <a:ext cx="151397" cy="620754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101740" y="3719863"/>
                  <a:ext cx="141050" cy="623642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52263" y="4934187"/>
              <a:ext cx="2106214" cy="112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基于回调机制的事件处理</a:t>
              </a:r>
              <a:endParaRPr lang="en-US" altLang="zh-CN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charset="-122"/>
              </a:endParaRPr>
            </a:p>
            <a:p>
              <a:pPr marL="457200" indent="-457200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基于监听接口机制的事件处理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charset="-122"/>
              </a:endParaRPr>
            </a:p>
            <a:p>
              <a:pPr marL="457200" indent="-45720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手势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5" y="1844824"/>
            <a:ext cx="3428551" cy="985511"/>
            <a:chOff x="5947984" y="1747971"/>
            <a:chExt cx="3431642" cy="98554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2214788"/>
              <a:ext cx="3325632" cy="49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Handler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消息机制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4115" y="170080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基于回调机制的事件处理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</a:t>
            </a:r>
            <a:endParaRPr lang="en-US" altLang="zh-CN" sz="2400" dirty="0" smtClean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     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件处理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43608" y="41397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手势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10.1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事件处理概述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事件处理概述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295232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340768"/>
            <a:ext cx="194421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7584" y="1844824"/>
            <a:ext cx="7488832" cy="2160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程序中，大部分都是图形界面，这些界面都是通过事件来实现人机交互的。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中的事件主要有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两种，分别是键盘事件和触摸事件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针对</a:t>
            </a:r>
            <a:r>
              <a:rPr lang="en-US" altLang="zh-CN" sz="2000" dirty="0"/>
              <a:t>Android</a:t>
            </a:r>
            <a:r>
              <a:rPr lang="zh-CN" altLang="zh-CN" sz="2000" dirty="0"/>
              <a:t>中的事件，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平台提供了两种事件处理</a:t>
            </a:r>
            <a:r>
              <a:rPr lang="zh-CN" altLang="zh-CN" sz="2000" dirty="0" smtClean="0"/>
              <a:t>机制</a:t>
            </a:r>
            <a:r>
              <a:rPr lang="zh-CN" altLang="en-US" sz="2000" dirty="0" smtClean="0"/>
              <a:t>，分别是基于回调机制的事件处理与基于监听接口的事件处理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587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9"/>
          <p:cNvSpPr/>
          <p:nvPr/>
        </p:nvSpPr>
        <p:spPr>
          <a:xfrm>
            <a:off x="827584" y="240296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5"/>
          <p:cNvSpPr txBox="1"/>
          <p:nvPr/>
        </p:nvSpPr>
        <p:spPr>
          <a:xfrm>
            <a:off x="1043608" y="471585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Handler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消息机制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043608" y="2555612"/>
            <a:ext cx="41044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基于回调机制的事件处理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1043608" y="3194392"/>
            <a:ext cx="38343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基于监听接口机制的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</a:t>
            </a:r>
            <a:endParaRPr lang="en-US" altLang="zh-CN" sz="2400" dirty="0" smtClean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     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件处理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1043608" y="41397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手势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25" name="椭圆 24"/>
          <p:cNvSpPr/>
          <p:nvPr/>
        </p:nvSpPr>
        <p:spPr>
          <a:xfrm>
            <a:off x="514806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10098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事件处理概述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3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3504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499992" y="1353898"/>
            <a:ext cx="349534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基于回调机制的事件处理简介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1560" y="1844825"/>
            <a:ext cx="7886577" cy="3960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当用户与</a:t>
            </a:r>
            <a:r>
              <a:rPr lang="en-US" altLang="zh-CN" sz="2000" dirty="0"/>
              <a:t>UI</a:t>
            </a:r>
            <a:r>
              <a:rPr lang="zh-CN" altLang="zh-CN" sz="2000" dirty="0"/>
              <a:t>控件发生某个事件（如，按下事件、滑动事件、双击事件）时，程序会调用控件自己特定的方法处理该事件，这个处理过程就是基于回调机制的事件处理</a:t>
            </a:r>
            <a:r>
              <a:rPr lang="zh-CN" altLang="zh-CN" sz="2000" dirty="0" smtClean="0"/>
              <a:t>。基于</a:t>
            </a:r>
            <a:r>
              <a:rPr lang="zh-CN" altLang="zh-CN" sz="2000" dirty="0"/>
              <a:t>回调机制的事件处理包含处理物理按键事件和处理触摸事件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处理物理按键事件时，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系统提供的回调方法有</a:t>
            </a:r>
            <a:r>
              <a:rPr lang="en-US" altLang="zh-CN" sz="2000" dirty="0" err="1"/>
              <a:t>onKeyDown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onKeyUp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处理</a:t>
            </a:r>
            <a:r>
              <a:rPr lang="zh-CN" altLang="zh-CN" sz="2000" dirty="0"/>
              <a:t>触摸事件时，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系统提供的回调方法有</a:t>
            </a:r>
            <a:r>
              <a:rPr lang="en-US" altLang="zh-CN" sz="2000" dirty="0" err="1"/>
              <a:t>onTouchEvent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onFocusChanged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602963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基于回调机制的事件处理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7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484784"/>
            <a:ext cx="8277548" cy="403244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21802" y="1280219"/>
            <a:ext cx="15853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回调方法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61563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基于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回调机制的事件处理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9880" y="2457471"/>
            <a:ext cx="1872209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onKeyDown</a:t>
            </a: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94946" y="4257672"/>
            <a:ext cx="1872209" cy="4308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onKeyUp</a:t>
            </a:r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en-US" sz="16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2735796" y="1772815"/>
            <a:ext cx="5796644" cy="1800201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该方法中的参数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，分别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的键值（键盘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码与按键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对象。该方法的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返回值是一个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类型的变量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，表示是否完整地处理了该事件，是否希望其他回调方法继续进行处理。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折角形 30"/>
          <p:cNvSpPr/>
          <p:nvPr/>
        </p:nvSpPr>
        <p:spPr>
          <a:xfrm>
            <a:off x="2708454" y="3789040"/>
            <a:ext cx="5796644" cy="136815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该方法中的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参数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含义与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含义一样。该方法的返回值与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方法的返回值含义也是一样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2d762efc680fbdea0646afa8263fc1bb7fef97"/>
  <p:tag name="ISPRING_ULTRA_SCORM_COURSE_ID" val="9EE8E08F-0BE3-4E55-9B65-4CFD2AF16C2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tartService方式启动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七章 Service（服务）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2012</Words>
  <Application>Microsoft Office PowerPoint</Application>
  <PresentationFormat>全屏显示(4:3)</PresentationFormat>
  <Paragraphs>210</Paragraphs>
  <Slides>29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</dc:title>
  <dc:creator>admin</dc:creator>
  <cp:lastModifiedBy>柴永菲</cp:lastModifiedBy>
  <cp:revision>1052</cp:revision>
  <dcterms:created xsi:type="dcterms:W3CDTF">2015-06-29T07:19:00Z</dcterms:created>
  <dcterms:modified xsi:type="dcterms:W3CDTF">2019-01-08T03:40:58Z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