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sldIdLst>
    <p:sldId id="311" r:id="rId2"/>
    <p:sldId id="261" r:id="rId3"/>
    <p:sldId id="262" r:id="rId4"/>
    <p:sldId id="263" r:id="rId5"/>
    <p:sldId id="271" r:id="rId6"/>
    <p:sldId id="293" r:id="rId7"/>
    <p:sldId id="294" r:id="rId8"/>
    <p:sldId id="296" r:id="rId9"/>
    <p:sldId id="297" r:id="rId10"/>
    <p:sldId id="298" r:id="rId11"/>
    <p:sldId id="299" r:id="rId12"/>
    <p:sldId id="300" r:id="rId13"/>
    <p:sldId id="312" r:id="rId14"/>
    <p:sldId id="313" r:id="rId15"/>
    <p:sldId id="314" r:id="rId16"/>
    <p:sldId id="315" r:id="rId17"/>
    <p:sldId id="316" r:id="rId18"/>
    <p:sldId id="30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87" r:id="rId30"/>
    <p:sldId id="291" r:id="rId31"/>
    <p:sldId id="310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3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3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64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22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8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13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1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3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3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68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57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3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7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9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9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9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1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07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5165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0177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488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5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484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407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30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7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51" r:id="rId26"/>
    <p:sldLayoutId id="2147483685" r:id="rId27"/>
    <p:sldLayoutId id="2147483686" r:id="rId28"/>
    <p:sldLayoutId id="2147483687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 网络编程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038725" y="5538788"/>
            <a:ext cx="33896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WebView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进行网络开发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数据解析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553878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协议简介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访问网络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6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913" y="1938313"/>
            <a:ext cx="7796212" cy="42990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String path = "http://192.168.1.100:8080/web/LoginServlet?username="</a:t>
            </a:r>
            <a:endParaRPr lang="zh-CN" altLang="zh-CN" sz="1600" dirty="0"/>
          </a:p>
          <a:p>
            <a:r>
              <a:rPr lang="en-US" altLang="zh-CN" sz="1600" dirty="0"/>
              <a:t>                      + URLEncoder.encode("zhangsan")</a:t>
            </a:r>
            <a:endParaRPr lang="zh-CN" altLang="zh-CN" sz="1600" dirty="0"/>
          </a:p>
          <a:p>
            <a:r>
              <a:rPr lang="en-US" altLang="zh-CN" sz="1600" dirty="0"/>
              <a:t>                      +"&amp;password="+ URLEncoder.encode("123");  </a:t>
            </a:r>
            <a:endParaRPr lang="zh-CN" altLang="zh-CN" sz="1600" dirty="0"/>
          </a:p>
          <a:p>
            <a:r>
              <a:rPr lang="en-US" altLang="zh-CN" sz="1600" dirty="0"/>
              <a:t>    URL url =  new  URL(path);                      </a:t>
            </a:r>
            <a:endParaRPr lang="zh-CN" altLang="zh-CN" sz="1600" dirty="0"/>
          </a:p>
          <a:p>
            <a:r>
              <a:rPr lang="en-US" altLang="zh-CN" sz="1600" dirty="0"/>
              <a:t>    HttpURLConnection  conn  =  (HttpURLConnection)url.openConnection();  </a:t>
            </a:r>
            <a:endParaRPr lang="zh-CN" altLang="zh-CN" sz="1600" dirty="0"/>
          </a:p>
          <a:p>
            <a:r>
              <a:rPr lang="en-US" altLang="zh-CN" sz="1600" dirty="0"/>
              <a:t>    conn.setRequestMethod("GET");                  </a:t>
            </a:r>
            <a:endParaRPr lang="zh-CN" altLang="zh-CN" sz="1600" dirty="0"/>
          </a:p>
          <a:p>
            <a:r>
              <a:rPr lang="en-US" altLang="zh-CN" sz="1600" dirty="0"/>
              <a:t>    conn.setConnectTimeout(5000);                  </a:t>
            </a:r>
            <a:endParaRPr lang="zh-CN" altLang="zh-CN" sz="1600" dirty="0"/>
          </a:p>
          <a:p>
            <a:r>
              <a:rPr lang="en-US" altLang="zh-CN" sz="1600" dirty="0"/>
              <a:t>    int responseCode = conn.getResponseCode();  </a:t>
            </a:r>
            <a:endParaRPr lang="zh-CN" altLang="zh-CN" sz="1600" dirty="0"/>
          </a:p>
          <a:p>
            <a:r>
              <a:rPr lang="en-US" altLang="zh-CN" sz="1600" dirty="0"/>
              <a:t>    if(responseCode == 200){                        </a:t>
            </a:r>
            <a:endParaRPr lang="zh-CN" altLang="zh-CN" sz="1600" dirty="0"/>
          </a:p>
          <a:p>
            <a:r>
              <a:rPr lang="en-US" altLang="zh-CN" sz="1600" dirty="0"/>
              <a:t>            InputStream is = conn.getInputStream(); 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3779912" y="1677044"/>
            <a:ext cx="0" cy="28280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1888745" y="985719"/>
            <a:ext cx="378233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将用户名和密码拼在指定资源路径后面，并对用户名和密码进行编码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9592" y="1961802"/>
            <a:ext cx="5976664" cy="1133243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766759" y="4749018"/>
            <a:ext cx="54865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圆角矩形 38"/>
          <p:cNvSpPr/>
          <p:nvPr/>
        </p:nvSpPr>
        <p:spPr>
          <a:xfrm>
            <a:off x="5292081" y="4569018"/>
            <a:ext cx="172819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获取到状态码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9592" y="4575356"/>
            <a:ext cx="3867167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766759" y="5446623"/>
            <a:ext cx="48299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圆角矩形 41"/>
          <p:cNvSpPr/>
          <p:nvPr/>
        </p:nvSpPr>
        <p:spPr>
          <a:xfrm>
            <a:off x="5249756" y="5089078"/>
            <a:ext cx="322472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状态码为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200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，表示访问成功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获取返回内容的输入流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592" y="4971936"/>
            <a:ext cx="3867166" cy="107543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GET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5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592" y="1484784"/>
            <a:ext cx="7796212" cy="489654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/>
              <a:t>    URL url = new URL("http://192.168.1.100:8080/web/LoginServlet");</a:t>
            </a:r>
            <a:endParaRPr lang="zh-CN" altLang="zh-CN" sz="1400" dirty="0"/>
          </a:p>
          <a:p>
            <a:r>
              <a:rPr lang="en-US" altLang="zh-CN" sz="1400" dirty="0"/>
              <a:t>    HttpURLConnection conn = (HttpURLConnection) url.openConnection();</a:t>
            </a:r>
            <a:endParaRPr lang="zh-CN" altLang="zh-CN" sz="1400" dirty="0"/>
          </a:p>
          <a:p>
            <a:r>
              <a:rPr lang="en-US" altLang="zh-CN" sz="1400" dirty="0"/>
              <a:t>    conn.setConnectTimeout(5000);                </a:t>
            </a:r>
            <a:endParaRPr lang="zh-CN" altLang="zh-CN" sz="1400" dirty="0"/>
          </a:p>
          <a:p>
            <a:r>
              <a:rPr lang="en-US" altLang="zh-CN" sz="1400" dirty="0"/>
              <a:t>    conn.setRequestMethod("POST");               </a:t>
            </a:r>
            <a:endParaRPr lang="zh-CN" altLang="zh-CN" sz="1400" dirty="0"/>
          </a:p>
          <a:p>
            <a:r>
              <a:rPr lang="en-US" altLang="zh-CN" sz="1400" dirty="0"/>
              <a:t>    String data = "username=" + URLEncoder.encode("zhangsan")</a:t>
            </a:r>
            <a:endParaRPr lang="zh-CN" altLang="zh-CN" sz="1400" dirty="0"/>
          </a:p>
          <a:p>
            <a:r>
              <a:rPr lang="en-US" altLang="zh-CN" sz="1400" dirty="0"/>
              <a:t>                      + "&amp;password=" + URLEncoder.encode("123");</a:t>
            </a:r>
          </a:p>
          <a:p>
            <a:r>
              <a:rPr lang="en-US" altLang="zh-CN" sz="1400" dirty="0"/>
              <a:t>    conn.setRequestProperty("Content-Type",</a:t>
            </a:r>
            <a:r>
              <a:rPr lang="zh-CN" altLang="zh-CN" sz="1400" dirty="0"/>
              <a:t> </a:t>
            </a:r>
            <a:r>
              <a:rPr lang="en-US" altLang="zh-CN" sz="1400" dirty="0"/>
              <a:t>"application/x-www-form-urlencoded"); </a:t>
            </a:r>
            <a:endParaRPr lang="zh-CN" altLang="zh-CN" sz="1400" dirty="0"/>
          </a:p>
          <a:p>
            <a:r>
              <a:rPr lang="en-US" altLang="zh-CN" sz="1400" dirty="0"/>
              <a:t>    conn.setRequestProperty("Content-Length", data.length() + ""); </a:t>
            </a:r>
            <a:endParaRPr lang="zh-CN" altLang="zh-CN" sz="1400" dirty="0"/>
          </a:p>
          <a:p>
            <a:r>
              <a:rPr lang="en-US" altLang="zh-CN" sz="1400" dirty="0"/>
              <a:t>    conn.setDoOutput(true); </a:t>
            </a:r>
          </a:p>
          <a:p>
            <a:r>
              <a:rPr lang="en-US" altLang="zh-CN" sz="1400" dirty="0"/>
              <a:t>    OutputStream os = conn.getOutputStream(); </a:t>
            </a:r>
          </a:p>
          <a:p>
            <a:r>
              <a:rPr lang="en-US" altLang="zh-CN" sz="1400" dirty="0"/>
              <a:t>    os.write(data.getBytes()); </a:t>
            </a:r>
          </a:p>
          <a:p>
            <a:r>
              <a:rPr lang="en-US" altLang="zh-CN" sz="1400" dirty="0"/>
              <a:t>    int code = conn.getResponseCode(); </a:t>
            </a:r>
          </a:p>
          <a:p>
            <a:r>
              <a:rPr lang="en-US" altLang="zh-CN" sz="1400" dirty="0"/>
              <a:t>    if (code == 200) {</a:t>
            </a:r>
          </a:p>
          <a:p>
            <a:r>
              <a:rPr lang="en-US" altLang="zh-CN" sz="1400" dirty="0"/>
              <a:t>        InputStream is = conn.getInputStream(); 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5966393" y="3125179"/>
            <a:ext cx="4975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6455885" y="2767634"/>
            <a:ext cx="192450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准备数据并给参数进行编码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9592" y="2819179"/>
            <a:ext cx="5040560" cy="612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592" y="3481877"/>
            <a:ext cx="6048672" cy="612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5851782" y="4093877"/>
            <a:ext cx="0" cy="38231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3660399" y="4447049"/>
            <a:ext cx="438276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设置请求头数据提交方式以及提交数据的长度，这里是以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表单的方式提交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9592" y="4139130"/>
            <a:ext cx="3302646" cy="936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202238" y="4607130"/>
            <a:ext cx="57206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4788025" y="4451421"/>
            <a:ext cx="3528391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以流的形式将数据写到服务器上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POST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4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2338472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211101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568863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971600" y="2708920"/>
            <a:ext cx="7128792" cy="2160240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2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实际开发中，手机端与服务器端进行交互的过程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中，避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免不了要提交中文到服务器，这时就会出现中文乱码的情况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。因此，无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论是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GET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方式还是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POST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方式提交参数时都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要对参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数进行编码。需要注意的是，编码方式必须与服务器解码方式一致。同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样，在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获取服务器返回的中文字符时，也需要用指定格式进行解码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GET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POST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请求方式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注意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1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611560" y="285293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4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访问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网络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737700" y="2987660"/>
            <a:ext cx="45543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11.2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进行网络开发</a:t>
            </a:r>
          </a:p>
        </p:txBody>
      </p:sp>
      <p:sp>
        <p:nvSpPr>
          <p:cNvPr id="5" name="TextBox 11"/>
          <p:cNvSpPr txBox="1"/>
          <p:nvPr/>
        </p:nvSpPr>
        <p:spPr>
          <a:xfrm>
            <a:off x="73770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11.3    </a:t>
            </a:r>
            <a:r>
              <a:rPr lang="en-US" altLang="zh-CN" sz="24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数据解析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8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9069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932040" y="1196752"/>
            <a:ext cx="28467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浏览网页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控件可以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布局文件中使用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标签来添加，也可以在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关键字来创建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。通常会采用在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布局文件中添加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标签的形式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，具体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代码如下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259632" y="3664033"/>
            <a:ext cx="6624736" cy="1853199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355976" y="436835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4788023" y="4164039"/>
            <a:ext cx="219688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控件的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id</a:t>
            </a:r>
          </a:p>
        </p:txBody>
      </p:sp>
      <p:sp>
        <p:nvSpPr>
          <p:cNvPr id="10" name="矩形 9"/>
          <p:cNvSpPr/>
          <p:nvPr/>
        </p:nvSpPr>
        <p:spPr>
          <a:xfrm>
            <a:off x="1475655" y="4146071"/>
            <a:ext cx="2880321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9069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932040" y="1196752"/>
            <a:ext cx="28467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浏览网页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648282"/>
            <a:ext cx="7975600" cy="4661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中实现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控件浏览网页的功能，首先通过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方法获取界面上的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控件，接着通过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方法来加载指定的网页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，主要代码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259631" y="3140968"/>
            <a:ext cx="6912769" cy="108012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R.id.webView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webview.loadUrl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www.itheima.com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/"); //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指定要加载的网页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89153" y="4019144"/>
            <a:ext cx="0" cy="33424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2223124" y="4353391"/>
            <a:ext cx="253205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通过网页地址加载网页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6186" y="3657537"/>
            <a:ext cx="4325934" cy="34752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817909" y="4797152"/>
            <a:ext cx="7796212" cy="1440160"/>
          </a:xfrm>
          <a:prstGeom prst="wedgeRoundRectCallout">
            <a:avLst>
              <a:gd name="adj1" fmla="val 20825"/>
              <a:gd name="adj2" fmla="val -6546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：需要在清单文件（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AndroidManifest.xml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）的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&lt; manifest&gt;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标签中添加允许访问网络资源的权限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   &lt;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uses-permission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android:name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="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android.permission.INTERNET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"/&gt;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4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2588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499992" y="1196752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0184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方法加载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代码。当使用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方法来加载带中文的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内容时会产生乱码，但是使用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方法就不会出现这种情况。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方法的定义方式如下。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755576" y="3664033"/>
            <a:ext cx="7701037" cy="1061111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 data, String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mimeType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encoding,String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747247" y="4165450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2261921" y="4437112"/>
            <a:ext cx="297065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指定当前页使用的基本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URL</a:t>
            </a:r>
          </a:p>
        </p:txBody>
      </p:sp>
      <p:sp>
        <p:nvSpPr>
          <p:cNvPr id="9" name="矩形 8"/>
          <p:cNvSpPr/>
          <p:nvPr/>
        </p:nvSpPr>
        <p:spPr>
          <a:xfrm>
            <a:off x="3059832" y="3717032"/>
            <a:ext cx="1368152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169559" y="4169307"/>
            <a:ext cx="0" cy="31577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3999275" y="4467555"/>
            <a:ext cx="237292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要显示的字符串数据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9992" y="3720889"/>
            <a:ext cx="1097968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312151" y="4173164"/>
            <a:ext cx="0" cy="3119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4990002" y="4485242"/>
            <a:ext cx="264429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显示内容的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MIME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类型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42584" y="3724746"/>
            <a:ext cx="1593712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425143" y="4581128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575753" y="4875354"/>
            <a:ext cx="230876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指定数据的编码方式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576" y="4149080"/>
            <a:ext cx="957599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2455884" y="4597498"/>
            <a:ext cx="0" cy="29636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/>
          <p:nvPr/>
        </p:nvSpPr>
        <p:spPr>
          <a:xfrm>
            <a:off x="1116965" y="4893865"/>
            <a:ext cx="26778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进入该页前显示页的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URL</a:t>
            </a:r>
          </a:p>
        </p:txBody>
      </p:sp>
      <p:sp>
        <p:nvSpPr>
          <p:cNvPr id="25" name="矩形 24"/>
          <p:cNvSpPr/>
          <p:nvPr/>
        </p:nvSpPr>
        <p:spPr>
          <a:xfrm>
            <a:off x="1730136" y="4149080"/>
            <a:ext cx="1599405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9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4749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499992" y="1196752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0184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控件加载的某些网页是通过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代码编写的，而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控件在默认情况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因此为了解决这个问题，我们需要通过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setJavaScriptEnabled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方法来设置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控件，使其可以支持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57560" y="4912943"/>
            <a:ext cx="281026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使</a:t>
            </a:r>
            <a:r>
              <a:rPr lang="en-US" altLang="zh-CN" b="1" dirty="0" err="1" smtClean="0">
                <a:solidFill>
                  <a:schemeClr val="bg1"/>
                </a:solidFill>
                <a:ea typeface="宋体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控件显示带有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JavaScript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代码的提示框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3532142"/>
            <a:ext cx="6336704" cy="119300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WebSettings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settings= </a:t>
            </a:r>
            <a:r>
              <a:rPr lang="en-US" altLang="zh-CN" sz="1400" dirty="0" err="1"/>
              <a:t>webview.getSettings</a:t>
            </a:r>
            <a:r>
              <a:rPr lang="en-US" altLang="zh-CN" sz="1400" dirty="0"/>
              <a:t>(); // </a:t>
            </a:r>
            <a:r>
              <a:rPr lang="zh-CN" altLang="zh-CN" sz="1400" dirty="0"/>
              <a:t>获取</a:t>
            </a:r>
            <a:r>
              <a:rPr lang="en-US" altLang="zh-CN" sz="1400" dirty="0" err="1"/>
              <a:t>WebSettings</a:t>
            </a:r>
            <a:r>
              <a:rPr lang="zh-CN" altLang="zh-CN" sz="1400" dirty="0"/>
              <a:t>对象</a:t>
            </a:r>
          </a:p>
          <a:p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settings.setJavaScriptEnabled</a:t>
            </a:r>
            <a:r>
              <a:rPr lang="en-US" altLang="zh-CN" sz="1400" dirty="0" smtClean="0"/>
              <a:t>(true</a:t>
            </a:r>
            <a:r>
              <a:rPr lang="en-US" altLang="zh-CN" sz="1400" dirty="0"/>
              <a:t>);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webview.setWebChromeClient</a:t>
            </a:r>
            <a:r>
              <a:rPr lang="en-US" altLang="zh-CN" sz="1400" dirty="0" smtClean="0"/>
              <a:t>(new </a:t>
            </a:r>
            <a:r>
              <a:rPr lang="en-US" altLang="zh-CN" sz="1400" dirty="0" err="1" smtClean="0"/>
              <a:t>WebChromeClient</a:t>
            </a:r>
            <a:r>
              <a:rPr lang="en-US" altLang="zh-CN" sz="1400" dirty="0" smtClean="0"/>
              <a:t>());</a:t>
            </a:r>
            <a:endParaRPr lang="zh-CN" altLang="zh-CN" sz="1400" dirty="0"/>
          </a:p>
        </p:txBody>
      </p:sp>
      <p:sp>
        <p:nvSpPr>
          <p:cNvPr id="21" name="矩形 20"/>
          <p:cNvSpPr/>
          <p:nvPr/>
        </p:nvSpPr>
        <p:spPr>
          <a:xfrm>
            <a:off x="1644407" y="3927852"/>
            <a:ext cx="2609065" cy="33960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4406" y="4268075"/>
            <a:ext cx="4223738" cy="33960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662694" y="4618717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4253472" y="4089695"/>
            <a:ext cx="530004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4783476" y="3874727"/>
            <a:ext cx="209018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JavaScript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可用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3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611560" y="38610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4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访问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网络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737700" y="2987660"/>
            <a:ext cx="459234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进行网络开发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3770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11.3    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数据解析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35283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数据特点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（对象表示法），是一种轻量级的数据交换格式。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是基于纯文本的数据格式，它可以传输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类型的数据，也可以传输数组，或者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文件的扩展名为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sz="2000" dirty="0"/>
              <a:t>两种数据结构。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Handler</a:t>
            </a:r>
            <a:r>
              <a:rPr lang="zh-CN" altLang="en-US" sz="2400" dirty="0"/>
              <a:t>消息机制包括的四个关键对象。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添加手势的方式有几种，如何进行添加的。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对象结构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/>
              <a:t>“｛”开始，以“｝”结束。中间部分由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个或多个以“，”分隔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000" dirty="0"/>
              <a:t>构成，注意关键字和值之间以“：”分隔。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36" y="3429001"/>
            <a:ext cx="5896892" cy="119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 bwMode="auto">
          <a:xfrm>
            <a:off x="1195388" y="4993992"/>
            <a:ext cx="7219950" cy="955288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等数据类型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4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数组结构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/>
              <a:t>“</a:t>
            </a:r>
            <a:r>
              <a:rPr lang="en-US" altLang="zh-CN" sz="2000" dirty="0"/>
              <a:t>[</a:t>
            </a:r>
            <a:r>
              <a:rPr lang="zh-CN" altLang="en-US" sz="2000" dirty="0"/>
              <a:t>”开始，以“</a:t>
            </a:r>
            <a:r>
              <a:rPr lang="en-US" altLang="zh-CN" sz="2000" dirty="0"/>
              <a:t>]</a:t>
            </a:r>
            <a:r>
              <a:rPr lang="zh-CN" altLang="en-US" sz="2000" dirty="0"/>
              <a:t>”结束。中间部分由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个或多个以“，”分隔的值的列表组成。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1195388" y="4993992"/>
            <a:ext cx="7219950" cy="955288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等数据类型</a:t>
            </a:r>
            <a:r>
              <a:rPr lang="zh-CN" altLang="en-US" dirty="0"/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2" y="3526344"/>
            <a:ext cx="6214829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00808"/>
            <a:ext cx="3597027" cy="3696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1475656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对象包含对象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84237" y="1869133"/>
            <a:ext cx="3311699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zhangsan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"address":{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"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city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:"Beijing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"street":"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Xisanqi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postcode":100096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502696" y="1700807"/>
            <a:ext cx="4245768" cy="369671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737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对象包含数组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4644008" y="1869133"/>
            <a:ext cx="3978520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"name":"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zhangsan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"hobby":["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篮球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","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羽毛球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","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游泳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"]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72772" y="5499452"/>
            <a:ext cx="7975600" cy="953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1013" y="5464706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smtClean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896752" y="5498048"/>
            <a:ext cx="7219950" cy="955288"/>
          </a:xfrm>
          <a:prstGeom prst="wedgeRoundRectCallout">
            <a:avLst>
              <a:gd name="adj1" fmla="val 297"/>
              <a:gd name="adj2" fmla="val -713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2000" dirty="0"/>
              <a:t>注意：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存储单个数据（如“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”），一定使用数组结构，因为对象结构必须是由“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”的形式</a:t>
            </a:r>
            <a:r>
              <a:rPr lang="zh-CN" altLang="en-US" sz="2000" dirty="0"/>
              <a:t>构成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5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36004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两种解析方式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956" y="2636912"/>
            <a:ext cx="1627983" cy="95410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org.json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1939" y="2636912"/>
            <a:ext cx="5926485" cy="940401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中为开发者提供的，通过使用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两个类完成对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</a:t>
            </a:r>
            <a:r>
              <a:rPr lang="zh-CN" altLang="en-US" dirty="0" smtClean="0">
                <a:solidFill>
                  <a:schemeClr val="tx1"/>
                </a:solidFill>
              </a:rPr>
              <a:t>解析。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461938" y="4000657"/>
            <a:ext cx="5926485" cy="95410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公司提供的，在使用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库之前，首先需要将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添加到项目中，然后才能调用</a:t>
            </a:r>
            <a:r>
              <a:rPr lang="zh-CN" altLang="en-US" dirty="0" smtClean="0">
                <a:solidFill>
                  <a:schemeClr val="tx1"/>
                </a:solidFill>
              </a:rPr>
              <a:t>其提供的方法。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3955" y="4000657"/>
            <a:ext cx="1627983" cy="95410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Gson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24211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496219"/>
            <a:ext cx="8051428" cy="242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例如，要解析的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数据如下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2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651120" y="2072283"/>
            <a:ext cx="7953328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zhangsan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 "age": 27,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married":true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//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json1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[{"name":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","age": 25},{"name":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Jason","age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 20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}]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数组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25550" y="3728467"/>
            <a:ext cx="7493000" cy="18002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JSONObject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=  new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JSONObject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json1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String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jsonObj.optString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("name"); 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age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jsonObj.optInt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("age"); 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married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jsonObj.optBoolean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("married");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83568" y="5517232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方法在解析数据时比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法更安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全，如果对应字段不存在，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方法会返回空值或者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en-US" dirty="0" smtClean="0">
                <a:latin typeface="+mn-lt"/>
                <a:ea typeface="+mn-ea"/>
              </a:rPr>
              <a:t>会</a:t>
            </a:r>
            <a:r>
              <a:rPr lang="zh-CN" altLang="en-US" dirty="0">
                <a:latin typeface="+mn-lt"/>
                <a:ea typeface="+mn-ea"/>
              </a:rPr>
              <a:t>抛出异常。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68227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640235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数组：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288307"/>
            <a:ext cx="7493000" cy="25922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JSONArray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jsonArray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JSONArray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for(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jsonArray.length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JSONObject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jsonArray.getJSONObject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String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jsonObj.optString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("name");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age 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jsonObj.optInt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("age");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83568" y="5024611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的解析方法和对象类似，只是将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/>
              <a:t>值替换为数组中的下标。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6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87078"/>
            <a:ext cx="8102600" cy="429019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34076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772815"/>
            <a:ext cx="8051428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例如</a:t>
            </a:r>
            <a:r>
              <a:rPr lang="zh-CN" altLang="en-US" sz="2000" dirty="0"/>
              <a:t>，要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数据如下（与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解析数据相同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库前，首先需要将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添加到项目中，并且创建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数据对应的实体类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需要注意的是，实体类中的成员名称要与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dirty="0"/>
              <a:t>一致。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611561" y="2420887"/>
            <a:ext cx="7920880" cy="108012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{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zhangsan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 "age": 27,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married":true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//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json1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[{"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","age": 25},{"name":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Jason","age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 20}]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数组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4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659087"/>
            <a:ext cx="8102600" cy="429019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1844824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32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420888"/>
            <a:ext cx="7493000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Person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person1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gson.fromJson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json1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Person1.class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01861" y="4221088"/>
            <a:ext cx="7493000" cy="144016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Type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listType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TypeToken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&lt;List&lt;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Person2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&gt;&gt;(){}.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List&lt;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person2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gson.fromJson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json2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listType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2937573"/>
            <a:ext cx="525658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3995936" y="2564904"/>
            <a:ext cx="0" cy="37267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2723765" y="2156281"/>
            <a:ext cx="255628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将</a:t>
            </a:r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JSON</a:t>
            </a: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数据转换成对象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616" y="4748807"/>
            <a:ext cx="604646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4521193" y="4394801"/>
            <a:ext cx="5971" cy="3492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3072197" y="3679712"/>
            <a:ext cx="295232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TypeToken</a:t>
            </a: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是</a:t>
            </a:r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Google</a:t>
            </a: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提供的一个解析</a:t>
            </a:r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JSON</a:t>
            </a: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数据的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类</a:t>
            </a:r>
            <a:endParaRPr lang="en-US" altLang="zh-CN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664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647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47114" y="435922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0973" y="4355257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64544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5525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014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2514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43159" y="3269100"/>
            <a:ext cx="41372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户交互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界面的设计与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文件（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weather.json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WeatherInfo.java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具类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JsonParse.java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）的创建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3159" y="1978228"/>
            <a:ext cx="259558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通过解析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获取天气信息。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43159" y="2667918"/>
            <a:ext cx="136447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11.3.3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天气预报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51" y="1845224"/>
            <a:ext cx="237391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97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599" y="1340768"/>
            <a:ext cx="5770215" cy="36138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043882" y="1426195"/>
            <a:ext cx="5416550" cy="33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本章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详细地讲解了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中的网络编程。包括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协议、如何使用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HttpURLConnection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访问网络、提交数据的方式、使用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控件浏览网页、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控件执行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代码、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控件支持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代码、解析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数据。在实际开发中大多数应用程序中都需要联网与解析数据，因此希望读者可以熟练掌握本章内容，能更有效率的进行客户端与服务端的通信。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什么是</a:t>
            </a:r>
            <a:r>
              <a:rPr lang="en-US" altLang="zh-CN" sz="2400" dirty="0">
                <a:solidFill>
                  <a:prstClr val="black"/>
                </a:solidFill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</a:rPr>
              <a:t>协议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/>
              <a:t>如何解析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方式提交数据和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方式提交数据的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区别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如何解析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数组数据？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如何申请智能聊天机器人的身份标识？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如何搭建聊天界面布局？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795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2194585"/>
            <a:ext cx="2710153" cy="1139825"/>
            <a:chOff x="5320409" y="4225925"/>
            <a:chExt cx="3351604" cy="120901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4872"/>
              <a:ext cx="2762196" cy="52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HTTP</a:t>
              </a:r>
              <a:r>
                <a:rPr lang="zh-CN" altLang="en-US" b="1" dirty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协议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59" y="4754049"/>
            <a:ext cx="3334302" cy="1123215"/>
            <a:chOff x="4241869" y="5106722"/>
            <a:chExt cx="2195178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457206" y="5282210"/>
              <a:ext cx="1979841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使用</a:t>
              </a: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WebView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进行网络开发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652119" y="2108817"/>
            <a:ext cx="3456384" cy="1032151"/>
            <a:chOff x="5703908" y="1747971"/>
            <a:chExt cx="3459500" cy="1032183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703908" y="1764460"/>
              <a:ext cx="3325632" cy="101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HttpURLConnection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访问网络</a:t>
              </a: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微软雅黑" pitchFamily="34" charset="-122"/>
                </a:rPr>
                <a:t>JSON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微软雅黑" pitchFamily="34" charset="-122"/>
                </a:rPr>
                <a:t>数据解析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611560" y="1844824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11.1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访问网络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737700" y="2987660"/>
            <a:ext cx="441036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24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进行网络开发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737700" y="3861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11.3    </a:t>
            </a:r>
            <a:r>
              <a:rPr lang="en-US" altLang="zh-CN" sz="24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数据解析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364088" y="1628800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协议通信简介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HTTP(Hyper Text Transfer Protocol)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即超文本传输协议，它规定了浏览器和服务器之间相互通信的规则。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协议是一种请求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响应式的协议。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当客户端与服务器端建立连接后，向服务器端发送的请求，称作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当服务器端接收到请求后会做出响应，称为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通过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访问网络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Users\admin\Desktop\123_副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10" y="1412776"/>
            <a:ext cx="1792089" cy="35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83" y="1989922"/>
            <a:ext cx="1698873" cy="226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3275856" y="2494699"/>
            <a:ext cx="2376264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671851" y="2083954"/>
            <a:ext cx="1584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请求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5881" y="2587472"/>
            <a:ext cx="147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访问百度网站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3275856" y="3934138"/>
            <a:ext cx="237626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958079" y="353931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响应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044" y="40061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返回百度首页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1195388" y="5086265"/>
            <a:ext cx="7219950" cy="1296144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使用手机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客</a:t>
            </a:r>
            <a:r>
              <a:rPr lang="zh-CN" altLang="en-US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户端访问百度时，会发送一个</a:t>
            </a:r>
            <a:r>
              <a:rPr lang="en-US" altLang="zh-CN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请求，当服务器端接收到请求后，会做出响应并将百度页面（数据）返回给客户端浏览器，这个请求响应的过程就是</a:t>
            </a:r>
            <a:r>
              <a:rPr lang="en-US" altLang="zh-CN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通信的过程。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11.1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通过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访问网络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9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6913" y="2164132"/>
            <a:ext cx="7796212" cy="258532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URL url = new URL("http://www.itcast.cn");    </a:t>
            </a:r>
            <a:endParaRPr lang="zh-CN" altLang="zh-CN" dirty="0"/>
          </a:p>
          <a:p>
            <a:r>
              <a:rPr lang="en-US" altLang="zh-CN" dirty="0"/>
              <a:t>    HttpURLConnection conn = (HttpURLConnection)url.openConnection();</a:t>
            </a:r>
            <a:endParaRPr lang="zh-CN" altLang="zh-CN" dirty="0"/>
          </a:p>
          <a:p>
            <a:r>
              <a:rPr lang="en-US" altLang="zh-CN" dirty="0"/>
              <a:t>    conn.setRequestMethod("GET");                   </a:t>
            </a:r>
            <a:endParaRPr lang="zh-CN" altLang="zh-CN" dirty="0"/>
          </a:p>
          <a:p>
            <a:r>
              <a:rPr lang="en-US" altLang="zh-CN" dirty="0"/>
              <a:t>    conn.setConnectTimeout(5000);                   </a:t>
            </a:r>
            <a:endParaRPr lang="zh-CN" altLang="zh-CN" dirty="0"/>
          </a:p>
          <a:p>
            <a:r>
              <a:rPr lang="en-US" altLang="zh-CN" dirty="0"/>
              <a:t>    InputStream is = conn.getInputStream(); </a:t>
            </a:r>
          </a:p>
          <a:p>
            <a:r>
              <a:rPr lang="en-US" altLang="zh-CN" dirty="0"/>
              <a:t>    conn.disconnect();                                </a:t>
            </a:r>
            <a:endParaRPr lang="zh-CN" altLang="zh-CN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2560340" y="1810120"/>
            <a:ext cx="571500" cy="35401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>
          <a:xfrm>
            <a:off x="2450241" y="1340768"/>
            <a:ext cx="487016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的构造方法中传入要访问资源的路径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9592" y="2243394"/>
            <a:ext cx="429158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5859931" y="2330974"/>
            <a:ext cx="482997" cy="29835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5255397" y="1844824"/>
            <a:ext cx="338437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HttpURLConnection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9592" y="2677862"/>
            <a:ext cx="6912768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4813136" y="3888079"/>
            <a:ext cx="75608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5580112" y="3224067"/>
            <a:ext cx="2918599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设置请求方式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设置超时时间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获取服务器返回的输入流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关闭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连接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9592" y="3098789"/>
            <a:ext cx="3913544" cy="157865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7" name="圆角矩形标注 36"/>
          <p:cNvSpPr/>
          <p:nvPr/>
        </p:nvSpPr>
        <p:spPr bwMode="auto">
          <a:xfrm>
            <a:off x="696913" y="4965479"/>
            <a:ext cx="7796212" cy="864095"/>
          </a:xfrm>
          <a:prstGeom prst="wedgeRoundRectCallout">
            <a:avLst>
              <a:gd name="adj1" fmla="val 20825"/>
              <a:gd name="adj2" fmla="val -7920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注意：使用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HttpURLConnection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对象访问网络时，需要设置超时时间，防止连接被阻塞时无响应，影响用户体验。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82446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HttpURLConnection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访问网络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4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640235"/>
            <a:ext cx="8102600" cy="41868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2" y="1772816"/>
            <a:ext cx="8123435" cy="4256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方式是以实体的方式得到由请求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所指向的资源信息，它向服务器提交的参数跟在请求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后面。使用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方式访问网络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的长度一般要小于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方式向服务器发出请求时需要在请求后附加实体。它向服务器提交的参数在请求后的实体中，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的长度是没有限制的。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方式提交数据时，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用户在浏览器中看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到向服务器提交的请求参数，因此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方式要比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方式相对安全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802858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11.1.2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使用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HttpURLConnection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访问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网络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3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T和POST请求方式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T方式提交数据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POST方式提交数据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T和POST请求方式——注意事项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天气预报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URLConnection的基本用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2170</Words>
  <Application>Microsoft Office PowerPoint</Application>
  <PresentationFormat>全屏显示(4:3)</PresentationFormat>
  <Paragraphs>290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柴永菲</cp:lastModifiedBy>
  <cp:revision>489</cp:revision>
  <dcterms:created xsi:type="dcterms:W3CDTF">2015-06-29T07:19:00Z</dcterms:created>
  <dcterms:modified xsi:type="dcterms:W3CDTF">2019-01-08T05:35:01Z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