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3"/>
  </p:notesMasterIdLst>
  <p:sldIdLst>
    <p:sldId id="311" r:id="rId2"/>
    <p:sldId id="261" r:id="rId3"/>
    <p:sldId id="262" r:id="rId4"/>
    <p:sldId id="263" r:id="rId5"/>
    <p:sldId id="271" r:id="rId6"/>
    <p:sldId id="293" r:id="rId7"/>
    <p:sldId id="294" r:id="rId8"/>
    <p:sldId id="327" r:id="rId9"/>
    <p:sldId id="328" r:id="rId10"/>
    <p:sldId id="329" r:id="rId11"/>
    <p:sldId id="330" r:id="rId12"/>
    <p:sldId id="296" r:id="rId13"/>
    <p:sldId id="331" r:id="rId14"/>
    <p:sldId id="332" r:id="rId15"/>
    <p:sldId id="333" r:id="rId16"/>
    <p:sldId id="334" r:id="rId17"/>
    <p:sldId id="335" r:id="rId18"/>
    <p:sldId id="336" r:id="rId19"/>
    <p:sldId id="287" r:id="rId20"/>
    <p:sldId id="291" r:id="rId21"/>
    <p:sldId id="310" r:id="rId22"/>
  </p:sldIdLst>
  <p:sldSz cx="9144000" cy="6858000" type="screen4x3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A9"/>
    <a:srgbClr val="19C3FF"/>
    <a:srgbClr val="01598B"/>
    <a:srgbClr val="6600CC"/>
    <a:srgbClr val="6666FF"/>
    <a:srgbClr val="6600FF"/>
    <a:srgbClr val="009999"/>
    <a:srgbClr val="0066A2"/>
    <a:srgbClr val="5A3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3" autoAdjust="0"/>
    <p:restoredTop sz="9466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59762883621849"/>
          <c:y val="6.8138576695007141E-2"/>
          <c:w val="0.61861102362204723"/>
          <c:h val="0.7659264155486856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3.3333333330000001</c:v>
                </c:pt>
                <c:pt idx="1">
                  <c:v>3.3333333330000001</c:v>
                </c:pt>
                <c:pt idx="2">
                  <c:v>3.3333333330000001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261B8-A129-4602-8124-B56B6751BAE7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F5CF5-4E39-47E0-A3DC-7F8A10BAD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42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835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694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113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271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839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195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364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7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153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098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7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269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4776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90700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85521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04840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54078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03085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07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88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9" r:id="rId14"/>
    <p:sldLayoutId id="2147483683" r:id="rId15"/>
    <p:sldLayoutId id="2147483684" r:id="rId16"/>
    <p:sldLayoutId id="2147483651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52281"/>
            <a:ext cx="8784976" cy="2157681"/>
          </a:xfrm>
        </p:spPr>
        <p:txBody>
          <a:bodyPr/>
          <a:lstStyle/>
          <a:p>
            <a:r>
              <a:rPr lang="en-US" altLang="zh-CN" b="1" dirty="0"/>
              <a:t>Android</a:t>
            </a:r>
            <a:r>
              <a:rPr lang="zh-CN" altLang="en-US" b="1" dirty="0"/>
              <a:t>移动应用基础教程</a:t>
            </a:r>
            <a:r>
              <a:rPr lang="zh-CN" altLang="en-US" sz="2400" b="1" dirty="0"/>
              <a:t>（第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版）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3933478"/>
            <a:ext cx="7901608" cy="1655762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第</a:t>
            </a:r>
            <a:r>
              <a:rPr lang="en-US" altLang="zh-CN" sz="3200" b="1" dirty="0" smtClean="0"/>
              <a:t>12</a:t>
            </a:r>
            <a:r>
              <a:rPr lang="zh-CN" altLang="en-US" sz="3200" b="1" dirty="0" smtClean="0"/>
              <a:t>章  阶段</a:t>
            </a:r>
            <a:r>
              <a:rPr lang="zh-CN" altLang="en-US" sz="3200" b="1" dirty="0"/>
              <a:t>案例</a:t>
            </a:r>
            <a:r>
              <a:rPr lang="en-US" altLang="zh-CN" sz="3200" b="1" dirty="0"/>
              <a:t>—</a:t>
            </a:r>
            <a:r>
              <a:rPr lang="zh-CN" altLang="en-US" sz="3200" b="1" dirty="0" smtClean="0"/>
              <a:t>智能</a:t>
            </a:r>
            <a:r>
              <a:rPr lang="zh-CN" altLang="en-US" sz="3200" b="1" dirty="0" smtClean="0"/>
              <a:t>聊天机器人</a:t>
            </a:r>
            <a:endParaRPr lang="zh-CN" altLang="en-US" sz="3200" b="1" dirty="0"/>
          </a:p>
        </p:txBody>
      </p:sp>
      <p:sp>
        <p:nvSpPr>
          <p:cNvPr id="4" name="TextBox 13"/>
          <p:cNvSpPr>
            <a:spLocks noChangeArrowheads="1"/>
          </p:cNvSpPr>
          <p:nvPr/>
        </p:nvSpPr>
        <p:spPr bwMode="auto">
          <a:xfrm>
            <a:off x="4846687" y="5538788"/>
            <a:ext cx="3389634" cy="4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聊天功能业务实现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71800" y="5538788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需求分析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开发环境介绍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26" name="Picture 2" descr="C:\Users\admin\Desktop\u=2190866901,1161307542&amp;fm=206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685" y="5564261"/>
            <a:ext cx="961083" cy="96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363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346679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628561" y="1648678"/>
            <a:ext cx="1835361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开发环境介绍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901459" y="2137393"/>
            <a:ext cx="6982909" cy="20836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操作系统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</a:t>
            </a:r>
          </a:p>
          <a:p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开发工具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JDK8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Android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Studio3.2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模拟器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版本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12.2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开发环境介绍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255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1187624" y="3861048"/>
            <a:ext cx="5904656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313764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12.1 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需求分析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299700" y="2915652"/>
            <a:ext cx="433835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12.2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开发环境介绍 </a:t>
            </a:r>
          </a:p>
        </p:txBody>
      </p:sp>
      <p:sp>
        <p:nvSpPr>
          <p:cNvPr id="6" name="TextBox 11"/>
          <p:cNvSpPr txBox="1"/>
          <p:nvPr/>
        </p:nvSpPr>
        <p:spPr>
          <a:xfrm>
            <a:off x="1313764" y="399577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12.3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聊天功能业务实现</a:t>
            </a:r>
            <a:endParaRPr lang="zh-CN" altLang="en-US" sz="24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60032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4822066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341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5986" y="188640"/>
            <a:ext cx="6983788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12.3.1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申请机器人身份标识</a:t>
            </a: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 rot="574600">
            <a:off x="749300" y="2880523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66366" y="2863060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2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 rot="574600">
            <a:off x="747114" y="3615527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60973" y="3611560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43000" y="2141662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注册用户：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36650" y="2861473"/>
            <a:ext cx="149113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创建图灵机器人：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43000" y="3597400"/>
            <a:ext cx="1742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1400" b="1" kern="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apikey</a:t>
            </a:r>
            <a:r>
              <a:rPr lang="zh-CN" altLang="en-US" sz="14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的值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963613" y="2529012"/>
            <a:ext cx="596160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1" name="直接连接符 40"/>
          <p:cNvCxnSpPr/>
          <p:nvPr/>
        </p:nvCxnSpPr>
        <p:spPr>
          <a:xfrm flipV="1">
            <a:off x="928687" y="3210479"/>
            <a:ext cx="6883673" cy="20494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2" name="直接连接符 41"/>
          <p:cNvCxnSpPr/>
          <p:nvPr/>
        </p:nvCxnSpPr>
        <p:spPr>
          <a:xfrm flipV="1">
            <a:off x="900906" y="3943959"/>
            <a:ext cx="7919566" cy="23328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3" name="椭圆 42"/>
          <p:cNvSpPr/>
          <p:nvPr/>
        </p:nvSpPr>
        <p:spPr bwMode="auto">
          <a:xfrm rot="574600">
            <a:off x="729520" y="2188288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736664" y="2178968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309267" y="2208620"/>
            <a:ext cx="4482061" cy="308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www.tuling123.com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注册成为用户并创建机器人。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627784" y="2901484"/>
            <a:ext cx="5416868" cy="308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点击机器人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管理页面中间的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创建机器人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按钮，会弹出创建机器人的页面。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99792" y="3611560"/>
            <a:ext cx="6291851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在机器人设置界面可以看到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apikey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值，该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就是我们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创建的图灵机器人对应的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的值。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540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 animBg="1"/>
      <p:bldP spid="25" grpId="0"/>
      <p:bldP spid="26" grpId="0"/>
      <p:bldP spid="38" grpId="0"/>
      <p:bldP spid="39" grpId="0"/>
      <p:bldP spid="43" grpId="0" animBg="1"/>
      <p:bldP spid="44" grpId="0"/>
      <p:bldP spid="45" grpId="0"/>
      <p:bldP spid="46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 bwMode="auto">
          <a:xfrm rot="574600">
            <a:off x="749300" y="2592491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6366" y="2575028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2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 rot="574600">
            <a:off x="747114" y="3282937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0973" y="3278970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3000" y="1925638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创建项目：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36650" y="2573441"/>
            <a:ext cx="1419126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导入界面图片：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43000" y="3278970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963613" y="231298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" name="直接连接符 10"/>
          <p:cNvCxnSpPr/>
          <p:nvPr/>
        </p:nvCxnSpPr>
        <p:spPr>
          <a:xfrm>
            <a:off x="928687" y="2942941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2" name="直接连接符 11"/>
          <p:cNvCxnSpPr/>
          <p:nvPr/>
        </p:nvCxnSpPr>
        <p:spPr>
          <a:xfrm>
            <a:off x="900906" y="3648857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" name="椭圆 12"/>
          <p:cNvSpPr/>
          <p:nvPr/>
        </p:nvSpPr>
        <p:spPr bwMode="auto">
          <a:xfrm rot="574600">
            <a:off x="729520" y="197226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36664" y="196294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22998" y="3307844"/>
            <a:ext cx="2337034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放置对应的控件在界面上显示。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76126" y="1978228"/>
            <a:ext cx="4404268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个名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IntelRobot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的项目，包名为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com.itheima.robot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83768" y="2593772"/>
            <a:ext cx="4028667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将聊天界面需要的图片导入到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drawable-hdpi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文件夹中。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12.3.2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搭建聊天界面布局</a:t>
            </a: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393" y="1788437"/>
            <a:ext cx="2406990" cy="35856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椭圆 27"/>
          <p:cNvSpPr/>
          <p:nvPr/>
        </p:nvSpPr>
        <p:spPr bwMode="auto">
          <a:xfrm rot="574600">
            <a:off x="757615" y="3934805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74681" y="3917342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44964" y="3915755"/>
            <a:ext cx="1641677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创建背景选择器：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937002" y="4285255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2" name="矩形 31"/>
          <p:cNvSpPr/>
          <p:nvPr/>
        </p:nvSpPr>
        <p:spPr>
          <a:xfrm>
            <a:off x="2652555" y="3917342"/>
            <a:ext cx="3416320" cy="308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创建一个背景选择器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btn_send_selector.xml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椭圆 32"/>
          <p:cNvSpPr/>
          <p:nvPr/>
        </p:nvSpPr>
        <p:spPr bwMode="auto">
          <a:xfrm rot="574600">
            <a:off x="742350" y="4896747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759416" y="4879284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5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29700" y="4877697"/>
            <a:ext cx="1419126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修改清单文件：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21737" y="5247197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7" name="矩形 36"/>
          <p:cNvSpPr/>
          <p:nvPr/>
        </p:nvSpPr>
        <p:spPr>
          <a:xfrm>
            <a:off x="2467024" y="4365104"/>
            <a:ext cx="3329111" cy="88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设置机器人项目的图标。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去掉默认标题栏。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添加允许访问网络资源的权限。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809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/>
      <p:bldP spid="8" grpId="0"/>
      <p:bldP spid="9" grpId="0"/>
      <p:bldP spid="13" grpId="0" animBg="1"/>
      <p:bldP spid="14" grpId="0"/>
      <p:bldP spid="15" grpId="0"/>
      <p:bldP spid="16" grpId="0"/>
      <p:bldP spid="17" grpId="0"/>
      <p:bldP spid="28" grpId="0" animBg="1"/>
      <p:bldP spid="29" grpId="0"/>
      <p:bldP spid="30" grpId="0"/>
      <p:bldP spid="32" grpId="0"/>
      <p:bldP spid="33" grpId="0" animBg="1"/>
      <p:bldP spid="34" grpId="0"/>
      <p:bldP spid="35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 bwMode="auto">
          <a:xfrm rot="574600">
            <a:off x="747114" y="3111471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60973" y="3107504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3931" y="1941839"/>
            <a:ext cx="1152525" cy="6524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聊天列表界面</a:t>
            </a:r>
            <a:r>
              <a:rPr lang="en-US" altLang="zh-CN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Item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3000" y="3107504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963613" y="2543936"/>
            <a:ext cx="54085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" name="直接连接符 10"/>
          <p:cNvCxnSpPr/>
          <p:nvPr/>
        </p:nvCxnSpPr>
        <p:spPr>
          <a:xfrm flipV="1">
            <a:off x="900906" y="3468777"/>
            <a:ext cx="5471294" cy="8614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2" name="椭圆 11"/>
          <p:cNvSpPr/>
          <p:nvPr/>
        </p:nvSpPr>
        <p:spPr bwMode="auto">
          <a:xfrm rot="574600">
            <a:off x="729520" y="2203212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36664" y="2193892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22998" y="3136378"/>
            <a:ext cx="2337034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放置对应的控件在界面上显示。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65328" y="1913174"/>
            <a:ext cx="4404268" cy="610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创建机器人聊天的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Item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布局文件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chatting_left_item.xml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创建用户聊天的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Item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布局文件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chatting_right_item.xml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12.3.2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搭建聊天条目布局</a:t>
            </a: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 rot="574600">
            <a:off x="757615" y="4047575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74681" y="4030112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44964" y="4028525"/>
            <a:ext cx="1842860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spcAft>
                <a:spcPts val="300"/>
              </a:spcAft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1400" b="1" kern="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styles.xml</a:t>
            </a:r>
            <a:r>
              <a:rPr lang="zh-CN" altLang="en-US" sz="14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989968" y="4392631"/>
            <a:ext cx="5382232" cy="8304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3" name="矩形 22"/>
          <p:cNvSpPr/>
          <p:nvPr/>
        </p:nvSpPr>
        <p:spPr>
          <a:xfrm>
            <a:off x="2955880" y="4060232"/>
            <a:ext cx="3049233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将聊天文本样式存放在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styles.xml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文件中。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435" y="2382858"/>
            <a:ext cx="2534703" cy="76423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738" y="3255104"/>
            <a:ext cx="2534400" cy="82196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24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/>
      <p:bldP spid="12" grpId="0" animBg="1"/>
      <p:bldP spid="13" grpId="0"/>
      <p:bldP spid="14" grpId="0"/>
      <p:bldP spid="15" grpId="0"/>
      <p:bldP spid="19" grpId="0" animBg="1"/>
      <p:bldP spid="20" grpId="0"/>
      <p:bldP spid="21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07169" y="1545381"/>
            <a:ext cx="8102600" cy="310675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544356" y="1317922"/>
            <a:ext cx="2195996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ChatBean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sp>
        <p:nvSpPr>
          <p:cNvPr id="5" name="折角形 4"/>
          <p:cNvSpPr/>
          <p:nvPr/>
        </p:nvSpPr>
        <p:spPr>
          <a:xfrm>
            <a:off x="935844" y="1915829"/>
            <a:ext cx="7128792" cy="2160240"/>
          </a:xfrm>
          <a:prstGeom prst="foldedCorner">
            <a:avLst/>
          </a:prstGeom>
          <a:solidFill>
            <a:srgbClr val="C5E8FF">
              <a:alpha val="28000"/>
            </a:srgbClr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marL="0" lvl="2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由于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机器人与用户聊天的每条消息都会有消息的状态、消息的内容等属性，因此需要创建一个</a:t>
            </a:r>
            <a:r>
              <a:rPr lang="en-US" altLang="zh-CN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ChatBean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类来存放消息的这些属性。接下来，在程序中创建一个</a:t>
            </a:r>
            <a:r>
              <a:rPr lang="en-US" altLang="zh-CN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ChatBean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类。</a:t>
            </a:r>
          </a:p>
          <a:p>
            <a:pPr marL="0" lvl="2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在</a:t>
            </a:r>
            <a:r>
              <a:rPr lang="en-US" altLang="zh-CN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cn.itcast.robot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包中创建一个</a:t>
            </a:r>
            <a:r>
              <a:rPr lang="en-US" altLang="zh-CN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ChatBean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类。在该类中创建机器人与用户聊天信息的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属性。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12.3.3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封装聊天信息实体类</a:t>
            </a: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238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07169" y="1545380"/>
            <a:ext cx="8102600" cy="4187875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292080" y="1317922"/>
            <a:ext cx="2520280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ChatAdapter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12.3.4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编写聊天列表适配器</a:t>
            </a: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611560" y="1846145"/>
            <a:ext cx="7920879" cy="37430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 </a:t>
            </a:r>
            <a:r>
              <a:rPr lang="zh-CN" altLang="zh-CN" sz="2000" dirty="0" smtClean="0"/>
              <a:t>由于</a:t>
            </a:r>
            <a:r>
              <a:rPr lang="zh-CN" altLang="zh-CN" sz="2000" dirty="0"/>
              <a:t>聊天界面用了</a:t>
            </a:r>
            <a:r>
              <a:rPr lang="en-US" altLang="zh-CN" sz="2000" dirty="0" err="1"/>
              <a:t>ListView</a:t>
            </a:r>
            <a:r>
              <a:rPr lang="zh-CN" altLang="zh-CN" sz="2000" dirty="0"/>
              <a:t>控件显示聊天信息，因此需要创建一个数据适配器</a:t>
            </a:r>
            <a:r>
              <a:rPr lang="en-US" altLang="zh-CN" sz="2000" dirty="0" err="1"/>
              <a:t>ChatAdapter</a:t>
            </a:r>
            <a:r>
              <a:rPr lang="zh-CN" altLang="zh-CN" sz="2000" dirty="0"/>
              <a:t>对</a:t>
            </a:r>
            <a:r>
              <a:rPr lang="en-US" altLang="zh-CN" sz="2000" dirty="0" err="1"/>
              <a:t>ListView</a:t>
            </a:r>
            <a:r>
              <a:rPr lang="zh-CN" altLang="zh-CN" sz="2000" dirty="0"/>
              <a:t>控件进行数据适配。接下来，创建一个</a:t>
            </a:r>
            <a:r>
              <a:rPr lang="en-US" altLang="zh-CN" sz="2000" dirty="0" err="1"/>
              <a:t>ChatAdapter</a:t>
            </a:r>
            <a:r>
              <a:rPr lang="zh-CN" altLang="zh-CN" sz="2000" dirty="0"/>
              <a:t>类，具体步骤如下：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1</a:t>
            </a:r>
            <a:r>
              <a:rPr lang="zh-CN" altLang="en-US" sz="2000" dirty="0" smtClean="0"/>
              <a:t>、</a:t>
            </a:r>
            <a:r>
              <a:rPr lang="zh-CN" altLang="zh-CN" sz="2000" dirty="0" smtClean="0"/>
              <a:t>创建</a:t>
            </a:r>
            <a:r>
              <a:rPr lang="en-US" altLang="zh-CN" sz="2000" dirty="0" err="1"/>
              <a:t>ChatAdapter</a:t>
            </a:r>
            <a:r>
              <a:rPr lang="zh-CN" altLang="zh-CN" sz="2000" dirty="0" smtClean="0"/>
              <a:t>类</a:t>
            </a:r>
            <a:endParaRPr lang="en-US" altLang="zh-CN" sz="2000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在</a:t>
            </a:r>
            <a:r>
              <a:rPr lang="en-US" altLang="zh-CN" sz="2000" dirty="0" err="1"/>
              <a:t>cn.itcast.robot</a:t>
            </a:r>
            <a:r>
              <a:rPr lang="zh-CN" altLang="zh-CN" sz="2000" dirty="0"/>
              <a:t>包中，创建一个</a:t>
            </a:r>
            <a:r>
              <a:rPr lang="en-US" altLang="zh-CN" sz="2000" dirty="0" err="1"/>
              <a:t>ChatAdapter</a:t>
            </a:r>
            <a:r>
              <a:rPr lang="zh-CN" altLang="zh-CN" sz="2000" dirty="0"/>
              <a:t>类继承</a:t>
            </a:r>
            <a:r>
              <a:rPr lang="en-US" altLang="zh-CN" sz="2000" dirty="0" err="1"/>
              <a:t>BaseAdapter</a:t>
            </a:r>
            <a:r>
              <a:rPr lang="zh-CN" altLang="zh-CN" sz="2000" dirty="0" smtClean="0"/>
              <a:t>类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2</a:t>
            </a:r>
            <a:r>
              <a:rPr lang="zh-CN" altLang="en-US" sz="2000" dirty="0" smtClean="0"/>
              <a:t>、</a:t>
            </a:r>
            <a:r>
              <a:rPr lang="zh-CN" altLang="zh-CN" sz="2000" dirty="0" smtClean="0"/>
              <a:t>创建</a:t>
            </a:r>
            <a:r>
              <a:rPr lang="en-US" altLang="zh-CN" sz="2000" dirty="0" err="1"/>
              <a:t>ViewHolder</a:t>
            </a:r>
            <a:r>
              <a:rPr lang="zh-CN" altLang="zh-CN" sz="2000" dirty="0"/>
              <a:t>类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zh-CN" altLang="zh-CN" sz="2000" dirty="0" smtClean="0"/>
              <a:t>在</a:t>
            </a:r>
            <a:r>
              <a:rPr lang="en-US" altLang="zh-CN" sz="2000" dirty="0" err="1"/>
              <a:t>ChatAdapter</a:t>
            </a:r>
            <a:r>
              <a:rPr lang="zh-CN" altLang="zh-CN" sz="2000" dirty="0"/>
              <a:t>类中创建一个</a:t>
            </a:r>
            <a:r>
              <a:rPr lang="en-US" altLang="zh-CN" sz="2000" dirty="0"/>
              <a:t>Holder</a:t>
            </a:r>
            <a:r>
              <a:rPr lang="zh-CN" altLang="zh-CN" sz="2000" dirty="0"/>
              <a:t>类来获取</a:t>
            </a:r>
            <a:r>
              <a:rPr lang="en-US" altLang="zh-CN" sz="2000" dirty="0"/>
              <a:t>Item</a:t>
            </a:r>
            <a:r>
              <a:rPr lang="zh-CN" altLang="zh-CN" sz="2000" dirty="0"/>
              <a:t>界面上的</a:t>
            </a:r>
            <a:r>
              <a:rPr lang="zh-CN" altLang="zh-CN" sz="2000" dirty="0" smtClean="0"/>
              <a:t>控件</a:t>
            </a:r>
            <a:r>
              <a:rPr lang="zh-CN" altLang="en-US" sz="2000" dirty="0" smtClean="0"/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70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6373" y="1401341"/>
            <a:ext cx="8102600" cy="4907979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4716016" y="1185317"/>
            <a:ext cx="3096344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适配器中的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getView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687685" y="1587078"/>
            <a:ext cx="7819976" cy="4506218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@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Override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public View </a:t>
            </a:r>
            <a:r>
              <a:rPr lang="en-US" altLang="zh-CN" sz="16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getView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16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position, View </a:t>
            </a:r>
            <a:r>
              <a:rPr lang="en-US" altLang="zh-CN" sz="16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contentView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16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ViewGroup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6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viewGroup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Holder 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holder = new Holder();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if 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16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chatBeanList.get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(position).</a:t>
            </a:r>
            <a:r>
              <a:rPr lang="en-US" altLang="zh-CN" sz="16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getState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 == </a:t>
            </a:r>
            <a:r>
              <a:rPr lang="en-US" altLang="zh-CN" sz="16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ChatBean.RECEIVE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</a:t>
            </a:r>
            <a:r>
              <a:rPr lang="en-US" altLang="zh-CN" sz="16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contentView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 </a:t>
            </a:r>
            <a:r>
              <a:rPr lang="en-US" altLang="zh-CN" sz="16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layoutInflater.inflate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16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R.layout.chatting_left_item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null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} else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</a:t>
            </a:r>
            <a:r>
              <a:rPr lang="en-US" altLang="zh-CN" sz="16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contentView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 </a:t>
            </a:r>
            <a:r>
              <a:rPr lang="en-US" altLang="zh-CN" sz="16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layoutInflater.inflate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16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R.layout.chatting_right_item,null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16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holder.tv_chat_content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(</a:t>
            </a:r>
            <a:r>
              <a:rPr lang="en-US" altLang="zh-CN" sz="16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TextView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</a:t>
            </a:r>
            <a:r>
              <a:rPr lang="en-US" altLang="zh-CN" sz="16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contentView.findViewById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16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R.id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6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tv_chat_content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16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holder.tv_chat_content.setText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16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chatBeanList.get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(position).</a:t>
            </a:r>
            <a:r>
              <a:rPr lang="en-US" altLang="zh-CN" sz="16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getMessage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return </a:t>
            </a:r>
            <a:r>
              <a:rPr lang="en-US" altLang="zh-CN" sz="16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contentView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}</a:t>
            </a:r>
          </a:p>
          <a:p>
            <a:pPr>
              <a:lnSpc>
                <a:spcPct val="150000"/>
              </a:lnSpc>
            </a:pPr>
            <a:endParaRPr lang="zh-CN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V="1">
            <a:off x="5661210" y="2420888"/>
            <a:ext cx="0" cy="28380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圆角矩形 6"/>
          <p:cNvSpPr/>
          <p:nvPr/>
        </p:nvSpPr>
        <p:spPr>
          <a:xfrm>
            <a:off x="3741697" y="1402507"/>
            <a:ext cx="3839026" cy="1021556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判断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当前信息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是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发送信息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还是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接收信息，根据不同信息加载不同布局文件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12.3.4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编写聊天列表适配器</a:t>
            </a: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15616" y="2732585"/>
            <a:ext cx="5472608" cy="384721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zh-CN" sz="1100" smtClean="0">
              <a:ea typeface="宋体" pitchFamily="2" charset="-122"/>
            </a:endParaRPr>
          </a:p>
          <a:p>
            <a:pPr algn="ctr">
              <a:defRPr/>
            </a:pPr>
            <a:endParaRPr lang="zh-CN" altLang="en-US" sz="800" dirty="0"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88604" y="3137126"/>
            <a:ext cx="5947692" cy="384721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zh-CN" sz="1100" smtClean="0">
              <a:ea typeface="宋体" pitchFamily="2" charset="-122"/>
            </a:endParaRPr>
          </a:p>
          <a:p>
            <a:pPr algn="ctr">
              <a:defRPr/>
            </a:pPr>
            <a:endParaRPr lang="zh-CN" altLang="en-US" sz="800" dirty="0">
              <a:ea typeface="宋体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7246521" y="3329486"/>
            <a:ext cx="334202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圆角矩形 14"/>
          <p:cNvSpPr/>
          <p:nvPr/>
        </p:nvSpPr>
        <p:spPr>
          <a:xfrm>
            <a:off x="7580673" y="2845724"/>
            <a:ext cx="1545965" cy="1021556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加载机器人对应的布局文件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88604" y="3867280"/>
            <a:ext cx="5947692" cy="384721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zh-CN" sz="1100" smtClean="0">
              <a:ea typeface="宋体" pitchFamily="2" charset="-122"/>
            </a:endParaRPr>
          </a:p>
          <a:p>
            <a:pPr algn="ctr">
              <a:defRPr/>
            </a:pPr>
            <a:endParaRPr lang="zh-CN" altLang="en-US" sz="800" dirty="0">
              <a:ea typeface="宋体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5552199" y="4252507"/>
            <a:ext cx="0" cy="280038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圆角矩形 17"/>
          <p:cNvSpPr/>
          <p:nvPr/>
        </p:nvSpPr>
        <p:spPr>
          <a:xfrm>
            <a:off x="4119937" y="4521665"/>
            <a:ext cx="2864524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加载用户对应的布局文件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15616" y="4599168"/>
            <a:ext cx="7272808" cy="684000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zh-CN" sz="1100" smtClean="0">
              <a:ea typeface="宋体" pitchFamily="2" charset="-122"/>
            </a:endParaRPr>
          </a:p>
          <a:p>
            <a:pPr algn="ctr">
              <a:defRPr/>
            </a:pPr>
            <a:endParaRPr lang="zh-CN" altLang="en-US" sz="800" dirty="0">
              <a:ea typeface="宋体" pitchFamily="2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 bwMode="auto">
          <a:xfrm>
            <a:off x="5536956" y="5309202"/>
            <a:ext cx="15243" cy="285029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圆角矩形 20"/>
          <p:cNvSpPr/>
          <p:nvPr/>
        </p:nvSpPr>
        <p:spPr>
          <a:xfrm>
            <a:off x="4119937" y="5594230"/>
            <a:ext cx="2864524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获取聊天内容控件，并设置控件的文本信息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481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10" grpId="1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07169" y="1329356"/>
            <a:ext cx="8102600" cy="505197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436095" y="1131660"/>
            <a:ext cx="1944217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实现智能通信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12.3.5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实现智能机器人通信</a:t>
            </a: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11560" y="1556792"/>
            <a:ext cx="7920879" cy="4824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在</a:t>
            </a:r>
            <a:r>
              <a:rPr lang="zh-CN" altLang="en-US" sz="2000" dirty="0"/>
              <a:t>项目的</a:t>
            </a:r>
            <a:r>
              <a:rPr lang="en-US" altLang="zh-CN" sz="2000" dirty="0" err="1"/>
              <a:t>RobotActivity</a:t>
            </a:r>
            <a:r>
              <a:rPr lang="zh-CN" altLang="en-US" sz="2000" dirty="0"/>
              <a:t>中实现聊天界面的逻辑代码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具体步骤如下：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000" dirty="0"/>
              <a:t>       1</a:t>
            </a:r>
            <a:r>
              <a:rPr lang="zh-CN" altLang="en-US" sz="2000" dirty="0"/>
              <a:t>、</a:t>
            </a:r>
            <a:r>
              <a:rPr lang="zh-CN" altLang="zh-CN" sz="2000" dirty="0"/>
              <a:t>添加</a:t>
            </a:r>
            <a:r>
              <a:rPr lang="en-US" altLang="zh-CN" sz="2000" dirty="0" err="1"/>
              <a:t>okhttp</a:t>
            </a:r>
            <a:r>
              <a:rPr lang="zh-CN" altLang="zh-CN" sz="2000" dirty="0" smtClean="0"/>
              <a:t>库</a:t>
            </a:r>
            <a:r>
              <a:rPr lang="en-US" altLang="zh-CN" sz="2000" dirty="0" smtClean="0"/>
              <a:t> </a:t>
            </a:r>
            <a:endParaRPr lang="en-US" altLang="zh-CN" sz="2000" dirty="0"/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由于</a:t>
            </a:r>
            <a:r>
              <a:rPr lang="zh-CN" altLang="en-US" sz="2000" dirty="0"/>
              <a:t>本项目中需要用</a:t>
            </a:r>
            <a:r>
              <a:rPr lang="en-US" altLang="zh-CN" sz="2000" dirty="0" err="1"/>
              <a:t>okhttp</a:t>
            </a:r>
            <a:r>
              <a:rPr lang="zh-CN" altLang="en-US" sz="2000" dirty="0"/>
              <a:t>库中的</a:t>
            </a:r>
            <a:r>
              <a:rPr lang="en-US" altLang="zh-CN" sz="2000" dirty="0" err="1"/>
              <a:t>OkHttpClient</a:t>
            </a:r>
            <a:r>
              <a:rPr lang="zh-CN" altLang="en-US" sz="2000" dirty="0"/>
              <a:t>类向服务器请求数据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 因此</a:t>
            </a:r>
            <a:r>
              <a:rPr lang="zh-CN" altLang="en-US" sz="2000" dirty="0"/>
              <a:t>将</a:t>
            </a:r>
            <a:r>
              <a:rPr lang="en-US" altLang="zh-CN" sz="2000" dirty="0" err="1"/>
              <a:t>okhttp</a:t>
            </a:r>
            <a:r>
              <a:rPr lang="zh-CN" altLang="en-US" sz="2000" dirty="0"/>
              <a:t>库添加到项目</a:t>
            </a:r>
            <a:r>
              <a:rPr lang="zh-CN" altLang="en-US" sz="2000" dirty="0" smtClean="0"/>
              <a:t>中。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2</a:t>
            </a:r>
            <a:r>
              <a:rPr lang="zh-CN" altLang="en-US" sz="2000" dirty="0" smtClean="0"/>
              <a:t>、设置</a:t>
            </a:r>
            <a:r>
              <a:rPr lang="zh-CN" altLang="en-US" sz="2000" dirty="0"/>
              <a:t>机器人的欢迎</a:t>
            </a:r>
            <a:r>
              <a:rPr lang="zh-CN" altLang="en-US" sz="2000" dirty="0" smtClean="0"/>
              <a:t>信息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机器人随机</a:t>
            </a:r>
            <a:r>
              <a:rPr lang="zh-CN" altLang="en-US" sz="2000" dirty="0"/>
              <a:t>发出一些欢迎</a:t>
            </a:r>
            <a:r>
              <a:rPr lang="zh-CN" altLang="en-US" sz="2000" dirty="0" smtClean="0"/>
              <a:t>信息存放在</a:t>
            </a:r>
            <a:r>
              <a:rPr lang="en-US" altLang="zh-CN" sz="2000" dirty="0"/>
              <a:t>res/values</a:t>
            </a:r>
            <a:r>
              <a:rPr lang="zh-CN" altLang="en-US" sz="2000" dirty="0"/>
              <a:t>文件夹</a:t>
            </a:r>
            <a:r>
              <a:rPr lang="zh-CN" altLang="en-US" sz="2000" dirty="0" smtClean="0"/>
              <a:t>中</a:t>
            </a:r>
            <a:r>
              <a:rPr lang="en-US" altLang="zh-CN" sz="2000" dirty="0" err="1" smtClean="0"/>
              <a:t>strings.xml</a:t>
            </a:r>
            <a:r>
              <a:rPr lang="en-US" altLang="zh-CN" sz="2000" dirty="0" smtClean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zh-CN" altLang="en-US" sz="2000" dirty="0" smtClean="0"/>
              <a:t>文件中。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dirty="0"/>
              <a:t>3</a:t>
            </a:r>
            <a:r>
              <a:rPr lang="zh-CN" altLang="en-US" sz="2000" dirty="0"/>
              <a:t>、编写界面交互</a:t>
            </a:r>
            <a:r>
              <a:rPr lang="zh-CN" altLang="en-US" sz="2000" dirty="0" smtClean="0"/>
              <a:t>代码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在</a:t>
            </a:r>
            <a:r>
              <a:rPr lang="en-US" altLang="zh-CN" sz="2000" dirty="0" err="1"/>
              <a:t>RobotActivity</a:t>
            </a:r>
            <a:r>
              <a:rPr lang="zh-CN" altLang="en-US" sz="2000" dirty="0" smtClean="0"/>
              <a:t>中实现智能机器人的通信功能。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5584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676525"/>
            <a:ext cx="24479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 1"/>
          <p:cNvSpPr>
            <a:spLocks noChangeArrowheads="1"/>
          </p:cNvSpPr>
          <p:nvPr/>
        </p:nvSpPr>
        <p:spPr bwMode="auto">
          <a:xfrm>
            <a:off x="2627784" y="1714227"/>
            <a:ext cx="5691833" cy="2376264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006B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2771800" y="1799654"/>
            <a:ext cx="5416550" cy="212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本项目的实现过程中，熟悉了网络请求、</a:t>
            </a:r>
            <a:r>
              <a:rPr lang="en-US" altLang="zh-CN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JSON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解析、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Handler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处理等知识点，这些知识点会在后来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Android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项目中经常使用，因此希望读者可以按照步骤完成此项目，通过熟练掌握本项目中的这些知识点，方便以后开发其他项目</a:t>
            </a:r>
            <a:r>
              <a:rPr lang="zh-CN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12.4  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本章小结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589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作业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点评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81013" y="2024807"/>
            <a:ext cx="7975600" cy="2052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GET</a:t>
            </a:r>
            <a:r>
              <a:rPr lang="zh-CN" alt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方式提交数据和</a:t>
            </a:r>
            <a:r>
              <a:rPr lang="en-US" altLang="zh-CN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POST</a:t>
            </a:r>
            <a:r>
              <a:rPr lang="zh-CN" alt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方式提交数据的区别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>
                <a:latin typeface="Arial" pitchFamily="34" charset="0"/>
                <a:cs typeface="Arial" pitchFamily="34" charset="0"/>
              </a:rPr>
              <a:t>如何解析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JSON</a:t>
            </a:r>
            <a:r>
              <a:rPr lang="zh-CN" altLang="en-US" sz="2400" dirty="0">
                <a:latin typeface="Arial" pitchFamily="34" charset="0"/>
                <a:cs typeface="Arial" pitchFamily="34" charset="0"/>
              </a:rPr>
              <a:t>数组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数据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99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 bwMode="auto">
          <a:xfrm>
            <a:off x="481013" y="1300163"/>
            <a:ext cx="7975600" cy="41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0" indent="-571500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6BA9"/>
                </a:solidFill>
                <a:latin typeface="Arial" pitchFamily="34" charset="0"/>
                <a:ea typeface="微软雅黑" pitchFamily="34" charset="-122"/>
                <a:cs typeface="Arial" pitchFamily="34" charset="0"/>
                <a:sym typeface="宋体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Arial" pitchFamily="34" charset="0"/>
                <a:ea typeface="微软雅黑" pitchFamily="34" charset="-122"/>
                <a:cs typeface="Arial" pitchFamily="34" charset="0"/>
                <a:sym typeface="宋体" charset="-122"/>
              </a:rPr>
              <a:t>本章作业 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如何获取机器人的聊天数据？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如何解析获取的机器人聊天数据？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71500" lvl="1" indent="-571500" eaLnBrk="1" hangingPunct="1">
              <a:lnSpc>
                <a:spcPct val="150000"/>
              </a:lnSpc>
              <a:buNone/>
              <a:defRPr/>
            </a:pPr>
            <a:r>
              <a:rPr lang="zh-CN" altLang="en-US" sz="2400" b="1" dirty="0" smtClean="0">
                <a:solidFill>
                  <a:srgbClr val="006BA9"/>
                </a:solidFill>
                <a:latin typeface="Arial" pitchFamily="34" charset="0"/>
                <a:ea typeface="微软雅黑" pitchFamily="34" charset="-122"/>
                <a:cs typeface="Arial" pitchFamily="34" charset="0"/>
                <a:sym typeface="宋体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预习</a:t>
            </a:r>
            <a:r>
              <a:rPr lang="zh-CN" altLang="en-US" sz="2400" b="1" dirty="0">
                <a:solidFill>
                  <a:srgbClr val="006BA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作业</a:t>
            </a:r>
            <a:endParaRPr lang="en-US" altLang="zh-CN" sz="2400" b="1" dirty="0">
              <a:solidFill>
                <a:srgbClr val="006BA9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常见的绘图类有哪几个？</a:t>
            </a:r>
            <a:endParaRPr lang="en-US" altLang="zh-CN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/>
              <a:t>Android</a:t>
            </a:r>
            <a:r>
              <a:rPr lang="zh-CN" altLang="en-US" sz="2400" dirty="0"/>
              <a:t>中的补间动画与逐帧动画的</a:t>
            </a:r>
            <a:r>
              <a:rPr lang="zh-CN" altLang="en-US" sz="2400" dirty="0" smtClean="0"/>
              <a:t>区别</a:t>
            </a:r>
            <a:r>
              <a:rPr lang="zh-CN" alt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？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73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179564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827584" y="105273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481013" y="2024807"/>
            <a:ext cx="7975600" cy="154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zh-CN" alt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如何申请智能聊天机器人的身份</a:t>
            </a:r>
            <a:r>
              <a:rPr lang="zh-CN" alt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标识？</a:t>
            </a:r>
            <a:endParaRPr lang="en-US" altLang="zh-CN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zh-CN" alt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如何搭建聊天界面</a:t>
            </a:r>
            <a:r>
              <a:rPr lang="zh-CN" alt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布局？</a:t>
            </a:r>
            <a:endParaRPr lang="en-US" altLang="zh-CN" sz="2400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预习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检查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668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 flipH="1" flipV="1">
            <a:off x="250854" y="2194586"/>
            <a:ext cx="2810280" cy="1190743"/>
            <a:chOff x="5196584" y="4171916"/>
            <a:chExt cx="3475429" cy="1263024"/>
          </a:xfrm>
        </p:grpSpPr>
        <p:grpSp>
          <p:nvGrpSpPr>
            <p:cNvPr id="3" name="组合 38"/>
            <p:cNvGrpSpPr>
              <a:grpSpLocks/>
            </p:cNvGrpSpPr>
            <p:nvPr/>
          </p:nvGrpSpPr>
          <p:grpSpPr bwMode="auto">
            <a:xfrm rot="10800000">
              <a:off x="5687902" y="4225925"/>
              <a:ext cx="2669052" cy="686411"/>
              <a:chOff x="934464" y="2318309"/>
              <a:chExt cx="2669329" cy="686148"/>
            </a:xfrm>
          </p:grpSpPr>
          <p:cxnSp>
            <p:nvCxnSpPr>
              <p:cNvPr id="8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934464" y="2318309"/>
                <a:ext cx="298001" cy="686148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222939" y="3004457"/>
                <a:ext cx="2380854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" name="组合 41"/>
            <p:cNvGrpSpPr>
              <a:grpSpLocks/>
            </p:cNvGrpSpPr>
            <p:nvPr/>
          </p:nvGrpSpPr>
          <p:grpSpPr bwMode="auto">
            <a:xfrm flipH="1">
              <a:off x="8082606" y="4880949"/>
              <a:ext cx="589407" cy="553991"/>
              <a:chOff x="1256847" y="3607535"/>
              <a:chExt cx="591076" cy="553298"/>
            </a:xfrm>
          </p:grpSpPr>
          <p:sp>
            <p:nvSpPr>
              <p:cNvPr id="6" name="椭圆 5"/>
              <p:cNvSpPr/>
              <p:nvPr/>
            </p:nvSpPr>
            <p:spPr bwMode="auto">
              <a:xfrm>
                <a:off x="1256847" y="3647898"/>
                <a:ext cx="591076" cy="474256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0800000">
                <a:off x="1327723" y="3607535"/>
                <a:ext cx="334694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矩形 51"/>
            <p:cNvSpPr>
              <a:spLocks noChangeArrowheads="1"/>
            </p:cNvSpPr>
            <p:nvPr/>
          </p:nvSpPr>
          <p:spPr bwMode="auto">
            <a:xfrm rot="10800000">
              <a:off x="5196584" y="4171916"/>
              <a:ext cx="2762196" cy="1077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ea typeface="微软雅黑" pitchFamily="34" charset="-122"/>
                  <a:sym typeface="宋体" pitchFamily="2" charset="-122"/>
                </a:rPr>
                <a:t>需求分析</a:t>
              </a:r>
              <a:endParaRPr lang="en-US" altLang="zh-CN" b="1" dirty="0" smtClean="0">
                <a:solidFill>
                  <a:srgbClr val="006BA9"/>
                </a:solidFill>
                <a:ea typeface="微软雅黑" pitchFamily="34" charset="-122"/>
                <a:sym typeface="宋体" pitchFamily="2" charset="-122"/>
              </a:endParaRPr>
            </a:p>
            <a:p>
              <a:pPr marL="457200" indent="-457200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ea typeface="微软雅黑" pitchFamily="34" charset="-122"/>
                  <a:sym typeface="宋体" pitchFamily="2" charset="-122"/>
                </a:rPr>
                <a:t>开发环境介绍</a:t>
              </a:r>
              <a:endParaRPr lang="zh-CN" altLang="en-US" b="1" dirty="0">
                <a:solidFill>
                  <a:srgbClr val="006BA9"/>
                </a:solidFill>
                <a:ea typeface="微软雅黑" pitchFamily="34" charset="-122"/>
                <a:sym typeface="宋体" pitchFamily="2" charset="-122"/>
              </a:endParaRPr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570070" y="1316729"/>
            <a:ext cx="5245036" cy="4035361"/>
            <a:chOff x="1398367" y="1722062"/>
            <a:chExt cx="5245036" cy="4035172"/>
          </a:xfrm>
        </p:grpSpPr>
        <p:graphicFrame>
          <p:nvGraphicFramePr>
            <p:cNvPr id="36" name="图表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577381"/>
                </p:ext>
              </p:extLst>
            </p:nvPr>
          </p:nvGraphicFramePr>
          <p:xfrm>
            <a:off x="1398367" y="1722062"/>
            <a:ext cx="5245036" cy="4035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2" name="TextBox 11"/>
            <p:cNvSpPr txBox="1"/>
            <p:nvPr/>
          </p:nvSpPr>
          <p:spPr bwMode="auto">
            <a:xfrm rot="2719682">
              <a:off x="4600346" y="2872905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</a:t>
              </a:r>
            </a:p>
          </p:txBody>
        </p:sp>
        <p:sp>
          <p:nvSpPr>
            <p:cNvPr id="13" name="TextBox 12"/>
            <p:cNvSpPr txBox="1"/>
            <p:nvPr/>
          </p:nvSpPr>
          <p:spPr bwMode="auto">
            <a:xfrm rot="6997465" flipV="1">
              <a:off x="2748528" y="2675271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14" name="TextBox 13"/>
            <p:cNvSpPr txBox="1"/>
            <p:nvPr/>
          </p:nvSpPr>
          <p:spPr bwMode="auto">
            <a:xfrm rot="10800000" flipH="1" flipV="1">
              <a:off x="3819272" y="4427003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</p:grpSp>
      <p:grpSp>
        <p:nvGrpSpPr>
          <p:cNvPr id="15" name="组合 2"/>
          <p:cNvGrpSpPr>
            <a:grpSpLocks/>
          </p:cNvGrpSpPr>
          <p:nvPr/>
        </p:nvGrpSpPr>
        <p:grpSpPr bwMode="auto">
          <a:xfrm>
            <a:off x="3692525" y="2547010"/>
            <a:ext cx="1203325" cy="1201737"/>
            <a:chOff x="3692088" y="2878838"/>
            <a:chExt cx="1203191" cy="1201737"/>
          </a:xfrm>
        </p:grpSpPr>
        <p:sp>
          <p:nvSpPr>
            <p:cNvPr id="16" name="弧形 15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" name="弧形 16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" name="弧形 17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4604959" y="4754049"/>
            <a:ext cx="3315642" cy="1123215"/>
            <a:chOff x="4241869" y="5106722"/>
            <a:chExt cx="2182893" cy="942278"/>
          </a:xfrm>
        </p:grpSpPr>
        <p:grpSp>
          <p:nvGrpSpPr>
            <p:cNvPr id="20" name="组合 38"/>
            <p:cNvGrpSpPr>
              <a:grpSpLocks/>
            </p:cNvGrpSpPr>
            <p:nvPr/>
          </p:nvGrpSpPr>
          <p:grpSpPr bwMode="auto">
            <a:xfrm rot="5400000" flipV="1">
              <a:off x="4862177" y="4486414"/>
              <a:ext cx="942278" cy="2182893"/>
              <a:chOff x="6453786" y="4116787"/>
              <a:chExt cx="1337402" cy="999878"/>
            </a:xfrm>
          </p:grpSpPr>
          <p:grpSp>
            <p:nvGrpSpPr>
              <p:cNvPr id="22" name="组合 38"/>
              <p:cNvGrpSpPr>
                <a:grpSpLocks/>
              </p:cNvGrpSpPr>
              <p:nvPr/>
            </p:nvGrpSpPr>
            <p:grpSpPr bwMode="auto">
              <a:xfrm rot="10800000">
                <a:off x="6453786" y="4116787"/>
                <a:ext cx="1070796" cy="815236"/>
                <a:chOff x="1766924" y="2298618"/>
                <a:chExt cx="1070903" cy="814920"/>
              </a:xfrm>
            </p:grpSpPr>
            <p:cxnSp>
              <p:nvCxnSpPr>
                <p:cNvPr id="26" name="直接连接符 3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25516" y="2646176"/>
                  <a:ext cx="695116" cy="0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244643" y="2520354"/>
                  <a:ext cx="115465" cy="1070903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3" name="组合 41"/>
              <p:cNvGrpSpPr>
                <a:grpSpLocks/>
              </p:cNvGrpSpPr>
              <p:nvPr/>
            </p:nvGrpSpPr>
            <p:grpSpPr bwMode="auto">
              <a:xfrm flipH="1">
                <a:off x="7169302" y="4954163"/>
                <a:ext cx="621886" cy="162502"/>
                <a:chOff x="2140164" y="3680647"/>
                <a:chExt cx="623648" cy="162298"/>
              </a:xfrm>
            </p:grpSpPr>
            <p:sp>
              <p:nvSpPr>
                <p:cNvPr id="24" name="椭圆 23"/>
                <p:cNvSpPr/>
                <p:nvPr/>
              </p:nvSpPr>
              <p:spPr bwMode="auto">
                <a:xfrm rot="5400000">
                  <a:off x="2374843" y="3445968"/>
                  <a:ext cx="151397" cy="620755"/>
                </a:xfrm>
                <a:prstGeom prst="ellipse">
                  <a:avLst/>
                </a:prstGeom>
                <a:solidFill>
                  <a:srgbClr val="006BA9"/>
                </a:solidFill>
                <a:ln w="28575" cap="flat" cmpd="sng" algn="ctr">
                  <a:solidFill>
                    <a:srgbClr val="006BA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 rot="5400000">
                  <a:off x="2381465" y="3460598"/>
                  <a:ext cx="141050" cy="623644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800" b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1" name="矩形 4"/>
            <p:cNvSpPr>
              <a:spLocks noChangeArrowheads="1"/>
            </p:cNvSpPr>
            <p:nvPr/>
          </p:nvSpPr>
          <p:spPr bwMode="auto">
            <a:xfrm>
              <a:off x="4523263" y="5403026"/>
              <a:ext cx="1374813" cy="46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  <a:sym typeface="宋体" pitchFamily="2" charset="-122"/>
                </a:rPr>
                <a:t>聊天功能业务实现</a:t>
              </a:r>
              <a:endParaRPr lang="zh-CN" altLang="en-US" b="1" dirty="0">
                <a:solidFill>
                  <a:srgbClr val="006BA9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宋体" pitchFamily="2" charset="-122"/>
              </a:endParaRPr>
            </a:p>
          </p:txBody>
        </p:sp>
      </p:grpSp>
      <p:grpSp>
        <p:nvGrpSpPr>
          <p:cNvPr id="28" name="组合 6"/>
          <p:cNvGrpSpPr>
            <a:grpSpLocks/>
          </p:cNvGrpSpPr>
          <p:nvPr/>
        </p:nvGrpSpPr>
        <p:grpSpPr bwMode="auto">
          <a:xfrm>
            <a:off x="5895976" y="2108817"/>
            <a:ext cx="3212527" cy="992014"/>
            <a:chOff x="5947985" y="1747971"/>
            <a:chExt cx="3215423" cy="992045"/>
          </a:xfrm>
        </p:grpSpPr>
        <p:sp>
          <p:nvSpPr>
            <p:cNvPr id="29" name="矩形 5"/>
            <p:cNvSpPr>
              <a:spLocks noChangeArrowheads="1"/>
            </p:cNvSpPr>
            <p:nvPr/>
          </p:nvSpPr>
          <p:spPr bwMode="auto">
            <a:xfrm flipH="1">
              <a:off x="5993358" y="2154129"/>
              <a:ext cx="2522553" cy="554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  <a:sym typeface="微软雅黑" pitchFamily="34" charset="-122"/>
                </a:rPr>
                <a:t>实现智能机器人通信</a:t>
              </a:r>
              <a:endParaRPr lang="zh-CN" altLang="en-US" b="1" dirty="0">
                <a:solidFill>
                  <a:srgbClr val="006BA9"/>
                </a:solidFill>
                <a:ea typeface="微软雅黑" pitchFamily="34" charset="-122"/>
                <a:sym typeface="微软雅黑" pitchFamily="34" charset="-122"/>
              </a:endParaRPr>
            </a:p>
          </p:txBody>
        </p:sp>
        <p:grpSp>
          <p:nvGrpSpPr>
            <p:cNvPr id="30" name="组合 16"/>
            <p:cNvGrpSpPr>
              <a:grpSpLocks/>
            </p:cNvGrpSpPr>
            <p:nvPr/>
          </p:nvGrpSpPr>
          <p:grpSpPr bwMode="auto">
            <a:xfrm flipH="1">
              <a:off x="5947985" y="2293335"/>
              <a:ext cx="2804086" cy="446681"/>
              <a:chOff x="1226583" y="2869016"/>
              <a:chExt cx="2932071" cy="446892"/>
            </a:xfrm>
          </p:grpSpPr>
          <p:cxnSp>
            <p:nvCxnSpPr>
              <p:cNvPr id="34" name="直接连接符 7"/>
              <p:cNvCxnSpPr>
                <a:cxnSpLocks noChangeShapeType="1"/>
              </p:cNvCxnSpPr>
              <p:nvPr/>
            </p:nvCxnSpPr>
            <p:spPr bwMode="auto">
              <a:xfrm>
                <a:off x="1226583" y="2869016"/>
                <a:ext cx="255076" cy="446892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449085" y="3309401"/>
                <a:ext cx="2709569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1" name="组合 15"/>
            <p:cNvGrpSpPr>
              <a:grpSpLocks/>
            </p:cNvGrpSpPr>
            <p:nvPr/>
          </p:nvGrpSpPr>
          <p:grpSpPr bwMode="auto">
            <a:xfrm flipH="1">
              <a:off x="8674017" y="1747971"/>
              <a:ext cx="489391" cy="520715"/>
              <a:chOff x="1481062" y="3990277"/>
              <a:chExt cx="511727" cy="520961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1481062" y="4006160"/>
                <a:ext cx="511727" cy="473312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589055" y="3990277"/>
                <a:ext cx="335613" cy="52096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学习目标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808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1187624" y="1844824"/>
            <a:ext cx="5904656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313764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12.1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需求分析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313764" y="3059668"/>
            <a:ext cx="433835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12.2</a:t>
            </a:r>
            <a:r>
              <a:rPr lang="en-US" altLang="zh-CN" sz="2400" dirty="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开发环境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介绍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313764" y="399577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12.3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聊天功能业务实现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60032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4822066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009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346679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5628561" y="1648678"/>
            <a:ext cx="1835361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业务需求分析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481013" y="2080330"/>
            <a:ext cx="7975600" cy="31488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当你工作比较疲惫时，想看一些笑话或者故事娱乐一下吗？为了更好地调节心情提高生活质量，我们开发了一款基于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系统的智能聊天机器人，它能够与用户智能对话。如此智能的效果，涉及到对用户语义理解，以及对海量信息的精准搜索和分析，这点我们短时间无法做到，但是我们有幸能够调用第三方公司提供的开放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12.1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需求分析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630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12.1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需求分析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2" name="矩形 24"/>
          <p:cNvSpPr>
            <a:spLocks noChangeArrowheads="1"/>
          </p:cNvSpPr>
          <p:nvPr/>
        </p:nvSpPr>
        <p:spPr bwMode="auto">
          <a:xfrm>
            <a:off x="542924" y="1834416"/>
            <a:ext cx="8277547" cy="436652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3" name="任意多边形 12"/>
          <p:cNvSpPr/>
          <p:nvPr/>
        </p:nvSpPr>
        <p:spPr bwMode="auto">
          <a:xfrm>
            <a:off x="5628561" y="1648678"/>
            <a:ext cx="1835361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模型需求分析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11560" y="2564904"/>
            <a:ext cx="4084320" cy="3213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"/>
          <p:cNvSpPr txBox="1"/>
          <p:nvPr/>
        </p:nvSpPr>
        <p:spPr>
          <a:xfrm>
            <a:off x="2040310" y="2566174"/>
            <a:ext cx="12166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图灵机器人</a:t>
            </a:r>
          </a:p>
        </p:txBody>
      </p:sp>
      <p:sp>
        <p:nvSpPr>
          <p:cNvPr id="68" name="矩形 67"/>
          <p:cNvSpPr/>
          <p:nvPr/>
        </p:nvSpPr>
        <p:spPr>
          <a:xfrm>
            <a:off x="611560" y="3098939"/>
            <a:ext cx="4106545" cy="20993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700460" y="3224034"/>
            <a:ext cx="1196340" cy="347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0" name="文本框 9"/>
          <p:cNvSpPr txBox="1"/>
          <p:nvPr/>
        </p:nvSpPr>
        <p:spPr>
          <a:xfrm>
            <a:off x="633785" y="3244354"/>
            <a:ext cx="13315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返回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JSON</a:t>
            </a:r>
            <a:r>
              <a:rPr lang="zh-CN" altLang="en-US" sz="1400"/>
              <a:t>数据</a:t>
            </a:r>
          </a:p>
        </p:txBody>
      </p:sp>
      <p:sp>
        <p:nvSpPr>
          <p:cNvPr id="71" name="矩形 70"/>
          <p:cNvSpPr/>
          <p:nvPr/>
        </p:nvSpPr>
        <p:spPr>
          <a:xfrm>
            <a:off x="700460" y="3641864"/>
            <a:ext cx="1196340" cy="347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2" name="文本框 11"/>
          <p:cNvSpPr txBox="1"/>
          <p:nvPr/>
        </p:nvSpPr>
        <p:spPr>
          <a:xfrm>
            <a:off x="624260" y="3662184"/>
            <a:ext cx="13315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解析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JSON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数</a:t>
            </a:r>
            <a:r>
              <a:rPr lang="zh-CN" altLang="en-US" sz="1400"/>
              <a:t>据</a:t>
            </a:r>
          </a:p>
        </p:txBody>
      </p:sp>
      <p:cxnSp>
        <p:nvCxnSpPr>
          <p:cNvPr id="73" name="直接箭头连接符 72"/>
          <p:cNvCxnSpPr/>
          <p:nvPr/>
        </p:nvCxnSpPr>
        <p:spPr>
          <a:xfrm>
            <a:off x="1289105" y="2903994"/>
            <a:ext cx="0" cy="324002"/>
          </a:xfrm>
          <a:prstGeom prst="straightConnector1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1289105" y="3989209"/>
            <a:ext cx="0" cy="252002"/>
          </a:xfrm>
          <a:prstGeom prst="straightConnector1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16"/>
          <p:cNvSpPr txBox="1"/>
          <p:nvPr/>
        </p:nvSpPr>
        <p:spPr>
          <a:xfrm>
            <a:off x="2129210" y="3463429"/>
            <a:ext cx="23577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HTTP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请求</a:t>
            </a:r>
          </a:p>
        </p:txBody>
      </p:sp>
      <p:sp>
        <p:nvSpPr>
          <p:cNvPr id="76" name="矩形 75"/>
          <p:cNvSpPr/>
          <p:nvPr/>
        </p:nvSpPr>
        <p:spPr>
          <a:xfrm>
            <a:off x="1965380" y="3224034"/>
            <a:ext cx="2653030" cy="76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箭头连接符 76"/>
          <p:cNvCxnSpPr/>
          <p:nvPr/>
        </p:nvCxnSpPr>
        <p:spPr>
          <a:xfrm flipH="1" flipV="1">
            <a:off x="3289990" y="2877959"/>
            <a:ext cx="0" cy="360003"/>
          </a:xfrm>
          <a:prstGeom prst="straightConnector1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700460" y="4238129"/>
            <a:ext cx="3917950" cy="3213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28"/>
          <p:cNvSpPr txBox="1"/>
          <p:nvPr/>
        </p:nvSpPr>
        <p:spPr>
          <a:xfrm>
            <a:off x="845875" y="4239399"/>
            <a:ext cx="36175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封装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Data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数据</a:t>
            </a:r>
          </a:p>
        </p:txBody>
      </p:sp>
      <p:sp>
        <p:nvSpPr>
          <p:cNvPr id="80" name="矩形 79"/>
          <p:cNvSpPr/>
          <p:nvPr/>
        </p:nvSpPr>
        <p:spPr>
          <a:xfrm>
            <a:off x="700460" y="4776609"/>
            <a:ext cx="3917950" cy="3213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30"/>
          <p:cNvSpPr txBox="1"/>
          <p:nvPr/>
        </p:nvSpPr>
        <p:spPr>
          <a:xfrm>
            <a:off x="856035" y="4768354"/>
            <a:ext cx="36175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界面显示</a:t>
            </a:r>
          </a:p>
        </p:txBody>
      </p:sp>
      <p:cxnSp>
        <p:nvCxnSpPr>
          <p:cNvPr id="82" name="直接箭头连接符 81"/>
          <p:cNvCxnSpPr/>
          <p:nvPr/>
        </p:nvCxnSpPr>
        <p:spPr>
          <a:xfrm>
            <a:off x="2414960" y="4560709"/>
            <a:ext cx="0" cy="216002"/>
          </a:xfrm>
          <a:prstGeom prst="straightConnector1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H="1" flipV="1">
            <a:off x="2665150" y="4559439"/>
            <a:ext cx="0" cy="216002"/>
          </a:xfrm>
          <a:prstGeom prst="straightConnector1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H="1" flipV="1">
            <a:off x="3307770" y="4000004"/>
            <a:ext cx="0" cy="252002"/>
          </a:xfrm>
          <a:prstGeom prst="straightConnector1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/>
          <p:cNvSpPr/>
          <p:nvPr/>
        </p:nvSpPr>
        <p:spPr>
          <a:xfrm>
            <a:off x="2759765" y="4576516"/>
            <a:ext cx="193040" cy="203200"/>
          </a:xfrm>
          <a:prstGeom prst="ellipse">
            <a:avLst/>
          </a:prstGeom>
          <a:solidFill>
            <a:schemeClr val="bg1"/>
          </a:solidFill>
          <a:ln w="2222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875" tIns="136525" rIns="269875" bIns="136525" rtlCol="0" anchor="ctr"/>
          <a:lstStyle/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</a:p>
        </p:txBody>
      </p:sp>
      <p:sp>
        <p:nvSpPr>
          <p:cNvPr id="86" name="椭圆 85"/>
          <p:cNvSpPr/>
          <p:nvPr/>
        </p:nvSpPr>
        <p:spPr>
          <a:xfrm>
            <a:off x="3393495" y="4018351"/>
            <a:ext cx="193040" cy="203200"/>
          </a:xfrm>
          <a:prstGeom prst="ellipse">
            <a:avLst/>
          </a:prstGeom>
          <a:solidFill>
            <a:schemeClr val="bg1"/>
          </a:solidFill>
          <a:ln w="2222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875" tIns="136525" rIns="269875" bIns="136525" rtlCol="0" anchor="ctr"/>
          <a:lstStyle/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</a:p>
        </p:txBody>
      </p:sp>
      <p:sp>
        <p:nvSpPr>
          <p:cNvPr id="87" name="椭圆 86"/>
          <p:cNvSpPr/>
          <p:nvPr/>
        </p:nvSpPr>
        <p:spPr>
          <a:xfrm>
            <a:off x="3345870" y="2903926"/>
            <a:ext cx="193040" cy="203200"/>
          </a:xfrm>
          <a:prstGeom prst="ellipse">
            <a:avLst/>
          </a:prstGeom>
          <a:solidFill>
            <a:schemeClr val="bg1"/>
          </a:solidFill>
          <a:ln w="2222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875" tIns="136525" rIns="269875" bIns="136525" rtlCol="0" anchor="ctr"/>
          <a:lstStyle/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</a:p>
        </p:txBody>
      </p:sp>
      <p:sp>
        <p:nvSpPr>
          <p:cNvPr id="88" name="椭圆 87"/>
          <p:cNvSpPr/>
          <p:nvPr/>
        </p:nvSpPr>
        <p:spPr>
          <a:xfrm>
            <a:off x="992560" y="2964251"/>
            <a:ext cx="193040" cy="203200"/>
          </a:xfrm>
          <a:prstGeom prst="ellipse">
            <a:avLst/>
          </a:prstGeom>
          <a:solidFill>
            <a:schemeClr val="bg1"/>
          </a:solidFill>
          <a:ln w="2222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875" tIns="136525" rIns="269875" bIns="136525" rtlCol="0" anchor="ctr"/>
          <a:lstStyle/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</a:p>
        </p:txBody>
      </p:sp>
      <p:sp>
        <p:nvSpPr>
          <p:cNvPr id="89" name="椭圆 88"/>
          <p:cNvSpPr/>
          <p:nvPr/>
        </p:nvSpPr>
        <p:spPr>
          <a:xfrm>
            <a:off x="992560" y="4013271"/>
            <a:ext cx="193040" cy="203200"/>
          </a:xfrm>
          <a:prstGeom prst="ellipse">
            <a:avLst/>
          </a:prstGeom>
          <a:solidFill>
            <a:schemeClr val="bg1"/>
          </a:solidFill>
          <a:ln w="2222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875" tIns="136525" rIns="269875" bIns="136525" rtlCol="0" anchor="ctr"/>
          <a:lstStyle/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5</a:t>
            </a:r>
          </a:p>
        </p:txBody>
      </p:sp>
      <p:sp>
        <p:nvSpPr>
          <p:cNvPr id="90" name="椭圆 89"/>
          <p:cNvSpPr/>
          <p:nvPr/>
        </p:nvSpPr>
        <p:spPr>
          <a:xfrm>
            <a:off x="2105715" y="4573341"/>
            <a:ext cx="193040" cy="203200"/>
          </a:xfrm>
          <a:prstGeom prst="ellipse">
            <a:avLst/>
          </a:prstGeom>
          <a:solidFill>
            <a:schemeClr val="bg1"/>
          </a:solidFill>
          <a:ln w="2222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875" tIns="136525" rIns="269875" bIns="136525" rtlCol="0" anchor="ctr"/>
          <a:lstStyle/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6</a:t>
            </a:r>
          </a:p>
        </p:txBody>
      </p:sp>
      <p:sp>
        <p:nvSpPr>
          <p:cNvPr id="4" name="矩形 3"/>
          <p:cNvSpPr/>
          <p:nvPr/>
        </p:nvSpPr>
        <p:spPr>
          <a:xfrm>
            <a:off x="4788024" y="2460952"/>
            <a:ext cx="40324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智能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聊天机器人的模型流程顺序依次是①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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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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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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⑥，具体介绍如下：</a:t>
            </a:r>
          </a:p>
          <a:p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将要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显示的数据封装成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数据。</a:t>
            </a: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封装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好的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数据设置成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请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求数据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向图灵机器人服务器发送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请求。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图灵服务器接收到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请求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之后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，返回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数据。</a:t>
            </a: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将获取到的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数据进行解析。</a:t>
            </a: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解析后的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数据封装并显示到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界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面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090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  <p:bldP spid="68" grpId="0" animBg="1"/>
      <p:bldP spid="69" grpId="0" animBg="1"/>
      <p:bldP spid="70" grpId="0"/>
      <p:bldP spid="71" grpId="0" animBg="1"/>
      <p:bldP spid="72" grpId="0"/>
      <p:bldP spid="75" grpId="0"/>
      <p:bldP spid="76" grpId="0" animBg="1"/>
      <p:bldP spid="78" grpId="0" animBg="1"/>
      <p:bldP spid="79" grpId="0"/>
      <p:bldP spid="80" grpId="0" animBg="1"/>
      <p:bldP spid="81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340769"/>
            <a:ext cx="8102600" cy="469160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817082" y="1133190"/>
            <a:ext cx="1835361" cy="415158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界面需求分析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77069" y="1774137"/>
            <a:ext cx="5256584" cy="38248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2000" dirty="0" smtClean="0"/>
              <a:t>智能</a:t>
            </a:r>
            <a:r>
              <a:rPr lang="zh-CN" altLang="zh-CN" sz="2000" dirty="0"/>
              <a:t>聊天机器人的界面设计模仿</a:t>
            </a:r>
            <a:r>
              <a:rPr lang="en-US" altLang="zh-CN" sz="2000" dirty="0" err="1"/>
              <a:t>QQ</a:t>
            </a:r>
            <a:r>
              <a:rPr lang="zh-CN" altLang="zh-CN" sz="2000" dirty="0"/>
              <a:t>手机聊天软件的界面样式和设计，为聊天者显示头像和消息，并将用户发送和接收的消息左右区分开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sz="1800" dirty="0"/>
              <a:t>界面底部显示的是用户输入文本信息的输入框和一个发送</a:t>
            </a:r>
            <a:r>
              <a:rPr lang="zh-CN" altLang="zh-CN" sz="1800" dirty="0" smtClean="0"/>
              <a:t>按钮</a:t>
            </a:r>
            <a:r>
              <a:rPr lang="zh-CN" altLang="en-US" sz="1800" dirty="0" smtClean="0"/>
              <a:t>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12.1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需求分析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629280"/>
            <a:ext cx="2445462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09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1187624" y="2852936"/>
            <a:ext cx="5904656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313764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12.1 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需求分析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313764" y="2987660"/>
            <a:ext cx="433835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12.2    </a:t>
            </a:r>
            <a:r>
              <a:rPr lang="zh-CN" altLang="en-US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开发环境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介绍 </a:t>
            </a:r>
            <a:endParaRPr lang="zh-CN" altLang="en-US" sz="24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313764" y="399577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12.3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聊天功能业务实现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60032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4822066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43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781d6fbf2b402fd8f4821bac55dfc47914b095"/>
  <p:tag name="ISPRING_ULTRA_SCORM_COURSE_ID" val="C1D612A8-AC48-490B-B601-1360A76F8314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LpUPEkYJkPyLgQAAH8OAAAdAAAAdW5pdmVyc2FsL2NvbW1vbl9tZXNzYWdlcy5sbmetl19v21QUwN8n7TtcWRqCB7INadMk0kw38W1izbEz+6Z/QMi6je8ya45vsZ2w8jQQTBQJbdIGGmNQFZUWiRHQJNBYYZ+mcbonvgLHdrIlGRC73YOlXCvnd/4fn1u8eL3joh73A0d4C9LZwhkJca8lbMdrL0hNuvjmBQkFIfNs5gqPL0iekNDF0skTRZd57S5rc/h98gRCxQ4PAjgGpfj04owce0FqlK2KXm9gbdVS9apulZWqVKqIzjrzNpAq2uL1t85fuH723Pk3iqdHclkwZh2r6jQIJaRzZzKANGroqgU0oloaWaFS6bV2+Pbsk4+jN6mqaEQqDXb2hk8eHe7dHHzzNB+iYZAlMMUF9TPPXE7TMIhGLVNVZGIppqXpNAmYSiiRpVJ075fB7d3h/t5w/+eDx58fPL4RPdwe3v8k+u3W4d5nh/1fB399+fefW/PUyAZeVrSqRXVdNS2iyeM3Umm4fyf6dmt4d3/48G5OjIFNYoCNd3affb1zBFkrKYVUPNq8ET3YzAepKdWaCg+NrXj2072DJ/18gAbRIADz/a4T08RVYpX1FUgQVMrt3Twi+iXQst0f9O/nkVolZpL/eTIaXlKqmCq6FtePQUxqKJWkeFZFF7WYh4TnbiDWaoEcWvd5zxHdAN70HP4Bt1HgOjYP8mkxyeUmlK2C1VTLVdbjKBQJcgREjofCqxy1nR4HE3yb+/N0QBtViByn53JTecdaxIpKZAvyJevLFk3aPVbGfI48ESLmuiJ2APQyu8e8FkdrvMW6AUcb8DfbsZO/rTNwO7bk/a7zIWJhah86NWo5TSYrpwrHM02hKsyPZeZ7MIJzoqYa/mVnO90APA1D3lkP53kxEYnCK7HiuH41sGn+p1NZ8nJMj2b053XHhBInBnz5oOXLjsguQepQH1KJdJjjZpdStEVQ1PB5wL2Q+0jxruTQqekjgCbQURlLEPkpE5YgIznkl0nZVGgcY74WOCGfJ5kkKs33v9dIC9YEl4f8RZ2s8SsC+t/lrAdJhPdOkBZO4QjKchXEeLLGI3ByTo8oGhjUZiGsZAhMcp0O+G9nYDbrZBzBdLxOReIVff//T09qfvTR94OdL1LsPJpJsFGpWRWsVQiU+eDWV9HvWYWgTGNjVGpaKi7H4tGjbfjyRx//GG39EG0+BecGNz8d9P/ICEw3MJksYoCOo5aQCoVCRsasRakhsBh99yAXATownjvkOeldTYQ8eG8ehOLytFxyyCI1Wl7HcnlW2CTxo/BhSnGlVofagJ3D4IHo+q35O8EkoY6NSzABkr1KKtWZfw3GBxXCzUVJ/I5HWJhP+5F2+EnA8aZw7DVVGhaW5eSWA/cb12ldS79eNmLJHIuvOy5cd7LCKjWswYiZ4XHbCXMCk6k+bnfov/Q8rrR4aXtpyD8/BclVsXh64ub4D1BLAwQUAAIACAC6VDxJmH8lgysEAABXDgAALgAAAHVuaXZlcnNhbC9jdXN0b21fcHJlc2V0cy8wL2NvbW1vbl9tZXNzYWdlcy5sbmetV0tv20YQvvtXLAgEaA91kgIJcpBprMS1RJgiFXJl2X2AWJNrhTDFVflQ456CIA3qQx9AgqKPtEGAtCnQIocALdoEyK+JpPpfdEhKtuSmIBn1oMOu+H0zszPz7Wxt8+bARyMeRp4INqTL65ckxANHuF7Q35C6dOudaxKKYha4zBcB35ACIaFNea3ms6CfsD6X19YQqg14FMEikmFxtkSeuyF16nbDaHewvmdrRtOw62pTkhtiMGTBEdJEX3wQvvXu1Ws3L1+5+nbt4gxZgsdqY01bZkIZ0ZVLxTw6NQ3NBjKi2TrZpZI8/uqLV3/eOnn0eyWs0aWaqhOAP34yff7s7yd3x9+/rMTQMckOwI8/L2e9a5pEp7alqQqxVcvWDZodi0YoUSR5TyToBhtxFAs08vjHKL7BIZ+xF3IU+Z6b/eEI2AgSXmBLMXFP1Zs2NQzNsomuzHckefri3uSHh9P7L6a/3a/GYmKLmJI8uffzybePq0PtLOc5enJ8a/LguBJHS222NPjR1IeTX7959fxpJXyH6BB8YcxtYlm4Sey6sQsJkmTdqAAwtiXZ2K4A2CMWJJ5YBRAd76hNTFVDT+vGJBY11cZp0TgsQCLwjxBzHMChYchHnkgi2EnriLt5+USVjFjkeheqVcXaayoz50NekNVo3xtx8CB0eVhgAhqmQZQ0J9e76nv2FlY1otiQJMXo2TTr5dQWg4oPRIyY74vUfTDL3BELHI72ucOSiKMj+Mz13OyzIYOgU0c+SrxPEItn3XJh1mi6QnYvrK/kmUo10IkeCwOQ1mpMS03+71AHSQRxxjEfDOOiGBbOYf3/cGLFqDrYsv4zpDI5WS2ec+YrBmNBbRMTLjRo8bonSgNIGypDksmAeX5pkKpvgZlOyCOQcx4iNTgob1E3ZnhdoDek2IEzX3JgB3JRHt4jdUul6eny/ciLi+6eLEN5nl9fGw5c+z6P+Vl97PMDAT3vczaC7MG+F+UFs17dVpVCmCtpqnmLsjwj0cGdPothukLgkO8NIHi3mLLbJvPTy+V06Rh6IvHdTL987zCTVEhLMshPY5inKLd5EIpBtuuzaN5AuaBvruBEHpqZ2+ws2CvgtAg2Gy27gfUGgQ4Yf/n15I/PymGghFOPNGrZGq6n6MmzR3D/T27/Mnn40+T45fS7O+O7n46f/lWOL5++FLKFgXN2rDlROfx5Z3IfYC768UEVAujLVInIKdH7uoh59GEBB8X1ZVi2KAGaDaxzWIWxNUv67NgwpbjRakNdWFkZiCR0CmeDRYI2NrdBFbKpSpLbLDwERaFC+FVIsphTTYsr2X6TmX0Rv5ImpxFTtWNjRcmeMfCA8T3nML/GXMQyYUvfMz68Z0pyNVpYB9E5R8ddL67Gl0n8vMeh3/L1vMDSse284p8u4OG3Vrt49ib8B1BLAwQUAAIACAC6VDxJCswVnxYEAAALEAAAJwAAAHVuaXZlcnNhbC9mbGFzaF9wdWJsaXNoaW5nX3NldHRpbmdzLnhtbNVXUW8bRRB+969YHSpv9SVtQtJwdhUltmrhOKE+RCuEovXdxLdkb/e43bPrPhVUKoqEqISQUKiogkrCAwRUCakQ6I9BtZ03/gJzPseJY6ecVQVSWSfrZr/5dmZ29ttb6+otn5MGhIpJkTOms1MGAeFIl4l6znjHLl6cN4jSVLiUSwE5Q0iDXM1nrCCqcaa8KmiNUEWQRqiFQOcMT+tgwTSbzWaWqSCMRyWPNPKrrCN9MwhBgdAQmgGnLfzTrQCUkc9kCLES04p0Iw6EuRiCYHF0lBc5VZ5hJrAadTbroYyEuyS5DElYr+WM1+YX498hJqFaZj6IODmVR2Ns1gvUdVkcD+VVdhuIB6zuYeBzMwZpMld7OePy1KWYBuHmKE2PPEmCxjRLErMRus/vg6Yu1TR5TSbUcEurQ0NicluC+syxcYTEBcgZy/Z6tVxaLqxXVu1Cdf2avVJOYpjAyS7csCdwskt2uTAJPi39tZtrhevlUuWtdXt1tWyX1o68sKJDBbHM4YpZWFkZhQ4MCmZpL/JrgjKO3XaijAo09iunYR1sWWS4ihuUKzDIBwHU344oZ7qFbT2Fbb0JECyqABx9PV62nKHDCIwjuoQQA8O1HPTE7JVBT8zND6VuJrMfpTU2SotqTR0PmwdtvdAs87jpELYhxVBq8TupSe4OEgK/Bm6F+nBsT1Q3mSgictogG7gIHFNdDBnlBmEaU3cGziqqKc10bxcWjyMJcuFuB7JSHSmF49FQDVV8UPW48Z38exWpQb2flCIxnQbtfP1z+8FOd3+3u//T86efPX96p/PjdnfrbufXLw52Pz3Y+6X951d///EoDdVNGRE/UpqgmAQcNBDtAfkwYrdJDTZkCIQDbaDsoJ0pojhzITsRcUCVOiKlOuEgF5JNUKosF25cIFoS6jaocCYkx9UHP9BnwU8xdyFxCs5lE9xjFFgZh0YKSAthLnN7sDRpZv+HxXWoIFLwFqEOqoAiqLUNJiOFlgaDOLFeoCotn0cbENcidu67EiZ6mddxI+FkoQthGrap6UuXZ2bfmJu/spA1/7qzc/GFTn1lXOM0ni2RxqVTpTed1wkB/henF8jwiG9Rhn7cm+7IpOOPlr4EjoqEZcbiNV7LepJ7HqWs8+j7zv1n3f0vO98+TNXyT7Y7D+93Pv6h77h1t33vk/beb2l82493u78/Odi91/7mWRp8r/5pgK9z/ebJJ5VfHbEnnpT7PlW+D3bSwLrbe+29rVTzfvRd+/Hnibqkwb9LQ4HnwSsBreDRVe99VhI8vDjzGW7JV0KbTpOJl5e1/0SaXuozK9G1s5SmbDZ7Zl1w7qX/LMt7niqWvA0uRkM3Icsce+eMR3wmmI91jD9tBhfV/OzMFN6txg5lMsg2fIHPZ/4BUEsDBBQAAgAIALpUPEkE5wPRtgIAAFMKAAAhAAAAdW5pdmVyc2FsL2ZsYXNoX3NraW5fc2V0dGluZ3MueG1slVZtT9swEP6+X1F13wl7LZNMJSidhMQGGojvTnJNrDp2ZDtl/ffzK7HbpM16Qqrvnsd3vreC5Jaw5YfZDBWccvEMShFWSaMJuhkpr+d5pxRnFwVnCpi6YFw0mM6XH3/aD8os8hyL70BM5WxwAb2bhf1MoXgf3xZGxggFb1rM9g+84hc5LraV4B0rz4ZW71sQlLCtRl7+WKzWow4okepeQZPEtL4yMo3SCpASTEjf10bOsijOgQZPl/YzkdO7Ov36A9qOSKIs7eaTkTFaiytIk3x1Y2Qcz/TtaVUWRk4TFPxVGvrls5FRKMV7EOnld1+NjDJ427X/0yOt4JVJaMo5XcR3DuW41ONnoro0cpZgHmQcna2CT499610E8l/juUdmXAWnTyavBwvBFD2nsFSiA5SFk7PJmr89dkrPByw3mEoNiFU96EkH/YQ7Ga5JdT3uD7wRVkYgr+gRr5x2DaxcvLHT1NATVqtbuyti7LsuilDAziujEHtlj/yt83qEjJQ98pmSEh4Z3R/BDy2OE2p8i301T6dfW4FhfQwJC6dgNZ4ezOTKyLVXBEzDS1hKE84LacCUDWVW50LKjmJCDO9IhRXh7JfB5Xv7GImyA4NvteHGQoooCkP9ZmPUWzqulz2n7eitaT+6X4X+ce48U3qJX8+xUrioG/2rJOczz9NTohMzz4YZZk1qOIh7tuERx/oeIzVYbEG8cE6numFcgZx6PXezNQZHWZQDlA1nGflLhtLPuiYHsdZVIxDaJtU5XE2qmuo/9UrgDcqUMGJ0TFXr6xgm710ZKXwLABZFHXrWHZyl6agiFHZAvTVS2AePvQxJ3aNj7XajHmCj4obzmkkd6RdF3ykxLjUMEF51XMMMZzm/hBXOpX1ZMvdhB/eDn2zlsMtM68XencK3UnKzth+nUCvNP5P/AFBLAwQUAAIACAC6VDxJagDFHuoDAAAcDwAAJgAAAHVuaXZlcnNhbC9odG1sX3B1Ymxpc2hpbmdfc2V0dGluZ3MueG1s1Vfvb9tEGP6ev+JkNL7NbveDdsXJVLWpGpGlZTViE0LVxXexj53vjO+cLPs00JgYEmISQkJlYioaLR+goElIg8L+GLQk/ca/wHtxmi5NWxyxH0yRFfn1+z73Ps+9fmy7F69HHDVpopgURWvanrIQFb4kTARF6x1v6fSshZTGgmAuBS1aQlroYqngxmmdMxWuUa0hVSGAEWou1kUr1Dqec5xWq2UzFSfmquSpBnxl+zJy4oQqKjRNnJjjNvzpdkyVVSoUEHKz0CVJUk4RI9CCYKY7zJd1xC0ny6pj/1qQyFSQBcllgpKgXrRem503v/2cDGmRRVQYbqoEQRPWc5gQZtrBfI3doCikLAih75lzFmoxosOidXbqjIGBdGccpg+eccAGZkECGaEH+BHVmGCNs9NsQU2va7UfyEKkLXDEfA+uIMO/aC1662vVymJ5vbbildfWl71L1ayHCYq88hVvgiKv4lXLk+TnhV++ulq+XK3U3lr3VlaqXmX1oAoUHRHEdUYVc0FZmSY+HQrm6jCN6gIzDsN2SEZFNYwrx0lAPbnEYBcbmCtqoQ9iGrydYs50G6Z6Cqb6GqXxvIqpry+bbStaOkmpdQCXAUJjsJfDmTh/YTgTM7Mj1J1s9QNaR3bpYq2xH8LwQKzfmus8HdpPa0gxQs2co7rkZEioASpz4DKfMMwtxDRw84dXtVFALzEO+pvaabsh9Bg5P8SJGtFwqKMZZb/0Xk1qqt7PyGWh41K7X//cubvV293u7f705NFnTx7d7P642du41f31i73tT/d2fun8+dXff9zPA3VVpihKlUbgDjGnmiIdUvRhym6gOm3IhCJOcRN8BOJMIcUZofZEwDFW6gAU6wwDncrGulJbLF85hbREmDSx8CcEh/2kUayfBz4G7kLCEpzLFiVPQYAyPk4VRW1II4z00/LQtF/C5vpYICl4G2Ef7muFwD2bTKYKIk1GDbF+oyovXoib1GhhigeliIk+8wCeFrBYQmiSB21q+szZc+ffmJm9MGc7f93cOn1i0cDrVjk2q2Vmt3CsmearOmSp/1J0grGO1S7JJDKzScYWPfphMTC1cZNwHWMpR7tT30RfjDl173/fvfO4t/tl99t7uYb44Wb33p3uxz8MCjdudW5/0tn5LU9t58F27/eHe9u3O988zpPfVzRP4utcv3n4yFUXQO6hI+ednIvv3a08ab3Nnc7ORq51P/qu8+DzzC/y5L+LEwEO/0qk1uBhFPRf/RA8jjiLGNxkr4TbHHfj/3ejeiFmc/KrUGZFz9RsbNt+bvv68u35mQr2f9IgOxt+YIx8UbjOkd9uBYiPftGWCv8AUEsDBBQAAgAIALpUPEkP5FkgmQEAAB0GAAAfAAAAdW5pdmVyc2FsL2h0bWxfc2tpbl9zZXR0aW5ncy5qc42UTW/CMAyG7/wKlF0nxD677YYGkyZxmDRu0w5pMaUiTaIkdDDEf18dvprWHcSX5u3T17ErZ9PploslrPvS3fhnv/8I914D1JxZwnWoixY9R51ZkU1hkuUgMgmshhSHT4/y9kRQxkx603j9iba24scUvplxYau4JiwMoVlCKwjth0qyosTfoLR9WbuSKn2Ol84p2UuUdCBdTyqTc8+wqze/qhXWYFWAOYPOeAKBaeRXG3lyfIgwqlyics3leqxS1Yt5skiNWsppW/75WoMp//hiB/Sfo9dRYCcy694d5PXEoyeMdlIbsBb2eR9HGCQseAyi4tv36x80MG4WVKOLzGbuQA9uMKq05ik0uvQ0wAgxWXo1uhlhNDkHK7cj7m4xAkLwNZiG1fAeIwCVXuoLfqA2KsWONNBmz4+oUHyayXSfuo9BcnhYtG3r3qlQf/whC0ZI1UZoToxp3nZzXDD2jhxcW8s6pmZeUKKkREUk1hRYkKdx9WsE919dxp3jyTwvb4fyaizbwM0CzEQpUR7/+9xBi6O4y9XZ/gFQSwMEFAACAAgAulQ8SXp6CCbYAAAAkgEAABoAAAB1bml2ZXJzYWwvaTE4bl9wcmVzZXRzLnhtbJ2QMW/DIBCFd34Fuj2QbJEFzhYpW4ZktlybOkhwWD4c9+cXdEnVrh2QuLv3vXdgTl8xyKdbyCe0cFB7kA6HNHqcLNxv590RJOUexz4kdBYwgTy1wvjDEa+LI5dJFgskC4+c50brbduUp3kpDpTCmosxqSFFXU5MqCupZ0aB2cb/i371oBVCSvOx+pAv2JZ7qVgiaRksVKZzqDx+JtBVYPSPulbDSjnFvyT2sTz3jtnn4EbgYRn7hlPZmsnuvdD+tVIXHVE/OVIBJ46soSzjBd6Zwuhff9mKb1BLAwQUAAIACAC6VDxJdD5HuF0AAABiAAAAHAAAAHVuaXZlcnNhbC9sb2NhbF9zZXR0aW5ncy54bWwVyjsOQEAQANDeKSbT+3UKS6fU4AATJiKZnRG78bk9ule8ur29wMlH2EwdllmBwDrbsunqcBq7tEIIkXQhMWWHaghtk9RiM8nAMX4xwC708DGy/xC5J/9PvjBvkhdQSwMEFAACAAgAdrjD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ulQ8SXGD/A4aCAAA2x0AACkAAAB1bml2ZXJzYWwvc2tpbl9jdXN0b21pemF0aW9uX3NldHRpbmdzLnhtbK1ZW2/jxhV+768YqEjRvlgX6mZEK4CXkU1EohSRtndbFAIljWXCFKmSI3sd6CEt2iAbIEiApEWapl1ssd0t0NQtArRIs21+zVrePOUv9AwvFknLMrm7IgiYZ873nTNnzpy5uOEeG5Y4d6k9Nd7RqWFbKqHUsCZu8wcINUa2aTs9h7iEuvmV5MCwxvapbB3aTAZSl+rWWHfGImt1mwXU8n6oXuPrUh2+ykK5hGplXMJ1JOGKCG3bnLTNidAmlYpiI5+g8HkdMiIWXc/ayMdarwNkyyUOla0xud/k4trRpngPdhx9bICe26yW2bMIrS6kMntQuVipVfCixHMcV0ViRSpKhUWttl3jiwgXypUCtxDqJa7EoWKlUtyuLoq1UoWDr9Z2FVjKeLuKyrVyuSQtSrgEaMTzglQSFzVuu1jkwRqub4uLVkuoFQqoWCxyZWlRqXItoYBAmwMOnquzAHISJ3DVBS/wxTqHWmJLaJUXWMJVsYLqJVwtFBZlQeAKhVVwV72LhmslTd2dMJy3EK4dgrWtLLfya5KrMZo7DihrZDozdUqQpU/JnZxFTnNBQnrJGzaHfsSlvhDEDNwEbCPv/RWKPbvRxI/KkTG+kxvOKbWtrZFtUXBmy7KdqW7mmj/0cyPwPA3SPiFOFtyhPiIrczXvlxYW2IJ8hWcTaGRPZ7p11rYn9tZQHx1PHHtujVO5eXQ2I45pWMegXdiuiXijIdNwqUzJNOYfrrMnPWwG9cglzL0qZk8qpKkPiRlaLHi/DLiVydsjkoCeGK5BPShfZM8m6EyfkPgA1Hn2bMZYYCU+ajX23A6i5D4FdY5N79JGdVM/I07ciF8ON6Ls2XyWNZ9mjj1hwY7jbh/oK5xpQ3WxJszDAntSgVgHmcFUoxSEzeu/lFAMPpO1pDEFKzC40eISiDzKnjAQu50er9wbtLs73YEg7+Saoj8rEZuWPy5V6/eLlepPGvkAl5JJ7fDtdpwLeWSVQjouRet32wMgxO2Bgu9queaPJvTN5JuZqruntWUF55oXj59efvPVi6fvXfzh28wsvT7eB4dMcCLxpqHa6/exog3UtizhgawOlK7mBa+NNSzlmsvP/nHx8ZPLZ08vn/39+dcfPP/63eWXjy4///XyXx+9ePr+i/N/Xvzvt9//92EKS1KfP5CVnYHW7bbVAVakUJJrXj77ZPnHh5efPrv88tPsTH1exX3w9JMn3/3+8cvBB15++AzLB+8uv3iQmWdX3tltw6sxX77722fPvznPzNHDCgQjVQw6WFX5HTwQundhyCCDPn6SEdV9C2w9Or84/zwj8B5WvbxIAVP4fXmH1+SuwlKrj1WtL4teXt2z52ikW8i2zDOkj0aAQ7DAnBj23AXJiUFOyRi5pjEmbmZDKn57D5Ja5tu+oSP9hCBqe6wBJzIsRI8ImhgnBLxwxsRJYQammoglNmBv78k/HbR4uY2lAYyg1D0YaF5hYPZ0B7ZoNkW6adqsG2BaH5/o1oigIRnpc5egM1AbG2NPbaZD55kzv5gb7yCd+i6iN4I5qUj47htbr+ydrLWh0hzojgVFOTtbrC5c7/IU9prgOiz5M3pbXyLx2HpdjryG3vV4Vb2xa2nG6NX7lXDhJTqlQt7jPqydUBMEw84Ewh3ImFwTT3XDzASUlRaY847IsMF3EDu3ZCJQugGHYqNXoNmHsYg5sg9jlI3iAAuqrLGokyHbs6YAe6Pn58H63GEnC5PAse0qf4bk0IYaYRL9BEYW5IbrJ9TWy9nLmihhJWb1MlraAyIF3Jp4FyEIHDONKdu8p6Pd6+Awmn45joXk9e0mNpnyO7H85Z8vHn/oM6cgVDHfF3cHIq+IGCbBxUe/W/47Aw4ymLnU1tRBmxcYw/KrR7CPWP7qr8uHf1k++BZ6efHeby7O/5Oe09/eSbjFA28YQY9sa2srPU3SL98d2HL96YusJDBLWZ3CV2Q/U2xK3J+n4NF4IQ71PlICg41yCM24XfYSIogmr2m8uNuBnIFNTJ+49twZpdphREk6fP8tqBXepi3X7OjOMdQazbbNrEReDFjVo5l9eNmzQ5TjlSs4i4Am9wa8JHknLThjmcbo2F8Ix0hHwaUKMuHIlYFP3OUVKEkJSjI2aHZOb1EIawNMU/87TEK2KVy3RlwJVsdXOB7bcxo7DVvUsc0eu0e4fnEGCuzaY2iSJnXmsJCEX1EN98g+7c6paVikeaibLqhFRUnVHvjQY/vHgDIuS2r3yalhjSOqgSCpt2+b8ykR/d5E3Yg3JGGiKHj3bFHEleya57C3D5oirq+ESX2F3KfX9CPCpL7KVs8uHCaugZItUWR49yHoTlSeZuhAh1g6CMMAh19xHeZBm92BuRGXAkFcc2qPSdPbBGjGlLDhhxxksqjD+Rs8blhXS3aHYYZnanB0SjSssje/OX0b1KAmuTm3vX7ADIyOvve9bgIEOutmgH9XmwyGL0X0bEbu5OBYoY+Opuy2PIcCjjs5Fk7/+vsm3CwsZ6yaRZCeN5uhU6+meyU9k0mLVfJspmx/rm8GNfLX4tTIbxqhRkB78wBa8+mQOBhywCBhcsZlUe0jY3Jkwkv3vZN5HHZDYxRPj4DagoNFiIkIYmlFdGd0FM4V/yPaPp2b1DDJCTEDnYggEprNvW+4MDc2pzZP2+SQRpM7kGSeA0GhW2ViVDvecCPMO8esxfkt2RYdqg9dr/dralW48qyK1Zq1KKzRLNmjXvmCWNqusQW6N4W/kY8uslCirv0HKykDKPDd+P/b/wNQSwMEFAACAAgAulQ8STPdSuZnGgAA5EUAABcAAAB1bml2ZXJzYWwvdW5pdmVyc2FsLnBuZ+18C1QT1743PZ5W26q0x9uiqOS09PThg1dFVEhS6wOrVaqoyCsREVKNEJWXedtyr7ZVTK1KsJakvniHUZAEEpJoUVCDxAdJCCGJHoyRDEmEMImZkMlNoMeinm+t76517/3uXR+ssGbNZP/2/v1fe///mdnz/VfrYqe8EfiGn5/flC9WLd/g5/dqpp/fhNxJr3mvRDEG5nsPr+RsiP3cr7ZjVp/35M+EpWuX+vldZL05nPaq9/z13asSc/z8prb4/l9pI1Vs9/NbQf5i+dKN+3Bmbeqh2oOJyAPah9j9qM8eH/n23T2xdR/9RbDg0g/A/B1Lv5//eXhS4HvnzhT/PKl4a+S3oZVbKg5s+37hrZUz44m4C1nbps21efD38tqiC2qbOk4SlJSIHGyb/1TlzWYgkVhb14E52VPANxVF6Ra5WqMke+wNAN3cw5YOZ/j5/qZe6K9paFLahRZzml3vces1CT6p/O7DOwtTl6Ay8XRIYX/1Fd+lRurOQ2hUpp5mu2V/dQTc6Np5TAxIpEsdX46cWyTd261US5Oxm/An3/luh+JDKt4xefTL2S3zfMfLR2dkjvR3pD3szZFW2w8k+o77gz9tH4HNOpn2rvfw16emBCnFbqoGOHSHSI8+dk74at4008LcqN6IyfW+hoVMJ5u5mGq7FWVtD/9piKnIqph5R3vk6ki/YU8BDwxETzv8gVgkfFtrXjWKmfDF6jxBcPjISJM/+ETxrPmP5zYWRP9lhOPlz37aMA74HwYorBToKGB/gwoXTYUUCXKkF4tM6DoJd9cCA3AS15Qdu63E55bTv3QbmYhRDQJShv3RKZKO/MM59Ca8BorE4cH4Md1Rlpeec7MlSpHm6PQRj3wt/kBi34KIEUqz1MfTNi8pGm0buzCj5MS64FFOR9fOyDx/7/oI2d3bX4QInXQrVR9NtasJcqTf+8mKQ0Od6hw5usD4t70jjr4/+FRE++ooEYnp0hBYGPixOpgVcxc+hnUeiw5dTBgRYlHdJy01uTnVsTeVT5Im9AdIn16zMXFVV/hBkclyKtxXbo2B/j6GXHZ2ZOu6FpDSSB+4FmCNaZCPoffI/rSXxWXOLISCMwSKv1JPxt4KHJH3yK6bYXO1PTt38zy3E0wRoc8NPRqLPdtGeuDTPF19yTOan/z2pjHU5mB6HAWcu881F91kDoMGNl5i68SM0dMpbUSzUjBnC3Yv/0AXzCpU2FaLe4auJ/2jyewl7cpVQz058lJP82tnYKPhbaqGWZy7L5KPgTrjSf4Xju34JfJ37Xa+19IvkLrNtgfQtQB8jMcY+DXIZfM98/pgheMnHlC9gk4thJOoQ3diQyM7/iGi6XZs+2rhDEXwPVXvLncz9ZJwZHK5f71scv1dM2kGITQwY+7/jWX/o87QWQ1IKHYYBPTOj76g1khaQSK9SjT7+5Hht4ZBymRSKR1M1i9hLph9Ie4F7/yfHrAbSM0DrWo8YsBz3IjVg6hJyCMSx3031P2X3TKFai99rUqVTy8qF/4RW6HS4UF1oT9mn/3yBH+/6E34XqgB88ewJZT+i23d703sYj8fzORL83458PylvAlTL8SNjeTs5lfsO8boVlEUZYhlDsWqmyyOUvqpsdDetZUPLCcScGnlHNrgDfvLX4e3W06l2Res/UPWMuFA2fRMx60w6s9lY+TR7oufXO/KLEGvfZ7KJwfU9E/bOWWVlvwPRuP9ysYo3b+09EtmZMbd+0O3W6tmkn5Iy9dPri9/gfu1MBHpgPregjHKMbWe2laijWrp3/HzON1xuv8L6QrAyfUstL2ryUJO9uZlHjgkDuse0sg1EtrgAIvZTIdXmOj0obMotMe5wmqdI+Vc804WT+2aVCkCICaAo8G4y0pekldzuqWfgLGdtGGjvIs+U4dhVleF52XNWAAsqSuuosIrdh5O1clXWAHGfLYbmqcE6oPSVVbrjwIq8LKazD+m2bkeJ1cuQSCA69mnvrIH/pQftBA8el7qoEoLMDtDWCtTD9yCjZQmyskqqh6KgIYpOHGpoU9zOpdMEcspMOyeJ68uV9iKWRlk+AxOoLMM8lU4htNQH0p74F096+kikJ0sFae/bDuNd4EbXKUy319UqSzcntjaUcWoKVf8mrizv2a9DVLhsUwUxJtkMkKXKJ5N4mGYfjxwGftKY2svJFizBSepQoHu0Ak7K4vxcej3G3V4MTLIL8Y7zuCYZC3kl4wF2IBgfWh9jBhXjuFTuLJ7JqP28T9VwxJ9ej560YeKwcd3r0XkbobSp5QrIjYqLyQuezS4UBheUN3aaTCHBGe7m2dmgul4plUVuIWNj5tSpjGeMHADQPkV2Ag6BDFiDKeKkYJjuhhHMl52k7ZZmaJytoEcuV35a1MMnbx8ZxEPGoL2NzV3bKa7vqVcMg2u6sr4s/mAGrp3E1bda0C6hKpED83NZ5ersAXzgZwvX/Ze0Y2W/iQ08Joq45dUnPH9yOvK4Gzirzym5YA6MFulP5jvBhNxHyZKO2BjwJT6ADd8JOtlZgU5JbzwXLeceI970UDWPKg7cC8wnc2sJRG/Sie6m5MOyK8N8v5UfLFBUrQU3c1n6KbUywSrtwRtSg62DA6E6svzncrXoT3z9EA+D5dJ3p7tppHdFKbWUcJjEZxPTWQFZRam+OUgSyWU8GKBWqn4symnA9Dv51LOPR5sprihp4ktGVPOrIH2yr5KaumDuQHQwDzFJCGNBuWr9KR8spMCD9ZFXggJxZMEurYNUTeLAzeBZsUkEULrfCs5DjACXByqZZCYxKS1LfynkdmDG5+3xumO0/1/QTeyvQ6PHZiGvYNI6kljv5uIol2YvXs/vRKAxsjSmc5CK48suizpVMFjhDF5iy97RWJXExwIjG2/1ATiPbC6DYsM5N9+JVswUi//V5QEU/t8v7eoF+9Ifdb2/o87G6mGEwldlR9xaYMd1ktDhX8o5OB2nz5r+GN6uOHTe2IW+EzBs34asU+38hmVRR+M2LGB98xgu1eN2Htn8phhRxSt4P+htPdm+AxSnfWHdpdF+Ay3WTNO6H8VIV+OFCV13qqXMxEbgYVFnjYZuUykIyfEcpLAWey6fRCTa//Gn3a/J5gVs9e42JoK7cEberdIae59dwARgy5oen4IX86HuKxYVCaXblfb0uwRyx5O8I/ZjclUgsdh8pQGawa0JyVjeaqUVlSnd3YUdDAlZt9vPKVcbcfzqhFUT62PXIcZftJSgPRNPP9eXVBacmg8tjaZdSZyb8hZs/1oBUQJQJPIMJyl2tLc3DFoOw+5PvHmIRCjOPbPoRP6YQOxBCfVGswKWS0WBbLo7sGoF/kK9en8127KYkyXgsKTQxP0d7cmF52EPu6hMKacBmPvhcirwxs5DsQh9Zj3NDAk3nTv0fcfcRYxSwNXgm7FPdDcaSs20TvBTleFyoqxB34FkmVtG7D415QGA9gGG6tw2WQmJClO47dqYedguBKch+pdW/u88UQdYckt6VOOamIv5itKhJNLIjcrwfktmUUicODSytuUk/BFXDlHurElWywNjFbF4Q90V3lzYf3diONKWSc4P3XBHNU+IbLwTYgim94zpV7bhlO4uiVSSKbrfEGpyw6qM7Y3t3+s2cRaznulvvVWIB40JsveEk7+FRSWq8AaZkoS0qSLS0zSIfzANOJXqUHrRZMvg2y8julYWOxIiAO4JO3Qi71688E5bKbYE6GQFXhOAwa8Rz+1DCx+JbeSgSMBHAnCnxRZVosKF2U7jZQPdk35bY22QsjDlWE6KFxv35haeFanTTXfSnJd1Be/7AcyaRU+mFB05JCBrL0sPFwmC46rDtzE3lPgmv+2Up4s4X3mbq66WK9rs/dBk1QZueKvS7x1yuASCNaGJZOIaL5SNl+qM4clK9qEh69CxBT/KyDrIkZi/o467YVgq13Sruzacvbh5k0txkFbVuQ65ceJZzMqr+x1Z71VHM7nCNzvvh55PAQQMK6CcB9kL7bOFbmnKz0pLTvEbkMWT6/bIC6F2pIAfFw1awfZCe9xTgfbDFnZbbrAowKSsUz1fCinGrHIefp/SnybhS399XIM1Uiw9p8pBx+9MNLsiHbG/QmoRlv9ISYicYitHfJcjel56afOyAwNTFXFRbXrdC+bgRUzeN35WBizJH/G1lAKBbo6Le4XrJj2eBlqMGtq9r4X5pY8VPgpBjJsk3M9tBnpIFfvQRxcT0pU/Quscf71vplH7XbomUjvNnSn6ZHiBebpJTxS2oWgTJlvsrIZwRcbaME0u43rGVa3+GNpiM0UrXceSbMfeFEBS9rzPUcBS1/kVcyTyxOMnjtA4HbQCZ7eHAW8NI3xkQk4CL2NmJvKBLoOcXDogavTjC270N9ujhK91Hizq3Z8wRon9N9MSBEmY7h7sUhvqX5H38Txm17jgHHAOGAcMA4YB4wDxgHjgHHAOGAcMA4YB4wDxgHjgHHAOGAcMA4YB4wD/r8FPLUUSKkEytFzBQlRZ57dcnmiABhQv0vvQUpfX/kTAgin5AU/u7HzrZFDtfQXRekaP7226q7aubZCc1t7WBb23A4rv/vXR0f2i80cudXjtyjiP7hJ6590UedCXFKPa2TX1/7e8P+8EdVLW/qJgDjf3iSnW/qncZ9eVS/zR+fa7xf66xZBexRtCSgCvVkLTBjZ2HZR1ybMMi2swq9x9hOw1PNoHo6PI5Ddliz9SojYxNb8/cRBNRtH6etPYBgSuv3tZVUsAcZiUY3AEwZ+ezO0p2viXN38hnIFUO+CAIWsh897UmVywBHcQ9XCwTBXXxxT6PYjCeFGEV6eR3/0KXexCk0CA5gDAXKJvQEQg31MRwGzwB4ttUUbg+hDdwrQXKpRTeDSXTmezvg4cS8Z1LMpTZBNaXLsIjeR6GCydZ9ucEiGSHBDhIfZzayhvSjn9dhWvDGP5+FeFQ1gcQcxc5Ay2izf7px10H2paMBxQ3M/ngtvdC3eUs3uwxWQTI7hbOwT282W/qzUy2CvhYFWrZ+g8nff9i9lpWptAovUgxSgeSu1FErRfkMs42FsB7NHMsuxkm4h/siTO+XuHrkY3aF82jSMO47yDKCkuzcCqmoUmAcaio0K7qHAaJAsk6sATR9yuKfIES5OcSeBZhXXQEFgyFJMda9yUTTsxUeiDL0+m+dXTXwYM/ykxax/3VHliqnJA+oTICozCnU8z5DGd/2afciiyqkIrNv512oU8bEJl8lbKc5eUB27qrbtAiWZTaam4Ok6VTABnXSptQt25jfXvC1hACZjZFmolCC7IGpOcZO3BC1NXWaE7/Cwwy3YniOiQ4eQw7NgjEl1YZhGaYIjQ5kcqyKMeji2G/9o/cAzYszkOpfoPiePe7DBkmevQSbncg8um57pf2l4rp49ewOxK5lFDBj4Tt1bqT9mtqZOKYF688MAbigrkzeQO2Ml8X4KrmweM2jnUA8GbkDIsFj8WH79tPUsA8dcd082f4IZ3lGgEdOOm87oYh0SVfbNNq+TXzbH69Mvuaj3dXncQ6Pj6pgCib4mzf5z8dEaqi4J/f4e93fX1hV9Izsb0eQQ6kUZJdojxyGbuTGxmI2fR6qnOhfQfB4itPbWhbIxEvCxJMj6bxY6kAfkhOZaZ3rjRlONQFC8U1KXrDWm86il4mrSjtv0kNqbYdS1slVKNCkr+jBPMT1BHnUzKMFBdeCm1ms1oQfUMlDnSHIsCYB8W2jMMvxKh8TLuVG8zoDdrejDoIha8Jdv5Qx7vdnYO2dyverS4e1a27sQUI4fioi8qXTY+yWCjx2b6dHfQtMlSFA9NGTQvHMccpSkVrPxknc+S5R4iOgscvKhPmr7OubKWhcmxLXXCoW5JjKfTCTgkUG2nMNEnIWxd0bEuZdXup7/u0R9JwmcHR5LwRyh/IaXYvnf1+DhDa7FTTWOXSXafLUxNdYBNtXKJtdHCkP0x/KrWyUGrPBS19TMnpkQufabvU5xpf5QBo33oJ6B37kI32rLqOCh2K/kuJdA+cpCQtFpUKU+cpbYJ7/+nvUskoIzpJOBA2o9YtZjqL6NdbQGz6/Sp4ekX+MX9o0oSTOVridqXa95fclO7jvPPjKon9t0QyiX+didQXZ1co9abHtnHFATq44SZzSH1LlV1wNkgrCu1SSWqByjgnh/uhlx1ffMVi4Zh16dR4ZhLNJwmC+T8ZjW4rcbODjsurMEt6QgLvSghEU5JeuinmRlBB4Eql2UeXmXcXRIEY3vIxix1qBw18NjcRwswMG4/bd5XU2oUttbZ5J+YV3TynCbR21IN1G/z2dao/+mNWZ4PSJ+b6k1iljyqqXJAl7snCRagN7QILl2RRjKGDhk3tcttjaYZezzlFNrIjtwRs/bZl2UN2gEa+j+dyxWmmq9/w8mjqSEwyxV8aS9QbCjx5JTrxR3VC4ect0KzPyGWuui1MRKQxQfd4vb/36Gn57tZaUMFVUUxz6uxZbB9jccJuYl3zZitWTwBHCJqY/utCIWq8S9/1ezzWTlyKSfdKO/3kHRbmCyedIWZSGXL6++yMcJgvZvJBFcw7LHGKzXGb80qbb4XxY+7k3E+Gv1N+6BSptJpSnqhJZA5KSF+0U8pD2Xy/Uumo1GIdBmWH8hb3f5K5eQs1tBE/NL01sFsXyqnqhhh2oKU1hXeY49pd4wEZO8vLJZcXRTvFnvqK1C1okQwQri9BROAhPgSfVKPbYa3uMu6OzLWyPe5S6l9Pk2wOkYuojrIQqZtlramw98WsmiOiNVbZvODlECKvDGDe5AZfAuihaeNS9LummbG2bLE8RFFHV28qKN7pN9GOy0lnm75Xl41hrQ8+BxjefguW7E/07SiCn7Oi9ihpgXVo+aES2Ugqkrir4H376AZIsQ6iPYKpSdXcT+JlycXXQU3LPXff88vAf9SFl4Zuf9VJzjLa2R4DX3OQYPIuJWdhlUTTFShhiSy4B6XPaMr++BIYWOwcU1KDCHHyPFoGSF16pgpzbwa5FcfjUs+qmA6RLUxwaRHw5HEXiczXIQN3GfwALuqTyS4RhegZYeyXQ3dopTRiOCnXciWPu7+ixWSsLF4dn8lVeyp6dWLfVOafKfcAUzcMSSHiS1oVVW1XpzyGGWmUbMmLLZ3Q3mXLhEZ3g1802eC/wCSOaeymjmydV2J2QvflDgrugBH/vUtOvsShV8i3r/m4kdGPgOi0PvT0dRD/ozn7YQsLZPsTlIxGtJ1722Pj/0nfoajI99zMELHWKva2bM84Rq7esvBaCrvEb3raBB/uihr1wOsazqVgUSJJrMlJ1dyH6bHzTQxNhOdItzZkz0+pOMN/EGJK3Dh8aHig6fhBaashSaGiPqjGvYu5QdSzGqwsTZTR1G+xKT/EuH8+T0zCgc2XCi3reVCIvCE09Ir3+Edd6wsSvZPFWf7t0nE7Sq3r0fgJPy5fokBF8LX6QyRpX3xWzr+SU9sunJWCWWhJf8Puv19pVzsz2Sgk2RTxVfNQ6X8pOwTBfQD6De+RknWNlKcWZcrpESAC7epYDxanzrjWrT74GRXmtSpUjt5kJOsUmVKkWgr3/GFYgjO2W1E/sgvdXaKtjXVYX91Ose20q0FbFXGU8KUbS2SdFjiKbPVp2HPE9yTcSsSoRbY8lYPeKQTYehtqQ2KUJ2om5ZDCLHFN+qNvh9HO2MO1p/ujiWki9PDvpbElPfz8GKsytVosdWpezsckHwo4w87invmvchdHEdawMPb1wRvNcXEylDi2vwnjwUmnYUrr9Lz/5LS/9N36OByPw3+L3EwXgsFE9gwuVMij3OMxTXE8EcbmPSkPlzG7fMrrWAhjlec9cNSymKFZ4JG/DpsklJWFwubc0o15ol/alaWf6oNg0NKtxMz1SKdw255ZulzyGHO7knLDnHpmcmmLCmTfr4/Ohm5dYhn9cbTUaN0dNKGm5VA+5uoKEFFYWPWjm4TquSbcrFs86v1Gfk8kz4+ArgotfPmipMII8afWh0FX4HCs8CcbWjbobBO28mdEsdpT9ZbHVeR/zEeZct6WTgQnrRMzP1b2oBgpnAtBPkqDnioFTwwR3NewCHzzhJaRyMQx7GSUBD42zhez8VmCS42jMuSkqn9PMLCGNxaqQONwSE1+RZqd7wlnUfub7mmZh9OVxXiqtAGn+Hvk4pVC1+h4sMlWvkNzJmZCaM5H+Ta8/PHLxpNzD62xg19MXZkuzvHpYKAXa1N5NQmdI8EHNfjbRh6SYP7YTVc9e7FljyQnrPrOebcJJRmXD+2OHdLoc0/jYd4xvhVW8o3b6i/21rWklqeDunbEx/L2Ym4Hk2bonaGqX5HRna/ORzl7PxjZb+1Q7eZBN1dfbBZko3nEGbW6jhzXyfXO6z8BFv7gthvIGcH4+Z6ptfuDDujFY/wVHrSvGllAXyGNuXrqbGOV7PacPYL9qxCJTAhBJIrH3exMkGek+v+DOezE5HCWKjlo8asdOR0if50Fomo+HZpwb3+MqO6Nm91hNRax3kLSCOILc80ruAmHad8mCWN2/chX/6W0BHbIX5yc/DQ14/VKOQByj+WVSUxpd1NhP/9WEp40EA47Sb0vQD1Q3QOjW1jjte1f3eNVUhXax1l+5mmVwV+dzCBspJS56jgmEVya+crvUN4iHcryPaQz2DoVz60xZU9sSudeJd4nUO/n5PvJ5qwA2zEsS3qsdwLb3rOCVu5+TPYb0vCfBv9RYl1JmeJ6mGaY4iEq13mHoLgQEPJfpqCMZ5I44j/XK0N1+B08WlbO3Qtalllh3lYRtVgBUXMx282bKrKYG1SBQwlfwvyVN4kDsTxD+oRQnO9pPcSlKpZ64Oijk7Urf2Na11dW1KzYuzNS1q99ZllfvgvnI5ZvAo6xct0+O2fhVXbcwbrcR+nP5/KuxEVqrehXNNHvPyEJAnGPvyEG9xa/Xw5X8eKR0t1WvtknoPN/bWSIMeasO1zcaWXRDWY8Oa3xwF0RuuhIjR7Zt9j+7Kdb5XlZwYfVWJsDuFSHVLOzoQ1HImIe2CuwzxXf9ixbrltZ9v/fbfAVBLAwQUAAIACAC6VDxJiXdgQkoAAABrAAAAGwAAAHVuaXZlcnNhbC91bml2ZXJzYWwucG5nLnhtbLOxr8jNUShLLSrOzM+zVTLUM1Cyt+PlsikoSi3LTC1XqACKAQUhQEmhEsg1QnDLM1NKMoBCBhYGCMGM1Mz0jBJbJQtDhKA+0EwAUEsBAgAAFAACAAgAulQ8SRgmQ/IuBAAAfw4AAB0AAAAAAAAAAQAAAAAAAAAAAHVuaXZlcnNhbC9jb21tb25fbWVzc2FnZXMubG5nUEsBAgAAFAACAAgAulQ8SZh/JYMrBAAAVw4AAC4AAAAAAAAAAQAAAAAAaQQAAHVuaXZlcnNhbC9jdXN0b21fcHJlc2V0cy8wL2NvbW1vbl9tZXNzYWdlcy5sbmdQSwECAAAUAAIACAC6VDxJCswVnxYEAAALEAAAJwAAAAAAAAABAAAAAADgCAAAdW5pdmVyc2FsL2ZsYXNoX3B1Ymxpc2hpbmdfc2V0dGluZ3MueG1sUEsBAgAAFAACAAgAulQ8SQTnA9G2AgAAUwoAACEAAAAAAAAAAQAAAAAAOw0AAHVuaXZlcnNhbC9mbGFzaF9za2luX3NldHRpbmdzLnhtbFBLAQIAABQAAgAIALpUPElqAMUe6gMAABwPAAAmAAAAAAAAAAEAAAAAADAQAAB1bml2ZXJzYWwvaHRtbF9wdWJsaXNoaW5nX3NldHRpbmdzLnhtbFBLAQIAABQAAgAIALpUPEkP5FkgmQEAAB0GAAAfAAAAAAAAAAEAAAAAAF4UAAB1bml2ZXJzYWwvaHRtbF9za2luX3NldHRpbmdzLmpzUEsBAgAAFAACAAgAulQ8SXp6CCbYAAAAkgEAABoAAAAAAAAAAQAAAAAANBYAAHVuaXZlcnNhbC9pMThuX3ByZXNldHMueG1sUEsBAgAAFAACAAgAulQ8SXQ+R7hdAAAAYgAAABwAAAAAAAAAAQAAAAAARBcAAHVuaXZlcnNhbC9sb2NhbF9zZXR0aW5ncy54bWxQSwECAAAUAAIACAB2uMNEzoIJN+wCAACICAAAFAAAAAAAAAABAAAAAADbFwAAdW5pdmVyc2FsL3BsYXllci54bWxQSwECAAAUAAIACAC6VDxJcYP8DhoIAADbHQAAKQAAAAAAAAABAAAAAAD5GgAAdW5pdmVyc2FsL3NraW5fY3VzdG9taXphdGlvbl9zZXR0aW5ncy54bWxQSwECAAAUAAIACAC6VDxJM91K5mcaAADkRQAAFwAAAAAAAAAAAAAAAABaIwAAdW5pdmVyc2FsL3VuaXZlcnNhbC5wbmdQSwECAAAUAAIACAC6VDxJiXdgQkoAAABrAAAAGwAAAAAAAAABAAAAAAD2PQAAdW5pdmVyc2FsL3VuaXZlcnNhbC5wbmcueG1sUEsFBgAAAAAMAAwApQMAAHk+AAAAAA=="/>
  <p:tag name="ISPRING_PRESENTATION_TITLE" val="chapter0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HttpURLConnection的基本用法"/>
  <p:tag name="GENSWF_ADVANCE_TIME" val="0.00"/>
  <p:tag name="ISPRING_SLIDE_INDENT_LEVEL" val="0"/>
  <p:tag name="ISPRING_CUSTOM_TIMING_US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本章小结"/>
  <p:tag name="GENSWF_ADVANCE_TIME" val="0.00"/>
  <p:tag name="ISPRING_SLIDE_INDENT_LEVEL" val="0"/>
  <p:tag name="ISPRING_CUSTOM_TIMING_USE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作业"/>
  <p:tag name="GENSWF_ADVANCE_TIME" val="0.00"/>
  <p:tag name="ISPRING_SLIDE_INDENT_LEVEL" val="0"/>
  <p:tag name="ISPRING_CUSTOM_TIMING_US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九章 网络编程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作业点评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预习检查"/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HTTP协议"/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HTTP协议"/>
  <p:tag name="GENSWF_ADVANCE_TIME" val="0.00"/>
  <p:tag name="ISPRING_SLIDE_INDENT_LEVEL" val="0"/>
  <p:tag name="ISPRING_CUSTOM_TIMING_US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2190</TotalTime>
  <Words>1187</Words>
  <Application>Microsoft Office PowerPoint</Application>
  <PresentationFormat>全屏显示(4:3)</PresentationFormat>
  <Paragraphs>177</Paragraphs>
  <Slides>21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主题​​</vt:lpstr>
      <vt:lpstr>Android移动应用基础教程（第2版）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chapter09</dc:title>
  <dc:creator>admin</dc:creator>
  <cp:lastModifiedBy>柴永菲</cp:lastModifiedBy>
  <cp:revision>703</cp:revision>
  <dcterms:created xsi:type="dcterms:W3CDTF">2015-06-29T07:19:00Z</dcterms:created>
  <dcterms:modified xsi:type="dcterms:W3CDTF">2019-01-08T05:47:00Z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