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sldIdLst>
    <p:sldId id="345" r:id="rId2"/>
    <p:sldId id="261" r:id="rId3"/>
    <p:sldId id="262" r:id="rId4"/>
    <p:sldId id="263" r:id="rId5"/>
    <p:sldId id="27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46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287" r:id="rId30"/>
    <p:sldId id="291" r:id="rId31"/>
    <p:sldId id="344" r:id="rId32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BBCB0-3566-4382-8B69-6631A3EB7AC1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B67F0-BF9E-4370-9D80-E778355BE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9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8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94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31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8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28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916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04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79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0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68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7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14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98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34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11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26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61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89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00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69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9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4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23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639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4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2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98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65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62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7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1207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8537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90103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76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10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813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4752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1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717" r:id="rId34"/>
    <p:sldLayoutId id="2147483718" r:id="rId35"/>
    <p:sldLayoutId id="2147483652" r:id="rId36"/>
    <p:sldLayoutId id="2147483651" r:id="rId3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9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5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30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52281"/>
            <a:ext cx="8784976" cy="2157681"/>
          </a:xfrm>
        </p:spPr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933478"/>
            <a:ext cx="7901608" cy="93568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13</a:t>
            </a:r>
            <a:r>
              <a:rPr lang="zh-CN" altLang="en-US" sz="3200" b="1" dirty="0" smtClean="0"/>
              <a:t>章 图形图像处理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430838" y="5539383"/>
            <a:ext cx="140678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55387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常用的绘图类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为图像添加特效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323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50975"/>
              </p:ext>
            </p:extLst>
          </p:nvPr>
        </p:nvGraphicFramePr>
        <p:xfrm>
          <a:off x="466725" y="1425707"/>
          <a:ext cx="8229600" cy="41420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setARGB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设置颜色，各参数值均为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0~255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之间的整数，几个参数分别用于表示透明度、红色、绿色和蓝色的值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setColor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color)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设置颜色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setAlpha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设置透明度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setAntiAlias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设置画笔是否使用抗锯齿功能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setTextAlign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(Align align)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设置绘制文本时的文字对齐方式。参数值为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Align.CENTER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Align.LEFT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Align.RIGHT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，分别表示居中，左或右对齐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setTextSize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textSize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设置阴影，参数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为阴影的角度；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为阴影在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轴上的距离；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为阴影的颜色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setFakeBoldText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fakeBoldText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设置绘制文字时是否为粗体文字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2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setShadowLayer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radius, float dx, float </a:t>
                      </a:r>
                      <a:r>
                        <a:rPr lang="en-US" altLang="zh-CN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color)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设置阴影。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表示阴影的角度，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表示阴影在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轴上的距离，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表示阴影的颜色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3744913" y="1025657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Paint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常用方法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8313" y="5602014"/>
            <a:ext cx="8229600" cy="92333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Paint paint = new Paint();</a:t>
            </a:r>
          </a:p>
          <a:p>
            <a:r>
              <a:rPr lang="en-US" altLang="zh-CN" dirty="0"/>
              <a:t>    paint.setColor(Color.RED);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712153" y="6131384"/>
            <a:ext cx="276701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3923927" y="6079715"/>
            <a:ext cx="230425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指定画笔颜色为红色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3479165" y="6299381"/>
            <a:ext cx="444763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13.1.3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Paint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706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27078"/>
              </p:ext>
            </p:extLst>
          </p:nvPr>
        </p:nvGraphicFramePr>
        <p:xfrm>
          <a:off x="466725" y="2066950"/>
          <a:ext cx="8229600" cy="29577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8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drawRect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Rect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r, Paint paint)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使用画笔绘制矩形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drawOval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RectF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oval, Paint paint)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使用画笔绘制椭圆形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drawCircle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(float cx, float cy, float radius, Paint paint)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使用画笔在指定位置画出指定半径的圆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drawLine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(float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startX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startY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stopX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stopY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, Paint paint)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使用画笔在指定位置画线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drawRoundRect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RectF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rect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rx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ry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, Paint paint)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使用画笔绘制指定圆角矩形，其中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rx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轴圆角半径，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ry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轴圆角半径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3427413" y="1628800"/>
            <a:ext cx="18453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常用方法</a:t>
            </a: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13.1.4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Canvas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11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67544" y="2060848"/>
            <a:ext cx="8229600" cy="300037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protected void onDraw(Canvas canvas) {</a:t>
            </a:r>
          </a:p>
          <a:p>
            <a:r>
              <a:rPr lang="en-US" altLang="zh-CN" dirty="0"/>
              <a:t>        super.onDraw(canvas);</a:t>
            </a:r>
          </a:p>
          <a:p>
            <a:r>
              <a:rPr lang="en-US" altLang="zh-CN" dirty="0"/>
              <a:t>        Paint paint  = new Paint();         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paint.setColor(Color.RED);</a:t>
            </a:r>
          </a:p>
          <a:p>
            <a:r>
              <a:rPr lang="en-US" altLang="zh-CN" dirty="0"/>
              <a:t>        Rect r = new Rect(40,40,200,100); 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canvas.drawRect(r,paint);           </a:t>
            </a:r>
            <a:endParaRPr lang="zh-CN" altLang="en-US" dirty="0"/>
          </a:p>
          <a:p>
            <a:r>
              <a:rPr lang="en-US" altLang="zh-CN" dirty="0"/>
              <a:t>    }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980261" y="2994576"/>
            <a:ext cx="273367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155261" y="2996992"/>
            <a:ext cx="1219200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创建画笔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980261" y="3805789"/>
            <a:ext cx="36163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057899" y="3804898"/>
            <a:ext cx="3567112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构建矩形对象并指定位置、宽高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980261" y="4232033"/>
            <a:ext cx="273526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155261" y="4226127"/>
            <a:ext cx="240565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调用绘制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矩形的方法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3731681" y="3180036"/>
            <a:ext cx="44263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>
            <a:off x="4596586" y="3984898"/>
            <a:ext cx="461313" cy="55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3731681" y="4414773"/>
            <a:ext cx="423580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13.1.4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Canvas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48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99592" y="2996952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23635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13.1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常用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的绘图类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3107673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13.2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为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图像添加特效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97740" y="385175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13.3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动画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329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92056"/>
              </p:ext>
            </p:extLst>
          </p:nvPr>
        </p:nvGraphicFramePr>
        <p:xfrm>
          <a:off x="466725" y="1577752"/>
          <a:ext cx="8229600" cy="27626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1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创建一个唯一的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setTranslate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dx, 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指定图像在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轴移动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的距离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setRotate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degrees)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用于指定图片旋转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degrees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度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setScale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sx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指定图像在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轴的缩放比例为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setSkew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kx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设置图像在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轴的倾斜值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3427413" y="1196752"/>
            <a:ext cx="2451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Matrix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类中的特效方法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6250" y="4509120"/>
            <a:ext cx="8229600" cy="115212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Matrix matrix = new Matrix(); </a:t>
            </a:r>
            <a:endParaRPr lang="zh-CN" altLang="en-US" dirty="0"/>
          </a:p>
          <a:p>
            <a:r>
              <a:rPr lang="en-US" altLang="zh-CN" dirty="0"/>
              <a:t>    matrix.setRotate(30);          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718771" y="4581128"/>
            <a:ext cx="29940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158674" y="4561482"/>
            <a:ext cx="190341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创建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Matrix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对象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19769" y="5013176"/>
            <a:ext cx="21177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275856" y="5013176"/>
            <a:ext cx="210285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设置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旋转角度为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30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3712796" y="4765794"/>
            <a:ext cx="4392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2837494" y="5197842"/>
            <a:ext cx="438362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13.2.1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Matrix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39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对角圆角矩形 11"/>
          <p:cNvSpPr/>
          <p:nvPr/>
        </p:nvSpPr>
        <p:spPr>
          <a:xfrm>
            <a:off x="899592" y="3717032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6"/>
          <p:cNvSpPr txBox="1"/>
          <p:nvPr/>
        </p:nvSpPr>
        <p:spPr>
          <a:xfrm>
            <a:off x="1097740" y="23635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13.1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常用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的绘图类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1097740" y="3107673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13.2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为图像添加特效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1097740" y="385175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13.3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动画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9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97084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364088" y="1606957"/>
            <a:ext cx="241471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中的动画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41388" y="3271490"/>
            <a:ext cx="1627187" cy="954088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补间动画</a:t>
            </a:r>
            <a:endParaRPr lang="en-US" altLang="zh-CN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折角形 18"/>
          <p:cNvSpPr/>
          <p:nvPr/>
        </p:nvSpPr>
        <p:spPr>
          <a:xfrm>
            <a:off x="2568575" y="3271490"/>
            <a:ext cx="5926138" cy="93980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通过对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进行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一系列的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图形变化来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实现动画效果，其中图形变化包括平移、缩放、旋转、改变透明度等。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2568575" y="4635153"/>
            <a:ext cx="5926138" cy="954087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按照事先准备好的静态图像顺序播放的，利用人眼的“视觉暂留”原理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，让用户产生动画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的错觉。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941388" y="4635153"/>
            <a:ext cx="1627187" cy="95408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逐帧动画</a:t>
            </a:r>
          </a:p>
          <a:p>
            <a:pPr algn="ctr" eaLnBrk="1" hangingPunct="1"/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481013" y="1987203"/>
            <a:ext cx="7975600" cy="10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开发中，避免不了用到动画，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系统给我们提供了两种实现动画效果的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，分别为补间动画和逐帧动画。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260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97084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补间动画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81013" y="2070993"/>
            <a:ext cx="7975600" cy="10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中，提供了四种补间动画：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折角形 17"/>
          <p:cNvSpPr/>
          <p:nvPr/>
        </p:nvSpPr>
        <p:spPr>
          <a:xfrm>
            <a:off x="2522512" y="2844453"/>
            <a:ext cx="3849688" cy="541337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透明度渐变动画（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AlphaAnimation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9" name="折角形 18"/>
          <p:cNvSpPr/>
          <p:nvPr/>
        </p:nvSpPr>
        <p:spPr>
          <a:xfrm>
            <a:off x="2522512" y="3601690"/>
            <a:ext cx="3849688" cy="539750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旋转动画（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RotateAnimation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折角形 19"/>
          <p:cNvSpPr/>
          <p:nvPr/>
        </p:nvSpPr>
        <p:spPr>
          <a:xfrm>
            <a:off x="2522512" y="4300190"/>
            <a:ext cx="3849688" cy="539750"/>
          </a:xfrm>
          <a:prstGeom prst="foldedCorner">
            <a:avLst/>
          </a:prstGeom>
          <a:solidFill>
            <a:srgbClr val="CDFFE4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缩放动画（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ScaleAnimation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2522512" y="5047903"/>
            <a:ext cx="3849688" cy="541337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平移动画（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TranslateAnimation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13.3.1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补间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893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41148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606957"/>
            <a:ext cx="216024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透明度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81013" y="1998985"/>
            <a:ext cx="7975600" cy="143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透明度渐变动画是通过改变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sz="2000" dirty="0"/>
              <a:t>组件透明度来实现的渐变效果</a:t>
            </a:r>
            <a:r>
              <a:rPr lang="zh-CN" altLang="en-US" sz="2000" dirty="0" smtClean="0"/>
              <a:t>。它主要</a:t>
            </a:r>
            <a:r>
              <a:rPr lang="zh-CN" altLang="en-US" sz="2000" dirty="0"/>
              <a:t>通过指定动画开始时</a:t>
            </a:r>
            <a:r>
              <a:rPr lang="en-US" altLang="zh-CN" sz="2000" dirty="0"/>
              <a:t>View</a:t>
            </a:r>
            <a:r>
              <a:rPr lang="zh-CN" altLang="en-US" sz="2000" dirty="0"/>
              <a:t>的透明度、结束时</a:t>
            </a:r>
            <a:r>
              <a:rPr lang="en-US" altLang="zh-CN" sz="2000" dirty="0"/>
              <a:t>View</a:t>
            </a:r>
            <a:r>
              <a:rPr lang="zh-CN" altLang="en-US" sz="2000" dirty="0"/>
              <a:t>的透明度以及动画持续时间来实现的。</a:t>
            </a:r>
            <a:endParaRPr lang="en-US" altLang="zh-CN" sz="2000" dirty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730850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13.3.1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补间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1026" name="Picture 2" descr="F:\Android图书资料\Android\11《Android移动应用基础教程(Android Studio)》（第2版)\02_资源\教材源代码\教材源代码\chapter13\Tween\app\src\main\res\drawable\iv_tw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692" y="3901096"/>
            <a:ext cx="1110318" cy="11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38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19" y="923156"/>
            <a:ext cx="8205093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588" y="1789113"/>
            <a:ext cx="7693025" cy="424815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&lt;?xml version="1.0" encoding="utf-8"?&gt;</a:t>
            </a:r>
          </a:p>
          <a:p>
            <a:r>
              <a:rPr lang="en-US" altLang="zh-CN" dirty="0"/>
              <a:t>    &lt;set xmlns:android="http://schemas.android.com/apk/res/android"&gt;</a:t>
            </a:r>
          </a:p>
          <a:p>
            <a:r>
              <a:rPr lang="en-US" altLang="zh-CN" dirty="0"/>
              <a:t>        &lt;alpha</a:t>
            </a:r>
          </a:p>
          <a:p>
            <a:r>
              <a:rPr lang="en-US" altLang="zh-CN" dirty="0"/>
              <a:t>            android:interpolator = "@android:anim/linear_interpolator"</a:t>
            </a:r>
          </a:p>
          <a:p>
            <a:r>
              <a:rPr lang="en-US" altLang="zh-CN" dirty="0"/>
              <a:t>            android:repeatMode = "reverse"</a:t>
            </a:r>
          </a:p>
          <a:p>
            <a:r>
              <a:rPr lang="en-US" altLang="zh-CN" dirty="0"/>
              <a:t>            android:repeatCount = "infinite"</a:t>
            </a:r>
          </a:p>
          <a:p>
            <a:r>
              <a:rPr lang="en-US" altLang="zh-CN" dirty="0"/>
              <a:t>            android:duration = "1000"</a:t>
            </a:r>
          </a:p>
          <a:p>
            <a:r>
              <a:rPr lang="en-US" altLang="zh-CN" dirty="0"/>
              <a:t>            android:fromAlpha = "1.0"</a:t>
            </a:r>
          </a:p>
          <a:p>
            <a:r>
              <a:rPr lang="en-US" altLang="zh-CN" dirty="0"/>
              <a:t>            android:toAlpha = "0.0"/&gt;</a:t>
            </a:r>
          </a:p>
          <a:p>
            <a:r>
              <a:rPr lang="en-US" altLang="zh-CN" dirty="0"/>
              <a:t>    &lt;/set&gt;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1468438" y="3107016"/>
            <a:ext cx="55070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3052200" y="2398574"/>
            <a:ext cx="311554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控制动画的变化速度（匀速）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4610100" y="2782885"/>
            <a:ext cx="0" cy="29871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1468438" y="3539610"/>
            <a:ext cx="30353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941565" y="3573056"/>
            <a:ext cx="3240088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设置动画重复的方式（反向）</a:t>
            </a: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4519613" y="3724275"/>
            <a:ext cx="412427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矩形 34"/>
          <p:cNvSpPr/>
          <p:nvPr/>
        </p:nvSpPr>
        <p:spPr bwMode="auto">
          <a:xfrm>
            <a:off x="1468438" y="3937278"/>
            <a:ext cx="30353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4932040" y="3978675"/>
            <a:ext cx="3455988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设置动画重复次数（无限循环）</a:t>
            </a: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4519613" y="4121150"/>
            <a:ext cx="412427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/>
          <p:cNvSpPr/>
          <p:nvPr/>
        </p:nvSpPr>
        <p:spPr bwMode="auto">
          <a:xfrm>
            <a:off x="1468438" y="4351616"/>
            <a:ext cx="30353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4941565" y="4365144"/>
            <a:ext cx="2087563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指定动画播放时长</a:t>
            </a: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4519613" y="4535488"/>
            <a:ext cx="412427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矩形 40"/>
          <p:cNvSpPr/>
          <p:nvPr/>
        </p:nvSpPr>
        <p:spPr bwMode="auto">
          <a:xfrm>
            <a:off x="1468438" y="4758016"/>
            <a:ext cx="30353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4941565" y="4747145"/>
            <a:ext cx="392430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指定动画开始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时的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透明度（不透明）</a:t>
            </a: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4519613" y="4941888"/>
            <a:ext cx="412427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/>
          <p:cNvSpPr/>
          <p:nvPr/>
        </p:nvSpPr>
        <p:spPr bwMode="auto">
          <a:xfrm>
            <a:off x="1468438" y="5161241"/>
            <a:ext cx="30353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4941565" y="5157232"/>
            <a:ext cx="3744913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指定动画结束时的透明度（透明）</a:t>
            </a: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4519613" y="5345907"/>
            <a:ext cx="412427" cy="793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透明度渐变动画文件（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.xml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44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如何获取机器人的聊天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数据</a:t>
            </a:r>
            <a:r>
              <a:rPr lang="zh-CN" altLang="en-US" sz="2400" dirty="0"/>
              <a:t>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如何解析获取的机器人聊天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数据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41148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868144" y="1648677"/>
            <a:ext cx="136815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旋转动画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81013" y="2070993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zh-CN" sz="2000" dirty="0"/>
              <a:t>旋转</a:t>
            </a:r>
            <a:r>
              <a:rPr lang="zh-CN" altLang="zh-CN" sz="2000" dirty="0" smtClean="0"/>
              <a:t>动画</a:t>
            </a:r>
            <a:r>
              <a:rPr lang="zh-CN" altLang="en-US" sz="2000" dirty="0" smtClean="0"/>
              <a:t>是</a:t>
            </a:r>
            <a:r>
              <a:rPr lang="zh-CN" altLang="zh-CN" sz="2000" dirty="0" smtClean="0"/>
              <a:t>通过</a:t>
            </a:r>
            <a:r>
              <a:rPr lang="zh-CN" altLang="zh-CN" sz="2000" dirty="0"/>
              <a:t>对</a:t>
            </a:r>
            <a:r>
              <a:rPr lang="en-US" altLang="zh-CN" sz="2000" dirty="0"/>
              <a:t>View</a:t>
            </a:r>
            <a:r>
              <a:rPr lang="zh-CN" altLang="zh-CN" sz="2000" dirty="0"/>
              <a:t>指定动画开始时的旋转角度、结束时的旋转角度以及动画播放时长来</a:t>
            </a:r>
            <a:r>
              <a:rPr lang="zh-CN" altLang="zh-CN" sz="2000" dirty="0" smtClean="0"/>
              <a:t>实现</a:t>
            </a:r>
            <a:r>
              <a:rPr lang="zh-CN" altLang="en-US" sz="2000" dirty="0" smtClean="0"/>
              <a:t>的。</a:t>
            </a:r>
            <a:endParaRPr lang="en-US" altLang="zh-CN" sz="2000" dirty="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724328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13.3.1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补间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11" name="Picture 2" descr="F:\Android图书资料\Android\11《Android移动应用基础教程(Android Studio)》（第2版)\02_资源\教材源代码\教材源代码\chapter13\Tween\app\src\main\res\drawable\iv_tw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21542"/>
            <a:ext cx="1110318" cy="11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16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19" y="923156"/>
            <a:ext cx="8205093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3588" y="1628800"/>
            <a:ext cx="7693025" cy="466248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&lt;?xml version="1.0" encoding="utf-8"?&gt;</a:t>
            </a:r>
          </a:p>
          <a:p>
            <a:r>
              <a:rPr lang="en-US" altLang="zh-CN" dirty="0"/>
              <a:t>    &lt;set xmlns:android="http://schemas.android.com/apk/res/android"&gt;</a:t>
            </a:r>
          </a:p>
          <a:p>
            <a:r>
              <a:rPr lang="en-US" altLang="zh-CN" dirty="0"/>
              <a:t>        &lt;rotate</a:t>
            </a:r>
          </a:p>
          <a:p>
            <a:r>
              <a:rPr lang="en-US" altLang="zh-CN" dirty="0"/>
              <a:t>            android:fromDegrees="0"</a:t>
            </a:r>
          </a:p>
          <a:p>
            <a:r>
              <a:rPr lang="en-US" altLang="zh-CN" dirty="0"/>
              <a:t>            android:toDegrees="360"</a:t>
            </a:r>
          </a:p>
          <a:p>
            <a:r>
              <a:rPr lang="en-US" altLang="zh-CN" dirty="0"/>
              <a:t>            android:pivotX="50%"</a:t>
            </a:r>
          </a:p>
          <a:p>
            <a:r>
              <a:rPr lang="en-US" altLang="zh-CN" dirty="0"/>
              <a:t>            android:pivotY="50%"</a:t>
            </a:r>
          </a:p>
          <a:p>
            <a:r>
              <a:rPr lang="en-US" altLang="zh-CN" dirty="0"/>
              <a:t>            android:repeatMode="reverse"</a:t>
            </a:r>
          </a:p>
          <a:p>
            <a:r>
              <a:rPr lang="en-US" altLang="zh-CN" dirty="0"/>
              <a:t>            android:repeatCount="infinite"</a:t>
            </a:r>
          </a:p>
          <a:p>
            <a:r>
              <a:rPr lang="en-US" altLang="zh-CN" dirty="0"/>
              <a:t>            android:duration="1000"/&gt;</a:t>
            </a:r>
          </a:p>
          <a:p>
            <a:r>
              <a:rPr lang="en-US" altLang="zh-CN" dirty="0"/>
              <a:t>    &lt;/set&gt;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1468438" y="2946703"/>
            <a:ext cx="26511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614219" y="2893121"/>
            <a:ext cx="332893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指定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View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在动画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开始时的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角度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139952" y="3132162"/>
            <a:ext cx="42862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1468438" y="3379297"/>
            <a:ext cx="26511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614219" y="3325209"/>
            <a:ext cx="332893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指定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View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在动画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结束时的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角度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4139952" y="3563963"/>
            <a:ext cx="428625" cy="6349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/>
          <p:cNvSpPr/>
          <p:nvPr/>
        </p:nvSpPr>
        <p:spPr bwMode="auto">
          <a:xfrm>
            <a:off x="1468438" y="3776965"/>
            <a:ext cx="26511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4614219" y="3757257"/>
            <a:ext cx="224881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指定旋转点的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坐标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4139952" y="3960837"/>
            <a:ext cx="438150" cy="794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1468438" y="4191303"/>
            <a:ext cx="26511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614219" y="4189305"/>
            <a:ext cx="224881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指定旋转点的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Y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坐标</a:t>
            </a:r>
          </a:p>
        </p:txBody>
      </p:sp>
      <p:cxnSp>
        <p:nvCxnSpPr>
          <p:cNvPr id="34" name="直接箭头连接符 33"/>
          <p:cNvCxnSpPr/>
          <p:nvPr/>
        </p:nvCxnSpPr>
        <p:spPr bwMode="auto">
          <a:xfrm flipV="1">
            <a:off x="4139952" y="4375969"/>
            <a:ext cx="441325" cy="7143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旋转动画文件（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.xml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42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41148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缩放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1013" y="2070993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zh-CN" sz="2000" dirty="0"/>
              <a:t>缩放</a:t>
            </a:r>
            <a:r>
              <a:rPr lang="zh-CN" altLang="zh-CN" sz="2000" dirty="0" smtClean="0"/>
              <a:t>动画</a:t>
            </a:r>
            <a:r>
              <a:rPr lang="zh-CN" altLang="en-US" sz="2000" dirty="0" smtClean="0"/>
              <a:t>是</a:t>
            </a:r>
            <a:r>
              <a:rPr lang="zh-CN" altLang="zh-CN" sz="2000" dirty="0" smtClean="0"/>
              <a:t>通过</a:t>
            </a:r>
            <a:r>
              <a:rPr lang="zh-CN" altLang="en-US" sz="2000" dirty="0" smtClean="0"/>
              <a:t>对</a:t>
            </a:r>
            <a:r>
              <a:rPr lang="zh-CN" altLang="zh-CN" sz="2000" dirty="0" smtClean="0"/>
              <a:t>动画</a:t>
            </a:r>
            <a:r>
              <a:rPr lang="zh-CN" altLang="zh-CN" sz="2000" dirty="0"/>
              <a:t>指定开始时的缩放系数、结束时的缩放系数以及动画持续时长来</a:t>
            </a:r>
            <a:r>
              <a:rPr lang="zh-CN" altLang="zh-CN" sz="2000" dirty="0" smtClean="0"/>
              <a:t>实现</a:t>
            </a:r>
            <a:r>
              <a:rPr lang="zh-CN" altLang="en-US" sz="2000" dirty="0" smtClean="0"/>
              <a:t>的。</a:t>
            </a:r>
            <a:endParaRPr lang="zh-CN" altLang="en-US" sz="2000" dirty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023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13.3.1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补间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11" name="Picture 2" descr="F:\Android图书资料\Android\11《Android移动应用基础教程(Android Studio)》（第2版)\02_资源\教材源代码\教材源代码\chapter13\Tween\app\src\main\res\drawable\iv_tw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066" y="3429000"/>
            <a:ext cx="1110318" cy="11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283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19" y="923156"/>
            <a:ext cx="8205093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9552" y="1466999"/>
            <a:ext cx="7693025" cy="498633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    &lt;?xml version="1.0" encoding="utf-8"?&gt;</a:t>
            </a:r>
          </a:p>
          <a:p>
            <a:r>
              <a:rPr lang="en-US" altLang="zh-CN" sz="1600" dirty="0"/>
              <a:t>    &lt;set xmlns:android="http://schemas.android.com/apk/res/android"&gt;</a:t>
            </a:r>
          </a:p>
          <a:p>
            <a:r>
              <a:rPr lang="en-US" altLang="zh-CN" sz="1600" dirty="0"/>
              <a:t>        &lt;scale</a:t>
            </a:r>
          </a:p>
          <a:p>
            <a:r>
              <a:rPr lang="en-US" altLang="zh-CN" sz="1600" dirty="0"/>
              <a:t>            android:repeatMode="reverse"</a:t>
            </a:r>
          </a:p>
          <a:p>
            <a:r>
              <a:rPr lang="en-US" altLang="zh-CN" sz="1600" dirty="0"/>
              <a:t>            android:repeatCount="infinite"</a:t>
            </a:r>
          </a:p>
          <a:p>
            <a:r>
              <a:rPr lang="en-US" altLang="zh-CN" sz="1600" dirty="0"/>
              <a:t>            android:duration="3000"</a:t>
            </a:r>
          </a:p>
          <a:p>
            <a:r>
              <a:rPr lang="en-US" altLang="zh-CN" sz="1600" dirty="0"/>
              <a:t>            android:fromXScale="1.0"</a:t>
            </a:r>
          </a:p>
          <a:p>
            <a:r>
              <a:rPr lang="en-US" altLang="zh-CN" sz="1600" dirty="0"/>
              <a:t>            android:fromYScale="1.0"</a:t>
            </a:r>
          </a:p>
          <a:p>
            <a:r>
              <a:rPr lang="en-US" altLang="zh-CN" sz="1600" dirty="0"/>
              <a:t>            android:toXScale="0.5"</a:t>
            </a:r>
          </a:p>
          <a:p>
            <a:r>
              <a:rPr lang="en-US" altLang="zh-CN" sz="1600" dirty="0"/>
              <a:t>            android:toYScale="0.5"</a:t>
            </a:r>
          </a:p>
          <a:p>
            <a:r>
              <a:rPr lang="en-US" altLang="zh-CN" sz="1600" dirty="0"/>
              <a:t>            android:pivotX="50%"</a:t>
            </a:r>
          </a:p>
          <a:p>
            <a:r>
              <a:rPr lang="en-US" altLang="zh-CN" sz="1600" dirty="0"/>
              <a:t>            android:pivotY="50%"/&gt;</a:t>
            </a:r>
          </a:p>
          <a:p>
            <a:r>
              <a:rPr lang="en-US" altLang="zh-CN" sz="1600" dirty="0"/>
              <a:t>    &lt;/set&gt;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1174552" y="3746927"/>
            <a:ext cx="23368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3906639" y="3717072"/>
            <a:ext cx="4745038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指定动画开始时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轴上的缩放系数（不变化）</a:t>
            </a:r>
          </a:p>
        </p:txBody>
      </p:sp>
      <p:cxnSp>
        <p:nvCxnSpPr>
          <p:cNvPr id="45" name="直接箭头连接符 44"/>
          <p:cNvCxnSpPr/>
          <p:nvPr/>
        </p:nvCxnSpPr>
        <p:spPr bwMode="auto">
          <a:xfrm flipV="1">
            <a:off x="3535164" y="3924449"/>
            <a:ext cx="32067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矩形 45"/>
          <p:cNvSpPr/>
          <p:nvPr/>
        </p:nvSpPr>
        <p:spPr bwMode="auto">
          <a:xfrm>
            <a:off x="1174552" y="4143802"/>
            <a:ext cx="23368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3906639" y="4149120"/>
            <a:ext cx="4745038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指定动画开始时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Y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轴上的缩放系数（不变化）</a:t>
            </a:r>
          </a:p>
        </p:txBody>
      </p:sp>
      <p:cxnSp>
        <p:nvCxnSpPr>
          <p:cNvPr id="48" name="直接箭头连接符 47"/>
          <p:cNvCxnSpPr/>
          <p:nvPr/>
        </p:nvCxnSpPr>
        <p:spPr bwMode="auto">
          <a:xfrm>
            <a:off x="3546277" y="4329261"/>
            <a:ext cx="3429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矩形 48"/>
          <p:cNvSpPr/>
          <p:nvPr/>
        </p:nvSpPr>
        <p:spPr bwMode="auto">
          <a:xfrm>
            <a:off x="1174552" y="4540677"/>
            <a:ext cx="23368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3906639" y="4546136"/>
            <a:ext cx="5062538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指定动画结束时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轴上的缩放系数（缩小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0.5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倍）</a:t>
            </a: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3535164" y="4726136"/>
            <a:ext cx="3429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矩形 51"/>
          <p:cNvSpPr/>
          <p:nvPr/>
        </p:nvSpPr>
        <p:spPr bwMode="auto">
          <a:xfrm>
            <a:off x="1174552" y="4929614"/>
            <a:ext cx="23368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53" name="圆角矩形 52"/>
          <p:cNvSpPr/>
          <p:nvPr/>
        </p:nvSpPr>
        <p:spPr bwMode="auto">
          <a:xfrm>
            <a:off x="3906639" y="4941719"/>
            <a:ext cx="5062538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指定动画结束时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Y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轴上的缩放系数（缩小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0.5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倍）</a:t>
            </a:r>
          </a:p>
        </p:txBody>
      </p:sp>
      <p:cxnSp>
        <p:nvCxnSpPr>
          <p:cNvPr id="54" name="直接箭头连接符 53"/>
          <p:cNvCxnSpPr/>
          <p:nvPr/>
        </p:nvCxnSpPr>
        <p:spPr bwMode="auto">
          <a:xfrm>
            <a:off x="3535164" y="5115074"/>
            <a:ext cx="3429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缩放动画文件（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.xml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84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41148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平移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81013" y="2070993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zh-CN" sz="2000" dirty="0"/>
              <a:t>平移动画是通过指定动画的开始位置、结束位置以及动画持续时长来实现的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49" y="3654152"/>
            <a:ext cx="11087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43629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13.3.1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补间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878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44444E-6 L 0.31459 0.00024 " pathEditMode="relative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19" y="923156"/>
            <a:ext cx="8205093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544" y="1574825"/>
            <a:ext cx="7693025" cy="4662487"/>
          </a:xfrm>
          <a:prstGeom prst="rect">
            <a:avLst/>
          </a:prstGeom>
          <a:solidFill>
            <a:srgbClr val="738AC8">
              <a:lumMod val="20000"/>
              <a:lumOff val="80000"/>
            </a:srgbClr>
          </a:solidFill>
          <a:ln w="19050">
            <a:noFill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&lt;?xml version="1.0" encoding="utf-8"?&gt;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&lt;set xmlns:android="http://schemas.android.com/apk/res/android"&gt;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&lt;translate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android:fromXDelta="0.0"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android:fromYDelta="0.0"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android:toXDelta="100"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android:toYDelta="0.0"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android:repeatCount="infinite"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android:repeatMode="reverse"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android:duration="4000"/&gt;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&lt;/set&gt;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1172394" y="2892728"/>
            <a:ext cx="256381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4096569" y="2855827"/>
            <a:ext cx="472390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指定动画开始时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View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轴坐标（原始位置）</a:t>
            </a:r>
          </a:p>
        </p:txBody>
      </p:sp>
      <p:cxnSp>
        <p:nvCxnSpPr>
          <p:cNvPr id="32" name="直接箭头连接符 31"/>
          <p:cNvCxnSpPr/>
          <p:nvPr/>
        </p:nvCxnSpPr>
        <p:spPr bwMode="auto">
          <a:xfrm flipV="1">
            <a:off x="3755256" y="3078187"/>
            <a:ext cx="320675" cy="158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 bwMode="auto">
          <a:xfrm>
            <a:off x="1172394" y="3325322"/>
            <a:ext cx="256381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4106095" y="3310343"/>
            <a:ext cx="471437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指定动画开始时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View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Y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轴坐标（原始位置）</a:t>
            </a: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3764781" y="3509987"/>
            <a:ext cx="341313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 bwMode="auto">
          <a:xfrm>
            <a:off x="1172394" y="3722990"/>
            <a:ext cx="256381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4136256" y="3692761"/>
            <a:ext cx="346008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指定动画结束时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View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轴坐标</a:t>
            </a: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3766369" y="3906862"/>
            <a:ext cx="369887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矩形 38"/>
          <p:cNvSpPr/>
          <p:nvPr/>
        </p:nvSpPr>
        <p:spPr bwMode="auto">
          <a:xfrm>
            <a:off x="1172394" y="4137328"/>
            <a:ext cx="256381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4126732" y="4124809"/>
            <a:ext cx="469374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指定动画结束时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View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Y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轴坐标（原始位置）</a:t>
            </a: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3755256" y="4329137"/>
            <a:ext cx="3810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平移动画文件（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.xml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9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 bwMode="auto">
          <a:xfrm rot="574600">
            <a:off x="776288" y="201642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85813" y="2021189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957263" y="2375202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77875" y="269905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90575" y="2681589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977989" y="3068960"/>
            <a:ext cx="51781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0" name="椭圆 59"/>
          <p:cNvSpPr/>
          <p:nvPr/>
        </p:nvSpPr>
        <p:spPr bwMode="auto">
          <a:xfrm rot="574600">
            <a:off x="782638" y="405001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90575" y="4054777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992188" y="4424664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3" name="矩形 62"/>
          <p:cNvSpPr/>
          <p:nvPr/>
        </p:nvSpPr>
        <p:spPr>
          <a:xfrm>
            <a:off x="1171575" y="2030714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5225" y="2681589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43163" y="3475339"/>
            <a:ext cx="4137025" cy="889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用户交互界面的设计与实现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创建四种动画文件</a:t>
            </a: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界面逻辑代码的设计与实现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71575" y="4002389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实现步骤： </a:t>
            </a:r>
          </a:p>
        </p:txBody>
      </p:sp>
      <p:sp>
        <p:nvSpPr>
          <p:cNvPr id="68" name="矩形 67"/>
          <p:cNvSpPr/>
          <p:nvPr/>
        </p:nvSpPr>
        <p:spPr>
          <a:xfrm>
            <a:off x="2443163" y="2040239"/>
            <a:ext cx="1416050" cy="331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创建四种补间动画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43163" y="2727627"/>
            <a:ext cx="1416050" cy="331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编写四种动画文件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55985" y="188640"/>
            <a:ext cx="47162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13.3.1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补间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49039"/>
            <a:ext cx="2437024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49039"/>
            <a:ext cx="2452459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79" y="1449039"/>
            <a:ext cx="2421700" cy="360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1449039"/>
            <a:ext cx="2452459" cy="360481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664" y="1440692"/>
            <a:ext cx="2441527" cy="361315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326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45" grpId="0" animBg="1"/>
      <p:bldP spid="46" grpId="0"/>
      <p:bldP spid="60" grpId="0" animBg="1"/>
      <p:bldP spid="61" grpId="0"/>
      <p:bldP spid="63" grpId="0"/>
      <p:bldP spid="64" grpId="0"/>
      <p:bldP spid="65" grpId="0"/>
      <p:bldP spid="67" grpId="0"/>
      <p:bldP spid="68" grpId="0"/>
      <p:bldP spid="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97084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逐帧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81013" y="1998985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逐帧动画是按照准备好的静态图像顺序播放的，利用人眼的“视觉暂留”原理，造成动画的错觉。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逐帧动画的原理与放胶片看电影的原理是一样的，它们都是一张一张地播放事先准备好的静态图像。</a:t>
            </a: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3924128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13.3.2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逐帧动画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2050" name="Picture 2" descr="F:\Android图书资料\Android\11《Android移动应用基础教程(Android Studio)》（第2版)\02_资源\教材源代码\教材源代码\chapter13\Frame\app\src\main\res\drawable\wifi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10" y="429309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Android图书资料\Android\11《Android移动应用基础教程(Android Studio)》（第2版)\02_资源\教材源代码\教材源代码\chapter13\Frame\app\src\main\res\drawable\wifi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427832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Android图书资料\Android\11《Android移动应用基础教程(Android Studio)》（第2版)\02_资源\教材源代码\教材源代码\chapter13\Frame\app\src\main\res\drawable\wifi0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427832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Android图书资料\Android\11《Android移动应用基础教程(Android Studio)》（第2版)\02_资源\教材源代码\教材源代码\chapter13\Frame\app\src\main\res\drawable\wifi0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42766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:\Android图书资料\Android\11《Android移动应用基础教程(Android Studio)》（第2版)\02_资源\教材源代码\教材源代码\chapter13\Frame\app\src\main\res\drawable\wifi0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10" y="42766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F:\Android图书资料\Android\11《Android移动应用基础教程(Android Studio)》（第2版)\02_资源\教材源代码\教材源代码\chapter13\Frame\app\src\main\res\drawable\wifi0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427217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128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1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2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2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2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 bwMode="auto">
          <a:xfrm rot="574600">
            <a:off x="776288" y="206533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85813" y="20701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57263" y="2424113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3" name="椭圆 42"/>
          <p:cNvSpPr/>
          <p:nvPr/>
        </p:nvSpPr>
        <p:spPr bwMode="auto">
          <a:xfrm rot="574600">
            <a:off x="777875" y="274796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90575" y="2730500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974725" y="3119438"/>
            <a:ext cx="522763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8" name="椭圆 47"/>
          <p:cNvSpPr/>
          <p:nvPr/>
        </p:nvSpPr>
        <p:spPr bwMode="auto">
          <a:xfrm rot="574600">
            <a:off x="782638" y="40989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90575" y="41036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992188" y="4473575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1171575" y="2060575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65225" y="2730500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43163" y="3267075"/>
            <a:ext cx="4137025" cy="1166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用户交互界面的设计与实现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引入图片资源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Frame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动画文件</a:t>
            </a: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编写界面逻辑代码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71575" y="4051300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实现步骤： </a:t>
            </a:r>
          </a:p>
        </p:txBody>
      </p:sp>
      <p:sp>
        <p:nvSpPr>
          <p:cNvPr id="56" name="矩形 55"/>
          <p:cNvSpPr/>
          <p:nvPr/>
        </p:nvSpPr>
        <p:spPr>
          <a:xfrm>
            <a:off x="2443163" y="2089150"/>
            <a:ext cx="1108075" cy="331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播放逐帧动画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443163" y="2776538"/>
            <a:ext cx="1724025" cy="331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掌握实现逐帧动画步骤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55985" y="188640"/>
            <a:ext cx="428416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13.3.2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逐帧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4824"/>
            <a:ext cx="2391289" cy="360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10" y="1844824"/>
            <a:ext cx="2413187" cy="360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10" y="1844824"/>
            <a:ext cx="241311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10" y="1844824"/>
            <a:ext cx="2410949" cy="360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62" y="1849037"/>
            <a:ext cx="2418635" cy="360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07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/>
      <p:bldP spid="43" grpId="0" animBg="1"/>
      <p:bldP spid="44" grpId="0"/>
      <p:bldP spid="48" grpId="0" animBg="1"/>
      <p:bldP spid="49" grpId="0"/>
      <p:bldP spid="51" grpId="0"/>
      <p:bldP spid="52" grpId="0"/>
      <p:bldP spid="53" grpId="0"/>
      <p:bldP spid="55" grpId="0"/>
      <p:bldP spid="56" grpId="0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1"/>
          <p:cNvSpPr>
            <a:spLocks noChangeArrowheads="1"/>
          </p:cNvSpPr>
          <p:nvPr/>
        </p:nvSpPr>
        <p:spPr bwMode="auto">
          <a:xfrm>
            <a:off x="2768600" y="1903413"/>
            <a:ext cx="5682258" cy="3253779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6B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2878759" y="2019967"/>
            <a:ext cx="5607050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本章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主要讲解了常用的绘图类、为图像添加特效以及动画等知识点，通过这些知识点可以实现炫酷的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应用界面并丰富界面的显示效果，给用户以较好的体验。由于现在企业项目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中需要实现的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炫酷动画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效果大部分都是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本章学习的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图形图像处理内容实现的，因此要求读者可以认真学习本章知识，达到掌握并灵活运用的效果。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81013" y="2024807"/>
            <a:ext cx="7975600" cy="147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常见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的绘图类有哪几</a:t>
            </a: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个？</a:t>
            </a:r>
            <a:endParaRPr lang="en-US" altLang="zh-CN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/>
              <a:t>Android</a:t>
            </a:r>
            <a:r>
              <a:rPr lang="zh-CN" altLang="en-US" sz="2400" dirty="0"/>
              <a:t>中的补间动画与逐帧动画的</a:t>
            </a:r>
            <a:r>
              <a:rPr lang="zh-CN" altLang="en-US" sz="2400" dirty="0" smtClean="0"/>
              <a:t>区别？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683568" y="1268760"/>
            <a:ext cx="797560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如何为图片添加特效？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请简要说明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Android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中有几种动画，以及每种动画</a:t>
            </a:r>
            <a:r>
              <a:rPr lang="zh-CN" altLang="en-US" sz="2400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sz="2400" smtClean="0">
                <a:latin typeface="Arial" pitchFamily="34" charset="0"/>
                <a:cs typeface="Arial" pitchFamily="34" charset="0"/>
              </a:rPr>
              <a:t>特点。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播放音频的类有哪些？</a:t>
            </a:r>
            <a:endParaRPr lang="en-US" altLang="zh-CN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播放视频的类和控件有哪些？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669447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 flipH="1" flipV="1">
            <a:off x="250855" y="2194588"/>
            <a:ext cx="2412993" cy="1140340"/>
            <a:chOff x="5687902" y="4225378"/>
            <a:chExt cx="2984111" cy="1209562"/>
          </a:xfrm>
        </p:grpSpPr>
        <p:grpSp>
          <p:nvGrpSpPr>
            <p:cNvPr id="3" name="组合 38"/>
            <p:cNvGrpSpPr>
              <a:grpSpLocks/>
            </p:cNvGrpSpPr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>
              <a:grpSpLocks/>
            </p:cNvGrpSpPr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910604" y="4225378"/>
              <a:ext cx="2048177" cy="58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pitchFamily="2" charset="-122"/>
                </a:rPr>
                <a:t>常用的绘图类</a:t>
              </a:r>
              <a:endParaRPr lang="zh-CN" altLang="en-US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pitchFamily="2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77381"/>
                </p:ext>
              </p:extLst>
            </p:nvPr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604908" y="4725142"/>
            <a:ext cx="2919426" cy="864099"/>
            <a:chOff x="4241839" y="5173746"/>
            <a:chExt cx="1922041" cy="724902"/>
          </a:xfrm>
        </p:grpSpPr>
        <p:grpSp>
          <p:nvGrpSpPr>
            <p:cNvPr id="20" name="组合 38"/>
            <p:cNvGrpSpPr>
              <a:grpSpLocks/>
            </p:cNvGrpSpPr>
            <p:nvPr/>
          </p:nvGrpSpPr>
          <p:grpSpPr bwMode="auto">
            <a:xfrm rot="5400000" flipV="1">
              <a:off x="4840409" y="4575176"/>
              <a:ext cx="724902" cy="1922041"/>
              <a:chOff x="6548912" y="4116775"/>
              <a:chExt cx="1028874" cy="880395"/>
            </a:xfrm>
          </p:grpSpPr>
          <p:grpSp>
            <p:nvGrpSpPr>
              <p:cNvPr id="22" name="组合 38"/>
              <p:cNvGrpSpPr>
                <a:grpSpLocks/>
              </p:cNvGrpSpPr>
              <p:nvPr/>
            </p:nvGrpSpPr>
            <p:grpSpPr bwMode="auto">
              <a:xfrm rot="10800000">
                <a:off x="6548912" y="4116775"/>
                <a:ext cx="857394" cy="728165"/>
                <a:chOff x="1885210" y="2385658"/>
                <a:chExt cx="857479" cy="72788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1565075" y="2705793"/>
                  <a:ext cx="640272" cy="1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70100" y="2640950"/>
                  <a:ext cx="87703" cy="857474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>
                <a:grpSpLocks/>
              </p:cNvGrpSpPr>
              <p:nvPr/>
            </p:nvGrpSpPr>
            <p:grpSpPr bwMode="auto">
              <a:xfrm flipH="1">
                <a:off x="6955900" y="4834669"/>
                <a:ext cx="621886" cy="162501"/>
                <a:chOff x="2354171" y="3561302"/>
                <a:chExt cx="623648" cy="162297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588850" y="3326623"/>
                  <a:ext cx="151397" cy="620756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595473" y="3341253"/>
                  <a:ext cx="141050" cy="623642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529108" y="5313071"/>
              <a:ext cx="1189373" cy="46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pitchFamily="2" charset="-122"/>
                </a:rPr>
                <a:t>常用的绘图类</a:t>
              </a:r>
              <a:endParaRPr lang="zh-CN" altLang="en-US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pitchFamily="2" charset="-122"/>
              </a:endParaRPr>
            </a:p>
          </p:txBody>
        </p:sp>
      </p:grpSp>
      <p:grpSp>
        <p:nvGrpSpPr>
          <p:cNvPr id="28" name="组合 6"/>
          <p:cNvGrpSpPr>
            <a:grpSpLocks/>
          </p:cNvGrpSpPr>
          <p:nvPr/>
        </p:nvGrpSpPr>
        <p:grpSpPr bwMode="auto">
          <a:xfrm>
            <a:off x="5895977" y="2060849"/>
            <a:ext cx="2852489" cy="1033477"/>
            <a:chOff x="5947984" y="1700003"/>
            <a:chExt cx="2855060" cy="1033509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984529" y="1700003"/>
              <a:ext cx="2169858" cy="1015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为图像添加特效</a:t>
              </a:r>
              <a:endParaRPr lang="en-US" altLang="zh-CN" b="1" dirty="0" smtClean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动画</a:t>
              </a:r>
              <a:endParaRPr lang="zh-CN" altLang="en-US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grpSp>
          <p:nvGrpSpPr>
            <p:cNvPr id="30" name="组合 16"/>
            <p:cNvGrpSpPr>
              <a:grpSpLocks/>
            </p:cNvGrpSpPr>
            <p:nvPr/>
          </p:nvGrpSpPr>
          <p:grpSpPr bwMode="auto">
            <a:xfrm flipH="1">
              <a:off x="5947984" y="2286831"/>
              <a:ext cx="2585191" cy="446681"/>
              <a:chOff x="1455470" y="2862509"/>
              <a:chExt cx="2703185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455470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714278" y="3309401"/>
                <a:ext cx="2444377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>
              <a:grpSpLocks/>
            </p:cNvGrpSpPr>
            <p:nvPr/>
          </p:nvGrpSpPr>
          <p:grpSpPr bwMode="auto">
            <a:xfrm flipH="1">
              <a:off x="8313653" y="1747971"/>
              <a:ext cx="489391" cy="520715"/>
              <a:chOff x="1857876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857876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5869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0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99592" y="2228866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23635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13.1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常用的绘图类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3107673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13.2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为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图像添加特效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97740" y="385175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13.3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动画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0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1067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992045" y="1648678"/>
            <a:ext cx="183626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常用的绘图类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5576" y="2150854"/>
            <a:ext cx="77768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Bitmap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获取图像文件信息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，对图像进行剪切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、旋转、缩放等操作，并可以指定格式保存图像文件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342900" marR="0" lvl="0" indent="-34290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BitmapFactory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位图工厂，它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是一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个工具类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342900" marR="0" lvl="0" indent="-34290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Paint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画笔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用来描述图形的颜色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风格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342900" marR="0" lvl="0" indent="-34290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Canvas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A1DA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画布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，通过该类提供的方法，可以绘制各种图形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常用的绘图类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69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33044"/>
              </p:ext>
            </p:extLst>
          </p:nvPr>
        </p:nvGraphicFramePr>
        <p:xfrm>
          <a:off x="466725" y="1698972"/>
          <a:ext cx="8229600" cy="42449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2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createBitmap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height,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创建位图，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代表要创建的图片的宽度，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代表高度，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代表图片的配置信息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315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createBitmap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colors[],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offset,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stride,int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height,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使用颜色数组创建一个指定宽高的位图，颜色数组的个数为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width*height</a:t>
                      </a: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createBitmap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(Bitmap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使用源位图创建一个新的位图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createBitmap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(Bitmap source,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height)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从源位图的指定坐标开始剪切指定宽高的一块图像，用于创建新的位图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315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createBitmap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(Bitmap source,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height,Matrix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filter)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按照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规则从源位图的指定坐标开始剪切指定宽高的一块图像，用于创建新的位图。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isRecycled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Bitmap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对象是否被回收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recycle()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回收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Bitmap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3384550" y="1268760"/>
            <a:ext cx="189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常用方法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13.1.1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Bitmap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37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61080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913" y="3201060"/>
            <a:ext cx="7653337" cy="92333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Bitmap.Config config  =  Config.ARGB_4444;</a:t>
            </a:r>
          </a:p>
          <a:p>
            <a:r>
              <a:rPr lang="en-US" altLang="zh-CN" dirty="0"/>
              <a:t>    Bitmap bitmap = Bitmap.createBitmap( width, height, config );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983716" y="3299763"/>
            <a:ext cx="13684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695584" y="2559348"/>
            <a:ext cx="1944687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Bitmap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内部类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337979" y="3298175"/>
            <a:ext cx="20574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3120491" y="2236508"/>
            <a:ext cx="2381250" cy="71596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Bitmap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的每个像素点占用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个字节内存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672977" y="3728388"/>
            <a:ext cx="1979613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792512" y="4413632"/>
            <a:ext cx="3635375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图片的宽度、高度以及配置信息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 flipV="1">
            <a:off x="1655985" y="2919348"/>
            <a:ext cx="11943" cy="36563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 flipV="1">
            <a:off x="4311116" y="2952471"/>
            <a:ext cx="0" cy="332513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5610200" y="4097720"/>
            <a:ext cx="0" cy="315912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13.1.1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Bitmap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106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98541"/>
              </p:ext>
            </p:extLst>
          </p:nvPr>
        </p:nvGraphicFramePr>
        <p:xfrm>
          <a:off x="466725" y="1625377"/>
          <a:ext cx="8229600" cy="17272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3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25" marB="45725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25" marB="45725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decodeFile</a:t>
                      </a:r>
                      <a:r>
                        <a:rPr lang="en-US" altLang="zh-CN" sz="1400" dirty="0" smtClean="0"/>
                        <a:t>(String </a:t>
                      </a:r>
                      <a:r>
                        <a:rPr lang="en-US" altLang="zh-CN" sz="1400" dirty="0" err="1" smtClean="0"/>
                        <a:t>pathName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/>
                    </a:p>
                  </a:txBody>
                  <a:tcPr marL="91432" marR="91432" marT="45725" marB="45725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将指定路径的文件解码为位图</a:t>
                      </a:r>
                      <a:endParaRPr lang="en-US" altLang="zh-CN" sz="1400" dirty="0" smtClean="0"/>
                    </a:p>
                  </a:txBody>
                  <a:tcPr marL="91432" marR="91432" marT="45725" marB="45725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decodeStream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InputStream</a:t>
                      </a:r>
                      <a:r>
                        <a:rPr lang="en-US" altLang="zh-CN" sz="1400" dirty="0" smtClean="0"/>
                        <a:t> is)</a:t>
                      </a:r>
                      <a:endParaRPr lang="zh-CN" altLang="en-US" sz="1400" b="0" dirty="0"/>
                    </a:p>
                  </a:txBody>
                  <a:tcPr marL="91432" marR="91432" marT="45725" marB="45725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将指定输入流解码为位图</a:t>
                      </a:r>
                      <a:endParaRPr lang="en-US" altLang="zh-CN" sz="1400" dirty="0" smtClean="0"/>
                    </a:p>
                  </a:txBody>
                  <a:tcPr marL="91432" marR="91432" marT="45725" marB="45725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decodeResource</a:t>
                      </a:r>
                      <a:r>
                        <a:rPr lang="en-US" altLang="zh-CN" sz="1400" dirty="0" smtClean="0"/>
                        <a:t>(Resources res, </a:t>
                      </a:r>
                      <a:r>
                        <a:rPr lang="en-US" altLang="zh-CN" sz="1400" dirty="0" err="1" smtClean="0"/>
                        <a:t>int</a:t>
                      </a:r>
                      <a:r>
                        <a:rPr lang="en-US" altLang="zh-CN" sz="1400" dirty="0" smtClean="0"/>
                        <a:t> id)</a:t>
                      </a:r>
                      <a:endParaRPr lang="zh-CN" altLang="en-US" sz="1400" b="0" dirty="0"/>
                    </a:p>
                  </a:txBody>
                  <a:tcPr marL="91432" marR="91432" marT="45725" marB="45725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将给定的资源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解析为位图</a:t>
                      </a:r>
                      <a:endParaRPr lang="en-US" altLang="zh-CN" sz="1400" dirty="0" smtClean="0"/>
                    </a:p>
                  </a:txBody>
                  <a:tcPr marL="91432" marR="91432" marT="45725" marB="45725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25" marB="45725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</a:p>
                  </a:txBody>
                  <a:tcPr marL="91432" marR="91432" marT="45725" marB="45725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2921000" y="1196752"/>
            <a:ext cx="2614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BitmapFactory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常用方法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66725" y="3710410"/>
            <a:ext cx="8229600" cy="92333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Bitmap bitmap = </a:t>
            </a:r>
            <a:endParaRPr lang="zh-CN" altLang="zh-CN" dirty="0"/>
          </a:p>
          <a:p>
            <a:r>
              <a:rPr lang="en-US" altLang="zh-CN" dirty="0"/>
              <a:t>                    </a:t>
            </a:r>
            <a:r>
              <a:rPr lang="en-US" altLang="zh-CN" dirty="0" err="1" smtClean="0"/>
              <a:t>BitmapFactory.decodeResource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this.getResources</a:t>
            </a:r>
            <a:r>
              <a:rPr lang="en-US" altLang="zh-CN" dirty="0"/>
              <a:t>(),</a:t>
            </a:r>
            <a:r>
              <a:rPr lang="en-US" altLang="zh-CN" dirty="0" err="1" smtClean="0"/>
              <a:t>R.drawable.icon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 bwMode="auto">
          <a:xfrm>
            <a:off x="1566863" y="4231569"/>
            <a:ext cx="667754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1723515" y="4869160"/>
            <a:ext cx="539852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decodeResource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方法将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drawable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文件夹中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icon.png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图片资源解码为位图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4422775" y="4605635"/>
            <a:ext cx="0" cy="26352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13.1.2  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BitmapFactory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04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1eeecc2e180c4de44bbd21c459e26b8e8435aba"/>
  <p:tag name="ISPRING_ULTRA_SCORM_COURSE_ID" val="BD1EEAA1-EE79-4CF3-A7AC-190916AD26BC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1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itmapFactory类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Paint类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Canvas类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Canvas类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Canvas类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补间动画（Tween Animation）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补间动画（Tween Animation）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十章 高级编程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透明度渐变动画文件（.xml）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补间动画（Tween Animation）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旋转动画文件（.xml）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补间动画（Tween Animation）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缩放动画文件（.xml）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补间动画（Tween Animation）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平移动画文件（.xml）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补间动画（Tween Animation）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逐帧动画（Frame Animation）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逐帧动画（Frame Animation）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图形图像处理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itmap类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itmap类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</TotalTime>
  <Words>2044</Words>
  <Application>Microsoft Office PowerPoint</Application>
  <PresentationFormat>全屏显示(4:3)</PresentationFormat>
  <Paragraphs>324</Paragraphs>
  <Slides>31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chapter10</dc:title>
  <dc:creator>admin</dc:creator>
  <cp:lastModifiedBy>柴永菲</cp:lastModifiedBy>
  <cp:revision>594</cp:revision>
  <dcterms:created xsi:type="dcterms:W3CDTF">2015-06-29T07:19:00Z</dcterms:created>
  <dcterms:modified xsi:type="dcterms:W3CDTF">2019-01-08T06:16:47Z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