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tags/tag6.xml" ContentType="application/vnd.openxmlformats-officedocument.presentationml.tags+xml"/>
  <Override PartName="/ppt/notesSlides/notesSlide5.xml" ContentType="application/vnd.openxmlformats-officedocument.presentationml.notesSlide+xml"/>
  <Override PartName="/ppt/tags/tag7.xml" ContentType="application/vnd.openxmlformats-officedocument.presentationml.tags+xml"/>
  <Override PartName="/ppt/notesSlides/notesSlide6.xml" ContentType="application/vnd.openxmlformats-officedocument.presentationml.notesSlide+xml"/>
  <Override PartName="/ppt/tags/tag8.xml" ContentType="application/vnd.openxmlformats-officedocument.presentationml.tags+xml"/>
  <Override PartName="/ppt/notesSlides/notesSlide7.xml" ContentType="application/vnd.openxmlformats-officedocument.presentationml.notesSlide+xml"/>
  <Override PartName="/ppt/tags/tag9.xml" ContentType="application/vnd.openxmlformats-officedocument.presentationml.tags+xml"/>
  <Override PartName="/ppt/notesSlides/notesSlide8.xml" ContentType="application/vnd.openxmlformats-officedocument.presentationml.notesSlide+xml"/>
  <Override PartName="/ppt/tags/tag10.xml" ContentType="application/vnd.openxmlformats-officedocument.presentationml.tags+xml"/>
  <Override PartName="/ppt/notesSlides/notesSlide9.xml" ContentType="application/vnd.openxmlformats-officedocument.presentationml.notesSlide+xml"/>
  <Override PartName="/ppt/tags/tag11.xml" ContentType="application/vnd.openxmlformats-officedocument.presentationml.tags+xml"/>
  <Override PartName="/ppt/notesSlides/notesSlide10.xml" ContentType="application/vnd.openxmlformats-officedocument.presentationml.notesSlide+xml"/>
  <Override PartName="/ppt/tags/tag12.xml" ContentType="application/vnd.openxmlformats-officedocument.presentationml.tags+xml"/>
  <Override PartName="/ppt/notesSlides/notesSlide11.xml" ContentType="application/vnd.openxmlformats-officedocument.presentationml.notesSlide+xml"/>
  <Override PartName="/ppt/tags/tag13.xml" ContentType="application/vnd.openxmlformats-officedocument.presentationml.tags+xml"/>
  <Override PartName="/ppt/notesSlides/notesSlide12.xml" ContentType="application/vnd.openxmlformats-officedocument.presentationml.notesSlide+xml"/>
  <Override PartName="/ppt/tags/tag14.xml" ContentType="application/vnd.openxmlformats-officedocument.presentationml.tags+xml"/>
  <Override PartName="/ppt/notesSlides/notesSlide13.xml" ContentType="application/vnd.openxmlformats-officedocument.presentationml.notesSlide+xml"/>
  <Override PartName="/ppt/tags/tag15.xml" ContentType="application/vnd.openxmlformats-officedocument.presentationml.tags+xml"/>
  <Override PartName="/ppt/notesSlides/notesSlide14.xml" ContentType="application/vnd.openxmlformats-officedocument.presentationml.notesSlide+xml"/>
  <Override PartName="/ppt/tags/tag16.xml" ContentType="application/vnd.openxmlformats-officedocument.presentationml.tags+xml"/>
  <Override PartName="/ppt/notesSlides/notesSlide15.xml" ContentType="application/vnd.openxmlformats-officedocument.presentationml.notesSlide+xml"/>
  <Override PartName="/ppt/tags/tag17.xml" ContentType="application/vnd.openxmlformats-officedocument.presentationml.tags+xml"/>
  <Override PartName="/ppt/notesSlides/notesSlide16.xml" ContentType="application/vnd.openxmlformats-officedocument.presentationml.notesSlide+xml"/>
  <Override PartName="/ppt/tags/tag18.xml" ContentType="application/vnd.openxmlformats-officedocument.presentationml.tags+xml"/>
  <Override PartName="/ppt/notesSlides/notesSlide17.xml" ContentType="application/vnd.openxmlformats-officedocument.presentationml.notesSlide+xml"/>
  <Override PartName="/ppt/tags/tag19.xml" ContentType="application/vnd.openxmlformats-officedocument.presentationml.tags+xml"/>
  <Override PartName="/ppt/notesSlides/notesSlide18.xml" ContentType="application/vnd.openxmlformats-officedocument.presentationml.notesSlide+xml"/>
  <Override PartName="/ppt/tags/tag20.xml" ContentType="application/vnd.openxmlformats-officedocument.presentationml.tags+xml"/>
  <Override PartName="/ppt/notesSlides/notesSlide19.xml" ContentType="application/vnd.openxmlformats-officedocument.presentationml.notesSlide+xml"/>
  <Override PartName="/ppt/tags/tag21.xml" ContentType="application/vnd.openxmlformats-officedocument.presentationml.tags+xml"/>
  <Override PartName="/ppt/notesSlides/notesSlide20.xml" ContentType="application/vnd.openxmlformats-officedocument.presentationml.notesSlide+xml"/>
  <Override PartName="/ppt/tags/tag22.xml" ContentType="application/vnd.openxmlformats-officedocument.presentationml.tags+xml"/>
  <Override PartName="/ppt/notesSlides/notesSlide21.xml" ContentType="application/vnd.openxmlformats-officedocument.presentationml.notesSlide+xml"/>
  <Override PartName="/ppt/tags/tag23.xml" ContentType="application/vnd.openxmlformats-officedocument.presentationml.tags+xml"/>
  <Override PartName="/ppt/notesSlides/notesSlide22.xml" ContentType="application/vnd.openxmlformats-officedocument.presentationml.notesSlide+xml"/>
  <Override PartName="/ppt/tags/tag24.xml" ContentType="application/vnd.openxmlformats-officedocument.presentationml.tags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32"/>
  </p:notesMasterIdLst>
  <p:sldIdLst>
    <p:sldId id="345" r:id="rId2"/>
    <p:sldId id="261" r:id="rId3"/>
    <p:sldId id="262" r:id="rId4"/>
    <p:sldId id="263" r:id="rId5"/>
    <p:sldId id="271" r:id="rId6"/>
    <p:sldId id="317" r:id="rId7"/>
    <p:sldId id="318" r:id="rId8"/>
    <p:sldId id="319" r:id="rId9"/>
    <p:sldId id="320" r:id="rId10"/>
    <p:sldId id="321" r:id="rId11"/>
    <p:sldId id="322" r:id="rId12"/>
    <p:sldId id="323" r:id="rId13"/>
    <p:sldId id="324" r:id="rId14"/>
    <p:sldId id="346" r:id="rId15"/>
    <p:sldId id="347" r:id="rId16"/>
    <p:sldId id="348" r:id="rId17"/>
    <p:sldId id="349" r:id="rId18"/>
    <p:sldId id="350" r:id="rId19"/>
    <p:sldId id="351" r:id="rId20"/>
    <p:sldId id="325" r:id="rId21"/>
    <p:sldId id="326" r:id="rId22"/>
    <p:sldId id="327" r:id="rId23"/>
    <p:sldId id="328" r:id="rId24"/>
    <p:sldId id="352" r:id="rId25"/>
    <p:sldId id="354" r:id="rId26"/>
    <p:sldId id="355" r:id="rId27"/>
    <p:sldId id="353" r:id="rId28"/>
    <p:sldId id="287" r:id="rId29"/>
    <p:sldId id="291" r:id="rId30"/>
    <p:sldId id="344" r:id="rId31"/>
  </p:sldIdLst>
  <p:sldSz cx="9144000" cy="6858000" type="screen4x3"/>
  <p:notesSz cx="6858000" cy="9144000"/>
  <p:custDataLst>
    <p:tags r:id="rId3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BA9"/>
    <a:srgbClr val="19C3FF"/>
    <a:srgbClr val="01598B"/>
    <a:srgbClr val="6600CC"/>
    <a:srgbClr val="6666FF"/>
    <a:srgbClr val="6600FF"/>
    <a:srgbClr val="009999"/>
    <a:srgbClr val="0066A2"/>
    <a:srgbClr val="5A37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92" d="100"/>
          <a:sy n="92" d="100"/>
        </p:scale>
        <p:origin x="-2184" y="-4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19"/>
    </mc:Choice>
    <mc:Fallback>
      <c:style val="19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1259762883621849"/>
          <c:y val="6.8138576695007141E-2"/>
          <c:w val="0.61861102362204723"/>
          <c:h val="0.76592641554868568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dPt>
            <c:idx val="0"/>
            <c:bubble3D val="0"/>
          </c:dPt>
          <c:dPt>
            <c:idx val="1"/>
            <c:bubble3D val="0"/>
          </c:dPt>
          <c:dPt>
            <c:idx val="2"/>
            <c:bubble3D val="0"/>
          </c:dPt>
          <c:cat>
            <c:strRef>
              <c:f>Sheet1!$A$2:$A$4</c:f>
              <c:strCache>
                <c:ptCount val="3"/>
                <c:pt idx="0">
                  <c:v>掌握知识</c:v>
                </c:pt>
                <c:pt idx="1">
                  <c:v>理解知识</c:v>
                </c:pt>
                <c:pt idx="2">
                  <c:v>了解知识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3.3333333330000001</c:v>
                </c:pt>
                <c:pt idx="1">
                  <c:v>3.3333333330000001</c:v>
                </c:pt>
                <c:pt idx="2">
                  <c:v>3.3333333330000001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EBBCB0-3566-4382-8B69-6631A3EB7AC1}" type="datetimeFigureOut">
              <a:rPr lang="zh-CN" altLang="en-US" smtClean="0"/>
              <a:t>2019/1/8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1B67F0-BF9E-4370-9D80-E778355BEA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8943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1B67F0-BF9E-4370-9D80-E778355BEA7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86839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1B67F0-BF9E-4370-9D80-E778355BEA76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4845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1B67F0-BF9E-4370-9D80-E778355BEA76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71749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1B67F0-BF9E-4370-9D80-E778355BEA76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67390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1B67F0-BF9E-4370-9D80-E778355BEA76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15382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1B67F0-BF9E-4370-9D80-E778355BEA76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53281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1B67F0-BF9E-4370-9D80-E778355BEA76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8122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1B67F0-BF9E-4370-9D80-E778355BEA76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37525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1B67F0-BF9E-4370-9D80-E778355BEA76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61758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1B67F0-BF9E-4370-9D80-E778355BEA76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955356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1B67F0-BF9E-4370-9D80-E778355BEA76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37525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1B67F0-BF9E-4370-9D80-E778355BEA7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121493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1B67F0-BF9E-4370-9D80-E778355BEA76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955356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1B67F0-BF9E-4370-9D80-E778355BEA76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164181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1B67F0-BF9E-4370-9D80-E778355BEA76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363966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17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717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fld id="{A3DF5170-8A0D-43AE-A108-EB1D46CE06DD}" type="slidenum">
              <a:rPr lang="zh-CN" altLang="en-US"/>
              <a:pPr eaLnBrk="1" hangingPunct="1">
                <a:buFontTx/>
                <a:buNone/>
              </a:pPr>
              <a:t>30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216763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1B67F0-BF9E-4370-9D80-E778355BEA7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20236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1B67F0-BF9E-4370-9D80-E778355BEA7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02473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1B67F0-BF9E-4370-9D80-E778355BEA7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53281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1B67F0-BF9E-4370-9D80-E778355BEA7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5702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1B67F0-BF9E-4370-9D80-E778355BEA76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30320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1B67F0-BF9E-4370-9D80-E778355BEA76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61009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1B67F0-BF9E-4370-9D80-E778355BEA76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26648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0" y="-1"/>
            <a:ext cx="9140780" cy="68580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52281"/>
            <a:ext cx="7772400" cy="2157681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88397-7984-4816-A3BC-987D45041CB5}" type="datetimeFigureOut">
              <a:rPr lang="zh-CN" altLang="en-US" smtClean="0"/>
              <a:t>2019/1/8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4C423-1280-4737-888E-126E3DA98E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60322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9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1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2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3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4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5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6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88397-7984-4816-A3BC-987D45041CB5}" type="datetimeFigureOut">
              <a:rPr lang="zh-CN" altLang="en-US" smtClean="0"/>
              <a:t>2019/1/8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4C423-1280-4737-888E-126E3DA98E0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657350" y="154546"/>
            <a:ext cx="4716082" cy="776289"/>
          </a:xfrm>
        </p:spPr>
        <p:txBody>
          <a:bodyPr>
            <a:normAutofit/>
          </a:bodyPr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2812071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7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8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9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0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6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7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424901030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9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347768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88397-7984-4816-A3BC-987D45041CB5}" type="datetimeFigureOut">
              <a:rPr lang="zh-CN" altLang="en-US" smtClean="0"/>
              <a:t>2019/1/8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4C423-1280-4737-888E-126E3DA98E0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657350" y="154546"/>
            <a:ext cx="4716082" cy="776289"/>
          </a:xfrm>
        </p:spPr>
        <p:txBody>
          <a:bodyPr>
            <a:normAutofit/>
          </a:bodyPr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9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8853778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88397-7984-4816-A3BC-987D45041CB5}" type="datetimeFigureOut">
              <a:rPr lang="zh-CN" altLang="en-US" smtClean="0"/>
              <a:t>2019/1/8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4C423-1280-4737-888E-126E3DA98E0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7350" y="154546"/>
            <a:ext cx="4716082" cy="776289"/>
          </a:xfrm>
        </p:spPr>
        <p:txBody>
          <a:bodyPr>
            <a:normAutofit/>
          </a:bodyPr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791042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7350" y="154546"/>
            <a:ext cx="4716082" cy="776289"/>
          </a:xfrm>
        </p:spPr>
        <p:txBody>
          <a:bodyPr>
            <a:normAutofit/>
          </a:bodyPr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88397-7984-4816-A3BC-987D45041CB5}" type="datetimeFigureOut">
              <a:rPr lang="zh-CN" altLang="en-US" smtClean="0"/>
              <a:t>2019/1/8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4C423-1280-4737-888E-126E3DA98E0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188139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88397-7984-4816-A3BC-987D45041CB5}" type="datetimeFigureOut">
              <a:rPr lang="zh-CN" altLang="en-US" smtClean="0"/>
              <a:t>2019/1/8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4C423-1280-4737-888E-126E3DA98E0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657350" y="154546"/>
            <a:ext cx="4716082" cy="776289"/>
          </a:xfrm>
        </p:spPr>
        <p:txBody>
          <a:bodyPr>
            <a:normAutofit/>
          </a:bodyPr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2475217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52" y="0"/>
            <a:ext cx="91463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811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88397-7984-4816-A3BC-987D45041CB5}" type="datetimeFigureOut">
              <a:rPr lang="zh-CN" altLang="en-US" smtClean="0"/>
              <a:t>2019/1/8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64C423-1280-4737-888E-126E3DA98E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7758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2" r:id="rId8"/>
    <p:sldLayoutId id="2147483663" r:id="rId9"/>
    <p:sldLayoutId id="2147483664" r:id="rId10"/>
    <p:sldLayoutId id="2147483665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  <p:sldLayoutId id="2147483696" r:id="rId18"/>
    <p:sldLayoutId id="2147483697" r:id="rId19"/>
    <p:sldLayoutId id="2147483698" r:id="rId20"/>
    <p:sldLayoutId id="2147483699" r:id="rId21"/>
    <p:sldLayoutId id="2147483700" r:id="rId22"/>
    <p:sldLayoutId id="2147483701" r:id="rId23"/>
    <p:sldLayoutId id="2147483717" r:id="rId24"/>
    <p:sldLayoutId id="2147483718" r:id="rId25"/>
    <p:sldLayoutId id="2147483652" r:id="rId26"/>
    <p:sldLayoutId id="2147483651" r:id="rId27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0.xml"/><Relationship Id="rId1" Type="http://schemas.openxmlformats.org/officeDocument/2006/relationships/tags" Target="../tags/tag1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1.xml"/><Relationship Id="rId1" Type="http://schemas.openxmlformats.org/officeDocument/2006/relationships/tags" Target="../tags/tag1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2.xml"/><Relationship Id="rId1" Type="http://schemas.openxmlformats.org/officeDocument/2006/relationships/tags" Target="../tags/tag1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3.xml"/><Relationship Id="rId1" Type="http://schemas.openxmlformats.org/officeDocument/2006/relationships/tags" Target="../tags/tag19.xml"/><Relationship Id="rId4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1.xml"/><Relationship Id="rId1" Type="http://schemas.openxmlformats.org/officeDocument/2006/relationships/tags" Target="../tags/tag2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3.xml"/><Relationship Id="rId1" Type="http://schemas.openxmlformats.org/officeDocument/2006/relationships/tags" Target="../tags/tag21.xml"/><Relationship Id="rId4" Type="http://schemas.openxmlformats.org/officeDocument/2006/relationships/image" Target="../media/image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4.xml"/><Relationship Id="rId1" Type="http://schemas.openxmlformats.org/officeDocument/2006/relationships/tags" Target="../tags/tag22.xml"/><Relationship Id="rId4" Type="http://schemas.openxmlformats.org/officeDocument/2006/relationships/image" Target="../media/image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5.xml"/><Relationship Id="rId1" Type="http://schemas.openxmlformats.org/officeDocument/2006/relationships/tags" Target="../tags/tag2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5.xml"/><Relationship Id="rId4" Type="http://schemas.openxmlformats.org/officeDocument/2006/relationships/chart" Target="../charts/char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5.xml"/><Relationship Id="rId1" Type="http://schemas.openxmlformats.org/officeDocument/2006/relationships/tags" Target="../tags/tag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52281"/>
            <a:ext cx="8784976" cy="2157681"/>
          </a:xfrm>
        </p:spPr>
        <p:txBody>
          <a:bodyPr/>
          <a:lstStyle/>
          <a:p>
            <a:r>
              <a:rPr lang="en-US" altLang="zh-CN" b="1" dirty="0"/>
              <a:t>Android</a:t>
            </a:r>
            <a:r>
              <a:rPr lang="zh-CN" altLang="en-US" b="1" dirty="0"/>
              <a:t>移动应用基础教程</a:t>
            </a:r>
            <a:r>
              <a:rPr lang="zh-CN" altLang="en-US" sz="2400" b="1" dirty="0"/>
              <a:t>（第</a:t>
            </a:r>
            <a:r>
              <a:rPr lang="en-US" altLang="zh-CN" sz="2400" b="1" dirty="0"/>
              <a:t>2</a:t>
            </a:r>
            <a:r>
              <a:rPr lang="zh-CN" altLang="en-US" sz="2400" b="1" dirty="0"/>
              <a:t>版）</a:t>
            </a:r>
            <a:endParaRPr lang="zh-CN" altLang="en-US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27584" y="3933478"/>
            <a:ext cx="7901608" cy="1655762"/>
          </a:xfrm>
        </p:spPr>
        <p:txBody>
          <a:bodyPr>
            <a:normAutofit/>
          </a:bodyPr>
          <a:lstStyle/>
          <a:p>
            <a:r>
              <a:rPr lang="zh-CN" altLang="en-US" sz="3200" b="1" dirty="0" smtClean="0"/>
              <a:t>第</a:t>
            </a:r>
            <a:r>
              <a:rPr lang="en-US" altLang="zh-CN" sz="3200" b="1" dirty="0" smtClean="0"/>
              <a:t>14</a:t>
            </a:r>
            <a:r>
              <a:rPr lang="zh-CN" altLang="en-US" sz="3200" b="1" dirty="0" smtClean="0"/>
              <a:t>章 多媒体应用开发</a:t>
            </a:r>
            <a:endParaRPr lang="zh-CN" altLang="en-US" sz="3200" b="1" dirty="0"/>
          </a:p>
        </p:txBody>
      </p:sp>
      <p:sp>
        <p:nvSpPr>
          <p:cNvPr id="5" name="矩形 4"/>
          <p:cNvSpPr/>
          <p:nvPr/>
        </p:nvSpPr>
        <p:spPr>
          <a:xfrm>
            <a:off x="2752725" y="5790886"/>
            <a:ext cx="4572000" cy="50783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None/>
              <a:defRPr/>
            </a:pP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· </a:t>
            </a: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音频的播放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      </a:t>
            </a:r>
            <a:r>
              <a:rPr lang="en-US" altLang="zh-CN" b="1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·</a:t>
            </a: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视频的播放</a:t>
            </a:r>
            <a:endParaRPr lang="en-US" altLang="zh-CN" dirty="0" smtClean="0">
              <a:solidFill>
                <a:schemeClr val="accent1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pic>
        <p:nvPicPr>
          <p:cNvPr id="1026" name="Picture 2" descr="C:\Users\admin\Desktop\u=2190866901,1161307542&amp;fm=206&amp;gp=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2685" y="5564261"/>
            <a:ext cx="961083" cy="961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653237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763586" y="1613514"/>
            <a:ext cx="7693025" cy="2535566"/>
          </a:xfrm>
          <a:prstGeom prst="rect">
            <a:avLst/>
          </a:prstGeom>
          <a:solidFill>
            <a:srgbClr val="E7F4FF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>
              <a:lnSpc>
                <a:spcPct val="150000"/>
              </a:lnSpc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    mediaPlayer.prepareAsync();   </a:t>
            </a:r>
          </a:p>
          <a:p>
            <a:r>
              <a:rPr lang="en-US" altLang="zh-CN" dirty="0"/>
              <a:t>    mediaPlayer.setOnPreparedListener(new OnPreparedListener){</a:t>
            </a:r>
          </a:p>
          <a:p>
            <a:r>
              <a:rPr lang="en-US" altLang="zh-CN" dirty="0"/>
              <a:t>        public void onPrepared(MediaPlayer player){</a:t>
            </a:r>
          </a:p>
          <a:p>
            <a:r>
              <a:rPr lang="en-US" altLang="zh-CN" dirty="0"/>
              <a:t>	mediaPlayer.start(); </a:t>
            </a:r>
          </a:p>
          <a:p>
            <a:r>
              <a:rPr lang="en-US" altLang="zh-CN" dirty="0"/>
              <a:t>        }</a:t>
            </a:r>
          </a:p>
          <a:p>
            <a:r>
              <a:rPr lang="en-US" altLang="zh-CN" dirty="0"/>
              <a:t>} </a:t>
            </a:r>
          </a:p>
        </p:txBody>
      </p:sp>
      <p:sp>
        <p:nvSpPr>
          <p:cNvPr id="5" name="矩形 24"/>
          <p:cNvSpPr>
            <a:spLocks noChangeArrowheads="1"/>
          </p:cNvSpPr>
          <p:nvPr/>
        </p:nvSpPr>
        <p:spPr bwMode="auto">
          <a:xfrm>
            <a:off x="542925" y="1484784"/>
            <a:ext cx="8102600" cy="4968552"/>
          </a:xfrm>
          <a:prstGeom prst="rect">
            <a:avLst/>
          </a:prstGeom>
          <a:noFill/>
          <a:ln w="19050" algn="ctr">
            <a:solidFill>
              <a:srgbClr val="006BA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buFont typeface="Arial" charset="0"/>
              <a:buNone/>
            </a:pPr>
            <a:endParaRPr lang="zh-CN" altLang="en-US"/>
          </a:p>
        </p:txBody>
      </p:sp>
      <p:sp>
        <p:nvSpPr>
          <p:cNvPr id="6" name="任意多边形 5"/>
          <p:cNvSpPr/>
          <p:nvPr/>
        </p:nvSpPr>
        <p:spPr bwMode="auto">
          <a:xfrm>
            <a:off x="5292080" y="1268760"/>
            <a:ext cx="2486720" cy="371475"/>
          </a:xfrm>
          <a:custGeom>
            <a:avLst/>
            <a:gdLst>
              <a:gd name="connsiteX0" fmla="*/ 0 w 4267200"/>
              <a:gd name="connsiteY0" fmla="*/ 201820 h 1210897"/>
              <a:gd name="connsiteX1" fmla="*/ 201820 w 4267200"/>
              <a:gd name="connsiteY1" fmla="*/ 0 h 1210897"/>
              <a:gd name="connsiteX2" fmla="*/ 4065380 w 4267200"/>
              <a:gd name="connsiteY2" fmla="*/ 0 h 1210897"/>
              <a:gd name="connsiteX3" fmla="*/ 4267200 w 4267200"/>
              <a:gd name="connsiteY3" fmla="*/ 201820 h 1210897"/>
              <a:gd name="connsiteX4" fmla="*/ 4267200 w 4267200"/>
              <a:gd name="connsiteY4" fmla="*/ 1009077 h 1210897"/>
              <a:gd name="connsiteX5" fmla="*/ 4065380 w 4267200"/>
              <a:gd name="connsiteY5" fmla="*/ 1210897 h 1210897"/>
              <a:gd name="connsiteX6" fmla="*/ 201820 w 4267200"/>
              <a:gd name="connsiteY6" fmla="*/ 1210897 h 1210897"/>
              <a:gd name="connsiteX7" fmla="*/ 0 w 4267200"/>
              <a:gd name="connsiteY7" fmla="*/ 1009077 h 1210897"/>
              <a:gd name="connsiteX8" fmla="*/ 0 w 4267200"/>
              <a:gd name="connsiteY8" fmla="*/ 201820 h 121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1210897">
                <a:moveTo>
                  <a:pt x="0" y="201820"/>
                </a:moveTo>
                <a:cubicBezTo>
                  <a:pt x="0" y="90358"/>
                  <a:pt x="90358" y="0"/>
                  <a:pt x="201820" y="0"/>
                </a:cubicBezTo>
                <a:lnTo>
                  <a:pt x="4065380" y="0"/>
                </a:lnTo>
                <a:cubicBezTo>
                  <a:pt x="4176842" y="0"/>
                  <a:pt x="4267200" y="90358"/>
                  <a:pt x="4267200" y="201820"/>
                </a:cubicBezTo>
                <a:lnTo>
                  <a:pt x="4267200" y="1009077"/>
                </a:lnTo>
                <a:cubicBezTo>
                  <a:pt x="4267200" y="1120539"/>
                  <a:pt x="4176842" y="1210897"/>
                  <a:pt x="4065380" y="1210897"/>
                </a:cubicBezTo>
                <a:lnTo>
                  <a:pt x="201820" y="1210897"/>
                </a:lnTo>
                <a:cubicBezTo>
                  <a:pt x="90358" y="1210897"/>
                  <a:pt x="0" y="1120539"/>
                  <a:pt x="0" y="1009077"/>
                </a:cubicBezTo>
                <a:lnTo>
                  <a:pt x="0" y="201820"/>
                </a:lnTo>
                <a:close/>
              </a:path>
            </a:pathLst>
          </a:custGeom>
          <a:solidFill>
            <a:srgbClr val="006BA9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0401" tIns="59111" rIns="220401" bIns="59111" spcCol="127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播放网络音频文件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圆角矩形标注 8"/>
          <p:cNvSpPr/>
          <p:nvPr/>
        </p:nvSpPr>
        <p:spPr bwMode="auto">
          <a:xfrm>
            <a:off x="1031441" y="4221088"/>
            <a:ext cx="7157317" cy="2160240"/>
          </a:xfrm>
          <a:prstGeom prst="wedgeRoundRectCallout">
            <a:avLst>
              <a:gd name="adj1" fmla="val 17067"/>
              <a:gd name="adj2" fmla="val -65161"/>
              <a:gd name="adj3" fmla="val 16667"/>
            </a:avLst>
          </a:prstGeom>
          <a:solidFill>
            <a:srgbClr val="A3D3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/>
        </p:spPr>
        <p:txBody>
          <a:bodyPr anchor="ctr"/>
          <a:lstStyle/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宋体" pitchFamily="2" charset="-122"/>
              </a:rPr>
              <a:t> </a:t>
            </a: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宋体" pitchFamily="2" charset="-122"/>
              </a:rPr>
              <a:t>       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prepareAsync()</a:t>
            </a: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是子线程中执行的异步操作，不影响主线程。但是如果音频文件没解码完毕就执行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start()</a:t>
            </a: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方法会播放失败。因此要监听</a:t>
            </a: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音频是否准备好</a:t>
            </a: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的监听器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OnPreparedListener</a:t>
            </a: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。音频解码</a:t>
            </a: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完成时会</a:t>
            </a: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执行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onPreparedListener()</a:t>
            </a: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中的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onPrepared()</a:t>
            </a: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方法，</a:t>
            </a: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在该方法中执行播放音乐的操作</a:t>
            </a: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宋体"/>
              </a:rPr>
              <a:t>。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ea typeface="宋体"/>
            </a:endParaRPr>
          </a:p>
        </p:txBody>
      </p:sp>
      <p:sp>
        <p:nvSpPr>
          <p:cNvPr id="7" name="标题 1"/>
          <p:cNvSpPr>
            <a:spLocks noChangeArrowheads="1"/>
          </p:cNvSpPr>
          <p:nvPr/>
        </p:nvSpPr>
        <p:spPr bwMode="auto">
          <a:xfrm>
            <a:off x="251520" y="923156"/>
            <a:ext cx="4944491" cy="56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endParaRPr lang="zh-CN" altLang="en-US" sz="2400" b="1" dirty="0">
              <a:solidFill>
                <a:srgbClr val="006BA9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  <p:sp>
        <p:nvSpPr>
          <p:cNvPr id="8" name="标题 1"/>
          <p:cNvSpPr>
            <a:spLocks noChangeArrowheads="1"/>
          </p:cNvSpPr>
          <p:nvPr/>
        </p:nvSpPr>
        <p:spPr bwMode="auto">
          <a:xfrm>
            <a:off x="1655985" y="188640"/>
            <a:ext cx="6989540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200" b="1" dirty="0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14.1.1  </a:t>
            </a:r>
            <a:r>
              <a:rPr lang="en-US" altLang="zh-CN" sz="3200" b="1" dirty="0" err="1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MediaPlayer</a:t>
            </a:r>
            <a:r>
              <a:rPr lang="zh-CN" altLang="en-US" sz="3200" b="1" dirty="0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类播放</a:t>
            </a:r>
            <a:r>
              <a:rPr lang="zh-CN" altLang="en-US" sz="3200" b="1" dirty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音频</a:t>
            </a:r>
          </a:p>
        </p:txBody>
      </p:sp>
      <p:sp>
        <p:nvSpPr>
          <p:cNvPr id="11" name="矩形 10"/>
          <p:cNvSpPr/>
          <p:nvPr/>
        </p:nvSpPr>
        <p:spPr bwMode="auto">
          <a:xfrm>
            <a:off x="1031441" y="1725152"/>
            <a:ext cx="2750416" cy="369332"/>
          </a:xfrm>
          <a:prstGeom prst="rect">
            <a:avLst/>
          </a:prstGeom>
          <a:ln w="19050">
            <a:solidFill>
              <a:srgbClr val="006BA9"/>
            </a:solidFill>
          </a:ln>
        </p:spPr>
        <p:txBody>
          <a:bodyPr wrap="square" anchor="ctr">
            <a:spAutoFit/>
          </a:bodyPr>
          <a:lstStyle/>
          <a:p>
            <a:pPr algn="ctr"/>
            <a:endParaRPr lang="zh-CN" altLang="en-US" dirty="0">
              <a:ea typeface="宋体" pitchFamily="2" charset="-122"/>
            </a:endParaRPr>
          </a:p>
        </p:txBody>
      </p:sp>
      <p:sp>
        <p:nvSpPr>
          <p:cNvPr id="12" name="圆角矩形 11"/>
          <p:cNvSpPr/>
          <p:nvPr/>
        </p:nvSpPr>
        <p:spPr bwMode="auto">
          <a:xfrm>
            <a:off x="4337862" y="1700808"/>
            <a:ext cx="2884594" cy="408623"/>
          </a:xfrm>
          <a:prstGeom prst="roundRect">
            <a:avLst/>
          </a:prstGeom>
          <a:solidFill>
            <a:srgbClr val="006BA9"/>
          </a:solidFill>
          <a:ln>
            <a:solidFill>
              <a:srgbClr val="006BA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ea typeface="宋体" pitchFamily="2" charset="-122"/>
              </a:rPr>
              <a:t>将音频文件解析到内存中</a:t>
            </a:r>
            <a:endParaRPr lang="zh-CN" altLang="en-US" b="1" dirty="0">
              <a:solidFill>
                <a:schemeClr val="bg1"/>
              </a:solidFill>
              <a:ea typeface="宋体" pitchFamily="2" charset="-122"/>
            </a:endParaRPr>
          </a:p>
        </p:txBody>
      </p:sp>
      <p:cxnSp>
        <p:nvCxnSpPr>
          <p:cNvPr id="13" name="直接箭头连接符 12"/>
          <p:cNvCxnSpPr/>
          <p:nvPr/>
        </p:nvCxnSpPr>
        <p:spPr bwMode="auto">
          <a:xfrm flipV="1">
            <a:off x="3781857" y="1906601"/>
            <a:ext cx="537749" cy="1"/>
          </a:xfrm>
          <a:prstGeom prst="straightConnector1">
            <a:avLst/>
          </a:prstGeom>
          <a:noFill/>
          <a:ln w="28575" cap="flat" cmpd="sng" algn="ctr">
            <a:solidFill>
              <a:srgbClr val="006BA9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矩形 13"/>
          <p:cNvSpPr/>
          <p:nvPr/>
        </p:nvSpPr>
        <p:spPr bwMode="auto">
          <a:xfrm>
            <a:off x="1619672" y="2972601"/>
            <a:ext cx="2116184" cy="369332"/>
          </a:xfrm>
          <a:prstGeom prst="rect">
            <a:avLst/>
          </a:prstGeom>
          <a:ln w="19050">
            <a:solidFill>
              <a:srgbClr val="006BA9"/>
            </a:solidFill>
          </a:ln>
        </p:spPr>
        <p:txBody>
          <a:bodyPr wrap="square" anchor="ctr">
            <a:spAutoFit/>
          </a:bodyPr>
          <a:lstStyle/>
          <a:p>
            <a:pPr algn="ctr"/>
            <a:endParaRPr lang="zh-CN" altLang="en-US" dirty="0">
              <a:ea typeface="宋体" pitchFamily="2" charset="-122"/>
            </a:endParaRPr>
          </a:p>
        </p:txBody>
      </p:sp>
      <p:sp>
        <p:nvSpPr>
          <p:cNvPr id="15" name="圆角矩形 14"/>
          <p:cNvSpPr/>
          <p:nvPr/>
        </p:nvSpPr>
        <p:spPr bwMode="auto">
          <a:xfrm>
            <a:off x="4291861" y="2948257"/>
            <a:ext cx="1218741" cy="408623"/>
          </a:xfrm>
          <a:prstGeom prst="roundRect">
            <a:avLst/>
          </a:prstGeom>
          <a:solidFill>
            <a:srgbClr val="006BA9"/>
          </a:solidFill>
          <a:ln>
            <a:solidFill>
              <a:srgbClr val="006BA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ea typeface="宋体" pitchFamily="2" charset="-122"/>
              </a:rPr>
              <a:t>播放音频</a:t>
            </a:r>
            <a:endParaRPr lang="zh-CN" altLang="en-US" b="1" dirty="0">
              <a:solidFill>
                <a:schemeClr val="bg1"/>
              </a:solidFill>
              <a:ea typeface="宋体" pitchFamily="2" charset="-122"/>
            </a:endParaRPr>
          </a:p>
        </p:txBody>
      </p:sp>
      <p:cxnSp>
        <p:nvCxnSpPr>
          <p:cNvPr id="16" name="直接箭头连接符 15"/>
          <p:cNvCxnSpPr/>
          <p:nvPr/>
        </p:nvCxnSpPr>
        <p:spPr bwMode="auto">
          <a:xfrm flipV="1">
            <a:off x="3735856" y="3154050"/>
            <a:ext cx="537749" cy="1"/>
          </a:xfrm>
          <a:prstGeom prst="straightConnector1">
            <a:avLst/>
          </a:prstGeom>
          <a:noFill/>
          <a:ln w="28575" cap="flat" cmpd="sng" algn="ctr">
            <a:solidFill>
              <a:srgbClr val="006BA9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custDataLst>
      <p:tags r:id="rId1"/>
    </p:custDataLst>
    <p:extLst>
      <p:ext uri="{BB962C8B-B14F-4D97-AF65-F5344CB8AC3E}">
        <p14:creationId xmlns:p14="http://schemas.microsoft.com/office/powerpoint/2010/main" val="1487106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1" grpId="1" animBg="1"/>
      <p:bldP spid="12" grpId="0" animBg="1"/>
      <p:bldP spid="12" grpId="1" animBg="1"/>
      <p:bldP spid="14" grpId="0" animBg="1"/>
      <p:bldP spid="14" grpId="1" animBg="1"/>
      <p:bldP spid="15" grpId="0" animBg="1"/>
      <p:bldP spid="15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763588" y="2172290"/>
            <a:ext cx="7693025" cy="1289071"/>
          </a:xfrm>
          <a:prstGeom prst="rect">
            <a:avLst/>
          </a:prstGeom>
          <a:solidFill>
            <a:srgbClr val="E7F4FF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>
              <a:lnSpc>
                <a:spcPct val="150000"/>
              </a:lnSpc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    if(mediaPlayer!=null &amp;&amp; mediaPlayer.isPlaying()){</a:t>
            </a:r>
          </a:p>
          <a:p>
            <a:r>
              <a:rPr lang="en-US" altLang="zh-CN" dirty="0"/>
              <a:t>	mediaPlayer.pause();</a:t>
            </a:r>
          </a:p>
          <a:p>
            <a:r>
              <a:rPr lang="en-US" altLang="zh-CN" dirty="0"/>
              <a:t>}</a:t>
            </a:r>
          </a:p>
        </p:txBody>
      </p:sp>
      <p:sp>
        <p:nvSpPr>
          <p:cNvPr id="13" name="矩形 12"/>
          <p:cNvSpPr/>
          <p:nvPr/>
        </p:nvSpPr>
        <p:spPr bwMode="auto">
          <a:xfrm>
            <a:off x="1691186" y="2710229"/>
            <a:ext cx="2193925" cy="369332"/>
          </a:xfrm>
          <a:prstGeom prst="rect">
            <a:avLst/>
          </a:prstGeom>
          <a:ln w="19050">
            <a:solidFill>
              <a:srgbClr val="006BA9"/>
            </a:solidFill>
          </a:ln>
        </p:spPr>
        <p:txBody>
          <a:bodyPr wrap="square" anchor="ctr">
            <a:spAutoFit/>
          </a:bodyPr>
          <a:lstStyle/>
          <a:p>
            <a:pPr algn="ctr"/>
            <a:endParaRPr lang="zh-CN" altLang="en-US" dirty="0">
              <a:ea typeface="宋体" pitchFamily="2" charset="-122"/>
            </a:endParaRPr>
          </a:p>
        </p:txBody>
      </p:sp>
      <p:sp>
        <p:nvSpPr>
          <p:cNvPr id="14" name="圆角矩形 13"/>
          <p:cNvSpPr/>
          <p:nvPr/>
        </p:nvSpPr>
        <p:spPr bwMode="auto">
          <a:xfrm>
            <a:off x="4465542" y="2708960"/>
            <a:ext cx="1221155" cy="360000"/>
          </a:xfrm>
          <a:prstGeom prst="roundRect">
            <a:avLst/>
          </a:prstGeom>
          <a:solidFill>
            <a:srgbClr val="006BA9"/>
          </a:solidFill>
          <a:ln>
            <a:solidFill>
              <a:srgbClr val="006BA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ea typeface="宋体" pitchFamily="2" charset="-122"/>
              </a:rPr>
              <a:t>暂停播放</a:t>
            </a:r>
            <a:endParaRPr lang="en-US" altLang="zh-CN" b="1" dirty="0">
              <a:solidFill>
                <a:schemeClr val="bg1"/>
              </a:solidFill>
              <a:ea typeface="宋体" pitchFamily="2" charset="-122"/>
            </a:endParaRPr>
          </a:p>
        </p:txBody>
      </p:sp>
      <p:cxnSp>
        <p:nvCxnSpPr>
          <p:cNvPr id="15" name="直接箭头连接符 14"/>
          <p:cNvCxnSpPr/>
          <p:nvPr/>
        </p:nvCxnSpPr>
        <p:spPr bwMode="auto">
          <a:xfrm>
            <a:off x="3901169" y="2893445"/>
            <a:ext cx="522785" cy="0"/>
          </a:xfrm>
          <a:prstGeom prst="straightConnector1">
            <a:avLst/>
          </a:prstGeom>
          <a:noFill/>
          <a:ln w="28575" cap="flat" cmpd="sng" algn="ctr">
            <a:solidFill>
              <a:srgbClr val="006BA9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圆角矩形标注 15"/>
          <p:cNvSpPr/>
          <p:nvPr/>
        </p:nvSpPr>
        <p:spPr bwMode="auto">
          <a:xfrm>
            <a:off x="1015566" y="3734230"/>
            <a:ext cx="7157317" cy="912618"/>
          </a:xfrm>
          <a:prstGeom prst="wedgeRoundRectCallout">
            <a:avLst>
              <a:gd name="adj1" fmla="val 16702"/>
              <a:gd name="adj2" fmla="val -76429"/>
              <a:gd name="adj3" fmla="val 16667"/>
            </a:avLst>
          </a:prstGeom>
          <a:solidFill>
            <a:srgbClr val="A3D3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/>
        </p:spPr>
        <p:txBody>
          <a:bodyPr anchor="ctr"/>
          <a:lstStyle/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       暂</a:t>
            </a: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停播放之前先要判断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MediaPlayer</a:t>
            </a: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对象是否存在，并且是否正在播放音乐。</a:t>
            </a:r>
          </a:p>
        </p:txBody>
      </p:sp>
      <p:sp>
        <p:nvSpPr>
          <p:cNvPr id="17" name="矩形 24"/>
          <p:cNvSpPr>
            <a:spLocks noChangeArrowheads="1"/>
          </p:cNvSpPr>
          <p:nvPr/>
        </p:nvSpPr>
        <p:spPr bwMode="auto">
          <a:xfrm>
            <a:off x="542925" y="1834416"/>
            <a:ext cx="8102600" cy="3682816"/>
          </a:xfrm>
          <a:prstGeom prst="rect">
            <a:avLst/>
          </a:prstGeom>
          <a:noFill/>
          <a:ln w="19050" algn="ctr">
            <a:solidFill>
              <a:srgbClr val="006BA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buFont typeface="Arial" charset="0"/>
              <a:buNone/>
            </a:pPr>
            <a:endParaRPr lang="zh-CN" altLang="en-US"/>
          </a:p>
        </p:txBody>
      </p:sp>
      <p:sp>
        <p:nvSpPr>
          <p:cNvPr id="18" name="任意多边形 17"/>
          <p:cNvSpPr/>
          <p:nvPr/>
        </p:nvSpPr>
        <p:spPr bwMode="auto">
          <a:xfrm>
            <a:off x="5580112" y="1606957"/>
            <a:ext cx="2198688" cy="371475"/>
          </a:xfrm>
          <a:custGeom>
            <a:avLst/>
            <a:gdLst>
              <a:gd name="connsiteX0" fmla="*/ 0 w 4267200"/>
              <a:gd name="connsiteY0" fmla="*/ 201820 h 1210897"/>
              <a:gd name="connsiteX1" fmla="*/ 201820 w 4267200"/>
              <a:gd name="connsiteY1" fmla="*/ 0 h 1210897"/>
              <a:gd name="connsiteX2" fmla="*/ 4065380 w 4267200"/>
              <a:gd name="connsiteY2" fmla="*/ 0 h 1210897"/>
              <a:gd name="connsiteX3" fmla="*/ 4267200 w 4267200"/>
              <a:gd name="connsiteY3" fmla="*/ 201820 h 1210897"/>
              <a:gd name="connsiteX4" fmla="*/ 4267200 w 4267200"/>
              <a:gd name="connsiteY4" fmla="*/ 1009077 h 1210897"/>
              <a:gd name="connsiteX5" fmla="*/ 4065380 w 4267200"/>
              <a:gd name="connsiteY5" fmla="*/ 1210897 h 1210897"/>
              <a:gd name="connsiteX6" fmla="*/ 201820 w 4267200"/>
              <a:gd name="connsiteY6" fmla="*/ 1210897 h 1210897"/>
              <a:gd name="connsiteX7" fmla="*/ 0 w 4267200"/>
              <a:gd name="connsiteY7" fmla="*/ 1009077 h 1210897"/>
              <a:gd name="connsiteX8" fmla="*/ 0 w 4267200"/>
              <a:gd name="connsiteY8" fmla="*/ 201820 h 121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1210897">
                <a:moveTo>
                  <a:pt x="0" y="201820"/>
                </a:moveTo>
                <a:cubicBezTo>
                  <a:pt x="0" y="90358"/>
                  <a:pt x="90358" y="0"/>
                  <a:pt x="201820" y="0"/>
                </a:cubicBezTo>
                <a:lnTo>
                  <a:pt x="4065380" y="0"/>
                </a:lnTo>
                <a:cubicBezTo>
                  <a:pt x="4176842" y="0"/>
                  <a:pt x="4267200" y="90358"/>
                  <a:pt x="4267200" y="201820"/>
                </a:cubicBezTo>
                <a:lnTo>
                  <a:pt x="4267200" y="1009077"/>
                </a:lnTo>
                <a:cubicBezTo>
                  <a:pt x="4267200" y="1120539"/>
                  <a:pt x="4176842" y="1210897"/>
                  <a:pt x="4065380" y="1210897"/>
                </a:cubicBezTo>
                <a:lnTo>
                  <a:pt x="201820" y="1210897"/>
                </a:lnTo>
                <a:cubicBezTo>
                  <a:pt x="90358" y="1210897"/>
                  <a:pt x="0" y="1120539"/>
                  <a:pt x="0" y="1009077"/>
                </a:cubicBezTo>
                <a:lnTo>
                  <a:pt x="0" y="201820"/>
                </a:lnTo>
                <a:close/>
              </a:path>
            </a:pathLst>
          </a:custGeom>
          <a:solidFill>
            <a:srgbClr val="006BA9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0401" tIns="59111" rIns="220401" bIns="59111" spcCol="127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暂停播放</a:t>
            </a:r>
          </a:p>
        </p:txBody>
      </p:sp>
      <p:sp>
        <p:nvSpPr>
          <p:cNvPr id="9" name="标题 1"/>
          <p:cNvSpPr>
            <a:spLocks noChangeArrowheads="1"/>
          </p:cNvSpPr>
          <p:nvPr/>
        </p:nvSpPr>
        <p:spPr bwMode="auto">
          <a:xfrm>
            <a:off x="251520" y="923156"/>
            <a:ext cx="4944491" cy="56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endParaRPr lang="zh-CN" altLang="en-US" sz="2400" b="1" dirty="0">
              <a:solidFill>
                <a:srgbClr val="006BA9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  <p:sp>
        <p:nvSpPr>
          <p:cNvPr id="10" name="标题 1"/>
          <p:cNvSpPr>
            <a:spLocks noChangeArrowheads="1"/>
          </p:cNvSpPr>
          <p:nvPr/>
        </p:nvSpPr>
        <p:spPr bwMode="auto">
          <a:xfrm>
            <a:off x="1655985" y="188640"/>
            <a:ext cx="6660431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200" b="1" dirty="0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14.1.1  </a:t>
            </a:r>
            <a:r>
              <a:rPr lang="en-US" altLang="zh-CN" sz="3200" b="1" dirty="0" err="1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MediaPlayer</a:t>
            </a:r>
            <a:r>
              <a:rPr lang="zh-CN" altLang="en-US" sz="3200" b="1" dirty="0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类播放</a:t>
            </a:r>
            <a:r>
              <a:rPr lang="zh-CN" altLang="en-US" sz="3200" b="1" dirty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音频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12137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4" grpId="0" animBg="1"/>
      <p:bldP spid="14" grpId="1" animBg="1"/>
      <p:bldP spid="1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内容占位符 2"/>
          <p:cNvSpPr txBox="1">
            <a:spLocks/>
          </p:cNvSpPr>
          <p:nvPr/>
        </p:nvSpPr>
        <p:spPr bwMode="auto">
          <a:xfrm>
            <a:off x="481013" y="1620838"/>
            <a:ext cx="7975600" cy="106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742950" marR="0" lvl="1" indent="-285750" defTabSz="914400" eaLnBrk="0" fontAlgn="auto" latinLnBrk="0" hangingPunct="0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charset="0"/>
                <a:ea typeface="宋体" pitchFamily="2" charset="-122"/>
              </a:rPr>
              <a:t>播放状态下进行重播</a:t>
            </a: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charset="0"/>
              <a:ea typeface="宋体" pitchFamily="2" charset="-122"/>
            </a:endParaRPr>
          </a:p>
        </p:txBody>
      </p:sp>
      <p:sp>
        <p:nvSpPr>
          <p:cNvPr id="17" name="矩形 24"/>
          <p:cNvSpPr>
            <a:spLocks noChangeArrowheads="1"/>
          </p:cNvSpPr>
          <p:nvPr/>
        </p:nvSpPr>
        <p:spPr bwMode="auto">
          <a:xfrm>
            <a:off x="542925" y="1640234"/>
            <a:ext cx="8102600" cy="4741093"/>
          </a:xfrm>
          <a:prstGeom prst="rect">
            <a:avLst/>
          </a:prstGeom>
          <a:noFill/>
          <a:ln w="19050" algn="ctr">
            <a:solidFill>
              <a:srgbClr val="006BA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buFont typeface="Arial" charset="0"/>
              <a:buNone/>
            </a:pPr>
            <a:endParaRPr lang="zh-CN" altLang="en-US"/>
          </a:p>
        </p:txBody>
      </p:sp>
      <p:sp>
        <p:nvSpPr>
          <p:cNvPr id="18" name="任意多边形 17"/>
          <p:cNvSpPr/>
          <p:nvPr/>
        </p:nvSpPr>
        <p:spPr bwMode="auto">
          <a:xfrm>
            <a:off x="5940152" y="1454496"/>
            <a:ext cx="1584176" cy="371475"/>
          </a:xfrm>
          <a:custGeom>
            <a:avLst/>
            <a:gdLst>
              <a:gd name="connsiteX0" fmla="*/ 0 w 4267200"/>
              <a:gd name="connsiteY0" fmla="*/ 201820 h 1210897"/>
              <a:gd name="connsiteX1" fmla="*/ 201820 w 4267200"/>
              <a:gd name="connsiteY1" fmla="*/ 0 h 1210897"/>
              <a:gd name="connsiteX2" fmla="*/ 4065380 w 4267200"/>
              <a:gd name="connsiteY2" fmla="*/ 0 h 1210897"/>
              <a:gd name="connsiteX3" fmla="*/ 4267200 w 4267200"/>
              <a:gd name="connsiteY3" fmla="*/ 201820 h 1210897"/>
              <a:gd name="connsiteX4" fmla="*/ 4267200 w 4267200"/>
              <a:gd name="connsiteY4" fmla="*/ 1009077 h 1210897"/>
              <a:gd name="connsiteX5" fmla="*/ 4065380 w 4267200"/>
              <a:gd name="connsiteY5" fmla="*/ 1210897 h 1210897"/>
              <a:gd name="connsiteX6" fmla="*/ 201820 w 4267200"/>
              <a:gd name="connsiteY6" fmla="*/ 1210897 h 1210897"/>
              <a:gd name="connsiteX7" fmla="*/ 0 w 4267200"/>
              <a:gd name="connsiteY7" fmla="*/ 1009077 h 1210897"/>
              <a:gd name="connsiteX8" fmla="*/ 0 w 4267200"/>
              <a:gd name="connsiteY8" fmla="*/ 201820 h 121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1210897">
                <a:moveTo>
                  <a:pt x="0" y="201820"/>
                </a:moveTo>
                <a:cubicBezTo>
                  <a:pt x="0" y="90358"/>
                  <a:pt x="90358" y="0"/>
                  <a:pt x="201820" y="0"/>
                </a:cubicBezTo>
                <a:lnTo>
                  <a:pt x="4065380" y="0"/>
                </a:lnTo>
                <a:cubicBezTo>
                  <a:pt x="4176842" y="0"/>
                  <a:pt x="4267200" y="90358"/>
                  <a:pt x="4267200" y="201820"/>
                </a:cubicBezTo>
                <a:lnTo>
                  <a:pt x="4267200" y="1009077"/>
                </a:lnTo>
                <a:cubicBezTo>
                  <a:pt x="4267200" y="1120539"/>
                  <a:pt x="4176842" y="1210897"/>
                  <a:pt x="4065380" y="1210897"/>
                </a:cubicBezTo>
                <a:lnTo>
                  <a:pt x="201820" y="1210897"/>
                </a:lnTo>
                <a:cubicBezTo>
                  <a:pt x="90358" y="1210897"/>
                  <a:pt x="0" y="1120539"/>
                  <a:pt x="0" y="1009077"/>
                </a:cubicBezTo>
                <a:lnTo>
                  <a:pt x="0" y="201820"/>
                </a:lnTo>
                <a:close/>
              </a:path>
            </a:pathLst>
          </a:custGeom>
          <a:solidFill>
            <a:srgbClr val="006BA9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0401" tIns="59111" rIns="220401" bIns="59111" spcCol="127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重新播放</a:t>
            </a:r>
          </a:p>
        </p:txBody>
      </p:sp>
      <p:sp>
        <p:nvSpPr>
          <p:cNvPr id="27" name="内容占位符 2"/>
          <p:cNvSpPr txBox="1">
            <a:spLocks/>
          </p:cNvSpPr>
          <p:nvPr/>
        </p:nvSpPr>
        <p:spPr bwMode="auto">
          <a:xfrm>
            <a:off x="481013" y="3933056"/>
            <a:ext cx="7975600" cy="106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742950" marR="0" lvl="1" indent="-285750" defTabSz="914400" eaLnBrk="0" fontAlgn="auto" latinLnBrk="0" hangingPunct="0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charset="0"/>
                <a:ea typeface="宋体" pitchFamily="2" charset="-122"/>
              </a:rPr>
              <a:t>暂停状态下进行重播</a:t>
            </a: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charset="0"/>
              <a:ea typeface="宋体" pitchFamily="2" charset="-122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63588" y="2172290"/>
            <a:ext cx="7693025" cy="1754326"/>
          </a:xfrm>
          <a:prstGeom prst="rect">
            <a:avLst/>
          </a:prstGeom>
          <a:solidFill>
            <a:srgbClr val="E7F4FF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>
              <a:lnSpc>
                <a:spcPct val="150000"/>
              </a:lnSpc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    if(mediaPlayer!=null &amp;&amp; mediaPlayer.isPlaying()){</a:t>
            </a:r>
          </a:p>
          <a:p>
            <a:r>
              <a:rPr lang="en-US" altLang="zh-CN" dirty="0"/>
              <a:t>        mediaPlayer.seekTo(0);</a:t>
            </a:r>
          </a:p>
          <a:p>
            <a:r>
              <a:rPr lang="en-US" altLang="zh-CN" dirty="0"/>
              <a:t>        return;</a:t>
            </a:r>
          </a:p>
          <a:p>
            <a:r>
              <a:rPr lang="en-US" altLang="zh-CN" dirty="0" smtClean="0"/>
              <a:t>    }</a:t>
            </a:r>
            <a:endParaRPr lang="en-US" altLang="zh-CN" dirty="0"/>
          </a:p>
        </p:txBody>
      </p:sp>
      <p:sp>
        <p:nvSpPr>
          <p:cNvPr id="30" name="矩形 29"/>
          <p:cNvSpPr/>
          <p:nvPr/>
        </p:nvSpPr>
        <p:spPr bwMode="auto">
          <a:xfrm>
            <a:off x="1248115" y="2682314"/>
            <a:ext cx="2260600" cy="369332"/>
          </a:xfrm>
          <a:prstGeom prst="rect">
            <a:avLst/>
          </a:prstGeom>
          <a:ln w="19050">
            <a:solidFill>
              <a:srgbClr val="006BA9"/>
            </a:solidFill>
          </a:ln>
        </p:spPr>
        <p:txBody>
          <a:bodyPr wrap="square" anchor="ctr">
            <a:spAutoFit/>
          </a:bodyPr>
          <a:lstStyle/>
          <a:p>
            <a:pPr algn="ctr"/>
            <a:endParaRPr lang="zh-CN" altLang="en-US" dirty="0">
              <a:ea typeface="宋体" pitchFamily="2" charset="-122"/>
            </a:endParaRPr>
          </a:p>
        </p:txBody>
      </p:sp>
      <p:sp>
        <p:nvSpPr>
          <p:cNvPr id="31" name="圆角矩形 30"/>
          <p:cNvSpPr/>
          <p:nvPr/>
        </p:nvSpPr>
        <p:spPr bwMode="auto">
          <a:xfrm>
            <a:off x="4069018" y="2662668"/>
            <a:ext cx="2726645" cy="408623"/>
          </a:xfrm>
          <a:prstGeom prst="roundRect">
            <a:avLst/>
          </a:prstGeom>
          <a:solidFill>
            <a:srgbClr val="006BA9"/>
          </a:solidFill>
          <a:ln>
            <a:solidFill>
              <a:srgbClr val="006BA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ea typeface="宋体" pitchFamily="2" charset="-122"/>
              </a:rPr>
              <a:t>重新播放，</a:t>
            </a:r>
            <a:r>
              <a:rPr lang="en-US" altLang="zh-CN" b="1" dirty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0</a:t>
            </a:r>
            <a:r>
              <a:rPr lang="zh-CN" altLang="en-US" b="1" dirty="0">
                <a:solidFill>
                  <a:schemeClr val="bg1"/>
                </a:solidFill>
                <a:ea typeface="宋体" pitchFamily="2" charset="-122"/>
              </a:rPr>
              <a:t>代表毫秒值</a:t>
            </a:r>
            <a:endParaRPr lang="en-US" altLang="zh-CN" b="1" dirty="0">
              <a:solidFill>
                <a:schemeClr val="bg1"/>
              </a:solidFill>
              <a:ea typeface="宋体" pitchFamily="2" charset="-122"/>
            </a:endParaRPr>
          </a:p>
        </p:txBody>
      </p:sp>
      <p:cxnSp>
        <p:nvCxnSpPr>
          <p:cNvPr id="32" name="直接箭头连接符 31"/>
          <p:cNvCxnSpPr/>
          <p:nvPr/>
        </p:nvCxnSpPr>
        <p:spPr bwMode="auto">
          <a:xfrm>
            <a:off x="3508715" y="2866980"/>
            <a:ext cx="522785" cy="0"/>
          </a:xfrm>
          <a:prstGeom prst="straightConnector1">
            <a:avLst/>
          </a:prstGeom>
          <a:noFill/>
          <a:ln w="28575" cap="flat" cmpd="sng" algn="ctr">
            <a:solidFill>
              <a:srgbClr val="006BA9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3" name="TextBox 32"/>
          <p:cNvSpPr txBox="1"/>
          <p:nvPr/>
        </p:nvSpPr>
        <p:spPr>
          <a:xfrm>
            <a:off x="763588" y="4509120"/>
            <a:ext cx="7693025" cy="1754326"/>
          </a:xfrm>
          <a:prstGeom prst="rect">
            <a:avLst/>
          </a:prstGeom>
          <a:solidFill>
            <a:srgbClr val="E7F4FF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>
              <a:lnSpc>
                <a:spcPct val="150000"/>
              </a:lnSpc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    if(mediaPlayer!=null){</a:t>
            </a:r>
          </a:p>
          <a:p>
            <a:r>
              <a:rPr lang="en-US" altLang="zh-CN" dirty="0"/>
              <a:t>        mediaPlayer.seekTo(0);</a:t>
            </a:r>
          </a:p>
          <a:p>
            <a:r>
              <a:rPr lang="en-US" altLang="zh-CN" dirty="0"/>
              <a:t>        mediaPlayer.start();</a:t>
            </a:r>
          </a:p>
          <a:p>
            <a:r>
              <a:rPr lang="en-US" altLang="zh-CN" dirty="0" smtClean="0"/>
              <a:t>    }</a:t>
            </a:r>
            <a:endParaRPr lang="en-US" altLang="zh-CN" dirty="0"/>
          </a:p>
        </p:txBody>
      </p:sp>
      <p:sp>
        <p:nvSpPr>
          <p:cNvPr id="34" name="矩形 33"/>
          <p:cNvSpPr/>
          <p:nvPr/>
        </p:nvSpPr>
        <p:spPr bwMode="auto">
          <a:xfrm>
            <a:off x="1248115" y="5447451"/>
            <a:ext cx="2260600" cy="369332"/>
          </a:xfrm>
          <a:prstGeom prst="rect">
            <a:avLst/>
          </a:prstGeom>
          <a:ln w="19050">
            <a:solidFill>
              <a:srgbClr val="006BA9"/>
            </a:solidFill>
          </a:ln>
        </p:spPr>
        <p:txBody>
          <a:bodyPr wrap="square" anchor="ctr">
            <a:spAutoFit/>
          </a:bodyPr>
          <a:lstStyle/>
          <a:p>
            <a:pPr algn="ctr"/>
            <a:endParaRPr lang="zh-CN" altLang="en-US" dirty="0">
              <a:ea typeface="宋体" pitchFamily="2" charset="-122"/>
            </a:endParaRPr>
          </a:p>
        </p:txBody>
      </p:sp>
      <p:sp>
        <p:nvSpPr>
          <p:cNvPr id="35" name="圆角矩形 34"/>
          <p:cNvSpPr/>
          <p:nvPr/>
        </p:nvSpPr>
        <p:spPr bwMode="auto">
          <a:xfrm>
            <a:off x="4031499" y="5427805"/>
            <a:ext cx="2757237" cy="408623"/>
          </a:xfrm>
          <a:prstGeom prst="roundRect">
            <a:avLst/>
          </a:prstGeom>
          <a:solidFill>
            <a:srgbClr val="006BA9"/>
          </a:solidFill>
          <a:ln>
            <a:solidFill>
              <a:srgbClr val="006BA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ea typeface="宋体" pitchFamily="2" charset="-122"/>
              </a:rPr>
              <a:t>调用</a:t>
            </a:r>
            <a:r>
              <a:rPr lang="en-US" altLang="zh-CN" b="1" dirty="0" smtClean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start</a:t>
            </a:r>
            <a:r>
              <a:rPr lang="en-US" altLang="zh-CN" b="1" dirty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()</a:t>
            </a:r>
            <a:r>
              <a:rPr lang="zh-CN" altLang="en-US" b="1" dirty="0" smtClean="0">
                <a:solidFill>
                  <a:schemeClr val="bg1"/>
                </a:solidFill>
                <a:ea typeface="宋体" pitchFamily="2" charset="-122"/>
              </a:rPr>
              <a:t>方法重新播放</a:t>
            </a:r>
            <a:endParaRPr lang="zh-CN" altLang="en-US" b="1" dirty="0">
              <a:solidFill>
                <a:schemeClr val="bg1"/>
              </a:solidFill>
              <a:ea typeface="宋体" pitchFamily="2" charset="-122"/>
            </a:endParaRPr>
          </a:p>
        </p:txBody>
      </p:sp>
      <p:cxnSp>
        <p:nvCxnSpPr>
          <p:cNvPr id="36" name="直接箭头连接符 35"/>
          <p:cNvCxnSpPr/>
          <p:nvPr/>
        </p:nvCxnSpPr>
        <p:spPr bwMode="auto">
          <a:xfrm>
            <a:off x="3508713" y="5621971"/>
            <a:ext cx="522785" cy="0"/>
          </a:xfrm>
          <a:prstGeom prst="straightConnector1">
            <a:avLst/>
          </a:prstGeom>
          <a:noFill/>
          <a:ln w="28575" cap="flat" cmpd="sng" algn="ctr">
            <a:solidFill>
              <a:srgbClr val="006BA9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标题 1"/>
          <p:cNvSpPr>
            <a:spLocks noChangeArrowheads="1"/>
          </p:cNvSpPr>
          <p:nvPr/>
        </p:nvSpPr>
        <p:spPr bwMode="auto">
          <a:xfrm>
            <a:off x="251520" y="923156"/>
            <a:ext cx="4944491" cy="56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endParaRPr lang="zh-CN" altLang="en-US" sz="2400" b="1" dirty="0">
              <a:solidFill>
                <a:srgbClr val="006BA9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  <p:sp>
        <p:nvSpPr>
          <p:cNvPr id="16" name="标题 1"/>
          <p:cNvSpPr>
            <a:spLocks noChangeArrowheads="1"/>
          </p:cNvSpPr>
          <p:nvPr/>
        </p:nvSpPr>
        <p:spPr bwMode="auto">
          <a:xfrm>
            <a:off x="1655985" y="188640"/>
            <a:ext cx="6660431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200" b="1" dirty="0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14.1.1  </a:t>
            </a:r>
            <a:r>
              <a:rPr lang="en-US" altLang="zh-CN" sz="3200" b="1" dirty="0" err="1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MediaPlayer</a:t>
            </a:r>
            <a:r>
              <a:rPr lang="zh-CN" altLang="en-US" sz="3200" b="1" dirty="0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类播放</a:t>
            </a:r>
            <a:r>
              <a:rPr lang="zh-CN" altLang="en-US" sz="3200" b="1" dirty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音频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40575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0" grpId="1" animBg="1"/>
      <p:bldP spid="31" grpId="0" animBg="1"/>
      <p:bldP spid="31" grpId="1" animBg="1"/>
      <p:bldP spid="34" grpId="0" animBg="1"/>
      <p:bldP spid="3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24"/>
          <p:cNvSpPr>
            <a:spLocks noChangeArrowheads="1"/>
          </p:cNvSpPr>
          <p:nvPr/>
        </p:nvSpPr>
        <p:spPr bwMode="auto">
          <a:xfrm>
            <a:off x="542925" y="2000274"/>
            <a:ext cx="8102600" cy="3228926"/>
          </a:xfrm>
          <a:prstGeom prst="rect">
            <a:avLst/>
          </a:prstGeom>
          <a:noFill/>
          <a:ln w="19050" algn="ctr">
            <a:solidFill>
              <a:srgbClr val="006BA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buFont typeface="Arial" charset="0"/>
              <a:buNone/>
            </a:pPr>
            <a:endParaRPr lang="zh-CN" altLang="en-US"/>
          </a:p>
        </p:txBody>
      </p:sp>
      <p:sp>
        <p:nvSpPr>
          <p:cNvPr id="18" name="任意多边形 17"/>
          <p:cNvSpPr/>
          <p:nvPr/>
        </p:nvSpPr>
        <p:spPr bwMode="auto">
          <a:xfrm>
            <a:off x="5580112" y="1772815"/>
            <a:ext cx="2198688" cy="371475"/>
          </a:xfrm>
          <a:custGeom>
            <a:avLst/>
            <a:gdLst>
              <a:gd name="connsiteX0" fmla="*/ 0 w 4267200"/>
              <a:gd name="connsiteY0" fmla="*/ 201820 h 1210897"/>
              <a:gd name="connsiteX1" fmla="*/ 201820 w 4267200"/>
              <a:gd name="connsiteY1" fmla="*/ 0 h 1210897"/>
              <a:gd name="connsiteX2" fmla="*/ 4065380 w 4267200"/>
              <a:gd name="connsiteY2" fmla="*/ 0 h 1210897"/>
              <a:gd name="connsiteX3" fmla="*/ 4267200 w 4267200"/>
              <a:gd name="connsiteY3" fmla="*/ 201820 h 1210897"/>
              <a:gd name="connsiteX4" fmla="*/ 4267200 w 4267200"/>
              <a:gd name="connsiteY4" fmla="*/ 1009077 h 1210897"/>
              <a:gd name="connsiteX5" fmla="*/ 4065380 w 4267200"/>
              <a:gd name="connsiteY5" fmla="*/ 1210897 h 1210897"/>
              <a:gd name="connsiteX6" fmla="*/ 201820 w 4267200"/>
              <a:gd name="connsiteY6" fmla="*/ 1210897 h 1210897"/>
              <a:gd name="connsiteX7" fmla="*/ 0 w 4267200"/>
              <a:gd name="connsiteY7" fmla="*/ 1009077 h 1210897"/>
              <a:gd name="connsiteX8" fmla="*/ 0 w 4267200"/>
              <a:gd name="connsiteY8" fmla="*/ 201820 h 121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1210897">
                <a:moveTo>
                  <a:pt x="0" y="201820"/>
                </a:moveTo>
                <a:cubicBezTo>
                  <a:pt x="0" y="90358"/>
                  <a:pt x="90358" y="0"/>
                  <a:pt x="201820" y="0"/>
                </a:cubicBezTo>
                <a:lnTo>
                  <a:pt x="4065380" y="0"/>
                </a:lnTo>
                <a:cubicBezTo>
                  <a:pt x="4176842" y="0"/>
                  <a:pt x="4267200" y="90358"/>
                  <a:pt x="4267200" y="201820"/>
                </a:cubicBezTo>
                <a:lnTo>
                  <a:pt x="4267200" y="1009077"/>
                </a:lnTo>
                <a:cubicBezTo>
                  <a:pt x="4267200" y="1120539"/>
                  <a:pt x="4176842" y="1210897"/>
                  <a:pt x="4065380" y="1210897"/>
                </a:cubicBezTo>
                <a:lnTo>
                  <a:pt x="201820" y="1210897"/>
                </a:lnTo>
                <a:cubicBezTo>
                  <a:pt x="90358" y="1210897"/>
                  <a:pt x="0" y="1120539"/>
                  <a:pt x="0" y="1009077"/>
                </a:cubicBezTo>
                <a:lnTo>
                  <a:pt x="0" y="201820"/>
                </a:lnTo>
                <a:close/>
              </a:path>
            </a:pathLst>
          </a:custGeom>
          <a:solidFill>
            <a:srgbClr val="006BA9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0401" tIns="59111" rIns="220401" bIns="59111" spcCol="127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停止播放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63588" y="2533068"/>
            <a:ext cx="7693025" cy="2120068"/>
          </a:xfrm>
          <a:prstGeom prst="rect">
            <a:avLst/>
          </a:prstGeom>
          <a:solidFill>
            <a:srgbClr val="E7F4FF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>
              <a:lnSpc>
                <a:spcPct val="150000"/>
              </a:lnSpc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    if(mediaPlayer!=null &amp;&amp; mediaPlayer.isPlaying()){</a:t>
            </a:r>
          </a:p>
          <a:p>
            <a:r>
              <a:rPr lang="en-US" altLang="zh-CN" dirty="0"/>
              <a:t>        mediaPlayer.stop();</a:t>
            </a:r>
          </a:p>
          <a:p>
            <a:r>
              <a:rPr lang="en-US" altLang="zh-CN" dirty="0"/>
              <a:t>        mediaPlayer.release();</a:t>
            </a:r>
          </a:p>
          <a:p>
            <a:r>
              <a:rPr lang="en-US" altLang="zh-CN" dirty="0"/>
              <a:t>        mediaPlayer = null;</a:t>
            </a:r>
          </a:p>
          <a:p>
            <a:r>
              <a:rPr lang="en-US" altLang="zh-CN" dirty="0"/>
              <a:t>    }</a:t>
            </a:r>
          </a:p>
        </p:txBody>
      </p:sp>
      <p:sp>
        <p:nvSpPr>
          <p:cNvPr id="25" name="矩形 24"/>
          <p:cNvSpPr/>
          <p:nvPr/>
        </p:nvSpPr>
        <p:spPr bwMode="auto">
          <a:xfrm>
            <a:off x="1210310" y="3047832"/>
            <a:ext cx="2260600" cy="369332"/>
          </a:xfrm>
          <a:prstGeom prst="rect">
            <a:avLst/>
          </a:prstGeom>
          <a:ln w="19050">
            <a:solidFill>
              <a:srgbClr val="006BA9"/>
            </a:solidFill>
          </a:ln>
        </p:spPr>
        <p:txBody>
          <a:bodyPr wrap="square" anchor="ctr">
            <a:spAutoFit/>
          </a:bodyPr>
          <a:lstStyle/>
          <a:p>
            <a:pPr algn="ctr"/>
            <a:endParaRPr lang="zh-CN" altLang="en-US" dirty="0">
              <a:ea typeface="宋体" pitchFamily="2" charset="-122"/>
            </a:endParaRPr>
          </a:p>
        </p:txBody>
      </p:sp>
      <p:sp>
        <p:nvSpPr>
          <p:cNvPr id="26" name="圆角矩形 25"/>
          <p:cNvSpPr/>
          <p:nvPr/>
        </p:nvSpPr>
        <p:spPr bwMode="auto">
          <a:xfrm>
            <a:off x="4132739" y="3069000"/>
            <a:ext cx="1240449" cy="360000"/>
          </a:xfrm>
          <a:prstGeom prst="roundRect">
            <a:avLst/>
          </a:prstGeom>
          <a:solidFill>
            <a:srgbClr val="006BA9"/>
          </a:solidFill>
          <a:ln>
            <a:solidFill>
              <a:srgbClr val="006BA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ea typeface="宋体" pitchFamily="2" charset="-122"/>
              </a:rPr>
              <a:t>停止播放</a:t>
            </a:r>
          </a:p>
        </p:txBody>
      </p:sp>
      <p:cxnSp>
        <p:nvCxnSpPr>
          <p:cNvPr id="37" name="直接箭头连接符 36"/>
          <p:cNvCxnSpPr/>
          <p:nvPr/>
        </p:nvCxnSpPr>
        <p:spPr bwMode="auto">
          <a:xfrm>
            <a:off x="3540512" y="3258723"/>
            <a:ext cx="522785" cy="0"/>
          </a:xfrm>
          <a:prstGeom prst="straightConnector1">
            <a:avLst/>
          </a:prstGeom>
          <a:noFill/>
          <a:ln w="28575" cap="flat" cmpd="sng" algn="ctr">
            <a:solidFill>
              <a:srgbClr val="006BA9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" name="矩形 37"/>
          <p:cNvSpPr/>
          <p:nvPr/>
        </p:nvSpPr>
        <p:spPr bwMode="auto">
          <a:xfrm>
            <a:off x="1210310" y="3491716"/>
            <a:ext cx="2260600" cy="756000"/>
          </a:xfrm>
          <a:prstGeom prst="rect">
            <a:avLst/>
          </a:prstGeom>
          <a:ln w="19050">
            <a:solidFill>
              <a:srgbClr val="006BA9"/>
            </a:solidFill>
          </a:ln>
        </p:spPr>
        <p:txBody>
          <a:bodyPr wrap="square" anchor="ctr">
            <a:spAutoFit/>
          </a:bodyPr>
          <a:lstStyle/>
          <a:p>
            <a:pPr algn="ctr"/>
            <a:endParaRPr lang="zh-CN" altLang="en-US" dirty="0">
              <a:ea typeface="宋体" pitchFamily="2" charset="-122"/>
            </a:endParaRPr>
          </a:p>
        </p:txBody>
      </p:sp>
      <p:sp>
        <p:nvSpPr>
          <p:cNvPr id="39" name="圆角矩形 38"/>
          <p:cNvSpPr/>
          <p:nvPr/>
        </p:nvSpPr>
        <p:spPr bwMode="auto">
          <a:xfrm>
            <a:off x="4106969" y="3518408"/>
            <a:ext cx="3628811" cy="715089"/>
          </a:xfrm>
          <a:prstGeom prst="roundRect">
            <a:avLst/>
          </a:prstGeom>
          <a:solidFill>
            <a:srgbClr val="006BA9"/>
          </a:solidFill>
          <a:ln>
            <a:solidFill>
              <a:srgbClr val="006BA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调用</a:t>
            </a:r>
            <a:r>
              <a:rPr lang="en-US" altLang="zh-CN" b="1" dirty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release()</a:t>
            </a:r>
            <a:r>
              <a:rPr lang="zh-CN" altLang="en-US" b="1" dirty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方法将占用的资源释放并将</a:t>
            </a:r>
            <a:r>
              <a:rPr lang="en-US" altLang="zh-CN" b="1" dirty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MediaPlayer</a:t>
            </a:r>
            <a:r>
              <a:rPr lang="zh-CN" altLang="en-US" b="1" dirty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置为空</a:t>
            </a:r>
          </a:p>
        </p:txBody>
      </p:sp>
      <p:cxnSp>
        <p:nvCxnSpPr>
          <p:cNvPr id="40" name="直接箭头连接符 39"/>
          <p:cNvCxnSpPr/>
          <p:nvPr/>
        </p:nvCxnSpPr>
        <p:spPr bwMode="auto">
          <a:xfrm>
            <a:off x="3540511" y="3879593"/>
            <a:ext cx="522785" cy="0"/>
          </a:xfrm>
          <a:prstGeom prst="straightConnector1">
            <a:avLst/>
          </a:prstGeom>
          <a:noFill/>
          <a:ln w="28575" cap="flat" cmpd="sng" algn="ctr">
            <a:solidFill>
              <a:srgbClr val="006BA9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标题 1"/>
          <p:cNvSpPr>
            <a:spLocks noChangeArrowheads="1"/>
          </p:cNvSpPr>
          <p:nvPr/>
        </p:nvSpPr>
        <p:spPr bwMode="auto">
          <a:xfrm>
            <a:off x="251520" y="923156"/>
            <a:ext cx="4944491" cy="56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endParaRPr lang="zh-CN" altLang="en-US" sz="2400" b="1" dirty="0">
              <a:solidFill>
                <a:srgbClr val="006BA9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  <p:sp>
        <p:nvSpPr>
          <p:cNvPr id="12" name="标题 1"/>
          <p:cNvSpPr>
            <a:spLocks noChangeArrowheads="1"/>
          </p:cNvSpPr>
          <p:nvPr/>
        </p:nvSpPr>
        <p:spPr bwMode="auto">
          <a:xfrm>
            <a:off x="1655985" y="188640"/>
            <a:ext cx="6660431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200" b="1" dirty="0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14.1.1  </a:t>
            </a:r>
            <a:r>
              <a:rPr lang="en-US" altLang="zh-CN" sz="3200" b="1" dirty="0" err="1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MediaPlayer</a:t>
            </a:r>
            <a:r>
              <a:rPr lang="zh-CN" altLang="en-US" sz="3200" b="1" dirty="0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类播放</a:t>
            </a:r>
            <a:r>
              <a:rPr lang="zh-CN" altLang="en-US" sz="3200" b="1" dirty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音频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29831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5" grpId="1" animBg="1"/>
      <p:bldP spid="26" grpId="0" animBg="1"/>
      <p:bldP spid="26" grpId="1" animBg="1"/>
      <p:bldP spid="38" grpId="0" animBg="1"/>
      <p:bldP spid="3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2559229"/>
              </p:ext>
            </p:extLst>
          </p:nvPr>
        </p:nvGraphicFramePr>
        <p:xfrm>
          <a:off x="466725" y="1672431"/>
          <a:ext cx="8229600" cy="3539123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207803"/>
                <a:gridCol w="5021797"/>
              </a:tblGrid>
              <a:tr h="45119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zh-CN" altLang="en-US" sz="1800" kern="1200" dirty="0" smtClean="0"/>
                        <a:t>方法名称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32" marR="91432" marT="45709" marB="45709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  <a:cs typeface="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/>
                        <a:t>功能描述</a:t>
                      </a:r>
                      <a:endParaRPr lang="en-US" altLang="zh-CN" sz="1800" dirty="0" smtClean="0"/>
                    </a:p>
                  </a:txBody>
                  <a:tcPr marL="91432" marR="91432" marT="45709" marB="45709" anchor="ctr"/>
                </a:tc>
              </a:tr>
              <a:tr h="30481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9pPr>
                    </a:lstStyle>
                    <a:p>
                      <a:pPr algn="l"/>
                      <a:r>
                        <a:rPr lang="en-US" altLang="zh-CN" sz="1400" dirty="0" smtClean="0"/>
                        <a:t>load()</a:t>
                      </a:r>
                      <a:endParaRPr lang="zh-CN" altLang="en-US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2" marR="91432" marT="45709" marB="45709" anchor="ctr"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加载音频文件</a:t>
                      </a:r>
                      <a:endParaRPr lang="en-US" altLang="zh-CN" sz="1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2" marR="91432" marT="45709" marB="45709" anchor="ctr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2355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9pPr>
                    </a:lstStyle>
                    <a:p>
                      <a:pPr algn="l"/>
                      <a:r>
                        <a:rPr lang="en-US" altLang="zh-CN" sz="1400" dirty="0" smtClean="0"/>
                        <a:t>play()</a:t>
                      </a:r>
                      <a:endParaRPr lang="zh-CN" altLang="en-US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2" marR="91432" marT="45709" marB="45709" anchor="ctr"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播放音频</a:t>
                      </a:r>
                      <a:endParaRPr lang="en-US" altLang="zh-CN" sz="1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2" marR="91432" marT="45709" marB="45709" anchor="ctr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2355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pause(</a:t>
                      </a:r>
                      <a:r>
                        <a:rPr lang="en-US" altLang="zh-CN" sz="1400" dirty="0" err="1" smtClean="0"/>
                        <a:t>int</a:t>
                      </a:r>
                      <a:r>
                        <a:rPr lang="en-US" altLang="zh-CN" sz="1400" dirty="0" smtClean="0"/>
                        <a:t> </a:t>
                      </a:r>
                      <a:r>
                        <a:rPr lang="en-US" altLang="zh-CN" sz="1400" dirty="0" err="1" smtClean="0"/>
                        <a:t>streamID</a:t>
                      </a:r>
                      <a:r>
                        <a:rPr lang="en-US" altLang="zh-CN" sz="1400" dirty="0" smtClean="0"/>
                        <a:t>)</a:t>
                      </a:r>
                      <a:endParaRPr lang="zh-CN" altLang="en-US" sz="1400" b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2" marR="91432" marT="45709" marB="45709" anchor="ctr"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/>
                        <a:t>根据加载的资源</a:t>
                      </a:r>
                      <a:r>
                        <a:rPr lang="en-US" altLang="zh-CN" sz="1400" dirty="0" smtClean="0"/>
                        <a:t>ID</a:t>
                      </a:r>
                      <a:r>
                        <a:rPr lang="zh-CN" altLang="en-US" sz="1400" dirty="0" smtClean="0"/>
                        <a:t>，暂停播放音频</a:t>
                      </a:r>
                      <a:endParaRPr lang="en-US" altLang="zh-CN" sz="1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2" marR="91432" marT="45709" marB="45709" anchor="ctr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2355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resume(</a:t>
                      </a:r>
                      <a:r>
                        <a:rPr lang="en-US" altLang="zh-CN" sz="1400" dirty="0" err="1" smtClean="0"/>
                        <a:t>int</a:t>
                      </a:r>
                      <a:r>
                        <a:rPr lang="en-US" altLang="zh-CN" sz="1400" dirty="0" smtClean="0"/>
                        <a:t> </a:t>
                      </a:r>
                      <a:r>
                        <a:rPr lang="en-US" altLang="zh-CN" sz="1400" dirty="0" err="1" smtClean="0"/>
                        <a:t>streamID</a:t>
                      </a:r>
                      <a:r>
                        <a:rPr lang="en-US" altLang="zh-CN" sz="1400" dirty="0" smtClean="0"/>
                        <a:t>)</a:t>
                      </a:r>
                      <a:endParaRPr lang="zh-CN" altLang="en-US" sz="1400" b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2" marR="91432" marT="45709" marB="45709" anchor="ctr"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/>
                        <a:t>根据加载的资源</a:t>
                      </a:r>
                      <a:r>
                        <a:rPr lang="en-US" altLang="zh-CN" sz="1400" dirty="0" smtClean="0"/>
                        <a:t>ID</a:t>
                      </a:r>
                      <a:r>
                        <a:rPr lang="zh-CN" altLang="en-US" sz="1400" dirty="0" smtClean="0"/>
                        <a:t>，继续播放暂停的音频资源</a:t>
                      </a:r>
                      <a:endParaRPr lang="en-US" altLang="zh-CN" sz="1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2" marR="91432" marT="45709" marB="45709" anchor="ctr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2355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stop(</a:t>
                      </a:r>
                      <a:r>
                        <a:rPr lang="en-US" altLang="zh-CN" sz="1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streamID</a:t>
                      </a:r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2" marR="91432" marT="45709" marB="45709" anchor="ctr"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/>
                        <a:t>根据加载的资源</a:t>
                      </a:r>
                      <a:r>
                        <a:rPr lang="en-US" altLang="zh-CN" sz="1400" dirty="0" smtClean="0"/>
                        <a:t>ID</a:t>
                      </a:r>
                      <a:r>
                        <a:rPr lang="zh-CN" altLang="en-US" sz="1400" dirty="0" smtClean="0"/>
                        <a:t>，停止音频资源的播放</a:t>
                      </a:r>
                      <a:endParaRPr lang="en-US" altLang="zh-CN" sz="1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2" marR="91432" marT="45709" marB="45709" anchor="ctr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2355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9pPr>
                    </a:lstStyle>
                    <a:p>
                      <a:pPr algn="l"/>
                      <a:r>
                        <a:rPr lang="en-US" altLang="zh-CN" sz="1400" dirty="0" smtClean="0"/>
                        <a:t>unload(</a:t>
                      </a:r>
                      <a:r>
                        <a:rPr lang="en-US" altLang="zh-CN" sz="1400" dirty="0" err="1" smtClean="0"/>
                        <a:t>int</a:t>
                      </a:r>
                      <a:r>
                        <a:rPr lang="en-US" altLang="zh-CN" sz="1400" dirty="0" smtClean="0"/>
                        <a:t> </a:t>
                      </a:r>
                      <a:r>
                        <a:rPr lang="en-US" altLang="zh-CN" sz="1400" dirty="0" err="1" smtClean="0"/>
                        <a:t>soundID</a:t>
                      </a:r>
                      <a:r>
                        <a:rPr lang="en-US" altLang="zh-CN" sz="1400" dirty="0" smtClean="0"/>
                        <a:t>)</a:t>
                      </a:r>
                      <a:endParaRPr lang="zh-CN" altLang="en-US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2" marR="91432" marT="45709" marB="45709" anchor="ctr"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/>
                        <a:t>从音频池中卸载音频资源</a:t>
                      </a:r>
                      <a:r>
                        <a:rPr lang="en-US" altLang="zh-CN" sz="1400" dirty="0" smtClean="0"/>
                        <a:t>ID</a:t>
                      </a:r>
                      <a:r>
                        <a:rPr lang="zh-CN" altLang="en-US" sz="1400" dirty="0" smtClean="0"/>
                        <a:t>为</a:t>
                      </a:r>
                      <a:r>
                        <a:rPr lang="en-US" altLang="zh-CN" sz="1400" dirty="0" err="1" smtClean="0"/>
                        <a:t>soundID</a:t>
                      </a:r>
                      <a:r>
                        <a:rPr lang="zh-CN" altLang="en-US" sz="1400" dirty="0" smtClean="0"/>
                        <a:t>的资源</a:t>
                      </a:r>
                      <a:endParaRPr lang="en-US" altLang="zh-CN" sz="1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2" marR="91432" marT="45709" marB="45709" anchor="ctr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51821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9pPr>
                    </a:lstStyle>
                    <a:p>
                      <a:pPr algn="l"/>
                      <a:r>
                        <a:rPr lang="en-US" altLang="zh-CN" sz="1400" dirty="0" smtClean="0"/>
                        <a:t>stop()</a:t>
                      </a:r>
                      <a:endParaRPr lang="zh-CN" altLang="en-US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2" marR="91432" marT="45709" marB="45709" anchor="ctr"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/>
                        <a:t>停止播放音频，调用该方法后</a:t>
                      </a:r>
                      <a:r>
                        <a:rPr lang="en-US" altLang="zh-CN" sz="1400" dirty="0" err="1" smtClean="0"/>
                        <a:t>MediaPlayer</a:t>
                      </a:r>
                      <a:r>
                        <a:rPr lang="zh-CN" altLang="en-US" sz="1400" dirty="0" smtClean="0"/>
                        <a:t>对象无法再播放音频</a:t>
                      </a:r>
                      <a:endParaRPr lang="en-US" altLang="zh-CN" sz="1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2" marR="91432" marT="45709" marB="45709" anchor="ctr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2355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9pPr>
                    </a:lstStyle>
                    <a:p>
                      <a:pPr algn="l"/>
                      <a:r>
                        <a:rPr lang="en-US" altLang="zh-CN" sz="1400" dirty="0" smtClean="0"/>
                        <a:t>release()</a:t>
                      </a:r>
                      <a:endParaRPr lang="zh-CN" altLang="en-US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2" marR="91432" marT="45709" marB="45709" anchor="ctr"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/>
                        <a:t>释放掉与</a:t>
                      </a:r>
                      <a:r>
                        <a:rPr lang="en-US" altLang="zh-CN" sz="1400" dirty="0" err="1" smtClean="0"/>
                        <a:t>MediaPlayer</a:t>
                      </a:r>
                      <a:r>
                        <a:rPr lang="zh-CN" altLang="en-US" sz="1400" dirty="0" smtClean="0"/>
                        <a:t>对象相关的资源</a:t>
                      </a:r>
                      <a:endParaRPr lang="en-US" altLang="zh-CN" sz="1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2" marR="91432" marT="45709" marB="45709" anchor="ctr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2355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9pPr>
                    </a:lstStyle>
                    <a:p>
                      <a:pPr algn="l"/>
                      <a:r>
                        <a:rPr lang="en-US" altLang="zh-CN" sz="1400" dirty="0" smtClean="0"/>
                        <a:t>……</a:t>
                      </a:r>
                      <a:endParaRPr lang="zh-CN" altLang="en-US" sz="1400" b="0" dirty="0"/>
                    </a:p>
                  </a:txBody>
                  <a:tcPr marL="91432" marR="91432" marT="45709" marB="45709" anchor="ctr"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……</a:t>
                      </a:r>
                    </a:p>
                  </a:txBody>
                  <a:tcPr marL="91432" marR="91432" marT="45709" marB="45709" anchor="ctr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sp>
        <p:nvSpPr>
          <p:cNvPr id="3" name="矩形 2"/>
          <p:cNvSpPr>
            <a:spLocks noChangeArrowheads="1"/>
          </p:cNvSpPr>
          <p:nvPr/>
        </p:nvSpPr>
        <p:spPr bwMode="auto">
          <a:xfrm>
            <a:off x="3427413" y="1243806"/>
            <a:ext cx="237597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lvl="0" eaLnBrk="0" hangingPunct="0">
              <a:defRPr/>
            </a:pPr>
            <a:r>
              <a:rPr lang="en-US" altLang="zh-CN" b="1" kern="0" dirty="0" err="1" smtClean="0">
                <a:solidFill>
                  <a:sysClr val="windowText" lastClr="000000"/>
                </a:solidFill>
              </a:rPr>
              <a:t>SoundPool</a:t>
            </a:r>
            <a:r>
              <a:rPr lang="zh-CN" altLang="en-US" b="1" kern="0" dirty="0" smtClean="0">
                <a:solidFill>
                  <a:sysClr val="windowText" lastClr="000000"/>
                </a:solidFill>
              </a:rPr>
              <a:t>类</a:t>
            </a: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常用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方法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467544" y="953815"/>
            <a:ext cx="7975600" cy="1430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lvl="1">
              <a:lnSpc>
                <a:spcPct val="150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en-US" altLang="zh-CN" sz="2000" kern="0" dirty="0" err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SoundPool</a:t>
            </a:r>
            <a:r>
              <a:rPr lang="zh-CN" altLang="en-US" sz="2000" kern="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即音频池，可以同时播放多个短小的音频，而且占用的资源比较少，他适合在应用程序中播放按键音或者消息提示音等</a:t>
            </a:r>
            <a:r>
              <a:rPr lang="zh-CN" altLang="en-US" sz="2000" kern="0" dirty="0" smtClean="0">
                <a:solidFill>
                  <a:sysClr val="windowText" lastClr="000000"/>
                </a:solidFill>
              </a:rPr>
              <a:t>。</a:t>
            </a: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标题 1"/>
          <p:cNvSpPr>
            <a:spLocks noChangeArrowheads="1"/>
          </p:cNvSpPr>
          <p:nvPr/>
        </p:nvSpPr>
        <p:spPr bwMode="auto">
          <a:xfrm>
            <a:off x="1655985" y="188640"/>
            <a:ext cx="6444407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200" b="1" dirty="0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14.1.2</a:t>
            </a:r>
            <a:r>
              <a:rPr lang="en-US" altLang="zh-CN" sz="3200" b="1" dirty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  </a:t>
            </a:r>
            <a:r>
              <a:rPr lang="en-US" altLang="zh-CN" sz="3200" b="1" dirty="0" err="1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SoundPool</a:t>
            </a:r>
            <a:r>
              <a:rPr lang="zh-CN" altLang="en-US" sz="3200" b="1" dirty="0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类播放</a:t>
            </a:r>
            <a:r>
              <a:rPr lang="zh-CN" altLang="en-US" sz="3200" b="1" dirty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音频</a:t>
            </a:r>
          </a:p>
        </p:txBody>
      </p:sp>
    </p:spTree>
    <p:extLst>
      <p:ext uri="{BB962C8B-B14F-4D97-AF65-F5344CB8AC3E}">
        <p14:creationId xmlns:p14="http://schemas.microsoft.com/office/powerpoint/2010/main" val="126524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2"/>
          <p:cNvSpPr txBox="1">
            <a:spLocks/>
          </p:cNvSpPr>
          <p:nvPr/>
        </p:nvSpPr>
        <p:spPr bwMode="auto">
          <a:xfrm>
            <a:off x="440720" y="2348880"/>
            <a:ext cx="8168902" cy="6379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2001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742950" marR="0" lvl="1" indent="-285750" defTabSz="914400" eaLnBrk="0" fontAlgn="auto" latinLnBrk="0" hangingPunct="0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SoundPool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类的构造方法中传递的参数含义如下：</a:t>
            </a: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lnSpc>
                <a:spcPct val="150000"/>
              </a:lnSpc>
              <a:spcBef>
                <a:spcPct val="20000"/>
              </a:spcBef>
              <a:buFont typeface="Wingdings" pitchFamily="2" charset="2"/>
              <a:buChar char="l"/>
              <a:defRPr/>
            </a:pPr>
            <a:r>
              <a:rPr lang="en-US" altLang="zh-CN" kern="0" dirty="0" err="1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maxStreams</a:t>
            </a:r>
            <a:r>
              <a:rPr lang="zh-CN" altLang="en-US" kern="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：指定可以容纳多少个</a:t>
            </a:r>
            <a:r>
              <a:rPr lang="zh-CN" altLang="en-US" kern="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音频</a:t>
            </a:r>
            <a:endParaRPr lang="en-US" altLang="zh-CN" kern="0" dirty="0" smtClean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lnSpc>
                <a:spcPct val="150000"/>
              </a:lnSpc>
              <a:spcBef>
                <a:spcPct val="20000"/>
              </a:spcBef>
              <a:buFont typeface="Wingdings" pitchFamily="2" charset="2"/>
              <a:buChar char="l"/>
              <a:defRPr/>
            </a:pPr>
            <a:r>
              <a:rPr lang="en-US" altLang="zh-CN" kern="0" dirty="0" err="1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streamType</a:t>
            </a:r>
            <a:r>
              <a:rPr lang="zh-CN" altLang="en-US" kern="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：用于指定音频</a:t>
            </a:r>
            <a:r>
              <a:rPr lang="zh-CN" altLang="en-US" kern="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类型。</a:t>
            </a:r>
            <a:endParaRPr lang="en-US" altLang="zh-CN" kern="0" dirty="0" smtClean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lnSpc>
                <a:spcPct val="150000"/>
              </a:lnSpc>
              <a:spcBef>
                <a:spcPct val="20000"/>
              </a:spcBef>
              <a:buFont typeface="Wingdings" pitchFamily="2" charset="2"/>
              <a:buChar char="l"/>
              <a:defRPr/>
            </a:pPr>
            <a:r>
              <a:rPr lang="en-US" altLang="zh-CN" kern="0" dirty="0" err="1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srcQuality</a:t>
            </a:r>
            <a:r>
              <a:rPr lang="zh-CN" altLang="en-US" kern="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：用于指定音频的品质，默认值为</a:t>
            </a:r>
            <a:r>
              <a:rPr lang="en-US" altLang="zh-CN" kern="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kern="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charset="0"/>
              <a:ea typeface="宋体" pitchFamily="2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90590" y="4513301"/>
            <a:ext cx="7488832" cy="923330"/>
          </a:xfrm>
          <a:prstGeom prst="rect">
            <a:avLst/>
          </a:prstGeom>
          <a:solidFill>
            <a:srgbClr val="E7F4FF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>
              <a:lnSpc>
                <a:spcPct val="150000"/>
              </a:lnSpc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 err="1" smtClean="0"/>
              <a:t>SoundPool</a:t>
            </a:r>
            <a:r>
              <a:rPr lang="en-US" altLang="zh-CN" dirty="0" smtClean="0"/>
              <a:t> </a:t>
            </a:r>
            <a:r>
              <a:rPr lang="en-US" altLang="zh-CN" dirty="0" err="1"/>
              <a:t>soundpool</a:t>
            </a:r>
            <a:r>
              <a:rPr lang="en-US" altLang="zh-CN" dirty="0"/>
              <a:t> = new </a:t>
            </a:r>
            <a:r>
              <a:rPr lang="en-US" altLang="zh-CN" dirty="0" smtClean="0"/>
              <a:t> 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                     </a:t>
            </a:r>
            <a:r>
              <a:rPr lang="en-US" altLang="zh-CN" dirty="0" err="1" smtClean="0"/>
              <a:t>SoundPool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10,AudioManager.STREAM_SYSTEM</a:t>
            </a:r>
            <a:r>
              <a:rPr lang="en-US" altLang="zh-CN" dirty="0"/>
              <a:t>, 0)</a:t>
            </a:r>
            <a:r>
              <a:rPr lang="en-US" altLang="zh-CN" dirty="0" smtClean="0"/>
              <a:t>;</a:t>
            </a:r>
            <a:endParaRPr lang="en-US" altLang="zh-CN" dirty="0"/>
          </a:p>
        </p:txBody>
      </p:sp>
      <p:sp>
        <p:nvSpPr>
          <p:cNvPr id="4" name="矩形 3"/>
          <p:cNvSpPr/>
          <p:nvPr/>
        </p:nvSpPr>
        <p:spPr bwMode="auto">
          <a:xfrm>
            <a:off x="862598" y="4668955"/>
            <a:ext cx="7344816" cy="705614"/>
          </a:xfrm>
          <a:prstGeom prst="rect">
            <a:avLst/>
          </a:prstGeom>
          <a:ln w="19050">
            <a:solidFill>
              <a:srgbClr val="006BA9"/>
            </a:solidFill>
          </a:ln>
        </p:spPr>
        <p:txBody>
          <a:bodyPr wrap="square" anchor="ctr">
            <a:spAutoFit/>
          </a:bodyPr>
          <a:lstStyle/>
          <a:p>
            <a:pPr algn="ctr"/>
            <a:endParaRPr lang="zh-CN" altLang="en-US" dirty="0">
              <a:ea typeface="宋体" pitchFamily="2" charset="-122"/>
            </a:endParaRPr>
          </a:p>
        </p:txBody>
      </p:sp>
      <p:sp>
        <p:nvSpPr>
          <p:cNvPr id="5" name="圆角矩形 4"/>
          <p:cNvSpPr/>
          <p:nvPr/>
        </p:nvSpPr>
        <p:spPr bwMode="auto">
          <a:xfrm>
            <a:off x="1481045" y="5755930"/>
            <a:ext cx="5029781" cy="408623"/>
          </a:xfrm>
          <a:prstGeom prst="roundRect">
            <a:avLst/>
          </a:prstGeom>
          <a:solidFill>
            <a:srgbClr val="006BA9"/>
          </a:solidFill>
          <a:ln>
            <a:solidFill>
              <a:srgbClr val="006BA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ea typeface="宋体" pitchFamily="2" charset="-122"/>
              </a:rPr>
              <a:t>创建一个可以容纳</a:t>
            </a:r>
            <a:r>
              <a:rPr lang="en-US" altLang="zh-CN" b="1" dirty="0" smtClean="0">
                <a:solidFill>
                  <a:schemeClr val="bg1"/>
                </a:solidFill>
                <a:ea typeface="宋体" pitchFamily="2" charset="-122"/>
              </a:rPr>
              <a:t>10</a:t>
            </a:r>
            <a:r>
              <a:rPr lang="zh-CN" altLang="en-US" b="1" dirty="0" smtClean="0">
                <a:solidFill>
                  <a:schemeClr val="bg1"/>
                </a:solidFill>
                <a:ea typeface="宋体" pitchFamily="2" charset="-122"/>
              </a:rPr>
              <a:t>个音频的</a:t>
            </a:r>
            <a:r>
              <a:rPr lang="en-US" altLang="zh-CN" b="1" dirty="0" err="1" smtClean="0">
                <a:solidFill>
                  <a:schemeClr val="bg1"/>
                </a:solidFill>
                <a:ea typeface="宋体" pitchFamily="2" charset="-122"/>
              </a:rPr>
              <a:t>SoundPool</a:t>
            </a:r>
            <a:r>
              <a:rPr lang="zh-CN" altLang="en-US" b="1" dirty="0" smtClean="0">
                <a:solidFill>
                  <a:schemeClr val="bg1"/>
                </a:solidFill>
                <a:ea typeface="宋体" pitchFamily="2" charset="-122"/>
              </a:rPr>
              <a:t>对象</a:t>
            </a:r>
            <a:endParaRPr lang="zh-CN" altLang="en-US" b="1" dirty="0">
              <a:solidFill>
                <a:schemeClr val="bg1"/>
              </a:solidFill>
              <a:ea typeface="宋体" pitchFamily="2" charset="-122"/>
            </a:endParaRPr>
          </a:p>
        </p:txBody>
      </p:sp>
      <p:cxnSp>
        <p:nvCxnSpPr>
          <p:cNvPr id="6" name="直接箭头连接符 5"/>
          <p:cNvCxnSpPr/>
          <p:nvPr/>
        </p:nvCxnSpPr>
        <p:spPr bwMode="auto">
          <a:xfrm>
            <a:off x="3995936" y="5373216"/>
            <a:ext cx="0" cy="382714"/>
          </a:xfrm>
          <a:prstGeom prst="straightConnector1">
            <a:avLst/>
          </a:prstGeom>
          <a:noFill/>
          <a:ln w="28575" cap="flat" cmpd="sng" algn="ctr">
            <a:solidFill>
              <a:srgbClr val="006BA9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矩形 24"/>
          <p:cNvSpPr>
            <a:spLocks noChangeArrowheads="1"/>
          </p:cNvSpPr>
          <p:nvPr/>
        </p:nvSpPr>
        <p:spPr bwMode="auto">
          <a:xfrm>
            <a:off x="542925" y="1484784"/>
            <a:ext cx="8102600" cy="4896544"/>
          </a:xfrm>
          <a:prstGeom prst="rect">
            <a:avLst/>
          </a:prstGeom>
          <a:noFill/>
          <a:ln w="19050" algn="ctr">
            <a:solidFill>
              <a:srgbClr val="006BA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buFont typeface="Arial" charset="0"/>
              <a:buNone/>
            </a:pPr>
            <a:endParaRPr lang="zh-CN" altLang="en-US"/>
          </a:p>
        </p:txBody>
      </p:sp>
      <p:sp>
        <p:nvSpPr>
          <p:cNvPr id="9" name="任意多边形 8"/>
          <p:cNvSpPr/>
          <p:nvPr/>
        </p:nvSpPr>
        <p:spPr bwMode="auto">
          <a:xfrm>
            <a:off x="5292080" y="1257325"/>
            <a:ext cx="2664296" cy="371475"/>
          </a:xfrm>
          <a:custGeom>
            <a:avLst/>
            <a:gdLst>
              <a:gd name="connsiteX0" fmla="*/ 0 w 4267200"/>
              <a:gd name="connsiteY0" fmla="*/ 201820 h 1210897"/>
              <a:gd name="connsiteX1" fmla="*/ 201820 w 4267200"/>
              <a:gd name="connsiteY1" fmla="*/ 0 h 1210897"/>
              <a:gd name="connsiteX2" fmla="*/ 4065380 w 4267200"/>
              <a:gd name="connsiteY2" fmla="*/ 0 h 1210897"/>
              <a:gd name="connsiteX3" fmla="*/ 4267200 w 4267200"/>
              <a:gd name="connsiteY3" fmla="*/ 201820 h 1210897"/>
              <a:gd name="connsiteX4" fmla="*/ 4267200 w 4267200"/>
              <a:gd name="connsiteY4" fmla="*/ 1009077 h 1210897"/>
              <a:gd name="connsiteX5" fmla="*/ 4065380 w 4267200"/>
              <a:gd name="connsiteY5" fmla="*/ 1210897 h 1210897"/>
              <a:gd name="connsiteX6" fmla="*/ 201820 w 4267200"/>
              <a:gd name="connsiteY6" fmla="*/ 1210897 h 1210897"/>
              <a:gd name="connsiteX7" fmla="*/ 0 w 4267200"/>
              <a:gd name="connsiteY7" fmla="*/ 1009077 h 1210897"/>
              <a:gd name="connsiteX8" fmla="*/ 0 w 4267200"/>
              <a:gd name="connsiteY8" fmla="*/ 201820 h 121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1210897">
                <a:moveTo>
                  <a:pt x="0" y="201820"/>
                </a:moveTo>
                <a:cubicBezTo>
                  <a:pt x="0" y="90358"/>
                  <a:pt x="90358" y="0"/>
                  <a:pt x="201820" y="0"/>
                </a:cubicBezTo>
                <a:lnTo>
                  <a:pt x="4065380" y="0"/>
                </a:lnTo>
                <a:cubicBezTo>
                  <a:pt x="4176842" y="0"/>
                  <a:pt x="4267200" y="90358"/>
                  <a:pt x="4267200" y="201820"/>
                </a:cubicBezTo>
                <a:lnTo>
                  <a:pt x="4267200" y="1009077"/>
                </a:lnTo>
                <a:cubicBezTo>
                  <a:pt x="4267200" y="1120539"/>
                  <a:pt x="4176842" y="1210897"/>
                  <a:pt x="4065380" y="1210897"/>
                </a:cubicBezTo>
                <a:lnTo>
                  <a:pt x="201820" y="1210897"/>
                </a:lnTo>
                <a:cubicBezTo>
                  <a:pt x="90358" y="1210897"/>
                  <a:pt x="0" y="1120539"/>
                  <a:pt x="0" y="1009077"/>
                </a:cubicBezTo>
                <a:lnTo>
                  <a:pt x="0" y="201820"/>
                </a:lnTo>
                <a:close/>
              </a:path>
            </a:pathLst>
          </a:custGeom>
          <a:solidFill>
            <a:srgbClr val="006BA9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0401" tIns="59111" rIns="220401" bIns="59111" spcCol="127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创建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SoundPool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对象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标题 1"/>
          <p:cNvSpPr>
            <a:spLocks noChangeArrowheads="1"/>
          </p:cNvSpPr>
          <p:nvPr/>
        </p:nvSpPr>
        <p:spPr bwMode="auto">
          <a:xfrm>
            <a:off x="251520" y="923156"/>
            <a:ext cx="4944491" cy="56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endParaRPr lang="zh-CN" altLang="en-US" sz="2400" b="1" dirty="0">
              <a:solidFill>
                <a:srgbClr val="006BA9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  <p:sp>
        <p:nvSpPr>
          <p:cNvPr id="11" name="标题 1"/>
          <p:cNvSpPr>
            <a:spLocks noChangeArrowheads="1"/>
          </p:cNvSpPr>
          <p:nvPr/>
        </p:nvSpPr>
        <p:spPr bwMode="auto">
          <a:xfrm>
            <a:off x="1655985" y="188640"/>
            <a:ext cx="658842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200" b="1" dirty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14.1.2 </a:t>
            </a:r>
            <a:r>
              <a:rPr lang="en-US" altLang="zh-CN" sz="3200" b="1" dirty="0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 </a:t>
            </a:r>
            <a:r>
              <a:rPr lang="en-US" altLang="zh-CN" sz="3200" b="1" dirty="0" err="1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SoundPool</a:t>
            </a:r>
            <a:r>
              <a:rPr lang="zh-CN" altLang="en-US" sz="3200" b="1" dirty="0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类播放</a:t>
            </a:r>
            <a:r>
              <a:rPr lang="zh-CN" altLang="en-US" sz="3200" b="1" dirty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音频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80755" y="1772816"/>
            <a:ext cx="7409089" cy="576064"/>
          </a:xfrm>
          <a:prstGeom prst="rect">
            <a:avLst/>
          </a:prstGeom>
          <a:solidFill>
            <a:srgbClr val="E7F4FF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>
              <a:lnSpc>
                <a:spcPct val="150000"/>
              </a:lnSpc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public </a:t>
            </a:r>
            <a:r>
              <a:rPr lang="en-US" altLang="zh-CN" dirty="0" err="1"/>
              <a:t>SoundPool</a:t>
            </a:r>
            <a:r>
              <a:rPr lang="en-US" altLang="zh-CN" dirty="0"/>
              <a:t> 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maxStreams</a:t>
            </a:r>
            <a:r>
              <a:rPr lang="en-US" altLang="zh-CN" dirty="0"/>
              <a:t>,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streamType</a:t>
            </a:r>
            <a:r>
              <a:rPr lang="en-US" altLang="zh-CN" dirty="0"/>
              <a:t>,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srcQuality</a:t>
            </a:r>
            <a:r>
              <a:rPr lang="en-US" altLang="zh-CN" dirty="0"/>
              <a:t>)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022271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24"/>
          <p:cNvSpPr>
            <a:spLocks noChangeArrowheads="1"/>
          </p:cNvSpPr>
          <p:nvPr/>
        </p:nvSpPr>
        <p:spPr bwMode="auto">
          <a:xfrm>
            <a:off x="542925" y="1340768"/>
            <a:ext cx="8102600" cy="4896544"/>
          </a:xfrm>
          <a:prstGeom prst="rect">
            <a:avLst/>
          </a:prstGeom>
          <a:noFill/>
          <a:ln w="19050" algn="ctr">
            <a:solidFill>
              <a:srgbClr val="006BA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buFont typeface="Arial" charset="0"/>
              <a:buNone/>
            </a:pPr>
            <a:endParaRPr lang="zh-CN" altLang="en-US"/>
          </a:p>
        </p:txBody>
      </p:sp>
      <p:sp>
        <p:nvSpPr>
          <p:cNvPr id="3" name="任意多边形 2"/>
          <p:cNvSpPr/>
          <p:nvPr/>
        </p:nvSpPr>
        <p:spPr bwMode="auto">
          <a:xfrm>
            <a:off x="5580112" y="1145982"/>
            <a:ext cx="2198688" cy="389572"/>
          </a:xfrm>
          <a:custGeom>
            <a:avLst/>
            <a:gdLst>
              <a:gd name="connsiteX0" fmla="*/ 0 w 4267200"/>
              <a:gd name="connsiteY0" fmla="*/ 201820 h 1210897"/>
              <a:gd name="connsiteX1" fmla="*/ 201820 w 4267200"/>
              <a:gd name="connsiteY1" fmla="*/ 0 h 1210897"/>
              <a:gd name="connsiteX2" fmla="*/ 4065380 w 4267200"/>
              <a:gd name="connsiteY2" fmla="*/ 0 h 1210897"/>
              <a:gd name="connsiteX3" fmla="*/ 4267200 w 4267200"/>
              <a:gd name="connsiteY3" fmla="*/ 201820 h 1210897"/>
              <a:gd name="connsiteX4" fmla="*/ 4267200 w 4267200"/>
              <a:gd name="connsiteY4" fmla="*/ 1009077 h 1210897"/>
              <a:gd name="connsiteX5" fmla="*/ 4065380 w 4267200"/>
              <a:gd name="connsiteY5" fmla="*/ 1210897 h 1210897"/>
              <a:gd name="connsiteX6" fmla="*/ 201820 w 4267200"/>
              <a:gd name="connsiteY6" fmla="*/ 1210897 h 1210897"/>
              <a:gd name="connsiteX7" fmla="*/ 0 w 4267200"/>
              <a:gd name="connsiteY7" fmla="*/ 1009077 h 1210897"/>
              <a:gd name="connsiteX8" fmla="*/ 0 w 4267200"/>
              <a:gd name="connsiteY8" fmla="*/ 201820 h 121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1210897">
                <a:moveTo>
                  <a:pt x="0" y="201820"/>
                </a:moveTo>
                <a:cubicBezTo>
                  <a:pt x="0" y="90358"/>
                  <a:pt x="90358" y="0"/>
                  <a:pt x="201820" y="0"/>
                </a:cubicBezTo>
                <a:lnTo>
                  <a:pt x="4065380" y="0"/>
                </a:lnTo>
                <a:cubicBezTo>
                  <a:pt x="4176842" y="0"/>
                  <a:pt x="4267200" y="90358"/>
                  <a:pt x="4267200" y="201820"/>
                </a:cubicBezTo>
                <a:lnTo>
                  <a:pt x="4267200" y="1009077"/>
                </a:lnTo>
                <a:cubicBezTo>
                  <a:pt x="4267200" y="1120539"/>
                  <a:pt x="4176842" y="1210897"/>
                  <a:pt x="4065380" y="1210897"/>
                </a:cubicBezTo>
                <a:lnTo>
                  <a:pt x="201820" y="1210897"/>
                </a:lnTo>
                <a:cubicBezTo>
                  <a:pt x="90358" y="1210897"/>
                  <a:pt x="0" y="1120539"/>
                  <a:pt x="0" y="1009077"/>
                </a:cubicBezTo>
                <a:lnTo>
                  <a:pt x="0" y="201820"/>
                </a:lnTo>
                <a:close/>
              </a:path>
            </a:pathLst>
          </a:custGeom>
          <a:solidFill>
            <a:srgbClr val="006BA9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0401" tIns="59111" rIns="220401" bIns="59111" spcCol="127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加载音频文件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481013" y="1528860"/>
            <a:ext cx="7975600" cy="106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lvl="1">
              <a:lnSpc>
                <a:spcPct val="150000"/>
              </a:lnSpc>
              <a:spcBef>
                <a:spcPct val="20000"/>
              </a:spcBef>
              <a:buFontTx/>
              <a:buChar char="–"/>
            </a:pPr>
            <a:r>
              <a:rPr lang="zh-CN" altLang="en-US" sz="2000" dirty="0"/>
              <a:t>创建</a:t>
            </a:r>
            <a:r>
              <a:rPr lang="en-US" altLang="zh-CN" sz="2000" dirty="0" err="1"/>
              <a:t>SoundPool</a:t>
            </a:r>
            <a:r>
              <a:rPr lang="zh-CN" altLang="en-US" sz="2000" dirty="0"/>
              <a:t>对象后，接着调用</a:t>
            </a:r>
            <a:r>
              <a:rPr lang="en-US" altLang="zh-CN" sz="2000" dirty="0"/>
              <a:t>load()</a:t>
            </a:r>
            <a:r>
              <a:rPr lang="zh-CN" altLang="en-US" sz="2000" dirty="0"/>
              <a:t>方法来加载音频文件。根据传递参数的不同，有</a:t>
            </a:r>
            <a:r>
              <a:rPr lang="en-US" altLang="zh-CN" sz="2000" dirty="0"/>
              <a:t>4</a:t>
            </a:r>
            <a:r>
              <a:rPr lang="zh-CN" altLang="en-US" sz="2000" dirty="0"/>
              <a:t>个</a:t>
            </a:r>
            <a:r>
              <a:rPr lang="en-US" altLang="zh-CN" sz="2000" dirty="0"/>
              <a:t>load()</a:t>
            </a:r>
            <a:r>
              <a:rPr lang="zh-CN" altLang="en-US" sz="2000" dirty="0"/>
              <a:t>方法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 marL="800100" lvl="1" indent="-34290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l"/>
            </a:pPr>
            <a:r>
              <a:rPr lang="en-US" altLang="zh-CN" sz="2000" dirty="0"/>
              <a:t>load (Context context,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resId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priority)</a:t>
            </a:r>
            <a:r>
              <a:rPr lang="zh-CN" altLang="en-US" sz="2000" dirty="0"/>
              <a:t>：通过指定的资源</a:t>
            </a:r>
            <a:r>
              <a:rPr lang="en-US" altLang="zh-CN" sz="2000" dirty="0"/>
              <a:t>ID</a:t>
            </a:r>
            <a:r>
              <a:rPr lang="zh-CN" altLang="en-US" sz="2000" dirty="0"/>
              <a:t>加载音频</a:t>
            </a:r>
            <a:r>
              <a:rPr lang="zh-CN" altLang="en-US" sz="2000" dirty="0" smtClean="0"/>
              <a:t>文件。</a:t>
            </a:r>
            <a:endParaRPr lang="en-US" altLang="zh-CN" sz="2000" dirty="0" smtClean="0"/>
          </a:p>
          <a:p>
            <a:pPr marL="800100" lvl="1" indent="-34290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l"/>
            </a:pPr>
            <a:r>
              <a:rPr lang="en-US" altLang="zh-CN" sz="2000" dirty="0"/>
              <a:t>load (String path,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priority)</a:t>
            </a:r>
            <a:r>
              <a:rPr lang="zh-CN" altLang="en-US" sz="2000" dirty="0"/>
              <a:t>：通过音频文件的路径加载</a:t>
            </a:r>
            <a:r>
              <a:rPr lang="zh-CN" altLang="en-US" sz="2000" dirty="0" smtClean="0"/>
              <a:t>音。</a:t>
            </a:r>
            <a:endParaRPr lang="en-US" altLang="zh-CN" sz="2000" dirty="0" smtClean="0"/>
          </a:p>
          <a:p>
            <a:pPr marL="800100" lvl="1" indent="-34290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l"/>
            </a:pPr>
            <a:r>
              <a:rPr lang="en-US" altLang="zh-CN" sz="2000" dirty="0"/>
              <a:t> load (</a:t>
            </a:r>
            <a:r>
              <a:rPr lang="en-US" altLang="zh-CN" sz="2000" dirty="0" err="1"/>
              <a:t>AssetFileDescriptor</a:t>
            </a:r>
            <a:r>
              <a:rPr lang="en-US" altLang="zh-CN" sz="2000" dirty="0"/>
              <a:t> </a:t>
            </a:r>
            <a:r>
              <a:rPr lang="en-US" altLang="zh-CN" sz="2000" dirty="0" err="1"/>
              <a:t>afd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priority)</a:t>
            </a:r>
            <a:r>
              <a:rPr lang="zh-CN" altLang="en-US" sz="2000" dirty="0" smtClean="0"/>
              <a:t>：在</a:t>
            </a:r>
            <a:endParaRPr lang="en-US" altLang="zh-CN" sz="2000" dirty="0" smtClean="0"/>
          </a:p>
          <a:p>
            <a:pPr marL="457200" lvl="1" indent="0">
              <a:lnSpc>
                <a:spcPct val="150000"/>
              </a:lnSpc>
              <a:spcBef>
                <a:spcPct val="20000"/>
              </a:spcBef>
            </a:pPr>
            <a:r>
              <a:rPr lang="en-US" altLang="zh-CN" sz="2000" dirty="0" smtClean="0"/>
              <a:t>      </a:t>
            </a:r>
            <a:r>
              <a:rPr lang="en-US" altLang="zh-CN" sz="2000" dirty="0" err="1" smtClean="0"/>
              <a:t>AssetFileDescriptor</a:t>
            </a:r>
            <a:r>
              <a:rPr lang="zh-CN" altLang="en-US" sz="2000" dirty="0"/>
              <a:t>所对应的文件中加载</a:t>
            </a:r>
            <a:r>
              <a:rPr lang="zh-CN" altLang="en-US" sz="2000" dirty="0" smtClean="0"/>
              <a:t>音频。</a:t>
            </a:r>
            <a:endParaRPr lang="en-US" altLang="zh-CN" sz="2000" dirty="0" smtClean="0"/>
          </a:p>
          <a:p>
            <a:pPr marL="457200" lvl="1" indent="0">
              <a:lnSpc>
                <a:spcPct val="150000"/>
              </a:lnSpc>
              <a:spcBef>
                <a:spcPct val="20000"/>
              </a:spcBef>
            </a:pPr>
            <a:endParaRPr lang="en-US" altLang="zh-CN" sz="2000" dirty="0" smtClean="0"/>
          </a:p>
        </p:txBody>
      </p:sp>
      <p:sp>
        <p:nvSpPr>
          <p:cNvPr id="16" name="标题 1"/>
          <p:cNvSpPr>
            <a:spLocks noChangeArrowheads="1"/>
          </p:cNvSpPr>
          <p:nvPr/>
        </p:nvSpPr>
        <p:spPr bwMode="auto">
          <a:xfrm>
            <a:off x="1655985" y="188640"/>
            <a:ext cx="6989540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200" b="1" dirty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14.1.2 </a:t>
            </a:r>
            <a:r>
              <a:rPr lang="en-US" altLang="zh-CN" sz="3200" b="1" dirty="0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 </a:t>
            </a:r>
            <a:r>
              <a:rPr lang="en-US" altLang="zh-CN" sz="3200" b="1" dirty="0" err="1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SoundPool</a:t>
            </a:r>
            <a:r>
              <a:rPr lang="zh-CN" altLang="en-US" sz="3200" b="1" dirty="0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类播放</a:t>
            </a:r>
            <a:r>
              <a:rPr lang="zh-CN" altLang="en-US" sz="3200" b="1" dirty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音频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24397" y="5140175"/>
            <a:ext cx="7488832" cy="665089"/>
          </a:xfrm>
          <a:prstGeom prst="rect">
            <a:avLst/>
          </a:prstGeom>
          <a:solidFill>
            <a:srgbClr val="E7F4FF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>
              <a:lnSpc>
                <a:spcPct val="150000"/>
              </a:lnSpc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 smtClean="0"/>
              <a:t>     </a:t>
            </a:r>
            <a:r>
              <a:rPr lang="en-US" altLang="zh-CN" dirty="0" err="1" smtClean="0"/>
              <a:t>soundpool.load</a:t>
            </a:r>
            <a:r>
              <a:rPr lang="en-US" altLang="zh-CN" dirty="0" smtClean="0"/>
              <a:t>(this</a:t>
            </a:r>
            <a:r>
              <a:rPr lang="en-US" altLang="zh-CN" dirty="0"/>
              <a:t>, </a:t>
            </a:r>
            <a:r>
              <a:rPr lang="en-US" altLang="zh-CN" dirty="0" err="1"/>
              <a:t>R.raw.alarm</a:t>
            </a:r>
            <a:r>
              <a:rPr lang="en-US" altLang="zh-CN" dirty="0"/>
              <a:t>, 1);</a:t>
            </a:r>
          </a:p>
        </p:txBody>
      </p:sp>
      <p:sp>
        <p:nvSpPr>
          <p:cNvPr id="21" name="矩形 20"/>
          <p:cNvSpPr/>
          <p:nvPr/>
        </p:nvSpPr>
        <p:spPr bwMode="auto">
          <a:xfrm>
            <a:off x="1042824" y="5296315"/>
            <a:ext cx="3457168" cy="352807"/>
          </a:xfrm>
          <a:prstGeom prst="rect">
            <a:avLst/>
          </a:prstGeom>
          <a:ln w="19050">
            <a:solidFill>
              <a:srgbClr val="006BA9"/>
            </a:solidFill>
          </a:ln>
        </p:spPr>
        <p:txBody>
          <a:bodyPr wrap="square" anchor="ctr">
            <a:spAutoFit/>
          </a:bodyPr>
          <a:lstStyle/>
          <a:p>
            <a:pPr algn="ctr"/>
            <a:endParaRPr lang="zh-CN" altLang="en-US" dirty="0">
              <a:ea typeface="宋体" pitchFamily="2" charset="-122"/>
            </a:endParaRPr>
          </a:p>
        </p:txBody>
      </p:sp>
      <p:sp>
        <p:nvSpPr>
          <p:cNvPr id="22" name="圆角矩形 21"/>
          <p:cNvSpPr/>
          <p:nvPr/>
        </p:nvSpPr>
        <p:spPr bwMode="auto">
          <a:xfrm>
            <a:off x="5018958" y="5127299"/>
            <a:ext cx="2514890" cy="715089"/>
          </a:xfrm>
          <a:prstGeom prst="roundRect">
            <a:avLst/>
          </a:prstGeom>
          <a:solidFill>
            <a:srgbClr val="006BA9"/>
          </a:solidFill>
          <a:ln>
            <a:solidFill>
              <a:srgbClr val="006BA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ea typeface="宋体" pitchFamily="2" charset="-122"/>
              </a:rPr>
              <a:t>通过资源</a:t>
            </a:r>
            <a:r>
              <a:rPr lang="en-US" altLang="zh-CN" b="1" dirty="0">
                <a:solidFill>
                  <a:schemeClr val="bg1"/>
                </a:solidFill>
                <a:ea typeface="宋体" pitchFamily="2" charset="-122"/>
              </a:rPr>
              <a:t>ID</a:t>
            </a:r>
            <a:r>
              <a:rPr lang="zh-CN" altLang="en-US" b="1" dirty="0">
                <a:solidFill>
                  <a:schemeClr val="bg1"/>
                </a:solidFill>
                <a:ea typeface="宋体" pitchFamily="2" charset="-122"/>
              </a:rPr>
              <a:t>加载音频文件</a:t>
            </a:r>
            <a:r>
              <a:rPr lang="en-US" altLang="zh-CN" b="1" dirty="0" err="1">
                <a:solidFill>
                  <a:schemeClr val="bg1"/>
                </a:solidFill>
                <a:ea typeface="宋体" pitchFamily="2" charset="-122"/>
              </a:rPr>
              <a:t>alarm.wav</a:t>
            </a:r>
            <a:endParaRPr lang="zh-CN" altLang="en-US" b="1" dirty="0">
              <a:solidFill>
                <a:schemeClr val="bg1"/>
              </a:solidFill>
              <a:ea typeface="宋体" pitchFamily="2" charset="-122"/>
            </a:endParaRPr>
          </a:p>
        </p:txBody>
      </p:sp>
      <p:cxnSp>
        <p:nvCxnSpPr>
          <p:cNvPr id="23" name="直接箭头连接符 22"/>
          <p:cNvCxnSpPr/>
          <p:nvPr/>
        </p:nvCxnSpPr>
        <p:spPr bwMode="auto">
          <a:xfrm>
            <a:off x="4499992" y="5472719"/>
            <a:ext cx="518966" cy="0"/>
          </a:xfrm>
          <a:prstGeom prst="straightConnector1">
            <a:avLst/>
          </a:prstGeom>
          <a:noFill/>
          <a:ln w="28575" cap="flat" cmpd="sng" algn="ctr">
            <a:solidFill>
              <a:srgbClr val="006BA9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473510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内容占位符 2"/>
          <p:cNvSpPr txBox="1">
            <a:spLocks/>
          </p:cNvSpPr>
          <p:nvPr/>
        </p:nvSpPr>
        <p:spPr bwMode="auto">
          <a:xfrm>
            <a:off x="451953" y="4374339"/>
            <a:ext cx="8280920" cy="638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lvl="1">
              <a:lnSpc>
                <a:spcPct val="150000"/>
              </a:lnSpc>
              <a:spcBef>
                <a:spcPct val="20000"/>
              </a:spcBef>
              <a:buFontTx/>
              <a:buChar char="–"/>
            </a:pPr>
            <a:r>
              <a:rPr lang="zh-CN" altLang="en-US" sz="2000" dirty="0"/>
              <a:t>播放</a:t>
            </a:r>
            <a:r>
              <a:rPr lang="en-US" altLang="zh-CN" sz="2000" dirty="0"/>
              <a:t>raw</a:t>
            </a:r>
            <a:r>
              <a:rPr lang="zh-CN" altLang="en-US" sz="2000" dirty="0"/>
              <a:t>文件夹中的</a:t>
            </a:r>
            <a:r>
              <a:rPr lang="en-US" altLang="zh-CN" sz="2000" dirty="0"/>
              <a:t>sound.wav</a:t>
            </a:r>
            <a:r>
              <a:rPr lang="zh-CN" altLang="en-US" sz="2000" dirty="0"/>
              <a:t>音频文件的示例代码如下</a:t>
            </a:r>
            <a:r>
              <a:rPr lang="zh-CN" altLang="en-US" sz="2000" dirty="0" smtClean="0"/>
              <a:t>：</a:t>
            </a:r>
            <a:endParaRPr lang="en-US" altLang="zh-CN" sz="2000" dirty="0" smtClean="0"/>
          </a:p>
          <a:p>
            <a:pPr marL="457200" lvl="1" indent="0">
              <a:lnSpc>
                <a:spcPct val="150000"/>
              </a:lnSpc>
              <a:spcBef>
                <a:spcPct val="20000"/>
              </a:spcBef>
            </a:pPr>
            <a:endParaRPr lang="en-US" altLang="zh-CN" sz="2000" dirty="0" smtClean="0"/>
          </a:p>
          <a:p>
            <a:pPr marL="457200" lvl="1" indent="0">
              <a:lnSpc>
                <a:spcPct val="150000"/>
              </a:lnSpc>
              <a:spcBef>
                <a:spcPct val="20000"/>
              </a:spcBef>
            </a:pPr>
            <a:endParaRPr lang="en-US" altLang="zh-CN" sz="2000" dirty="0" smtClean="0"/>
          </a:p>
          <a:p>
            <a:pPr marL="457200" lvl="1" indent="0">
              <a:lnSpc>
                <a:spcPct val="150000"/>
              </a:lnSpc>
              <a:spcBef>
                <a:spcPct val="20000"/>
              </a:spcBef>
            </a:pPr>
            <a:endParaRPr lang="en-US" altLang="zh-CN" sz="2000" dirty="0" smtClean="0"/>
          </a:p>
        </p:txBody>
      </p:sp>
      <p:sp>
        <p:nvSpPr>
          <p:cNvPr id="2" name="矩形 24"/>
          <p:cNvSpPr>
            <a:spLocks noChangeArrowheads="1"/>
          </p:cNvSpPr>
          <p:nvPr/>
        </p:nvSpPr>
        <p:spPr bwMode="auto">
          <a:xfrm>
            <a:off x="542925" y="1340768"/>
            <a:ext cx="8102600" cy="4680520"/>
          </a:xfrm>
          <a:prstGeom prst="rect">
            <a:avLst/>
          </a:prstGeom>
          <a:noFill/>
          <a:ln w="19050" algn="ctr">
            <a:solidFill>
              <a:srgbClr val="006BA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buFont typeface="Arial" charset="0"/>
              <a:buNone/>
            </a:pPr>
            <a:endParaRPr lang="zh-CN" altLang="en-US"/>
          </a:p>
        </p:txBody>
      </p:sp>
      <p:sp>
        <p:nvSpPr>
          <p:cNvPr id="3" name="任意多边形 2"/>
          <p:cNvSpPr/>
          <p:nvPr/>
        </p:nvSpPr>
        <p:spPr bwMode="auto">
          <a:xfrm>
            <a:off x="5711958" y="1145982"/>
            <a:ext cx="1953736" cy="389572"/>
          </a:xfrm>
          <a:custGeom>
            <a:avLst/>
            <a:gdLst>
              <a:gd name="connsiteX0" fmla="*/ 0 w 4267200"/>
              <a:gd name="connsiteY0" fmla="*/ 201820 h 1210897"/>
              <a:gd name="connsiteX1" fmla="*/ 201820 w 4267200"/>
              <a:gd name="connsiteY1" fmla="*/ 0 h 1210897"/>
              <a:gd name="connsiteX2" fmla="*/ 4065380 w 4267200"/>
              <a:gd name="connsiteY2" fmla="*/ 0 h 1210897"/>
              <a:gd name="connsiteX3" fmla="*/ 4267200 w 4267200"/>
              <a:gd name="connsiteY3" fmla="*/ 201820 h 1210897"/>
              <a:gd name="connsiteX4" fmla="*/ 4267200 w 4267200"/>
              <a:gd name="connsiteY4" fmla="*/ 1009077 h 1210897"/>
              <a:gd name="connsiteX5" fmla="*/ 4065380 w 4267200"/>
              <a:gd name="connsiteY5" fmla="*/ 1210897 h 1210897"/>
              <a:gd name="connsiteX6" fmla="*/ 201820 w 4267200"/>
              <a:gd name="connsiteY6" fmla="*/ 1210897 h 1210897"/>
              <a:gd name="connsiteX7" fmla="*/ 0 w 4267200"/>
              <a:gd name="connsiteY7" fmla="*/ 1009077 h 1210897"/>
              <a:gd name="connsiteX8" fmla="*/ 0 w 4267200"/>
              <a:gd name="connsiteY8" fmla="*/ 201820 h 121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1210897">
                <a:moveTo>
                  <a:pt x="0" y="201820"/>
                </a:moveTo>
                <a:cubicBezTo>
                  <a:pt x="0" y="90358"/>
                  <a:pt x="90358" y="0"/>
                  <a:pt x="201820" y="0"/>
                </a:cubicBezTo>
                <a:lnTo>
                  <a:pt x="4065380" y="0"/>
                </a:lnTo>
                <a:cubicBezTo>
                  <a:pt x="4176842" y="0"/>
                  <a:pt x="4267200" y="90358"/>
                  <a:pt x="4267200" y="201820"/>
                </a:cubicBezTo>
                <a:lnTo>
                  <a:pt x="4267200" y="1009077"/>
                </a:lnTo>
                <a:cubicBezTo>
                  <a:pt x="4267200" y="1120539"/>
                  <a:pt x="4176842" y="1210897"/>
                  <a:pt x="4065380" y="1210897"/>
                </a:cubicBezTo>
                <a:lnTo>
                  <a:pt x="201820" y="1210897"/>
                </a:lnTo>
                <a:cubicBezTo>
                  <a:pt x="90358" y="1210897"/>
                  <a:pt x="0" y="1120539"/>
                  <a:pt x="0" y="1009077"/>
                </a:cubicBezTo>
                <a:lnTo>
                  <a:pt x="0" y="201820"/>
                </a:lnTo>
                <a:close/>
              </a:path>
            </a:pathLst>
          </a:custGeom>
          <a:solidFill>
            <a:srgbClr val="006BA9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0401" tIns="59111" rIns="220401" bIns="59111" spcCol="127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播放音频文件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395536" y="1528861"/>
            <a:ext cx="8280920" cy="6760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lvl="1">
              <a:lnSpc>
                <a:spcPct val="150000"/>
              </a:lnSpc>
              <a:spcBef>
                <a:spcPct val="20000"/>
              </a:spcBef>
              <a:buFontTx/>
              <a:buChar char="–"/>
            </a:pPr>
            <a:r>
              <a:rPr lang="zh-CN" altLang="en-US" sz="2000" dirty="0"/>
              <a:t>调用</a:t>
            </a:r>
            <a:r>
              <a:rPr lang="en-US" altLang="zh-CN" sz="2000" dirty="0" err="1"/>
              <a:t>SoundPool</a:t>
            </a:r>
            <a:r>
              <a:rPr lang="zh-CN" altLang="en-US" sz="2000" dirty="0"/>
              <a:t>对象的</a:t>
            </a:r>
            <a:r>
              <a:rPr lang="en-US" altLang="zh-CN" sz="2000" dirty="0"/>
              <a:t>play()</a:t>
            </a:r>
            <a:r>
              <a:rPr lang="zh-CN" altLang="en-US" sz="2000" dirty="0"/>
              <a:t>方法可播放指定的</a:t>
            </a:r>
            <a:r>
              <a:rPr lang="zh-CN" altLang="en-US" sz="2000" dirty="0" smtClean="0"/>
              <a:t>音频，具体如下：</a:t>
            </a:r>
            <a:endParaRPr lang="en-US" altLang="zh-CN" sz="2000" dirty="0" smtClean="0"/>
          </a:p>
          <a:p>
            <a:pPr marL="457200" lvl="1" indent="0">
              <a:lnSpc>
                <a:spcPct val="150000"/>
              </a:lnSpc>
              <a:spcBef>
                <a:spcPct val="20000"/>
              </a:spcBef>
            </a:pPr>
            <a:endParaRPr lang="en-US" altLang="zh-CN" sz="2000" dirty="0" smtClean="0"/>
          </a:p>
          <a:p>
            <a:pPr marL="457200" lvl="1" indent="0">
              <a:lnSpc>
                <a:spcPct val="150000"/>
              </a:lnSpc>
              <a:spcBef>
                <a:spcPct val="20000"/>
              </a:spcBef>
            </a:pPr>
            <a:endParaRPr lang="en-US" altLang="zh-CN" sz="2000" dirty="0" smtClean="0"/>
          </a:p>
          <a:p>
            <a:pPr marL="457200" lvl="1" indent="0">
              <a:lnSpc>
                <a:spcPct val="150000"/>
              </a:lnSpc>
              <a:spcBef>
                <a:spcPct val="20000"/>
              </a:spcBef>
            </a:pPr>
            <a:endParaRPr lang="en-US" altLang="zh-CN" sz="2000" dirty="0" smtClean="0"/>
          </a:p>
        </p:txBody>
      </p:sp>
      <p:sp>
        <p:nvSpPr>
          <p:cNvPr id="5" name="标题 1"/>
          <p:cNvSpPr>
            <a:spLocks noChangeArrowheads="1"/>
          </p:cNvSpPr>
          <p:nvPr/>
        </p:nvSpPr>
        <p:spPr bwMode="auto">
          <a:xfrm>
            <a:off x="1655985" y="188640"/>
            <a:ext cx="6989540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200" b="1" dirty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14.1.2 </a:t>
            </a:r>
            <a:r>
              <a:rPr lang="en-US" altLang="zh-CN" sz="3200" b="1" dirty="0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 </a:t>
            </a:r>
            <a:r>
              <a:rPr lang="en-US" altLang="zh-CN" sz="3200" b="1" dirty="0" err="1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SoundPool</a:t>
            </a:r>
            <a:r>
              <a:rPr lang="zh-CN" altLang="en-US" sz="3200" b="1" dirty="0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类播放</a:t>
            </a:r>
            <a:r>
              <a:rPr lang="zh-CN" altLang="en-US" sz="3200" b="1" dirty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音频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24396" y="5085184"/>
            <a:ext cx="7842134" cy="593081"/>
          </a:xfrm>
          <a:prstGeom prst="rect">
            <a:avLst/>
          </a:prstGeom>
          <a:solidFill>
            <a:srgbClr val="E7F4FF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>
              <a:lnSpc>
                <a:spcPct val="150000"/>
              </a:lnSpc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 smtClean="0"/>
              <a:t>     </a:t>
            </a:r>
            <a:r>
              <a:rPr lang="en-US" altLang="zh-CN" dirty="0" err="1" smtClean="0"/>
              <a:t>soundpool.play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soundpool.load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MainActivity.this</a:t>
            </a:r>
            <a:r>
              <a:rPr lang="en-US" altLang="zh-CN" dirty="0"/>
              <a:t>, </a:t>
            </a:r>
            <a:r>
              <a:rPr lang="en-US" altLang="zh-CN" dirty="0" err="1"/>
              <a:t>R.raw.sound</a:t>
            </a:r>
            <a:r>
              <a:rPr lang="en-US" altLang="zh-CN" dirty="0"/>
              <a:t>, 1), 1, 1, 0, 0, 1);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55575" y="2284479"/>
            <a:ext cx="7704855" cy="802670"/>
          </a:xfrm>
          <a:prstGeom prst="rect">
            <a:avLst/>
          </a:prstGeom>
          <a:solidFill>
            <a:srgbClr val="E7F4FF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>
              <a:lnSpc>
                <a:spcPct val="150000"/>
              </a:lnSpc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     play 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soundID</a:t>
            </a:r>
            <a:r>
              <a:rPr lang="en-US" altLang="zh-CN" dirty="0"/>
              <a:t>, float </a:t>
            </a:r>
            <a:r>
              <a:rPr lang="en-US" altLang="zh-CN" dirty="0" err="1"/>
              <a:t>leftVolume</a:t>
            </a:r>
            <a:r>
              <a:rPr lang="en-US" altLang="zh-CN" dirty="0"/>
              <a:t>, float </a:t>
            </a:r>
            <a:r>
              <a:rPr lang="en-US" altLang="zh-CN" dirty="0" err="1"/>
              <a:t>rightVolume</a:t>
            </a:r>
            <a:r>
              <a:rPr lang="en-US" altLang="zh-CN" dirty="0"/>
              <a:t>,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priority,int</a:t>
            </a:r>
            <a:r>
              <a:rPr lang="en-US" altLang="zh-CN" dirty="0"/>
              <a:t> loop</a:t>
            </a:r>
            <a:r>
              <a:rPr lang="en-US" altLang="zh-CN" dirty="0" smtClean="0"/>
              <a:t>, </a:t>
            </a:r>
            <a:endParaRPr lang="en-US" altLang="zh-CN" dirty="0"/>
          </a:p>
          <a:p>
            <a:r>
              <a:rPr lang="en-US" altLang="zh-CN" dirty="0" smtClean="0"/>
              <a:t>              float </a:t>
            </a:r>
            <a:r>
              <a:rPr lang="en-US" altLang="zh-CN" dirty="0"/>
              <a:t>rate)</a:t>
            </a:r>
          </a:p>
          <a:p>
            <a:endParaRPr lang="en-US" altLang="zh-CN" dirty="0"/>
          </a:p>
        </p:txBody>
      </p:sp>
      <p:sp>
        <p:nvSpPr>
          <p:cNvPr id="11" name="矩形 10"/>
          <p:cNvSpPr/>
          <p:nvPr/>
        </p:nvSpPr>
        <p:spPr bwMode="auto">
          <a:xfrm>
            <a:off x="1664853" y="2420610"/>
            <a:ext cx="1107838" cy="352807"/>
          </a:xfrm>
          <a:prstGeom prst="rect">
            <a:avLst/>
          </a:prstGeom>
          <a:ln w="19050">
            <a:solidFill>
              <a:srgbClr val="006BA9"/>
            </a:solidFill>
          </a:ln>
        </p:spPr>
        <p:txBody>
          <a:bodyPr wrap="square" anchor="ctr">
            <a:spAutoFit/>
          </a:bodyPr>
          <a:lstStyle/>
          <a:p>
            <a:pPr algn="ctr"/>
            <a:endParaRPr lang="zh-CN" altLang="en-US" dirty="0">
              <a:ea typeface="宋体" pitchFamily="2" charset="-122"/>
            </a:endParaRPr>
          </a:p>
        </p:txBody>
      </p:sp>
      <p:cxnSp>
        <p:nvCxnSpPr>
          <p:cNvPr id="12" name="直接箭头连接符 11"/>
          <p:cNvCxnSpPr/>
          <p:nvPr/>
        </p:nvCxnSpPr>
        <p:spPr bwMode="auto">
          <a:xfrm>
            <a:off x="2189847" y="2782919"/>
            <a:ext cx="0" cy="430057"/>
          </a:xfrm>
          <a:prstGeom prst="straightConnector1">
            <a:avLst/>
          </a:prstGeom>
          <a:noFill/>
          <a:ln w="28575" cap="flat" cmpd="sng" algn="ctr">
            <a:solidFill>
              <a:srgbClr val="006BA9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圆角矩形 14"/>
          <p:cNvSpPr/>
          <p:nvPr/>
        </p:nvSpPr>
        <p:spPr bwMode="auto">
          <a:xfrm>
            <a:off x="1281973" y="3212976"/>
            <a:ext cx="1815747" cy="408623"/>
          </a:xfrm>
          <a:prstGeom prst="roundRect">
            <a:avLst/>
          </a:prstGeom>
          <a:solidFill>
            <a:srgbClr val="006BA9"/>
          </a:solidFill>
          <a:ln>
            <a:solidFill>
              <a:srgbClr val="006BA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ea typeface="宋体" pitchFamily="2" charset="-122"/>
              </a:rPr>
              <a:t>要</a:t>
            </a:r>
            <a:r>
              <a:rPr lang="zh-CN" altLang="en-US" b="1" dirty="0">
                <a:solidFill>
                  <a:schemeClr val="bg1"/>
                </a:solidFill>
                <a:ea typeface="宋体" pitchFamily="2" charset="-122"/>
              </a:rPr>
              <a:t>播放的音频</a:t>
            </a:r>
            <a:r>
              <a:rPr lang="en-US" altLang="zh-CN" b="1" dirty="0">
                <a:solidFill>
                  <a:schemeClr val="bg1"/>
                </a:solidFill>
                <a:ea typeface="宋体" pitchFamily="2" charset="-122"/>
              </a:rPr>
              <a:t>ID</a:t>
            </a:r>
            <a:endParaRPr lang="zh-CN" altLang="en-US" b="1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2843808" y="2420888"/>
            <a:ext cx="1584176" cy="352807"/>
          </a:xfrm>
          <a:prstGeom prst="rect">
            <a:avLst/>
          </a:prstGeom>
          <a:ln w="19050">
            <a:solidFill>
              <a:srgbClr val="006BA9"/>
            </a:solidFill>
          </a:ln>
        </p:spPr>
        <p:txBody>
          <a:bodyPr wrap="square" anchor="ctr">
            <a:spAutoFit/>
          </a:bodyPr>
          <a:lstStyle/>
          <a:p>
            <a:pPr algn="ctr"/>
            <a:endParaRPr lang="zh-CN" altLang="en-US" dirty="0">
              <a:ea typeface="宋体" pitchFamily="2" charset="-122"/>
            </a:endParaRPr>
          </a:p>
        </p:txBody>
      </p:sp>
      <p:cxnSp>
        <p:nvCxnSpPr>
          <p:cNvPr id="17" name="直接箭头连接符 16"/>
          <p:cNvCxnSpPr/>
          <p:nvPr/>
        </p:nvCxnSpPr>
        <p:spPr bwMode="auto">
          <a:xfrm>
            <a:off x="3655826" y="2783197"/>
            <a:ext cx="0" cy="430057"/>
          </a:xfrm>
          <a:prstGeom prst="straightConnector1">
            <a:avLst/>
          </a:prstGeom>
          <a:noFill/>
          <a:ln w="28575" cap="flat" cmpd="sng" algn="ctr">
            <a:solidFill>
              <a:srgbClr val="006BA9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圆角矩形 17"/>
          <p:cNvSpPr/>
          <p:nvPr/>
        </p:nvSpPr>
        <p:spPr bwMode="auto">
          <a:xfrm>
            <a:off x="2807115" y="3213254"/>
            <a:ext cx="1692877" cy="408623"/>
          </a:xfrm>
          <a:prstGeom prst="roundRect">
            <a:avLst/>
          </a:prstGeom>
          <a:solidFill>
            <a:srgbClr val="006BA9"/>
          </a:solidFill>
          <a:ln>
            <a:solidFill>
              <a:srgbClr val="006BA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ea typeface="宋体" pitchFamily="2" charset="-122"/>
              </a:rPr>
              <a:t>左</a:t>
            </a:r>
            <a:r>
              <a:rPr lang="zh-CN" altLang="en-US" b="1" dirty="0">
                <a:solidFill>
                  <a:schemeClr val="bg1"/>
                </a:solidFill>
                <a:ea typeface="宋体" pitchFamily="2" charset="-122"/>
              </a:rPr>
              <a:t>声道的</a:t>
            </a:r>
            <a:r>
              <a:rPr lang="zh-CN" altLang="en-US" b="1" dirty="0" smtClean="0">
                <a:solidFill>
                  <a:schemeClr val="bg1"/>
                </a:solidFill>
                <a:ea typeface="宋体" pitchFamily="2" charset="-122"/>
              </a:rPr>
              <a:t>音量</a:t>
            </a:r>
            <a:endParaRPr lang="zh-CN" altLang="en-US" b="1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4464676" y="2420888"/>
            <a:ext cx="1691499" cy="352807"/>
          </a:xfrm>
          <a:prstGeom prst="rect">
            <a:avLst/>
          </a:prstGeom>
          <a:ln w="19050">
            <a:solidFill>
              <a:srgbClr val="006BA9"/>
            </a:solidFill>
          </a:ln>
        </p:spPr>
        <p:txBody>
          <a:bodyPr wrap="square" anchor="ctr">
            <a:spAutoFit/>
          </a:bodyPr>
          <a:lstStyle/>
          <a:p>
            <a:pPr algn="ctr"/>
            <a:endParaRPr lang="zh-CN" altLang="en-US" dirty="0">
              <a:ea typeface="宋体" pitchFamily="2" charset="-122"/>
            </a:endParaRPr>
          </a:p>
        </p:txBody>
      </p:sp>
      <p:cxnSp>
        <p:nvCxnSpPr>
          <p:cNvPr id="21" name="直接箭头连接符 20"/>
          <p:cNvCxnSpPr/>
          <p:nvPr/>
        </p:nvCxnSpPr>
        <p:spPr bwMode="auto">
          <a:xfrm>
            <a:off x="5338898" y="2783197"/>
            <a:ext cx="0" cy="430057"/>
          </a:xfrm>
          <a:prstGeom prst="straightConnector1">
            <a:avLst/>
          </a:prstGeom>
          <a:noFill/>
          <a:ln w="28575" cap="flat" cmpd="sng" algn="ctr">
            <a:solidFill>
              <a:srgbClr val="006BA9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" name="圆角矩形 21"/>
          <p:cNvSpPr/>
          <p:nvPr/>
        </p:nvSpPr>
        <p:spPr bwMode="auto">
          <a:xfrm>
            <a:off x="4521619" y="3213254"/>
            <a:ext cx="1634557" cy="408623"/>
          </a:xfrm>
          <a:prstGeom prst="roundRect">
            <a:avLst/>
          </a:prstGeom>
          <a:solidFill>
            <a:srgbClr val="006BA9"/>
          </a:solidFill>
          <a:ln>
            <a:solidFill>
              <a:srgbClr val="006BA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ea typeface="宋体" pitchFamily="2" charset="-122"/>
              </a:rPr>
              <a:t>右声道</a:t>
            </a:r>
            <a:r>
              <a:rPr lang="zh-CN" altLang="en-US" b="1" dirty="0">
                <a:solidFill>
                  <a:schemeClr val="bg1"/>
                </a:solidFill>
                <a:ea typeface="宋体" pitchFamily="2" charset="-122"/>
              </a:rPr>
              <a:t>的</a:t>
            </a:r>
            <a:r>
              <a:rPr lang="zh-CN" altLang="en-US" b="1" dirty="0" smtClean="0">
                <a:solidFill>
                  <a:schemeClr val="bg1"/>
                </a:solidFill>
                <a:ea typeface="宋体" pitchFamily="2" charset="-122"/>
              </a:rPr>
              <a:t>音量</a:t>
            </a:r>
            <a:endParaRPr lang="zh-CN" altLang="en-US" b="1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24" name="矩形 23"/>
          <p:cNvSpPr/>
          <p:nvPr/>
        </p:nvSpPr>
        <p:spPr bwMode="auto">
          <a:xfrm>
            <a:off x="6186188" y="2420888"/>
            <a:ext cx="1021638" cy="352807"/>
          </a:xfrm>
          <a:prstGeom prst="rect">
            <a:avLst/>
          </a:prstGeom>
          <a:ln w="19050">
            <a:solidFill>
              <a:srgbClr val="006BA9"/>
            </a:solidFill>
          </a:ln>
        </p:spPr>
        <p:txBody>
          <a:bodyPr wrap="square" anchor="ctr">
            <a:spAutoFit/>
          </a:bodyPr>
          <a:lstStyle/>
          <a:p>
            <a:pPr algn="ctr"/>
            <a:endParaRPr lang="zh-CN" altLang="en-US" dirty="0">
              <a:ea typeface="宋体" pitchFamily="2" charset="-122"/>
            </a:endParaRPr>
          </a:p>
        </p:txBody>
      </p:sp>
      <p:cxnSp>
        <p:nvCxnSpPr>
          <p:cNvPr id="25" name="直接箭头连接符 24"/>
          <p:cNvCxnSpPr/>
          <p:nvPr/>
        </p:nvCxnSpPr>
        <p:spPr bwMode="auto">
          <a:xfrm>
            <a:off x="6711182" y="2783197"/>
            <a:ext cx="0" cy="430057"/>
          </a:xfrm>
          <a:prstGeom prst="straightConnector1">
            <a:avLst/>
          </a:prstGeom>
          <a:noFill/>
          <a:ln w="28575" cap="flat" cmpd="sng" algn="ctr">
            <a:solidFill>
              <a:srgbClr val="006BA9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" name="圆角矩形 25"/>
          <p:cNvSpPr/>
          <p:nvPr/>
        </p:nvSpPr>
        <p:spPr bwMode="auto">
          <a:xfrm>
            <a:off x="5638594" y="3217517"/>
            <a:ext cx="2145294" cy="408623"/>
          </a:xfrm>
          <a:prstGeom prst="roundRect">
            <a:avLst/>
          </a:prstGeom>
          <a:solidFill>
            <a:srgbClr val="006BA9"/>
          </a:solidFill>
          <a:ln>
            <a:solidFill>
              <a:srgbClr val="006BA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ea typeface="宋体" pitchFamily="2" charset="-122"/>
              </a:rPr>
              <a:t>播放音频的优先级</a:t>
            </a:r>
            <a:endParaRPr lang="zh-CN" altLang="en-US" b="1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28" name="矩形 27"/>
          <p:cNvSpPr/>
          <p:nvPr/>
        </p:nvSpPr>
        <p:spPr bwMode="auto">
          <a:xfrm>
            <a:off x="7207825" y="2420888"/>
            <a:ext cx="820559" cy="352807"/>
          </a:xfrm>
          <a:prstGeom prst="rect">
            <a:avLst/>
          </a:prstGeom>
          <a:ln w="19050">
            <a:solidFill>
              <a:srgbClr val="006BA9"/>
            </a:solidFill>
          </a:ln>
        </p:spPr>
        <p:txBody>
          <a:bodyPr wrap="square" anchor="ctr">
            <a:spAutoFit/>
          </a:bodyPr>
          <a:lstStyle/>
          <a:p>
            <a:pPr algn="ctr"/>
            <a:endParaRPr lang="zh-CN" altLang="en-US" dirty="0">
              <a:ea typeface="宋体" pitchFamily="2" charset="-122"/>
            </a:endParaRPr>
          </a:p>
        </p:txBody>
      </p:sp>
      <p:cxnSp>
        <p:nvCxnSpPr>
          <p:cNvPr id="29" name="直接箭头连接符 28"/>
          <p:cNvCxnSpPr/>
          <p:nvPr/>
        </p:nvCxnSpPr>
        <p:spPr bwMode="auto">
          <a:xfrm>
            <a:off x="7630426" y="2773695"/>
            <a:ext cx="0" cy="430057"/>
          </a:xfrm>
          <a:prstGeom prst="straightConnector1">
            <a:avLst/>
          </a:prstGeom>
          <a:noFill/>
          <a:ln w="28575" cap="flat" cmpd="sng" algn="ctr">
            <a:solidFill>
              <a:srgbClr val="006BA9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" name="圆角矩形 29"/>
          <p:cNvSpPr/>
          <p:nvPr/>
        </p:nvSpPr>
        <p:spPr bwMode="auto">
          <a:xfrm>
            <a:off x="6694322" y="3217517"/>
            <a:ext cx="1872208" cy="408623"/>
          </a:xfrm>
          <a:prstGeom prst="roundRect">
            <a:avLst/>
          </a:prstGeom>
          <a:solidFill>
            <a:srgbClr val="006BA9"/>
          </a:solidFill>
          <a:ln>
            <a:solidFill>
              <a:srgbClr val="006BA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ea typeface="宋体" pitchFamily="2" charset="-122"/>
              </a:rPr>
              <a:t>循环播放的次数</a:t>
            </a:r>
            <a:endParaRPr lang="zh-CN" altLang="en-US" b="1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31" name="矩形 30"/>
          <p:cNvSpPr/>
          <p:nvPr/>
        </p:nvSpPr>
        <p:spPr bwMode="auto">
          <a:xfrm>
            <a:off x="1655985" y="2821821"/>
            <a:ext cx="820559" cy="352807"/>
          </a:xfrm>
          <a:prstGeom prst="rect">
            <a:avLst/>
          </a:prstGeom>
          <a:ln w="19050">
            <a:solidFill>
              <a:srgbClr val="006BA9"/>
            </a:solidFill>
          </a:ln>
        </p:spPr>
        <p:txBody>
          <a:bodyPr wrap="square" anchor="ctr">
            <a:spAutoFit/>
          </a:bodyPr>
          <a:lstStyle/>
          <a:p>
            <a:pPr algn="ctr"/>
            <a:endParaRPr lang="zh-CN" altLang="en-US" dirty="0">
              <a:ea typeface="宋体" pitchFamily="2" charset="-122"/>
            </a:endParaRPr>
          </a:p>
        </p:txBody>
      </p:sp>
      <p:cxnSp>
        <p:nvCxnSpPr>
          <p:cNvPr id="32" name="直接箭头连接符 31"/>
          <p:cNvCxnSpPr/>
          <p:nvPr/>
        </p:nvCxnSpPr>
        <p:spPr bwMode="auto">
          <a:xfrm>
            <a:off x="2078586" y="3174628"/>
            <a:ext cx="0" cy="430057"/>
          </a:xfrm>
          <a:prstGeom prst="straightConnector1">
            <a:avLst/>
          </a:prstGeom>
          <a:noFill/>
          <a:ln w="28575" cap="flat" cmpd="sng" algn="ctr">
            <a:solidFill>
              <a:srgbClr val="006BA9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3" name="圆角矩形 32"/>
          <p:cNvSpPr/>
          <p:nvPr/>
        </p:nvSpPr>
        <p:spPr bwMode="auto">
          <a:xfrm>
            <a:off x="1467629" y="3618450"/>
            <a:ext cx="1197270" cy="408623"/>
          </a:xfrm>
          <a:prstGeom prst="roundRect">
            <a:avLst/>
          </a:prstGeom>
          <a:solidFill>
            <a:srgbClr val="006BA9"/>
          </a:solidFill>
          <a:ln>
            <a:solidFill>
              <a:srgbClr val="006BA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ea typeface="宋体" pitchFamily="2" charset="-122"/>
              </a:rPr>
              <a:t>播放速率</a:t>
            </a:r>
            <a:endParaRPr lang="zh-CN" altLang="en-US" b="1" dirty="0">
              <a:solidFill>
                <a:schemeClr val="bg1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5696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500"/>
                            </p:stCondLst>
                            <p:childTnLst>
                              <p:par>
                                <p:cTn id="5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000"/>
                            </p:stCondLst>
                            <p:childTnLst>
                              <p:par>
                                <p:cTn id="7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500"/>
                            </p:stCondLst>
                            <p:childTnLst>
                              <p:par>
                                <p:cTn id="8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000"/>
                            </p:stCondLst>
                            <p:childTnLst>
                              <p:par>
                                <p:cTn id="9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500"/>
                            </p:stCondLst>
                            <p:childTnLst>
                              <p:par>
                                <p:cTn id="10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500"/>
                            </p:stCondLst>
                            <p:childTnLst>
                              <p:par>
                                <p:cTn id="1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1500"/>
                            </p:stCondLst>
                            <p:childTnLst>
                              <p:par>
                                <p:cTn id="1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5" grpId="0" animBg="1"/>
      <p:bldP spid="15" grpId="1" animBg="1"/>
      <p:bldP spid="16" grpId="0" animBg="1"/>
      <p:bldP spid="16" grpId="1" animBg="1"/>
      <p:bldP spid="18" grpId="0" animBg="1"/>
      <p:bldP spid="18" grpId="1" animBg="1"/>
      <p:bldP spid="20" grpId="0" animBg="1"/>
      <p:bldP spid="20" grpId="1" animBg="1"/>
      <p:bldP spid="22" grpId="0" animBg="1"/>
      <p:bldP spid="22" grpId="1" animBg="1"/>
      <p:bldP spid="24" grpId="0" animBg="1"/>
      <p:bldP spid="24" grpId="1" animBg="1"/>
      <p:bldP spid="26" grpId="0" animBg="1"/>
      <p:bldP spid="26" grpId="1" animBg="1"/>
      <p:bldP spid="28" grpId="0" animBg="1"/>
      <p:bldP spid="28" grpId="1" animBg="1"/>
      <p:bldP spid="30" grpId="0" animBg="1"/>
      <p:bldP spid="30" grpId="1" animBg="1"/>
      <p:bldP spid="31" grpId="0" animBg="1"/>
      <p:bldP spid="31" grpId="1" animBg="1"/>
      <p:bldP spid="33" grpId="0" animBg="1"/>
      <p:bldP spid="33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ChangeArrowheads="1"/>
          </p:cNvSpPr>
          <p:nvPr/>
        </p:nvSpPr>
        <p:spPr bwMode="auto">
          <a:xfrm>
            <a:off x="1655985" y="188640"/>
            <a:ext cx="4644207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200" b="1" dirty="0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14.1.3  </a:t>
            </a:r>
            <a:r>
              <a:rPr lang="zh-CN" altLang="en-US" sz="3200" b="1" dirty="0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案例</a:t>
            </a:r>
            <a:r>
              <a:rPr lang="en-US" altLang="zh-CN" sz="3200" b="1" dirty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—</a:t>
            </a:r>
            <a:r>
              <a:rPr lang="zh-CN" altLang="en-US" sz="3200" b="1" dirty="0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弹钢琴</a:t>
            </a:r>
            <a:endParaRPr lang="zh-CN" altLang="en-US" sz="3200" b="1" dirty="0">
              <a:solidFill>
                <a:srgbClr val="006BA9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  <p:sp>
        <p:nvSpPr>
          <p:cNvPr id="3" name="椭圆 2"/>
          <p:cNvSpPr/>
          <p:nvPr/>
        </p:nvSpPr>
        <p:spPr bwMode="auto">
          <a:xfrm rot="574600">
            <a:off x="776288" y="2065338"/>
            <a:ext cx="361950" cy="361950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785813" y="2070100"/>
            <a:ext cx="3476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itchFamily="34" charset="0"/>
                <a:ea typeface="宋体" pitchFamily="2" charset="-122"/>
              </a:rPr>
              <a:t>1</a:t>
            </a: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 pitchFamily="34" charset="0"/>
              <a:ea typeface="宋体" pitchFamily="2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957263" y="2424113"/>
            <a:ext cx="4622849" cy="606"/>
          </a:xfrm>
          <a:prstGeom prst="line">
            <a:avLst/>
          </a:prstGeom>
          <a:solidFill>
            <a:srgbClr val="3BCCFF"/>
          </a:solidFill>
          <a:ln w="12700" cap="flat" cmpd="sng" algn="ctr">
            <a:solidFill>
              <a:srgbClr val="19C3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6" name="椭圆 5"/>
          <p:cNvSpPr/>
          <p:nvPr/>
        </p:nvSpPr>
        <p:spPr bwMode="auto">
          <a:xfrm rot="574600">
            <a:off x="777875" y="2747963"/>
            <a:ext cx="361950" cy="361950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790575" y="2730500"/>
            <a:ext cx="3492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itchFamily="34" charset="0"/>
                <a:ea typeface="宋体" pitchFamily="2" charset="-122"/>
              </a:rPr>
              <a:t>2</a:t>
            </a: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 pitchFamily="34" charset="0"/>
              <a:ea typeface="宋体" pitchFamily="2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974725" y="3119438"/>
            <a:ext cx="4605387" cy="0"/>
          </a:xfrm>
          <a:prstGeom prst="line">
            <a:avLst/>
          </a:prstGeom>
          <a:solidFill>
            <a:srgbClr val="3BCCFF"/>
          </a:solidFill>
          <a:ln w="12700" cap="flat" cmpd="sng" algn="ctr">
            <a:solidFill>
              <a:srgbClr val="19C3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9" name="椭圆 8"/>
          <p:cNvSpPr/>
          <p:nvPr/>
        </p:nvSpPr>
        <p:spPr bwMode="auto">
          <a:xfrm rot="574600">
            <a:off x="782638" y="4098925"/>
            <a:ext cx="361950" cy="361950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790575" y="4103688"/>
            <a:ext cx="3492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itchFamily="34" charset="0"/>
                <a:ea typeface="宋体" pitchFamily="2" charset="-122"/>
              </a:rPr>
              <a:t>3</a:t>
            </a: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 pitchFamily="34" charset="0"/>
              <a:ea typeface="宋体" pitchFamily="2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992188" y="4473575"/>
            <a:ext cx="4587924" cy="14887"/>
          </a:xfrm>
          <a:prstGeom prst="line">
            <a:avLst/>
          </a:prstGeom>
          <a:solidFill>
            <a:srgbClr val="3BCCFF"/>
          </a:solidFill>
          <a:ln w="12700" cap="flat" cmpd="sng" algn="ctr">
            <a:solidFill>
              <a:srgbClr val="19C3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12" name="矩形 11"/>
          <p:cNvSpPr/>
          <p:nvPr/>
        </p:nvSpPr>
        <p:spPr>
          <a:xfrm>
            <a:off x="1171575" y="2079625"/>
            <a:ext cx="1152525" cy="34509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30000"/>
              </a:lnSpc>
              <a:spcAft>
                <a:spcPts val="300"/>
              </a:spcAft>
              <a:defRPr/>
            </a:pPr>
            <a:r>
              <a:rPr lang="zh-CN" altLang="en-US" sz="1400" b="1" kern="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功能描述：</a:t>
            </a:r>
            <a:endParaRPr lang="en-US" altLang="zh-CN" sz="1400" b="1" kern="0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165225" y="2730500"/>
            <a:ext cx="1158875" cy="34509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30000"/>
              </a:lnSpc>
              <a:spcAft>
                <a:spcPts val="300"/>
              </a:spcAft>
              <a:defRPr/>
            </a:pPr>
            <a:r>
              <a:rPr lang="zh-CN" altLang="en-US" sz="1400" b="1" kern="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技术要点：</a:t>
            </a:r>
            <a:endParaRPr lang="en-US" altLang="zh-CN" sz="1400" b="1" kern="0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443163" y="3794125"/>
            <a:ext cx="4137025" cy="611188"/>
          </a:xfrm>
          <a:prstGeom prst="rect">
            <a:avLst/>
          </a:prstGeom>
        </p:spPr>
        <p:txBody>
          <a:bodyPr>
            <a:spAutoFit/>
          </a:bodyPr>
          <a:lstStyle/>
          <a:p>
            <a:pPr marL="228600" marR="0" lvl="0" indent="-228600" defTabSz="914400" eaLnBrk="0" fontAlgn="auto" latinLnBrk="0" hangingPunct="0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+mj-ea"/>
              <a:buAutoNum type="circleNumDbPlain"/>
              <a:tabLst/>
              <a:defRPr/>
            </a:pP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用户交互界面的设计与实现</a:t>
            </a:r>
          </a:p>
          <a:p>
            <a:pPr marL="228600" marR="0" lvl="0" indent="-228600" defTabSz="914400" eaLnBrk="0" fontAlgn="auto" latinLnBrk="0" hangingPunct="0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+mj-ea"/>
              <a:buAutoNum type="circleNumDbPlain"/>
              <a:tabLst/>
              <a:defRPr/>
            </a:pP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界</a:t>
            </a: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面逻辑代</a:t>
            </a: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码的设计与实现</a:t>
            </a:r>
            <a:endParaRPr kumimoji="0" lang="en-US" altLang="zh-CN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171575" y="4051300"/>
            <a:ext cx="1135247" cy="3450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Aft>
                <a:spcPts val="300"/>
              </a:spcAft>
              <a:defRPr/>
            </a:pPr>
            <a:r>
              <a:rPr lang="zh-CN" altLang="en-US" sz="1400" b="1" kern="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实现步骤： </a:t>
            </a:r>
          </a:p>
        </p:txBody>
      </p:sp>
      <p:sp>
        <p:nvSpPr>
          <p:cNvPr id="17" name="矩形 16"/>
          <p:cNvSpPr/>
          <p:nvPr/>
        </p:nvSpPr>
        <p:spPr>
          <a:xfrm>
            <a:off x="2443163" y="2089150"/>
            <a:ext cx="2143536" cy="3323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0" fontAlgn="auto" latinLnBrk="0" hangingPunct="0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播放</a:t>
            </a:r>
            <a:r>
              <a:rPr kumimoji="0" lang="en-US" altLang="zh-CN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raw</a:t>
            </a: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文件夹中的音频文件</a:t>
            </a:r>
            <a:endParaRPr kumimoji="0" lang="en-US" altLang="zh-CN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443163" y="2776538"/>
            <a:ext cx="2244525" cy="3323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hangingPunct="0">
              <a:lnSpc>
                <a:spcPct val="130000"/>
              </a:lnSpc>
              <a:spcAft>
                <a:spcPts val="300"/>
              </a:spcAft>
              <a:defRPr/>
            </a:pP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通过</a:t>
            </a:r>
            <a:r>
              <a:rPr lang="en-US" altLang="zh-CN" sz="1200" kern="0" dirty="0" err="1" smtClean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SoundPool</a:t>
            </a:r>
            <a:r>
              <a:rPr lang="zh-CN" altLang="en-US" sz="1200" kern="0" dirty="0" smtClean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类播放音频文件</a:t>
            </a:r>
            <a:endParaRPr kumimoji="0" lang="en-US" altLang="zh-CN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2264080"/>
            <a:ext cx="3280576" cy="2024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97294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6" grpId="0" animBg="1"/>
      <p:bldP spid="7" grpId="0"/>
      <p:bldP spid="9" grpId="0" animBg="1"/>
      <p:bldP spid="10" grpId="0"/>
      <p:bldP spid="12" grpId="0"/>
      <p:bldP spid="13" grpId="0"/>
      <p:bldP spid="14" grpId="0"/>
      <p:bldP spid="16" grpId="0"/>
      <p:bldP spid="17" grpId="0"/>
      <p:bldP spid="1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角圆角矩形 1"/>
          <p:cNvSpPr/>
          <p:nvPr/>
        </p:nvSpPr>
        <p:spPr>
          <a:xfrm>
            <a:off x="899592" y="3501008"/>
            <a:ext cx="4896544" cy="648072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006BA9"/>
          </a:solidFill>
          <a:ln>
            <a:solidFill>
              <a:srgbClr val="006B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6"/>
          <p:cNvSpPr txBox="1"/>
          <p:nvPr/>
        </p:nvSpPr>
        <p:spPr>
          <a:xfrm>
            <a:off x="1097740" y="2603617"/>
            <a:ext cx="3834300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 sz="2400" dirty="0">
                <a:solidFill>
                  <a:srgbClr val="7F7F7F"/>
                </a:solidFill>
                <a:latin typeface="Impact" pitchFamily="34" charset="0"/>
                <a:ea typeface="微软雅黑" pitchFamily="34" charset="-122"/>
              </a:rPr>
              <a:t>14.1    </a:t>
            </a:r>
            <a:r>
              <a:rPr lang="zh-CN" altLang="en-US" sz="2400" dirty="0">
                <a:solidFill>
                  <a:srgbClr val="7F7F7F"/>
                </a:solidFill>
                <a:latin typeface="Impact" pitchFamily="34" charset="0"/>
                <a:ea typeface="微软雅黑" pitchFamily="34" charset="-122"/>
              </a:rPr>
              <a:t>音频播放</a:t>
            </a:r>
          </a:p>
        </p:txBody>
      </p:sp>
      <p:sp>
        <p:nvSpPr>
          <p:cNvPr id="5" name="TextBox 10"/>
          <p:cNvSpPr txBox="1"/>
          <p:nvPr/>
        </p:nvSpPr>
        <p:spPr>
          <a:xfrm>
            <a:off x="1097740" y="3635732"/>
            <a:ext cx="3834300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14.2    </a:t>
            </a:r>
            <a:r>
              <a:rPr lang="zh-CN" altLang="en-US" sz="2400" dirty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视频播放 </a:t>
            </a:r>
          </a:p>
        </p:txBody>
      </p:sp>
      <p:sp>
        <p:nvSpPr>
          <p:cNvPr id="9" name="椭圆 8"/>
          <p:cNvSpPr/>
          <p:nvPr/>
        </p:nvSpPr>
        <p:spPr>
          <a:xfrm>
            <a:off x="4897998" y="1756903"/>
            <a:ext cx="3444382" cy="344438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381000">
            <a:solidFill>
              <a:srgbClr val="006B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0" name="TextBox 1"/>
          <p:cNvSpPr txBox="1"/>
          <p:nvPr/>
        </p:nvSpPr>
        <p:spPr>
          <a:xfrm>
            <a:off x="4860032" y="2636912"/>
            <a:ext cx="3566358" cy="183127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5400" b="1" dirty="0" smtClean="0">
                <a:solidFill>
                  <a:srgbClr val="F2F2E6"/>
                </a:solidFill>
                <a:latin typeface="微软雅黑" pitchFamily="34" charset="-122"/>
                <a:ea typeface="微软雅黑" pitchFamily="34" charset="-122"/>
              </a:rPr>
              <a:t>主讲内容</a:t>
            </a:r>
            <a:endParaRPr lang="en-US" altLang="zh-CN" sz="5400" b="1" dirty="0" smtClean="0">
              <a:solidFill>
                <a:srgbClr val="F2F2E6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en-US" altLang="zh-CN" sz="3200" dirty="0" smtClean="0">
                <a:solidFill>
                  <a:srgbClr val="F2F2E6"/>
                </a:solidFill>
                <a:latin typeface="Times New Roman" panose="02020603050405020304" pitchFamily="18" charset="0"/>
                <a:ea typeface="Adobe 宋体 Std L" pitchFamily="18" charset="-122"/>
                <a:cs typeface="Times New Roman" panose="02020603050405020304" pitchFamily="18" charset="0"/>
              </a:rPr>
              <a:t>Speech </a:t>
            </a:r>
            <a:r>
              <a:rPr lang="en-US" altLang="zh-CN" sz="3200" dirty="0">
                <a:solidFill>
                  <a:srgbClr val="F2F2E6"/>
                </a:solidFill>
                <a:latin typeface="Times New Roman" panose="02020603050405020304" pitchFamily="18" charset="0"/>
                <a:ea typeface="Adobe 宋体 Std L" pitchFamily="18" charset="-122"/>
                <a:cs typeface="Times New Roman" panose="02020603050405020304" pitchFamily="18" charset="0"/>
              </a:rPr>
              <a:t>content</a:t>
            </a:r>
            <a:endParaRPr lang="en-US" altLang="zh-CN" sz="3200" dirty="0" smtClean="0">
              <a:solidFill>
                <a:srgbClr val="F2F2E6"/>
              </a:solidFill>
              <a:latin typeface="Times New Roman" panose="02020603050405020304" pitchFamily="18" charset="0"/>
              <a:ea typeface="Adobe 宋体 Std L" pitchFamily="18" charset="-122"/>
              <a:cs typeface="Times New Roman" panose="02020603050405020304" pitchFamily="18" charset="0"/>
            </a:endParaRPr>
          </a:p>
        </p:txBody>
      </p:sp>
      <p:sp>
        <p:nvSpPr>
          <p:cNvPr id="11" name="标题 1"/>
          <p:cNvSpPr>
            <a:spLocks noChangeArrowheads="1"/>
          </p:cNvSpPr>
          <p:nvPr/>
        </p:nvSpPr>
        <p:spPr bwMode="auto">
          <a:xfrm>
            <a:off x="1655985" y="188640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zh-CN" altLang="en-US" sz="3200" b="1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主讲内容</a:t>
            </a:r>
            <a:endParaRPr lang="zh-CN" altLang="en-US" sz="3200" b="1">
              <a:solidFill>
                <a:srgbClr val="006BA9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47796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ChangeArrowheads="1"/>
          </p:cNvSpPr>
          <p:nvPr/>
        </p:nvSpPr>
        <p:spPr bwMode="auto">
          <a:xfrm>
            <a:off x="1655985" y="188640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 eaLnBrk="1" hangingPunct="1">
              <a:buFont typeface="Wingdings" pitchFamily="2" charset="2"/>
              <a:buNone/>
            </a:pPr>
            <a:r>
              <a:rPr lang="zh-CN" altLang="en-US" sz="3200" b="1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作业</a:t>
            </a:r>
            <a:r>
              <a:rPr lang="zh-CN" altLang="en-US" sz="3200" b="1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点评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481013" y="2024807"/>
            <a:ext cx="7975600" cy="270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lvl="1">
              <a:lnSpc>
                <a:spcPct val="150000"/>
              </a:lnSpc>
              <a:spcBef>
                <a:spcPct val="20000"/>
              </a:spcBef>
              <a:buFontTx/>
              <a:buChar char="–"/>
            </a:pPr>
            <a:r>
              <a:rPr lang="zh-CN" altLang="en-US" sz="2400" dirty="0">
                <a:latin typeface="Arial" pitchFamily="34" charset="0"/>
                <a:cs typeface="Arial" pitchFamily="34" charset="0"/>
              </a:rPr>
              <a:t>如何为图片添加</a:t>
            </a:r>
            <a:r>
              <a:rPr lang="zh-CN" altLang="en-US" sz="2400" dirty="0" smtClean="0">
                <a:latin typeface="Arial" pitchFamily="34" charset="0"/>
                <a:cs typeface="Arial" pitchFamily="34" charset="0"/>
              </a:rPr>
              <a:t>特效？</a:t>
            </a:r>
            <a:endParaRPr lang="en-US" altLang="zh-CN" sz="2400" dirty="0" smtClean="0"/>
          </a:p>
          <a:p>
            <a:pPr lvl="1">
              <a:lnSpc>
                <a:spcPct val="150000"/>
              </a:lnSpc>
              <a:spcBef>
                <a:spcPct val="20000"/>
              </a:spcBef>
              <a:buFontTx/>
              <a:buChar char="–"/>
            </a:pPr>
            <a:r>
              <a:rPr lang="zh-CN" altLang="en-US" sz="2400" dirty="0">
                <a:latin typeface="Arial" pitchFamily="34" charset="0"/>
                <a:cs typeface="Arial" pitchFamily="34" charset="0"/>
              </a:rPr>
              <a:t>请简要说明</a:t>
            </a:r>
            <a:r>
              <a:rPr lang="en-US" altLang="zh-CN" sz="2400" dirty="0">
                <a:latin typeface="Arial" pitchFamily="34" charset="0"/>
                <a:cs typeface="Arial" pitchFamily="34" charset="0"/>
              </a:rPr>
              <a:t>Android</a:t>
            </a:r>
            <a:r>
              <a:rPr lang="zh-CN" altLang="en-US" sz="2400" dirty="0">
                <a:latin typeface="Arial" pitchFamily="34" charset="0"/>
                <a:cs typeface="Arial" pitchFamily="34" charset="0"/>
              </a:rPr>
              <a:t>中有几种动画，以及每种动画的特点</a:t>
            </a:r>
            <a:r>
              <a:rPr lang="zh-CN" altLang="en-US" sz="2400" dirty="0" smtClean="0"/>
              <a:t>。</a:t>
            </a:r>
            <a:endParaRPr lang="en-US" altLang="zh-CN" sz="2400" dirty="0"/>
          </a:p>
          <a:p>
            <a:pPr lvl="1">
              <a:lnSpc>
                <a:spcPct val="150000"/>
              </a:lnSpc>
              <a:spcBef>
                <a:spcPct val="20000"/>
              </a:spcBef>
              <a:buFontTx/>
              <a:buChar char="–"/>
            </a:pPr>
            <a:endParaRPr lang="en-US" altLang="zh-CN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4996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ChangeArrowheads="1"/>
          </p:cNvSpPr>
          <p:nvPr/>
        </p:nvSpPr>
        <p:spPr bwMode="auto">
          <a:xfrm>
            <a:off x="251520" y="923156"/>
            <a:ext cx="5904656" cy="56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endParaRPr lang="zh-CN" altLang="en-US" sz="2400" b="1" dirty="0">
              <a:solidFill>
                <a:srgbClr val="006BA9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  <p:sp>
        <p:nvSpPr>
          <p:cNvPr id="5" name="矩形 24"/>
          <p:cNvSpPr>
            <a:spLocks noChangeArrowheads="1"/>
          </p:cNvSpPr>
          <p:nvPr/>
        </p:nvSpPr>
        <p:spPr bwMode="auto">
          <a:xfrm>
            <a:off x="395536" y="1568227"/>
            <a:ext cx="8352928" cy="4114864"/>
          </a:xfrm>
          <a:prstGeom prst="rect">
            <a:avLst/>
          </a:prstGeom>
          <a:noFill/>
          <a:ln w="19050" algn="ctr">
            <a:solidFill>
              <a:srgbClr val="006BA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buFont typeface="Arial" charset="0"/>
              <a:buNone/>
            </a:pPr>
            <a:endParaRPr lang="zh-CN" altLang="en-US"/>
          </a:p>
        </p:txBody>
      </p:sp>
      <p:sp>
        <p:nvSpPr>
          <p:cNvPr id="6" name="任意多边形 5"/>
          <p:cNvSpPr/>
          <p:nvPr/>
        </p:nvSpPr>
        <p:spPr bwMode="auto">
          <a:xfrm>
            <a:off x="5580112" y="1340768"/>
            <a:ext cx="2198688" cy="371475"/>
          </a:xfrm>
          <a:custGeom>
            <a:avLst/>
            <a:gdLst>
              <a:gd name="connsiteX0" fmla="*/ 0 w 4267200"/>
              <a:gd name="connsiteY0" fmla="*/ 201820 h 1210897"/>
              <a:gd name="connsiteX1" fmla="*/ 201820 w 4267200"/>
              <a:gd name="connsiteY1" fmla="*/ 0 h 1210897"/>
              <a:gd name="connsiteX2" fmla="*/ 4065380 w 4267200"/>
              <a:gd name="connsiteY2" fmla="*/ 0 h 1210897"/>
              <a:gd name="connsiteX3" fmla="*/ 4267200 w 4267200"/>
              <a:gd name="connsiteY3" fmla="*/ 201820 h 1210897"/>
              <a:gd name="connsiteX4" fmla="*/ 4267200 w 4267200"/>
              <a:gd name="connsiteY4" fmla="*/ 1009077 h 1210897"/>
              <a:gd name="connsiteX5" fmla="*/ 4065380 w 4267200"/>
              <a:gd name="connsiteY5" fmla="*/ 1210897 h 1210897"/>
              <a:gd name="connsiteX6" fmla="*/ 201820 w 4267200"/>
              <a:gd name="connsiteY6" fmla="*/ 1210897 h 1210897"/>
              <a:gd name="connsiteX7" fmla="*/ 0 w 4267200"/>
              <a:gd name="connsiteY7" fmla="*/ 1009077 h 1210897"/>
              <a:gd name="connsiteX8" fmla="*/ 0 w 4267200"/>
              <a:gd name="connsiteY8" fmla="*/ 201820 h 121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1210897">
                <a:moveTo>
                  <a:pt x="0" y="201820"/>
                </a:moveTo>
                <a:cubicBezTo>
                  <a:pt x="0" y="90358"/>
                  <a:pt x="90358" y="0"/>
                  <a:pt x="201820" y="0"/>
                </a:cubicBezTo>
                <a:lnTo>
                  <a:pt x="4065380" y="0"/>
                </a:lnTo>
                <a:cubicBezTo>
                  <a:pt x="4176842" y="0"/>
                  <a:pt x="4267200" y="90358"/>
                  <a:pt x="4267200" y="201820"/>
                </a:cubicBezTo>
                <a:lnTo>
                  <a:pt x="4267200" y="1009077"/>
                </a:lnTo>
                <a:cubicBezTo>
                  <a:pt x="4267200" y="1120539"/>
                  <a:pt x="4176842" y="1210897"/>
                  <a:pt x="4065380" y="1210897"/>
                </a:cubicBezTo>
                <a:lnTo>
                  <a:pt x="201820" y="1210897"/>
                </a:lnTo>
                <a:cubicBezTo>
                  <a:pt x="90358" y="1210897"/>
                  <a:pt x="0" y="1120539"/>
                  <a:pt x="0" y="1009077"/>
                </a:cubicBezTo>
                <a:lnTo>
                  <a:pt x="0" y="201820"/>
                </a:lnTo>
                <a:close/>
              </a:path>
            </a:pathLst>
          </a:custGeom>
          <a:solidFill>
            <a:srgbClr val="006BA9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0401" tIns="59111" rIns="220401" bIns="59111" spcCol="1270" anchor="ctr"/>
          <a:lstStyle/>
          <a:p>
            <a:pPr algn="ctr"/>
            <a:r>
              <a:rPr lang="en-US" altLang="zh-CN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VideoView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控件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5326874"/>
              </p:ext>
            </p:extLst>
          </p:nvPr>
        </p:nvGraphicFramePr>
        <p:xfrm>
          <a:off x="466725" y="2250794"/>
          <a:ext cx="8229600" cy="3216273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207803"/>
                <a:gridCol w="5021797"/>
              </a:tblGrid>
              <a:tr h="45129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zh-CN" altLang="en-US" sz="1800" kern="1200" dirty="0" smtClean="0"/>
                        <a:t>方法名称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2" marR="91432" marT="45719" marB="45719" anchor="ctr"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  <a:cs typeface="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/>
                        <a:t>功能描述</a:t>
                      </a:r>
                      <a:endParaRPr lang="en-US" altLang="zh-CN" sz="1800" dirty="0" smtClean="0"/>
                    </a:p>
                  </a:txBody>
                  <a:tcPr marL="91432" marR="91432" marT="45719" marB="45719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0488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9pPr>
                    </a:lstStyle>
                    <a:p>
                      <a:pPr algn="l"/>
                      <a:r>
                        <a:rPr lang="en-US" altLang="zh-CN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setVideoPath</a:t>
                      </a:r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</a:t>
                      </a:r>
                      <a:endParaRPr lang="zh-CN" altLang="en-US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2" marR="91432" marT="45719" marB="45719" anchor="ctr"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/>
                        <a:t>设置要播放的视频文件的位置</a:t>
                      </a:r>
                      <a:endParaRPr lang="en-US" altLang="zh-CN" sz="1400" dirty="0" smtClean="0"/>
                    </a:p>
                  </a:txBody>
                  <a:tcPr marL="91432" marR="91432" marT="45719" marB="45719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2362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start()</a:t>
                      </a:r>
                      <a:endParaRPr lang="zh-CN" altLang="en-US" sz="1400" b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2" marR="91432" marT="45719" marB="45719" anchor="ctr"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/>
                        <a:t>开始或继续播放音频</a:t>
                      </a:r>
                      <a:endParaRPr lang="en-US" altLang="zh-CN" sz="1400" dirty="0" smtClean="0"/>
                    </a:p>
                  </a:txBody>
                  <a:tcPr marL="91432" marR="91432" marT="45719" marB="45719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2362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pause()</a:t>
                      </a:r>
                      <a:endParaRPr lang="zh-CN" altLang="en-US" sz="1400" b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2" marR="91432" marT="45719" marB="45719" anchor="ctr"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/>
                        <a:t>暂停播放音频</a:t>
                      </a:r>
                      <a:endParaRPr lang="en-US" altLang="zh-CN" sz="1400" dirty="0" smtClean="0"/>
                    </a:p>
                  </a:txBody>
                  <a:tcPr marL="91432" marR="91432" marT="45719" marB="45719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2362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9pPr>
                    </a:lstStyle>
                    <a:p>
                      <a:pPr algn="l"/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resume()</a:t>
                      </a:r>
                      <a:endParaRPr lang="zh-CN" altLang="en-US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2" marR="91432" marT="45719" marB="45719" anchor="ctr"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/>
                        <a:t>将视频重新开始播放</a:t>
                      </a:r>
                      <a:endParaRPr lang="en-US" altLang="zh-CN" sz="1400" dirty="0" smtClean="0"/>
                    </a:p>
                  </a:txBody>
                  <a:tcPr marL="91432" marR="91432" marT="45719" marB="45719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2362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9pPr>
                    </a:lstStyle>
                    <a:p>
                      <a:pPr algn="l"/>
                      <a:r>
                        <a:rPr lang="en-US" altLang="zh-CN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seekTo</a:t>
                      </a:r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</a:t>
                      </a:r>
                      <a:endParaRPr lang="zh-CN" altLang="en-US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2" marR="91432" marT="45719" marB="45719" anchor="ctr"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/>
                        <a:t>从指定位置开始播放视频</a:t>
                      </a:r>
                      <a:endParaRPr lang="en-US" altLang="zh-CN" sz="1400" dirty="0" smtClean="0"/>
                    </a:p>
                  </a:txBody>
                  <a:tcPr marL="91432" marR="91432" marT="45719" marB="45719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51833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9pPr>
                    </a:lstStyle>
                    <a:p>
                      <a:pPr algn="l"/>
                      <a:r>
                        <a:rPr lang="en-US" altLang="zh-CN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isPlaying</a:t>
                      </a:r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</a:t>
                      </a:r>
                      <a:endParaRPr lang="zh-CN" altLang="en-US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2" marR="91432" marT="45719" marB="45719" anchor="ctr"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/>
                        <a:t>判断当前是否正在播放视频</a:t>
                      </a:r>
                      <a:endParaRPr lang="en-US" altLang="zh-CN" sz="1400" dirty="0" smtClean="0"/>
                    </a:p>
                  </a:txBody>
                  <a:tcPr marL="91432" marR="91432" marT="45719" marB="45719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2362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9pPr>
                    </a:lstStyle>
                    <a:p>
                      <a:pPr algn="l"/>
                      <a:r>
                        <a:rPr lang="en-US" altLang="zh-CN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getDuration</a:t>
                      </a:r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</a:t>
                      </a:r>
                      <a:endParaRPr lang="zh-CN" altLang="en-US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2" marR="91432" marT="45719" marB="45719" anchor="ctr"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/>
                        <a:t>获取载入的视频文件的时长</a:t>
                      </a:r>
                      <a:endParaRPr lang="en-US" altLang="zh-CN" sz="1400" dirty="0" smtClean="0"/>
                    </a:p>
                  </a:txBody>
                  <a:tcPr marL="91432" marR="91432" marT="45719" marB="45719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2362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9pPr>
                    </a:lstStyle>
                    <a:p>
                      <a:pPr algn="l"/>
                      <a:r>
                        <a:rPr lang="en-US" altLang="zh-CN" sz="1400" dirty="0" smtClean="0"/>
                        <a:t>……</a:t>
                      </a:r>
                      <a:endParaRPr lang="zh-CN" altLang="en-US" sz="1400" b="0" dirty="0"/>
                    </a:p>
                  </a:txBody>
                  <a:tcPr marL="91432" marR="91432" marT="45719" marB="45719" anchor="ctr"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……</a:t>
                      </a:r>
                    </a:p>
                  </a:txBody>
                  <a:tcPr marL="91432" marR="91432" marT="45719" marB="45719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sp>
        <p:nvSpPr>
          <p:cNvPr id="20" name="矩形 19"/>
          <p:cNvSpPr>
            <a:spLocks noChangeArrowheads="1"/>
          </p:cNvSpPr>
          <p:nvPr/>
        </p:nvSpPr>
        <p:spPr bwMode="auto">
          <a:xfrm>
            <a:off x="3427413" y="1814231"/>
            <a:ext cx="284565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VideoView</a:t>
            </a: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控件的常用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方法</a:t>
            </a:r>
          </a:p>
        </p:txBody>
      </p:sp>
      <p:sp>
        <p:nvSpPr>
          <p:cNvPr id="8" name="标题 1"/>
          <p:cNvSpPr>
            <a:spLocks noChangeArrowheads="1"/>
          </p:cNvSpPr>
          <p:nvPr/>
        </p:nvSpPr>
        <p:spPr bwMode="auto">
          <a:xfrm>
            <a:off x="1655985" y="188640"/>
            <a:ext cx="6372399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200" b="1" dirty="0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14.2.1  </a:t>
            </a:r>
            <a:r>
              <a:rPr lang="en-US" altLang="zh-CN" sz="3200" b="1" dirty="0" err="1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VideoView</a:t>
            </a:r>
            <a:r>
              <a:rPr lang="zh-CN" altLang="en-US" sz="3200" b="1" dirty="0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控件播放</a:t>
            </a:r>
            <a:r>
              <a:rPr lang="zh-CN" altLang="en-US" sz="3200" b="1" dirty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视频</a:t>
            </a:r>
          </a:p>
        </p:txBody>
      </p:sp>
      <p:sp>
        <p:nvSpPr>
          <p:cNvPr id="21" name="内容占位符 2"/>
          <p:cNvSpPr txBox="1">
            <a:spLocks/>
          </p:cNvSpPr>
          <p:nvPr/>
        </p:nvSpPr>
        <p:spPr bwMode="auto">
          <a:xfrm>
            <a:off x="481013" y="1787244"/>
            <a:ext cx="7975600" cy="106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742950" marR="0" lvl="1" indent="-285750" defTabSz="914400" eaLnBrk="0" fontAlgn="auto" latinLnBrk="0" hangingPunct="0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VideoView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控件是播放视频用的，借助它可以完成一个简易的视频播放器。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57271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24"/>
          <p:cNvSpPr>
            <a:spLocks noChangeArrowheads="1"/>
          </p:cNvSpPr>
          <p:nvPr/>
        </p:nvSpPr>
        <p:spPr bwMode="auto">
          <a:xfrm>
            <a:off x="542924" y="1568227"/>
            <a:ext cx="8349555" cy="4813101"/>
          </a:xfrm>
          <a:prstGeom prst="rect">
            <a:avLst/>
          </a:prstGeom>
          <a:noFill/>
          <a:ln w="19050" algn="ctr">
            <a:solidFill>
              <a:srgbClr val="006BA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buFont typeface="Arial" charset="0"/>
              <a:buNone/>
            </a:pPr>
            <a:endParaRPr lang="zh-CN" altLang="en-US"/>
          </a:p>
        </p:txBody>
      </p:sp>
      <p:sp>
        <p:nvSpPr>
          <p:cNvPr id="18" name="任意多边形 17"/>
          <p:cNvSpPr/>
          <p:nvPr/>
        </p:nvSpPr>
        <p:spPr bwMode="auto">
          <a:xfrm>
            <a:off x="5580112" y="1340769"/>
            <a:ext cx="2520280" cy="371475"/>
          </a:xfrm>
          <a:custGeom>
            <a:avLst/>
            <a:gdLst>
              <a:gd name="connsiteX0" fmla="*/ 0 w 4267200"/>
              <a:gd name="connsiteY0" fmla="*/ 201820 h 1210897"/>
              <a:gd name="connsiteX1" fmla="*/ 201820 w 4267200"/>
              <a:gd name="connsiteY1" fmla="*/ 0 h 1210897"/>
              <a:gd name="connsiteX2" fmla="*/ 4065380 w 4267200"/>
              <a:gd name="connsiteY2" fmla="*/ 0 h 1210897"/>
              <a:gd name="connsiteX3" fmla="*/ 4267200 w 4267200"/>
              <a:gd name="connsiteY3" fmla="*/ 201820 h 1210897"/>
              <a:gd name="connsiteX4" fmla="*/ 4267200 w 4267200"/>
              <a:gd name="connsiteY4" fmla="*/ 1009077 h 1210897"/>
              <a:gd name="connsiteX5" fmla="*/ 4065380 w 4267200"/>
              <a:gd name="connsiteY5" fmla="*/ 1210897 h 1210897"/>
              <a:gd name="connsiteX6" fmla="*/ 201820 w 4267200"/>
              <a:gd name="connsiteY6" fmla="*/ 1210897 h 1210897"/>
              <a:gd name="connsiteX7" fmla="*/ 0 w 4267200"/>
              <a:gd name="connsiteY7" fmla="*/ 1009077 h 1210897"/>
              <a:gd name="connsiteX8" fmla="*/ 0 w 4267200"/>
              <a:gd name="connsiteY8" fmla="*/ 201820 h 121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1210897">
                <a:moveTo>
                  <a:pt x="0" y="201820"/>
                </a:moveTo>
                <a:cubicBezTo>
                  <a:pt x="0" y="90358"/>
                  <a:pt x="90358" y="0"/>
                  <a:pt x="201820" y="0"/>
                </a:cubicBezTo>
                <a:lnTo>
                  <a:pt x="4065380" y="0"/>
                </a:lnTo>
                <a:cubicBezTo>
                  <a:pt x="4176842" y="0"/>
                  <a:pt x="4267200" y="90358"/>
                  <a:pt x="4267200" y="201820"/>
                </a:cubicBezTo>
                <a:lnTo>
                  <a:pt x="4267200" y="1009077"/>
                </a:lnTo>
                <a:cubicBezTo>
                  <a:pt x="4267200" y="1120539"/>
                  <a:pt x="4176842" y="1210897"/>
                  <a:pt x="4065380" y="1210897"/>
                </a:cubicBezTo>
                <a:lnTo>
                  <a:pt x="201820" y="1210897"/>
                </a:lnTo>
                <a:cubicBezTo>
                  <a:pt x="90358" y="1210897"/>
                  <a:pt x="0" y="1120539"/>
                  <a:pt x="0" y="1009077"/>
                </a:cubicBezTo>
                <a:lnTo>
                  <a:pt x="0" y="201820"/>
                </a:lnTo>
                <a:close/>
              </a:path>
            </a:pathLst>
          </a:custGeom>
          <a:solidFill>
            <a:srgbClr val="006BA9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0401" tIns="59111" rIns="220401" bIns="59111" spcCol="127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VideoView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控件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内容占位符 2"/>
          <p:cNvSpPr txBox="1">
            <a:spLocks/>
          </p:cNvSpPr>
          <p:nvPr/>
        </p:nvSpPr>
        <p:spPr bwMode="auto">
          <a:xfrm>
            <a:off x="481013" y="1620839"/>
            <a:ext cx="7975600" cy="106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742950" marR="0" lvl="1" indent="-285750" defTabSz="914400" eaLnBrk="0" fontAlgn="auto" latinLnBrk="0" hangingPunct="0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在布局文件中添加</a:t>
            </a:r>
            <a:r>
              <a:rPr kumimoji="0" lang="en-US" altLang="zh-CN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VideoView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控件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63588" y="2172291"/>
            <a:ext cx="7693025" cy="1704569"/>
          </a:xfrm>
          <a:prstGeom prst="rect">
            <a:avLst/>
          </a:prstGeom>
          <a:solidFill>
            <a:srgbClr val="E7F4FF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>
              <a:lnSpc>
                <a:spcPct val="150000"/>
              </a:lnSpc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    &lt;VideoView</a:t>
            </a:r>
          </a:p>
          <a:p>
            <a:r>
              <a:rPr lang="en-US" altLang="zh-CN" dirty="0"/>
              <a:t>     android:id="@+id/videoview"</a:t>
            </a:r>
          </a:p>
          <a:p>
            <a:r>
              <a:rPr lang="en-US" altLang="zh-CN" dirty="0"/>
              <a:t>     android:layout_width="match_parent"</a:t>
            </a:r>
          </a:p>
          <a:p>
            <a:r>
              <a:rPr lang="en-US" altLang="zh-CN" dirty="0"/>
              <a:t>     android:layout_height="match_parent" /&gt;</a:t>
            </a:r>
          </a:p>
        </p:txBody>
      </p:sp>
      <p:sp>
        <p:nvSpPr>
          <p:cNvPr id="29" name="内容占位符 2"/>
          <p:cNvSpPr txBox="1">
            <a:spLocks/>
          </p:cNvSpPr>
          <p:nvPr/>
        </p:nvSpPr>
        <p:spPr bwMode="auto">
          <a:xfrm>
            <a:off x="481013" y="3878948"/>
            <a:ext cx="7975600" cy="106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742950" marR="0" lvl="1" indent="-285750" defTabSz="914400" eaLnBrk="0" fontAlgn="auto" latinLnBrk="0" hangingPunct="0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charset="0"/>
                <a:ea typeface="宋体" pitchFamily="2" charset="-122"/>
              </a:rPr>
              <a:t>视频的播放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63588" y="4465690"/>
            <a:ext cx="7693025" cy="1704569"/>
          </a:xfrm>
          <a:prstGeom prst="rect">
            <a:avLst/>
          </a:prstGeom>
          <a:solidFill>
            <a:srgbClr val="E7F4FF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>
              <a:lnSpc>
                <a:spcPct val="150000"/>
              </a:lnSpc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    VideoView videoView = (VideoView) findViewById(R.id.videoview);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videoView.setVideoPath</a:t>
            </a:r>
            <a:r>
              <a:rPr lang="en-US" altLang="zh-CN" dirty="0" smtClean="0"/>
              <a:t>("</a:t>
            </a:r>
            <a:r>
              <a:rPr lang="en-US" altLang="zh-CN" dirty="0" err="1" smtClean="0"/>
              <a:t>mnt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sdcard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apple.avi</a:t>
            </a:r>
            <a:r>
              <a:rPr lang="en-US" altLang="zh-CN" dirty="0"/>
              <a:t>"); </a:t>
            </a:r>
          </a:p>
          <a:p>
            <a:r>
              <a:rPr lang="en-US" altLang="zh-CN" dirty="0"/>
              <a:t>    videoView.setVideoURI(Uri.parse("http://www.xxx.avi"));</a:t>
            </a:r>
          </a:p>
          <a:p>
            <a:r>
              <a:rPr lang="en-US" altLang="zh-CN" dirty="0"/>
              <a:t>    videoView.start();</a:t>
            </a:r>
          </a:p>
        </p:txBody>
      </p:sp>
      <p:sp>
        <p:nvSpPr>
          <p:cNvPr id="31" name="矩形 30"/>
          <p:cNvSpPr/>
          <p:nvPr/>
        </p:nvSpPr>
        <p:spPr bwMode="auto">
          <a:xfrm>
            <a:off x="1056525" y="4959161"/>
            <a:ext cx="4595337" cy="369332"/>
          </a:xfrm>
          <a:prstGeom prst="rect">
            <a:avLst/>
          </a:prstGeom>
          <a:ln w="19050">
            <a:solidFill>
              <a:srgbClr val="006BA9"/>
            </a:solidFill>
          </a:ln>
        </p:spPr>
        <p:txBody>
          <a:bodyPr wrap="square" anchor="ctr">
            <a:spAutoFit/>
          </a:bodyPr>
          <a:lstStyle/>
          <a:p>
            <a:pPr algn="ctr"/>
            <a:endParaRPr lang="zh-CN" altLang="en-US" dirty="0">
              <a:ea typeface="宋体" pitchFamily="2" charset="-122"/>
            </a:endParaRPr>
          </a:p>
        </p:txBody>
      </p:sp>
      <p:sp>
        <p:nvSpPr>
          <p:cNvPr id="32" name="圆角矩形 31"/>
          <p:cNvSpPr/>
          <p:nvPr/>
        </p:nvSpPr>
        <p:spPr bwMode="auto">
          <a:xfrm>
            <a:off x="6189255" y="4951620"/>
            <a:ext cx="1659414" cy="360000"/>
          </a:xfrm>
          <a:prstGeom prst="roundRect">
            <a:avLst/>
          </a:prstGeom>
          <a:solidFill>
            <a:srgbClr val="006BA9"/>
          </a:solidFill>
          <a:ln>
            <a:solidFill>
              <a:srgbClr val="006BA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ea typeface="宋体" pitchFamily="2" charset="-122"/>
              </a:rPr>
              <a:t>播放本地视频</a:t>
            </a:r>
            <a:endParaRPr lang="en-US" altLang="zh-CN" b="1" dirty="0">
              <a:solidFill>
                <a:schemeClr val="bg1"/>
              </a:solidFill>
              <a:ea typeface="宋体" pitchFamily="2" charset="-122"/>
            </a:endParaRPr>
          </a:p>
        </p:txBody>
      </p:sp>
      <p:cxnSp>
        <p:nvCxnSpPr>
          <p:cNvPr id="33" name="直接箭头连接符 32"/>
          <p:cNvCxnSpPr/>
          <p:nvPr/>
        </p:nvCxnSpPr>
        <p:spPr bwMode="auto">
          <a:xfrm>
            <a:off x="5652120" y="5143827"/>
            <a:ext cx="522785" cy="0"/>
          </a:xfrm>
          <a:prstGeom prst="straightConnector1">
            <a:avLst/>
          </a:prstGeom>
          <a:noFill/>
          <a:ln w="28575" cap="flat" cmpd="sng" algn="ctr">
            <a:solidFill>
              <a:srgbClr val="006BA9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4" name="矩形 33"/>
          <p:cNvSpPr/>
          <p:nvPr/>
        </p:nvSpPr>
        <p:spPr bwMode="auto">
          <a:xfrm>
            <a:off x="1056526" y="5392399"/>
            <a:ext cx="5431360" cy="369332"/>
          </a:xfrm>
          <a:prstGeom prst="rect">
            <a:avLst/>
          </a:prstGeom>
          <a:ln w="19050">
            <a:solidFill>
              <a:srgbClr val="006BA9"/>
            </a:solidFill>
          </a:ln>
        </p:spPr>
        <p:txBody>
          <a:bodyPr wrap="square" anchor="ctr">
            <a:spAutoFit/>
          </a:bodyPr>
          <a:lstStyle/>
          <a:p>
            <a:pPr algn="ctr"/>
            <a:endParaRPr lang="zh-CN" altLang="en-US" dirty="0">
              <a:ea typeface="宋体" pitchFamily="2" charset="-122"/>
            </a:endParaRPr>
          </a:p>
        </p:txBody>
      </p:sp>
      <p:sp>
        <p:nvSpPr>
          <p:cNvPr id="35" name="圆角矩形 34"/>
          <p:cNvSpPr/>
          <p:nvPr/>
        </p:nvSpPr>
        <p:spPr bwMode="auto">
          <a:xfrm>
            <a:off x="7017661" y="5401731"/>
            <a:ext cx="1681615" cy="360000"/>
          </a:xfrm>
          <a:prstGeom prst="roundRect">
            <a:avLst/>
          </a:prstGeom>
          <a:solidFill>
            <a:srgbClr val="006BA9"/>
          </a:solidFill>
          <a:ln>
            <a:solidFill>
              <a:srgbClr val="006BA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ea typeface="宋体" pitchFamily="2" charset="-122"/>
              </a:rPr>
              <a:t>加载网络视频</a:t>
            </a:r>
          </a:p>
        </p:txBody>
      </p:sp>
      <p:cxnSp>
        <p:nvCxnSpPr>
          <p:cNvPr id="36" name="直接箭头连接符 35"/>
          <p:cNvCxnSpPr/>
          <p:nvPr/>
        </p:nvCxnSpPr>
        <p:spPr bwMode="auto">
          <a:xfrm>
            <a:off x="6487779" y="5577065"/>
            <a:ext cx="522785" cy="0"/>
          </a:xfrm>
          <a:prstGeom prst="straightConnector1">
            <a:avLst/>
          </a:prstGeom>
          <a:noFill/>
          <a:ln w="28575" cap="flat" cmpd="sng" algn="ctr">
            <a:solidFill>
              <a:srgbClr val="006BA9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标题 1"/>
          <p:cNvSpPr>
            <a:spLocks noChangeArrowheads="1"/>
          </p:cNvSpPr>
          <p:nvPr/>
        </p:nvSpPr>
        <p:spPr bwMode="auto">
          <a:xfrm>
            <a:off x="251520" y="923156"/>
            <a:ext cx="5904656" cy="56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endParaRPr lang="zh-CN" altLang="en-US" sz="2400" b="1" dirty="0">
              <a:solidFill>
                <a:srgbClr val="006BA9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  <p:sp>
        <p:nvSpPr>
          <p:cNvPr id="15" name="标题 1"/>
          <p:cNvSpPr>
            <a:spLocks noChangeArrowheads="1"/>
          </p:cNvSpPr>
          <p:nvPr/>
        </p:nvSpPr>
        <p:spPr bwMode="auto">
          <a:xfrm>
            <a:off x="1655985" y="188640"/>
            <a:ext cx="7020471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200" b="1" dirty="0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14.2.1  </a:t>
            </a:r>
            <a:r>
              <a:rPr lang="en-US" altLang="zh-CN" sz="3200" b="1" dirty="0" err="1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VideoView</a:t>
            </a:r>
            <a:r>
              <a:rPr lang="zh-CN" altLang="en-US" sz="3200" b="1" dirty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控件播放</a:t>
            </a:r>
            <a:r>
              <a:rPr lang="zh-CN" altLang="en-US" sz="3200" b="1" dirty="0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视频</a:t>
            </a:r>
            <a:endParaRPr lang="zh-CN" altLang="en-US" sz="3200" b="1" dirty="0">
              <a:solidFill>
                <a:srgbClr val="006BA9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0359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1" grpId="1" animBg="1"/>
      <p:bldP spid="32" grpId="0" animBg="1"/>
      <p:bldP spid="32" grpId="1" animBg="1"/>
      <p:bldP spid="34" grpId="0" animBg="1"/>
      <p:bldP spid="3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24"/>
          <p:cNvSpPr>
            <a:spLocks noChangeArrowheads="1"/>
          </p:cNvSpPr>
          <p:nvPr/>
        </p:nvSpPr>
        <p:spPr bwMode="auto">
          <a:xfrm>
            <a:off x="542924" y="1640235"/>
            <a:ext cx="8349555" cy="4813101"/>
          </a:xfrm>
          <a:prstGeom prst="rect">
            <a:avLst/>
          </a:prstGeom>
          <a:noFill/>
          <a:ln w="19050" algn="ctr">
            <a:solidFill>
              <a:srgbClr val="006BA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buFont typeface="Arial" charset="0"/>
              <a:buNone/>
            </a:pPr>
            <a:endParaRPr lang="zh-CN" altLang="en-US"/>
          </a:p>
        </p:txBody>
      </p:sp>
      <p:sp>
        <p:nvSpPr>
          <p:cNvPr id="18" name="任意多边形 17"/>
          <p:cNvSpPr/>
          <p:nvPr/>
        </p:nvSpPr>
        <p:spPr bwMode="auto">
          <a:xfrm>
            <a:off x="5580112" y="1412777"/>
            <a:ext cx="2198688" cy="371475"/>
          </a:xfrm>
          <a:custGeom>
            <a:avLst/>
            <a:gdLst>
              <a:gd name="connsiteX0" fmla="*/ 0 w 4267200"/>
              <a:gd name="connsiteY0" fmla="*/ 201820 h 1210897"/>
              <a:gd name="connsiteX1" fmla="*/ 201820 w 4267200"/>
              <a:gd name="connsiteY1" fmla="*/ 0 h 1210897"/>
              <a:gd name="connsiteX2" fmla="*/ 4065380 w 4267200"/>
              <a:gd name="connsiteY2" fmla="*/ 0 h 1210897"/>
              <a:gd name="connsiteX3" fmla="*/ 4267200 w 4267200"/>
              <a:gd name="connsiteY3" fmla="*/ 201820 h 1210897"/>
              <a:gd name="connsiteX4" fmla="*/ 4267200 w 4267200"/>
              <a:gd name="connsiteY4" fmla="*/ 1009077 h 1210897"/>
              <a:gd name="connsiteX5" fmla="*/ 4065380 w 4267200"/>
              <a:gd name="connsiteY5" fmla="*/ 1210897 h 1210897"/>
              <a:gd name="connsiteX6" fmla="*/ 201820 w 4267200"/>
              <a:gd name="connsiteY6" fmla="*/ 1210897 h 1210897"/>
              <a:gd name="connsiteX7" fmla="*/ 0 w 4267200"/>
              <a:gd name="connsiteY7" fmla="*/ 1009077 h 1210897"/>
              <a:gd name="connsiteX8" fmla="*/ 0 w 4267200"/>
              <a:gd name="connsiteY8" fmla="*/ 201820 h 121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1210897">
                <a:moveTo>
                  <a:pt x="0" y="201820"/>
                </a:moveTo>
                <a:cubicBezTo>
                  <a:pt x="0" y="90358"/>
                  <a:pt x="90358" y="0"/>
                  <a:pt x="201820" y="0"/>
                </a:cubicBezTo>
                <a:lnTo>
                  <a:pt x="4065380" y="0"/>
                </a:lnTo>
                <a:cubicBezTo>
                  <a:pt x="4176842" y="0"/>
                  <a:pt x="4267200" y="90358"/>
                  <a:pt x="4267200" y="201820"/>
                </a:cubicBezTo>
                <a:lnTo>
                  <a:pt x="4267200" y="1009077"/>
                </a:lnTo>
                <a:cubicBezTo>
                  <a:pt x="4267200" y="1120539"/>
                  <a:pt x="4176842" y="1210897"/>
                  <a:pt x="4065380" y="1210897"/>
                </a:cubicBezTo>
                <a:lnTo>
                  <a:pt x="201820" y="1210897"/>
                </a:lnTo>
                <a:cubicBezTo>
                  <a:pt x="90358" y="1210897"/>
                  <a:pt x="0" y="1120539"/>
                  <a:pt x="0" y="1009077"/>
                </a:cubicBezTo>
                <a:lnTo>
                  <a:pt x="0" y="201820"/>
                </a:lnTo>
                <a:close/>
              </a:path>
            </a:pathLst>
          </a:custGeom>
          <a:solidFill>
            <a:srgbClr val="006BA9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0401" tIns="59111" rIns="220401" bIns="59111" spcCol="127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添加控制器</a:t>
            </a:r>
          </a:p>
        </p:txBody>
      </p:sp>
      <p:sp>
        <p:nvSpPr>
          <p:cNvPr id="22" name="内容占位符 2"/>
          <p:cNvSpPr txBox="1">
            <a:spLocks/>
          </p:cNvSpPr>
          <p:nvPr/>
        </p:nvSpPr>
        <p:spPr bwMode="auto">
          <a:xfrm>
            <a:off x="481013" y="1874658"/>
            <a:ext cx="7975600" cy="106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742950" marR="0" lvl="1" indent="-285750" defTabSz="914400" eaLnBrk="0" fontAlgn="auto" latinLnBrk="0" hangingPunct="0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charset="0"/>
                <a:ea typeface="宋体" pitchFamily="2" charset="-122"/>
              </a:rPr>
              <a:t>控制器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MediaController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是一个包含媒体播放器（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MediaPlayer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）控件的视图，包含了一些典型的按钮如：播放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暂停（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Play/ Pause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）、倒带（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Rewind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）、快进（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Fast Forward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）与进度滑动器（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progress slider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）。它管理媒体播放器（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MediaController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）的状态以保持控件的同步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charset="0"/>
                <a:ea typeface="宋体" pitchFamily="2" charset="-122"/>
              </a:rPr>
              <a:t>。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63587" y="4539857"/>
            <a:ext cx="7693025" cy="873572"/>
          </a:xfrm>
          <a:prstGeom prst="rect">
            <a:avLst/>
          </a:prstGeom>
          <a:solidFill>
            <a:srgbClr val="E7F4FF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>
              <a:lnSpc>
                <a:spcPct val="150000"/>
              </a:lnSpc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    MediaController controller = new MediaController(context);</a:t>
            </a:r>
          </a:p>
          <a:p>
            <a:r>
              <a:rPr lang="en-US" altLang="zh-CN" dirty="0"/>
              <a:t>    videoView.setMediaController(controller);</a:t>
            </a:r>
          </a:p>
        </p:txBody>
      </p:sp>
      <p:sp>
        <p:nvSpPr>
          <p:cNvPr id="24" name="矩形 23"/>
          <p:cNvSpPr/>
          <p:nvPr/>
        </p:nvSpPr>
        <p:spPr bwMode="auto">
          <a:xfrm>
            <a:off x="1007540" y="5057412"/>
            <a:ext cx="4034724" cy="369332"/>
          </a:xfrm>
          <a:prstGeom prst="rect">
            <a:avLst/>
          </a:prstGeom>
          <a:ln w="19050">
            <a:solidFill>
              <a:srgbClr val="006BA9"/>
            </a:solidFill>
          </a:ln>
        </p:spPr>
        <p:txBody>
          <a:bodyPr wrap="square" anchor="ctr">
            <a:spAutoFit/>
          </a:bodyPr>
          <a:lstStyle/>
          <a:p>
            <a:pPr algn="ctr"/>
            <a:endParaRPr lang="zh-CN" altLang="en-US" dirty="0">
              <a:ea typeface="宋体" pitchFamily="2" charset="-122"/>
            </a:endParaRPr>
          </a:p>
        </p:txBody>
      </p:sp>
      <p:sp>
        <p:nvSpPr>
          <p:cNvPr id="25" name="圆角矩形 24"/>
          <p:cNvSpPr/>
          <p:nvPr/>
        </p:nvSpPr>
        <p:spPr bwMode="auto">
          <a:xfrm>
            <a:off x="5416338" y="5066744"/>
            <a:ext cx="1455670" cy="360000"/>
          </a:xfrm>
          <a:prstGeom prst="roundRect">
            <a:avLst/>
          </a:prstGeom>
          <a:solidFill>
            <a:srgbClr val="006BA9"/>
          </a:solidFill>
          <a:ln>
            <a:solidFill>
              <a:srgbClr val="006BA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ea typeface="宋体" pitchFamily="2" charset="-122"/>
              </a:rPr>
              <a:t>绑定控制器</a:t>
            </a:r>
            <a:endParaRPr lang="en-US" altLang="zh-CN" b="1" dirty="0">
              <a:solidFill>
                <a:schemeClr val="bg1"/>
              </a:solidFill>
              <a:ea typeface="宋体" pitchFamily="2" charset="-122"/>
            </a:endParaRPr>
          </a:p>
        </p:txBody>
      </p:sp>
      <p:cxnSp>
        <p:nvCxnSpPr>
          <p:cNvPr id="26" name="直接箭头连接符 25"/>
          <p:cNvCxnSpPr/>
          <p:nvPr/>
        </p:nvCxnSpPr>
        <p:spPr bwMode="auto">
          <a:xfrm>
            <a:off x="5056298" y="5242078"/>
            <a:ext cx="360040" cy="0"/>
          </a:xfrm>
          <a:prstGeom prst="straightConnector1">
            <a:avLst/>
          </a:prstGeom>
          <a:noFill/>
          <a:ln w="28575" cap="flat" cmpd="sng" algn="ctr">
            <a:solidFill>
              <a:srgbClr val="006BA9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标题 1"/>
          <p:cNvSpPr>
            <a:spLocks noChangeArrowheads="1"/>
          </p:cNvSpPr>
          <p:nvPr/>
        </p:nvSpPr>
        <p:spPr bwMode="auto">
          <a:xfrm>
            <a:off x="251520" y="923156"/>
            <a:ext cx="5904656" cy="56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endParaRPr lang="zh-CN" altLang="en-US" sz="2400" b="1" dirty="0">
              <a:solidFill>
                <a:srgbClr val="006BA9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  <p:sp>
        <p:nvSpPr>
          <p:cNvPr id="11" name="标题 1"/>
          <p:cNvSpPr>
            <a:spLocks noChangeArrowheads="1"/>
          </p:cNvSpPr>
          <p:nvPr/>
        </p:nvSpPr>
        <p:spPr bwMode="auto">
          <a:xfrm>
            <a:off x="1655985" y="188640"/>
            <a:ext cx="6800627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200" b="1" dirty="0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14.2.1  </a:t>
            </a:r>
            <a:r>
              <a:rPr lang="en-US" altLang="zh-CN" sz="3200" b="1" dirty="0" err="1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VideoView</a:t>
            </a:r>
            <a:r>
              <a:rPr lang="zh-CN" altLang="en-US" sz="3200" b="1" dirty="0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控件播放</a:t>
            </a:r>
            <a:r>
              <a:rPr lang="zh-CN" altLang="en-US" sz="3200" b="1" dirty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视频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63876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ChangeArrowheads="1"/>
          </p:cNvSpPr>
          <p:nvPr/>
        </p:nvSpPr>
        <p:spPr bwMode="auto">
          <a:xfrm>
            <a:off x="251520" y="923156"/>
            <a:ext cx="4944491" cy="56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endParaRPr lang="zh-CN" altLang="en-US" sz="2400" b="1" dirty="0">
              <a:solidFill>
                <a:srgbClr val="006BA9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  <p:sp>
        <p:nvSpPr>
          <p:cNvPr id="37" name="椭圆 36"/>
          <p:cNvSpPr/>
          <p:nvPr/>
        </p:nvSpPr>
        <p:spPr bwMode="auto">
          <a:xfrm rot="574600">
            <a:off x="776288" y="2065338"/>
            <a:ext cx="361950" cy="361950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785813" y="2070100"/>
            <a:ext cx="3476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itchFamily="34" charset="0"/>
                <a:ea typeface="宋体" pitchFamily="2" charset="-122"/>
              </a:rPr>
              <a:t>1</a:t>
            </a: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 pitchFamily="34" charset="0"/>
              <a:ea typeface="宋体" pitchFamily="2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957263" y="2424113"/>
            <a:ext cx="5227637" cy="0"/>
          </a:xfrm>
          <a:prstGeom prst="line">
            <a:avLst/>
          </a:prstGeom>
          <a:solidFill>
            <a:srgbClr val="3BCCFF"/>
          </a:solidFill>
          <a:ln w="12700" cap="flat" cmpd="sng" algn="ctr">
            <a:solidFill>
              <a:srgbClr val="19C3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45" name="椭圆 44"/>
          <p:cNvSpPr/>
          <p:nvPr/>
        </p:nvSpPr>
        <p:spPr bwMode="auto">
          <a:xfrm rot="574600">
            <a:off x="777875" y="2747963"/>
            <a:ext cx="361950" cy="361950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46" name="TextBox 45"/>
          <p:cNvSpPr txBox="1">
            <a:spLocks noChangeArrowheads="1"/>
          </p:cNvSpPr>
          <p:nvPr/>
        </p:nvSpPr>
        <p:spPr bwMode="auto">
          <a:xfrm>
            <a:off x="790575" y="2730500"/>
            <a:ext cx="3492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itchFamily="34" charset="0"/>
                <a:ea typeface="宋体" pitchFamily="2" charset="-122"/>
              </a:rPr>
              <a:t>2</a:t>
            </a: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 pitchFamily="34" charset="0"/>
              <a:ea typeface="宋体" pitchFamily="2" charset="-122"/>
            </a:endParaRPr>
          </a:p>
        </p:txBody>
      </p:sp>
      <p:cxnSp>
        <p:nvCxnSpPr>
          <p:cNvPr id="59" name="直接连接符 58"/>
          <p:cNvCxnSpPr/>
          <p:nvPr/>
        </p:nvCxnSpPr>
        <p:spPr>
          <a:xfrm>
            <a:off x="974725" y="3119438"/>
            <a:ext cx="5227638" cy="0"/>
          </a:xfrm>
          <a:prstGeom prst="line">
            <a:avLst/>
          </a:prstGeom>
          <a:solidFill>
            <a:srgbClr val="3BCCFF"/>
          </a:solidFill>
          <a:ln w="12700" cap="flat" cmpd="sng" algn="ctr">
            <a:solidFill>
              <a:srgbClr val="19C3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60" name="椭圆 59"/>
          <p:cNvSpPr/>
          <p:nvPr/>
        </p:nvSpPr>
        <p:spPr bwMode="auto">
          <a:xfrm rot="574600">
            <a:off x="782638" y="4098925"/>
            <a:ext cx="361950" cy="361950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790575" y="4103688"/>
            <a:ext cx="3492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itchFamily="34" charset="0"/>
                <a:ea typeface="宋体" pitchFamily="2" charset="-122"/>
              </a:rPr>
              <a:t>3</a:t>
            </a: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 pitchFamily="34" charset="0"/>
              <a:ea typeface="宋体" pitchFamily="2" charset="-122"/>
            </a:endParaRPr>
          </a:p>
        </p:txBody>
      </p:sp>
      <p:cxnSp>
        <p:nvCxnSpPr>
          <p:cNvPr id="62" name="直接连接符 61"/>
          <p:cNvCxnSpPr/>
          <p:nvPr/>
        </p:nvCxnSpPr>
        <p:spPr>
          <a:xfrm>
            <a:off x="992188" y="4473575"/>
            <a:ext cx="5227637" cy="0"/>
          </a:xfrm>
          <a:prstGeom prst="line">
            <a:avLst/>
          </a:prstGeom>
          <a:solidFill>
            <a:srgbClr val="3BCCFF"/>
          </a:solidFill>
          <a:ln w="12700" cap="flat" cmpd="sng" algn="ctr">
            <a:solidFill>
              <a:srgbClr val="19C3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63" name="矩形 62"/>
          <p:cNvSpPr/>
          <p:nvPr/>
        </p:nvSpPr>
        <p:spPr>
          <a:xfrm>
            <a:off x="1171575" y="2079625"/>
            <a:ext cx="1152525" cy="34509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30000"/>
              </a:lnSpc>
              <a:spcAft>
                <a:spcPts val="300"/>
              </a:spcAft>
              <a:defRPr/>
            </a:pPr>
            <a:r>
              <a:rPr lang="zh-CN" altLang="en-US" sz="1400" b="1" kern="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功能描述：</a:t>
            </a:r>
            <a:endParaRPr lang="en-US" altLang="zh-CN" sz="1400" b="1" kern="0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1165225" y="2730500"/>
            <a:ext cx="1158875" cy="34509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30000"/>
              </a:lnSpc>
              <a:spcAft>
                <a:spcPts val="300"/>
              </a:spcAft>
              <a:defRPr/>
            </a:pPr>
            <a:r>
              <a:rPr lang="zh-CN" altLang="en-US" sz="1400" b="1" kern="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技术要点：</a:t>
            </a:r>
            <a:endParaRPr lang="en-US" altLang="zh-CN" sz="1400" b="1" kern="0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2443163" y="3794125"/>
            <a:ext cx="4137025" cy="611188"/>
          </a:xfrm>
          <a:prstGeom prst="rect">
            <a:avLst/>
          </a:prstGeom>
        </p:spPr>
        <p:txBody>
          <a:bodyPr>
            <a:spAutoFit/>
          </a:bodyPr>
          <a:lstStyle/>
          <a:p>
            <a:pPr marL="228600" marR="0" lvl="0" indent="-228600" defTabSz="914400" eaLnBrk="0" fontAlgn="auto" latinLnBrk="0" hangingPunct="0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+mj-ea"/>
              <a:buAutoNum type="circleNumDbPlain"/>
              <a:tabLst/>
              <a:defRPr/>
            </a:pP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用户交互界面的设计与实现</a:t>
            </a:r>
          </a:p>
          <a:p>
            <a:pPr marL="228600" marR="0" lvl="0" indent="-228600" defTabSz="914400" eaLnBrk="0" fontAlgn="auto" latinLnBrk="0" hangingPunct="0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+mj-ea"/>
              <a:buAutoNum type="circleNumDbPlain"/>
              <a:tabLst/>
              <a:defRPr/>
            </a:pP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界</a:t>
            </a: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面逻辑代</a:t>
            </a: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码的设计与实现</a:t>
            </a:r>
            <a:endParaRPr kumimoji="0" lang="en-US" altLang="zh-CN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1171575" y="4051300"/>
            <a:ext cx="1135247" cy="3450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Aft>
                <a:spcPts val="300"/>
              </a:spcAft>
              <a:defRPr/>
            </a:pPr>
            <a:r>
              <a:rPr lang="zh-CN" altLang="en-US" sz="1400" b="1" kern="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实现步骤： </a:t>
            </a:r>
          </a:p>
        </p:txBody>
      </p:sp>
      <p:sp>
        <p:nvSpPr>
          <p:cNvPr id="68" name="矩形 67"/>
          <p:cNvSpPr/>
          <p:nvPr/>
        </p:nvSpPr>
        <p:spPr>
          <a:xfrm>
            <a:off x="2443163" y="2089150"/>
            <a:ext cx="2143536" cy="3323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0" fontAlgn="auto" latinLnBrk="0" hangingPunct="0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播放</a:t>
            </a:r>
            <a:r>
              <a:rPr kumimoji="0" lang="en-US" altLang="zh-CN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raw</a:t>
            </a: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文件夹中</a:t>
            </a: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的视频文件</a:t>
            </a:r>
            <a:endParaRPr kumimoji="0" lang="en-US" altLang="zh-CN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2443163" y="2776538"/>
            <a:ext cx="2198687" cy="3317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0" fontAlgn="auto" latinLnBrk="0" hangingPunct="0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通过</a:t>
            </a:r>
            <a:r>
              <a:rPr kumimoji="0" lang="en-US" altLang="zh-CN" sz="12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VideoView</a:t>
            </a: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实现播放视频</a:t>
            </a:r>
            <a:endParaRPr kumimoji="0" lang="en-US" altLang="zh-CN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标题 1"/>
          <p:cNvSpPr>
            <a:spLocks noChangeArrowheads="1"/>
          </p:cNvSpPr>
          <p:nvPr/>
        </p:nvSpPr>
        <p:spPr bwMode="auto">
          <a:xfrm>
            <a:off x="1655985" y="188640"/>
            <a:ext cx="730850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200" b="1" dirty="0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14.2.2  </a:t>
            </a:r>
            <a:r>
              <a:rPr lang="zh-CN" altLang="en-US" sz="3200" b="1" dirty="0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案例</a:t>
            </a:r>
            <a:r>
              <a:rPr lang="en-US" altLang="zh-CN" sz="3200" b="1" dirty="0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—</a:t>
            </a:r>
            <a:r>
              <a:rPr lang="en-US" altLang="zh-CN" sz="3200" b="1" dirty="0" err="1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VideoView</a:t>
            </a:r>
            <a:r>
              <a:rPr lang="zh-CN" altLang="en-US" sz="3200" b="1" dirty="0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视频</a:t>
            </a:r>
            <a:r>
              <a:rPr lang="zh-CN" altLang="en-US" sz="3200" b="1" dirty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播放器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0334" y="1411560"/>
            <a:ext cx="2674841" cy="3961656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65967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9" grpId="0"/>
      <p:bldP spid="45" grpId="0" animBg="1"/>
      <p:bldP spid="46" grpId="0"/>
      <p:bldP spid="60" grpId="0" animBg="1"/>
      <p:bldP spid="61" grpId="0"/>
      <p:bldP spid="63" grpId="0"/>
      <p:bldP spid="64" grpId="0"/>
      <p:bldP spid="65" grpId="0"/>
      <p:bldP spid="67" grpId="0"/>
      <p:bldP spid="68" grpId="0"/>
      <p:bldP spid="6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24"/>
          <p:cNvSpPr>
            <a:spLocks noChangeArrowheads="1"/>
          </p:cNvSpPr>
          <p:nvPr/>
        </p:nvSpPr>
        <p:spPr bwMode="auto">
          <a:xfrm>
            <a:off x="542924" y="1568227"/>
            <a:ext cx="8349555" cy="4813101"/>
          </a:xfrm>
          <a:prstGeom prst="rect">
            <a:avLst/>
          </a:prstGeom>
          <a:noFill/>
          <a:ln w="19050" algn="ctr">
            <a:solidFill>
              <a:srgbClr val="006BA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buFont typeface="Arial" charset="0"/>
              <a:buNone/>
            </a:pPr>
            <a:endParaRPr lang="zh-CN" altLang="en-US"/>
          </a:p>
        </p:txBody>
      </p:sp>
      <p:sp>
        <p:nvSpPr>
          <p:cNvPr id="18" name="任意多边形 17"/>
          <p:cNvSpPr/>
          <p:nvPr/>
        </p:nvSpPr>
        <p:spPr bwMode="auto">
          <a:xfrm>
            <a:off x="5580112" y="1340769"/>
            <a:ext cx="2736304" cy="371475"/>
          </a:xfrm>
          <a:custGeom>
            <a:avLst/>
            <a:gdLst>
              <a:gd name="connsiteX0" fmla="*/ 0 w 4267200"/>
              <a:gd name="connsiteY0" fmla="*/ 201820 h 1210897"/>
              <a:gd name="connsiteX1" fmla="*/ 201820 w 4267200"/>
              <a:gd name="connsiteY1" fmla="*/ 0 h 1210897"/>
              <a:gd name="connsiteX2" fmla="*/ 4065380 w 4267200"/>
              <a:gd name="connsiteY2" fmla="*/ 0 h 1210897"/>
              <a:gd name="connsiteX3" fmla="*/ 4267200 w 4267200"/>
              <a:gd name="connsiteY3" fmla="*/ 201820 h 1210897"/>
              <a:gd name="connsiteX4" fmla="*/ 4267200 w 4267200"/>
              <a:gd name="connsiteY4" fmla="*/ 1009077 h 1210897"/>
              <a:gd name="connsiteX5" fmla="*/ 4065380 w 4267200"/>
              <a:gd name="connsiteY5" fmla="*/ 1210897 h 1210897"/>
              <a:gd name="connsiteX6" fmla="*/ 201820 w 4267200"/>
              <a:gd name="connsiteY6" fmla="*/ 1210897 h 1210897"/>
              <a:gd name="connsiteX7" fmla="*/ 0 w 4267200"/>
              <a:gd name="connsiteY7" fmla="*/ 1009077 h 1210897"/>
              <a:gd name="connsiteX8" fmla="*/ 0 w 4267200"/>
              <a:gd name="connsiteY8" fmla="*/ 201820 h 121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1210897">
                <a:moveTo>
                  <a:pt x="0" y="201820"/>
                </a:moveTo>
                <a:cubicBezTo>
                  <a:pt x="0" y="90358"/>
                  <a:pt x="90358" y="0"/>
                  <a:pt x="201820" y="0"/>
                </a:cubicBezTo>
                <a:lnTo>
                  <a:pt x="4065380" y="0"/>
                </a:lnTo>
                <a:cubicBezTo>
                  <a:pt x="4176842" y="0"/>
                  <a:pt x="4267200" y="90358"/>
                  <a:pt x="4267200" y="201820"/>
                </a:cubicBezTo>
                <a:lnTo>
                  <a:pt x="4267200" y="1009077"/>
                </a:lnTo>
                <a:cubicBezTo>
                  <a:pt x="4267200" y="1120539"/>
                  <a:pt x="4176842" y="1210897"/>
                  <a:pt x="4065380" y="1210897"/>
                </a:cubicBezTo>
                <a:lnTo>
                  <a:pt x="201820" y="1210897"/>
                </a:lnTo>
                <a:cubicBezTo>
                  <a:pt x="90358" y="1210897"/>
                  <a:pt x="0" y="1120539"/>
                  <a:pt x="0" y="1009077"/>
                </a:cubicBezTo>
                <a:lnTo>
                  <a:pt x="0" y="201820"/>
                </a:lnTo>
                <a:close/>
              </a:path>
            </a:pathLst>
          </a:custGeom>
          <a:solidFill>
            <a:srgbClr val="006BA9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0401" tIns="59111" rIns="220401" bIns="59111" spcCol="127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SurfaceView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控件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内容占位符 2"/>
          <p:cNvSpPr txBox="1">
            <a:spLocks/>
          </p:cNvSpPr>
          <p:nvPr/>
        </p:nvSpPr>
        <p:spPr bwMode="auto">
          <a:xfrm>
            <a:off x="481013" y="1620839"/>
            <a:ext cx="7975600" cy="106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lvl="1">
              <a:lnSpc>
                <a:spcPct val="150000"/>
              </a:lnSpc>
              <a:spcBef>
                <a:spcPct val="20000"/>
              </a:spcBef>
              <a:buFontTx/>
              <a:buChar char="–"/>
              <a:defRPr/>
            </a:pP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在布局文件中添加</a:t>
            </a:r>
            <a:r>
              <a:rPr lang="en-US" altLang="zh-CN" sz="2000" kern="0" dirty="0" err="1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SurfaceView</a:t>
            </a:r>
            <a:r>
              <a:rPr lang="zh-CN" altLang="en-US" sz="2000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控件</a:t>
            </a:r>
            <a:endParaRPr kumimoji="0" lang="zh-CN" altLang="en-US" sz="20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63588" y="2172291"/>
            <a:ext cx="7693025" cy="1704569"/>
          </a:xfrm>
          <a:prstGeom prst="rect">
            <a:avLst/>
          </a:prstGeom>
          <a:solidFill>
            <a:srgbClr val="E7F4FF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>
              <a:lnSpc>
                <a:spcPct val="150000"/>
              </a:lnSpc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 smtClean="0"/>
              <a:t>   &lt;</a:t>
            </a:r>
            <a:r>
              <a:rPr lang="en-US" altLang="zh-CN" dirty="0" err="1"/>
              <a:t>SurfaceView</a:t>
            </a:r>
            <a:endParaRPr lang="en-US" altLang="zh-CN" dirty="0"/>
          </a:p>
          <a:p>
            <a:r>
              <a:rPr lang="en-US" altLang="zh-CN" dirty="0"/>
              <a:t>   </a:t>
            </a:r>
            <a:r>
              <a:rPr lang="en-US" altLang="zh-CN" dirty="0" smtClean="0"/>
              <a:t>      </a:t>
            </a:r>
            <a:r>
              <a:rPr lang="en-US" altLang="zh-CN" dirty="0" err="1" smtClean="0"/>
              <a:t>android:id</a:t>
            </a:r>
            <a:r>
              <a:rPr lang="en-US" altLang="zh-CN" dirty="0"/>
              <a:t>="@+id/</a:t>
            </a:r>
            <a:r>
              <a:rPr lang="en-US" altLang="zh-CN" dirty="0" err="1"/>
              <a:t>surfaceview</a:t>
            </a:r>
            <a:r>
              <a:rPr lang="en-US" altLang="zh-CN" dirty="0"/>
              <a:t> "</a:t>
            </a:r>
          </a:p>
          <a:p>
            <a:r>
              <a:rPr lang="en-US" altLang="zh-CN" dirty="0"/>
              <a:t>    </a:t>
            </a:r>
            <a:r>
              <a:rPr lang="en-US" altLang="zh-CN" dirty="0" smtClean="0"/>
              <a:t>     </a:t>
            </a:r>
            <a:r>
              <a:rPr lang="en-US" altLang="zh-CN" dirty="0" err="1" smtClean="0"/>
              <a:t>android:layout_width</a:t>
            </a:r>
            <a:r>
              <a:rPr lang="en-US" altLang="zh-CN" dirty="0"/>
              <a:t>="</a:t>
            </a:r>
            <a:r>
              <a:rPr lang="en-US" altLang="zh-CN" dirty="0" err="1"/>
              <a:t>fill_parent</a:t>
            </a:r>
            <a:r>
              <a:rPr lang="en-US" altLang="zh-CN" dirty="0"/>
              <a:t>"</a:t>
            </a:r>
          </a:p>
          <a:p>
            <a:r>
              <a:rPr lang="en-US" altLang="zh-CN" dirty="0"/>
              <a:t>    </a:t>
            </a:r>
            <a:r>
              <a:rPr lang="en-US" altLang="zh-CN" dirty="0" smtClean="0"/>
              <a:t>     </a:t>
            </a:r>
            <a:r>
              <a:rPr lang="en-US" altLang="zh-CN" dirty="0" err="1" smtClean="0"/>
              <a:t>android:layout_height</a:t>
            </a:r>
            <a:r>
              <a:rPr lang="en-US" altLang="zh-CN" dirty="0"/>
              <a:t>="</a:t>
            </a:r>
            <a:r>
              <a:rPr lang="en-US" altLang="zh-CN" dirty="0" err="1"/>
              <a:t>fill_parent</a:t>
            </a:r>
            <a:r>
              <a:rPr lang="en-US" altLang="zh-CN" dirty="0"/>
              <a:t>" /&gt;</a:t>
            </a:r>
          </a:p>
        </p:txBody>
      </p:sp>
      <p:sp>
        <p:nvSpPr>
          <p:cNvPr id="29" name="内容占位符 2"/>
          <p:cNvSpPr txBox="1">
            <a:spLocks/>
          </p:cNvSpPr>
          <p:nvPr/>
        </p:nvSpPr>
        <p:spPr bwMode="auto">
          <a:xfrm>
            <a:off x="481013" y="3878949"/>
            <a:ext cx="7975600" cy="5867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lvl="1">
              <a:lnSpc>
                <a:spcPct val="150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zh-CN" altLang="en-US" sz="2000" kern="0" dirty="0" smtClean="0">
                <a:solidFill>
                  <a:sysClr val="windowText" lastClr="000000"/>
                </a:solidFill>
              </a:rPr>
              <a:t>获取</a:t>
            </a:r>
            <a:r>
              <a:rPr lang="zh-CN" altLang="en-US" sz="2000" kern="0" dirty="0">
                <a:solidFill>
                  <a:sysClr val="windowText" lastClr="000000"/>
                </a:solidFill>
              </a:rPr>
              <a:t>界面显示容器并设置类型</a:t>
            </a:r>
            <a:endParaRPr kumimoji="0" lang="zh-CN" altLang="en-US" sz="20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charset="0"/>
              <a:ea typeface="宋体" pitchFamily="2" charset="-122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63588" y="4465691"/>
            <a:ext cx="7693025" cy="1483590"/>
          </a:xfrm>
          <a:prstGeom prst="rect">
            <a:avLst/>
          </a:prstGeom>
          <a:solidFill>
            <a:srgbClr val="E7F4FF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>
              <a:lnSpc>
                <a:spcPct val="150000"/>
              </a:lnSpc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dirty="0" err="1" smtClean="0"/>
              <a:t>SurfaceView</a:t>
            </a:r>
            <a:r>
              <a:rPr lang="en-US" altLang="zh-CN" dirty="0" smtClean="0"/>
              <a:t> </a:t>
            </a:r>
            <a:r>
              <a:rPr lang="en-US" altLang="zh-CN" dirty="0"/>
              <a:t>view = (</a:t>
            </a:r>
            <a:r>
              <a:rPr lang="en-US" altLang="zh-CN" dirty="0" err="1"/>
              <a:t>SurfaceView</a:t>
            </a:r>
            <a:r>
              <a:rPr lang="en-US" altLang="zh-CN" dirty="0"/>
              <a:t>)</a:t>
            </a:r>
            <a:r>
              <a:rPr lang="en-US" altLang="zh-CN" dirty="0" err="1"/>
              <a:t>findViewById</a:t>
            </a:r>
            <a:r>
              <a:rPr lang="en-US" altLang="zh-CN" dirty="0"/>
              <a:t>(</a:t>
            </a:r>
            <a:r>
              <a:rPr lang="en-US" altLang="zh-CN" dirty="0" err="1"/>
              <a:t>R.id.sv</a:t>
            </a:r>
            <a:r>
              <a:rPr lang="en-US" altLang="zh-CN" dirty="0"/>
              <a:t>);</a:t>
            </a:r>
            <a:endParaRPr lang="zh-CN" altLang="zh-CN" dirty="0"/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SurfaceHolder</a:t>
            </a:r>
            <a:r>
              <a:rPr lang="en-US" altLang="zh-CN" dirty="0" smtClean="0"/>
              <a:t> </a:t>
            </a:r>
            <a:r>
              <a:rPr lang="en-US" altLang="zh-CN" dirty="0"/>
              <a:t>holder = </a:t>
            </a:r>
            <a:r>
              <a:rPr lang="en-US" altLang="zh-CN" dirty="0" err="1"/>
              <a:t>view.getHolder</a:t>
            </a:r>
            <a:r>
              <a:rPr lang="en-US" altLang="zh-CN" dirty="0"/>
              <a:t>();</a:t>
            </a:r>
            <a:endParaRPr lang="zh-CN" altLang="zh-CN" dirty="0"/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holder.setType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SurfaceHolder.SURFACE_TYPE_PUSH_BUFFERS</a:t>
            </a:r>
            <a:r>
              <a:rPr lang="en-US" altLang="zh-CN" dirty="0"/>
              <a:t>);</a:t>
            </a:r>
          </a:p>
        </p:txBody>
      </p:sp>
      <p:sp>
        <p:nvSpPr>
          <p:cNvPr id="31" name="矩形 30"/>
          <p:cNvSpPr/>
          <p:nvPr/>
        </p:nvSpPr>
        <p:spPr bwMode="auto">
          <a:xfrm>
            <a:off x="3275856" y="4973697"/>
            <a:ext cx="1657869" cy="369332"/>
          </a:xfrm>
          <a:prstGeom prst="rect">
            <a:avLst/>
          </a:prstGeom>
          <a:ln w="19050">
            <a:solidFill>
              <a:srgbClr val="006BA9"/>
            </a:solidFill>
          </a:ln>
        </p:spPr>
        <p:txBody>
          <a:bodyPr wrap="square" anchor="ctr">
            <a:spAutoFit/>
          </a:bodyPr>
          <a:lstStyle/>
          <a:p>
            <a:pPr algn="ctr"/>
            <a:endParaRPr lang="zh-CN" altLang="en-US" dirty="0">
              <a:ea typeface="宋体" pitchFamily="2" charset="-122"/>
            </a:endParaRPr>
          </a:p>
        </p:txBody>
      </p:sp>
      <p:sp>
        <p:nvSpPr>
          <p:cNvPr id="32" name="圆角矩形 31"/>
          <p:cNvSpPr/>
          <p:nvPr/>
        </p:nvSpPr>
        <p:spPr bwMode="auto">
          <a:xfrm>
            <a:off x="5456510" y="4805485"/>
            <a:ext cx="3291954" cy="715089"/>
          </a:xfrm>
          <a:prstGeom prst="roundRect">
            <a:avLst/>
          </a:prstGeom>
          <a:solidFill>
            <a:srgbClr val="006BA9"/>
          </a:solidFill>
          <a:ln>
            <a:solidFill>
              <a:srgbClr val="006BA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ea typeface="宋体" pitchFamily="2" charset="-122"/>
              </a:rPr>
              <a:t>获取</a:t>
            </a:r>
            <a:r>
              <a:rPr lang="en-US" altLang="zh-CN" b="1" dirty="0" err="1">
                <a:solidFill>
                  <a:schemeClr val="bg1"/>
                </a:solidFill>
                <a:ea typeface="宋体" pitchFamily="2" charset="-122"/>
              </a:rPr>
              <a:t>SurfaceView</a:t>
            </a:r>
            <a:r>
              <a:rPr lang="zh-CN" altLang="en-US" b="1" dirty="0">
                <a:solidFill>
                  <a:schemeClr val="bg1"/>
                </a:solidFill>
                <a:ea typeface="宋体" pitchFamily="2" charset="-122"/>
              </a:rPr>
              <a:t>控件的管理器</a:t>
            </a:r>
            <a:r>
              <a:rPr lang="en-US" altLang="zh-CN" b="1" dirty="0" err="1">
                <a:solidFill>
                  <a:schemeClr val="bg1"/>
                </a:solidFill>
                <a:ea typeface="宋体" pitchFamily="2" charset="-122"/>
              </a:rPr>
              <a:t>SurfaceHolder</a:t>
            </a:r>
            <a:endParaRPr lang="en-US" altLang="zh-CN" b="1" dirty="0">
              <a:solidFill>
                <a:schemeClr val="bg1"/>
              </a:solidFill>
              <a:ea typeface="宋体" pitchFamily="2" charset="-122"/>
            </a:endParaRPr>
          </a:p>
        </p:txBody>
      </p:sp>
      <p:cxnSp>
        <p:nvCxnSpPr>
          <p:cNvPr id="33" name="直接箭头连接符 32"/>
          <p:cNvCxnSpPr/>
          <p:nvPr/>
        </p:nvCxnSpPr>
        <p:spPr bwMode="auto">
          <a:xfrm>
            <a:off x="4933725" y="5158363"/>
            <a:ext cx="522785" cy="0"/>
          </a:xfrm>
          <a:prstGeom prst="straightConnector1">
            <a:avLst/>
          </a:prstGeom>
          <a:noFill/>
          <a:ln w="28575" cap="flat" cmpd="sng" algn="ctr">
            <a:solidFill>
              <a:srgbClr val="006BA9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4" name="矩形 33"/>
          <p:cNvSpPr/>
          <p:nvPr/>
        </p:nvSpPr>
        <p:spPr bwMode="auto">
          <a:xfrm>
            <a:off x="2411760" y="5407458"/>
            <a:ext cx="5074219" cy="369332"/>
          </a:xfrm>
          <a:prstGeom prst="rect">
            <a:avLst/>
          </a:prstGeom>
          <a:ln w="19050">
            <a:solidFill>
              <a:srgbClr val="006BA9"/>
            </a:solidFill>
          </a:ln>
        </p:spPr>
        <p:txBody>
          <a:bodyPr wrap="square" anchor="ctr">
            <a:spAutoFit/>
          </a:bodyPr>
          <a:lstStyle/>
          <a:p>
            <a:pPr algn="ctr"/>
            <a:endParaRPr lang="zh-CN" altLang="en-US" dirty="0">
              <a:ea typeface="宋体" pitchFamily="2" charset="-122"/>
            </a:endParaRPr>
          </a:p>
        </p:txBody>
      </p:sp>
      <p:sp>
        <p:nvSpPr>
          <p:cNvPr id="35" name="圆角矩形 34"/>
          <p:cNvSpPr/>
          <p:nvPr/>
        </p:nvSpPr>
        <p:spPr bwMode="auto">
          <a:xfrm>
            <a:off x="3578060" y="6116721"/>
            <a:ext cx="2567315" cy="408623"/>
          </a:xfrm>
          <a:prstGeom prst="roundRect">
            <a:avLst/>
          </a:prstGeom>
          <a:solidFill>
            <a:srgbClr val="006BA9"/>
          </a:solidFill>
          <a:ln>
            <a:solidFill>
              <a:srgbClr val="006BA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ea typeface="宋体" pitchFamily="2" charset="-122"/>
              </a:rPr>
              <a:t>设置</a:t>
            </a:r>
            <a:r>
              <a:rPr lang="en-US" altLang="zh-CN" b="1" dirty="0" err="1">
                <a:solidFill>
                  <a:schemeClr val="bg1"/>
                </a:solidFill>
                <a:ea typeface="宋体" pitchFamily="2" charset="-122"/>
              </a:rPr>
              <a:t>SurfaceHolder</a:t>
            </a:r>
            <a:r>
              <a:rPr lang="zh-CN" altLang="en-US" b="1" dirty="0">
                <a:solidFill>
                  <a:schemeClr val="bg1"/>
                </a:solidFill>
                <a:ea typeface="宋体" pitchFamily="2" charset="-122"/>
              </a:rPr>
              <a:t>类型</a:t>
            </a:r>
          </a:p>
        </p:txBody>
      </p:sp>
      <p:cxnSp>
        <p:nvCxnSpPr>
          <p:cNvPr id="36" name="直接箭头连接符 35"/>
          <p:cNvCxnSpPr/>
          <p:nvPr/>
        </p:nvCxnSpPr>
        <p:spPr bwMode="auto">
          <a:xfrm>
            <a:off x="4861718" y="5769261"/>
            <a:ext cx="0" cy="360040"/>
          </a:xfrm>
          <a:prstGeom prst="straightConnector1">
            <a:avLst/>
          </a:prstGeom>
          <a:noFill/>
          <a:ln w="28575" cap="flat" cmpd="sng" algn="ctr">
            <a:solidFill>
              <a:srgbClr val="006BA9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标题 1"/>
          <p:cNvSpPr>
            <a:spLocks noChangeArrowheads="1"/>
          </p:cNvSpPr>
          <p:nvPr/>
        </p:nvSpPr>
        <p:spPr bwMode="auto">
          <a:xfrm>
            <a:off x="1655985" y="188640"/>
            <a:ext cx="766854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2400" b="1" dirty="0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14.2.3  </a:t>
            </a:r>
            <a:r>
              <a:rPr lang="en-US" altLang="zh-CN" sz="2400" b="1" dirty="0" err="1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MediaPlayer</a:t>
            </a:r>
            <a:r>
              <a:rPr lang="zh-CN" altLang="en-US" sz="2400" b="1" dirty="0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类和</a:t>
            </a:r>
            <a:r>
              <a:rPr lang="en-US" altLang="zh-CN" sz="2400" b="1" dirty="0" err="1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SurfaceView</a:t>
            </a:r>
            <a:r>
              <a:rPr lang="zh-CN" altLang="en-US" sz="2400" b="1" dirty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控件播放</a:t>
            </a:r>
            <a:r>
              <a:rPr lang="zh-CN" altLang="en-US" sz="2400" b="1" dirty="0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视频</a:t>
            </a:r>
            <a:endParaRPr lang="zh-CN" altLang="en-US" sz="2400" b="1" dirty="0">
              <a:solidFill>
                <a:srgbClr val="006BA9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35182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1" grpId="1" animBg="1"/>
      <p:bldP spid="32" grpId="0" animBg="1"/>
      <p:bldP spid="32" grpId="1" animBg="1"/>
      <p:bldP spid="34" grpId="0" animBg="1"/>
      <p:bldP spid="34" grpId="1" animBg="1"/>
      <p:bldP spid="35" grpId="0" animBg="1"/>
      <p:bldP spid="35" grpId="1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725485" y="1439522"/>
            <a:ext cx="8022979" cy="4941805"/>
          </a:xfrm>
          <a:prstGeom prst="rect">
            <a:avLst/>
          </a:prstGeom>
          <a:solidFill>
            <a:srgbClr val="E7F4FF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>
              <a:lnSpc>
                <a:spcPct val="150000"/>
              </a:lnSpc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sz="1400" dirty="0" err="1"/>
              <a:t>holder.addCallback</a:t>
            </a:r>
            <a:r>
              <a:rPr lang="en-US" altLang="zh-CN" sz="1400" dirty="0"/>
              <a:t>(new Callback() {</a:t>
            </a:r>
            <a:endParaRPr lang="zh-CN" altLang="zh-CN" sz="1400" dirty="0"/>
          </a:p>
          <a:p>
            <a:r>
              <a:rPr lang="en-US" altLang="zh-CN" sz="1400" dirty="0"/>
              <a:t> </a:t>
            </a:r>
            <a:r>
              <a:rPr lang="en-US" altLang="zh-CN" sz="1400" dirty="0" smtClean="0"/>
              <a:t>           @</a:t>
            </a:r>
            <a:r>
              <a:rPr lang="en-US" altLang="zh-CN" sz="1400" dirty="0"/>
              <a:t>Override</a:t>
            </a:r>
            <a:endParaRPr lang="zh-CN" altLang="zh-CN" sz="1400" dirty="0"/>
          </a:p>
          <a:p>
            <a:r>
              <a:rPr lang="en-US" altLang="zh-CN" sz="1400" dirty="0"/>
              <a:t> </a:t>
            </a:r>
            <a:r>
              <a:rPr lang="en-US" altLang="zh-CN" sz="1400" dirty="0" smtClean="0"/>
              <a:t>            public </a:t>
            </a:r>
            <a:r>
              <a:rPr lang="en-US" altLang="zh-CN" sz="1400" dirty="0"/>
              <a:t>void </a:t>
            </a:r>
            <a:r>
              <a:rPr lang="en-US" altLang="zh-CN" sz="1400" dirty="0" err="1"/>
              <a:t>surfaceDestroyed</a:t>
            </a:r>
            <a:r>
              <a:rPr lang="en-US" altLang="zh-CN" sz="1400" dirty="0"/>
              <a:t>(</a:t>
            </a:r>
            <a:r>
              <a:rPr lang="en-US" altLang="zh-CN" sz="1400" dirty="0" err="1"/>
              <a:t>SurfaceHolder</a:t>
            </a:r>
            <a:r>
              <a:rPr lang="en-US" altLang="zh-CN" sz="1400" dirty="0"/>
              <a:t> holder) {</a:t>
            </a:r>
            <a:endParaRPr lang="zh-CN" altLang="zh-CN" sz="1400" dirty="0"/>
          </a:p>
          <a:p>
            <a:r>
              <a:rPr lang="en-US" altLang="zh-CN" sz="1400" dirty="0"/>
              <a:t> </a:t>
            </a:r>
            <a:r>
              <a:rPr lang="en-US" altLang="zh-CN" sz="1400" dirty="0" smtClean="0"/>
              <a:t>                  </a:t>
            </a:r>
            <a:r>
              <a:rPr lang="en-US" altLang="zh-CN" sz="1400" dirty="0" err="1" smtClean="0"/>
              <a:t>Log.i</a:t>
            </a:r>
            <a:r>
              <a:rPr lang="en-US" altLang="zh-CN" sz="1400" dirty="0"/>
              <a:t>("</a:t>
            </a:r>
            <a:r>
              <a:rPr lang="en-US" altLang="zh-CN" sz="1400" dirty="0" err="1"/>
              <a:t>TAG","surface</a:t>
            </a:r>
            <a:r>
              <a:rPr lang="zh-CN" altLang="zh-CN" sz="1400" dirty="0"/>
              <a:t>被销毁了</a:t>
            </a:r>
            <a:r>
              <a:rPr lang="en-US" altLang="zh-CN" sz="1400" dirty="0"/>
              <a:t>");</a:t>
            </a:r>
            <a:endParaRPr lang="zh-CN" altLang="zh-CN" sz="1400" dirty="0"/>
          </a:p>
          <a:p>
            <a:r>
              <a:rPr lang="en-US" altLang="zh-CN" sz="1400" dirty="0"/>
              <a:t> </a:t>
            </a:r>
            <a:r>
              <a:rPr lang="en-US" altLang="zh-CN" sz="1400" dirty="0" smtClean="0"/>
              <a:t>            }</a:t>
            </a:r>
            <a:endParaRPr lang="zh-CN" altLang="zh-CN" sz="1400" dirty="0"/>
          </a:p>
          <a:p>
            <a:r>
              <a:rPr lang="en-US" altLang="zh-CN" sz="1400" dirty="0"/>
              <a:t> </a:t>
            </a:r>
            <a:r>
              <a:rPr lang="en-US" altLang="zh-CN" sz="1400" dirty="0" smtClean="0"/>
              <a:t>            @</a:t>
            </a:r>
            <a:r>
              <a:rPr lang="en-US" altLang="zh-CN" sz="1400" dirty="0"/>
              <a:t>Override</a:t>
            </a:r>
            <a:endParaRPr lang="zh-CN" altLang="zh-CN" sz="1400" dirty="0"/>
          </a:p>
          <a:p>
            <a:r>
              <a:rPr lang="en-US" altLang="zh-CN" sz="1400" dirty="0"/>
              <a:t> </a:t>
            </a:r>
            <a:r>
              <a:rPr lang="en-US" altLang="zh-CN" sz="1400" dirty="0" smtClean="0"/>
              <a:t>             public </a:t>
            </a:r>
            <a:r>
              <a:rPr lang="en-US" altLang="zh-CN" sz="1400" dirty="0"/>
              <a:t>void </a:t>
            </a:r>
            <a:r>
              <a:rPr lang="en-US" altLang="zh-CN" sz="1400" dirty="0" err="1"/>
              <a:t>surfaceCreated</a:t>
            </a:r>
            <a:r>
              <a:rPr lang="en-US" altLang="zh-CN" sz="1400" dirty="0"/>
              <a:t>(</a:t>
            </a:r>
            <a:r>
              <a:rPr lang="en-US" altLang="zh-CN" sz="1400" dirty="0" err="1"/>
              <a:t>SurfaceHolder</a:t>
            </a:r>
            <a:r>
              <a:rPr lang="en-US" altLang="zh-CN" sz="1400" dirty="0"/>
              <a:t> holder) {</a:t>
            </a:r>
            <a:endParaRPr lang="zh-CN" altLang="zh-CN" sz="1400" dirty="0"/>
          </a:p>
          <a:p>
            <a:r>
              <a:rPr lang="en-US" altLang="zh-CN" sz="1400" dirty="0"/>
              <a:t> </a:t>
            </a:r>
            <a:r>
              <a:rPr lang="en-US" altLang="zh-CN" sz="1400" dirty="0" smtClean="0"/>
              <a:t>                   </a:t>
            </a:r>
            <a:r>
              <a:rPr lang="en-US" altLang="zh-CN" sz="1400" dirty="0" err="1" smtClean="0"/>
              <a:t>Log.i</a:t>
            </a:r>
            <a:r>
              <a:rPr lang="en-US" altLang="zh-CN" sz="1400" dirty="0"/>
              <a:t>("</a:t>
            </a:r>
            <a:r>
              <a:rPr lang="en-US" altLang="zh-CN" sz="1400" dirty="0" err="1"/>
              <a:t>TAG","surface</a:t>
            </a:r>
            <a:r>
              <a:rPr lang="zh-CN" altLang="zh-CN" sz="1400" dirty="0"/>
              <a:t>被创建好了</a:t>
            </a:r>
            <a:r>
              <a:rPr lang="en-US" altLang="zh-CN" sz="1400" dirty="0"/>
              <a:t>");</a:t>
            </a:r>
            <a:endParaRPr lang="zh-CN" altLang="zh-CN" sz="1400" dirty="0"/>
          </a:p>
          <a:p>
            <a:r>
              <a:rPr lang="en-US" altLang="zh-CN" sz="1400" dirty="0"/>
              <a:t> </a:t>
            </a:r>
            <a:r>
              <a:rPr lang="en-US" altLang="zh-CN" sz="1400" dirty="0" smtClean="0"/>
              <a:t>              }</a:t>
            </a:r>
            <a:endParaRPr lang="zh-CN" altLang="zh-CN" sz="1400" dirty="0"/>
          </a:p>
          <a:p>
            <a:r>
              <a:rPr lang="en-US" altLang="zh-CN" sz="1400" dirty="0"/>
              <a:t> </a:t>
            </a:r>
            <a:r>
              <a:rPr lang="en-US" altLang="zh-CN" sz="1400" dirty="0" smtClean="0"/>
              <a:t>              @</a:t>
            </a:r>
            <a:r>
              <a:rPr lang="en-US" altLang="zh-CN" sz="1400" dirty="0"/>
              <a:t>Override</a:t>
            </a:r>
            <a:endParaRPr lang="zh-CN" altLang="zh-CN" sz="1400" dirty="0"/>
          </a:p>
          <a:p>
            <a:r>
              <a:rPr lang="en-US" altLang="zh-CN" sz="1400" dirty="0"/>
              <a:t> </a:t>
            </a:r>
            <a:r>
              <a:rPr lang="en-US" altLang="zh-CN" sz="1400" dirty="0" smtClean="0"/>
              <a:t>               public </a:t>
            </a:r>
            <a:r>
              <a:rPr lang="en-US" altLang="zh-CN" sz="1400" dirty="0"/>
              <a:t>void </a:t>
            </a:r>
            <a:r>
              <a:rPr lang="en-US" altLang="zh-CN" sz="1400" dirty="0" err="1"/>
              <a:t>surfaceChanged</a:t>
            </a:r>
            <a:r>
              <a:rPr lang="en-US" altLang="zh-CN" sz="1400" dirty="0"/>
              <a:t>(</a:t>
            </a:r>
            <a:r>
              <a:rPr lang="en-US" altLang="zh-CN" sz="1400" dirty="0" err="1"/>
              <a:t>SurfaceHolder</a:t>
            </a:r>
            <a:r>
              <a:rPr lang="en-US" altLang="zh-CN" sz="1400" dirty="0"/>
              <a:t> holder, </a:t>
            </a:r>
            <a:r>
              <a:rPr lang="en-US" altLang="zh-CN" sz="1400" dirty="0" err="1"/>
              <a:t>int</a:t>
            </a:r>
            <a:r>
              <a:rPr lang="en-US" altLang="zh-CN" sz="1400" dirty="0"/>
              <a:t> </a:t>
            </a:r>
            <a:r>
              <a:rPr lang="en-US" altLang="zh-CN" sz="1400" dirty="0" err="1" smtClean="0"/>
              <a:t>format,int</a:t>
            </a:r>
            <a:r>
              <a:rPr lang="en-US" altLang="zh-CN" sz="1400" dirty="0" smtClean="0"/>
              <a:t> </a:t>
            </a:r>
            <a:r>
              <a:rPr lang="en-US" altLang="zh-CN" sz="1400" dirty="0"/>
              <a:t>width, </a:t>
            </a:r>
            <a:r>
              <a:rPr lang="en-US" altLang="zh-CN" sz="1400" dirty="0" err="1"/>
              <a:t>int</a:t>
            </a:r>
            <a:r>
              <a:rPr lang="en-US" altLang="zh-CN" sz="1400" dirty="0"/>
              <a:t> height) {</a:t>
            </a:r>
            <a:endParaRPr lang="zh-CN" altLang="zh-CN" sz="1400" dirty="0"/>
          </a:p>
          <a:p>
            <a:r>
              <a:rPr lang="en-US" altLang="zh-CN" sz="1400" dirty="0"/>
              <a:t>	</a:t>
            </a:r>
            <a:r>
              <a:rPr lang="en-US" altLang="zh-CN" sz="1400" dirty="0" smtClean="0"/>
              <a:t> </a:t>
            </a:r>
            <a:r>
              <a:rPr lang="en-US" altLang="zh-CN" sz="1400" dirty="0" err="1" smtClean="0"/>
              <a:t>Log.i</a:t>
            </a:r>
            <a:r>
              <a:rPr lang="en-US" altLang="zh-CN" sz="1400" dirty="0"/>
              <a:t>("</a:t>
            </a:r>
            <a:r>
              <a:rPr lang="en-US" altLang="zh-CN" sz="1400" dirty="0" err="1"/>
              <a:t>TAG","surface</a:t>
            </a:r>
            <a:r>
              <a:rPr lang="zh-CN" altLang="zh-CN" sz="1400" dirty="0"/>
              <a:t>的大小发生变化</a:t>
            </a:r>
            <a:r>
              <a:rPr lang="en-US" altLang="zh-CN" sz="1400" dirty="0"/>
              <a:t>");</a:t>
            </a:r>
            <a:endParaRPr lang="zh-CN" altLang="zh-CN" sz="1400" dirty="0"/>
          </a:p>
          <a:p>
            <a:r>
              <a:rPr lang="en-US" altLang="zh-CN" sz="1400" dirty="0"/>
              <a:t> </a:t>
            </a:r>
            <a:r>
              <a:rPr lang="en-US" altLang="zh-CN" sz="1400" dirty="0" smtClean="0"/>
              <a:t>               }</a:t>
            </a:r>
            <a:endParaRPr lang="zh-CN" altLang="zh-CN" sz="1400" dirty="0"/>
          </a:p>
          <a:p>
            <a:r>
              <a:rPr lang="en-US" altLang="zh-CN" sz="1400" dirty="0"/>
              <a:t> </a:t>
            </a:r>
            <a:r>
              <a:rPr lang="en-US" altLang="zh-CN" sz="1400" dirty="0" smtClean="0"/>
              <a:t>     });</a:t>
            </a:r>
            <a:endParaRPr lang="zh-CN" altLang="zh-CN" sz="1400" dirty="0"/>
          </a:p>
        </p:txBody>
      </p:sp>
      <p:sp>
        <p:nvSpPr>
          <p:cNvPr id="2" name="矩形 24"/>
          <p:cNvSpPr>
            <a:spLocks noChangeArrowheads="1"/>
          </p:cNvSpPr>
          <p:nvPr/>
        </p:nvSpPr>
        <p:spPr bwMode="auto">
          <a:xfrm>
            <a:off x="542924" y="1252226"/>
            <a:ext cx="8349555" cy="5201110"/>
          </a:xfrm>
          <a:prstGeom prst="rect">
            <a:avLst/>
          </a:prstGeom>
          <a:noFill/>
          <a:ln w="19050" algn="ctr">
            <a:solidFill>
              <a:srgbClr val="006BA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buFont typeface="Arial" charset="0"/>
              <a:buNone/>
            </a:pPr>
            <a:endParaRPr lang="zh-CN" altLang="en-US"/>
          </a:p>
        </p:txBody>
      </p:sp>
      <p:sp>
        <p:nvSpPr>
          <p:cNvPr id="3" name="任意多边形 2"/>
          <p:cNvSpPr/>
          <p:nvPr/>
        </p:nvSpPr>
        <p:spPr bwMode="auto">
          <a:xfrm>
            <a:off x="5343888" y="1052736"/>
            <a:ext cx="2880320" cy="371475"/>
          </a:xfrm>
          <a:custGeom>
            <a:avLst/>
            <a:gdLst>
              <a:gd name="connsiteX0" fmla="*/ 0 w 4267200"/>
              <a:gd name="connsiteY0" fmla="*/ 201820 h 1210897"/>
              <a:gd name="connsiteX1" fmla="*/ 201820 w 4267200"/>
              <a:gd name="connsiteY1" fmla="*/ 0 h 1210897"/>
              <a:gd name="connsiteX2" fmla="*/ 4065380 w 4267200"/>
              <a:gd name="connsiteY2" fmla="*/ 0 h 1210897"/>
              <a:gd name="connsiteX3" fmla="*/ 4267200 w 4267200"/>
              <a:gd name="connsiteY3" fmla="*/ 201820 h 1210897"/>
              <a:gd name="connsiteX4" fmla="*/ 4267200 w 4267200"/>
              <a:gd name="connsiteY4" fmla="*/ 1009077 h 1210897"/>
              <a:gd name="connsiteX5" fmla="*/ 4065380 w 4267200"/>
              <a:gd name="connsiteY5" fmla="*/ 1210897 h 1210897"/>
              <a:gd name="connsiteX6" fmla="*/ 201820 w 4267200"/>
              <a:gd name="connsiteY6" fmla="*/ 1210897 h 1210897"/>
              <a:gd name="connsiteX7" fmla="*/ 0 w 4267200"/>
              <a:gd name="connsiteY7" fmla="*/ 1009077 h 1210897"/>
              <a:gd name="connsiteX8" fmla="*/ 0 w 4267200"/>
              <a:gd name="connsiteY8" fmla="*/ 201820 h 121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1210897">
                <a:moveTo>
                  <a:pt x="0" y="201820"/>
                </a:moveTo>
                <a:cubicBezTo>
                  <a:pt x="0" y="90358"/>
                  <a:pt x="90358" y="0"/>
                  <a:pt x="201820" y="0"/>
                </a:cubicBezTo>
                <a:lnTo>
                  <a:pt x="4065380" y="0"/>
                </a:lnTo>
                <a:cubicBezTo>
                  <a:pt x="4176842" y="0"/>
                  <a:pt x="4267200" y="90358"/>
                  <a:pt x="4267200" y="201820"/>
                </a:cubicBezTo>
                <a:lnTo>
                  <a:pt x="4267200" y="1009077"/>
                </a:lnTo>
                <a:cubicBezTo>
                  <a:pt x="4267200" y="1120539"/>
                  <a:pt x="4176842" y="1210897"/>
                  <a:pt x="4065380" y="1210897"/>
                </a:cubicBezTo>
                <a:lnTo>
                  <a:pt x="201820" y="1210897"/>
                </a:lnTo>
                <a:cubicBezTo>
                  <a:pt x="90358" y="1210897"/>
                  <a:pt x="0" y="1120539"/>
                  <a:pt x="0" y="1009077"/>
                </a:cubicBezTo>
                <a:lnTo>
                  <a:pt x="0" y="201820"/>
                </a:lnTo>
                <a:close/>
              </a:path>
            </a:pathLst>
          </a:custGeom>
          <a:solidFill>
            <a:srgbClr val="006BA9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0401" tIns="59111" rIns="220401" bIns="59111" spcCol="127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回调</a:t>
            </a:r>
            <a:r>
              <a:rPr lang="en-US" altLang="zh-CN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addCallback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()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方法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251519" y="1304839"/>
            <a:ext cx="8640959" cy="1548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lvl="1">
              <a:lnSpc>
                <a:spcPct val="150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zh-CN" altLang="zh-CN" sz="2000" kern="0" dirty="0">
                <a:solidFill>
                  <a:sysClr val="windowText" lastClr="000000"/>
                </a:solidFill>
              </a:rPr>
              <a:t>使用</a:t>
            </a:r>
            <a:r>
              <a:rPr lang="en-US" altLang="zh-CN" sz="2000" kern="0" dirty="0" err="1">
                <a:solidFill>
                  <a:sysClr val="windowText" lastClr="000000"/>
                </a:solidFill>
              </a:rPr>
              <a:t>SurfaceView</a:t>
            </a:r>
            <a:r>
              <a:rPr lang="zh-CN" altLang="zh-CN" sz="2000" kern="0" dirty="0">
                <a:solidFill>
                  <a:sysClr val="windowText" lastClr="000000"/>
                </a:solidFill>
              </a:rPr>
              <a:t>控件时，一般情况下还要对其创建、销毁、改变时的状态进行监听，此时就需要调用</a:t>
            </a:r>
            <a:r>
              <a:rPr lang="en-US" altLang="zh-CN" sz="2000" kern="0" dirty="0" err="1">
                <a:solidFill>
                  <a:sysClr val="windowText" lastClr="000000"/>
                </a:solidFill>
              </a:rPr>
              <a:t>addCallback</a:t>
            </a:r>
            <a:r>
              <a:rPr lang="en-US" altLang="zh-CN" sz="2000" kern="0" dirty="0">
                <a:solidFill>
                  <a:sysClr val="windowText" lastClr="000000"/>
                </a:solidFill>
              </a:rPr>
              <a:t>()</a:t>
            </a:r>
            <a:r>
              <a:rPr lang="zh-CN" altLang="zh-CN" sz="2000" kern="0" dirty="0">
                <a:solidFill>
                  <a:sysClr val="windowText" lastClr="000000"/>
                </a:solidFill>
              </a:rPr>
              <a:t>方法，在该方法中监听</a:t>
            </a:r>
            <a:r>
              <a:rPr lang="en-US" altLang="zh-CN" sz="2000" kern="0" dirty="0">
                <a:solidFill>
                  <a:sysClr val="windowText" lastClr="000000"/>
                </a:solidFill>
              </a:rPr>
              <a:t>Surface</a:t>
            </a:r>
            <a:r>
              <a:rPr lang="zh-CN" altLang="zh-CN" sz="2000" kern="0" dirty="0">
                <a:solidFill>
                  <a:sysClr val="windowText" lastClr="000000"/>
                </a:solidFill>
              </a:rPr>
              <a:t>（</a:t>
            </a:r>
            <a:r>
              <a:rPr lang="en-US" altLang="zh-CN" sz="2000" kern="0" dirty="0">
                <a:solidFill>
                  <a:sysClr val="windowText" lastClr="000000"/>
                </a:solidFill>
              </a:rPr>
              <a:t>Surface</a:t>
            </a:r>
            <a:r>
              <a:rPr lang="zh-CN" altLang="zh-CN" sz="2000" kern="0" dirty="0">
                <a:solidFill>
                  <a:sysClr val="windowText" lastClr="000000"/>
                </a:solidFill>
              </a:rPr>
              <a:t>是一个用来画图形或图像的地方）的</a:t>
            </a:r>
            <a:r>
              <a:rPr lang="zh-CN" altLang="zh-CN" sz="2000" kern="0" dirty="0" smtClean="0">
                <a:solidFill>
                  <a:sysClr val="windowText" lastClr="000000"/>
                </a:solidFill>
              </a:rPr>
              <a:t>状态</a:t>
            </a:r>
            <a:r>
              <a:rPr lang="zh-CN" altLang="en-US" sz="2000" kern="0" dirty="0" smtClean="0">
                <a:solidFill>
                  <a:sysClr val="windowText" lastClr="000000"/>
                </a:solidFill>
              </a:rPr>
              <a:t>。</a:t>
            </a:r>
            <a:endParaRPr lang="zh-CN" altLang="en-US" sz="2000" kern="0" dirty="0">
              <a:solidFill>
                <a:sysClr val="windowText" lastClr="000000"/>
              </a:solidFill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2267744" y="3501008"/>
            <a:ext cx="2808312" cy="369332"/>
          </a:xfrm>
          <a:prstGeom prst="rect">
            <a:avLst/>
          </a:prstGeom>
          <a:ln w="19050">
            <a:solidFill>
              <a:srgbClr val="006BA9"/>
            </a:solidFill>
          </a:ln>
        </p:spPr>
        <p:txBody>
          <a:bodyPr wrap="square" anchor="ctr">
            <a:spAutoFit/>
          </a:bodyPr>
          <a:lstStyle/>
          <a:p>
            <a:pPr algn="ctr"/>
            <a:endParaRPr lang="zh-CN" altLang="en-US" dirty="0">
              <a:ea typeface="宋体" pitchFamily="2" charset="-122"/>
            </a:endParaRPr>
          </a:p>
        </p:txBody>
      </p:sp>
      <p:sp>
        <p:nvSpPr>
          <p:cNvPr id="9" name="圆角矩形 8"/>
          <p:cNvSpPr/>
          <p:nvPr/>
        </p:nvSpPr>
        <p:spPr bwMode="auto">
          <a:xfrm>
            <a:off x="5600524" y="3481362"/>
            <a:ext cx="2355852" cy="408623"/>
          </a:xfrm>
          <a:prstGeom prst="roundRect">
            <a:avLst/>
          </a:prstGeom>
          <a:solidFill>
            <a:srgbClr val="006BA9"/>
          </a:solidFill>
          <a:ln>
            <a:solidFill>
              <a:srgbClr val="006BA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  <a:ea typeface="宋体" pitchFamily="2" charset="-122"/>
              </a:rPr>
              <a:t>Surface</a:t>
            </a:r>
            <a:r>
              <a:rPr lang="zh-CN" altLang="en-US" b="1" dirty="0">
                <a:solidFill>
                  <a:schemeClr val="bg1"/>
                </a:solidFill>
                <a:ea typeface="宋体" pitchFamily="2" charset="-122"/>
              </a:rPr>
              <a:t>被创建时调用</a:t>
            </a:r>
            <a:endParaRPr lang="en-US" altLang="zh-CN" b="1" dirty="0">
              <a:solidFill>
                <a:schemeClr val="bg1"/>
              </a:solidFill>
              <a:ea typeface="宋体" pitchFamily="2" charset="-122"/>
            </a:endParaRPr>
          </a:p>
        </p:txBody>
      </p:sp>
      <p:cxnSp>
        <p:nvCxnSpPr>
          <p:cNvPr id="10" name="直接箭头连接符 9"/>
          <p:cNvCxnSpPr/>
          <p:nvPr/>
        </p:nvCxnSpPr>
        <p:spPr bwMode="auto">
          <a:xfrm>
            <a:off x="5082495" y="3685674"/>
            <a:ext cx="522785" cy="0"/>
          </a:xfrm>
          <a:prstGeom prst="straightConnector1">
            <a:avLst/>
          </a:prstGeom>
          <a:noFill/>
          <a:ln w="28575" cap="flat" cmpd="sng" algn="ctr">
            <a:solidFill>
              <a:srgbClr val="006BA9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标题 1"/>
          <p:cNvSpPr>
            <a:spLocks noChangeArrowheads="1"/>
          </p:cNvSpPr>
          <p:nvPr/>
        </p:nvSpPr>
        <p:spPr bwMode="auto">
          <a:xfrm>
            <a:off x="1655985" y="188640"/>
            <a:ext cx="766854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2400" b="1" dirty="0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14.2.3  </a:t>
            </a:r>
            <a:r>
              <a:rPr lang="en-US" altLang="zh-CN" sz="2400" b="1" dirty="0" err="1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MediaPlayer</a:t>
            </a:r>
            <a:r>
              <a:rPr lang="zh-CN" altLang="en-US" sz="2400" b="1" dirty="0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类和</a:t>
            </a:r>
            <a:r>
              <a:rPr lang="en-US" altLang="zh-CN" sz="2400" b="1" dirty="0" err="1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SurfaceView</a:t>
            </a:r>
            <a:r>
              <a:rPr lang="zh-CN" altLang="en-US" sz="2400" b="1" dirty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控件播放</a:t>
            </a:r>
            <a:r>
              <a:rPr lang="zh-CN" altLang="en-US" sz="2400" b="1" dirty="0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视频</a:t>
            </a:r>
            <a:endParaRPr lang="zh-CN" altLang="en-US" sz="2400" b="1" dirty="0">
              <a:solidFill>
                <a:srgbClr val="006BA9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2206355" y="2223018"/>
            <a:ext cx="2958767" cy="369332"/>
          </a:xfrm>
          <a:prstGeom prst="rect">
            <a:avLst/>
          </a:prstGeom>
          <a:ln w="19050">
            <a:solidFill>
              <a:srgbClr val="006BA9"/>
            </a:solidFill>
          </a:ln>
        </p:spPr>
        <p:txBody>
          <a:bodyPr wrap="square" anchor="ctr">
            <a:spAutoFit/>
          </a:bodyPr>
          <a:lstStyle/>
          <a:p>
            <a:pPr algn="ctr"/>
            <a:endParaRPr lang="zh-CN" altLang="en-US" dirty="0">
              <a:ea typeface="宋体" pitchFamily="2" charset="-122"/>
            </a:endParaRPr>
          </a:p>
        </p:txBody>
      </p:sp>
      <p:sp>
        <p:nvSpPr>
          <p:cNvPr id="16" name="圆角矩形 15"/>
          <p:cNvSpPr/>
          <p:nvPr/>
        </p:nvSpPr>
        <p:spPr bwMode="auto">
          <a:xfrm>
            <a:off x="5666093" y="2214081"/>
            <a:ext cx="2362291" cy="408623"/>
          </a:xfrm>
          <a:prstGeom prst="roundRect">
            <a:avLst/>
          </a:prstGeom>
          <a:solidFill>
            <a:srgbClr val="006BA9"/>
          </a:solidFill>
          <a:ln>
            <a:solidFill>
              <a:srgbClr val="006BA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  <a:ea typeface="宋体" pitchFamily="2" charset="-122"/>
              </a:rPr>
              <a:t>Surface</a:t>
            </a:r>
            <a:r>
              <a:rPr lang="zh-CN" altLang="en-US" b="1" dirty="0">
                <a:solidFill>
                  <a:schemeClr val="bg1"/>
                </a:solidFill>
                <a:ea typeface="宋体" pitchFamily="2" charset="-122"/>
              </a:rPr>
              <a:t>被销毁时调用</a:t>
            </a:r>
            <a:endParaRPr lang="en-US" altLang="zh-CN" b="1" dirty="0">
              <a:solidFill>
                <a:schemeClr val="bg1"/>
              </a:solidFill>
              <a:ea typeface="宋体" pitchFamily="2" charset="-122"/>
            </a:endParaRPr>
          </a:p>
        </p:txBody>
      </p:sp>
      <p:cxnSp>
        <p:nvCxnSpPr>
          <p:cNvPr id="17" name="直接箭头连接符 16"/>
          <p:cNvCxnSpPr/>
          <p:nvPr/>
        </p:nvCxnSpPr>
        <p:spPr bwMode="auto">
          <a:xfrm>
            <a:off x="5154503" y="2407684"/>
            <a:ext cx="522785" cy="0"/>
          </a:xfrm>
          <a:prstGeom prst="straightConnector1">
            <a:avLst/>
          </a:prstGeom>
          <a:noFill/>
          <a:ln w="28575" cap="flat" cmpd="sng" algn="ctr">
            <a:solidFill>
              <a:srgbClr val="006BA9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矩形 17"/>
          <p:cNvSpPr/>
          <p:nvPr/>
        </p:nvSpPr>
        <p:spPr bwMode="auto">
          <a:xfrm>
            <a:off x="2346190" y="4797152"/>
            <a:ext cx="5106129" cy="369332"/>
          </a:xfrm>
          <a:prstGeom prst="rect">
            <a:avLst/>
          </a:prstGeom>
          <a:ln w="19050">
            <a:solidFill>
              <a:srgbClr val="006BA9"/>
            </a:solidFill>
          </a:ln>
        </p:spPr>
        <p:txBody>
          <a:bodyPr wrap="square" anchor="ctr">
            <a:spAutoFit/>
          </a:bodyPr>
          <a:lstStyle/>
          <a:p>
            <a:pPr algn="ctr"/>
            <a:endParaRPr lang="zh-CN" altLang="en-US" dirty="0">
              <a:ea typeface="宋体" pitchFamily="2" charset="-122"/>
            </a:endParaRPr>
          </a:p>
        </p:txBody>
      </p:sp>
      <p:sp>
        <p:nvSpPr>
          <p:cNvPr id="19" name="圆角矩形 18"/>
          <p:cNvSpPr/>
          <p:nvPr/>
        </p:nvSpPr>
        <p:spPr bwMode="auto">
          <a:xfrm>
            <a:off x="3430079" y="5540657"/>
            <a:ext cx="3291954" cy="408623"/>
          </a:xfrm>
          <a:prstGeom prst="roundRect">
            <a:avLst/>
          </a:prstGeom>
          <a:solidFill>
            <a:srgbClr val="006BA9"/>
          </a:solidFill>
          <a:ln>
            <a:solidFill>
              <a:srgbClr val="006BA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  <a:ea typeface="宋体" pitchFamily="2" charset="-122"/>
              </a:rPr>
              <a:t>Surface</a:t>
            </a:r>
            <a:r>
              <a:rPr lang="zh-CN" altLang="en-US" b="1" dirty="0">
                <a:solidFill>
                  <a:schemeClr val="bg1"/>
                </a:solidFill>
                <a:ea typeface="宋体" pitchFamily="2" charset="-122"/>
              </a:rPr>
              <a:t>的大小发生变化时调用</a:t>
            </a:r>
            <a:endParaRPr lang="en-US" altLang="zh-CN" b="1" dirty="0">
              <a:solidFill>
                <a:schemeClr val="bg1"/>
              </a:solidFill>
              <a:ea typeface="宋体" pitchFamily="2" charset="-122"/>
            </a:endParaRPr>
          </a:p>
        </p:txBody>
      </p:sp>
      <p:cxnSp>
        <p:nvCxnSpPr>
          <p:cNvPr id="20" name="直接箭头连接符 19"/>
          <p:cNvCxnSpPr/>
          <p:nvPr/>
        </p:nvCxnSpPr>
        <p:spPr bwMode="auto">
          <a:xfrm>
            <a:off x="5069786" y="5166484"/>
            <a:ext cx="4180" cy="391398"/>
          </a:xfrm>
          <a:prstGeom prst="straightConnector1">
            <a:avLst/>
          </a:prstGeom>
          <a:noFill/>
          <a:ln w="28575" cap="flat" cmpd="sng" algn="ctr">
            <a:solidFill>
              <a:srgbClr val="006BA9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580015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500"/>
                            </p:stCondLst>
                            <p:childTnLst>
                              <p:par>
                                <p:cTn id="7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4" grpId="0"/>
      <p:bldP spid="4" grpId="1"/>
      <p:bldP spid="8" grpId="0" animBg="1"/>
      <p:bldP spid="8" grpId="1" animBg="1"/>
      <p:bldP spid="9" grpId="0" animBg="1"/>
      <p:bldP spid="9" grpId="1" animBg="1"/>
      <p:bldP spid="15" grpId="0" animBg="1"/>
      <p:bldP spid="15" grpId="1" animBg="1"/>
      <p:bldP spid="16" grpId="0" animBg="1"/>
      <p:bldP spid="16" grpId="1" animBg="1"/>
      <p:bldP spid="18" grpId="0" animBg="1"/>
      <p:bldP spid="18" grpId="1" animBg="1"/>
      <p:bldP spid="19" grpId="0" animBg="1"/>
      <p:bldP spid="19" grpId="1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24"/>
          <p:cNvSpPr>
            <a:spLocks noChangeArrowheads="1"/>
          </p:cNvSpPr>
          <p:nvPr/>
        </p:nvSpPr>
        <p:spPr bwMode="auto">
          <a:xfrm>
            <a:off x="542924" y="1568227"/>
            <a:ext cx="8349555" cy="4525069"/>
          </a:xfrm>
          <a:prstGeom prst="rect">
            <a:avLst/>
          </a:prstGeom>
          <a:noFill/>
          <a:ln w="19050" algn="ctr">
            <a:solidFill>
              <a:srgbClr val="006BA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buFont typeface="Arial" charset="0"/>
              <a:buNone/>
            </a:pPr>
            <a:endParaRPr lang="zh-CN" altLang="en-US"/>
          </a:p>
        </p:txBody>
      </p:sp>
      <p:sp>
        <p:nvSpPr>
          <p:cNvPr id="17" name="任意多边形 16"/>
          <p:cNvSpPr/>
          <p:nvPr/>
        </p:nvSpPr>
        <p:spPr bwMode="auto">
          <a:xfrm>
            <a:off x="6732240" y="1382489"/>
            <a:ext cx="1368152" cy="371475"/>
          </a:xfrm>
          <a:custGeom>
            <a:avLst/>
            <a:gdLst>
              <a:gd name="connsiteX0" fmla="*/ 0 w 4267200"/>
              <a:gd name="connsiteY0" fmla="*/ 201820 h 1210897"/>
              <a:gd name="connsiteX1" fmla="*/ 201820 w 4267200"/>
              <a:gd name="connsiteY1" fmla="*/ 0 h 1210897"/>
              <a:gd name="connsiteX2" fmla="*/ 4065380 w 4267200"/>
              <a:gd name="connsiteY2" fmla="*/ 0 h 1210897"/>
              <a:gd name="connsiteX3" fmla="*/ 4267200 w 4267200"/>
              <a:gd name="connsiteY3" fmla="*/ 201820 h 1210897"/>
              <a:gd name="connsiteX4" fmla="*/ 4267200 w 4267200"/>
              <a:gd name="connsiteY4" fmla="*/ 1009077 h 1210897"/>
              <a:gd name="connsiteX5" fmla="*/ 4065380 w 4267200"/>
              <a:gd name="connsiteY5" fmla="*/ 1210897 h 1210897"/>
              <a:gd name="connsiteX6" fmla="*/ 201820 w 4267200"/>
              <a:gd name="connsiteY6" fmla="*/ 1210897 h 1210897"/>
              <a:gd name="connsiteX7" fmla="*/ 0 w 4267200"/>
              <a:gd name="connsiteY7" fmla="*/ 1009077 h 1210897"/>
              <a:gd name="connsiteX8" fmla="*/ 0 w 4267200"/>
              <a:gd name="connsiteY8" fmla="*/ 201820 h 121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1210897">
                <a:moveTo>
                  <a:pt x="0" y="201820"/>
                </a:moveTo>
                <a:cubicBezTo>
                  <a:pt x="0" y="90358"/>
                  <a:pt x="90358" y="0"/>
                  <a:pt x="201820" y="0"/>
                </a:cubicBezTo>
                <a:lnTo>
                  <a:pt x="4065380" y="0"/>
                </a:lnTo>
                <a:cubicBezTo>
                  <a:pt x="4176842" y="0"/>
                  <a:pt x="4267200" y="90358"/>
                  <a:pt x="4267200" y="201820"/>
                </a:cubicBezTo>
                <a:lnTo>
                  <a:pt x="4267200" y="1009077"/>
                </a:lnTo>
                <a:cubicBezTo>
                  <a:pt x="4267200" y="1120539"/>
                  <a:pt x="4176842" y="1210897"/>
                  <a:pt x="4065380" y="1210897"/>
                </a:cubicBezTo>
                <a:lnTo>
                  <a:pt x="201820" y="1210897"/>
                </a:lnTo>
                <a:cubicBezTo>
                  <a:pt x="90358" y="1210897"/>
                  <a:pt x="0" y="1120539"/>
                  <a:pt x="0" y="1009077"/>
                </a:cubicBezTo>
                <a:lnTo>
                  <a:pt x="0" y="201820"/>
                </a:lnTo>
                <a:close/>
              </a:path>
            </a:pathLst>
          </a:custGeom>
          <a:solidFill>
            <a:srgbClr val="006BA9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0401" tIns="59111" rIns="220401" bIns="59111" spcCol="127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播放视频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内容占位符 2"/>
          <p:cNvSpPr txBox="1">
            <a:spLocks/>
          </p:cNvSpPr>
          <p:nvPr/>
        </p:nvSpPr>
        <p:spPr bwMode="auto">
          <a:xfrm>
            <a:off x="251521" y="1710953"/>
            <a:ext cx="8496944" cy="106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lvl="1">
              <a:lnSpc>
                <a:spcPct val="150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zh-CN" altLang="zh-CN" sz="2000" kern="0" dirty="0">
                <a:solidFill>
                  <a:sysClr val="windowText" lastClr="000000"/>
                </a:solidFill>
              </a:rPr>
              <a:t>使用</a:t>
            </a:r>
            <a:r>
              <a:rPr lang="en-US" altLang="zh-CN" sz="2000" kern="0" dirty="0" err="1">
                <a:solidFill>
                  <a:sysClr val="windowText" lastClr="000000"/>
                </a:solidFill>
              </a:rPr>
              <a:t>MediaPlayer</a:t>
            </a:r>
            <a:r>
              <a:rPr lang="zh-CN" altLang="zh-CN" sz="2000" kern="0" dirty="0">
                <a:solidFill>
                  <a:sysClr val="windowText" lastClr="000000"/>
                </a:solidFill>
              </a:rPr>
              <a:t>类播放音频与播放视频的步骤类似，唯一不同的是，播放视频需要把视频显示在</a:t>
            </a:r>
            <a:r>
              <a:rPr lang="en-US" altLang="zh-CN" sz="2000" kern="0" dirty="0" err="1">
                <a:solidFill>
                  <a:sysClr val="windowText" lastClr="000000"/>
                </a:solidFill>
              </a:rPr>
              <a:t>SurfaceView</a:t>
            </a:r>
            <a:r>
              <a:rPr lang="zh-CN" altLang="zh-CN" sz="2000" kern="0" dirty="0">
                <a:solidFill>
                  <a:sysClr val="windowText" lastClr="000000"/>
                </a:solidFill>
              </a:rPr>
              <a:t>控件</a:t>
            </a:r>
            <a:r>
              <a:rPr lang="zh-CN" altLang="zh-CN" sz="2000" kern="0" dirty="0" smtClean="0">
                <a:solidFill>
                  <a:sysClr val="windowText" lastClr="000000"/>
                </a:solidFill>
              </a:rPr>
              <a:t>上</a:t>
            </a:r>
            <a:r>
              <a:rPr lang="zh-CN" altLang="en-US" sz="2000" kern="0" dirty="0">
                <a:solidFill>
                  <a:sysClr val="windowText" lastClr="000000"/>
                </a:solidFill>
              </a:rPr>
              <a:t>。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63588" y="3041796"/>
            <a:ext cx="7693025" cy="2716644"/>
          </a:xfrm>
          <a:prstGeom prst="rect">
            <a:avLst/>
          </a:prstGeom>
          <a:solidFill>
            <a:srgbClr val="E7F4FF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>
              <a:lnSpc>
                <a:spcPct val="150000"/>
              </a:lnSpc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 smtClean="0"/>
              <a:t>    </a:t>
            </a:r>
            <a:r>
              <a:rPr lang="en-US" altLang="zh-CN" dirty="0" err="1"/>
              <a:t>MediaPlayer</a:t>
            </a:r>
            <a:r>
              <a:rPr lang="en-US" altLang="zh-CN" dirty="0"/>
              <a:t> </a:t>
            </a:r>
            <a:r>
              <a:rPr lang="en-US" altLang="zh-CN" dirty="0" err="1"/>
              <a:t>mediaplayer</a:t>
            </a:r>
            <a:r>
              <a:rPr lang="en-US" altLang="zh-CN" dirty="0"/>
              <a:t> = new </a:t>
            </a:r>
            <a:r>
              <a:rPr lang="en-US" altLang="zh-CN" dirty="0" err="1"/>
              <a:t>MediaPlayer</a:t>
            </a:r>
            <a:r>
              <a:rPr lang="en-US" altLang="zh-CN" dirty="0"/>
              <a:t>();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mediaplayer.setAudioStreamType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AudioManager.STREAM_MUSIC</a:t>
            </a:r>
            <a:r>
              <a:rPr lang="en-US" altLang="zh-CN" dirty="0" smtClean="0"/>
              <a:t>); 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mediaplayer.setDataSource</a:t>
            </a:r>
            <a:r>
              <a:rPr lang="en-US" altLang="zh-CN" dirty="0" smtClean="0"/>
              <a:t>("</a:t>
            </a:r>
            <a:r>
              <a:rPr lang="zh-CN" altLang="en-US" dirty="0" smtClean="0"/>
              <a:t>视频资源路径</a:t>
            </a:r>
            <a:r>
              <a:rPr lang="en-US" altLang="zh-CN" dirty="0" smtClean="0"/>
              <a:t>"); 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dirty="0" err="1" smtClean="0"/>
              <a:t>mediaplayer.setDisplay</a:t>
            </a:r>
            <a:r>
              <a:rPr lang="en-US" altLang="zh-CN" dirty="0" smtClean="0"/>
              <a:t>(holder</a:t>
            </a:r>
            <a:r>
              <a:rPr lang="en-US" altLang="zh-CN" dirty="0"/>
              <a:t>); 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dirty="0" err="1" smtClean="0"/>
              <a:t>mediaplayer.prepareAsync</a:t>
            </a:r>
            <a:r>
              <a:rPr lang="en-US" altLang="zh-CN" dirty="0"/>
              <a:t>(); 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dirty="0" err="1" smtClean="0"/>
              <a:t>mediaplayer.start</a:t>
            </a:r>
            <a:r>
              <a:rPr lang="en-US" altLang="zh-CN" dirty="0"/>
              <a:t>();         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 bwMode="auto">
          <a:xfrm>
            <a:off x="4211960" y="3563724"/>
            <a:ext cx="3274019" cy="369332"/>
          </a:xfrm>
          <a:prstGeom prst="rect">
            <a:avLst/>
          </a:prstGeom>
          <a:ln w="19050">
            <a:solidFill>
              <a:srgbClr val="006BA9"/>
            </a:solidFill>
          </a:ln>
        </p:spPr>
        <p:txBody>
          <a:bodyPr wrap="square" anchor="ctr">
            <a:spAutoFit/>
          </a:bodyPr>
          <a:lstStyle/>
          <a:p>
            <a:pPr algn="ctr"/>
            <a:endParaRPr lang="zh-CN" altLang="en-US" dirty="0">
              <a:ea typeface="宋体" pitchFamily="2" charset="-122"/>
            </a:endParaRPr>
          </a:p>
        </p:txBody>
      </p:sp>
      <p:sp>
        <p:nvSpPr>
          <p:cNvPr id="23" name="圆角矩形 22"/>
          <p:cNvSpPr/>
          <p:nvPr/>
        </p:nvSpPr>
        <p:spPr bwMode="auto">
          <a:xfrm>
            <a:off x="5958881" y="3955131"/>
            <a:ext cx="2141511" cy="408623"/>
          </a:xfrm>
          <a:prstGeom prst="roundRect">
            <a:avLst/>
          </a:prstGeom>
          <a:solidFill>
            <a:srgbClr val="006BA9"/>
          </a:solidFill>
          <a:ln>
            <a:solidFill>
              <a:srgbClr val="006BA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ea typeface="宋体" pitchFamily="2" charset="-122"/>
              </a:rPr>
              <a:t>设置视频文件路径</a:t>
            </a:r>
            <a:endParaRPr lang="en-US" altLang="zh-CN" b="1" dirty="0">
              <a:solidFill>
                <a:schemeClr val="bg1"/>
              </a:solidFill>
              <a:ea typeface="宋体" pitchFamily="2" charset="-122"/>
            </a:endParaRPr>
          </a:p>
        </p:txBody>
      </p:sp>
      <p:cxnSp>
        <p:nvCxnSpPr>
          <p:cNvPr id="24" name="直接箭头连接符 23"/>
          <p:cNvCxnSpPr/>
          <p:nvPr/>
        </p:nvCxnSpPr>
        <p:spPr bwMode="auto">
          <a:xfrm>
            <a:off x="5436096" y="4159443"/>
            <a:ext cx="522785" cy="0"/>
          </a:xfrm>
          <a:prstGeom prst="straightConnector1">
            <a:avLst/>
          </a:prstGeom>
          <a:noFill/>
          <a:ln w="28575" cap="flat" cmpd="sng" algn="ctr">
            <a:solidFill>
              <a:srgbClr val="006BA9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" name="矩形 24"/>
          <p:cNvSpPr/>
          <p:nvPr/>
        </p:nvSpPr>
        <p:spPr bwMode="auto">
          <a:xfrm>
            <a:off x="1040950" y="4365104"/>
            <a:ext cx="3026994" cy="369332"/>
          </a:xfrm>
          <a:prstGeom prst="rect">
            <a:avLst/>
          </a:prstGeom>
          <a:ln w="19050">
            <a:solidFill>
              <a:srgbClr val="006BA9"/>
            </a:solidFill>
          </a:ln>
        </p:spPr>
        <p:txBody>
          <a:bodyPr wrap="square" anchor="ctr">
            <a:spAutoFit/>
          </a:bodyPr>
          <a:lstStyle/>
          <a:p>
            <a:pPr algn="ctr"/>
            <a:endParaRPr lang="zh-CN" altLang="en-US" dirty="0">
              <a:ea typeface="宋体" pitchFamily="2" charset="-122"/>
            </a:endParaRPr>
          </a:p>
        </p:txBody>
      </p:sp>
      <p:cxnSp>
        <p:nvCxnSpPr>
          <p:cNvPr id="27" name="直接箭头连接符 26"/>
          <p:cNvCxnSpPr/>
          <p:nvPr/>
        </p:nvCxnSpPr>
        <p:spPr bwMode="auto">
          <a:xfrm>
            <a:off x="5848969" y="3933056"/>
            <a:ext cx="0" cy="360040"/>
          </a:xfrm>
          <a:prstGeom prst="straightConnector1">
            <a:avLst/>
          </a:prstGeom>
          <a:noFill/>
          <a:ln w="28575" cap="flat" cmpd="sng" algn="ctr">
            <a:solidFill>
              <a:srgbClr val="006BA9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8" name="标题 1"/>
          <p:cNvSpPr>
            <a:spLocks noChangeArrowheads="1"/>
          </p:cNvSpPr>
          <p:nvPr/>
        </p:nvSpPr>
        <p:spPr bwMode="auto">
          <a:xfrm>
            <a:off x="1655985" y="188640"/>
            <a:ext cx="766854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2400" b="1" dirty="0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14.2.3  </a:t>
            </a:r>
            <a:r>
              <a:rPr lang="en-US" altLang="zh-CN" sz="2400" b="1" dirty="0" err="1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MediaPlayer</a:t>
            </a:r>
            <a:r>
              <a:rPr lang="zh-CN" altLang="en-US" sz="2400" b="1" dirty="0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类和</a:t>
            </a:r>
            <a:r>
              <a:rPr lang="en-US" altLang="zh-CN" sz="2400" b="1" dirty="0" err="1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SurfaceView</a:t>
            </a:r>
            <a:r>
              <a:rPr lang="zh-CN" altLang="en-US" sz="2400" b="1" dirty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控件播放</a:t>
            </a:r>
            <a:r>
              <a:rPr lang="zh-CN" altLang="en-US" sz="2400" b="1" dirty="0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视频</a:t>
            </a:r>
            <a:endParaRPr lang="zh-CN" altLang="en-US" sz="2400" b="1" dirty="0">
              <a:solidFill>
                <a:srgbClr val="006BA9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  <p:sp>
        <p:nvSpPr>
          <p:cNvPr id="29" name="圆角矩形 28"/>
          <p:cNvSpPr/>
          <p:nvPr/>
        </p:nvSpPr>
        <p:spPr bwMode="auto">
          <a:xfrm>
            <a:off x="4765504" y="4293095"/>
            <a:ext cx="2166929" cy="408623"/>
          </a:xfrm>
          <a:prstGeom prst="roundRect">
            <a:avLst/>
          </a:prstGeom>
          <a:solidFill>
            <a:srgbClr val="006BA9"/>
          </a:solidFill>
          <a:ln>
            <a:solidFill>
              <a:srgbClr val="006BA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ea typeface="宋体" pitchFamily="2" charset="-122"/>
              </a:rPr>
              <a:t>设置视频声音类型</a:t>
            </a:r>
            <a:endParaRPr lang="zh-CN" altLang="en-US" b="1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30" name="矩形 29"/>
          <p:cNvSpPr/>
          <p:nvPr/>
        </p:nvSpPr>
        <p:spPr bwMode="auto">
          <a:xfrm>
            <a:off x="2247330" y="3974777"/>
            <a:ext cx="3188766" cy="369332"/>
          </a:xfrm>
          <a:prstGeom prst="rect">
            <a:avLst/>
          </a:prstGeom>
          <a:ln w="19050">
            <a:solidFill>
              <a:srgbClr val="006BA9"/>
            </a:solidFill>
          </a:ln>
        </p:spPr>
        <p:txBody>
          <a:bodyPr wrap="square" anchor="ctr">
            <a:spAutoFit/>
          </a:bodyPr>
          <a:lstStyle/>
          <a:p>
            <a:pPr algn="ctr"/>
            <a:endParaRPr lang="zh-CN" altLang="en-US" dirty="0">
              <a:ea typeface="宋体" pitchFamily="2" charset="-122"/>
            </a:endParaRPr>
          </a:p>
        </p:txBody>
      </p:sp>
      <p:cxnSp>
        <p:nvCxnSpPr>
          <p:cNvPr id="31" name="直接箭头连接符 30"/>
          <p:cNvCxnSpPr/>
          <p:nvPr/>
        </p:nvCxnSpPr>
        <p:spPr bwMode="auto">
          <a:xfrm>
            <a:off x="4067944" y="4549770"/>
            <a:ext cx="522785" cy="0"/>
          </a:xfrm>
          <a:prstGeom prst="straightConnector1">
            <a:avLst/>
          </a:prstGeom>
          <a:noFill/>
          <a:ln w="28575" cap="flat" cmpd="sng" algn="ctr">
            <a:solidFill>
              <a:srgbClr val="006BA9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" name="圆角矩形 25"/>
          <p:cNvSpPr/>
          <p:nvPr/>
        </p:nvSpPr>
        <p:spPr bwMode="auto">
          <a:xfrm>
            <a:off x="4596973" y="4192225"/>
            <a:ext cx="2639323" cy="715089"/>
          </a:xfrm>
          <a:prstGeom prst="roundRect">
            <a:avLst/>
          </a:prstGeom>
          <a:solidFill>
            <a:srgbClr val="006BA9"/>
          </a:solidFill>
          <a:ln>
            <a:solidFill>
              <a:srgbClr val="006BA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r>
              <a:rPr lang="en-US" altLang="zh-CN" b="1" dirty="0" err="1">
                <a:solidFill>
                  <a:schemeClr val="bg1"/>
                </a:solidFill>
                <a:ea typeface="宋体" pitchFamily="2" charset="-122"/>
              </a:rPr>
              <a:t>SurfaceView</a:t>
            </a:r>
            <a:r>
              <a:rPr lang="zh-CN" altLang="en-US" b="1" dirty="0">
                <a:solidFill>
                  <a:schemeClr val="bg1"/>
                </a:solidFill>
                <a:ea typeface="宋体" pitchFamily="2" charset="-122"/>
              </a:rPr>
              <a:t>控件与</a:t>
            </a:r>
            <a:r>
              <a:rPr lang="en-US" altLang="zh-CN" b="1" dirty="0" err="1">
                <a:solidFill>
                  <a:schemeClr val="bg1"/>
                </a:solidFill>
                <a:ea typeface="宋体" pitchFamily="2" charset="-122"/>
              </a:rPr>
              <a:t>MediaPlayer</a:t>
            </a:r>
            <a:r>
              <a:rPr lang="zh-CN" altLang="en-US" b="1" dirty="0">
                <a:solidFill>
                  <a:schemeClr val="bg1"/>
                </a:solidFill>
                <a:ea typeface="宋体" pitchFamily="2" charset="-122"/>
              </a:rPr>
              <a:t>类进行关联</a:t>
            </a:r>
          </a:p>
        </p:txBody>
      </p:sp>
      <p:sp>
        <p:nvSpPr>
          <p:cNvPr id="32" name="矩形 31"/>
          <p:cNvSpPr/>
          <p:nvPr/>
        </p:nvSpPr>
        <p:spPr bwMode="auto">
          <a:xfrm>
            <a:off x="1040950" y="4811243"/>
            <a:ext cx="2800763" cy="369332"/>
          </a:xfrm>
          <a:prstGeom prst="rect">
            <a:avLst/>
          </a:prstGeom>
          <a:ln w="19050">
            <a:solidFill>
              <a:srgbClr val="006BA9"/>
            </a:solidFill>
          </a:ln>
        </p:spPr>
        <p:txBody>
          <a:bodyPr wrap="square" anchor="ctr">
            <a:spAutoFit/>
          </a:bodyPr>
          <a:lstStyle/>
          <a:p>
            <a:pPr algn="ctr"/>
            <a:endParaRPr lang="zh-CN" altLang="en-US" dirty="0">
              <a:ea typeface="宋体" pitchFamily="2" charset="-122"/>
            </a:endParaRPr>
          </a:p>
        </p:txBody>
      </p:sp>
      <p:cxnSp>
        <p:nvCxnSpPr>
          <p:cNvPr id="33" name="直接箭头连接符 32"/>
          <p:cNvCxnSpPr/>
          <p:nvPr/>
        </p:nvCxnSpPr>
        <p:spPr bwMode="auto">
          <a:xfrm>
            <a:off x="3851920" y="4995909"/>
            <a:ext cx="522785" cy="0"/>
          </a:xfrm>
          <a:prstGeom prst="straightConnector1">
            <a:avLst/>
          </a:prstGeom>
          <a:noFill/>
          <a:ln w="28575" cap="flat" cmpd="sng" algn="ctr">
            <a:solidFill>
              <a:srgbClr val="006BA9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4" name="圆角矩形 33"/>
          <p:cNvSpPr/>
          <p:nvPr/>
        </p:nvSpPr>
        <p:spPr bwMode="auto">
          <a:xfrm>
            <a:off x="4377826" y="4790614"/>
            <a:ext cx="2858470" cy="408623"/>
          </a:xfrm>
          <a:prstGeom prst="roundRect">
            <a:avLst/>
          </a:prstGeom>
          <a:solidFill>
            <a:srgbClr val="006BA9"/>
          </a:solidFill>
          <a:ln>
            <a:solidFill>
              <a:srgbClr val="006BA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ea typeface="宋体" pitchFamily="2" charset="-122"/>
              </a:rPr>
              <a:t>将视频文件解析到内存中</a:t>
            </a:r>
          </a:p>
        </p:txBody>
      </p:sp>
      <p:sp>
        <p:nvSpPr>
          <p:cNvPr id="38" name="矩形 37"/>
          <p:cNvSpPr/>
          <p:nvPr/>
        </p:nvSpPr>
        <p:spPr bwMode="auto">
          <a:xfrm>
            <a:off x="1051157" y="5206264"/>
            <a:ext cx="1936667" cy="369332"/>
          </a:xfrm>
          <a:prstGeom prst="rect">
            <a:avLst/>
          </a:prstGeom>
          <a:ln w="19050">
            <a:solidFill>
              <a:srgbClr val="006BA9"/>
            </a:solidFill>
          </a:ln>
        </p:spPr>
        <p:txBody>
          <a:bodyPr wrap="square" anchor="ctr">
            <a:spAutoFit/>
          </a:bodyPr>
          <a:lstStyle/>
          <a:p>
            <a:pPr algn="ctr"/>
            <a:endParaRPr lang="zh-CN" altLang="en-US" dirty="0">
              <a:ea typeface="宋体" pitchFamily="2" charset="-122"/>
            </a:endParaRPr>
          </a:p>
        </p:txBody>
      </p:sp>
      <p:cxnSp>
        <p:nvCxnSpPr>
          <p:cNvPr id="39" name="直接箭头连接符 38"/>
          <p:cNvCxnSpPr/>
          <p:nvPr/>
        </p:nvCxnSpPr>
        <p:spPr bwMode="auto">
          <a:xfrm>
            <a:off x="2987824" y="5391913"/>
            <a:ext cx="522785" cy="0"/>
          </a:xfrm>
          <a:prstGeom prst="straightConnector1">
            <a:avLst/>
          </a:prstGeom>
          <a:noFill/>
          <a:ln w="28575" cap="flat" cmpd="sng" algn="ctr">
            <a:solidFill>
              <a:srgbClr val="006BA9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0" name="圆角矩形 39"/>
          <p:cNvSpPr/>
          <p:nvPr/>
        </p:nvSpPr>
        <p:spPr bwMode="auto">
          <a:xfrm>
            <a:off x="3513730" y="5186618"/>
            <a:ext cx="1203971" cy="408623"/>
          </a:xfrm>
          <a:prstGeom prst="roundRect">
            <a:avLst/>
          </a:prstGeom>
          <a:solidFill>
            <a:srgbClr val="006BA9"/>
          </a:solidFill>
          <a:ln>
            <a:solidFill>
              <a:srgbClr val="006BA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ea typeface="宋体" pitchFamily="2" charset="-122"/>
              </a:rPr>
              <a:t>播放视频</a:t>
            </a:r>
            <a:endParaRPr lang="zh-CN" altLang="en-US" b="1" dirty="0">
              <a:solidFill>
                <a:schemeClr val="bg1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64336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5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000"/>
                            </p:stCondLst>
                            <p:childTnLst>
                              <p:par>
                                <p:cTn id="7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500"/>
                            </p:stCondLst>
                            <p:childTnLst>
                              <p:par>
                                <p:cTn id="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000"/>
                            </p:stCondLst>
                            <p:childTnLst>
                              <p:par>
                                <p:cTn id="9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500"/>
                            </p:stCondLst>
                            <p:childTnLst>
                              <p:par>
                                <p:cTn id="10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2" grpId="1" animBg="1"/>
      <p:bldP spid="23" grpId="0" animBg="1"/>
      <p:bldP spid="23" grpId="1" animBg="1"/>
      <p:bldP spid="25" grpId="0" animBg="1"/>
      <p:bldP spid="25" grpId="1" animBg="1"/>
      <p:bldP spid="29" grpId="0" animBg="1"/>
      <p:bldP spid="29" grpId="1" animBg="1"/>
      <p:bldP spid="30" grpId="0" animBg="1"/>
      <p:bldP spid="30" grpId="1" animBg="1"/>
      <p:bldP spid="26" grpId="0" animBg="1"/>
      <p:bldP spid="26" grpId="1" animBg="1"/>
      <p:bldP spid="32" grpId="0" animBg="1"/>
      <p:bldP spid="32" grpId="1" animBg="1"/>
      <p:bldP spid="34" grpId="0" animBg="1"/>
      <p:bldP spid="34" grpId="1" animBg="1"/>
      <p:bldP spid="38" grpId="0" animBg="1"/>
      <p:bldP spid="38" grpId="1" animBg="1"/>
      <p:bldP spid="40" grpId="0" animBg="1"/>
      <p:bldP spid="40" grpId="1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ChangeArrowheads="1"/>
          </p:cNvSpPr>
          <p:nvPr/>
        </p:nvSpPr>
        <p:spPr bwMode="auto">
          <a:xfrm>
            <a:off x="251520" y="923156"/>
            <a:ext cx="4944491" cy="56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endParaRPr lang="zh-CN" altLang="en-US" sz="2400" b="1" dirty="0">
              <a:solidFill>
                <a:srgbClr val="006BA9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  <p:sp>
        <p:nvSpPr>
          <p:cNvPr id="37" name="椭圆 36"/>
          <p:cNvSpPr/>
          <p:nvPr/>
        </p:nvSpPr>
        <p:spPr bwMode="auto">
          <a:xfrm rot="574600">
            <a:off x="776288" y="2065338"/>
            <a:ext cx="361950" cy="361950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785813" y="2070100"/>
            <a:ext cx="3476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itchFamily="34" charset="0"/>
                <a:ea typeface="宋体" pitchFamily="2" charset="-122"/>
              </a:rPr>
              <a:t>1</a:t>
            </a: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 pitchFamily="34" charset="0"/>
              <a:ea typeface="宋体" pitchFamily="2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957263" y="2424113"/>
            <a:ext cx="5112000" cy="0"/>
          </a:xfrm>
          <a:prstGeom prst="line">
            <a:avLst/>
          </a:prstGeom>
          <a:solidFill>
            <a:srgbClr val="3BCCFF"/>
          </a:solidFill>
          <a:ln w="12700" cap="flat" cmpd="sng" algn="ctr">
            <a:solidFill>
              <a:srgbClr val="19C3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45" name="椭圆 44"/>
          <p:cNvSpPr/>
          <p:nvPr/>
        </p:nvSpPr>
        <p:spPr bwMode="auto">
          <a:xfrm rot="574600">
            <a:off x="777875" y="2747963"/>
            <a:ext cx="361950" cy="361950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46" name="TextBox 45"/>
          <p:cNvSpPr txBox="1">
            <a:spLocks noChangeArrowheads="1"/>
          </p:cNvSpPr>
          <p:nvPr/>
        </p:nvSpPr>
        <p:spPr bwMode="auto">
          <a:xfrm>
            <a:off x="790575" y="2730500"/>
            <a:ext cx="3492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itchFamily="34" charset="0"/>
                <a:ea typeface="宋体" pitchFamily="2" charset="-122"/>
              </a:rPr>
              <a:t>2</a:t>
            </a: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 pitchFamily="34" charset="0"/>
              <a:ea typeface="宋体" pitchFamily="2" charset="-122"/>
            </a:endParaRPr>
          </a:p>
        </p:txBody>
      </p:sp>
      <p:cxnSp>
        <p:nvCxnSpPr>
          <p:cNvPr id="59" name="直接连接符 58"/>
          <p:cNvCxnSpPr/>
          <p:nvPr/>
        </p:nvCxnSpPr>
        <p:spPr>
          <a:xfrm>
            <a:off x="974725" y="3119438"/>
            <a:ext cx="5112000" cy="0"/>
          </a:xfrm>
          <a:prstGeom prst="line">
            <a:avLst/>
          </a:prstGeom>
          <a:solidFill>
            <a:srgbClr val="3BCCFF"/>
          </a:solidFill>
          <a:ln w="12700" cap="flat" cmpd="sng" algn="ctr">
            <a:solidFill>
              <a:srgbClr val="19C3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60" name="椭圆 59"/>
          <p:cNvSpPr/>
          <p:nvPr/>
        </p:nvSpPr>
        <p:spPr bwMode="auto">
          <a:xfrm rot="574600">
            <a:off x="782638" y="4098925"/>
            <a:ext cx="361950" cy="361950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790575" y="4103688"/>
            <a:ext cx="3492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itchFamily="34" charset="0"/>
                <a:ea typeface="宋体" pitchFamily="2" charset="-122"/>
              </a:rPr>
              <a:t>3</a:t>
            </a: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 pitchFamily="34" charset="0"/>
              <a:ea typeface="宋体" pitchFamily="2" charset="-122"/>
            </a:endParaRPr>
          </a:p>
        </p:txBody>
      </p:sp>
      <p:cxnSp>
        <p:nvCxnSpPr>
          <p:cNvPr id="62" name="直接连接符 61"/>
          <p:cNvCxnSpPr/>
          <p:nvPr/>
        </p:nvCxnSpPr>
        <p:spPr>
          <a:xfrm>
            <a:off x="992188" y="4473575"/>
            <a:ext cx="5112000" cy="0"/>
          </a:xfrm>
          <a:prstGeom prst="line">
            <a:avLst/>
          </a:prstGeom>
          <a:solidFill>
            <a:srgbClr val="3BCCFF"/>
          </a:solidFill>
          <a:ln w="12700" cap="flat" cmpd="sng" algn="ctr">
            <a:solidFill>
              <a:srgbClr val="19C3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63" name="矩形 62"/>
          <p:cNvSpPr/>
          <p:nvPr/>
        </p:nvSpPr>
        <p:spPr>
          <a:xfrm>
            <a:off x="1171575" y="2079625"/>
            <a:ext cx="1152525" cy="34509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30000"/>
              </a:lnSpc>
              <a:spcAft>
                <a:spcPts val="300"/>
              </a:spcAft>
              <a:defRPr/>
            </a:pPr>
            <a:r>
              <a:rPr lang="zh-CN" altLang="en-US" sz="1400" b="1" kern="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功能描述：</a:t>
            </a:r>
            <a:endParaRPr lang="en-US" altLang="zh-CN" sz="1400" b="1" kern="0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1165225" y="2730500"/>
            <a:ext cx="1158875" cy="34509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30000"/>
              </a:lnSpc>
              <a:spcAft>
                <a:spcPts val="300"/>
              </a:spcAft>
              <a:defRPr/>
            </a:pPr>
            <a:r>
              <a:rPr lang="zh-CN" altLang="en-US" sz="1400" b="1" kern="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技术要点：</a:t>
            </a:r>
            <a:endParaRPr lang="en-US" altLang="zh-CN" sz="1400" b="1" kern="0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2443163" y="3794125"/>
            <a:ext cx="4137025" cy="611188"/>
          </a:xfrm>
          <a:prstGeom prst="rect">
            <a:avLst/>
          </a:prstGeom>
        </p:spPr>
        <p:txBody>
          <a:bodyPr>
            <a:spAutoFit/>
          </a:bodyPr>
          <a:lstStyle/>
          <a:p>
            <a:pPr marL="228600" marR="0" lvl="0" indent="-228600" defTabSz="914400" eaLnBrk="0" fontAlgn="auto" latinLnBrk="0" hangingPunct="0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+mj-ea"/>
              <a:buAutoNum type="circleNumDbPlain"/>
              <a:tabLst/>
              <a:defRPr/>
            </a:pP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用户交互界面的设计与实现</a:t>
            </a:r>
          </a:p>
          <a:p>
            <a:pPr marL="228600" marR="0" lvl="0" indent="-228600" defTabSz="914400" eaLnBrk="0" fontAlgn="auto" latinLnBrk="0" hangingPunct="0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+mj-ea"/>
              <a:buAutoNum type="circleNumDbPlain"/>
              <a:tabLst/>
              <a:defRPr/>
            </a:pP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界</a:t>
            </a: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面逻辑代</a:t>
            </a: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码的设计与实现</a:t>
            </a:r>
            <a:endParaRPr kumimoji="0" lang="en-US" altLang="zh-CN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1171575" y="4051300"/>
            <a:ext cx="1135247" cy="3450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Aft>
                <a:spcPts val="300"/>
              </a:spcAft>
              <a:defRPr/>
            </a:pPr>
            <a:r>
              <a:rPr lang="zh-CN" altLang="en-US" sz="1400" b="1" kern="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实现步骤： </a:t>
            </a:r>
          </a:p>
        </p:txBody>
      </p:sp>
      <p:sp>
        <p:nvSpPr>
          <p:cNvPr id="68" name="矩形 67"/>
          <p:cNvSpPr/>
          <p:nvPr/>
        </p:nvSpPr>
        <p:spPr>
          <a:xfrm>
            <a:off x="2443163" y="2089150"/>
            <a:ext cx="2143536" cy="3323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0" fontAlgn="auto" latinLnBrk="0" hangingPunct="0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播放</a:t>
            </a:r>
            <a:r>
              <a:rPr kumimoji="0" lang="en-US" altLang="zh-CN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raw</a:t>
            </a: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文件夹中</a:t>
            </a: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的视频文件</a:t>
            </a:r>
            <a:endParaRPr kumimoji="0" lang="en-US" altLang="zh-CN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2443163" y="2776538"/>
            <a:ext cx="3624710" cy="30886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hangingPunct="0">
              <a:lnSpc>
                <a:spcPct val="130000"/>
              </a:lnSpc>
              <a:spcAft>
                <a:spcPts val="300"/>
              </a:spcAft>
              <a:defRPr/>
            </a:pP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通过</a:t>
            </a:r>
            <a:r>
              <a:rPr lang="en-US" altLang="zh-CN" sz="1200" kern="0" dirty="0" err="1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MediaPlayer</a:t>
            </a:r>
            <a:r>
              <a:rPr lang="zh-CN" altLang="en-US" sz="1200" kern="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类和</a:t>
            </a:r>
            <a:r>
              <a:rPr lang="en-US" altLang="zh-CN" sz="1200" kern="0" dirty="0" err="1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SurfaceView</a:t>
            </a:r>
            <a:r>
              <a:rPr lang="zh-CN" altLang="en-US" sz="1200" kern="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控件</a:t>
            </a: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实现</a:t>
            </a: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播放视频</a:t>
            </a:r>
            <a:endParaRPr kumimoji="0" lang="en-US" altLang="zh-CN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标题 1"/>
          <p:cNvSpPr>
            <a:spLocks noChangeArrowheads="1"/>
          </p:cNvSpPr>
          <p:nvPr/>
        </p:nvSpPr>
        <p:spPr bwMode="auto">
          <a:xfrm>
            <a:off x="1655985" y="188640"/>
            <a:ext cx="766854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200" b="1" dirty="0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14.2.4  </a:t>
            </a:r>
            <a:r>
              <a:rPr lang="zh-CN" altLang="en-US" sz="3200" b="1" dirty="0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案例</a:t>
            </a:r>
            <a:r>
              <a:rPr lang="en-US" altLang="zh-CN" sz="3200" b="1" dirty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—</a:t>
            </a:r>
            <a:r>
              <a:rPr lang="en-US" altLang="zh-CN" sz="3200" b="1" dirty="0" err="1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SurfaceView</a:t>
            </a:r>
            <a:r>
              <a:rPr lang="zh-CN" altLang="en-US" sz="3200" b="1" dirty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视频播放器</a:t>
            </a:r>
          </a:p>
        </p:txBody>
      </p:sp>
      <p:pic>
        <p:nvPicPr>
          <p:cNvPr id="3074" name="图片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7508" y="2219438"/>
            <a:ext cx="2940239" cy="18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020505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9" grpId="0"/>
      <p:bldP spid="45" grpId="0" animBg="1"/>
      <p:bldP spid="46" grpId="0"/>
      <p:bldP spid="60" grpId="0" animBg="1"/>
      <p:bldP spid="61" grpId="0"/>
      <p:bldP spid="63" grpId="0"/>
      <p:bldP spid="64" grpId="0"/>
      <p:bldP spid="65" grpId="0"/>
      <p:bldP spid="67" grpId="0"/>
      <p:bldP spid="68" grpId="0"/>
      <p:bldP spid="6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513" y="2676525"/>
            <a:ext cx="2447925" cy="345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圆角矩形 1"/>
          <p:cNvSpPr>
            <a:spLocks noChangeArrowheads="1"/>
          </p:cNvSpPr>
          <p:nvPr/>
        </p:nvSpPr>
        <p:spPr bwMode="auto">
          <a:xfrm>
            <a:off x="2768600" y="1935213"/>
            <a:ext cx="5748338" cy="2501899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006B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6" name="矩形 2"/>
          <p:cNvSpPr>
            <a:spLocks noChangeArrowheads="1"/>
          </p:cNvSpPr>
          <p:nvPr/>
        </p:nvSpPr>
        <p:spPr bwMode="auto">
          <a:xfrm>
            <a:off x="2925390" y="2100186"/>
            <a:ext cx="5607050" cy="2120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       本章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主要讲解了音频、视频的播放过程以及使用到的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MediaPlayer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类、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SoundPool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类、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VideoView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控件与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SurfaceView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控件，通过对本章知识的学习，希望读者能够开发一些简单的音乐播放器、视频播放器等软件，为以后能够开发更复杂的播放器做好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准备。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标题 1"/>
          <p:cNvSpPr>
            <a:spLocks noChangeArrowheads="1"/>
          </p:cNvSpPr>
          <p:nvPr/>
        </p:nvSpPr>
        <p:spPr bwMode="auto">
          <a:xfrm>
            <a:off x="251520" y="923156"/>
            <a:ext cx="5904656" cy="56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endParaRPr lang="zh-CN" altLang="en-US" sz="2400" b="1" dirty="0">
              <a:solidFill>
                <a:srgbClr val="006BA9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  <p:sp>
        <p:nvSpPr>
          <p:cNvPr id="7" name="标题 1"/>
          <p:cNvSpPr>
            <a:spLocks noChangeArrowheads="1"/>
          </p:cNvSpPr>
          <p:nvPr/>
        </p:nvSpPr>
        <p:spPr bwMode="auto">
          <a:xfrm>
            <a:off x="1655985" y="188640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200" b="1" dirty="0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14.3  </a:t>
            </a:r>
            <a:r>
              <a:rPr lang="zh-CN" altLang="en-US" sz="3200" b="1" dirty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本章小结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25899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 txBox="1">
            <a:spLocks/>
          </p:cNvSpPr>
          <p:nvPr/>
        </p:nvSpPr>
        <p:spPr bwMode="auto">
          <a:xfrm>
            <a:off x="481013" y="1300163"/>
            <a:ext cx="7975600" cy="4145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571500" indent="-571500" eaLnBrk="1" hangingPunct="1">
              <a:buFont typeface="Wingdings" pitchFamily="2" charset="2"/>
              <a:buNone/>
            </a:pPr>
            <a:r>
              <a:rPr lang="zh-CN" altLang="en-US" sz="2400" b="1" dirty="0">
                <a:solidFill>
                  <a:srgbClr val="006BA9"/>
                </a:solidFill>
                <a:latin typeface="Arial" pitchFamily="34" charset="0"/>
                <a:ea typeface="微软雅黑" pitchFamily="34" charset="-122"/>
                <a:cs typeface="Arial" pitchFamily="34" charset="0"/>
                <a:sym typeface="宋体" charset="-122"/>
              </a:rPr>
              <a:t>✎ </a:t>
            </a:r>
            <a:r>
              <a:rPr lang="zh-CN" altLang="en-US" sz="2400" b="1" dirty="0" smtClean="0">
                <a:solidFill>
                  <a:srgbClr val="006BA9"/>
                </a:solidFill>
                <a:latin typeface="Arial" pitchFamily="34" charset="0"/>
                <a:ea typeface="微软雅黑" pitchFamily="34" charset="-122"/>
                <a:cs typeface="Arial" pitchFamily="34" charset="0"/>
                <a:sym typeface="宋体" charset="-122"/>
              </a:rPr>
              <a:t>本章作业 </a:t>
            </a:r>
          </a:p>
          <a:p>
            <a:pPr lvl="1">
              <a:lnSpc>
                <a:spcPct val="150000"/>
              </a:lnSpc>
              <a:defRPr/>
            </a:pPr>
            <a:r>
              <a:rPr lang="zh-CN" altLang="en-US" sz="2400" dirty="0">
                <a:latin typeface="Arial" pitchFamily="34" charset="0"/>
                <a:cs typeface="Arial" pitchFamily="34" charset="0"/>
              </a:rPr>
              <a:t>请简要</a:t>
            </a:r>
            <a:r>
              <a:rPr lang="zh-CN" altLang="en-US" sz="2400" dirty="0" smtClean="0">
                <a:latin typeface="Arial" pitchFamily="34" charset="0"/>
                <a:cs typeface="Arial" pitchFamily="34" charset="0"/>
              </a:rPr>
              <a:t>说明如何通过</a:t>
            </a:r>
            <a:r>
              <a:rPr lang="en-US" altLang="zh-CN" sz="2400" dirty="0" err="1" smtClean="0">
                <a:latin typeface="Arial" pitchFamily="34" charset="0"/>
                <a:cs typeface="Arial" pitchFamily="34" charset="0"/>
              </a:rPr>
              <a:t>MediaPlayer</a:t>
            </a:r>
            <a:r>
              <a:rPr lang="zh-CN" altLang="en-US" sz="2400" dirty="0" smtClean="0">
                <a:latin typeface="Arial" pitchFamily="34" charset="0"/>
                <a:cs typeface="Arial" pitchFamily="34" charset="0"/>
              </a:rPr>
              <a:t>类播放音频。</a:t>
            </a:r>
          </a:p>
          <a:p>
            <a:pPr lvl="1">
              <a:lnSpc>
                <a:spcPct val="150000"/>
              </a:lnSpc>
              <a:defRPr/>
            </a:pPr>
            <a:r>
              <a:rPr lang="zh-CN" altLang="en-US" sz="2400" dirty="0">
                <a:latin typeface="Arial" pitchFamily="34" charset="0"/>
                <a:cs typeface="Arial" pitchFamily="34" charset="0"/>
              </a:rPr>
              <a:t>请简要说明如何通过</a:t>
            </a:r>
            <a:r>
              <a:rPr lang="en-US" altLang="zh-CN" sz="2400" dirty="0" err="1">
                <a:latin typeface="Arial" pitchFamily="34" charset="0"/>
                <a:cs typeface="Arial" pitchFamily="34" charset="0"/>
              </a:rPr>
              <a:t>VideoView</a:t>
            </a:r>
            <a:r>
              <a:rPr lang="zh-CN" altLang="en-US" sz="2400" dirty="0">
                <a:latin typeface="Arial" pitchFamily="34" charset="0"/>
                <a:cs typeface="Arial" pitchFamily="34" charset="0"/>
              </a:rPr>
              <a:t>控件播放视频</a:t>
            </a:r>
            <a:r>
              <a:rPr lang="zh-CN" altLang="zh-CN" sz="2400" dirty="0" smtClean="0">
                <a:latin typeface="Arial" pitchFamily="34" charset="0"/>
                <a:cs typeface="Arial" pitchFamily="34" charset="0"/>
              </a:rPr>
              <a:t>。</a:t>
            </a:r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 marL="571500" lvl="1" indent="-571500" eaLnBrk="1" hangingPunct="1">
              <a:lnSpc>
                <a:spcPct val="150000"/>
              </a:lnSpc>
              <a:buNone/>
              <a:defRPr/>
            </a:pPr>
            <a:r>
              <a:rPr lang="zh-CN" altLang="en-US" sz="2400" b="1" dirty="0">
                <a:solidFill>
                  <a:srgbClr val="006BA9"/>
                </a:solidFill>
                <a:latin typeface="Arial" pitchFamily="34" charset="0"/>
                <a:ea typeface="微软雅黑" pitchFamily="34" charset="-122"/>
                <a:cs typeface="Arial" pitchFamily="34" charset="0"/>
                <a:sym typeface="宋体" charset="-122"/>
              </a:rPr>
              <a:t>✎ </a:t>
            </a:r>
            <a:r>
              <a:rPr lang="zh-CN" altLang="en-US" sz="2400" b="1" dirty="0">
                <a:solidFill>
                  <a:srgbClr val="006BA9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预习作业</a:t>
            </a:r>
            <a:endParaRPr lang="en-US" altLang="zh-CN" sz="2400" b="1" dirty="0">
              <a:solidFill>
                <a:srgbClr val="006BA9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  <a:p>
            <a:pPr lvl="1">
              <a:lnSpc>
                <a:spcPct val="150000"/>
              </a:lnSpc>
              <a:defRPr/>
            </a:pPr>
            <a:r>
              <a:rPr lang="zh-CN" altLang="en-US" sz="2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如何设计网上订餐项目？</a:t>
            </a:r>
            <a:endParaRPr lang="en-US" altLang="zh-CN" sz="2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lvl="1">
              <a:lnSpc>
                <a:spcPct val="150000"/>
              </a:lnSpc>
              <a:defRPr/>
            </a:pPr>
            <a:r>
              <a:rPr lang="zh-CN" altLang="en-US" sz="2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网上订餐项目有哪些模块？</a:t>
            </a:r>
            <a:r>
              <a:rPr lang="zh-CN" altLang="en-US" sz="2400" dirty="0" smtClean="0">
                <a:latin typeface="Arial" pitchFamily="34" charset="0"/>
                <a:cs typeface="Arial" pitchFamily="34" charset="0"/>
              </a:rPr>
              <a:t> </a:t>
            </a:r>
            <a:endParaRPr lang="en-US" altLang="zh-CN" sz="2400" dirty="0">
              <a:latin typeface="Arial" pitchFamily="34" charset="0"/>
              <a:cs typeface="Arial" pitchFamily="34" charset="0"/>
            </a:endParaRPr>
          </a:p>
          <a:p>
            <a:pPr lvl="1">
              <a:lnSpc>
                <a:spcPct val="150000"/>
              </a:lnSpc>
              <a:defRPr/>
            </a:pPr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 lvl="1">
              <a:lnSpc>
                <a:spcPct val="150000"/>
              </a:lnSpc>
              <a:defRPr/>
            </a:pPr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 lvl="1">
              <a:lnSpc>
                <a:spcPct val="150000"/>
              </a:lnSpc>
              <a:defRPr/>
            </a:pPr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5731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ChangeArrowheads="1"/>
          </p:cNvSpPr>
          <p:nvPr/>
        </p:nvSpPr>
        <p:spPr bwMode="auto">
          <a:xfrm>
            <a:off x="827584" y="1052736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 eaLnBrk="1" hangingPunct="1">
              <a:buFont typeface="Wingdings" pitchFamily="2" charset="2"/>
              <a:buNone/>
            </a:pPr>
            <a:endParaRPr lang="zh-CN" altLang="en-US" sz="2400" b="1">
              <a:solidFill>
                <a:srgbClr val="006BA9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  <p:sp>
        <p:nvSpPr>
          <p:cNvPr id="3" name="内容占位符 2"/>
          <p:cNvSpPr txBox="1">
            <a:spLocks/>
          </p:cNvSpPr>
          <p:nvPr/>
        </p:nvSpPr>
        <p:spPr bwMode="auto">
          <a:xfrm>
            <a:off x="481013" y="2024807"/>
            <a:ext cx="7975600" cy="270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lvl="1">
              <a:lnSpc>
                <a:spcPct val="150000"/>
              </a:lnSpc>
              <a:spcBef>
                <a:spcPct val="20000"/>
              </a:spcBef>
              <a:buFontTx/>
              <a:buChar char="–"/>
            </a:pPr>
            <a:r>
              <a:rPr lang="zh-CN" altLang="en-US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播放音频的类有</a:t>
            </a:r>
            <a:r>
              <a:rPr lang="zh-CN" altLang="en-US" sz="2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哪些？</a:t>
            </a:r>
            <a:endParaRPr lang="en-US" altLang="zh-CN" sz="2400" dirty="0" smtClean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lvl="1">
              <a:lnSpc>
                <a:spcPct val="150000"/>
              </a:lnSpc>
              <a:spcBef>
                <a:spcPct val="20000"/>
              </a:spcBef>
              <a:buFontTx/>
              <a:buChar char="–"/>
            </a:pPr>
            <a:r>
              <a:rPr lang="zh-CN" altLang="en-US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播放视频的类和控件有</a:t>
            </a:r>
            <a:r>
              <a:rPr lang="zh-CN" altLang="en-US" sz="2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哪些？</a:t>
            </a:r>
            <a:endParaRPr lang="en-US" altLang="zh-CN" sz="2400" dirty="0"/>
          </a:p>
          <a:p>
            <a:pPr lvl="1">
              <a:lnSpc>
                <a:spcPct val="150000"/>
              </a:lnSpc>
              <a:spcBef>
                <a:spcPct val="20000"/>
              </a:spcBef>
              <a:buFontTx/>
              <a:buChar char="–"/>
            </a:pPr>
            <a:endParaRPr lang="en-US" altLang="zh-CN" sz="2400" dirty="0"/>
          </a:p>
        </p:txBody>
      </p:sp>
      <p:sp>
        <p:nvSpPr>
          <p:cNvPr id="4" name="标题 1"/>
          <p:cNvSpPr>
            <a:spLocks noChangeArrowheads="1"/>
          </p:cNvSpPr>
          <p:nvPr/>
        </p:nvSpPr>
        <p:spPr bwMode="auto">
          <a:xfrm>
            <a:off x="1655985" y="188640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zh-CN" altLang="en-US" sz="3200" b="1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预习</a:t>
            </a:r>
            <a:r>
              <a:rPr lang="zh-CN" altLang="en-US" sz="3200" b="1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检查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76686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176694477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>
            <a:grpSpLocks/>
          </p:cNvGrpSpPr>
          <p:nvPr/>
        </p:nvGrpSpPr>
        <p:grpSpPr bwMode="auto">
          <a:xfrm flipH="1" flipV="1">
            <a:off x="323528" y="2194591"/>
            <a:ext cx="3009744" cy="1554923"/>
            <a:chOff x="4949911" y="3785627"/>
            <a:chExt cx="3722103" cy="1649312"/>
          </a:xfrm>
        </p:grpSpPr>
        <p:grpSp>
          <p:nvGrpSpPr>
            <p:cNvPr id="3" name="组合 38"/>
            <p:cNvGrpSpPr>
              <a:grpSpLocks/>
            </p:cNvGrpSpPr>
            <p:nvPr/>
          </p:nvGrpSpPr>
          <p:grpSpPr bwMode="auto">
            <a:xfrm rot="10800000">
              <a:off x="5377122" y="4225925"/>
              <a:ext cx="2979832" cy="686411"/>
              <a:chOff x="934464" y="2318309"/>
              <a:chExt cx="2980141" cy="686148"/>
            </a:xfrm>
          </p:grpSpPr>
          <p:cxnSp>
            <p:nvCxnSpPr>
              <p:cNvPr id="8" name="直接连接符 39"/>
              <p:cNvCxnSpPr>
                <a:cxnSpLocks noChangeShapeType="1"/>
              </p:cNvCxnSpPr>
              <p:nvPr/>
            </p:nvCxnSpPr>
            <p:spPr bwMode="auto">
              <a:xfrm rot="10800000" flipH="1" flipV="1">
                <a:off x="934464" y="2318309"/>
                <a:ext cx="298001" cy="686148"/>
              </a:xfrm>
              <a:prstGeom prst="line">
                <a:avLst/>
              </a:prstGeom>
              <a:noFill/>
              <a:ln w="28575" algn="ctr">
                <a:solidFill>
                  <a:srgbClr val="006BA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9" name="直接连接符 40"/>
              <p:cNvCxnSpPr>
                <a:cxnSpLocks noChangeShapeType="1"/>
              </p:cNvCxnSpPr>
              <p:nvPr/>
            </p:nvCxnSpPr>
            <p:spPr bwMode="auto">
              <a:xfrm rot="10800000" flipH="1" flipV="1">
                <a:off x="1222939" y="3004457"/>
                <a:ext cx="2691666" cy="0"/>
              </a:xfrm>
              <a:prstGeom prst="line">
                <a:avLst/>
              </a:prstGeom>
              <a:noFill/>
              <a:ln w="28575" algn="ctr">
                <a:solidFill>
                  <a:srgbClr val="006BA9"/>
                </a:solidFill>
                <a:round/>
                <a:headE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4" name="组合 41"/>
            <p:cNvGrpSpPr>
              <a:grpSpLocks/>
            </p:cNvGrpSpPr>
            <p:nvPr/>
          </p:nvGrpSpPr>
          <p:grpSpPr bwMode="auto">
            <a:xfrm flipH="1">
              <a:off x="8082606" y="4880949"/>
              <a:ext cx="589408" cy="553990"/>
              <a:chOff x="1256846" y="3607535"/>
              <a:chExt cx="591077" cy="553297"/>
            </a:xfrm>
          </p:grpSpPr>
          <p:sp>
            <p:nvSpPr>
              <p:cNvPr id="6" name="椭圆 5"/>
              <p:cNvSpPr/>
              <p:nvPr/>
            </p:nvSpPr>
            <p:spPr bwMode="auto">
              <a:xfrm>
                <a:off x="1256846" y="3647897"/>
                <a:ext cx="591077" cy="474256"/>
              </a:xfrm>
              <a:prstGeom prst="ellipse">
                <a:avLst/>
              </a:prstGeom>
              <a:solidFill>
                <a:srgbClr val="006BA9"/>
              </a:solidFill>
              <a:ln w="28575" cap="flat" cmpd="sng" algn="ctr">
                <a:solidFill>
                  <a:srgbClr val="006BA9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25400" dist="12700" dir="2700000" algn="tl" rotWithShape="0">
                  <a:prstClr val="black">
                    <a:alpha val="40000"/>
                  </a:prstClr>
                </a:outerShdw>
              </a:effectLst>
              <a:extLst/>
            </p:spPr>
            <p:txBody>
              <a:bodyPr/>
              <a:lstStyle/>
              <a:p>
                <a:pPr eaLnBrk="1" hangingPunct="1">
                  <a:buFont typeface="Arial" pitchFamily="34" charset="0"/>
                  <a:buNone/>
                  <a:defRPr/>
                </a:pPr>
                <a:endParaRPr lang="zh-CN" altLang="en-US">
                  <a:latin typeface="Times New Roman" pitchFamily="18" charset="0"/>
                  <a:ea typeface="宋体" pitchFamily="2" charset="-122"/>
                  <a:cs typeface="Times New Roman" pitchFamily="18" charset="0"/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 rot="10800000">
                <a:off x="1327722" y="3607535"/>
                <a:ext cx="334694" cy="553297"/>
              </a:xfrm>
              <a:prstGeom prst="rect">
                <a:avLst/>
              </a:prstGeom>
              <a:noFill/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altLang="zh-CN" sz="28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endParaRPr lang="zh-CN" altLang="en-US" sz="28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5" name="矩形 51"/>
            <p:cNvSpPr>
              <a:spLocks noChangeArrowheads="1"/>
            </p:cNvSpPr>
            <p:nvPr/>
          </p:nvSpPr>
          <p:spPr bwMode="auto">
            <a:xfrm rot="10800000">
              <a:off x="4949911" y="3785627"/>
              <a:ext cx="3095019" cy="1567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/>
            <a:p>
              <a:pPr marL="457200" indent="-457200">
                <a:lnSpc>
                  <a:spcPts val="3600"/>
                </a:lnSpc>
              </a:pPr>
              <a:r>
                <a:rPr lang="en-US" altLang="zh-CN" b="1" dirty="0" err="1">
                  <a:solidFill>
                    <a:srgbClr val="006BA9"/>
                  </a:solidFill>
                  <a:latin typeface="Times New Roman" pitchFamily="18" charset="0"/>
                  <a:ea typeface="微软雅黑" pitchFamily="34" charset="-122"/>
                  <a:cs typeface="Times New Roman" pitchFamily="18" charset="0"/>
                  <a:sym typeface="宋体" pitchFamily="2" charset="-122"/>
                </a:rPr>
                <a:t>MediaPlayer</a:t>
              </a:r>
              <a:r>
                <a:rPr lang="zh-CN" altLang="en-US" b="1" dirty="0" smtClean="0">
                  <a:solidFill>
                    <a:srgbClr val="006BA9"/>
                  </a:solidFill>
                  <a:latin typeface="Times New Roman" pitchFamily="18" charset="0"/>
                  <a:ea typeface="微软雅黑" pitchFamily="34" charset="-122"/>
                  <a:cs typeface="Times New Roman" pitchFamily="18" charset="0"/>
                  <a:sym typeface="宋体" pitchFamily="2" charset="-122"/>
                </a:rPr>
                <a:t>类的使用</a:t>
              </a:r>
              <a:endParaRPr lang="en-US" altLang="zh-CN" b="1" dirty="0" smtClean="0">
                <a:solidFill>
                  <a:srgbClr val="006BA9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  <a:sym typeface="宋体" pitchFamily="2" charset="-122"/>
              </a:endParaRPr>
            </a:p>
            <a:p>
              <a:pPr marL="457200" indent="-457200">
                <a:lnSpc>
                  <a:spcPts val="3600"/>
                </a:lnSpc>
              </a:pPr>
              <a:r>
                <a:rPr lang="en-US" altLang="zh-CN" b="1" dirty="0" err="1">
                  <a:solidFill>
                    <a:srgbClr val="006BA9"/>
                  </a:solidFill>
                  <a:latin typeface="Times New Roman" pitchFamily="18" charset="0"/>
                  <a:ea typeface="微软雅黑" pitchFamily="34" charset="-122"/>
                  <a:cs typeface="Times New Roman" pitchFamily="18" charset="0"/>
                  <a:sym typeface="宋体" pitchFamily="2" charset="-122"/>
                </a:rPr>
                <a:t>SoundPool</a:t>
              </a:r>
              <a:r>
                <a:rPr lang="zh-CN" altLang="en-US" b="1" dirty="0" smtClean="0">
                  <a:solidFill>
                    <a:srgbClr val="006BA9"/>
                  </a:solidFill>
                  <a:latin typeface="Times New Roman" pitchFamily="18" charset="0"/>
                  <a:ea typeface="微软雅黑" pitchFamily="34" charset="-122"/>
                  <a:cs typeface="Times New Roman" pitchFamily="18" charset="0"/>
                  <a:sym typeface="宋体" pitchFamily="2" charset="-122"/>
                </a:rPr>
                <a:t>类的使用</a:t>
              </a:r>
              <a:endParaRPr lang="en-US" altLang="zh-CN" b="1" dirty="0" smtClean="0">
                <a:solidFill>
                  <a:srgbClr val="006BA9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  <a:sym typeface="宋体" pitchFamily="2" charset="-122"/>
              </a:endParaRPr>
            </a:p>
            <a:p>
              <a:pPr marL="457200" indent="-457200">
                <a:lnSpc>
                  <a:spcPts val="3600"/>
                </a:lnSpc>
              </a:pPr>
              <a:endParaRPr lang="zh-CN" altLang="en-US" b="1" dirty="0">
                <a:solidFill>
                  <a:srgbClr val="006BA9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  <a:sym typeface="宋体" pitchFamily="2" charset="-122"/>
              </a:endParaRPr>
            </a:p>
          </p:txBody>
        </p:sp>
      </p:grpSp>
      <p:grpSp>
        <p:nvGrpSpPr>
          <p:cNvPr id="10" name="组合 9"/>
          <p:cNvGrpSpPr>
            <a:grpSpLocks/>
          </p:cNvGrpSpPr>
          <p:nvPr/>
        </p:nvGrpSpPr>
        <p:grpSpPr bwMode="auto">
          <a:xfrm>
            <a:off x="1886161" y="1316729"/>
            <a:ext cx="5245036" cy="4035361"/>
            <a:chOff x="1398367" y="1722062"/>
            <a:chExt cx="5245036" cy="4035172"/>
          </a:xfrm>
        </p:grpSpPr>
        <p:graphicFrame>
          <p:nvGraphicFramePr>
            <p:cNvPr id="36" name="图表 2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8577381"/>
                </p:ext>
              </p:extLst>
            </p:nvPr>
          </p:nvGraphicFramePr>
          <p:xfrm>
            <a:off x="1398367" y="1722062"/>
            <a:ext cx="5245036" cy="403517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12" name="TextBox 11"/>
            <p:cNvSpPr txBox="1"/>
            <p:nvPr/>
          </p:nvSpPr>
          <p:spPr bwMode="auto">
            <a:xfrm rot="2719682">
              <a:off x="4600346" y="2872905"/>
              <a:ext cx="1042938" cy="36988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pc="300">
                  <a:latin typeface="微软雅黑" panose="020B0503020204020204" pitchFamily="34" charset="-122"/>
                  <a:ea typeface="微软雅黑" panose="020B0503020204020204" pitchFamily="34" charset="-122"/>
                </a:rPr>
                <a:t>重点</a:t>
              </a:r>
            </a:p>
          </p:txBody>
        </p:sp>
        <p:sp>
          <p:nvSpPr>
            <p:cNvPr id="13" name="TextBox 12"/>
            <p:cNvSpPr txBox="1"/>
            <p:nvPr/>
          </p:nvSpPr>
          <p:spPr bwMode="auto">
            <a:xfrm rot="6997465" flipV="1">
              <a:off x="2748528" y="2675271"/>
              <a:ext cx="1041351" cy="36988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pc="300">
                  <a:latin typeface="微软雅黑" panose="020B0503020204020204" pitchFamily="34" charset="-122"/>
                  <a:ea typeface="微软雅黑" panose="020B0503020204020204" pitchFamily="34" charset="-122"/>
                </a:rPr>
                <a:t>了解</a:t>
              </a:r>
            </a:p>
          </p:txBody>
        </p:sp>
        <p:sp>
          <p:nvSpPr>
            <p:cNvPr id="14" name="TextBox 13"/>
            <p:cNvSpPr txBox="1"/>
            <p:nvPr/>
          </p:nvSpPr>
          <p:spPr bwMode="auto">
            <a:xfrm rot="10800000" flipH="1" flipV="1">
              <a:off x="3819272" y="4427003"/>
              <a:ext cx="1041400" cy="36828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pc="300">
                  <a:latin typeface="微软雅黑" panose="020B0503020204020204" pitchFamily="34" charset="-122"/>
                  <a:ea typeface="微软雅黑" panose="020B0503020204020204" pitchFamily="34" charset="-122"/>
                </a:rPr>
                <a:t>掌握</a:t>
              </a:r>
            </a:p>
          </p:txBody>
        </p:sp>
      </p:grpSp>
      <p:grpSp>
        <p:nvGrpSpPr>
          <p:cNvPr id="15" name="组合 2"/>
          <p:cNvGrpSpPr>
            <a:grpSpLocks/>
          </p:cNvGrpSpPr>
          <p:nvPr/>
        </p:nvGrpSpPr>
        <p:grpSpPr bwMode="auto">
          <a:xfrm>
            <a:off x="4008616" y="2547010"/>
            <a:ext cx="1203325" cy="1201737"/>
            <a:chOff x="3692088" y="2878838"/>
            <a:chExt cx="1203191" cy="1201737"/>
          </a:xfrm>
        </p:grpSpPr>
        <p:sp>
          <p:nvSpPr>
            <p:cNvPr id="16" name="弧形 15"/>
            <p:cNvSpPr/>
            <p:nvPr/>
          </p:nvSpPr>
          <p:spPr bwMode="auto">
            <a:xfrm rot="5400000">
              <a:off x="3692815" y="2878111"/>
              <a:ext cx="1201737" cy="1203191"/>
            </a:xfrm>
            <a:prstGeom prst="arc">
              <a:avLst>
                <a:gd name="adj1" fmla="val 5382197"/>
                <a:gd name="adj2" fmla="val 0"/>
              </a:avLst>
            </a:prstGeom>
            <a:noFill/>
            <a:ln w="57150" cap="flat" cmpd="sng" algn="ctr">
              <a:solidFill>
                <a:srgbClr val="D5F4FF"/>
              </a:solidFill>
              <a:prstDash val="solid"/>
              <a:round/>
              <a:headEnd type="oval" w="sm" len="sm"/>
              <a:tailEnd type="oval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7" name="弧形 16"/>
            <p:cNvSpPr/>
            <p:nvPr/>
          </p:nvSpPr>
          <p:spPr bwMode="auto">
            <a:xfrm>
              <a:off x="3795265" y="2996313"/>
              <a:ext cx="990490" cy="992187"/>
            </a:xfrm>
            <a:prstGeom prst="arc">
              <a:avLst>
                <a:gd name="adj1" fmla="val 10763236"/>
                <a:gd name="adj2" fmla="val 0"/>
              </a:avLst>
            </a:prstGeom>
            <a:noFill/>
            <a:ln w="57150" cap="flat" cmpd="sng" algn="ctr">
              <a:solidFill>
                <a:srgbClr val="D5F4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8" name="弧形 17"/>
            <p:cNvSpPr/>
            <p:nvPr/>
          </p:nvSpPr>
          <p:spPr bwMode="auto">
            <a:xfrm rot="16200000">
              <a:off x="3891251" y="3136849"/>
              <a:ext cx="822325" cy="753978"/>
            </a:xfrm>
            <a:prstGeom prst="arc">
              <a:avLst>
                <a:gd name="adj1" fmla="val 16251812"/>
                <a:gd name="adj2" fmla="val 0"/>
              </a:avLst>
            </a:prstGeom>
            <a:noFill/>
            <a:ln w="57150" cap="flat" cmpd="sng" algn="ctr">
              <a:solidFill>
                <a:srgbClr val="D5F4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ea typeface="宋体" pitchFamily="2" charset="-122"/>
              </a:endParaRPr>
            </a:p>
          </p:txBody>
        </p:sp>
      </p:grpSp>
      <p:grpSp>
        <p:nvGrpSpPr>
          <p:cNvPr id="19" name="组合 18"/>
          <p:cNvGrpSpPr>
            <a:grpSpLocks/>
          </p:cNvGrpSpPr>
          <p:nvPr/>
        </p:nvGrpSpPr>
        <p:grpSpPr bwMode="auto">
          <a:xfrm>
            <a:off x="4921055" y="4581126"/>
            <a:ext cx="3399939" cy="1159678"/>
            <a:chOff x="4241873" y="4961653"/>
            <a:chExt cx="2238392" cy="972867"/>
          </a:xfrm>
        </p:grpSpPr>
        <p:grpSp>
          <p:nvGrpSpPr>
            <p:cNvPr id="20" name="组合 38"/>
            <p:cNvGrpSpPr>
              <a:grpSpLocks/>
            </p:cNvGrpSpPr>
            <p:nvPr/>
          </p:nvGrpSpPr>
          <p:grpSpPr bwMode="auto">
            <a:xfrm rot="5400000" flipV="1">
              <a:off x="4895692" y="4405446"/>
              <a:ext cx="875255" cy="2182893"/>
              <a:chOff x="6386433" y="4116787"/>
              <a:chExt cx="1242275" cy="999878"/>
            </a:xfrm>
          </p:grpSpPr>
          <p:grpSp>
            <p:nvGrpSpPr>
              <p:cNvPr id="22" name="组合 38"/>
              <p:cNvGrpSpPr>
                <a:grpSpLocks/>
              </p:cNvGrpSpPr>
              <p:nvPr/>
            </p:nvGrpSpPr>
            <p:grpSpPr bwMode="auto">
              <a:xfrm rot="10800000">
                <a:off x="6386433" y="4116787"/>
                <a:ext cx="1070796" cy="815236"/>
                <a:chOff x="1834283" y="2298618"/>
                <a:chExt cx="1070903" cy="814920"/>
              </a:xfrm>
            </p:grpSpPr>
            <p:cxnSp>
              <p:nvCxnSpPr>
                <p:cNvPr id="26" name="直接连接符 39"/>
                <p:cNvCxnSpPr>
                  <a:cxnSpLocks noChangeShapeType="1"/>
                </p:cNvCxnSpPr>
                <p:nvPr/>
              </p:nvCxnSpPr>
              <p:spPr bwMode="auto">
                <a:xfrm rot="16200000" flipH="1" flipV="1">
                  <a:off x="1486727" y="2646176"/>
                  <a:ext cx="695116" cy="0"/>
                </a:xfrm>
                <a:prstGeom prst="line">
                  <a:avLst/>
                </a:prstGeom>
                <a:noFill/>
                <a:ln w="28575" algn="ctr">
                  <a:solidFill>
                    <a:srgbClr val="01598B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7" name="直接连接符 40"/>
                <p:cNvCxnSpPr>
                  <a:cxnSpLocks noChangeShapeType="1"/>
                </p:cNvCxnSpPr>
                <p:nvPr/>
              </p:nvCxnSpPr>
              <p:spPr bwMode="auto">
                <a:xfrm rot="16200000" flipH="1">
                  <a:off x="2312002" y="2520354"/>
                  <a:ext cx="115465" cy="1070903"/>
                </a:xfrm>
                <a:prstGeom prst="line">
                  <a:avLst/>
                </a:prstGeom>
                <a:noFill/>
                <a:ln w="28575" algn="ctr">
                  <a:solidFill>
                    <a:srgbClr val="01598B"/>
                  </a:solidFill>
                  <a:round/>
                  <a:headEnd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23" name="组合 41"/>
              <p:cNvGrpSpPr>
                <a:grpSpLocks/>
              </p:cNvGrpSpPr>
              <p:nvPr/>
            </p:nvGrpSpPr>
            <p:grpSpPr bwMode="auto">
              <a:xfrm flipH="1">
                <a:off x="7006822" y="4954163"/>
                <a:ext cx="621886" cy="162502"/>
                <a:chOff x="2303105" y="3680647"/>
                <a:chExt cx="623648" cy="162298"/>
              </a:xfrm>
            </p:grpSpPr>
            <p:sp>
              <p:nvSpPr>
                <p:cNvPr id="24" name="椭圆 23"/>
                <p:cNvSpPr/>
                <p:nvPr/>
              </p:nvSpPr>
              <p:spPr bwMode="auto">
                <a:xfrm rot="5400000">
                  <a:off x="2537784" y="3445968"/>
                  <a:ext cx="151397" cy="620755"/>
                </a:xfrm>
                <a:prstGeom prst="ellipse">
                  <a:avLst/>
                </a:prstGeom>
                <a:solidFill>
                  <a:srgbClr val="006BA9"/>
                </a:solidFill>
                <a:ln w="28575" cap="flat" cmpd="sng" algn="ctr">
                  <a:solidFill>
                    <a:srgbClr val="006BA9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25400" dist="12700" dir="2700000" algn="tl" rotWithShape="0">
                    <a:prstClr val="black">
                      <a:alpha val="40000"/>
                    </a:prstClr>
                  </a:outerShdw>
                </a:effectLst>
                <a:extLst/>
              </p:spPr>
              <p:txBody>
                <a:bodyPr/>
                <a:lstStyle/>
                <a:p>
                  <a:pPr eaLnBrk="1" hangingPunct="1">
                    <a:buFont typeface="Arial" pitchFamily="34" charset="0"/>
                    <a:buNone/>
                    <a:defRPr/>
                  </a:pPr>
                  <a:endParaRPr lang="zh-CN" altLang="en-US">
                    <a:latin typeface="Times New Roman" pitchFamily="18" charset="0"/>
                    <a:ea typeface="宋体" pitchFamily="2" charset="-122"/>
                    <a:cs typeface="Times New Roman" pitchFamily="18" charset="0"/>
                  </a:endParaRPr>
                </a:p>
              </p:txBody>
            </p:sp>
            <p:sp>
              <p:nvSpPr>
                <p:cNvPr id="25" name="TextBox 24"/>
                <p:cNvSpPr txBox="1"/>
                <p:nvPr/>
              </p:nvSpPr>
              <p:spPr>
                <a:xfrm rot="5400000">
                  <a:off x="2544406" y="3460598"/>
                  <a:ext cx="141050" cy="623644"/>
                </a:xfrm>
                <a:prstGeom prst="rect">
                  <a:avLst/>
                </a:prstGeom>
                <a:noFill/>
                <a:effectLst>
                  <a:outerShdw blurRad="12700" dist="127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>
                  <a:spAutoFit/>
                </a:bodyPr>
                <a:lstStyle/>
                <a:p>
                  <a:pPr>
                    <a:defRPr/>
                  </a:pPr>
                  <a:r>
                    <a:rPr lang="en-US" altLang="zh-CN" sz="2800" b="1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</a:t>
                  </a:r>
                  <a:endParaRPr lang="zh-CN" altLang="en-US" sz="2800" b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21" name="矩形 4"/>
            <p:cNvSpPr>
              <a:spLocks noChangeArrowheads="1"/>
            </p:cNvSpPr>
            <p:nvPr/>
          </p:nvSpPr>
          <p:spPr bwMode="auto">
            <a:xfrm>
              <a:off x="4500424" y="4961653"/>
              <a:ext cx="1979841" cy="8520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pPr marL="457200" indent="-457200">
                <a:lnSpc>
                  <a:spcPts val="3600"/>
                </a:lnSpc>
              </a:pPr>
              <a:r>
                <a:rPr lang="en-US" altLang="zh-CN" b="1" dirty="0" err="1" smtClean="0">
                  <a:solidFill>
                    <a:srgbClr val="006BA9"/>
                  </a:solidFill>
                  <a:latin typeface="Times New Roman" pitchFamily="18" charset="0"/>
                  <a:ea typeface="微软雅黑" pitchFamily="34" charset="-122"/>
                  <a:cs typeface="Times New Roman" pitchFamily="18" charset="0"/>
                  <a:sym typeface="宋体" pitchFamily="2" charset="-122"/>
                </a:rPr>
                <a:t>MediaPlayer</a:t>
              </a:r>
              <a:r>
                <a:rPr lang="zh-CN" altLang="en-US" b="1" dirty="0" smtClean="0">
                  <a:solidFill>
                    <a:srgbClr val="006BA9"/>
                  </a:solidFill>
                  <a:latin typeface="Times New Roman" pitchFamily="18" charset="0"/>
                  <a:ea typeface="微软雅黑" pitchFamily="34" charset="-122"/>
                  <a:cs typeface="Times New Roman" pitchFamily="18" charset="0"/>
                  <a:sym typeface="宋体" pitchFamily="2" charset="-122"/>
                </a:rPr>
                <a:t>类播放音频</a:t>
              </a:r>
              <a:endParaRPr lang="en-US" altLang="zh-CN" b="1" dirty="0" smtClean="0">
                <a:solidFill>
                  <a:srgbClr val="006BA9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  <a:sym typeface="宋体" pitchFamily="2" charset="-122"/>
              </a:endParaRPr>
            </a:p>
            <a:p>
              <a:pPr marL="457200" indent="-457200">
                <a:lnSpc>
                  <a:spcPts val="3600"/>
                </a:lnSpc>
              </a:pPr>
              <a:r>
                <a:rPr lang="en-US" altLang="zh-CN" b="1" dirty="0" err="1" smtClean="0">
                  <a:solidFill>
                    <a:srgbClr val="006BA9"/>
                  </a:solidFill>
                  <a:latin typeface="Times New Roman" pitchFamily="18" charset="0"/>
                  <a:ea typeface="微软雅黑" pitchFamily="34" charset="-122"/>
                  <a:cs typeface="Times New Roman" pitchFamily="18" charset="0"/>
                  <a:sym typeface="宋体" pitchFamily="2" charset="-122"/>
                </a:rPr>
                <a:t>SoundPool</a:t>
              </a:r>
              <a:r>
                <a:rPr lang="zh-CN" altLang="en-US" b="1" dirty="0" smtClean="0">
                  <a:solidFill>
                    <a:srgbClr val="006BA9"/>
                  </a:solidFill>
                  <a:latin typeface="Times New Roman" pitchFamily="18" charset="0"/>
                  <a:ea typeface="微软雅黑" pitchFamily="34" charset="-122"/>
                  <a:cs typeface="Times New Roman" pitchFamily="18" charset="0"/>
                  <a:sym typeface="宋体" pitchFamily="2" charset="-122"/>
                </a:rPr>
                <a:t>类播放音频</a:t>
              </a:r>
              <a:endParaRPr lang="zh-CN" altLang="en-US" b="1" dirty="0">
                <a:solidFill>
                  <a:srgbClr val="006BA9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  <a:sym typeface="宋体" pitchFamily="2" charset="-122"/>
              </a:endParaRPr>
            </a:p>
          </p:txBody>
        </p:sp>
      </p:grpSp>
      <p:grpSp>
        <p:nvGrpSpPr>
          <p:cNvPr id="28" name="组合 6"/>
          <p:cNvGrpSpPr>
            <a:grpSpLocks/>
          </p:cNvGrpSpPr>
          <p:nvPr/>
        </p:nvGrpSpPr>
        <p:grpSpPr bwMode="auto">
          <a:xfrm>
            <a:off x="6084167" y="2112734"/>
            <a:ext cx="2880320" cy="982838"/>
            <a:chOff x="5819969" y="1751894"/>
            <a:chExt cx="2882916" cy="982870"/>
          </a:xfrm>
        </p:grpSpPr>
        <p:sp>
          <p:nvSpPr>
            <p:cNvPr id="29" name="矩形 5"/>
            <p:cNvSpPr>
              <a:spLocks noChangeArrowheads="1"/>
            </p:cNvSpPr>
            <p:nvPr/>
          </p:nvSpPr>
          <p:spPr bwMode="auto">
            <a:xfrm flipH="1">
              <a:off x="5819969" y="1753115"/>
              <a:ext cx="2882916" cy="9550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/>
            <a:p>
              <a:pPr marL="457200" indent="-457200">
                <a:lnSpc>
                  <a:spcPts val="3600"/>
                </a:lnSpc>
              </a:pPr>
              <a:r>
                <a:rPr lang="en-US" altLang="zh-CN" b="1" dirty="0" err="1" smtClean="0">
                  <a:solidFill>
                    <a:srgbClr val="006BA9"/>
                  </a:solidFill>
                  <a:latin typeface="Times New Roman" pitchFamily="18" charset="0"/>
                  <a:ea typeface="微软雅黑" pitchFamily="34" charset="-122"/>
                  <a:cs typeface="Times New Roman" pitchFamily="18" charset="0"/>
                </a:rPr>
                <a:t>VideoView</a:t>
              </a:r>
              <a:r>
                <a:rPr lang="zh-CN" altLang="en-US" b="1" dirty="0" smtClean="0">
                  <a:solidFill>
                    <a:srgbClr val="006BA9"/>
                  </a:solidFill>
                  <a:latin typeface="Times New Roman" pitchFamily="18" charset="0"/>
                  <a:ea typeface="微软雅黑" pitchFamily="34" charset="-122"/>
                  <a:cs typeface="Times New Roman" pitchFamily="18" charset="0"/>
                </a:rPr>
                <a:t>视频播放器</a:t>
              </a:r>
              <a:endParaRPr lang="en-US" altLang="zh-CN" b="1" dirty="0" smtClean="0">
                <a:solidFill>
                  <a:srgbClr val="006BA9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endParaRPr>
            </a:p>
            <a:p>
              <a:pPr marL="457200" indent="-457200">
                <a:lnSpc>
                  <a:spcPts val="3600"/>
                </a:lnSpc>
              </a:pPr>
              <a:r>
                <a:rPr lang="en-US" altLang="zh-CN" b="1" dirty="0" err="1" smtClean="0">
                  <a:solidFill>
                    <a:srgbClr val="006BA9"/>
                  </a:solidFill>
                  <a:latin typeface="Times New Roman" pitchFamily="18" charset="0"/>
                  <a:ea typeface="微软雅黑" pitchFamily="34" charset="-122"/>
                  <a:cs typeface="Times New Roman" pitchFamily="18" charset="0"/>
                </a:rPr>
                <a:t>SurfaceView</a:t>
              </a:r>
              <a:r>
                <a:rPr lang="zh-CN" altLang="en-US" b="1" dirty="0" smtClean="0">
                  <a:solidFill>
                    <a:srgbClr val="006BA9"/>
                  </a:solidFill>
                  <a:latin typeface="Times New Roman" pitchFamily="18" charset="0"/>
                  <a:ea typeface="微软雅黑" pitchFamily="34" charset="-122"/>
                  <a:cs typeface="Times New Roman" pitchFamily="18" charset="0"/>
                </a:rPr>
                <a:t>视频播放器</a:t>
              </a:r>
              <a:endParaRPr lang="zh-CN" altLang="en-US" b="1" dirty="0">
                <a:solidFill>
                  <a:srgbClr val="006BA9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endParaRPr>
            </a:p>
          </p:txBody>
        </p:sp>
        <p:grpSp>
          <p:nvGrpSpPr>
            <p:cNvPr id="30" name="组合 16"/>
            <p:cNvGrpSpPr>
              <a:grpSpLocks/>
            </p:cNvGrpSpPr>
            <p:nvPr/>
          </p:nvGrpSpPr>
          <p:grpSpPr bwMode="auto">
            <a:xfrm flipH="1">
              <a:off x="5947988" y="2266816"/>
              <a:ext cx="2457623" cy="467948"/>
              <a:chOff x="1588858" y="2842484"/>
              <a:chExt cx="2569796" cy="468169"/>
            </a:xfrm>
          </p:grpSpPr>
          <p:cxnSp>
            <p:nvCxnSpPr>
              <p:cNvPr id="34" name="直接连接符 7"/>
              <p:cNvCxnSpPr>
                <a:cxnSpLocks noChangeShapeType="1"/>
              </p:cNvCxnSpPr>
              <p:nvPr/>
            </p:nvCxnSpPr>
            <p:spPr bwMode="auto">
              <a:xfrm>
                <a:off x="1588858" y="2842484"/>
                <a:ext cx="266196" cy="468169"/>
              </a:xfrm>
              <a:prstGeom prst="line">
                <a:avLst/>
              </a:prstGeom>
              <a:noFill/>
              <a:ln w="28575" algn="ctr">
                <a:solidFill>
                  <a:srgbClr val="006BA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5" name="直接连接符 10"/>
              <p:cNvCxnSpPr>
                <a:cxnSpLocks noChangeShapeType="1"/>
              </p:cNvCxnSpPr>
              <p:nvPr/>
            </p:nvCxnSpPr>
            <p:spPr bwMode="auto">
              <a:xfrm>
                <a:off x="1863066" y="3309401"/>
                <a:ext cx="2295588" cy="0"/>
              </a:xfrm>
              <a:prstGeom prst="line">
                <a:avLst/>
              </a:prstGeom>
              <a:noFill/>
              <a:ln w="28575" algn="ctr">
                <a:solidFill>
                  <a:srgbClr val="006BA9"/>
                </a:solidFill>
                <a:round/>
                <a:headE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31" name="组合 15"/>
            <p:cNvGrpSpPr>
              <a:grpSpLocks/>
            </p:cNvGrpSpPr>
            <p:nvPr/>
          </p:nvGrpSpPr>
          <p:grpSpPr bwMode="auto">
            <a:xfrm flipH="1">
              <a:off x="8188432" y="1751894"/>
              <a:ext cx="489391" cy="520715"/>
              <a:chOff x="1988815" y="3994201"/>
              <a:chExt cx="511727" cy="520961"/>
            </a:xfrm>
          </p:grpSpPr>
          <p:sp>
            <p:nvSpPr>
              <p:cNvPr id="32" name="椭圆 31"/>
              <p:cNvSpPr/>
              <p:nvPr/>
            </p:nvSpPr>
            <p:spPr bwMode="auto">
              <a:xfrm>
                <a:off x="1988815" y="4010084"/>
                <a:ext cx="511727" cy="473312"/>
              </a:xfrm>
              <a:prstGeom prst="ellipse">
                <a:avLst/>
              </a:prstGeom>
              <a:solidFill>
                <a:srgbClr val="006BA9"/>
              </a:solidFill>
              <a:ln w="28575" cap="flat" cmpd="sng" algn="ctr">
                <a:solidFill>
                  <a:srgbClr val="006BA9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25400" dist="12700" dir="2700000" algn="tl" rotWithShape="0">
                  <a:prstClr val="black">
                    <a:alpha val="40000"/>
                  </a:prstClr>
                </a:outerShdw>
              </a:effectLst>
              <a:extLst/>
            </p:spPr>
            <p:txBody>
              <a:bodyPr/>
              <a:lstStyle/>
              <a:p>
                <a:pPr eaLnBrk="1" hangingPunct="1">
                  <a:buFont typeface="Arial" pitchFamily="34" charset="0"/>
                  <a:buNone/>
                  <a:defRPr/>
                </a:pPr>
                <a:endParaRPr lang="zh-CN" altLang="en-US">
                  <a:latin typeface="Times New Roman" pitchFamily="18" charset="0"/>
                  <a:ea typeface="宋体" pitchFamily="2" charset="-122"/>
                  <a:cs typeface="Times New Roman" pitchFamily="18" charset="0"/>
                </a:endParaRP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2096798" y="3994201"/>
                <a:ext cx="335613" cy="520961"/>
              </a:xfrm>
              <a:prstGeom prst="rect">
                <a:avLst/>
              </a:prstGeom>
              <a:noFill/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altLang="zh-CN" sz="28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zh-CN" altLang="en-US" sz="28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37" name="标题 1"/>
          <p:cNvSpPr>
            <a:spLocks noChangeArrowheads="1"/>
          </p:cNvSpPr>
          <p:nvPr/>
        </p:nvSpPr>
        <p:spPr bwMode="auto">
          <a:xfrm>
            <a:off x="1667846" y="188639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zh-CN" altLang="en-US" sz="3200" b="1" dirty="0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学习目标</a:t>
            </a:r>
            <a:endParaRPr lang="zh-CN" altLang="en-US" sz="3200" b="1" dirty="0">
              <a:solidFill>
                <a:srgbClr val="006BA9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68083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75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角圆角矩形 1"/>
          <p:cNvSpPr/>
          <p:nvPr/>
        </p:nvSpPr>
        <p:spPr>
          <a:xfrm>
            <a:off x="899592" y="2468893"/>
            <a:ext cx="4896544" cy="648072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006BA9"/>
          </a:solidFill>
          <a:ln>
            <a:solidFill>
              <a:srgbClr val="006B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6"/>
          <p:cNvSpPr txBox="1"/>
          <p:nvPr/>
        </p:nvSpPr>
        <p:spPr>
          <a:xfrm>
            <a:off x="1097740" y="2603617"/>
            <a:ext cx="3834300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pPr algn="l"/>
            <a:r>
              <a:rPr lang="en-US" altLang="zh-CN" sz="2400" dirty="0" smtClean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14.1    </a:t>
            </a:r>
            <a:r>
              <a:rPr lang="zh-CN" altLang="en-US" sz="2400" dirty="0" smtClean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音频播放</a:t>
            </a:r>
            <a:endParaRPr lang="zh-CN" altLang="en-US" sz="2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10"/>
          <p:cNvSpPr txBox="1"/>
          <p:nvPr/>
        </p:nvSpPr>
        <p:spPr>
          <a:xfrm>
            <a:off x="1097740" y="3635732"/>
            <a:ext cx="3834300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 sz="2400" dirty="0" smtClean="0">
                <a:solidFill>
                  <a:srgbClr val="7F7F7F"/>
                </a:solidFill>
                <a:latin typeface="Impact" pitchFamily="34" charset="0"/>
                <a:ea typeface="微软雅黑" pitchFamily="34" charset="-122"/>
              </a:rPr>
              <a:t>14.2</a:t>
            </a:r>
            <a:r>
              <a:rPr lang="en-US" altLang="zh-CN" sz="2400" dirty="0" smtClean="0">
                <a:solidFill>
                  <a:srgbClr val="CD1F06"/>
                </a:solidFill>
                <a:latin typeface="Impact" pitchFamily="34" charset="0"/>
                <a:ea typeface="微软雅黑" pitchFamily="34" charset="-122"/>
              </a:rPr>
              <a:t>    </a:t>
            </a:r>
            <a:r>
              <a:rPr lang="zh-CN" altLang="en-US" sz="2400" dirty="0">
                <a:solidFill>
                  <a:srgbClr val="7F7F7F"/>
                </a:solidFill>
                <a:latin typeface="Impact" pitchFamily="34" charset="0"/>
                <a:ea typeface="微软雅黑" pitchFamily="34" charset="-122"/>
              </a:rPr>
              <a:t>视频</a:t>
            </a:r>
            <a:r>
              <a:rPr lang="zh-CN" altLang="en-US" sz="2400" dirty="0" smtClean="0">
                <a:solidFill>
                  <a:srgbClr val="7F7F7F"/>
                </a:solidFill>
                <a:latin typeface="Impact" pitchFamily="34" charset="0"/>
                <a:ea typeface="微软雅黑" pitchFamily="34" charset="-122"/>
              </a:rPr>
              <a:t>播放 </a:t>
            </a:r>
            <a:endParaRPr lang="zh-CN" altLang="en-US" sz="2400" dirty="0">
              <a:solidFill>
                <a:srgbClr val="7F7F7F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4897998" y="1756903"/>
            <a:ext cx="3444382" cy="344438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381000">
            <a:solidFill>
              <a:srgbClr val="006B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0" name="TextBox 1"/>
          <p:cNvSpPr txBox="1"/>
          <p:nvPr/>
        </p:nvSpPr>
        <p:spPr>
          <a:xfrm>
            <a:off x="4860032" y="2636912"/>
            <a:ext cx="3566358" cy="183127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5400" b="1" dirty="0" smtClean="0">
                <a:solidFill>
                  <a:srgbClr val="F2F2E6"/>
                </a:solidFill>
                <a:latin typeface="微软雅黑" pitchFamily="34" charset="-122"/>
                <a:ea typeface="微软雅黑" pitchFamily="34" charset="-122"/>
              </a:rPr>
              <a:t>主讲内容</a:t>
            </a:r>
            <a:endParaRPr lang="en-US" altLang="zh-CN" sz="5400" b="1" dirty="0" smtClean="0">
              <a:solidFill>
                <a:srgbClr val="F2F2E6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en-US" altLang="zh-CN" sz="3200" dirty="0" smtClean="0">
                <a:solidFill>
                  <a:srgbClr val="F2F2E6"/>
                </a:solidFill>
                <a:latin typeface="Times New Roman" panose="02020603050405020304" pitchFamily="18" charset="0"/>
                <a:ea typeface="Adobe 宋体 Std L" pitchFamily="18" charset="-122"/>
                <a:cs typeface="Times New Roman" panose="02020603050405020304" pitchFamily="18" charset="0"/>
              </a:rPr>
              <a:t>Speech </a:t>
            </a:r>
            <a:r>
              <a:rPr lang="en-US" altLang="zh-CN" sz="3200" dirty="0">
                <a:solidFill>
                  <a:srgbClr val="F2F2E6"/>
                </a:solidFill>
                <a:latin typeface="Times New Roman" panose="02020603050405020304" pitchFamily="18" charset="0"/>
                <a:ea typeface="Adobe 宋体 Std L" pitchFamily="18" charset="-122"/>
                <a:cs typeface="Times New Roman" panose="02020603050405020304" pitchFamily="18" charset="0"/>
              </a:rPr>
              <a:t>content</a:t>
            </a:r>
            <a:endParaRPr lang="en-US" altLang="zh-CN" sz="3200" dirty="0" smtClean="0">
              <a:solidFill>
                <a:srgbClr val="F2F2E6"/>
              </a:solidFill>
              <a:latin typeface="Times New Roman" panose="02020603050405020304" pitchFamily="18" charset="0"/>
              <a:ea typeface="Adobe 宋体 Std L" pitchFamily="18" charset="-122"/>
              <a:cs typeface="Times New Roman" panose="02020603050405020304" pitchFamily="18" charset="0"/>
            </a:endParaRPr>
          </a:p>
        </p:txBody>
      </p:sp>
      <p:sp>
        <p:nvSpPr>
          <p:cNvPr id="11" name="标题 1"/>
          <p:cNvSpPr>
            <a:spLocks noChangeArrowheads="1"/>
          </p:cNvSpPr>
          <p:nvPr/>
        </p:nvSpPr>
        <p:spPr bwMode="auto">
          <a:xfrm>
            <a:off x="1655985" y="188640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zh-CN" altLang="en-US" sz="3200" b="1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主讲内容</a:t>
            </a:r>
            <a:endParaRPr lang="zh-CN" altLang="en-US" sz="3200" b="1">
              <a:solidFill>
                <a:srgbClr val="006BA9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40094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表格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7054493"/>
              </p:ext>
            </p:extLst>
          </p:nvPr>
        </p:nvGraphicFramePr>
        <p:xfrm>
          <a:off x="466725" y="1672431"/>
          <a:ext cx="8229600" cy="4186235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207803"/>
                <a:gridCol w="5021797"/>
              </a:tblGrid>
              <a:tr h="45119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zh-CN" altLang="en-US" sz="1800" kern="1200" dirty="0" smtClean="0"/>
                        <a:t>方法名称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32" marR="91432" marT="45709" marB="45709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  <a:cs typeface="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/>
                        <a:t>功能描述</a:t>
                      </a:r>
                      <a:endParaRPr lang="en-US" altLang="zh-CN" sz="1800" dirty="0" smtClean="0"/>
                    </a:p>
                  </a:txBody>
                  <a:tcPr marL="91432" marR="91432" marT="45709" marB="45709" anchor="ctr"/>
                </a:tc>
              </a:tr>
              <a:tr h="30481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9pPr>
                    </a:lstStyle>
                    <a:p>
                      <a:pPr algn="l"/>
                      <a:r>
                        <a:rPr lang="en-US" altLang="zh-CN" sz="1400" dirty="0" err="1" smtClean="0"/>
                        <a:t>setDataSource</a:t>
                      </a:r>
                      <a:r>
                        <a:rPr lang="en-US" altLang="zh-CN" sz="1400" dirty="0" smtClean="0"/>
                        <a:t>()</a:t>
                      </a:r>
                      <a:endParaRPr lang="zh-CN" altLang="en-US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2" marR="91432" marT="45709" marB="45709" anchor="ctr"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/>
                        <a:t>设置要播放的音频文件的位置</a:t>
                      </a:r>
                      <a:endParaRPr lang="en-US" altLang="zh-CN" sz="1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2" marR="91432" marT="45709" marB="45709" anchor="ctr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2355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9pPr>
                    </a:lstStyle>
                    <a:p>
                      <a:pPr algn="l"/>
                      <a:r>
                        <a:rPr lang="en-US" altLang="zh-CN" sz="1400" smtClean="0"/>
                        <a:t>prepare()</a:t>
                      </a:r>
                      <a:endParaRPr lang="zh-CN" altLang="en-US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2" marR="91432" marT="45709" marB="45709" anchor="ctr"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/>
                        <a:t>在开始播放之前调用这个方法完成准备工作</a:t>
                      </a:r>
                      <a:endParaRPr lang="en-US" altLang="zh-CN" sz="1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2" marR="91432" marT="45709" marB="45709" anchor="ctr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2355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start()</a:t>
                      </a:r>
                      <a:endParaRPr lang="zh-CN" altLang="en-US" sz="1400" b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2" marR="91432" marT="45709" marB="45709" anchor="ctr"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/>
                        <a:t>开始或继续播放音频</a:t>
                      </a:r>
                      <a:endParaRPr lang="en-US" altLang="zh-CN" sz="1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2" marR="91432" marT="45709" marB="45709" anchor="ctr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2355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pause()</a:t>
                      </a:r>
                      <a:endParaRPr lang="zh-CN" altLang="en-US" sz="1400" b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2" marR="91432" marT="45709" marB="45709" anchor="ctr"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/>
                        <a:t>暂停播放音频</a:t>
                      </a:r>
                      <a:endParaRPr lang="en-US" altLang="zh-CN" sz="1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2" marR="91432" marT="45709" marB="45709" anchor="ctr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2355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9pPr>
                    </a:lstStyle>
                    <a:p>
                      <a:pPr algn="l"/>
                      <a:r>
                        <a:rPr lang="en-US" altLang="zh-CN" sz="1400" dirty="0" smtClean="0"/>
                        <a:t>reset()</a:t>
                      </a:r>
                      <a:endParaRPr lang="zh-CN" altLang="en-US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2" marR="91432" marT="45709" marB="45709" anchor="ctr"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/>
                        <a:t>重置</a:t>
                      </a:r>
                      <a:r>
                        <a:rPr lang="en-US" altLang="zh-CN" sz="1400" dirty="0" err="1" smtClean="0"/>
                        <a:t>MediaPlayer</a:t>
                      </a:r>
                      <a:r>
                        <a:rPr lang="zh-CN" altLang="en-US" sz="1400" dirty="0" smtClean="0"/>
                        <a:t>对象</a:t>
                      </a:r>
                      <a:endParaRPr lang="en-US" altLang="zh-CN" sz="1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2" marR="91432" marT="45709" marB="45709" anchor="ctr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2355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9pPr>
                    </a:lstStyle>
                    <a:p>
                      <a:pPr algn="l"/>
                      <a:r>
                        <a:rPr lang="en-US" altLang="zh-CN" sz="1400" dirty="0" err="1" smtClean="0"/>
                        <a:t>seekTo</a:t>
                      </a:r>
                      <a:r>
                        <a:rPr lang="en-US" altLang="zh-CN" sz="1400" dirty="0" smtClean="0"/>
                        <a:t>()</a:t>
                      </a:r>
                      <a:endParaRPr lang="zh-CN" altLang="en-US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2" marR="91432" marT="45709" marB="45709" anchor="ctr"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/>
                        <a:t>从指定位置开始播放音频</a:t>
                      </a:r>
                      <a:endParaRPr lang="en-US" altLang="zh-CN" sz="1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2" marR="91432" marT="45709" marB="45709" anchor="ctr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51821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9pPr>
                    </a:lstStyle>
                    <a:p>
                      <a:pPr algn="l"/>
                      <a:r>
                        <a:rPr lang="en-US" altLang="zh-CN" sz="1400" dirty="0" smtClean="0"/>
                        <a:t>stop()</a:t>
                      </a:r>
                      <a:endParaRPr lang="zh-CN" altLang="en-US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2" marR="91432" marT="45709" marB="45709" anchor="ctr"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/>
                        <a:t>停止播放音频，调用该方法后</a:t>
                      </a:r>
                      <a:r>
                        <a:rPr lang="en-US" altLang="zh-CN" sz="1400" dirty="0" err="1" smtClean="0"/>
                        <a:t>MediaPlayer</a:t>
                      </a:r>
                      <a:r>
                        <a:rPr lang="zh-CN" altLang="en-US" sz="1400" dirty="0" smtClean="0"/>
                        <a:t>对象无法再播放音频</a:t>
                      </a:r>
                      <a:endParaRPr lang="en-US" altLang="zh-CN" sz="1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2" marR="91432" marT="45709" marB="45709" anchor="ctr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2355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9pPr>
                    </a:lstStyle>
                    <a:p>
                      <a:pPr algn="l"/>
                      <a:r>
                        <a:rPr lang="en-US" altLang="zh-CN" sz="1400" dirty="0" smtClean="0"/>
                        <a:t>release()</a:t>
                      </a:r>
                      <a:endParaRPr lang="zh-CN" altLang="en-US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2" marR="91432" marT="45709" marB="45709" anchor="ctr"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/>
                        <a:t>释放掉与</a:t>
                      </a:r>
                      <a:r>
                        <a:rPr lang="en-US" altLang="zh-CN" sz="1400" dirty="0" err="1" smtClean="0"/>
                        <a:t>MediaPlayer</a:t>
                      </a:r>
                      <a:r>
                        <a:rPr lang="zh-CN" altLang="en-US" sz="1400" dirty="0" smtClean="0"/>
                        <a:t>对象相关的资源</a:t>
                      </a:r>
                      <a:endParaRPr lang="en-US" altLang="zh-CN" sz="1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2" marR="91432" marT="45709" marB="45709" anchor="ctr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2355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9pPr>
                    </a:lstStyle>
                    <a:p>
                      <a:pPr algn="l"/>
                      <a:r>
                        <a:rPr lang="en-US" altLang="zh-CN" sz="1400" dirty="0" err="1" smtClean="0"/>
                        <a:t>isPlaying</a:t>
                      </a:r>
                      <a:r>
                        <a:rPr lang="en-US" altLang="zh-CN" sz="1400" dirty="0" smtClean="0"/>
                        <a:t>()</a:t>
                      </a:r>
                      <a:endParaRPr lang="zh-CN" altLang="en-US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2" marR="91432" marT="45709" marB="45709" anchor="ctr"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/>
                        <a:t>判断当前是否正在播放音频</a:t>
                      </a:r>
                      <a:endParaRPr lang="en-US" altLang="zh-CN" sz="1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2" marR="91432" marT="45709" marB="45709" anchor="ctr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2355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9pPr>
                    </a:lstStyle>
                    <a:p>
                      <a:pPr algn="l"/>
                      <a:r>
                        <a:rPr lang="en-US" altLang="zh-CN" sz="1400" dirty="0" err="1" smtClean="0"/>
                        <a:t>getDuration</a:t>
                      </a:r>
                      <a:endParaRPr lang="zh-CN" altLang="en-US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2" marR="91432" marT="45709" marB="45709" anchor="ctr"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/>
                        <a:t>获取载入的音频文件的时长</a:t>
                      </a:r>
                      <a:endParaRPr lang="en-US" altLang="zh-CN" sz="1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2" marR="91432" marT="45709" marB="45709" anchor="ctr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2355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9pPr>
                    </a:lstStyle>
                    <a:p>
                      <a:pPr algn="l"/>
                      <a:r>
                        <a:rPr lang="en-US" altLang="zh-CN" sz="1400" dirty="0" smtClean="0"/>
                        <a:t>……</a:t>
                      </a:r>
                      <a:endParaRPr lang="zh-CN" altLang="en-US" sz="1400" b="0" dirty="0"/>
                    </a:p>
                  </a:txBody>
                  <a:tcPr marL="91432" marR="91432" marT="45709" marB="45709" anchor="ctr"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……</a:t>
                      </a:r>
                    </a:p>
                  </a:txBody>
                  <a:tcPr marL="91432" marR="91432" marT="45709" marB="45709" anchor="ctr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sp>
        <p:nvSpPr>
          <p:cNvPr id="24" name="矩形 23"/>
          <p:cNvSpPr>
            <a:spLocks noChangeArrowheads="1"/>
          </p:cNvSpPr>
          <p:nvPr/>
        </p:nvSpPr>
        <p:spPr bwMode="auto">
          <a:xfrm>
            <a:off x="3427413" y="1243806"/>
            <a:ext cx="24606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MediaPlayer</a:t>
            </a:r>
            <a:r>
              <a: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常用方法</a:t>
            </a:r>
          </a:p>
        </p:txBody>
      </p:sp>
      <p:sp>
        <p:nvSpPr>
          <p:cNvPr id="25" name="内容占位符 2"/>
          <p:cNvSpPr txBox="1">
            <a:spLocks/>
          </p:cNvSpPr>
          <p:nvPr/>
        </p:nvSpPr>
        <p:spPr bwMode="auto">
          <a:xfrm>
            <a:off x="467544" y="990873"/>
            <a:ext cx="7975600" cy="106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742950" marR="0" lvl="1" indent="-285750" defTabSz="914400" eaLnBrk="0" fontAlgn="auto" latinLnBrk="0" hangingPunct="0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MediaPlayer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类用于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播放音频和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视频文件，该类提供了全面的方法支持多种格式的音频文件（</a:t>
            </a:r>
            <a:r>
              <a:rPr kumimoji="0" lang="en-US" altLang="zh-CN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3gp</a:t>
            </a:r>
            <a:r>
              <a:rPr lang="zh-CN" altLang="en-US" sz="2000" kern="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000" kern="0" dirty="0" err="1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mp4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zh-CN" altLang="en-US" sz="2000" kern="0" dirty="0">
                <a:solidFill>
                  <a:sysClr val="windowText" lastClr="000000"/>
                </a:solidFill>
              </a:rPr>
              <a:t>。</a:t>
            </a: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标题 1"/>
          <p:cNvSpPr>
            <a:spLocks noChangeArrowheads="1"/>
          </p:cNvSpPr>
          <p:nvPr/>
        </p:nvSpPr>
        <p:spPr bwMode="auto">
          <a:xfrm>
            <a:off x="1655985" y="188640"/>
            <a:ext cx="6444407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200" b="1" dirty="0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14.1.1  </a:t>
            </a:r>
            <a:r>
              <a:rPr lang="en-US" altLang="zh-CN" sz="3200" b="1" dirty="0" err="1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MediaPlayer</a:t>
            </a:r>
            <a:r>
              <a:rPr lang="zh-CN" altLang="en-US" sz="3200" b="1" dirty="0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类播放</a:t>
            </a:r>
            <a:r>
              <a:rPr lang="zh-CN" altLang="en-US" sz="3200" b="1" dirty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音频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38712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ChangeArrowheads="1"/>
          </p:cNvSpPr>
          <p:nvPr/>
        </p:nvSpPr>
        <p:spPr bwMode="auto">
          <a:xfrm>
            <a:off x="251520" y="923156"/>
            <a:ext cx="5904656" cy="56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endParaRPr lang="en-US" altLang="zh-CN" sz="2400" b="1" dirty="0">
              <a:solidFill>
                <a:srgbClr val="006BA9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63588" y="1847652"/>
            <a:ext cx="7693025" cy="923330"/>
          </a:xfrm>
          <a:prstGeom prst="rect">
            <a:avLst/>
          </a:prstGeom>
          <a:solidFill>
            <a:srgbClr val="E7F4FF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>
              <a:lnSpc>
                <a:spcPct val="150000"/>
              </a:lnSpc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    MediaPlayer mediaPlayer = new MediaPlayer(); </a:t>
            </a:r>
          </a:p>
          <a:p>
            <a:r>
              <a:rPr lang="en-US" altLang="zh-CN" dirty="0"/>
              <a:t>    mediaPlayer.setAudioStreamType(AudioManager.STREAM_MUSIC);</a:t>
            </a:r>
          </a:p>
        </p:txBody>
      </p:sp>
      <p:sp>
        <p:nvSpPr>
          <p:cNvPr id="28" name="矩形 27"/>
          <p:cNvSpPr/>
          <p:nvPr/>
        </p:nvSpPr>
        <p:spPr bwMode="auto">
          <a:xfrm>
            <a:off x="992906" y="2360692"/>
            <a:ext cx="6675438" cy="369332"/>
          </a:xfrm>
          <a:prstGeom prst="rect">
            <a:avLst/>
          </a:prstGeom>
          <a:ln w="19050">
            <a:solidFill>
              <a:srgbClr val="006BA9"/>
            </a:solidFill>
          </a:ln>
        </p:spPr>
        <p:txBody>
          <a:bodyPr wrap="square" anchor="ctr">
            <a:spAutoFit/>
          </a:bodyPr>
          <a:lstStyle/>
          <a:p>
            <a:pPr algn="ctr"/>
            <a:endParaRPr lang="zh-CN" altLang="en-US" dirty="0">
              <a:ea typeface="宋体" pitchFamily="2" charset="-122"/>
            </a:endParaRPr>
          </a:p>
        </p:txBody>
      </p:sp>
      <p:sp>
        <p:nvSpPr>
          <p:cNvPr id="29" name="圆角矩形 28"/>
          <p:cNvSpPr/>
          <p:nvPr/>
        </p:nvSpPr>
        <p:spPr bwMode="auto">
          <a:xfrm>
            <a:off x="4492660" y="1611976"/>
            <a:ext cx="1998662" cy="408623"/>
          </a:xfrm>
          <a:prstGeom prst="roundRect">
            <a:avLst/>
          </a:prstGeom>
          <a:solidFill>
            <a:srgbClr val="006BA9"/>
          </a:solidFill>
          <a:ln>
            <a:solidFill>
              <a:srgbClr val="006BA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ea typeface="宋体" pitchFamily="2" charset="-122"/>
              </a:rPr>
              <a:t>设置音频类型</a:t>
            </a:r>
            <a:endParaRPr lang="zh-CN" altLang="en-US" b="1" dirty="0">
              <a:solidFill>
                <a:schemeClr val="bg1"/>
              </a:solidFill>
              <a:ea typeface="宋体" pitchFamily="2" charset="-122"/>
            </a:endParaRPr>
          </a:p>
        </p:txBody>
      </p:sp>
      <p:cxnSp>
        <p:nvCxnSpPr>
          <p:cNvPr id="30" name="直接箭头连接符 29"/>
          <p:cNvCxnSpPr/>
          <p:nvPr/>
        </p:nvCxnSpPr>
        <p:spPr bwMode="auto">
          <a:xfrm flipV="1">
            <a:off x="5508104" y="2003306"/>
            <a:ext cx="0" cy="349250"/>
          </a:xfrm>
          <a:prstGeom prst="straightConnector1">
            <a:avLst/>
          </a:prstGeom>
          <a:noFill/>
          <a:ln w="28575" cap="flat" cmpd="sng" algn="ctr">
            <a:solidFill>
              <a:srgbClr val="006BA9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1" name="内容占位符 2"/>
          <p:cNvSpPr txBox="1">
            <a:spLocks/>
          </p:cNvSpPr>
          <p:nvPr/>
        </p:nvSpPr>
        <p:spPr bwMode="auto">
          <a:xfrm>
            <a:off x="363538" y="2935089"/>
            <a:ext cx="8168902" cy="6379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2001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742950" marR="0" lvl="1" indent="-285750" defTabSz="914400" eaLnBrk="0" fontAlgn="auto" latinLnBrk="0" hangingPunct="0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MediaPlayer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接收的音频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类型有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很多种，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其中有四种较为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常用：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0150" marR="0" lvl="2" indent="-285750" defTabSz="914400" eaLnBrk="0" fontAlgn="auto" latinLnBrk="0" hangingPunct="0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l"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AudioManager.STREAM_MUSIC</a:t>
            </a: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（音乐）</a:t>
            </a:r>
          </a:p>
          <a:p>
            <a:pPr marL="1200150" marR="0" lvl="2" indent="-285750" defTabSz="914400" eaLnBrk="0" fontAlgn="auto" latinLnBrk="0" hangingPunct="0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l"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AudioManager.STREAM_RING</a:t>
            </a: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（响铃）</a:t>
            </a:r>
          </a:p>
          <a:p>
            <a:pPr marL="1200150" marR="0" lvl="2" indent="-285750" defTabSz="914400" eaLnBrk="0" fontAlgn="auto" latinLnBrk="0" hangingPunct="0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l"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AudioManager.STREAM_ALARM</a:t>
            </a: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（闹钟）</a:t>
            </a:r>
          </a:p>
          <a:p>
            <a:pPr marL="1200150" marR="0" lvl="2" indent="-285750" defTabSz="914400" eaLnBrk="0" fontAlgn="auto" latinLnBrk="0" hangingPunct="0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l"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AudioManager.STREAM_NOTIFICTION</a:t>
            </a: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（提示</a:t>
            </a: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charset="0"/>
                <a:ea typeface="宋体" pitchFamily="2" charset="-122"/>
              </a:rPr>
              <a:t>音）</a:t>
            </a: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charset="0"/>
              <a:ea typeface="宋体" pitchFamily="2" charset="-122"/>
            </a:endParaRPr>
          </a:p>
          <a:p>
            <a:pPr marL="742950" marR="0" lvl="1" indent="-285750" defTabSz="914400" eaLnBrk="0" fontAlgn="auto" latinLnBrk="0" hangingPunct="0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charset="0"/>
                <a:ea typeface="宋体" pitchFamily="2" charset="-122"/>
              </a:rPr>
              <a:t>音频类型不同占据的内存空间也不同，音频时间越短占的内存越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charset="0"/>
                <a:ea typeface="宋体" pitchFamily="2" charset="-122"/>
              </a:rPr>
              <a:t>小</a:t>
            </a: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charset="0"/>
              <a:ea typeface="宋体" pitchFamily="2" charset="-122"/>
            </a:endParaRPr>
          </a:p>
        </p:txBody>
      </p:sp>
      <p:sp>
        <p:nvSpPr>
          <p:cNvPr id="11" name="矩形 24"/>
          <p:cNvSpPr>
            <a:spLocks noChangeArrowheads="1"/>
          </p:cNvSpPr>
          <p:nvPr/>
        </p:nvSpPr>
        <p:spPr bwMode="auto">
          <a:xfrm>
            <a:off x="542925" y="1484784"/>
            <a:ext cx="8102600" cy="4896544"/>
          </a:xfrm>
          <a:prstGeom prst="rect">
            <a:avLst/>
          </a:prstGeom>
          <a:noFill/>
          <a:ln w="19050" algn="ctr">
            <a:solidFill>
              <a:srgbClr val="006BA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buFont typeface="Arial" charset="0"/>
              <a:buNone/>
            </a:pPr>
            <a:endParaRPr lang="zh-CN" altLang="en-US"/>
          </a:p>
        </p:txBody>
      </p:sp>
      <p:sp>
        <p:nvSpPr>
          <p:cNvPr id="12" name="任意多边形 11"/>
          <p:cNvSpPr/>
          <p:nvPr/>
        </p:nvSpPr>
        <p:spPr bwMode="auto">
          <a:xfrm>
            <a:off x="5292080" y="1257325"/>
            <a:ext cx="2486720" cy="371475"/>
          </a:xfrm>
          <a:custGeom>
            <a:avLst/>
            <a:gdLst>
              <a:gd name="connsiteX0" fmla="*/ 0 w 4267200"/>
              <a:gd name="connsiteY0" fmla="*/ 201820 h 1210897"/>
              <a:gd name="connsiteX1" fmla="*/ 201820 w 4267200"/>
              <a:gd name="connsiteY1" fmla="*/ 0 h 1210897"/>
              <a:gd name="connsiteX2" fmla="*/ 4065380 w 4267200"/>
              <a:gd name="connsiteY2" fmla="*/ 0 h 1210897"/>
              <a:gd name="connsiteX3" fmla="*/ 4267200 w 4267200"/>
              <a:gd name="connsiteY3" fmla="*/ 201820 h 1210897"/>
              <a:gd name="connsiteX4" fmla="*/ 4267200 w 4267200"/>
              <a:gd name="connsiteY4" fmla="*/ 1009077 h 1210897"/>
              <a:gd name="connsiteX5" fmla="*/ 4065380 w 4267200"/>
              <a:gd name="connsiteY5" fmla="*/ 1210897 h 1210897"/>
              <a:gd name="connsiteX6" fmla="*/ 201820 w 4267200"/>
              <a:gd name="connsiteY6" fmla="*/ 1210897 h 1210897"/>
              <a:gd name="connsiteX7" fmla="*/ 0 w 4267200"/>
              <a:gd name="connsiteY7" fmla="*/ 1009077 h 1210897"/>
              <a:gd name="connsiteX8" fmla="*/ 0 w 4267200"/>
              <a:gd name="connsiteY8" fmla="*/ 201820 h 121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1210897">
                <a:moveTo>
                  <a:pt x="0" y="201820"/>
                </a:moveTo>
                <a:cubicBezTo>
                  <a:pt x="0" y="90358"/>
                  <a:pt x="90358" y="0"/>
                  <a:pt x="201820" y="0"/>
                </a:cubicBezTo>
                <a:lnTo>
                  <a:pt x="4065380" y="0"/>
                </a:lnTo>
                <a:cubicBezTo>
                  <a:pt x="4176842" y="0"/>
                  <a:pt x="4267200" y="90358"/>
                  <a:pt x="4267200" y="201820"/>
                </a:cubicBezTo>
                <a:lnTo>
                  <a:pt x="4267200" y="1009077"/>
                </a:lnTo>
                <a:cubicBezTo>
                  <a:pt x="4267200" y="1120539"/>
                  <a:pt x="4176842" y="1210897"/>
                  <a:pt x="4065380" y="1210897"/>
                </a:cubicBezTo>
                <a:lnTo>
                  <a:pt x="201820" y="1210897"/>
                </a:lnTo>
                <a:cubicBezTo>
                  <a:pt x="90358" y="1210897"/>
                  <a:pt x="0" y="1120539"/>
                  <a:pt x="0" y="1009077"/>
                </a:cubicBezTo>
                <a:lnTo>
                  <a:pt x="0" y="201820"/>
                </a:lnTo>
                <a:close/>
              </a:path>
            </a:pathLst>
          </a:custGeom>
          <a:solidFill>
            <a:srgbClr val="006BA9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0401" tIns="59111" rIns="220401" bIns="59111" spcCol="1270" anchor="ctr"/>
          <a:lstStyle/>
          <a:p>
            <a:pPr algn="ctr"/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创建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MediaPlayer</a:t>
            </a:r>
          </a:p>
        </p:txBody>
      </p:sp>
      <p:sp>
        <p:nvSpPr>
          <p:cNvPr id="14" name="标题 1"/>
          <p:cNvSpPr>
            <a:spLocks noChangeArrowheads="1"/>
          </p:cNvSpPr>
          <p:nvPr/>
        </p:nvSpPr>
        <p:spPr bwMode="auto">
          <a:xfrm>
            <a:off x="1655985" y="188640"/>
            <a:ext cx="658842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200" b="1" dirty="0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14.1.1  </a:t>
            </a:r>
            <a:r>
              <a:rPr lang="en-US" altLang="zh-CN" sz="3200" b="1" dirty="0" err="1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MediaPlayer</a:t>
            </a:r>
            <a:r>
              <a:rPr lang="zh-CN" altLang="en-US" sz="3200" b="1" dirty="0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类播放</a:t>
            </a:r>
            <a:r>
              <a:rPr lang="zh-CN" altLang="en-US" sz="3200" b="1" dirty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音频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15396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8" grpId="1" animBg="1"/>
      <p:bldP spid="29" grpId="0" animBg="1"/>
      <p:bldP spid="29" grpId="1" animBg="1"/>
      <p:bldP spid="3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24"/>
          <p:cNvSpPr>
            <a:spLocks noChangeArrowheads="1"/>
          </p:cNvSpPr>
          <p:nvPr/>
        </p:nvSpPr>
        <p:spPr bwMode="auto">
          <a:xfrm>
            <a:off x="542925" y="1568226"/>
            <a:ext cx="8102600" cy="4453061"/>
          </a:xfrm>
          <a:prstGeom prst="rect">
            <a:avLst/>
          </a:prstGeom>
          <a:noFill/>
          <a:ln w="19050" algn="ctr">
            <a:solidFill>
              <a:srgbClr val="006BA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buFont typeface="Arial" charset="0"/>
              <a:buNone/>
            </a:pPr>
            <a:endParaRPr lang="zh-CN" altLang="en-US"/>
          </a:p>
        </p:txBody>
      </p:sp>
      <p:sp>
        <p:nvSpPr>
          <p:cNvPr id="6" name="任意多边形 5"/>
          <p:cNvSpPr/>
          <p:nvPr/>
        </p:nvSpPr>
        <p:spPr bwMode="auto">
          <a:xfrm>
            <a:off x="5580112" y="1340768"/>
            <a:ext cx="2198688" cy="371475"/>
          </a:xfrm>
          <a:custGeom>
            <a:avLst/>
            <a:gdLst>
              <a:gd name="connsiteX0" fmla="*/ 0 w 4267200"/>
              <a:gd name="connsiteY0" fmla="*/ 201820 h 1210897"/>
              <a:gd name="connsiteX1" fmla="*/ 201820 w 4267200"/>
              <a:gd name="connsiteY1" fmla="*/ 0 h 1210897"/>
              <a:gd name="connsiteX2" fmla="*/ 4065380 w 4267200"/>
              <a:gd name="connsiteY2" fmla="*/ 0 h 1210897"/>
              <a:gd name="connsiteX3" fmla="*/ 4267200 w 4267200"/>
              <a:gd name="connsiteY3" fmla="*/ 201820 h 1210897"/>
              <a:gd name="connsiteX4" fmla="*/ 4267200 w 4267200"/>
              <a:gd name="connsiteY4" fmla="*/ 1009077 h 1210897"/>
              <a:gd name="connsiteX5" fmla="*/ 4065380 w 4267200"/>
              <a:gd name="connsiteY5" fmla="*/ 1210897 h 1210897"/>
              <a:gd name="connsiteX6" fmla="*/ 201820 w 4267200"/>
              <a:gd name="connsiteY6" fmla="*/ 1210897 h 1210897"/>
              <a:gd name="connsiteX7" fmla="*/ 0 w 4267200"/>
              <a:gd name="connsiteY7" fmla="*/ 1009077 h 1210897"/>
              <a:gd name="connsiteX8" fmla="*/ 0 w 4267200"/>
              <a:gd name="connsiteY8" fmla="*/ 201820 h 121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1210897">
                <a:moveTo>
                  <a:pt x="0" y="201820"/>
                </a:moveTo>
                <a:cubicBezTo>
                  <a:pt x="0" y="90358"/>
                  <a:pt x="90358" y="0"/>
                  <a:pt x="201820" y="0"/>
                </a:cubicBezTo>
                <a:lnTo>
                  <a:pt x="4065380" y="0"/>
                </a:lnTo>
                <a:cubicBezTo>
                  <a:pt x="4176842" y="0"/>
                  <a:pt x="4267200" y="90358"/>
                  <a:pt x="4267200" y="201820"/>
                </a:cubicBezTo>
                <a:lnTo>
                  <a:pt x="4267200" y="1009077"/>
                </a:lnTo>
                <a:cubicBezTo>
                  <a:pt x="4267200" y="1120539"/>
                  <a:pt x="4176842" y="1210897"/>
                  <a:pt x="4065380" y="1210897"/>
                </a:cubicBezTo>
                <a:lnTo>
                  <a:pt x="201820" y="1210897"/>
                </a:lnTo>
                <a:cubicBezTo>
                  <a:pt x="90358" y="1210897"/>
                  <a:pt x="0" y="1120539"/>
                  <a:pt x="0" y="1009077"/>
                </a:cubicBezTo>
                <a:lnTo>
                  <a:pt x="0" y="201820"/>
                </a:lnTo>
                <a:close/>
              </a:path>
            </a:pathLst>
          </a:custGeom>
          <a:solidFill>
            <a:srgbClr val="006BA9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0401" tIns="59111" rIns="220401" bIns="59111" spcCol="127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设置数据源</a:t>
            </a:r>
          </a:p>
        </p:txBody>
      </p:sp>
      <p:sp>
        <p:nvSpPr>
          <p:cNvPr id="16" name="内容占位符 2"/>
          <p:cNvSpPr txBox="1">
            <a:spLocks/>
          </p:cNvSpPr>
          <p:nvPr/>
        </p:nvSpPr>
        <p:spPr bwMode="auto">
          <a:xfrm>
            <a:off x="481013" y="1804804"/>
            <a:ext cx="7975600" cy="106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lvl="1">
              <a:lnSpc>
                <a:spcPct val="150000"/>
              </a:lnSpc>
              <a:spcBef>
                <a:spcPct val="20000"/>
              </a:spcBef>
              <a:buFontTx/>
              <a:buChar char="–"/>
            </a:pPr>
            <a:r>
              <a:rPr lang="zh-CN" altLang="en-US" sz="2000" dirty="0" smtClean="0"/>
              <a:t>设置数据源有三种方式，分别是播放应用自带的音频文件、播放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SD</a:t>
            </a:r>
            <a:r>
              <a:rPr lang="zh-CN" altLang="en-US" sz="2000" dirty="0" smtClean="0"/>
              <a:t>卡中的音频文件、播放网络音频文件。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63588" y="3271647"/>
            <a:ext cx="7693025" cy="1289071"/>
          </a:xfrm>
          <a:prstGeom prst="rect">
            <a:avLst/>
          </a:prstGeom>
          <a:solidFill>
            <a:srgbClr val="E7F4FF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>
              <a:lnSpc>
                <a:spcPct val="150000"/>
              </a:lnSpc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    mediaPlayer.create(this,R.raw.xxx);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mediaPlayer.setDataSource</a:t>
            </a:r>
            <a:r>
              <a:rPr lang="en-US" altLang="zh-CN" dirty="0"/>
              <a:t>("SD</a:t>
            </a:r>
            <a:r>
              <a:rPr lang="zh-CN" altLang="en-US" dirty="0" smtClean="0"/>
              <a:t>卡中的音频文件路径</a:t>
            </a:r>
            <a:r>
              <a:rPr lang="en-US" altLang="zh-CN" dirty="0" smtClean="0"/>
              <a:t>"); </a:t>
            </a:r>
            <a:endParaRPr lang="en-US" altLang="zh-CN" dirty="0"/>
          </a:p>
          <a:p>
            <a:r>
              <a:rPr lang="en-US" altLang="zh-CN" dirty="0"/>
              <a:t>    mediaPlayer.setDataSource("http://www.xxx.mp3");</a:t>
            </a:r>
          </a:p>
        </p:txBody>
      </p:sp>
      <p:sp>
        <p:nvSpPr>
          <p:cNvPr id="28" name="矩形 27"/>
          <p:cNvSpPr/>
          <p:nvPr/>
        </p:nvSpPr>
        <p:spPr bwMode="auto">
          <a:xfrm>
            <a:off x="2843808" y="3371121"/>
            <a:ext cx="1402080" cy="369332"/>
          </a:xfrm>
          <a:prstGeom prst="rect">
            <a:avLst/>
          </a:prstGeom>
          <a:ln w="19050">
            <a:solidFill>
              <a:srgbClr val="006BA9"/>
            </a:solidFill>
          </a:ln>
        </p:spPr>
        <p:txBody>
          <a:bodyPr wrap="square" anchor="ctr">
            <a:spAutoFit/>
          </a:bodyPr>
          <a:lstStyle/>
          <a:p>
            <a:pPr algn="ctr"/>
            <a:endParaRPr lang="zh-CN" altLang="en-US" dirty="0">
              <a:ea typeface="宋体" pitchFamily="2" charset="-122"/>
            </a:endParaRPr>
          </a:p>
        </p:txBody>
      </p:sp>
      <p:sp>
        <p:nvSpPr>
          <p:cNvPr id="29" name="圆角矩形 28"/>
          <p:cNvSpPr/>
          <p:nvPr/>
        </p:nvSpPr>
        <p:spPr bwMode="auto">
          <a:xfrm>
            <a:off x="2280054" y="2704347"/>
            <a:ext cx="2634842" cy="360000"/>
          </a:xfrm>
          <a:prstGeom prst="roundRect">
            <a:avLst/>
          </a:prstGeom>
          <a:solidFill>
            <a:srgbClr val="006BA9"/>
          </a:solidFill>
          <a:ln>
            <a:solidFill>
              <a:srgbClr val="006BA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ea typeface="宋体" pitchFamily="2" charset="-122"/>
              </a:rPr>
              <a:t>应用程序自带音频文件</a:t>
            </a:r>
            <a:endParaRPr lang="en-US" altLang="zh-CN" b="1" dirty="0">
              <a:solidFill>
                <a:schemeClr val="bg1"/>
              </a:solidFill>
              <a:ea typeface="宋体" pitchFamily="2" charset="-122"/>
            </a:endParaRPr>
          </a:p>
        </p:txBody>
      </p:sp>
      <p:cxnSp>
        <p:nvCxnSpPr>
          <p:cNvPr id="30" name="直接箭头连接符 29"/>
          <p:cNvCxnSpPr/>
          <p:nvPr/>
        </p:nvCxnSpPr>
        <p:spPr bwMode="auto">
          <a:xfrm flipV="1">
            <a:off x="3569073" y="3052601"/>
            <a:ext cx="0" cy="318521"/>
          </a:xfrm>
          <a:prstGeom prst="straightConnector1">
            <a:avLst/>
          </a:prstGeom>
          <a:noFill/>
          <a:ln w="28575" cap="flat" cmpd="sng" algn="ctr">
            <a:solidFill>
              <a:srgbClr val="006BA9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1" name="矩形 30"/>
          <p:cNvSpPr/>
          <p:nvPr/>
        </p:nvSpPr>
        <p:spPr bwMode="auto">
          <a:xfrm>
            <a:off x="3587930" y="3797390"/>
            <a:ext cx="2653933" cy="369332"/>
          </a:xfrm>
          <a:prstGeom prst="rect">
            <a:avLst/>
          </a:prstGeom>
          <a:ln w="19050">
            <a:solidFill>
              <a:srgbClr val="006BA9"/>
            </a:solidFill>
          </a:ln>
        </p:spPr>
        <p:txBody>
          <a:bodyPr wrap="square" anchor="ctr">
            <a:spAutoFit/>
          </a:bodyPr>
          <a:lstStyle/>
          <a:p>
            <a:pPr algn="ctr"/>
            <a:endParaRPr lang="zh-CN" altLang="en-US" dirty="0">
              <a:ea typeface="宋体" pitchFamily="2" charset="-122"/>
            </a:endParaRPr>
          </a:p>
        </p:txBody>
      </p:sp>
      <p:sp>
        <p:nvSpPr>
          <p:cNvPr id="32" name="圆角矩形 31"/>
          <p:cNvSpPr/>
          <p:nvPr/>
        </p:nvSpPr>
        <p:spPr bwMode="auto">
          <a:xfrm>
            <a:off x="4230302" y="3007549"/>
            <a:ext cx="2073094" cy="408623"/>
          </a:xfrm>
          <a:prstGeom prst="roundRect">
            <a:avLst/>
          </a:prstGeom>
          <a:solidFill>
            <a:srgbClr val="006BA9"/>
          </a:solidFill>
          <a:ln>
            <a:solidFill>
              <a:srgbClr val="006BA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SD</a:t>
            </a:r>
            <a:r>
              <a:rPr lang="zh-CN" altLang="en-US" b="1" dirty="0">
                <a:solidFill>
                  <a:schemeClr val="bg1"/>
                </a:solidFill>
                <a:ea typeface="宋体" pitchFamily="2" charset="-122"/>
              </a:rPr>
              <a:t>卡中音频文件</a:t>
            </a:r>
          </a:p>
        </p:txBody>
      </p:sp>
      <p:cxnSp>
        <p:nvCxnSpPr>
          <p:cNvPr id="33" name="直接箭头连接符 32"/>
          <p:cNvCxnSpPr/>
          <p:nvPr/>
        </p:nvCxnSpPr>
        <p:spPr bwMode="auto">
          <a:xfrm flipV="1">
            <a:off x="5266849" y="3429040"/>
            <a:ext cx="0" cy="360000"/>
          </a:xfrm>
          <a:prstGeom prst="straightConnector1">
            <a:avLst/>
          </a:prstGeom>
          <a:noFill/>
          <a:ln w="28575" cap="flat" cmpd="sng" algn="ctr">
            <a:solidFill>
              <a:srgbClr val="006BA9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4" name="矩形 33"/>
          <p:cNvSpPr/>
          <p:nvPr/>
        </p:nvSpPr>
        <p:spPr bwMode="auto">
          <a:xfrm>
            <a:off x="3701164" y="4211796"/>
            <a:ext cx="2116184" cy="369332"/>
          </a:xfrm>
          <a:prstGeom prst="rect">
            <a:avLst/>
          </a:prstGeom>
          <a:ln w="19050">
            <a:solidFill>
              <a:srgbClr val="006BA9"/>
            </a:solidFill>
          </a:ln>
        </p:spPr>
        <p:txBody>
          <a:bodyPr wrap="square" anchor="ctr">
            <a:spAutoFit/>
          </a:bodyPr>
          <a:lstStyle/>
          <a:p>
            <a:pPr algn="ctr"/>
            <a:endParaRPr lang="zh-CN" altLang="en-US" dirty="0">
              <a:ea typeface="宋体" pitchFamily="2" charset="-122"/>
            </a:endParaRPr>
          </a:p>
        </p:txBody>
      </p:sp>
      <p:sp>
        <p:nvSpPr>
          <p:cNvPr id="35" name="圆角矩形 34"/>
          <p:cNvSpPr/>
          <p:nvPr/>
        </p:nvSpPr>
        <p:spPr bwMode="auto">
          <a:xfrm>
            <a:off x="6373353" y="4211763"/>
            <a:ext cx="1724157" cy="360000"/>
          </a:xfrm>
          <a:prstGeom prst="roundRect">
            <a:avLst/>
          </a:prstGeom>
          <a:solidFill>
            <a:srgbClr val="006BA9"/>
          </a:solidFill>
          <a:ln>
            <a:solidFill>
              <a:srgbClr val="006BA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ea typeface="宋体" pitchFamily="2" charset="-122"/>
              </a:rPr>
              <a:t>网络音频文件</a:t>
            </a:r>
          </a:p>
        </p:txBody>
      </p:sp>
      <p:cxnSp>
        <p:nvCxnSpPr>
          <p:cNvPr id="36" name="直接箭头连接符 35"/>
          <p:cNvCxnSpPr/>
          <p:nvPr/>
        </p:nvCxnSpPr>
        <p:spPr bwMode="auto">
          <a:xfrm flipV="1">
            <a:off x="5817348" y="4393245"/>
            <a:ext cx="537749" cy="1"/>
          </a:xfrm>
          <a:prstGeom prst="straightConnector1">
            <a:avLst/>
          </a:prstGeom>
          <a:noFill/>
          <a:ln w="28575" cap="flat" cmpd="sng" algn="ctr">
            <a:solidFill>
              <a:srgbClr val="006BA9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标题 1"/>
          <p:cNvSpPr>
            <a:spLocks noChangeArrowheads="1"/>
          </p:cNvSpPr>
          <p:nvPr/>
        </p:nvSpPr>
        <p:spPr bwMode="auto">
          <a:xfrm>
            <a:off x="251520" y="923156"/>
            <a:ext cx="4944491" cy="56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endParaRPr lang="zh-CN" altLang="en-US" sz="2400" b="1" dirty="0">
              <a:solidFill>
                <a:srgbClr val="006BA9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  <p:sp>
        <p:nvSpPr>
          <p:cNvPr id="17" name="标题 1"/>
          <p:cNvSpPr>
            <a:spLocks noChangeArrowheads="1"/>
          </p:cNvSpPr>
          <p:nvPr/>
        </p:nvSpPr>
        <p:spPr bwMode="auto">
          <a:xfrm>
            <a:off x="1655985" y="188640"/>
            <a:ext cx="6989540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200" b="1" dirty="0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14.1.1  </a:t>
            </a:r>
            <a:r>
              <a:rPr lang="en-US" altLang="zh-CN" sz="3200" b="1" dirty="0" err="1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MediaPlayer</a:t>
            </a:r>
            <a:r>
              <a:rPr lang="zh-CN" altLang="en-US" sz="3200" b="1" dirty="0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类播放</a:t>
            </a:r>
            <a:r>
              <a:rPr lang="zh-CN" altLang="en-US" sz="3200" b="1" dirty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音频</a:t>
            </a:r>
          </a:p>
        </p:txBody>
      </p:sp>
      <p:sp>
        <p:nvSpPr>
          <p:cNvPr id="38" name="圆角矩形标注 37"/>
          <p:cNvSpPr/>
          <p:nvPr/>
        </p:nvSpPr>
        <p:spPr bwMode="auto">
          <a:xfrm>
            <a:off x="1015083" y="4869160"/>
            <a:ext cx="7157317" cy="912618"/>
          </a:xfrm>
          <a:prstGeom prst="wedgeRoundRectCallout">
            <a:avLst>
              <a:gd name="adj1" fmla="val 16702"/>
              <a:gd name="adj2" fmla="val -76429"/>
              <a:gd name="adj3" fmla="val 16667"/>
            </a:avLst>
          </a:prstGeom>
          <a:solidFill>
            <a:srgbClr val="A3D3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/>
        </p:spPr>
        <p:txBody>
          <a:bodyPr anchor="ctr"/>
          <a:lstStyle/>
          <a:p>
            <a:pPr lvl="0">
              <a:lnSpc>
                <a:spcPct val="150000"/>
              </a:lnSpc>
              <a:defRPr/>
            </a:pPr>
            <a:r>
              <a:rPr lang="en-US" altLang="zh-CN" dirty="0" smtClean="0"/>
              <a:t>         </a:t>
            </a:r>
            <a:r>
              <a:rPr lang="zh-CN" altLang="zh-CN" dirty="0" smtClean="0"/>
              <a:t>需要</a:t>
            </a:r>
            <a:r>
              <a:rPr lang="zh-CN" altLang="zh-CN" dirty="0"/>
              <a:t>注意的是，播放网络中的音频文件时，需要在清单文件中添加访问网络的权限</a:t>
            </a: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宋体"/>
              </a:rPr>
              <a:t>。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ea typeface="宋体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19014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28" grpId="1" animBg="1"/>
      <p:bldP spid="29" grpId="0" animBg="1"/>
      <p:bldP spid="29" grpId="1" animBg="1"/>
      <p:bldP spid="31" grpId="0" animBg="1"/>
      <p:bldP spid="31" grpId="1" animBg="1"/>
      <p:bldP spid="32" grpId="0" animBg="1"/>
      <p:bldP spid="32" grpId="1" animBg="1"/>
      <p:bldP spid="34" grpId="0" animBg="1"/>
      <p:bldP spid="34" grpId="1" animBg="1"/>
      <p:bldP spid="35" grpId="0" animBg="1"/>
      <p:bldP spid="35" grpId="1" animBg="1"/>
      <p:bldP spid="3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24"/>
          <p:cNvSpPr>
            <a:spLocks noChangeArrowheads="1"/>
          </p:cNvSpPr>
          <p:nvPr/>
        </p:nvSpPr>
        <p:spPr bwMode="auto">
          <a:xfrm>
            <a:off x="542925" y="1834416"/>
            <a:ext cx="8102600" cy="3826832"/>
          </a:xfrm>
          <a:prstGeom prst="rect">
            <a:avLst/>
          </a:prstGeom>
          <a:noFill/>
          <a:ln w="19050" algn="ctr">
            <a:solidFill>
              <a:srgbClr val="006BA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buFont typeface="Arial" charset="0"/>
              <a:buNone/>
            </a:pPr>
            <a:endParaRPr lang="zh-CN" altLang="en-US"/>
          </a:p>
        </p:txBody>
      </p:sp>
      <p:sp>
        <p:nvSpPr>
          <p:cNvPr id="6" name="任意多边形 5"/>
          <p:cNvSpPr/>
          <p:nvPr/>
        </p:nvSpPr>
        <p:spPr bwMode="auto">
          <a:xfrm>
            <a:off x="5724128" y="1648678"/>
            <a:ext cx="2160240" cy="371475"/>
          </a:xfrm>
          <a:custGeom>
            <a:avLst/>
            <a:gdLst>
              <a:gd name="connsiteX0" fmla="*/ 0 w 4267200"/>
              <a:gd name="connsiteY0" fmla="*/ 201820 h 1210897"/>
              <a:gd name="connsiteX1" fmla="*/ 201820 w 4267200"/>
              <a:gd name="connsiteY1" fmla="*/ 0 h 1210897"/>
              <a:gd name="connsiteX2" fmla="*/ 4065380 w 4267200"/>
              <a:gd name="connsiteY2" fmla="*/ 0 h 1210897"/>
              <a:gd name="connsiteX3" fmla="*/ 4267200 w 4267200"/>
              <a:gd name="connsiteY3" fmla="*/ 201820 h 1210897"/>
              <a:gd name="connsiteX4" fmla="*/ 4267200 w 4267200"/>
              <a:gd name="connsiteY4" fmla="*/ 1009077 h 1210897"/>
              <a:gd name="connsiteX5" fmla="*/ 4065380 w 4267200"/>
              <a:gd name="connsiteY5" fmla="*/ 1210897 h 1210897"/>
              <a:gd name="connsiteX6" fmla="*/ 201820 w 4267200"/>
              <a:gd name="connsiteY6" fmla="*/ 1210897 h 1210897"/>
              <a:gd name="connsiteX7" fmla="*/ 0 w 4267200"/>
              <a:gd name="connsiteY7" fmla="*/ 1009077 h 1210897"/>
              <a:gd name="connsiteX8" fmla="*/ 0 w 4267200"/>
              <a:gd name="connsiteY8" fmla="*/ 201820 h 121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1210897">
                <a:moveTo>
                  <a:pt x="0" y="201820"/>
                </a:moveTo>
                <a:cubicBezTo>
                  <a:pt x="0" y="90358"/>
                  <a:pt x="90358" y="0"/>
                  <a:pt x="201820" y="0"/>
                </a:cubicBezTo>
                <a:lnTo>
                  <a:pt x="4065380" y="0"/>
                </a:lnTo>
                <a:cubicBezTo>
                  <a:pt x="4176842" y="0"/>
                  <a:pt x="4267200" y="90358"/>
                  <a:pt x="4267200" y="201820"/>
                </a:cubicBezTo>
                <a:lnTo>
                  <a:pt x="4267200" y="1009077"/>
                </a:lnTo>
                <a:cubicBezTo>
                  <a:pt x="4267200" y="1120539"/>
                  <a:pt x="4176842" y="1210897"/>
                  <a:pt x="4065380" y="1210897"/>
                </a:cubicBezTo>
                <a:lnTo>
                  <a:pt x="201820" y="1210897"/>
                </a:lnTo>
                <a:cubicBezTo>
                  <a:pt x="90358" y="1210897"/>
                  <a:pt x="0" y="1120539"/>
                  <a:pt x="0" y="1009077"/>
                </a:cubicBezTo>
                <a:lnTo>
                  <a:pt x="0" y="201820"/>
                </a:lnTo>
                <a:close/>
              </a:path>
            </a:pathLst>
          </a:custGeom>
          <a:solidFill>
            <a:srgbClr val="006BA9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0401" tIns="59111" rIns="220401" bIns="59111" spcCol="127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播放小音频文件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63588" y="2443324"/>
            <a:ext cx="7693025" cy="873572"/>
          </a:xfrm>
          <a:prstGeom prst="rect">
            <a:avLst/>
          </a:prstGeom>
          <a:solidFill>
            <a:srgbClr val="E7F4FF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>
              <a:lnSpc>
                <a:spcPct val="150000"/>
              </a:lnSpc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    mediaPlayer.prepare();  </a:t>
            </a:r>
          </a:p>
          <a:p>
            <a:r>
              <a:rPr lang="en-US" altLang="zh-CN" dirty="0"/>
              <a:t>    mediaPlayer.start(); </a:t>
            </a:r>
          </a:p>
        </p:txBody>
      </p:sp>
      <p:sp>
        <p:nvSpPr>
          <p:cNvPr id="20" name="圆角矩形标注 19"/>
          <p:cNvSpPr/>
          <p:nvPr/>
        </p:nvSpPr>
        <p:spPr bwMode="auto">
          <a:xfrm>
            <a:off x="1031441" y="3717032"/>
            <a:ext cx="7157317" cy="912618"/>
          </a:xfrm>
          <a:prstGeom prst="wedgeRoundRectCallout">
            <a:avLst>
              <a:gd name="adj1" fmla="val 16702"/>
              <a:gd name="adj2" fmla="val -76429"/>
              <a:gd name="adj3" fmla="val 16667"/>
            </a:avLst>
          </a:prstGeom>
          <a:solidFill>
            <a:srgbClr val="A3D3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/>
        </p:spPr>
        <p:txBody>
          <a:bodyPr anchor="ctr"/>
          <a:lstStyle/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</a:t>
            </a: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      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prepare()</a:t>
            </a: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方法是同步操作，在主线程中执行，它会对音频文件进行解码，当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prepare()</a:t>
            </a: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执行完成之后才会向下</a:t>
            </a: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宋体"/>
              </a:rPr>
              <a:t>执行。</a:t>
            </a:r>
          </a:p>
        </p:txBody>
      </p:sp>
      <p:sp>
        <p:nvSpPr>
          <p:cNvPr id="7" name="标题 1"/>
          <p:cNvSpPr>
            <a:spLocks noChangeArrowheads="1"/>
          </p:cNvSpPr>
          <p:nvPr/>
        </p:nvSpPr>
        <p:spPr bwMode="auto">
          <a:xfrm>
            <a:off x="251520" y="923156"/>
            <a:ext cx="4944491" cy="56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endParaRPr lang="zh-CN" altLang="en-US" sz="2400" b="1" dirty="0">
              <a:solidFill>
                <a:srgbClr val="006BA9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  <p:sp>
        <p:nvSpPr>
          <p:cNvPr id="8" name="标题 1"/>
          <p:cNvSpPr>
            <a:spLocks noChangeArrowheads="1"/>
          </p:cNvSpPr>
          <p:nvPr/>
        </p:nvSpPr>
        <p:spPr bwMode="auto">
          <a:xfrm>
            <a:off x="1655985" y="188640"/>
            <a:ext cx="653277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200" b="1" dirty="0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14.1.1  </a:t>
            </a:r>
            <a:r>
              <a:rPr lang="en-US" altLang="zh-CN" sz="3200" b="1" dirty="0" err="1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MediaPlayer</a:t>
            </a:r>
            <a:r>
              <a:rPr lang="zh-CN" altLang="en-US" sz="3200" b="1" dirty="0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类播放</a:t>
            </a:r>
            <a:r>
              <a:rPr lang="zh-CN" altLang="en-US" sz="3200" b="1" dirty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音频</a:t>
            </a:r>
          </a:p>
        </p:txBody>
      </p:sp>
      <p:sp>
        <p:nvSpPr>
          <p:cNvPr id="9" name="矩形 8"/>
          <p:cNvSpPr/>
          <p:nvPr/>
        </p:nvSpPr>
        <p:spPr bwMode="auto">
          <a:xfrm>
            <a:off x="1031441" y="2555612"/>
            <a:ext cx="2116184" cy="369332"/>
          </a:xfrm>
          <a:prstGeom prst="rect">
            <a:avLst/>
          </a:prstGeom>
          <a:ln w="19050">
            <a:solidFill>
              <a:srgbClr val="006BA9"/>
            </a:solidFill>
          </a:ln>
        </p:spPr>
        <p:txBody>
          <a:bodyPr wrap="square" anchor="ctr">
            <a:spAutoFit/>
          </a:bodyPr>
          <a:lstStyle/>
          <a:p>
            <a:pPr algn="ctr"/>
            <a:endParaRPr lang="zh-CN" altLang="en-US" dirty="0">
              <a:ea typeface="宋体" pitchFamily="2" charset="-122"/>
            </a:endParaRPr>
          </a:p>
        </p:txBody>
      </p:sp>
      <p:sp>
        <p:nvSpPr>
          <p:cNvPr id="10" name="圆角矩形 9"/>
          <p:cNvSpPr/>
          <p:nvPr/>
        </p:nvSpPr>
        <p:spPr bwMode="auto">
          <a:xfrm>
            <a:off x="3703630" y="2531268"/>
            <a:ext cx="2884594" cy="408623"/>
          </a:xfrm>
          <a:prstGeom prst="roundRect">
            <a:avLst/>
          </a:prstGeom>
          <a:solidFill>
            <a:srgbClr val="006BA9"/>
          </a:solidFill>
          <a:ln>
            <a:solidFill>
              <a:srgbClr val="006BA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ea typeface="宋体" pitchFamily="2" charset="-122"/>
              </a:rPr>
              <a:t>将音频文件解析到内存中</a:t>
            </a:r>
            <a:endParaRPr lang="zh-CN" altLang="en-US" b="1" dirty="0">
              <a:solidFill>
                <a:schemeClr val="bg1"/>
              </a:solidFill>
              <a:ea typeface="宋体" pitchFamily="2" charset="-122"/>
            </a:endParaRPr>
          </a:p>
        </p:txBody>
      </p:sp>
      <p:cxnSp>
        <p:nvCxnSpPr>
          <p:cNvPr id="11" name="直接箭头连接符 10"/>
          <p:cNvCxnSpPr/>
          <p:nvPr/>
        </p:nvCxnSpPr>
        <p:spPr bwMode="auto">
          <a:xfrm flipV="1">
            <a:off x="3147625" y="2737061"/>
            <a:ext cx="537749" cy="1"/>
          </a:xfrm>
          <a:prstGeom prst="straightConnector1">
            <a:avLst/>
          </a:prstGeom>
          <a:noFill/>
          <a:ln w="28575" cap="flat" cmpd="sng" algn="ctr">
            <a:solidFill>
              <a:srgbClr val="006BA9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矩形 11"/>
          <p:cNvSpPr/>
          <p:nvPr/>
        </p:nvSpPr>
        <p:spPr bwMode="auto">
          <a:xfrm>
            <a:off x="1031441" y="2977396"/>
            <a:ext cx="2116184" cy="369332"/>
          </a:xfrm>
          <a:prstGeom prst="rect">
            <a:avLst/>
          </a:prstGeom>
          <a:ln w="19050">
            <a:solidFill>
              <a:srgbClr val="006BA9"/>
            </a:solidFill>
          </a:ln>
        </p:spPr>
        <p:txBody>
          <a:bodyPr wrap="square" anchor="ctr">
            <a:spAutoFit/>
          </a:bodyPr>
          <a:lstStyle/>
          <a:p>
            <a:pPr algn="ctr"/>
            <a:endParaRPr lang="zh-CN" altLang="en-US" dirty="0">
              <a:ea typeface="宋体" pitchFamily="2" charset="-122"/>
            </a:endParaRPr>
          </a:p>
        </p:txBody>
      </p:sp>
      <p:sp>
        <p:nvSpPr>
          <p:cNvPr id="13" name="圆角矩形 12"/>
          <p:cNvSpPr/>
          <p:nvPr/>
        </p:nvSpPr>
        <p:spPr bwMode="auto">
          <a:xfrm>
            <a:off x="3703630" y="2953052"/>
            <a:ext cx="1218741" cy="408623"/>
          </a:xfrm>
          <a:prstGeom prst="roundRect">
            <a:avLst/>
          </a:prstGeom>
          <a:solidFill>
            <a:srgbClr val="006BA9"/>
          </a:solidFill>
          <a:ln>
            <a:solidFill>
              <a:srgbClr val="006BA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ea typeface="宋体" pitchFamily="2" charset="-122"/>
              </a:rPr>
              <a:t>播放音频</a:t>
            </a:r>
            <a:endParaRPr lang="zh-CN" altLang="en-US" b="1" dirty="0">
              <a:solidFill>
                <a:schemeClr val="bg1"/>
              </a:solidFill>
              <a:ea typeface="宋体" pitchFamily="2" charset="-122"/>
            </a:endParaRPr>
          </a:p>
        </p:txBody>
      </p:sp>
      <p:cxnSp>
        <p:nvCxnSpPr>
          <p:cNvPr id="14" name="直接箭头连接符 13"/>
          <p:cNvCxnSpPr/>
          <p:nvPr/>
        </p:nvCxnSpPr>
        <p:spPr bwMode="auto">
          <a:xfrm flipV="1">
            <a:off x="3147625" y="3158845"/>
            <a:ext cx="537749" cy="1"/>
          </a:xfrm>
          <a:prstGeom prst="straightConnector1">
            <a:avLst/>
          </a:prstGeom>
          <a:noFill/>
          <a:ln w="28575" cap="flat" cmpd="sng" algn="ctr">
            <a:solidFill>
              <a:srgbClr val="006BA9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custDataLst>
      <p:tags r:id="rId1"/>
    </p:custDataLst>
    <p:extLst>
      <p:ext uri="{BB962C8B-B14F-4D97-AF65-F5344CB8AC3E}">
        <p14:creationId xmlns:p14="http://schemas.microsoft.com/office/powerpoint/2010/main" val="3854512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9" grpId="0" animBg="1"/>
      <p:bldP spid="9" grpId="1" animBg="1"/>
      <p:bldP spid="10" grpId="0" animBg="1"/>
      <p:bldP spid="10" grpId="1" animBg="1"/>
      <p:bldP spid="12" grpId="0" animBg="1"/>
      <p:bldP spid="12" grpId="1" animBg="1"/>
      <p:bldP spid="13" grpId="0" animBg="1"/>
      <p:bldP spid="13" grpId="1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e1eeecc2e180c4de44bbd21c459e26b8e8435aba"/>
  <p:tag name="ISPRING_ULTRA_SCORM_COURSE_ID" val="BD1EEAA1-EE79-4CF3-A7AC-190916AD26BC"/>
  <p:tag name="ISPRING_SCORM_RATE_SLIDES" val="1"/>
  <p:tag name="ISPRING_SCORM_RATE_QUIZZES" val="0"/>
  <p:tag name="ISPRING_SCORM_PASSING_SCORE" val="100.0000000000"/>
  <p:tag name="ISPRINGONLINEFOLDERID" val="0"/>
  <p:tag name="ISPRINGONLINEFOLDERPATH" val="Content List"/>
  <p:tag name="ISPRINGCLOUDFOLDERID" val="0"/>
  <p:tag name="ISPRINGCLOUDFOLDERPATH" val="Content List"/>
  <p:tag name="ISPRING_PLAYERS_CUSTOMIZATION" val="UEsDBBQAAgAIALpUPEkYJkPyLgQAAH8OAAAdAAAAdW5pdmVyc2FsL2NvbW1vbl9tZXNzYWdlcy5sbmetl19v21QUwN8n7TtcWRqCB7INadMk0kw38W1izbEz+6Z/QMi6je8ya45vsZ2w8jQQTBQJbdIGGmNQFZUWiRHQJNBYYZ+mcbonvgLHdrIlGRC73YOlXCvnd/4fn1u8eL3joh73A0d4C9LZwhkJca8lbMdrL0hNuvjmBQkFIfNs5gqPL0iekNDF0skTRZd57S5rc/h98gRCxQ4PAjgGpfj04owce0FqlK2KXm9gbdVS9apulZWqVKqIzjrzNpAq2uL1t85fuH723Pk3iqdHclkwZh2r6jQIJaRzZzKANGroqgU0oloaWaFS6bV2+Pbsk4+jN6mqaEQqDXb2hk8eHe7dHHzzNB+iYZAlMMUF9TPPXE7TMIhGLVNVZGIppqXpNAmYSiiRpVJ075fB7d3h/t5w/+eDx58fPL4RPdwe3v8k+u3W4d5nh/1fB399+fefW/PUyAZeVrSqRXVdNS2iyeM3Umm4fyf6dmt4d3/48G5OjIFNYoCNd3affb1zBFkrKYVUPNq8ET3YzAepKdWaCg+NrXj2072DJ/18gAbRIADz/a4T08RVYpX1FUgQVMrt3Twi+iXQst0f9O/nkVolZpL/eTIaXlKqmCq6FtePQUxqKJWkeFZFF7WYh4TnbiDWaoEcWvd5zxHdAN70HP4Bt1HgOjYP8mkxyeUmlK2C1VTLVdbjKBQJcgREjofCqxy1nR4HE3yb+/N0QBtViByn53JTecdaxIpKZAvyJevLFk3aPVbGfI48ESLmuiJ2APQyu8e8FkdrvMW6AUcb8DfbsZO/rTNwO7bk/a7zIWJhah86NWo5TSYrpwrHM02hKsyPZeZ7MIJzoqYa/mVnO90APA1D3lkP53kxEYnCK7HiuH41sGn+p1NZ8nJMj2b053XHhBInBnz5oOXLjsguQepQH1KJdJjjZpdStEVQ1PB5wL2Q+0jxruTQqekjgCbQURlLEPkpE5YgIznkl0nZVGgcY74WOCGfJ5kkKs33v9dIC9YEl4f8RZ2s8SsC+t/lrAdJhPdOkBZO4QjKchXEeLLGI3ByTo8oGhjUZiGsZAhMcp0O+G9nYDbrZBzBdLxOReIVff//T09qfvTR94OdL1LsPJpJsFGpWRWsVQiU+eDWV9HvWYWgTGNjVGpaKi7H4tGjbfjyRx//GG39EG0+BecGNz8d9P/ICEw3MJksYoCOo5aQCoVCRsasRakhsBh99yAXATownjvkOeldTYQ8eG8ehOLytFxyyCI1Wl7HcnlW2CTxo/BhSnGlVofagJ3D4IHo+q35O8EkoY6NSzABkr1KKtWZfw3GBxXCzUVJ/I5HWJhP+5F2+EnA8aZw7DVVGhaW5eSWA/cb12ldS79eNmLJHIuvOy5cd7LCKjWswYiZ4XHbCXMCk6k+bnfov/Q8rrR4aXtpyD8/BclVsXh64ub4D1BLAwQUAAIACAC6VDxJmH8lgysEAABXDgAALgAAAHVuaXZlcnNhbC9jdXN0b21fcHJlc2V0cy8wL2NvbW1vbl9tZXNzYWdlcy5sbmetV0tv20YQvvtXLAgEaA91kgIJcpBprMS1RJgiFXJl2X2AWJNrhTDFVflQ456CIA3qQx9AgqKPtEGAtCnQIocALdoEyK+JpPpfdEhKtuSmIBn1oMOu+H0zszPz7Wxt8+bARyMeRp4INqTL65ckxANHuF7Q35C6dOudaxKKYha4zBcB35ACIaFNea3ms6CfsD6X19YQqg14FMEikmFxtkSeuyF16nbDaHewvmdrRtOw62pTkhtiMGTBEdJEX3wQvvXu1Ws3L1+5+nbt4gxZgsdqY01bZkIZ0ZVLxTw6NQ3NBjKi2TrZpZI8/uqLV3/eOnn0eyWs0aWaqhOAP34yff7s7yd3x9+/rMTQMckOwI8/L2e9a5pEp7alqQqxVcvWDZodi0YoUSR5TyToBhtxFAs08vjHKL7BIZ+xF3IU+Z6b/eEI2AgSXmBLMXFP1Zs2NQzNsomuzHckefri3uSHh9P7L6a/3a/GYmKLmJI8uffzybePq0PtLOc5enJ8a/LguBJHS222NPjR1IeTX7959fxpJXyH6BB8YcxtYlm4Sey6sQsJkmTdqAAwtiXZ2K4A2CMWJJ5YBRAd76hNTFVDT+vGJBY11cZp0TgsQCLwjxBzHMChYchHnkgi2EnriLt5+USVjFjkeheqVcXaayoz50NekNVo3xtx8CB0eVhgAhqmQZQ0J9e76nv2FlY1otiQJMXo2TTr5dQWg4oPRIyY74vUfTDL3BELHI72ucOSiKMj+Mz13OyzIYOgU0c+SrxPEItn3XJh1mi6QnYvrK/kmUo10IkeCwOQ1mpMS03+71AHSQRxxjEfDOOiGBbOYf3/cGLFqDrYsv4zpDI5WS2ec+YrBmNBbRMTLjRo8bonSgNIGypDksmAeX5pkKpvgZlOyCOQcx4iNTgob1E3ZnhdoDek2IEzX3JgB3JRHt4jdUul6eny/ciLi+6eLEN5nl9fGw5c+z6P+Vl97PMDAT3vczaC7MG+F+UFs17dVpVCmCtpqnmLsjwj0cGdPothukLgkO8NIHi3mLLbJvPTy+V06Rh6IvHdTL987zCTVEhLMshPY5inKLd5EIpBtuuzaN5AuaBvruBEHpqZ2+ws2CvgtAg2Gy27gfUGgQ4Yf/n15I/PymGghFOPNGrZGq6n6MmzR3D/T27/Mnn40+T45fS7O+O7n46f/lWOL5++FLKFgXN2rDlROfx5Z3IfYC768UEVAujLVInIKdH7uoh59GEBB8X1ZVi2KAGaDaxzWIWxNUv67NgwpbjRakNdWFkZiCR0CmeDRYI2NrdBFbKpSpLbLDwERaFC+FVIsphTTYsr2X6TmX0Rv5ImpxFTtWNjRcmeMfCA8T3nML/GXMQyYUvfMz68Z0pyNVpYB9E5R8ddL67Gl0n8vMeh3/L1vMDSse284p8u4OG3Vrt49ib8B1BLAwQUAAIACAC6VDxJCswVnxYEAAALEAAAJwAAAHVuaXZlcnNhbC9mbGFzaF9wdWJsaXNoaW5nX3NldHRpbmdzLnhtbNVXUW8bRRB+969YHSpv9SVtQtJwdhUltmrhOKE+RCuEovXdxLdkb/e43bPrPhVUKoqEqISQUKiogkrCAwRUCakQ6I9BtZ03/gJzPseJY6ecVQVSWSfrZr/5dmZ29ttb6+otn5MGhIpJkTOms1MGAeFIl4l6znjHLl6cN4jSVLiUSwE5Q0iDXM1nrCCqcaa8KmiNUEWQRqiFQOcMT+tgwTSbzWaWqSCMRyWPNPKrrCN9MwhBgdAQmgGnLfzTrQCUkc9kCLES04p0Iw6EuRiCYHF0lBc5VZ5hJrAadTbroYyEuyS5DElYr+WM1+YX498hJqFaZj6IODmVR2Ns1gvUdVkcD+VVdhuIB6zuYeBzMwZpMld7OePy1KWYBuHmKE2PPEmCxjRLErMRus/vg6Yu1TR5TSbUcEurQ0NicluC+syxcYTEBcgZy/Z6tVxaLqxXVu1Cdf2avVJOYpjAyS7csCdwskt2uTAJPi39tZtrhevlUuWtdXt1tWyX1o68sKJDBbHM4YpZWFkZhQ4MCmZpL/JrgjKO3XaijAo09iunYR1sWWS4ihuUKzDIBwHU344oZ7qFbT2Fbb0JECyqABx9PV62nKHDCIwjuoQQA8O1HPTE7JVBT8zND6VuJrMfpTU2SotqTR0PmwdtvdAs87jpELYhxVBq8TupSe4OEgK/Bm6F+nBsT1Q3mSgictogG7gIHFNdDBnlBmEaU3cGziqqKc10bxcWjyMJcuFuB7JSHSmF49FQDVV8UPW48Z38exWpQb2flCIxnQbtfP1z+8FOd3+3u//T86efPX96p/PjdnfrbufXLw52Pz3Y+6X951d///EoDdVNGRE/UpqgmAQcNBDtAfkwYrdJDTZkCIQDbaDsoJ0pojhzITsRcUCVOiKlOuEgF5JNUKosF25cIFoS6jaocCYkx9UHP9BnwU8xdyFxCs5lE9xjFFgZh0YKSAthLnN7sDRpZv+HxXWoIFLwFqEOqoAiqLUNJiOFlgaDOLFeoCotn0cbENcidu67EiZ6mddxI+FkoQthGrap6UuXZ2bfmJu/spA1/7qzc/GFTn1lXOM0ni2RxqVTpTed1wkB/henF8jwiG9Rhn7cm+7IpOOPlr4EjoqEZcbiNV7LepJ7HqWs8+j7zv1n3f0vO98+TNXyT7Y7D+93Pv6h77h1t33vk/beb2l82493u78/Odi91/7mWRp8r/5pgK9z/ebJJ5VfHbEnnpT7PlW+D3bSwLrbe+29rVTzfvRd+/Hnibqkwb9LQ4HnwSsBreDRVe99VhI8vDjzGW7JV0KbTpOJl5e1/0SaXuozK9G1s5SmbDZ7Zl1w7qX/LMt7niqWvA0uRkM3Icsce+eMR3wmmI91jD9tBhfV/OzMFN6txg5lMsg2fIHPZ/4BUEsDBBQAAgAIALpUPEkE5wPRtgIAAFMKAAAhAAAAdW5pdmVyc2FsL2ZsYXNoX3NraW5fc2V0dGluZ3MueG1slVZtT9swEP6+X1F13wl7LZNMJSidhMQGGojvTnJNrDp2ZDtl/ffzK7HbpM16Qqrvnsd3vreC5Jaw5YfZDBWccvEMShFWSaMJuhkpr+d5pxRnFwVnCpi6YFw0mM6XH3/aD8os8hyL70BM5WxwAb2bhf1MoXgf3xZGxggFb1rM9g+84hc5LraV4B0rz4ZW71sQlLCtRl7+WKzWow4okepeQZPEtL4yMo3SCpASTEjf10bOsijOgQZPl/YzkdO7Ov36A9qOSKIs7eaTkTFaiytIk3x1Y2Qcz/TtaVUWRk4TFPxVGvrls5FRKMV7EOnld1+NjDJ427X/0yOt4JVJaMo5XcR3DuW41ONnoro0cpZgHmQcna2CT499610E8l/juUdmXAWnTyavBwvBFD2nsFSiA5SFk7PJmr89dkrPByw3mEoNiFU96EkH/YQ7Ga5JdT3uD7wRVkYgr+gRr5x2DaxcvLHT1NATVqtbuyti7LsuilDAziujEHtlj/yt83qEjJQ98pmSEh4Z3R/BDy2OE2p8i301T6dfW4FhfQwJC6dgNZ4ezOTKyLVXBEzDS1hKE84LacCUDWVW50LKjmJCDO9IhRXh7JfB5Xv7GImyA4NvteHGQoooCkP9ZmPUWzqulz2n7eitaT+6X4X+ce48U3qJX8+xUrioG/2rJOczz9NTohMzz4YZZk1qOIh7tuERx/oeIzVYbEG8cE6numFcgZx6PXezNQZHWZQDlA1nGflLhtLPuiYHsdZVIxDaJtU5XE2qmuo/9UrgDcqUMGJ0TFXr6xgm710ZKXwLABZFHXrWHZyl6agiFHZAvTVS2AePvQxJ3aNj7XajHmCj4obzmkkd6RdF3ykxLjUMEF51XMMMZzm/hBXOpX1ZMvdhB/eDn2zlsMtM68XencK3UnKzth+nUCvNP5P/AFBLAwQUAAIACAC6VDxJagDFHuoDAAAcDwAAJgAAAHVuaXZlcnNhbC9odG1sX3B1Ymxpc2hpbmdfc2V0dGluZ3MueG1s1Vfvb9tEGP6ev+JkNL7NbveDdsXJVLWpGpGlZTViE0LVxXexj53vjO+cLPs00JgYEmISQkJlYioaLR+goElIg8L+GLQk/ca/wHtxmi5NWxyxH0yRFfn1+z73Ps+9fmy7F69HHDVpopgURWvanrIQFb4kTARF6x1v6fSshZTGgmAuBS1aQlroYqngxmmdMxWuUa0hVSGAEWou1kUr1Dqec5xWq2UzFSfmquSpBnxl+zJy4oQqKjRNnJjjNvzpdkyVVSoUEHKz0CVJUk4RI9CCYKY7zJd1xC0ny6pj/1qQyFSQBcllgpKgXrRem503v/2cDGmRRVQYbqoEQRPWc5gQZtrBfI3doCikLAih75lzFmoxosOidXbqjIGBdGccpg+eccAGZkECGaEH+BHVmGCNs9NsQU2va7UfyEKkLXDEfA+uIMO/aC1662vVymJ5vbbildfWl71L1ayHCYq88hVvgiKv4lXLk+TnhV++ulq+XK3U3lr3VlaqXmX1oAoUHRHEdUYVc0FZmSY+HQrm6jCN6gIzDsN2SEZFNYwrx0lAPbnEYBcbmCtqoQ9iGrydYs50G6Z6Cqb6GqXxvIqpry+bbStaOkmpdQCXAUJjsJfDmTh/YTgTM7Mj1J1s9QNaR3bpYq2xH8LwQKzfmus8HdpPa0gxQs2co7rkZEioASpz4DKfMMwtxDRw84dXtVFALzEO+pvaabsh9Bg5P8SJGtFwqKMZZb/0Xk1qqt7PyGWh41K7X//cubvV293u7f705NFnTx7d7P642du41f31i73tT/d2fun8+dXff9zPA3VVpihKlUbgDjGnmiIdUvRhym6gOm3IhCJOcRN8BOJMIcUZofZEwDFW6gAU6wwDncrGulJbLF85hbREmDSx8CcEh/2kUayfBz4G7kLCEpzLFiVPQYAyPk4VRW1II4z00/LQtF/C5vpYICl4G2Ef7muFwD2bTKYKIk1GDbF+oyovXoib1GhhigeliIk+8wCeFrBYQmiSB21q+szZc+ffmJm9MGc7f93cOn1i0cDrVjk2q2Vmt3CsmearOmSp/1J0grGO1S7JJDKzScYWPfphMTC1cZNwHWMpR7tT30RfjDl173/fvfO4t/tl99t7uYb44Wb33p3uxz8MCjdudW5/0tn5LU9t58F27/eHe9u3O988zpPfVzRP4utcv3n4yFUXQO6hI+ednIvv3a08ab3Nnc7ORq51P/qu8+DzzC/y5L+LEwEO/0qk1uBhFPRf/RA8jjiLGNxkr4TbHHfj/3ejeiFmc/KrUGZFz9RsbNt+bvv68u35mQr2f9IgOxt+YIx8UbjOkd9uBYiPftGWCv8AUEsDBBQAAgAIALpUPEkP5FkgmQEAAB0GAAAfAAAAdW5pdmVyc2FsL2h0bWxfc2tpbl9zZXR0aW5ncy5qc42UTW/CMAyG7/wKlF0nxD677YYGkyZxmDRu0w5pMaUiTaIkdDDEf18dvprWHcSX5u3T17ErZ9PploslrPvS3fhnv/8I914D1JxZwnWoixY9R51ZkU1hkuUgMgmshhSHT4/y9kRQxkx603j9iba24scUvplxYau4JiwMoVlCKwjth0qyosTfoLR9WbuSKn2Ol84p2UuUdCBdTyqTc8+wqze/qhXWYFWAOYPOeAKBaeRXG3lyfIgwqlyics3leqxS1Yt5skiNWsppW/75WoMp//hiB/Sfo9dRYCcy694d5PXEoyeMdlIbsBb2eR9HGCQseAyi4tv36x80MG4WVKOLzGbuQA9uMKq05ik0uvQ0wAgxWXo1uhlhNDkHK7cj7m4xAkLwNZiG1fAeIwCVXuoLfqA2KsWONNBmz4+oUHyayXSfuo9BcnhYtG3r3qlQf/whC0ZI1UZoToxp3nZzXDD2jhxcW8s6pmZeUKKkREUk1hRYkKdx9WsE919dxp3jyTwvb4fyaizbwM0CzEQpUR7/+9xBi6O4y9XZ/gFQSwMEFAACAAgAulQ8SXp6CCbYAAAAkgEAABoAAAB1bml2ZXJzYWwvaTE4bl9wcmVzZXRzLnhtbJ2QMW/DIBCFd34Fuj2QbJEFzhYpW4ZktlybOkhwWD4c9+cXdEnVrh2QuLv3vXdgTl8xyKdbyCe0cFB7kA6HNHqcLNxv590RJOUexz4kdBYwgTy1wvjDEa+LI5dJFgskC4+c50brbduUp3kpDpTCmosxqSFFXU5MqCupZ0aB2cb/i371oBVCSvOx+pAv2JZ7qVgiaRksVKZzqDx+JtBVYPSPulbDSjnFvyT2sTz3jtnn4EbgYRn7hlPZmsnuvdD+tVIXHVE/OVIBJ46soSzjBd6Zwuhff9mKb1BLAwQUAAIACAC6VDxJdD5HuF0AAABiAAAAHAAAAHVuaXZlcnNhbC9sb2NhbF9zZXR0aW5ncy54bWwVyjsOQEAQANDeKSbT+3UKS6fU4AATJiKZnRG78bk9ule8ur29wMlH2EwdllmBwDrbsunqcBq7tEIIkXQhMWWHaghtk9RiM8nAMX4xwC708DGy/xC5J/9PvjBvkhdQSwMEFAACAAgAdrjDRM6CCTfsAgAAiAgAABQAAAB1bml2ZXJzYWwvcGxheWVyLnhtbK1VTW/bMAw9p8D+g6F7raRd1zSQW3QFih3WoUDWbbdAtRlbi215klw3/fWj/G3P6VZgBwM2xfdI8ZE0u3pOYucJlBYy9cjCnRMHUl8GIg098vD19nhJri7fHbEs5ntQjgg8kqfCAnhMnAC0r0RmEHzPTeSRnsFFZuJkSkglzB65z5C7i7Qk745m6JJqj0TGZCtKi6JwhUZEGmoZ55ZEu75MaKZAQ2pA0SoN4jTYlfk7Gp9EptTsM9A9ZGbeHrgmaTmetRiQFKeuVCE9mc8X9Mfd57UfQcKPRaoNT30gDlZyVpbykfu7OxnkMWhrm7EqyTUYY5MobTNmVmKxTB2tfI9UDpsEtOYhaDdOQ0IrLJ0As23MdVTz6AGt5dU7UfOWfhv7vWncSuVo55zlj7HQER71IZ11EsjoMCpLyuuWHfTQdNCtZSKOgl+5UBCUn9/aFpkvSBWw7bgyT1cXPh7g2y33jVT7G4RhF9UKuq1obiWaW4JaDreNvu4oSHPbLXCTK2hKNWNPIgD5hSvFbVtcGpUDoyNjjaVDMKPVlWuROkFYZJL47B+0sX4jaX7q15QpAf9DmE9I1NZEpAE83wr0MZBgTQ1gsa3NNVns2phdTjp/THp9PTBVOdai4EUcw1UIOIYBN5x2dnoICoprdPFzNcL2Dg6CIxFGMT5mkmF8epAm4Wo3ydA7OAiOpb+bgLbmtox0XMdRM7UdxOjEOmF+ro1MxEvZnoM9Y1ZlH742cs3RdSbag/P5H6M4iNEM5pZMrC771ttXzeG9nVOjO59NVlkG3YrzACbPKq9mFvJs5BPAluexuenn1OzDHnSU89R0THN9x36XxVq8gFOIwP7pFqe2JhHYnvHIh+VpjwH1xO0yCF+apiIyWktSqXlIOYa1eRJQVJhqVj6i6qGSeRqMtHGz7uegY9xV1wq4E8MWM12cYPPJzCPv8aW+y8XZRXeV88VFgy3zuq8CV7m8YVXXCXedQet+bS/C6pnH199QSwMEFAACAAgAulQ8SXGD/A4aCAAA2x0AACkAAAB1bml2ZXJzYWwvc2tpbl9jdXN0b21pemF0aW9uX3NldHRpbmdzLnhtbK1ZW2/jxhV+768YqEjRvlgX6mZEK4CXkU1EohSRtndbFAIljWXCFKmSI3sd6CEt2iAbIEiApEWapl1ssd0t0NQtArRIs21+zVrePOUv9AwvFknLMrm7IgiYZ873nTNnzpy5uOEeG5Y4d6k9Nd7RqWFbKqHUsCZu8wcINUa2aTs9h7iEuvmV5MCwxvapbB3aTAZSl+rWWHfGImt1mwXU8n6oXuPrUh2+ykK5hGplXMJ1JOGKCG3bnLTNidAmlYpiI5+g8HkdMiIWXc/ayMdarwNkyyUOla0xud/k4trRpngPdhx9bICe26yW2bMIrS6kMntQuVipVfCixHMcV0ViRSpKhUWttl3jiwgXypUCtxDqJa7EoWKlUtyuLoq1UoWDr9Z2FVjKeLuKyrVyuSQtSrgEaMTzglQSFzVuu1jkwRqub4uLVkuoFQqoWCxyZWlRqXItoYBAmwMOnquzAHISJ3DVBS/wxTqHWmJLaJUXWMJVsYLqJVwtFBZlQeAKhVVwV72LhmslTd2dMJy3EK4dgrWtLLfya5KrMZo7DihrZDozdUqQpU/JnZxFTnNBQnrJGzaHfsSlvhDEDNwEbCPv/RWKPbvRxI/KkTG+kxvOKbWtrZFtUXBmy7KdqW7mmj/0cyPwPA3SPiFOFtyhPiIrczXvlxYW2IJ8hWcTaGRPZ7p11rYn9tZQHx1PHHtujVO5eXQ2I45pWMegXdiuiXijIdNwqUzJNOYfrrMnPWwG9cglzL0qZk8qpKkPiRlaLHi/DLiVydsjkoCeGK5BPShfZM8m6EyfkPgA1Hn2bMZYYCU+ajX23A6i5D4FdY5N79JGdVM/I07ciF8ON6Ls2XyWNZ9mjj1hwY7jbh/oK5xpQ3WxJszDAntSgVgHmcFUoxSEzeu/lFAMPpO1pDEFKzC40eISiDzKnjAQu50er9wbtLs73YEg7+Saoj8rEZuWPy5V6/eLlepPGvkAl5JJ7fDtdpwLeWSVQjouRet32wMgxO2Bgu9queaPJvTN5JuZqruntWUF55oXj59efvPVi6fvXfzh28wsvT7eB4dMcCLxpqHa6/exog3UtizhgawOlK7mBa+NNSzlmsvP/nHx8ZPLZ08vn/39+dcfPP/63eWXjy4///XyXx+9ePr+i/N/Xvzvt9//92EKS1KfP5CVnYHW7bbVAVakUJJrXj77ZPnHh5efPrv88tPsTH1exX3w9JMn3/3+8cvBB15++AzLB+8uv3iQmWdX3tltw6sxX77722fPvznPzNHDCgQjVQw6WFX5HTwQundhyCCDPn6SEdV9C2w9Or84/zwj8B5WvbxIAVP4fXmH1+SuwlKrj1WtL4teXt2z52ikW8i2zDOkj0aAQ7DAnBj23AXJiUFOyRi5pjEmbmZDKn57D5Ja5tu+oSP9hCBqe6wBJzIsRI8ImhgnBLxwxsRJYQammoglNmBv78k/HbR4uY2lAYyg1D0YaF5hYPZ0B7ZoNkW6adqsG2BaH5/o1oigIRnpc5egM1AbG2NPbaZD55kzv5gb7yCd+i6iN4I5qUj47htbr+ydrLWh0hzojgVFOTtbrC5c7/IU9prgOiz5M3pbXyLx2HpdjryG3vV4Vb2xa2nG6NX7lXDhJTqlQt7jPqydUBMEw84Ewh3ImFwTT3XDzASUlRaY847IsMF3EDu3ZCJQugGHYqNXoNmHsYg5sg9jlI3iAAuqrLGokyHbs6YAe6Pn58H63GEnC5PAse0qf4bk0IYaYRL9BEYW5IbrJ9TWy9nLmihhJWb1MlraAyIF3Jp4FyEIHDONKdu8p6Pd6+Awmn45joXk9e0mNpnyO7H85Z8vHn/oM6cgVDHfF3cHIq+IGCbBxUe/W/47Aw4ymLnU1tRBmxcYw/KrR7CPWP7qr8uHf1k++BZ6efHeby7O/5Oe09/eSbjFA28YQY9sa2srPU3SL98d2HL96YusJDBLWZ3CV2Q/U2xK3J+n4NF4IQ71PlICg41yCM24XfYSIogmr2m8uNuBnIFNTJ+49twZpdphREk6fP8tqBXepi3X7OjOMdQazbbNrEReDFjVo5l9eNmzQ5TjlSs4i4Am9wa8JHknLThjmcbo2F8Ix0hHwaUKMuHIlYFP3OUVKEkJSjI2aHZOb1EIawNMU/87TEK2KVy3RlwJVsdXOB7bcxo7DVvUsc0eu0e4fnEGCuzaY2iSJnXmsJCEX1EN98g+7c6paVikeaibLqhFRUnVHvjQY/vHgDIuS2r3yalhjSOqgSCpt2+b8ykR/d5E3Yg3JGGiKHj3bFHEleya57C3D5oirq+ESX2F3KfX9CPCpL7KVs8uHCaugZItUWR49yHoTlSeZuhAh1g6CMMAh19xHeZBm92BuRGXAkFcc2qPSdPbBGjGlLDhhxxksqjD+Rs8blhXS3aHYYZnanB0SjSssje/OX0b1KAmuTm3vX7ADIyOvve9bgIEOutmgH9XmwyGL0X0bEbu5OBYoY+Opuy2PIcCjjs5Fk7/+vsm3CwsZ6yaRZCeN5uhU6+meyU9k0mLVfJspmx/rm8GNfLX4tTIbxqhRkB78wBa8+mQOBhywCBhcsZlUe0jY3Jkwkv3vZN5HHZDYxRPj4DagoNFiIkIYmlFdGd0FM4V/yPaPp2b1DDJCTEDnYggEprNvW+4MDc2pzZP2+SQRpM7kGSeA0GhW2ViVDvecCPMO8esxfkt2RYdqg9dr/dralW48qyK1Zq1KKzRLNmjXvmCWNqusQW6N4W/kY8uslCirv0HKykDKPDd+P/b/wNQSwMEFAACAAgAulQ8STPdSuZnGgAA5EUAABcAAAB1bml2ZXJzYWwvdW5pdmVyc2FsLnBuZ+18C1QT1743PZ5W26q0x9uiqOS09PThg1dFVEhS6wOrVaqoyCsREVKNEJWXedtyr7ZVTK1KsJakvniHUZAEEpJoUVCDxAdJCCGJHoyRDEmEMImZkMlNoMeinm+t76517/3uXR+ssGbNZP/2/v1fe///mdnz/VfrYqe8EfiGn5/flC9WLd/g5/dqpp/fhNxJr3mvRDEG5nsPr+RsiP3cr7ZjVp/35M+EpWuX+vldZL05nPaq9/z13asSc/z8prb4/l9pI1Vs9/NbQf5i+dKN+3Bmbeqh2oOJyAPah9j9qM8eH/n23T2xdR/9RbDg0g/A/B1Lv5//eXhS4HvnzhT/PKl4a+S3oZVbKg5s+37hrZUz44m4C1nbps21efD38tqiC2qbOk4SlJSIHGyb/1TlzWYgkVhb14E52VPANxVF6Ra5WqMke+wNAN3cw5YOZ/j5/qZe6K9paFLahRZzml3vces1CT6p/O7DOwtTl6Ay8XRIYX/1Fd+lRurOQ2hUpp5mu2V/dQTc6Np5TAxIpEsdX46cWyTd261US5Oxm/An3/luh+JDKt4xefTL2S3zfMfLR2dkjvR3pD3szZFW2w8k+o77gz9tH4HNOpn2rvfw16emBCnFbqoGOHSHSI8+dk74at4008LcqN6IyfW+hoVMJ5u5mGq7FWVtD/9piKnIqph5R3vk6ki/YU8BDwxETzv8gVgkfFtrXjWKmfDF6jxBcPjISJM/+ETxrPmP5zYWRP9lhOPlz37aMA74HwYorBToKGB/gwoXTYUUCXKkF4tM6DoJd9cCA3AS15Qdu63E55bTv3QbmYhRDQJShv3RKZKO/MM59Ca8BorE4cH4Md1Rlpeec7MlSpHm6PQRj3wt/kBi34KIEUqz1MfTNi8pGm0buzCj5MS64FFOR9fOyDx/7/oI2d3bX4QInXQrVR9NtasJcqTf+8mKQ0Od6hw5usD4t70jjr4/+FRE++ooEYnp0hBYGPixOpgVcxc+hnUeiw5dTBgRYlHdJy01uTnVsTeVT5Im9AdIn16zMXFVV/hBkclyKtxXbo2B/j6GXHZ2ZOu6FpDSSB+4FmCNaZCPoffI/rSXxWXOLISCMwSKv1JPxt4KHJH3yK6bYXO1PTt38zy3E0wRoc8NPRqLPdtGeuDTPF19yTOan/z2pjHU5mB6HAWcu881F91kDoMGNl5i68SM0dMpbUSzUjBnC3Yv/0AXzCpU2FaLe4auJ/2jyewl7cpVQz058lJP82tnYKPhbaqGWZy7L5KPgTrjSf4Xju34JfJ37Xa+19IvkLrNtgfQtQB8jMcY+DXIZfM98/pgheMnHlC9gk4thJOoQ3diQyM7/iGi6XZs+2rhDEXwPVXvLncz9ZJwZHK5f71scv1dM2kGITQwY+7/jWX/o87QWQ1IKHYYBPTOj76g1khaQSK9SjT7+5Hht4ZBymRSKR1M1i9hLph9Ie4F7/yfHrAbSM0DrWo8YsBz3IjVg6hJyCMSx3031P2X3TKFai99rUqVTy8qF/4RW6HS4UF1oT9mn/3yBH+/6E34XqgB88ewJZT+i23d703sYj8fzORL83458PylvAlTL8SNjeTs5lfsO8boVlEUZYhlDsWqmyyOUvqpsdDetZUPLCcScGnlHNrgDfvLX4e3W06l2Res/UPWMuFA2fRMx60w6s9lY+TR7oufXO/KLEGvfZ7KJwfU9E/bOWWVlvwPRuP9ysYo3b+09EtmZMbd+0O3W6tmkn5Iy9dPri9/gfu1MBHpgPregjHKMbWe2laijWrp3/HzON1xuv8L6QrAyfUstL2ryUJO9uZlHjgkDuse0sg1EtrgAIvZTIdXmOj0obMotMe5wmqdI+Vc804WT+2aVCkCICaAo8G4y0pekldzuqWfgLGdtGGjvIs+U4dhVleF52XNWAAsqSuuosIrdh5O1clXWAHGfLYbmqcE6oPSVVbrjwIq8LKazD+m2bkeJ1cuQSCA69mnvrIH/pQftBA8el7qoEoLMDtDWCtTD9yCjZQmyskqqh6KgIYpOHGpoU9zOpdMEcspMOyeJ68uV9iKWRlk+AxOoLMM8lU4htNQH0p74F096+kikJ0sFae/bDuNd4EbXKUy319UqSzcntjaUcWoKVf8mrizv2a9DVLhsUwUxJtkMkKXKJ5N4mGYfjxwGftKY2svJFizBSepQoHu0Ak7K4vxcej3G3V4MTLIL8Y7zuCYZC3kl4wF2IBgfWh9jBhXjuFTuLJ7JqP28T9VwxJ9ej560YeKwcd3r0XkbobSp5QrIjYqLyQuezS4UBheUN3aaTCHBGe7m2dmgul4plUVuIWNj5tSpjGeMHADQPkV2Ag6BDFiDKeKkYJjuhhHMl52k7ZZmaJytoEcuV35a1MMnbx8ZxEPGoL2NzV3bKa7vqVcMg2u6sr4s/mAGrp3E1bda0C6hKpED83NZ5ersAXzgZwvX/Ze0Y2W/iQ08Joq45dUnPH9yOvK4Gzirzym5YA6MFulP5jvBhNxHyZKO2BjwJT6ADd8JOtlZgU5JbzwXLeceI970UDWPKg7cC8wnc2sJRG/Sie6m5MOyK8N8v5UfLFBUrQU3c1n6KbUywSrtwRtSg62DA6E6svzncrXoT3z9EA+D5dJ3p7tppHdFKbWUcJjEZxPTWQFZRam+OUgSyWU8GKBWqn4symnA9Dv51LOPR5sprihp4ktGVPOrIH2yr5KaumDuQHQwDzFJCGNBuWr9KR8spMCD9ZFXggJxZMEurYNUTeLAzeBZsUkEULrfCs5DjACXByqZZCYxKS1LfynkdmDG5+3xumO0/1/QTeyvQ6PHZiGvYNI6kljv5uIol2YvXs/vRKAxsjSmc5CK48suizpVMFjhDF5iy97RWJXExwIjG2/1ATiPbC6DYsM5N9+JVswUi//V5QEU/t8v7eoF+9Ifdb2/o87G6mGEwldlR9xaYMd1ktDhX8o5OB2nz5r+GN6uOHTe2IW+EzBs34asU+38hmVRR+M2LGB98xgu1eN2Htn8phhRxSt4P+htPdm+AxSnfWHdpdF+Ay3WTNO6H8VIV+OFCV13qqXMxEbgYVFnjYZuUykIyfEcpLAWey6fRCTa//Gn3a/J5gVs9e42JoK7cEberdIae59dwARgy5oen4IX86HuKxYVCaXblfb0uwRyx5O8I/ZjclUgsdh8pQGawa0JyVjeaqUVlSnd3YUdDAlZt9vPKVcbcfzqhFUT62PXIcZftJSgPRNPP9eXVBacmg8tjaZdSZyb8hZs/1oBUQJQJPIMJyl2tLc3DFoOw+5PvHmIRCjOPbPoRP6YQOxBCfVGswKWS0WBbLo7sGoF/kK9en8127KYkyXgsKTQxP0d7cmF52EPu6hMKacBmPvhcirwxs5DsQh9Zj3NDAk3nTv0fcfcRYxSwNXgm7FPdDcaSs20TvBTleFyoqxB34FkmVtG7D415QGA9gGG6tw2WQmJClO47dqYedguBKch+pdW/u88UQdYckt6VOOamIv5itKhJNLIjcrwfktmUUicODSytuUk/BFXDlHurElWywNjFbF4Q90V3lzYf3diONKWSc4P3XBHNU+IbLwTYgim94zpV7bhlO4uiVSSKbrfEGpyw6qM7Y3t3+s2cRaznulvvVWIB40JsveEk7+FRSWq8AaZkoS0qSLS0zSIfzANOJXqUHrRZMvg2y8julYWOxIiAO4JO3Qi71688E5bKbYE6GQFXhOAwa8Rz+1DCx+JbeSgSMBHAnCnxRZVosKF2U7jZQPdk35bY22QsjDlWE6KFxv35haeFanTTXfSnJd1Be/7AcyaRU+mFB05JCBrL0sPFwmC46rDtzE3lPgmv+2Up4s4X3mbq66WK9rs/dBk1QZueKvS7x1yuASCNaGJZOIaL5SNl+qM4clK9qEh69CxBT/KyDrIkZi/o467YVgq13Sruzacvbh5k0txkFbVuQ65ceJZzMqr+x1Z71VHM7nCNzvvh55PAQQMK6CcB9kL7bOFbmnKz0pLTvEbkMWT6/bIC6F2pIAfFw1awfZCe9xTgfbDFnZbbrAowKSsUz1fCinGrHIefp/SnybhS399XIM1Uiw9p8pBx+9MNLsiHbG/QmoRlv9ISYicYitHfJcjel56afOyAwNTFXFRbXrdC+bgRUzeN35WBizJH/G1lAKBbo6Le4XrJj2eBlqMGtq9r4X5pY8VPgpBjJsk3M9tBnpIFfvQRxcT0pU/Quscf71vplH7XbomUjvNnSn6ZHiBebpJTxS2oWgTJlvsrIZwRcbaME0u43rGVa3+GNpiM0UrXceSbMfeFEBS9rzPUcBS1/kVcyTyxOMnjtA4HbQCZ7eHAW8NI3xkQk4CL2NmJvKBLoOcXDogavTjC270N9ujhK91Hizq3Z8wRon9N9MSBEmY7h7sUhvqX5H38Txm17jgHHAOGAcMA4YB4wDxgHjgHHAOGAcMA4YB4wDxgHjgHHAOGAcMA4YB4wD/r8FPLUUSKkEytFzBQlRZ57dcnmiABhQv0vvQUpfX/kTAgin5AU/u7HzrZFDtfQXRekaP7226q7aubZCc1t7WBb23A4rv/vXR0f2i80cudXjtyjiP7hJ6590UedCXFKPa2TX1/7e8P+8EdVLW/qJgDjf3iSnW/qncZ9eVS/zR+fa7xf66xZBexRtCSgCvVkLTBjZ2HZR1ybMMi2swq9x9hOw1PNoHo6PI5Ddliz9SojYxNb8/cRBNRtH6etPYBgSuv3tZVUsAcZiUY3AEwZ+ezO0p2viXN38hnIFUO+CAIWsh897UmVywBHcQ9XCwTBXXxxT6PYjCeFGEV6eR3/0KXexCk0CA5gDAXKJvQEQg31MRwGzwB4ttUUbg+hDdwrQXKpRTeDSXTmezvg4cS8Z1LMpTZBNaXLsIjeR6GCydZ9ucEiGSHBDhIfZzayhvSjn9dhWvDGP5+FeFQ1gcQcxc5Ay2izf7px10H2paMBxQ3M/ngtvdC3eUs3uwxWQTI7hbOwT282W/qzUy2CvhYFWrZ+g8nff9i9lpWptAovUgxSgeSu1FErRfkMs42FsB7NHMsuxkm4h/siTO+XuHrkY3aF82jSMO47yDKCkuzcCqmoUmAcaio0K7qHAaJAsk6sATR9yuKfIES5OcSeBZhXXQEFgyFJMda9yUTTsxUeiDL0+m+dXTXwYM/ykxax/3VHliqnJA+oTICozCnU8z5DGd/2afciiyqkIrNv512oU8bEJl8lbKc5eUB27qrbtAiWZTaam4Ok6VTABnXSptQt25jfXvC1hACZjZFmolCC7IGpOcZO3BC1NXWaE7/Cwwy3YniOiQ4eQw7NgjEl1YZhGaYIjQ5kcqyKMeji2G/9o/cAzYszkOpfoPiePe7DBkmevQSbncg8um57pf2l4rp49ewOxK5lFDBj4Tt1bqT9mtqZOKYF688MAbigrkzeQO2Ml8X4KrmweM2jnUA8GbkDIsFj8WH79tPUsA8dcd082f4IZ3lGgEdOOm87oYh0SVfbNNq+TXzbH69Mvuaj3dXncQ6Pj6pgCib4mzf5z8dEaqi4J/f4e93fX1hV9Izsb0eQQ6kUZJdojxyGbuTGxmI2fR6qnOhfQfB4itPbWhbIxEvCxJMj6bxY6kAfkhOZaZ3rjRlONQFC8U1KXrDWm86il4mrSjtv0kNqbYdS1slVKNCkr+jBPMT1BHnUzKMFBdeCm1ms1oQfUMlDnSHIsCYB8W2jMMvxKh8TLuVG8zoDdrejDoIha8Jdv5Qx7vdnYO2dyverS4e1a27sQUI4fioi8qXTY+yWCjx2b6dHfQtMlSFA9NGTQvHMccpSkVrPxknc+S5R4iOgscvKhPmr7OubKWhcmxLXXCoW5JjKfTCTgkUG2nMNEnIWxd0bEuZdXup7/u0R9JwmcHR5LwRyh/IaXYvnf1+DhDa7FTTWOXSXafLUxNdYBNtXKJtdHCkP0x/KrWyUGrPBS19TMnpkQufabvU5xpf5QBo33oJ6B37kI32rLqOCh2K/kuJdA+cpCQtFpUKU+cpbYJ7/+nvUskoIzpJOBA2o9YtZjqL6NdbQGz6/Sp4ekX+MX9o0oSTOVridqXa95fclO7jvPPjKon9t0QyiX+didQXZ1co9abHtnHFATq44SZzSH1LlV1wNkgrCu1SSWqByjgnh/uhlx1ffMVi4Zh16dR4ZhLNJwmC+T8ZjW4rcbODjsurMEt6QgLvSghEU5JeuinmRlBB4Eql2UeXmXcXRIEY3vIxix1qBw18NjcRwswMG4/bd5XU2oUttbZ5J+YV3TynCbR21IN1G/z2dao/+mNWZ4PSJ+b6k1iljyqqXJAl7snCRagN7QILl2RRjKGDhk3tcttjaYZezzlFNrIjtwRs/bZl2UN2gEa+j+dyxWmmq9/w8mjqSEwyxV8aS9QbCjx5JTrxR3VC4ect0KzPyGWuui1MRKQxQfd4vb/36Gn57tZaUMFVUUxz6uxZbB9jccJuYl3zZitWTwBHCJqY/utCIWq8S9/1ezzWTlyKSfdKO/3kHRbmCyedIWZSGXL6++yMcJgvZvJBFcw7LHGKzXGb80qbb4XxY+7k3E+Gv1N+6BSptJpSnqhJZA5KSF+0U8pD2Xy/Uumo1GIdBmWH8hb3f5K5eQs1tBE/NL01sFsXyqnqhhh2oKU1hXeY49pd4wEZO8vLJZcXRTvFnvqK1C1okQwQri9BROAhPgSfVKPbYa3uMu6OzLWyPe5S6l9Pk2wOkYuojrIQqZtlramw98WsmiOiNVbZvODlECKvDGDe5AZfAuihaeNS9LummbG2bLE8RFFHV28qKN7pN9GOy0lnm75Xl41hrQ8+BxjefguW7E/07SiCn7Oi9ihpgXVo+aES2Ugqkrir4H376AZIsQ6iPYKpSdXcT+JlycXXQU3LPXff88vAf9SFl4Zuf9VJzjLa2R4DX3OQYPIuJWdhlUTTFShhiSy4B6XPaMr++BIYWOwcU1KDCHHyPFoGSF16pgpzbwa5FcfjUs+qmA6RLUxwaRHw5HEXiczXIQN3GfwALuqTyS4RhegZYeyXQ3dopTRiOCnXciWPu7+ixWSsLF4dn8lVeyp6dWLfVOafKfcAUzcMSSHiS1oVVW1XpzyGGWmUbMmLLZ3Q3mXLhEZ3g1802eC/wCSOaeymjmydV2J2QvflDgrugBH/vUtOvsShV8i3r/m4kdGPgOi0PvT0dRD/ozn7YQsLZPsTlIxGtJ1722Pj/0nfoajI99zMELHWKva2bM84Rq7esvBaCrvEb3raBB/uihr1wOsazqVgUSJJrMlJ1dyH6bHzTQxNhOdItzZkz0+pOMN/EGJK3Dh8aHig6fhBaashSaGiPqjGvYu5QdSzGqwsTZTR1G+xKT/EuH8+T0zCgc2XCi3reVCIvCE09Ir3+Edd6wsSvZPFWf7t0nE7Sq3r0fgJPy5fokBF8LX6QyRpX3xWzr+SU9sunJWCWWhJf8Puv19pVzsz2Sgk2RTxVfNQ6X8pOwTBfQD6De+RknWNlKcWZcrpESAC7epYDxanzrjWrT74GRXmtSpUjt5kJOsUmVKkWgr3/GFYgjO2W1E/sgvdXaKtjXVYX91Ose20q0FbFXGU8KUbS2SdFjiKbPVp2HPE9yTcSsSoRbY8lYPeKQTYehtqQ2KUJ2om5ZDCLHFN+qNvh9HO2MO1p/ujiWki9PDvpbElPfz8GKsytVosdWpezsckHwo4w87invmvchdHEdawMPb1wRvNcXEylDi2vwnjwUmnYUrr9Lz/5LS/9N36OByPw3+L3EwXgsFE9gwuVMij3OMxTXE8EcbmPSkPlzG7fMrrWAhjlec9cNSymKFZ4JG/DpsklJWFwubc0o15ol/alaWf6oNg0NKtxMz1SKdw255ZulzyGHO7knLDnHpmcmmLCmTfr4/Ohm5dYhn9cbTUaN0dNKGm5VA+5uoKEFFYWPWjm4TquSbcrFs86v1Gfk8kz4+ArgotfPmipMII8afWh0FX4HCs8CcbWjbobBO28mdEsdpT9ZbHVeR/zEeZct6WTgQnrRMzP1b2oBgpnAtBPkqDnioFTwwR3NewCHzzhJaRyMQx7GSUBD42zhez8VmCS42jMuSkqn9PMLCGNxaqQONwSE1+RZqd7wlnUfub7mmZh9OVxXiqtAGn+Hvk4pVC1+h4sMlWvkNzJmZCaM5H+Ta8/PHLxpNzD62xg19MXZkuzvHpYKAXa1N5NQmdI8EHNfjbRh6SYP7YTVc9e7FljyQnrPrOebcJJRmXD+2OHdLoc0/jYd4xvhVW8o3b6i/21rWklqeDunbEx/L2Ym4Hk2bonaGqX5HRna/ORzl7PxjZb+1Q7eZBN1dfbBZko3nEGbW6jhzXyfXO6z8BFv7gthvIGcH4+Z6ptfuDDujFY/wVHrSvGllAXyGNuXrqbGOV7PacPYL9qxCJTAhBJIrH3exMkGek+v+DOezE5HCWKjlo8asdOR0if50Fomo+HZpwb3+MqO6Nm91hNRax3kLSCOILc80ruAmHad8mCWN2/chX/6W0BHbIX5yc/DQ14/VKOQByj+WVSUxpd1NhP/9WEp40EA47Sb0vQD1Q3QOjW1jjte1f3eNVUhXax1l+5mmVwV+dzCBspJS56jgmEVya+crvUN4iHcryPaQz2DoVz60xZU9sSudeJd4nUO/n5PvJ5qwA2zEsS3qsdwLb3rOCVu5+TPYb0vCfBv9RYl1JmeJ6mGaY4iEq13mHoLgQEPJfpqCMZ5I44j/XK0N1+B08WlbO3Qtalllh3lYRtVgBUXMx282bKrKYG1SBQwlfwvyVN4kDsTxD+oRQnO9pPcSlKpZ64Oijk7Urf2Na11dW1KzYuzNS1q99ZllfvgvnI5ZvAo6xct0+O2fhVXbcwbrcR+nP5/KuxEVqrehXNNHvPyEJAnGPvyEG9xa/Xw5X8eKR0t1WvtknoPN/bWSIMeasO1zcaWXRDWY8Oa3xwF0RuuhIjR7Zt9j+7Kdb5XlZwYfVWJsDuFSHVLOzoQ1HImIe2CuwzxXf9ixbrltZ9v/fbfAVBLAwQUAAIACAC6VDxJiXdgQkoAAABrAAAAGwAAAHVuaXZlcnNhbC91bml2ZXJzYWwucG5nLnhtbLOxr8jNUShLLSrOzM+zVTLUM1Cyt+PlsikoSi3LTC1XqACKAQUhQEmhEsg1QnDLM1NKMoBCBhYGCMGM1Mz0jBJbJQtDhKA+0EwAUEsBAgAAFAACAAgAulQ8SRgmQ/IuBAAAfw4AAB0AAAAAAAAAAQAAAAAAAAAAAHVuaXZlcnNhbC9jb21tb25fbWVzc2FnZXMubG5nUEsBAgAAFAACAAgAulQ8SZh/JYMrBAAAVw4AAC4AAAAAAAAAAQAAAAAAaQQAAHVuaXZlcnNhbC9jdXN0b21fcHJlc2V0cy8wL2NvbW1vbl9tZXNzYWdlcy5sbmdQSwECAAAUAAIACAC6VDxJCswVnxYEAAALEAAAJwAAAAAAAAABAAAAAADgCAAAdW5pdmVyc2FsL2ZsYXNoX3B1Ymxpc2hpbmdfc2V0dGluZ3MueG1sUEsBAgAAFAACAAgAulQ8SQTnA9G2AgAAUwoAACEAAAAAAAAAAQAAAAAAOw0AAHVuaXZlcnNhbC9mbGFzaF9za2luX3NldHRpbmdzLnhtbFBLAQIAABQAAgAIALpUPElqAMUe6gMAABwPAAAmAAAAAAAAAAEAAAAAADAQAAB1bml2ZXJzYWwvaHRtbF9wdWJsaXNoaW5nX3NldHRpbmdzLnhtbFBLAQIAABQAAgAIALpUPEkP5FkgmQEAAB0GAAAfAAAAAAAAAAEAAAAAAF4UAAB1bml2ZXJzYWwvaHRtbF9za2luX3NldHRpbmdzLmpzUEsBAgAAFAACAAgAulQ8SXp6CCbYAAAAkgEAABoAAAAAAAAAAQAAAAAANBYAAHVuaXZlcnNhbC9pMThuX3ByZXNldHMueG1sUEsBAgAAFAACAAgAulQ8SXQ+R7hdAAAAYgAAABwAAAAAAAAAAQAAAAAARBcAAHVuaXZlcnNhbC9sb2NhbF9zZXR0aW5ncy54bWxQSwECAAAUAAIACAB2uMNEzoIJN+wCAACICAAAFAAAAAAAAAABAAAAAADbFwAAdW5pdmVyc2FsL3BsYXllci54bWxQSwECAAAUAAIACAC6VDxJcYP8DhoIAADbHQAAKQAAAAAAAAABAAAAAAD5GgAAdW5pdmVyc2FsL3NraW5fY3VzdG9taXphdGlvbl9zZXR0aW5ncy54bWxQSwECAAAUAAIACAC6VDxJM91K5mcaAADkRQAAFwAAAAAAAAAAAAAAAABaIwAAdW5pdmVyc2FsL3VuaXZlcnNhbC5wbmdQSwECAAAUAAIACAC6VDxJiXdgQkoAAABrAAAAGwAAAAAAAAABAAAAAAD2PQAAdW5pdmVyc2FsL3VuaXZlcnNhbC5wbmcueG1sUEsFBgAAAAAMAAwApQMAAHk+AAAAAA=="/>
  <p:tag name="ISPRING_PRESENTATION_TITLE" val="chapter10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MediaPlayer播放音频"/>
  <p:tag name="GENSWF_ADVANCE_TIME" val="0.00"/>
  <p:tag name="ISPRING_SLIDE_INDENT_LEVEL" val="0"/>
  <p:tag name="ISPRING_CUSTOM_TIMING_USED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MediaPlayer播放音频"/>
  <p:tag name="GENSWF_ADVANCE_TIME" val="0.00"/>
  <p:tag name="ISPRING_SLIDE_INDENT_LEVEL" val="0"/>
  <p:tag name="ISPRING_CUSTOM_TIMING_USED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MediaPlayer播放音频"/>
  <p:tag name="GENSWF_ADVANCE_TIME" val="0.00"/>
  <p:tag name="ISPRING_SLIDE_INDENT_LEVEL" val="0"/>
  <p:tag name="ISPRING_CUSTOM_TIMING_USED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MediaPlayer播放音频"/>
  <p:tag name="GENSWF_ADVANCE_TIME" val="0.00"/>
  <p:tag name="ISPRING_SLIDE_INDENT_LEVEL" val="0"/>
  <p:tag name="ISPRING_CUSTOM_TIMING_USED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MediaPlayer播放音频"/>
  <p:tag name="GENSWF_ADVANCE_TIME" val="0.00"/>
  <p:tag name="ISPRING_SLIDE_INDENT_LEVEL" val="0"/>
  <p:tag name="ISPRING_CUSTOM_TIMING_USED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主讲内容"/>
  <p:tag name="GENSWF_ADVANCE_TIME" val="0.00"/>
  <p:tag name="ISPRING_SLIDE_INDENT_LEVEL" val="0"/>
  <p:tag name="ISPRING_CUSTOM_TIMING_USED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VideoView播放视频"/>
  <p:tag name="GENSWF_ADVANCE_TIME" val="0.00"/>
  <p:tag name="ISPRING_SLIDE_INDENT_LEVEL" val="0"/>
  <p:tag name="ISPRING_CUSTOM_TIMING_USED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VideoView播放视频"/>
  <p:tag name="GENSWF_ADVANCE_TIME" val="0.00"/>
  <p:tag name="ISPRING_SLIDE_INDENT_LEVEL" val="0"/>
  <p:tag name="ISPRING_CUSTOM_TIMING_USED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VideoView播放视频"/>
  <p:tag name="GENSWF_ADVANCE_TIME" val="0.00"/>
  <p:tag name="ISPRING_SLIDE_INDENT_LEVEL" val="0"/>
  <p:tag name="ISPRING_CUSTOM_TIMING_USED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实战演练——视频播放器"/>
  <p:tag name="GENSWF_ADVANCE_TIME" val="0.00"/>
  <p:tag name="ISPRING_SLIDE_INDENT_LEVEL" val="0"/>
  <p:tag name="ISPRING_CUSTOM_TIMING_USED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第十章 高级编程"/>
  <p:tag name="GENSWF_ADVANCE_TIME" val="0.00"/>
  <p:tag name="ISPRING_SLIDE_INDENT_LEVEL" val="0"/>
  <p:tag name="ISPRING_CUSTOM_TIMING_USED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VideoView播放视频"/>
  <p:tag name="GENSWF_ADVANCE_TIME" val="0.00"/>
  <p:tag name="ISPRING_SLIDE_INDENT_LEVEL" val="0"/>
  <p:tag name="ISPRING_CUSTOM_TIMING_USED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实战演练——视频播放器"/>
  <p:tag name="GENSWF_ADVANCE_TIME" val="0.00"/>
  <p:tag name="ISPRING_SLIDE_INDENT_LEVEL" val="0"/>
  <p:tag name="ISPRING_CUSTOM_TIMING_USED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本章小结"/>
  <p:tag name="GENSWF_ADVANCE_TIME" val="0.00"/>
  <p:tag name="ISPRING_SLIDE_INDENT_LEVEL" val="0"/>
  <p:tag name="ISPRING_CUSTOM_TIMING_USED" val="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作业"/>
  <p:tag name="GENSWF_ADVANCE_TIME" val="0.00"/>
  <p:tag name="ISPRING_SLIDE_INDENT_LEVEL" val="0"/>
  <p:tag name="ISPRING_CUSTOM_TIMING_USED" val="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作业点评"/>
  <p:tag name="GENSWF_ADVANCE_TIME" val="0.00"/>
  <p:tag name="ISPRING_SLIDE_INDENT_LEVEL" val="0"/>
  <p:tag name="ISPRING_CUSTOM_TIMING_USED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预习检查"/>
  <p:tag name="GENSWF_ADVANCE_TIME" val="0.00"/>
  <p:tag name="ISPRING_SLIDE_INDENT_LEVEL" val="0"/>
  <p:tag name="ISPRING_CUSTOM_TIMING_USED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学习目标"/>
  <p:tag name="GENSWF_ADVANCE_TIME" val="0.00"/>
  <p:tag name="ISPRING_SLIDE_INDENT_LEVEL" val="0"/>
  <p:tag name="ISPRING_CUSTOM_TIMING_USED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主讲内容"/>
  <p:tag name="GENSWF_ADVANCE_TIME" val="0.00"/>
  <p:tag name="ISPRING_SLIDE_INDENT_LEVEL" val="0"/>
  <p:tag name="ISPRING_CUSTOM_TIMING_USED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MediaPlayer播放音频"/>
  <p:tag name="GENSWF_ADVANCE_TIME" val="0.00"/>
  <p:tag name="ISPRING_SLIDE_INDENT_LEVEL" val="0"/>
  <p:tag name="ISPRING_CUSTOM_TIMING_USED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MediaPlayer播放音频"/>
  <p:tag name="GENSWF_ADVANCE_TIME" val="0.00"/>
  <p:tag name="ISPRING_SLIDE_INDENT_LEVEL" val="0"/>
  <p:tag name="ISPRING_CUSTOM_TIMING_USED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MediaPlayer播放音频"/>
  <p:tag name="GENSWF_ADVANCE_TIME" val="0.00"/>
  <p:tag name="ISPRING_SLIDE_INDENT_LEVEL" val="0"/>
  <p:tag name="ISPRING_CUSTOM_TIMING_USED" val="0"/>
</p:tagLst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2812</TotalTime>
  <Words>1944</Words>
  <Application>Microsoft Office PowerPoint</Application>
  <PresentationFormat>全屏显示(4:3)</PresentationFormat>
  <Paragraphs>339</Paragraphs>
  <Slides>30</Slides>
  <Notes>23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1" baseType="lpstr">
      <vt:lpstr>Office 主题​​</vt:lpstr>
      <vt:lpstr>Android移动应用基础教程（第2版）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chapter10</dc:title>
  <dc:creator>admin</dc:creator>
  <cp:lastModifiedBy>柴永菲</cp:lastModifiedBy>
  <cp:revision>704</cp:revision>
  <dcterms:created xsi:type="dcterms:W3CDTF">2015-06-29T07:19:00Z</dcterms:created>
  <dcterms:modified xsi:type="dcterms:W3CDTF">2019-01-08T06:40:42Z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2052-10.1.0.5777</vt:lpwstr>
  </property>
</Properties>
</file>