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3"/>
  </p:notesMasterIdLst>
  <p:sldIdLst>
    <p:sldId id="311" r:id="rId2"/>
    <p:sldId id="261" r:id="rId3"/>
    <p:sldId id="262" r:id="rId4"/>
    <p:sldId id="263" r:id="rId5"/>
    <p:sldId id="271" r:id="rId6"/>
    <p:sldId id="293" r:id="rId7"/>
    <p:sldId id="337" r:id="rId8"/>
    <p:sldId id="338" r:id="rId9"/>
    <p:sldId id="339" r:id="rId10"/>
    <p:sldId id="327" r:id="rId11"/>
    <p:sldId id="340" r:id="rId12"/>
    <p:sldId id="344" r:id="rId13"/>
    <p:sldId id="341" r:id="rId14"/>
    <p:sldId id="342" r:id="rId15"/>
    <p:sldId id="343" r:id="rId16"/>
    <p:sldId id="345" r:id="rId17"/>
    <p:sldId id="329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5" r:id="rId26"/>
    <p:sldId id="353" r:id="rId27"/>
    <p:sldId id="354" r:id="rId28"/>
    <p:sldId id="356" r:id="rId29"/>
    <p:sldId id="357" r:id="rId30"/>
    <p:sldId id="358" r:id="rId31"/>
    <p:sldId id="331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3" r:id="rId46"/>
    <p:sldId id="372" r:id="rId47"/>
    <p:sldId id="374" r:id="rId48"/>
    <p:sldId id="375" r:id="rId49"/>
    <p:sldId id="287" r:id="rId50"/>
    <p:sldId id="291" r:id="rId51"/>
    <p:sldId id="310" r:id="rId52"/>
  </p:sldIdLst>
  <p:sldSz cx="9144000" cy="6858000" type="screen4x3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A9"/>
    <a:srgbClr val="19C3FF"/>
    <a:srgbClr val="01598B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3" autoAdjust="0"/>
    <p:restoredTop sz="94660"/>
  </p:normalViewPr>
  <p:slideViewPr>
    <p:cSldViewPr>
      <p:cViewPr>
        <p:scale>
          <a:sx n="100" d="100"/>
          <a:sy n="100" d="100"/>
        </p:scale>
        <p:origin x="-1944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49"/>
          <c:y val="6.8138576695007141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261B8-A129-4602-8124-B56B6751BAE7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F5CF5-4E39-47E0-A3DC-7F8A10BAD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2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835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13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71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83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19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6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53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69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776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90700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85521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0484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5407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0308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07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8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9" r:id="rId14"/>
    <p:sldLayoutId id="2147483683" r:id="rId15"/>
    <p:sldLayoutId id="2147483684" r:id="rId16"/>
    <p:sldLayoutId id="2147483651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52281"/>
            <a:ext cx="8784976" cy="2157681"/>
          </a:xfrm>
        </p:spPr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移动应用基础教程</a:t>
            </a:r>
            <a:r>
              <a:rPr lang="zh-CN" altLang="en-US" sz="2400" b="1" dirty="0"/>
              <a:t>（第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933478"/>
            <a:ext cx="7901608" cy="16557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15</a:t>
            </a:r>
            <a:r>
              <a:rPr lang="zh-CN" altLang="en-US" sz="3200" b="1" dirty="0" smtClean="0"/>
              <a:t>章 综合项目</a:t>
            </a:r>
            <a:r>
              <a:rPr lang="en-US" altLang="zh-CN" sz="3200" b="1" dirty="0" smtClean="0"/>
              <a:t>—</a:t>
            </a:r>
            <a:r>
              <a:rPr lang="zh-CN" altLang="en-US" sz="3200" b="1" dirty="0" smtClean="0"/>
              <a:t>网上订餐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4846687" y="5538788"/>
            <a:ext cx="3389634" cy="87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服务器数据准备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网上订餐功能业务实现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1800" y="5538788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需求分析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开发环境介绍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556426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363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9"/>
            <a:ext cx="8102600" cy="46916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938812" y="1133190"/>
            <a:ext cx="1646840" cy="415158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店铺界面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77068" y="1774137"/>
            <a:ext cx="5375051" cy="3824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程序启动后，首先会进入店铺界面，该界面展示的是一些店铺信息组成的列表，界面效果</a:t>
            </a:r>
            <a:r>
              <a:rPr lang="zh-CN" altLang="en-US" sz="2000" dirty="0" smtClean="0"/>
              <a:t>如右图所</a:t>
            </a:r>
            <a:r>
              <a:rPr lang="zh-CN" altLang="en-US" sz="2000" dirty="0"/>
              <a:t>示</a:t>
            </a:r>
            <a:r>
              <a:rPr lang="zh-CN" altLang="en-US" sz="2000" dirty="0" smtClean="0"/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效果展示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1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3" y="1628800"/>
            <a:ext cx="2281857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09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9"/>
            <a:ext cx="8102600" cy="46916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796135" y="1133190"/>
            <a:ext cx="1872209" cy="415158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店铺详情界面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77068" y="1774137"/>
            <a:ext cx="5375051" cy="3824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点击店铺列表中任意一条目，程序都会跳转到对应的店铺详情界面，该界面展示的是店铺的公告信息、配送信息、菜单列表信息以及购物车信息，界面效果</a:t>
            </a:r>
            <a:r>
              <a:rPr lang="zh-CN" altLang="zh-CN" sz="2000" dirty="0" smtClean="0"/>
              <a:t>如</a:t>
            </a:r>
            <a:r>
              <a:rPr lang="zh-CN" altLang="en-US" sz="2000" dirty="0" smtClean="0"/>
              <a:t>右</a:t>
            </a:r>
            <a:r>
              <a:rPr lang="zh-CN" altLang="zh-CN" sz="2000" dirty="0" smtClean="0"/>
              <a:t>图所示</a:t>
            </a:r>
            <a:r>
              <a:rPr lang="zh-CN" altLang="en-US" sz="2000" dirty="0" smtClean="0"/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效果展示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68" y="1628800"/>
            <a:ext cx="2301511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77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9"/>
            <a:ext cx="8102600" cy="46916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386929" y="1133190"/>
            <a:ext cx="1181588" cy="415158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购物车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77068" y="1628800"/>
            <a:ext cx="5375051" cy="41746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点击购物车会弹出一个已选商品的列表，该列表展示的是已点的菜品信息，点击已选商品列表中每个条目右侧的“</a:t>
            </a:r>
            <a:r>
              <a:rPr lang="en-US" altLang="zh-CN" sz="2000" dirty="0"/>
              <a:t>+”</a:t>
            </a:r>
            <a:r>
              <a:rPr lang="zh-CN" altLang="en-US" sz="2000" dirty="0"/>
              <a:t>或“</a:t>
            </a:r>
            <a:r>
              <a:rPr lang="en-US" altLang="zh-CN" sz="2000" dirty="0"/>
              <a:t>-”</a:t>
            </a:r>
            <a:r>
              <a:rPr lang="zh-CN" altLang="en-US" sz="2000" dirty="0"/>
              <a:t>按钮，分别会增加或减少对应的菜品数量。如果加入购物车的菜品总价达不到起送价时，界面右下角的按钮上会显示还差多少钱起送，否则，显示一个黄色的“去结算”</a:t>
            </a:r>
            <a:r>
              <a:rPr lang="zh-CN" altLang="en-US" sz="2000" dirty="0" smtClean="0"/>
              <a:t>按钮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界面效果</a:t>
            </a:r>
            <a:r>
              <a:rPr lang="zh-CN" altLang="zh-CN" sz="2000" dirty="0" smtClean="0"/>
              <a:t>如</a:t>
            </a:r>
            <a:r>
              <a:rPr lang="zh-CN" altLang="en-US" sz="2000" dirty="0" smtClean="0"/>
              <a:t>右</a:t>
            </a:r>
            <a:r>
              <a:rPr lang="zh-CN" altLang="zh-CN" sz="2000" dirty="0" smtClean="0"/>
              <a:t>图所示</a:t>
            </a:r>
            <a:r>
              <a:rPr lang="zh-CN" altLang="en-US" sz="2000" dirty="0" smtClean="0"/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效果展示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656" y="1628800"/>
            <a:ext cx="227074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37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9"/>
            <a:ext cx="8102600" cy="46916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826968" y="1133190"/>
            <a:ext cx="1841376" cy="415158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菜品详情界面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77068" y="1774137"/>
            <a:ext cx="5375051" cy="3824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在</a:t>
            </a:r>
            <a:r>
              <a:rPr lang="zh-CN" altLang="en-US" sz="2000" dirty="0"/>
              <a:t>店铺详情界面中，点击菜单列表的任意一条目，都会跳转到菜品详情界面，菜品详情界面是一个对话框的</a:t>
            </a:r>
            <a:r>
              <a:rPr lang="zh-CN" altLang="en-US" sz="2000" dirty="0" smtClean="0"/>
              <a:t>样式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界面效果</a:t>
            </a:r>
            <a:r>
              <a:rPr lang="zh-CN" altLang="zh-CN" sz="2000" dirty="0" smtClean="0"/>
              <a:t>如</a:t>
            </a:r>
            <a:r>
              <a:rPr lang="zh-CN" altLang="en-US" sz="2000" dirty="0" smtClean="0"/>
              <a:t>右</a:t>
            </a:r>
            <a:r>
              <a:rPr lang="zh-CN" altLang="zh-CN" sz="2000" dirty="0" smtClean="0"/>
              <a:t>图所示</a:t>
            </a:r>
            <a:r>
              <a:rPr lang="zh-CN" altLang="en-US" sz="2000" dirty="0" smtClean="0"/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效果展示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68" y="1629280"/>
            <a:ext cx="227948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96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9"/>
            <a:ext cx="8102600" cy="46916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259016" y="1133190"/>
            <a:ext cx="1409328" cy="415158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订单界面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77068" y="1774137"/>
            <a:ext cx="5375052" cy="3824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在店铺详情界面中，点击“去结算”按钮会跳转到订单界面，该界面通过一个列表展示购物车中的菜品</a:t>
            </a:r>
            <a:r>
              <a:rPr lang="zh-CN" altLang="zh-CN" sz="2000" dirty="0" smtClean="0"/>
              <a:t>信息，</a:t>
            </a:r>
            <a:r>
              <a:rPr lang="zh-CN" altLang="zh-CN" sz="2000" dirty="0"/>
              <a:t>界面效果</a:t>
            </a:r>
            <a:r>
              <a:rPr lang="zh-CN" altLang="zh-CN" sz="2000" dirty="0" smtClean="0"/>
              <a:t>如</a:t>
            </a:r>
            <a:r>
              <a:rPr lang="zh-CN" altLang="en-US" sz="2000" dirty="0" smtClean="0"/>
              <a:t>右</a:t>
            </a:r>
            <a:r>
              <a:rPr lang="zh-CN" altLang="zh-CN" sz="2000" dirty="0" smtClean="0"/>
              <a:t>图所示</a:t>
            </a:r>
            <a:r>
              <a:rPr lang="zh-CN" altLang="en-US" sz="2000" dirty="0" smtClean="0"/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效果展示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29280"/>
            <a:ext cx="2250443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44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9"/>
            <a:ext cx="8102600" cy="46916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259016" y="1133190"/>
            <a:ext cx="1409328" cy="415158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支付界面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77068" y="1774137"/>
            <a:ext cx="5375052" cy="3824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点击订单界面的“去支付”</a:t>
            </a:r>
            <a:r>
              <a:rPr lang="zh-CN" altLang="en-US" sz="2000" dirty="0"/>
              <a:t>按钮会弹出一个显示支付二维码的对话框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界面效果</a:t>
            </a:r>
            <a:r>
              <a:rPr lang="zh-CN" altLang="zh-CN" sz="2000" dirty="0" smtClean="0"/>
              <a:t>如</a:t>
            </a:r>
            <a:r>
              <a:rPr lang="zh-CN" altLang="en-US" sz="2000" dirty="0" smtClean="0"/>
              <a:t>右</a:t>
            </a:r>
            <a:r>
              <a:rPr lang="zh-CN" altLang="zh-CN" sz="2000" dirty="0" smtClean="0"/>
              <a:t>图所示</a:t>
            </a:r>
            <a:r>
              <a:rPr lang="zh-CN" altLang="en-US" sz="2000" dirty="0" smtClean="0"/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效果展示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138" y="1628800"/>
            <a:ext cx="2261084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35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971600" y="2636912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154750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15.1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项目分析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123564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15.2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效果展示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278092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15.3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服务器数据准备 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76056" y="1412776"/>
            <a:ext cx="3852000" cy="399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292080" y="242088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7740" y="334770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15.4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店铺功能业务实现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740" y="392376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15.5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店铺详情功能业务实现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097740" y="449982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15.6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菜品详情功能业务实现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97740" y="507589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15.7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订单功能业务实现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0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10482"/>
            <a:ext cx="8102600" cy="499883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28561" y="1124744"/>
            <a:ext cx="2057057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服务器数据准备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服务器数据准备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721956" y="1846541"/>
            <a:ext cx="0" cy="1310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705061" y="2481541"/>
            <a:ext cx="1313815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729576" y="2188171"/>
            <a:ext cx="668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425661" y="2188171"/>
            <a:ext cx="2250017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361651" y="2193251"/>
            <a:ext cx="0" cy="28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207606" y="1464906"/>
            <a:ext cx="1028065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6"/>
          <p:cNvSpPr txBox="1"/>
          <p:nvPr/>
        </p:nvSpPr>
        <p:spPr>
          <a:xfrm>
            <a:off x="1313016" y="1517611"/>
            <a:ext cx="826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ROOT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97596" y="1997671"/>
            <a:ext cx="1028065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10"/>
          <p:cNvSpPr txBox="1"/>
          <p:nvPr/>
        </p:nvSpPr>
        <p:spPr>
          <a:xfrm>
            <a:off x="2356956" y="2034501"/>
            <a:ext cx="1068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order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729576" y="2672041"/>
            <a:ext cx="668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397596" y="2480906"/>
            <a:ext cx="1028065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7"/>
          <p:cNvSpPr txBox="1"/>
          <p:nvPr/>
        </p:nvSpPr>
        <p:spPr>
          <a:xfrm>
            <a:off x="2424266" y="2519006"/>
            <a:ext cx="975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WEB-INF</a:t>
            </a:r>
          </a:p>
        </p:txBody>
      </p:sp>
      <p:sp>
        <p:nvSpPr>
          <p:cNvPr id="25" name="矩形 24"/>
          <p:cNvSpPr/>
          <p:nvPr/>
        </p:nvSpPr>
        <p:spPr>
          <a:xfrm>
            <a:off x="2396961" y="2950806"/>
            <a:ext cx="1028065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0"/>
          <p:cNvSpPr txBox="1"/>
          <p:nvPr/>
        </p:nvSpPr>
        <p:spPr>
          <a:xfrm>
            <a:off x="2423631" y="2988906"/>
            <a:ext cx="975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......</a:t>
            </a: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1729576" y="3141306"/>
            <a:ext cx="668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119206" y="2476461"/>
            <a:ext cx="1104900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5671656" y="2193251"/>
            <a:ext cx="0" cy="28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32"/>
          <p:cNvSpPr txBox="1"/>
          <p:nvPr/>
        </p:nvSpPr>
        <p:spPr>
          <a:xfrm>
            <a:off x="3668231" y="2533611"/>
            <a:ext cx="1386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shop_list_data.json</a:t>
            </a:r>
          </a:p>
        </p:txBody>
      </p:sp>
      <p:sp>
        <p:nvSpPr>
          <p:cNvPr id="31" name="文本框 33"/>
          <p:cNvSpPr txBox="1"/>
          <p:nvPr/>
        </p:nvSpPr>
        <p:spPr>
          <a:xfrm>
            <a:off x="5119206" y="2502496"/>
            <a:ext cx="1068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img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5674196" y="3157181"/>
            <a:ext cx="456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130761" y="2950806"/>
            <a:ext cx="1104900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47"/>
          <p:cNvSpPr txBox="1"/>
          <p:nvPr/>
        </p:nvSpPr>
        <p:spPr>
          <a:xfrm>
            <a:off x="6148541" y="2987001"/>
            <a:ext cx="1068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shop</a:t>
            </a: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5669751" y="2863176"/>
            <a:ext cx="0" cy="75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131396" y="3427691"/>
            <a:ext cx="1104900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50"/>
          <p:cNvSpPr txBox="1"/>
          <p:nvPr/>
        </p:nvSpPr>
        <p:spPr>
          <a:xfrm>
            <a:off x="6149176" y="3463886"/>
            <a:ext cx="1068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food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5672926" y="3616921"/>
            <a:ext cx="456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内容占位符 2"/>
          <p:cNvSpPr txBox="1">
            <a:spLocks/>
          </p:cNvSpPr>
          <p:nvPr/>
        </p:nvSpPr>
        <p:spPr bwMode="auto">
          <a:xfrm>
            <a:off x="277068" y="3899791"/>
            <a:ext cx="8183364" cy="23375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在上述图中</a:t>
            </a:r>
            <a:r>
              <a:rPr lang="zh-CN" altLang="en-US" sz="2000" dirty="0"/>
              <a:t>，</a:t>
            </a:r>
            <a:r>
              <a:rPr lang="en-US" altLang="zh-CN" sz="2000" dirty="0"/>
              <a:t>ROOT</a:t>
            </a:r>
            <a:r>
              <a:rPr lang="zh-CN" altLang="en-US" sz="2000" dirty="0"/>
              <a:t>文件夹在</a:t>
            </a:r>
            <a:r>
              <a:rPr lang="en-US" altLang="zh-CN" sz="2000" dirty="0"/>
              <a:t>apache-tomcat-7.0.56/</a:t>
            </a:r>
            <a:r>
              <a:rPr lang="en-US" altLang="zh-CN" sz="2000" dirty="0" err="1"/>
              <a:t>webapps</a:t>
            </a:r>
            <a:r>
              <a:rPr lang="en-US" altLang="zh-CN" sz="2000" dirty="0"/>
              <a:t>/</a:t>
            </a:r>
            <a:r>
              <a:rPr lang="zh-CN" altLang="en-US" sz="2000" dirty="0"/>
              <a:t>目录下，表示</a:t>
            </a:r>
            <a:r>
              <a:rPr lang="en-US" altLang="zh-CN" sz="2000" dirty="0"/>
              <a:t>Tomcat</a:t>
            </a:r>
            <a:r>
              <a:rPr lang="zh-CN" altLang="en-US" sz="2000" dirty="0"/>
              <a:t>的根目录。</a:t>
            </a:r>
            <a:r>
              <a:rPr lang="en-US" altLang="zh-CN" sz="2000" dirty="0"/>
              <a:t>order</a:t>
            </a:r>
            <a:r>
              <a:rPr lang="zh-CN" altLang="en-US" sz="2000" dirty="0"/>
              <a:t>文件夹存放的是订餐项目用到的所有数据，其中，</a:t>
            </a:r>
            <a:r>
              <a:rPr lang="en-US" altLang="zh-CN" sz="2000" dirty="0"/>
              <a:t>order/</a:t>
            </a:r>
            <a:r>
              <a:rPr lang="en-US" altLang="zh-CN" sz="2000" dirty="0" err="1"/>
              <a:t>img</a:t>
            </a:r>
            <a:r>
              <a:rPr lang="zh-CN" altLang="en-US" sz="2000" dirty="0"/>
              <a:t>文件夹存放的是图片资源，包含店铺图片和菜单图片。</a:t>
            </a:r>
            <a:r>
              <a:rPr lang="en-US" altLang="zh-CN" sz="2000" dirty="0" err="1"/>
              <a:t>shop_list_data.json</a:t>
            </a:r>
            <a:r>
              <a:rPr lang="zh-CN" altLang="en-US" sz="2000" dirty="0"/>
              <a:t>文件中存放的是店铺列表与店铺详情界面的</a:t>
            </a:r>
            <a:r>
              <a:rPr lang="zh-CN" altLang="en-US" sz="2000" dirty="0" smtClean="0"/>
              <a:t>数据，数据的具体内容可参考教材。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5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814538"/>
            <a:ext cx="8185224" cy="319863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28561" y="1628800"/>
            <a:ext cx="2057057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服务器数据准备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1" name="内容占位符 2"/>
          <p:cNvSpPr txBox="1">
            <a:spLocks/>
          </p:cNvSpPr>
          <p:nvPr/>
        </p:nvSpPr>
        <p:spPr bwMode="auto">
          <a:xfrm>
            <a:off x="544785" y="2132856"/>
            <a:ext cx="8183364" cy="2520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/>
              <a:t>shop_list_data.json</a:t>
            </a:r>
            <a:r>
              <a:rPr lang="zh-CN" altLang="en-US" sz="2000" dirty="0" smtClean="0"/>
              <a:t>文件</a:t>
            </a:r>
            <a:r>
              <a:rPr lang="zh-CN" altLang="en-US" sz="2000" dirty="0"/>
              <a:t>中的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地址需要修改为自己电脑上的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地址，否则访问不到</a:t>
            </a:r>
            <a:r>
              <a:rPr lang="en-US" altLang="zh-CN" sz="2000" dirty="0"/>
              <a:t>Tomcat</a:t>
            </a:r>
            <a:r>
              <a:rPr lang="zh-CN" altLang="en-US" sz="2000" dirty="0"/>
              <a:t>服务器中的数据。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如果想要启动</a:t>
            </a:r>
            <a:r>
              <a:rPr lang="en-US" altLang="zh-CN" sz="2000" dirty="0"/>
              <a:t>Tomcat</a:t>
            </a:r>
            <a:r>
              <a:rPr lang="zh-CN" altLang="en-US" sz="2000" dirty="0"/>
              <a:t>服务器，可以在</a:t>
            </a:r>
            <a:r>
              <a:rPr lang="en-US" altLang="zh-CN" sz="2000" dirty="0"/>
              <a:t>apache-tomcat-7.0.56\bin</a:t>
            </a:r>
            <a:r>
              <a:rPr lang="zh-CN" altLang="en-US" sz="2000" dirty="0"/>
              <a:t>包中找到</a:t>
            </a:r>
            <a:r>
              <a:rPr lang="en-US" altLang="zh-CN" sz="2000" dirty="0" err="1"/>
              <a:t>startup.bat</a:t>
            </a:r>
            <a:r>
              <a:rPr lang="zh-CN" altLang="en-US" sz="2000" dirty="0"/>
              <a:t>文件，双击该文件即可（详见第</a:t>
            </a:r>
            <a:r>
              <a:rPr lang="en-US" altLang="zh-CN" sz="2000" dirty="0"/>
              <a:t>11</a:t>
            </a:r>
            <a:r>
              <a:rPr lang="zh-CN" altLang="en-US" sz="2000" dirty="0"/>
              <a:t>章</a:t>
            </a:r>
            <a:r>
              <a:rPr lang="en-US" altLang="zh-CN" sz="2000" dirty="0"/>
              <a:t>11.3.3</a:t>
            </a:r>
            <a:r>
              <a:rPr lang="zh-CN" altLang="en-US" sz="2000" dirty="0"/>
              <a:t>小节的多学一招）。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8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971600" y="3140968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154750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15.1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项目分析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393" y="2083346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15.2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效果展示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263691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15.3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服务器数据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准备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76056" y="1412776"/>
            <a:ext cx="3852000" cy="399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292080" y="242088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7740" y="327569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15.4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店铺功能业务实现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740" y="392376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15.5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店铺详情功能业务实现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097740" y="449982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15.6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菜品详情功能业务实现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97740" y="507589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15.7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订单功能业务实现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276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点评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05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请简要说明如何通过</a:t>
            </a:r>
            <a:r>
              <a:rPr lang="en-US" altLang="zh-CN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MediaPlayer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类播放音频。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请简要说明如何通过</a:t>
            </a:r>
            <a:r>
              <a:rPr lang="en-US" altLang="zh-CN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VideoView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控件播放</a:t>
            </a: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视频。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814538"/>
            <a:ext cx="8185224" cy="255056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28561" y="1628800"/>
            <a:ext cx="2287805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店铺功能业务实现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15.4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店铺功能业务实现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536" y="2132856"/>
            <a:ext cx="8183364" cy="20882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当打开订餐项目时，程序会直接进入主界面，也就是店铺列表界面。店铺列表界面从上至下分为标题栏、广告图片和店铺列表三部分。其中，店铺列表的数据是通过网络请求从服务器上获取的</a:t>
            </a:r>
            <a:r>
              <a:rPr lang="en-US" altLang="zh-CN" sz="2000" dirty="0" err="1"/>
              <a:t>JSON</a:t>
            </a:r>
            <a:r>
              <a:rPr lang="zh-CN" altLang="zh-CN" sz="2000" dirty="0"/>
              <a:t>数据</a:t>
            </a:r>
            <a:r>
              <a:rPr lang="zh-CN" altLang="zh-CN" sz="2000" dirty="0" smtClean="0"/>
              <a:t>，本</a:t>
            </a:r>
            <a:r>
              <a:rPr lang="zh-CN" altLang="zh-CN" sz="2000" dirty="0"/>
              <a:t>节将针对店铺功能的相关业务进行</a:t>
            </a:r>
            <a:r>
              <a:rPr lang="zh-CN" altLang="zh-CN" sz="2000" dirty="0" smtClean="0"/>
              <a:t>开发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1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 rot="574600">
            <a:off x="749300" y="259249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6366" y="257502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 rot="574600">
            <a:off x="747114" y="328293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0973" y="3278970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192563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创建项目：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6650" y="2573441"/>
            <a:ext cx="1419126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导入界面图片：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0" y="3278970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搭建标题栏布局：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63613" y="231298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" name="直接连接符 9"/>
          <p:cNvCxnSpPr/>
          <p:nvPr/>
        </p:nvCxnSpPr>
        <p:spPr>
          <a:xfrm>
            <a:off x="928687" y="294294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>
            <a:off x="900906" y="364885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" name="椭圆 11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27784" y="3307844"/>
            <a:ext cx="363317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放置对应的控件到创建的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title_bar.xml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布局文件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中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76126" y="1944473"/>
            <a:ext cx="440426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个名为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的项目，包名为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cn.itcast.order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83768" y="2593772"/>
            <a:ext cx="4647426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将项目的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icon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图标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app_icon.png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导入到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mipmap-hdpi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文件夹中。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15.4.1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搭建标题栏布局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 rot="574600">
            <a:off x="757615" y="393480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74681" y="391734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44964" y="3915755"/>
            <a:ext cx="1641677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创建背景选择器：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37002" y="4285255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" name="矩形 22"/>
          <p:cNvSpPr/>
          <p:nvPr/>
        </p:nvSpPr>
        <p:spPr>
          <a:xfrm>
            <a:off x="2652555" y="3917342"/>
            <a:ext cx="356892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创建返回键的背景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go_back_selector.xml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 rot="574600">
            <a:off x="742350" y="464358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59416" y="4626124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29700" y="4624537"/>
            <a:ext cx="1419126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修改清单文件：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921737" y="499403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8" name="矩形 27"/>
          <p:cNvSpPr/>
          <p:nvPr/>
        </p:nvSpPr>
        <p:spPr>
          <a:xfrm>
            <a:off x="2539033" y="4365104"/>
            <a:ext cx="3329111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设置网上订餐项目的图标。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去掉默认标题栏。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123" y="2060848"/>
            <a:ext cx="2455373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23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/>
      <p:bldP spid="7" grpId="0"/>
      <p:bldP spid="8" grpId="0"/>
      <p:bldP spid="12" grpId="0" animBg="1"/>
      <p:bldP spid="13" grpId="0"/>
      <p:bldP spid="14" grpId="0"/>
      <p:bldP spid="15" grpId="0"/>
      <p:bldP spid="16" grpId="0"/>
      <p:bldP spid="19" grpId="0" animBg="1"/>
      <p:bldP spid="20" grpId="0"/>
      <p:bldP spid="21" grpId="0"/>
      <p:bldP spid="23" grpId="0"/>
      <p:bldP spid="24" grpId="0" animBg="1"/>
      <p:bldP spid="25" grpId="0"/>
      <p:bldP spid="26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 rot="574600">
            <a:off x="358065" y="180040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75131" y="178294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 rot="574600">
            <a:off x="355879" y="249084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9738" y="2486882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415" y="1781353"/>
            <a:ext cx="1419126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导入界面图片：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1765" y="2486882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搭建标题栏布局：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37452" y="2150853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>
            <a:off x="509671" y="285676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矩形 13"/>
          <p:cNvSpPr/>
          <p:nvPr/>
        </p:nvSpPr>
        <p:spPr>
          <a:xfrm>
            <a:off x="2236549" y="2515756"/>
            <a:ext cx="363317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放置对应的控件到创建的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title_bar.xml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布局文件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中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92533" y="1801684"/>
            <a:ext cx="4703532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将店铺界面所需图片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banner.png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导入到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drawable-hdpi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文件夹中。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15.4.2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搭建店铺界面布局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 rot="574600">
            <a:off x="366380" y="314271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83446" y="3125254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3729" y="3123667"/>
            <a:ext cx="1641677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创建背景选择器：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45767" y="349316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" name="矩形 21"/>
          <p:cNvSpPr/>
          <p:nvPr/>
        </p:nvSpPr>
        <p:spPr>
          <a:xfrm>
            <a:off x="2261320" y="3125254"/>
            <a:ext cx="356892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创建返回键的背景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go_back_selector.xml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 rot="574600">
            <a:off x="351115" y="385149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68181" y="383403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8465" y="3832449"/>
            <a:ext cx="1419126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修改清单文件：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30502" y="420194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7" name="矩形 26"/>
          <p:cNvSpPr/>
          <p:nvPr/>
        </p:nvSpPr>
        <p:spPr>
          <a:xfrm>
            <a:off x="2147798" y="3573016"/>
            <a:ext cx="3329111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设置网上订餐项目的图标。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去掉默认标题栏。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747218"/>
            <a:ext cx="2493843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60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7" grpId="0"/>
      <p:bldP spid="8" grpId="0"/>
      <p:bldP spid="14" grpId="0"/>
      <p:bldP spid="16" grpId="0"/>
      <p:bldP spid="18" grpId="0" animBg="1"/>
      <p:bldP spid="19" grpId="0"/>
      <p:bldP spid="20" grpId="0"/>
      <p:bldP spid="22" grpId="0"/>
      <p:bldP spid="23" grpId="0" animBg="1"/>
      <p:bldP spid="24" grpId="0"/>
      <p:bldP spid="25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 rot="574600">
            <a:off x="809781" y="180040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26847" y="178294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 rot="574600">
            <a:off x="807595" y="249084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1454" y="2486882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7130" y="1781353"/>
            <a:ext cx="209839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创建店铺列表界面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Item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3481" y="2486882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89168" y="2150853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" name="直接连接符 8"/>
          <p:cNvCxnSpPr/>
          <p:nvPr/>
        </p:nvCxnSpPr>
        <p:spPr>
          <a:xfrm>
            <a:off x="961387" y="285676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" name="矩形 9"/>
          <p:cNvSpPr/>
          <p:nvPr/>
        </p:nvSpPr>
        <p:spPr>
          <a:xfrm>
            <a:off x="2472241" y="2515756"/>
            <a:ext cx="2263443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放置对应的控件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到布局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中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23516" y="1813060"/>
            <a:ext cx="4290470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res/layout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文件夹中，创建一个布局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shop_item.xml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15.4.3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搭建店铺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Item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布局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 rot="574600">
            <a:off x="818096" y="314271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35162" y="3125254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5445" y="3123667"/>
            <a:ext cx="2018071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Item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背景选择器：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997483" y="349316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" name="矩形 16"/>
          <p:cNvSpPr/>
          <p:nvPr/>
        </p:nvSpPr>
        <p:spPr>
          <a:xfrm>
            <a:off x="3007492" y="3143672"/>
            <a:ext cx="294144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创建背景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item_bg_selector.xml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 rot="574600">
            <a:off x="802831" y="385149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19897" y="383403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90180" y="3832449"/>
            <a:ext cx="1889320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colors.xml</a:t>
            </a: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82218" y="420194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" name="矩形 21"/>
          <p:cNvSpPr/>
          <p:nvPr/>
        </p:nvSpPr>
        <p:spPr>
          <a:xfrm>
            <a:off x="2990749" y="3645024"/>
            <a:ext cx="310220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res/values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文件夹中的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colors.xml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文件中添加灰色的颜色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3" y="2336594"/>
            <a:ext cx="28495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42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/>
      <p:bldP spid="7" grpId="0"/>
      <p:bldP spid="10" grpId="0"/>
      <p:bldP spid="11" grpId="0"/>
      <p:bldP spid="13" grpId="0" animBg="1"/>
      <p:bldP spid="14" grpId="0"/>
      <p:bldP spid="15" grpId="0"/>
      <p:bldP spid="17" grpId="0"/>
      <p:bldP spid="18" grpId="0" animBg="1"/>
      <p:bldP spid="19" grpId="0"/>
      <p:bldP spid="20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545380"/>
            <a:ext cx="8102600" cy="325177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44356" y="1317922"/>
            <a:ext cx="234001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ShopBean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折角形 3"/>
          <p:cNvSpPr/>
          <p:nvPr/>
        </p:nvSpPr>
        <p:spPr>
          <a:xfrm>
            <a:off x="935844" y="1915828"/>
            <a:ext cx="7128792" cy="2593291"/>
          </a:xfrm>
          <a:prstGeom prst="foldedCorner">
            <a:avLst/>
          </a:prstGeom>
          <a:solidFill>
            <a:srgbClr val="C5E8FF">
              <a:alpha val="28000"/>
            </a:srgbClr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marL="0" lvl="2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由于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店铺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信息包含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很多属性，因此，我们需要创建一个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ShopBean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类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与封装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店铺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信息的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属性。</a:t>
            </a:r>
          </a:p>
          <a:p>
            <a:pPr marL="0" lvl="2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选中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cn.itcast.order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包，在该包下创建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包，在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包中创建一个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ShopBean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类。由于该类的对象中存储的信息需要在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Activity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之间进行传输，因此将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ShopBean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类进行序列化，即实现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Serializable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接口。该类定义了店铺信息的所有属性。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15.4.4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封装店铺信息实体类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545380"/>
            <a:ext cx="8102600" cy="325177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44356" y="1317922"/>
            <a:ext cx="234001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FoodBean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折角形 3"/>
          <p:cNvSpPr/>
          <p:nvPr/>
        </p:nvSpPr>
        <p:spPr>
          <a:xfrm>
            <a:off x="935844" y="1915828"/>
            <a:ext cx="7128792" cy="2593291"/>
          </a:xfrm>
          <a:prstGeom prst="foldedCorner">
            <a:avLst/>
          </a:prstGeom>
          <a:solidFill>
            <a:srgbClr val="C5E8FF">
              <a:alpha val="28000"/>
            </a:srgbClr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marL="0" lvl="2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由于菜单列表包含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很多属性，因此，我们需要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创建一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个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FoodBean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类封装菜单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信息的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属性。</a:t>
            </a:r>
            <a:endParaRPr lang="zh-CN" alt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在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cn.itcast.order.bean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包中创建一个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FoodBean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类并实现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Serializable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接口，该类中定义了每个菜的所有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属性。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15.4.4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封装店铺信息实体类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10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545380"/>
            <a:ext cx="8102600" cy="49799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292080" y="1317922"/>
            <a:ext cx="266429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ShopAdapter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15.4.5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编写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店铺列表适配器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1772816"/>
            <a:ext cx="7920879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由于</a:t>
            </a:r>
            <a:r>
              <a:rPr lang="zh-CN" altLang="en-US" sz="2000" dirty="0"/>
              <a:t>店铺界面的列表是用</a:t>
            </a:r>
            <a:r>
              <a:rPr lang="en-US" altLang="zh-CN" sz="2000" dirty="0" err="1"/>
              <a:t>ShopListView</a:t>
            </a:r>
            <a:r>
              <a:rPr lang="zh-CN" altLang="en-US" sz="2000" dirty="0"/>
              <a:t>控件展示的，因此需要创建一个数据适配器</a:t>
            </a:r>
            <a:r>
              <a:rPr lang="en-US" altLang="zh-CN" sz="2000" dirty="0" err="1"/>
              <a:t>ShopAdapter</a:t>
            </a:r>
            <a:r>
              <a:rPr lang="zh-CN" altLang="en-US" sz="2000" dirty="0"/>
              <a:t>对</a:t>
            </a:r>
            <a:r>
              <a:rPr lang="en-US" altLang="zh-CN" sz="2000" dirty="0" err="1"/>
              <a:t>ShopListView</a:t>
            </a:r>
            <a:r>
              <a:rPr lang="zh-CN" altLang="en-US" sz="2000" dirty="0"/>
              <a:t>控件进行数据适配。创建店铺界面</a:t>
            </a:r>
            <a:r>
              <a:rPr lang="en-US" altLang="zh-CN" sz="2000" dirty="0"/>
              <a:t>Adapter</a:t>
            </a:r>
            <a:r>
              <a:rPr lang="zh-CN" altLang="en-US" sz="2000" dirty="0"/>
              <a:t>的具体步骤</a:t>
            </a:r>
            <a:r>
              <a:rPr lang="zh-CN" altLang="en-US" sz="2000" dirty="0" smtClean="0"/>
              <a:t>如下</a:t>
            </a:r>
            <a:r>
              <a:rPr lang="zh-CN" altLang="zh-CN" sz="2000" dirty="0" smtClean="0"/>
              <a:t>：</a:t>
            </a:r>
            <a:endParaRPr lang="zh-CN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1</a:t>
            </a:r>
            <a:r>
              <a:rPr lang="zh-CN" altLang="en-US" sz="2000" dirty="0" smtClean="0"/>
              <a:t>、添加</a:t>
            </a:r>
            <a:r>
              <a:rPr lang="zh-CN" altLang="en-US" sz="2000" dirty="0"/>
              <a:t>框架</a:t>
            </a:r>
            <a:r>
              <a:rPr lang="en-US" altLang="zh-CN" sz="2000" dirty="0" smtClean="0"/>
              <a:t>glide-3.7.0.jar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由于店铺界面图片</a:t>
            </a:r>
            <a:r>
              <a:rPr lang="zh-CN" altLang="en-US" sz="2000" dirty="0"/>
              <a:t>是网络图片，因此借助</a:t>
            </a:r>
            <a:r>
              <a:rPr lang="en-US" altLang="zh-CN" sz="2000" dirty="0"/>
              <a:t>Glide</a:t>
            </a:r>
            <a:r>
              <a:rPr lang="zh-CN" altLang="en-US" sz="2000" dirty="0"/>
              <a:t>类将网络图片显示到界面</a:t>
            </a:r>
            <a:r>
              <a:rPr lang="zh-CN" altLang="en-US" sz="2000" dirty="0" smtClean="0"/>
              <a:t>上，将</a:t>
            </a:r>
            <a:r>
              <a:rPr lang="en-US" altLang="zh-CN" sz="2000" dirty="0" smtClean="0"/>
              <a:t>glide-3.7.0.jar</a:t>
            </a:r>
            <a:r>
              <a:rPr lang="zh-CN" altLang="en-US" sz="2000" dirty="0" smtClean="0"/>
              <a:t>包导入到项目</a:t>
            </a:r>
            <a:r>
              <a:rPr lang="zh-CN" altLang="en-US" sz="2000" dirty="0"/>
              <a:t>的</a:t>
            </a:r>
            <a:r>
              <a:rPr lang="en-US" altLang="zh-CN" sz="2000" dirty="0"/>
              <a:t>libs</a:t>
            </a:r>
            <a:r>
              <a:rPr lang="zh-CN" altLang="en-US" sz="2000" dirty="0"/>
              <a:t>文件夹</a:t>
            </a:r>
            <a:r>
              <a:rPr lang="zh-CN" altLang="en-US" sz="2000" dirty="0" smtClean="0"/>
              <a:t>中。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2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创建</a:t>
            </a:r>
            <a:r>
              <a:rPr lang="en-US" altLang="zh-CN" sz="2000" dirty="0" err="1"/>
              <a:t>ShopAdapter</a:t>
            </a:r>
            <a:r>
              <a:rPr lang="zh-CN" altLang="zh-CN" sz="2000" dirty="0" smtClean="0"/>
              <a:t>类</a:t>
            </a:r>
            <a:endParaRPr lang="zh-CN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在</a:t>
            </a:r>
            <a:r>
              <a:rPr lang="en-US" altLang="zh-CN" sz="2000" dirty="0" err="1"/>
              <a:t>cn.itcast.order</a:t>
            </a:r>
            <a:r>
              <a:rPr lang="zh-CN" altLang="en-US" sz="2000" dirty="0"/>
              <a:t>包中创建</a:t>
            </a:r>
            <a:r>
              <a:rPr lang="en-US" altLang="zh-CN" sz="2000" dirty="0"/>
              <a:t>adapter</a:t>
            </a:r>
            <a:r>
              <a:rPr lang="zh-CN" altLang="en-US" sz="2000" dirty="0"/>
              <a:t>包，并在</a:t>
            </a:r>
            <a:r>
              <a:rPr lang="en-US" altLang="zh-CN" sz="2000" dirty="0"/>
              <a:t>adapter</a:t>
            </a:r>
            <a:r>
              <a:rPr lang="zh-CN" altLang="en-US" sz="2000" dirty="0"/>
              <a:t>包中创建一个继承</a:t>
            </a:r>
            <a:r>
              <a:rPr lang="en-US" altLang="zh-CN" sz="2000" dirty="0" err="1"/>
              <a:t>BaseAdapter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ShopAdapter</a:t>
            </a:r>
            <a:r>
              <a:rPr lang="zh-CN" altLang="en-US" sz="2000" dirty="0" smtClean="0"/>
              <a:t>类，在该类中加载</a:t>
            </a:r>
            <a:r>
              <a:rPr lang="en-US" altLang="zh-CN" sz="2000" dirty="0" smtClean="0"/>
              <a:t>Item</a:t>
            </a:r>
            <a:r>
              <a:rPr lang="zh-CN" altLang="en-US" sz="2000" dirty="0" smtClean="0"/>
              <a:t>界面的数据。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5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250432"/>
            <a:ext cx="8102600" cy="527491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094212" y="1052736"/>
            <a:ext cx="279015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实现店铺界面显示功能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15.4.6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实现店铺界面显示功能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1412776"/>
            <a:ext cx="7920879" cy="50405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</a:t>
            </a:r>
            <a:r>
              <a:rPr lang="zh-CN" altLang="en-US" sz="2000" dirty="0"/>
              <a:t>项目</a:t>
            </a:r>
            <a:r>
              <a:rPr lang="zh-CN" altLang="en-US" sz="2000" dirty="0" smtClean="0"/>
              <a:t>的</a:t>
            </a:r>
            <a:r>
              <a:rPr lang="en-US" altLang="zh-CN" sz="2000" dirty="0" err="1"/>
              <a:t>ShopActivity</a:t>
            </a:r>
            <a:r>
              <a:rPr lang="zh-CN" altLang="en-US" sz="2000" dirty="0" smtClean="0"/>
              <a:t>中实现店铺界面显示功能的</a:t>
            </a:r>
            <a:r>
              <a:rPr lang="zh-CN" altLang="zh-CN" sz="2000" dirty="0" smtClean="0"/>
              <a:t>具体</a:t>
            </a:r>
            <a:r>
              <a:rPr lang="zh-CN" altLang="zh-CN" sz="2000" dirty="0"/>
              <a:t>步骤如下：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/>
              <a:t>       1</a:t>
            </a:r>
            <a:r>
              <a:rPr lang="zh-CN" altLang="en-US" sz="2000" dirty="0" smtClean="0"/>
              <a:t>、获取界面控件</a:t>
            </a:r>
            <a:endParaRPr lang="en-US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</a:t>
            </a:r>
            <a:r>
              <a:rPr lang="en-US" altLang="zh-CN" sz="2000" dirty="0" err="1" smtClean="0"/>
              <a:t>ShopActivity</a:t>
            </a:r>
            <a:r>
              <a:rPr lang="zh-CN" altLang="en-US" sz="2000" dirty="0" smtClean="0"/>
              <a:t>中创建一个</a:t>
            </a:r>
            <a:r>
              <a:rPr lang="en-US" altLang="zh-CN" sz="2000" dirty="0" err="1" smtClean="0"/>
              <a:t>init</a:t>
            </a:r>
            <a:r>
              <a:rPr lang="en-US" altLang="zh-CN" sz="2000" dirty="0" smtClean="0"/>
              <a:t>()</a:t>
            </a:r>
            <a:r>
              <a:rPr lang="zh-CN" altLang="en-US" sz="2000" dirty="0"/>
              <a:t>方法，用于对程序中的</a:t>
            </a:r>
            <a:r>
              <a:rPr lang="en-US" altLang="zh-CN" sz="2000" dirty="0"/>
              <a:t>UI</a:t>
            </a:r>
            <a:r>
              <a:rPr lang="zh-CN" altLang="en-US" sz="2000" dirty="0"/>
              <a:t>控件</a:t>
            </a:r>
            <a:r>
              <a:rPr lang="zh-CN" altLang="en-US" sz="2000" dirty="0" smtClean="0"/>
              <a:t>进行</a:t>
            </a:r>
            <a:endParaRPr lang="en-US" altLang="zh-CN" sz="20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 smtClean="0"/>
              <a:t>初始化。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2</a:t>
            </a:r>
            <a:r>
              <a:rPr lang="zh-CN" altLang="en-US" sz="2000" dirty="0" smtClean="0"/>
              <a:t>、添加</a:t>
            </a:r>
            <a:r>
              <a:rPr lang="en-US" altLang="zh-CN" sz="2000" dirty="0" err="1"/>
              <a:t>okhttp</a:t>
            </a:r>
            <a:r>
              <a:rPr lang="zh-CN" altLang="en-US" sz="2000" dirty="0"/>
              <a:t>库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由于</a:t>
            </a:r>
            <a:r>
              <a:rPr lang="zh-CN" altLang="en-US" sz="2000" dirty="0"/>
              <a:t>订餐项目中需要用</a:t>
            </a:r>
            <a:r>
              <a:rPr lang="en-US" altLang="zh-CN" sz="2000" dirty="0" err="1"/>
              <a:t>OkHttpClient</a:t>
            </a:r>
            <a:r>
              <a:rPr lang="zh-CN" altLang="en-US" sz="2000" dirty="0"/>
              <a:t>类向服务器请求数据，因此</a:t>
            </a:r>
            <a:r>
              <a:rPr lang="zh-CN" altLang="en-US" sz="2000" dirty="0" smtClean="0"/>
              <a:t>将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 smtClean="0"/>
              <a:t>okhttp</a:t>
            </a:r>
            <a:r>
              <a:rPr lang="zh-CN" altLang="en-US" sz="2000" dirty="0"/>
              <a:t>库添加到项目</a:t>
            </a:r>
            <a:r>
              <a:rPr lang="zh-CN" altLang="en-US" sz="2000" dirty="0" smtClean="0"/>
              <a:t>中。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、添加</a:t>
            </a:r>
            <a:r>
              <a:rPr lang="en-US" altLang="zh-CN" sz="2000" dirty="0" err="1"/>
              <a:t>gson</a:t>
            </a:r>
            <a:r>
              <a:rPr lang="zh-CN" altLang="en-US" sz="2000" dirty="0" smtClean="0"/>
              <a:t>库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由于</a:t>
            </a:r>
            <a:r>
              <a:rPr lang="zh-CN" altLang="en-US" sz="2000" dirty="0"/>
              <a:t>订餐项目中需要用</a:t>
            </a:r>
            <a:r>
              <a:rPr lang="en-US" altLang="zh-CN" sz="2000" dirty="0" err="1"/>
              <a:t>gson</a:t>
            </a:r>
            <a:r>
              <a:rPr lang="zh-CN" altLang="en-US" sz="2000" dirty="0"/>
              <a:t>库解析获取的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数据，因此将</a:t>
            </a:r>
            <a:r>
              <a:rPr lang="en-US" altLang="zh-CN" sz="2000" dirty="0" err="1" smtClean="0"/>
              <a:t>gson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库</a:t>
            </a:r>
            <a:r>
              <a:rPr lang="zh-CN" altLang="en-US" sz="2000" dirty="0"/>
              <a:t>添加到项目</a:t>
            </a:r>
            <a:r>
              <a:rPr lang="zh-CN" altLang="en-US" sz="2000" dirty="0" smtClean="0"/>
              <a:t>中。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3725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250432"/>
            <a:ext cx="8102600" cy="527491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094212" y="1052736"/>
            <a:ext cx="279015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实现店铺界面显示功能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15.4.6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实现店铺界面显示功能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1412776"/>
            <a:ext cx="7920879" cy="50405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4</a:t>
            </a:r>
            <a:r>
              <a:rPr lang="zh-CN" altLang="en-US" sz="2000" dirty="0" smtClean="0"/>
              <a:t>、创建</a:t>
            </a:r>
            <a:r>
              <a:rPr lang="en-US" altLang="zh-CN" sz="2000" dirty="0"/>
              <a:t>Constant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</a:t>
            </a:r>
            <a:r>
              <a:rPr lang="en-US" altLang="zh-CN" sz="2000" dirty="0" err="1" smtClean="0"/>
              <a:t>cn.itcast.order.utils</a:t>
            </a:r>
            <a:r>
              <a:rPr lang="zh-CN" altLang="en-US" sz="2000" dirty="0" smtClean="0"/>
              <a:t>包中创建</a:t>
            </a:r>
            <a:r>
              <a:rPr lang="zh-CN" altLang="en-US" sz="2000" dirty="0"/>
              <a:t>一个</a:t>
            </a:r>
            <a:r>
              <a:rPr lang="en-US" altLang="zh-CN" sz="2000" dirty="0"/>
              <a:t>Constant</a:t>
            </a:r>
            <a:r>
              <a:rPr lang="zh-CN" altLang="en-US" sz="2000" dirty="0"/>
              <a:t>类存放各界面从</a:t>
            </a:r>
            <a:r>
              <a:rPr lang="zh-CN" altLang="en-US" sz="2000" dirty="0" smtClean="0"/>
              <a:t>服务器上</a:t>
            </a:r>
            <a:r>
              <a:rPr lang="zh-CN" altLang="en-US" sz="2000" dirty="0"/>
              <a:t>请求数据时使用的</a:t>
            </a:r>
            <a:r>
              <a:rPr lang="zh-CN" altLang="en-US" sz="2000" dirty="0" smtClean="0"/>
              <a:t>接口地址。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5</a:t>
            </a:r>
            <a:r>
              <a:rPr lang="zh-CN" altLang="en-US" sz="2000" dirty="0" smtClean="0"/>
              <a:t>、创建</a:t>
            </a:r>
            <a:r>
              <a:rPr lang="en-US" altLang="zh-CN" sz="2000" dirty="0" err="1"/>
              <a:t>JsonParse</a:t>
            </a:r>
            <a:r>
              <a:rPr lang="zh-CN" altLang="en-US" sz="2000" dirty="0"/>
              <a:t>类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/>
              <a:t>cn.itcast.order.utils</a:t>
            </a:r>
            <a:r>
              <a:rPr lang="zh-CN" altLang="en-US" sz="2000" dirty="0"/>
              <a:t>包中创建一个</a:t>
            </a:r>
            <a:r>
              <a:rPr lang="en-US" altLang="zh-CN" sz="2000" dirty="0" err="1"/>
              <a:t>JsonParse</a:t>
            </a:r>
            <a:r>
              <a:rPr lang="zh-CN" altLang="en-US" sz="2000" dirty="0"/>
              <a:t>类用于解析从服务器上获取的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、从服务器获取数据显示到界面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在</a:t>
            </a:r>
            <a:r>
              <a:rPr lang="en-US" altLang="zh-CN" sz="2000" dirty="0" err="1"/>
              <a:t>ShopActivity</a:t>
            </a:r>
            <a:r>
              <a:rPr lang="zh-CN" altLang="en-US" sz="2000" dirty="0"/>
              <a:t>中创建一个</a:t>
            </a:r>
            <a:r>
              <a:rPr lang="en-US" altLang="zh-CN" sz="2000" dirty="0" err="1"/>
              <a:t>initData</a:t>
            </a:r>
            <a:r>
              <a:rPr lang="en-US" altLang="zh-CN" sz="2000" dirty="0"/>
              <a:t>()</a:t>
            </a:r>
            <a:r>
              <a:rPr lang="zh-CN" altLang="en-US" sz="2000" dirty="0"/>
              <a:t>方法，用于从</a:t>
            </a:r>
            <a:r>
              <a:rPr lang="en-US" altLang="zh-CN" sz="2000" dirty="0"/>
              <a:t>Tomcat</a:t>
            </a:r>
            <a:r>
              <a:rPr lang="zh-CN" altLang="en-US" sz="2000" dirty="0"/>
              <a:t>服务器上获取店铺列表数据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7624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971600" y="3789040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154750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15.1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项目分析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393" y="2083346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15.2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效果展示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263691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15.3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服务器数据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准备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76056" y="1412776"/>
            <a:ext cx="3852000" cy="399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292080" y="242088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7740" y="321297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15.4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店铺功能业务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740" y="392376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15.5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店铺详情功能业务实现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097740" y="457183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15.6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菜品详情功能业务实现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97740" y="507589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15.7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订单功能业务实现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115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81013" y="2024807"/>
            <a:ext cx="7975600" cy="15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如何设计网上订餐项目？</a:t>
            </a: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网上订餐项目有哪些</a:t>
            </a: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模块？</a:t>
            </a: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检查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68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814538"/>
            <a:ext cx="8185224" cy="391871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076057" y="1628800"/>
            <a:ext cx="280831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店铺详情功能业务实现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15.5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店铺详情功能业务实现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23528" y="2132856"/>
            <a:ext cx="8183364" cy="3312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当店铺列表界面的</a:t>
            </a:r>
            <a:r>
              <a:rPr lang="en-US" altLang="zh-CN" sz="2000" dirty="0"/>
              <a:t>Item</a:t>
            </a:r>
            <a:r>
              <a:rPr lang="zh-CN" altLang="en-US" sz="2000" dirty="0"/>
              <a:t>被点击后会跳转到店铺详情界面，该界面主要分为三个部分，其中第一部分用于展示店铺的信息，如店铺名称、店铺图片、店铺公告以及配送时间，第二部分用于展示该店铺中的菜单列表，第三部分用于展示购物车。当点击菜单列表的“加入购物车”按钮时，会将菜品添加到购物车中，此时点击购物车会弹出一个购物车列表，在该列表中可以添加和删除购物车中的菜品。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9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 rot="574600">
            <a:off x="749300" y="259249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6366" y="257502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 rot="574600">
            <a:off x="747114" y="328293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0973" y="3278970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999" y="1925638"/>
            <a:ext cx="1643641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创建店铺详情界面：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6650" y="2573441"/>
            <a:ext cx="1419126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导入界面图片：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3000" y="3278970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63613" y="231298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>
            <a:off x="928687" y="294294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" name="直接连接符 11"/>
          <p:cNvCxnSpPr/>
          <p:nvPr/>
        </p:nvCxnSpPr>
        <p:spPr>
          <a:xfrm>
            <a:off x="900906" y="364885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" name="椭圆 12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22998" y="3307844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86640" y="1998845"/>
            <a:ext cx="466568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包中创建一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ShopDetailActivity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83768" y="2593772"/>
            <a:ext cx="4182555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将店铺详情界面所需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图片导入到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drawable-hdpi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文件夹中。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15.5.1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搭建店铺详情界面布局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574600">
            <a:off x="757615" y="419159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74681" y="417412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44964" y="4172541"/>
            <a:ext cx="1641677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创建三个布局文件：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937002" y="454204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3" name="椭圆 32"/>
          <p:cNvSpPr/>
          <p:nvPr/>
        </p:nvSpPr>
        <p:spPr bwMode="auto">
          <a:xfrm rot="574600">
            <a:off x="742350" y="512769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59416" y="511023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29700" y="5108645"/>
            <a:ext cx="1570092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修改与创建文件：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21737" y="5478145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7" name="矩形 36"/>
          <p:cNvSpPr/>
          <p:nvPr/>
        </p:nvSpPr>
        <p:spPr>
          <a:xfrm>
            <a:off x="2611041" y="4627758"/>
            <a:ext cx="3329111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colors.xml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文件与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styles.xml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corner_bg.xml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badge_bg.xml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23" y="1628800"/>
            <a:ext cx="249384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矩形 37"/>
          <p:cNvSpPr/>
          <p:nvPr/>
        </p:nvSpPr>
        <p:spPr>
          <a:xfrm>
            <a:off x="2771800" y="3691654"/>
            <a:ext cx="3329111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shop_detail_head.xml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shop_car.xml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car_list.xml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09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/>
      <p:bldP spid="8" grpId="0"/>
      <p:bldP spid="9" grpId="0"/>
      <p:bldP spid="13" grpId="0" animBg="1"/>
      <p:bldP spid="14" grpId="0"/>
      <p:bldP spid="15" grpId="0"/>
      <p:bldP spid="16" grpId="0"/>
      <p:bldP spid="17" grpId="0"/>
      <p:bldP spid="28" grpId="0" animBg="1"/>
      <p:bldP spid="29" grpId="0"/>
      <p:bldP spid="30" grpId="0"/>
      <p:bldP spid="33" grpId="0" animBg="1"/>
      <p:bldP spid="34" grpId="0"/>
      <p:bldP spid="35" grpId="0"/>
      <p:bldP spid="37" grpId="0"/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 rot="574600">
            <a:off x="749300" y="259249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6366" y="257502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 rot="574600">
            <a:off x="747114" y="328293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0973" y="3278970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2999" y="1916832"/>
            <a:ext cx="1844825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创建菜单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Item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布局：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6650" y="2573441"/>
            <a:ext cx="1419126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导入界面图片：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0" y="3278970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63613" y="231298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" name="直接连接符 9"/>
          <p:cNvCxnSpPr/>
          <p:nvPr/>
        </p:nvCxnSpPr>
        <p:spPr>
          <a:xfrm>
            <a:off x="928687" y="294294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>
            <a:off x="900906" y="364885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" name="椭圆 11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2998" y="3307844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86641" y="1720308"/>
            <a:ext cx="3369536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res/layout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中创建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一个布局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menu_item.xml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83768" y="2593772"/>
            <a:ext cx="3567002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将界面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所需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图片导入到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drawable-hdpi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文件夹中。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15.5.2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搭建菜单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Item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布局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 rot="574600">
            <a:off x="757615" y="419159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74681" y="417412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44964" y="4172541"/>
            <a:ext cx="1770852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修改与创建文件</a:t>
            </a: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37002" y="454204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" name="椭圆 21"/>
          <p:cNvSpPr/>
          <p:nvPr/>
        </p:nvSpPr>
        <p:spPr bwMode="auto">
          <a:xfrm rot="574600">
            <a:off x="742350" y="482473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59416" y="480727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29700" y="4805689"/>
            <a:ext cx="157009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创建背景选择器：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910495" y="5186664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矩形 25"/>
          <p:cNvSpPr/>
          <p:nvPr/>
        </p:nvSpPr>
        <p:spPr>
          <a:xfrm>
            <a:off x="2555776" y="4854236"/>
            <a:ext cx="3913503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创建一个背景选择器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menu_item_bg_selector.xml</a:t>
            </a:r>
          </a:p>
        </p:txBody>
      </p:sp>
      <p:sp>
        <p:nvSpPr>
          <p:cNvPr id="28" name="矩形 27"/>
          <p:cNvSpPr/>
          <p:nvPr/>
        </p:nvSpPr>
        <p:spPr>
          <a:xfrm>
            <a:off x="2555776" y="3933056"/>
            <a:ext cx="3329111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colors.xml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taste_bg.xml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296" y="2360202"/>
            <a:ext cx="2743200" cy="6508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8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/>
      <p:bldP spid="7" grpId="0"/>
      <p:bldP spid="8" grpId="0"/>
      <p:bldP spid="12" grpId="0" animBg="1"/>
      <p:bldP spid="13" grpId="0"/>
      <p:bldP spid="14" grpId="0"/>
      <p:bldP spid="15" grpId="0"/>
      <p:bldP spid="16" grpId="0"/>
      <p:bldP spid="18" grpId="0" animBg="1"/>
      <p:bldP spid="19" grpId="0"/>
      <p:bldP spid="20" grpId="0"/>
      <p:bldP spid="22" grpId="0" animBg="1"/>
      <p:bldP spid="23" grpId="0"/>
      <p:bldP spid="24" grpId="0"/>
      <p:bldP spid="26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 rot="574600">
            <a:off x="749300" y="282343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6366" y="280597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 rot="574600">
            <a:off x="747114" y="351388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0973" y="3509918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999" y="2147780"/>
            <a:ext cx="1844825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创建购物车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Item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布局：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6650" y="2804389"/>
            <a:ext cx="1419126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导入界面图片：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3000" y="3509918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63613" y="2543936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>
            <a:off x="928687" y="317388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" name="直接连接符 11"/>
          <p:cNvCxnSpPr/>
          <p:nvPr/>
        </p:nvCxnSpPr>
        <p:spPr>
          <a:xfrm>
            <a:off x="900906" y="3879805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" name="椭圆 12"/>
          <p:cNvSpPr/>
          <p:nvPr/>
        </p:nvSpPr>
        <p:spPr bwMode="auto">
          <a:xfrm rot="574600">
            <a:off x="729520" y="2203212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36664" y="2193892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22998" y="3538792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18696" y="1931756"/>
            <a:ext cx="336953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res/layout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文件夹中，创建一个布局文件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car_item.xml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83768" y="2824720"/>
            <a:ext cx="3567002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将界面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所需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图片导入到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drawable-hdpi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文件夹中。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15.5.3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搭建购物车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Item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布局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 rot="574600">
            <a:off x="757615" y="433560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74681" y="4318144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44964" y="4316557"/>
            <a:ext cx="1770852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创建动画文件</a:t>
            </a: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37002" y="468605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8" name="矩形 27"/>
          <p:cNvSpPr/>
          <p:nvPr/>
        </p:nvSpPr>
        <p:spPr>
          <a:xfrm>
            <a:off x="2522998" y="4365104"/>
            <a:ext cx="3329111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slide_bottom_to_top.xml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64" y="2447892"/>
            <a:ext cx="2620962" cy="2286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52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/>
      <p:bldP spid="8" grpId="0"/>
      <p:bldP spid="9" grpId="0"/>
      <p:bldP spid="13" grpId="0" animBg="1"/>
      <p:bldP spid="14" grpId="0"/>
      <p:bldP spid="15" grpId="0"/>
      <p:bldP spid="16" grpId="0"/>
      <p:bldP spid="17" grpId="0"/>
      <p:bldP spid="19" grpId="0" animBg="1"/>
      <p:bldP spid="20" grpId="0"/>
      <p:bldP spid="21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 bwMode="auto">
          <a:xfrm rot="574600">
            <a:off x="747114" y="300982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0973" y="3005862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2999" y="2147780"/>
            <a:ext cx="1510351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界面布局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0" y="3005862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63613" y="2543936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>
            <a:off x="900906" y="337574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" name="椭圆 11"/>
          <p:cNvSpPr/>
          <p:nvPr/>
        </p:nvSpPr>
        <p:spPr bwMode="auto">
          <a:xfrm rot="574600">
            <a:off x="729520" y="2203212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6664" y="2193892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2998" y="3034736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1760" y="2167785"/>
            <a:ext cx="446449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res/layout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文件夹中，创建一个布局文件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dialog_clear.xml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65231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15.5.4 </a:t>
            </a:r>
            <a:r>
              <a:rPr lang="en-US" altLang="zh-CN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搭建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确认清空购物车界面布局</a:t>
            </a:r>
          </a:p>
        </p:txBody>
      </p:sp>
      <p:sp>
        <p:nvSpPr>
          <p:cNvPr id="18" name="椭圆 17"/>
          <p:cNvSpPr/>
          <p:nvPr/>
        </p:nvSpPr>
        <p:spPr bwMode="auto">
          <a:xfrm rot="574600">
            <a:off x="757615" y="383155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74681" y="381408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44964" y="3812501"/>
            <a:ext cx="177085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修改文件：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37002" y="418200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" name="矩形 21"/>
          <p:cNvSpPr/>
          <p:nvPr/>
        </p:nvSpPr>
        <p:spPr>
          <a:xfrm>
            <a:off x="2123728" y="3874981"/>
            <a:ext cx="3329111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styles.xml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206592"/>
            <a:ext cx="2267999" cy="90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20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12" grpId="0" animBg="1"/>
      <p:bldP spid="13" grpId="0"/>
      <p:bldP spid="14" grpId="0"/>
      <p:bldP spid="15" grpId="0"/>
      <p:bldP spid="18" grpId="0" animBg="1"/>
      <p:bldP spid="19" grpId="0"/>
      <p:bldP spid="20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257348"/>
            <a:ext cx="8102600" cy="519598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148064" y="1029890"/>
            <a:ext cx="266429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MenuAdapter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15.5.5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编写菜单列表适配器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1340768"/>
            <a:ext cx="7920879" cy="49685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由于</a:t>
            </a:r>
            <a:r>
              <a:rPr lang="zh-CN" altLang="en-US" sz="2000" dirty="0"/>
              <a:t>店铺详情界面中的菜单列表是用</a:t>
            </a:r>
            <a:r>
              <a:rPr lang="en-US" altLang="zh-CN" sz="2000" dirty="0" err="1"/>
              <a:t>ListView</a:t>
            </a:r>
            <a:r>
              <a:rPr lang="zh-CN" altLang="en-US" sz="2000" dirty="0"/>
              <a:t>控件展示的，因此需要创建一个数据适配器</a:t>
            </a:r>
            <a:r>
              <a:rPr lang="en-US" altLang="zh-CN" sz="2000" dirty="0" err="1"/>
              <a:t>MenuAdapter</a:t>
            </a:r>
            <a:r>
              <a:rPr lang="zh-CN" altLang="en-US" sz="2000" dirty="0"/>
              <a:t>对</a:t>
            </a:r>
            <a:r>
              <a:rPr lang="en-US" altLang="zh-CN" sz="2000" dirty="0" err="1"/>
              <a:t>ListView</a:t>
            </a:r>
            <a:r>
              <a:rPr lang="zh-CN" altLang="en-US" sz="2000" dirty="0"/>
              <a:t>控件进行数据适</a:t>
            </a:r>
            <a:r>
              <a:rPr lang="zh-CN" altLang="en-US" sz="2000" dirty="0" smtClean="0"/>
              <a:t>配。</a:t>
            </a:r>
            <a:endParaRPr lang="zh-CN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1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创建</a:t>
            </a:r>
            <a:r>
              <a:rPr lang="en-US" altLang="zh-CN" sz="2000" dirty="0" err="1"/>
              <a:t>MenuAdapter</a:t>
            </a:r>
            <a:r>
              <a:rPr lang="zh-CN" altLang="zh-CN" sz="2000" dirty="0" smtClean="0"/>
              <a:t>类</a:t>
            </a:r>
            <a:endParaRPr lang="en-US" altLang="zh-CN" sz="20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在</a:t>
            </a:r>
            <a:r>
              <a:rPr lang="en-US" altLang="zh-CN" sz="2000" dirty="0" err="1"/>
              <a:t>cn.itcast.order.adapter</a:t>
            </a:r>
            <a:r>
              <a:rPr lang="zh-CN" altLang="zh-CN" sz="2000" dirty="0" smtClean="0"/>
              <a:t>包</a:t>
            </a:r>
            <a:r>
              <a:rPr lang="zh-CN" altLang="zh-CN" sz="2000" dirty="0"/>
              <a:t>中，创建一</a:t>
            </a:r>
            <a:r>
              <a:rPr lang="zh-CN" altLang="zh-CN" sz="2000" dirty="0" smtClean="0"/>
              <a:t>个</a:t>
            </a:r>
            <a:r>
              <a:rPr lang="zh-CN" altLang="zh-CN" sz="2000" dirty="0"/>
              <a:t>继承自</a:t>
            </a:r>
            <a:r>
              <a:rPr lang="en-US" altLang="zh-CN" sz="2000" dirty="0" err="1"/>
              <a:t>BaseAdapter</a:t>
            </a:r>
            <a:r>
              <a:rPr lang="zh-CN" altLang="zh-CN" sz="2000" dirty="0"/>
              <a:t>的</a:t>
            </a:r>
            <a:r>
              <a:rPr lang="en-US" altLang="zh-CN" sz="2000" dirty="0" err="1"/>
              <a:t>MenuAdapter</a:t>
            </a:r>
            <a:r>
              <a:rPr lang="zh-CN" altLang="zh-CN" sz="2000" dirty="0"/>
              <a:t>类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2</a:t>
            </a:r>
            <a:r>
              <a:rPr lang="zh-CN" altLang="en-US" sz="2000" dirty="0" smtClean="0"/>
              <a:t>、创建</a:t>
            </a:r>
            <a:r>
              <a:rPr lang="en-US" altLang="zh-CN" sz="2000" dirty="0" err="1"/>
              <a:t>ViewHolder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zh-CN" sz="2000" dirty="0" smtClean="0"/>
              <a:t>在</a:t>
            </a:r>
            <a:r>
              <a:rPr lang="en-US" altLang="zh-CN" sz="2000" dirty="0" err="1"/>
              <a:t>MenuAdapter</a:t>
            </a:r>
            <a:r>
              <a:rPr lang="zh-CN" altLang="zh-CN" sz="2000" dirty="0" smtClean="0"/>
              <a:t>类中创建一个</a:t>
            </a:r>
            <a:r>
              <a:rPr lang="en-US" altLang="zh-CN" sz="2000" dirty="0" err="1"/>
              <a:t>ViewHolder</a:t>
            </a:r>
            <a:r>
              <a:rPr lang="zh-CN" altLang="zh-CN" sz="2000" dirty="0" smtClean="0"/>
              <a:t>类来获取</a:t>
            </a:r>
            <a:r>
              <a:rPr lang="en-US" altLang="zh-CN" sz="2000" dirty="0" smtClean="0"/>
              <a:t>Item</a:t>
            </a:r>
            <a:r>
              <a:rPr lang="zh-CN" altLang="zh-CN" sz="2000" dirty="0" smtClean="0"/>
              <a:t>界面上的控件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3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、实现对列表控件的数据适配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 err="1" smtClean="0"/>
              <a:t>MenuAdapter</a:t>
            </a:r>
            <a:r>
              <a:rPr lang="zh-CN" altLang="en-US" sz="2000" dirty="0" smtClean="0"/>
              <a:t>中实现对</a:t>
            </a:r>
            <a:r>
              <a:rPr lang="en-US" altLang="zh-CN" sz="2000" dirty="0" err="1"/>
              <a:t>ListView</a:t>
            </a:r>
            <a:r>
              <a:rPr lang="zh-CN" altLang="en-US" sz="2000" dirty="0"/>
              <a:t>控件进行</a:t>
            </a:r>
            <a:r>
              <a:rPr lang="zh-CN" altLang="en-US" sz="2000" dirty="0" smtClean="0"/>
              <a:t>数据适配。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4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257348"/>
            <a:ext cx="8102600" cy="519598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148064" y="1029890"/>
            <a:ext cx="266429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MenuAdapter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15.5.6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编写购物车列表适配器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1340768"/>
            <a:ext cx="7920879" cy="49685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由于</a:t>
            </a:r>
            <a:r>
              <a:rPr lang="zh-CN" altLang="en-US" sz="2000" dirty="0"/>
              <a:t>店铺详情界面中的购物车列表是用</a:t>
            </a:r>
            <a:r>
              <a:rPr lang="en-US" altLang="zh-CN" sz="2000" dirty="0" err="1"/>
              <a:t>ListView</a:t>
            </a:r>
            <a:r>
              <a:rPr lang="zh-CN" altLang="en-US" sz="2000" dirty="0"/>
              <a:t>控件展示的，因此需要创建一个数据适配器</a:t>
            </a:r>
            <a:r>
              <a:rPr lang="en-US" altLang="zh-CN" sz="2000" dirty="0" err="1"/>
              <a:t>CarAdapter</a:t>
            </a:r>
            <a:r>
              <a:rPr lang="zh-CN" altLang="en-US" sz="2000" dirty="0"/>
              <a:t>对</a:t>
            </a:r>
            <a:r>
              <a:rPr lang="en-US" altLang="zh-CN" sz="2000" dirty="0" err="1"/>
              <a:t>ListView</a:t>
            </a:r>
            <a:r>
              <a:rPr lang="zh-CN" altLang="en-US" sz="2000" dirty="0"/>
              <a:t>控件进行数据适</a:t>
            </a:r>
            <a:r>
              <a:rPr lang="zh-CN" altLang="en-US" sz="2000" dirty="0" smtClean="0"/>
              <a:t>配。</a:t>
            </a:r>
            <a:endParaRPr lang="zh-CN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1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创建</a:t>
            </a:r>
            <a:r>
              <a:rPr lang="en-US" altLang="zh-CN" sz="2000" dirty="0" err="1"/>
              <a:t>CarAdapter</a:t>
            </a:r>
            <a:r>
              <a:rPr lang="zh-CN" altLang="zh-CN" sz="2000" dirty="0" smtClean="0"/>
              <a:t>类</a:t>
            </a:r>
            <a:endParaRPr lang="en-US" altLang="zh-CN" sz="20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在</a:t>
            </a:r>
            <a:r>
              <a:rPr lang="en-US" altLang="zh-CN" sz="2000" dirty="0" err="1"/>
              <a:t>cn.itcast.order.adapter</a:t>
            </a:r>
            <a:r>
              <a:rPr lang="zh-CN" altLang="zh-CN" sz="2000" dirty="0" smtClean="0"/>
              <a:t>包</a:t>
            </a:r>
            <a:r>
              <a:rPr lang="zh-CN" altLang="zh-CN" sz="2000" dirty="0"/>
              <a:t>中，创建一</a:t>
            </a:r>
            <a:r>
              <a:rPr lang="zh-CN" altLang="zh-CN" sz="2000" dirty="0" smtClean="0"/>
              <a:t>个</a:t>
            </a:r>
            <a:r>
              <a:rPr lang="zh-CN" altLang="zh-CN" sz="2000" dirty="0"/>
              <a:t>继承自</a:t>
            </a:r>
            <a:r>
              <a:rPr lang="en-US" altLang="zh-CN" sz="2000" dirty="0" err="1"/>
              <a:t>BaseAdapter</a:t>
            </a:r>
            <a:r>
              <a:rPr lang="zh-CN" altLang="zh-CN" sz="2000" dirty="0" smtClean="0"/>
              <a:t>的</a:t>
            </a:r>
            <a:r>
              <a:rPr lang="en-US" altLang="zh-CN" sz="2000" dirty="0" err="1"/>
              <a:t>CarAdapter</a:t>
            </a:r>
            <a:r>
              <a:rPr lang="zh-CN" altLang="zh-CN" sz="2000" dirty="0" smtClean="0"/>
              <a:t>类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2</a:t>
            </a:r>
            <a:r>
              <a:rPr lang="zh-CN" altLang="en-US" sz="2000" dirty="0" smtClean="0"/>
              <a:t>、创建</a:t>
            </a:r>
            <a:r>
              <a:rPr lang="en-US" altLang="zh-CN" sz="2000" dirty="0" err="1"/>
              <a:t>ViewHolder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zh-CN" sz="2000" dirty="0" smtClean="0"/>
              <a:t>在</a:t>
            </a:r>
            <a:r>
              <a:rPr lang="en-US" altLang="zh-CN" sz="2000" dirty="0" err="1"/>
              <a:t>CarAdapter</a:t>
            </a:r>
            <a:r>
              <a:rPr lang="zh-CN" altLang="zh-CN" sz="2000" dirty="0" smtClean="0"/>
              <a:t>类中创建一个</a:t>
            </a:r>
            <a:r>
              <a:rPr lang="en-US" altLang="zh-CN" sz="2000" dirty="0" err="1"/>
              <a:t>ViewHolder</a:t>
            </a:r>
            <a:r>
              <a:rPr lang="zh-CN" altLang="zh-CN" sz="2000" dirty="0" smtClean="0"/>
              <a:t>类来获取</a:t>
            </a:r>
            <a:r>
              <a:rPr lang="en-US" altLang="zh-CN" sz="2000" dirty="0" smtClean="0"/>
              <a:t>Item</a:t>
            </a:r>
            <a:r>
              <a:rPr lang="zh-CN" altLang="zh-CN" sz="2000" dirty="0" smtClean="0"/>
              <a:t>界面上的控件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3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、实现对列表控件的数据适配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 err="1"/>
              <a:t>CarAdapter</a:t>
            </a:r>
            <a:r>
              <a:rPr lang="zh-CN" altLang="en-US" sz="2000" dirty="0" smtClean="0"/>
              <a:t>中实现对</a:t>
            </a:r>
            <a:r>
              <a:rPr lang="en-US" altLang="zh-CN" sz="2000" dirty="0" err="1"/>
              <a:t>ListView</a:t>
            </a:r>
            <a:r>
              <a:rPr lang="zh-CN" altLang="en-US" sz="2000" dirty="0"/>
              <a:t>控件进行</a:t>
            </a:r>
            <a:r>
              <a:rPr lang="zh-CN" altLang="en-US" sz="2000" dirty="0" smtClean="0"/>
              <a:t>数据适配。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6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250432"/>
            <a:ext cx="8102600" cy="527491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644008" y="1052736"/>
            <a:ext cx="324036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实现菜单显示与购物车功能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15.5.7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实现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菜单显示与购物车功能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1556792"/>
            <a:ext cx="7920879" cy="4824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</a:t>
            </a:r>
            <a:r>
              <a:rPr lang="zh-CN" altLang="en-US" sz="2000" dirty="0"/>
              <a:t>项目</a:t>
            </a:r>
            <a:r>
              <a:rPr lang="zh-CN" altLang="en-US" sz="2000" dirty="0" smtClean="0"/>
              <a:t>的</a:t>
            </a:r>
            <a:r>
              <a:rPr lang="en-US" altLang="zh-CN" sz="2000" dirty="0" err="1"/>
              <a:t>ShopDetailActivity</a:t>
            </a:r>
            <a:r>
              <a:rPr lang="zh-CN" altLang="en-US" sz="2000" dirty="0" smtClean="0"/>
              <a:t>中实现菜单显示与购物车功能的</a:t>
            </a:r>
            <a:r>
              <a:rPr lang="zh-CN" altLang="zh-CN" sz="2000" dirty="0" smtClean="0"/>
              <a:t>具体</a:t>
            </a:r>
            <a:r>
              <a:rPr lang="zh-CN" altLang="zh-CN" sz="2000" dirty="0"/>
              <a:t>步骤如下：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/>
              <a:t>       1</a:t>
            </a:r>
            <a:r>
              <a:rPr lang="zh-CN" altLang="en-US" sz="2000" dirty="0" smtClean="0"/>
              <a:t>、获取界面控件</a:t>
            </a:r>
            <a:endParaRPr lang="en-US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</a:t>
            </a:r>
            <a:r>
              <a:rPr lang="en-US" altLang="zh-CN" sz="2000" dirty="0" err="1"/>
              <a:t>ShopDetailActivity</a:t>
            </a:r>
            <a:r>
              <a:rPr lang="zh-CN" altLang="en-US" sz="2000" dirty="0" smtClean="0"/>
              <a:t>中创建一个</a:t>
            </a:r>
            <a:r>
              <a:rPr lang="en-US" altLang="zh-CN" sz="2000" dirty="0" err="1" smtClean="0"/>
              <a:t>initView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方法用于初始化界面控件。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2</a:t>
            </a:r>
            <a:r>
              <a:rPr lang="zh-CN" altLang="en-US" sz="2000" dirty="0" smtClean="0"/>
              <a:t>、初始化</a:t>
            </a:r>
            <a:r>
              <a:rPr lang="zh-CN" altLang="en-US" sz="2000" dirty="0"/>
              <a:t>界面</a:t>
            </a:r>
            <a:r>
              <a:rPr lang="en-US" altLang="zh-CN" sz="2000" dirty="0"/>
              <a:t>Adapter</a:t>
            </a:r>
            <a:r>
              <a:rPr lang="zh-CN" altLang="en-US" sz="2000" dirty="0" smtClean="0"/>
              <a:t>      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ShopDetailActivity</a:t>
            </a:r>
            <a:r>
              <a:rPr lang="zh-CN" altLang="en-US" sz="2000" dirty="0" smtClean="0"/>
              <a:t>中创建</a:t>
            </a:r>
            <a:r>
              <a:rPr lang="en-US" altLang="zh-CN" sz="2000" dirty="0" err="1" smtClean="0"/>
              <a:t>initAdapter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方法，用于处理</a:t>
            </a:r>
            <a:r>
              <a:rPr lang="en-US" altLang="zh-CN" sz="2000" dirty="0" smtClean="0"/>
              <a:t>Adapter</a:t>
            </a:r>
            <a:r>
              <a:rPr lang="zh-CN" altLang="en-US" sz="2000" dirty="0" smtClean="0"/>
              <a:t>中的点击事件。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、设置界面数据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在</a:t>
            </a:r>
            <a:r>
              <a:rPr lang="en-US" altLang="zh-CN" sz="2000" dirty="0" err="1"/>
              <a:t>ShopDetailActivity</a:t>
            </a:r>
            <a:r>
              <a:rPr lang="zh-CN" altLang="en-US" sz="2000" dirty="0"/>
              <a:t>中创建一个</a:t>
            </a:r>
            <a:r>
              <a:rPr lang="en-US" altLang="zh-CN" sz="2000" dirty="0" err="1" smtClean="0"/>
              <a:t>setData</a:t>
            </a:r>
            <a:r>
              <a:rPr lang="en-US" altLang="zh-CN" sz="2000" dirty="0" smtClean="0"/>
              <a:t>()</a:t>
            </a:r>
            <a:r>
              <a:rPr lang="zh-CN" altLang="en-US" sz="2000" dirty="0"/>
              <a:t>方法，用于设置界面数据。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550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971600" y="4293096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154750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15.1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项目分析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393" y="2083346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15.2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效果展示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263691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15.3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服务器数据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准备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76056" y="1412776"/>
            <a:ext cx="3852000" cy="399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292080" y="242088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7740" y="321297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15.4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店铺功能业务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740" y="378904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15.5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店铺详情功能业务实现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1097740" y="442782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15.6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菜品详情功能业务实现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97740" y="508518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15.7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订单功能业务实现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325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814538"/>
            <a:ext cx="8185224" cy="233454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076057" y="1628800"/>
            <a:ext cx="280831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菜品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详情功能业务实现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15.6 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菜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品详情功能业务实现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23528" y="2132856"/>
            <a:ext cx="8183364" cy="1800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点击菜单列表的</a:t>
            </a:r>
            <a:r>
              <a:rPr lang="en-US" altLang="zh-CN" sz="2000" dirty="0"/>
              <a:t>Item</a:t>
            </a:r>
            <a:r>
              <a:rPr lang="zh-CN" altLang="zh-CN" sz="2000" dirty="0"/>
              <a:t>会跳转到菜品详情界面，该界面主要用于展示菜品的名称、月销售数量和价格等信息。菜品详情界面中的数据是从店铺详情界面传递过来的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08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 flipH="1" flipV="1">
            <a:off x="250852" y="2194585"/>
            <a:ext cx="2592955" cy="1190744"/>
            <a:chOff x="5465347" y="4171915"/>
            <a:chExt cx="3206666" cy="1263025"/>
          </a:xfrm>
        </p:grpSpPr>
        <p:grpSp>
          <p:nvGrpSpPr>
            <p:cNvPr id="3" name="组合 38"/>
            <p:cNvGrpSpPr>
              <a:grpSpLocks/>
            </p:cNvGrpSpPr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>
              <a:grpSpLocks/>
            </p:cNvGrpSpPr>
            <p:nvPr/>
          </p:nvGrpSpPr>
          <p:grpSpPr bwMode="auto">
            <a:xfrm flipH="1">
              <a:off x="8082606" y="4880949"/>
              <a:ext cx="589407" cy="553991"/>
              <a:chOff x="1256847" y="3607535"/>
              <a:chExt cx="591076" cy="553298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7" y="3647898"/>
                <a:ext cx="591076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5465347" y="4171915"/>
              <a:ext cx="2270879" cy="107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ea typeface="微软雅黑" pitchFamily="34" charset="-122"/>
                  <a:sym typeface="宋体" pitchFamily="2" charset="-122"/>
                </a:rPr>
                <a:t>项目分析</a:t>
              </a:r>
              <a:endParaRPr lang="en-US" altLang="zh-CN" b="1" dirty="0" smtClean="0">
                <a:solidFill>
                  <a:srgbClr val="006BA9"/>
                </a:solidFill>
                <a:ea typeface="微软雅黑" pitchFamily="34" charset="-122"/>
                <a:sym typeface="宋体" pitchFamily="2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ea typeface="微软雅黑" pitchFamily="34" charset="-122"/>
                  <a:sym typeface="宋体" pitchFamily="2" charset="-122"/>
                </a:rPr>
                <a:t>效果展示</a:t>
              </a:r>
              <a:endParaRPr lang="zh-CN" altLang="en-US" b="1" dirty="0">
                <a:solidFill>
                  <a:srgbClr val="006BA9"/>
                </a:solidFill>
                <a:ea typeface="微软雅黑" pitchFamily="34" charset="-122"/>
                <a:sym typeface="宋体" pitchFamily="2" charset="-122"/>
              </a:endParaRP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570070" y="1316729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77381"/>
                </p:ext>
              </p:extLst>
            </p:nvPr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3692525" y="2547010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4604972" y="4754064"/>
            <a:ext cx="3170218" cy="1123212"/>
            <a:chOff x="4241873" y="5106736"/>
            <a:chExt cx="2087149" cy="942276"/>
          </a:xfrm>
        </p:grpSpPr>
        <p:grpSp>
          <p:nvGrpSpPr>
            <p:cNvPr id="20" name="组合 38"/>
            <p:cNvGrpSpPr>
              <a:grpSpLocks/>
            </p:cNvGrpSpPr>
            <p:nvPr/>
          </p:nvGrpSpPr>
          <p:grpSpPr bwMode="auto">
            <a:xfrm rot="5400000" flipV="1">
              <a:off x="4814310" y="4534299"/>
              <a:ext cx="942276" cy="2087149"/>
              <a:chOff x="6453786" y="4116795"/>
              <a:chExt cx="1337398" cy="956024"/>
            </a:xfrm>
          </p:grpSpPr>
          <p:grpSp>
            <p:nvGrpSpPr>
              <p:cNvPr id="22" name="组合 38"/>
              <p:cNvGrpSpPr>
                <a:grpSpLocks/>
              </p:cNvGrpSpPr>
              <p:nvPr/>
            </p:nvGrpSpPr>
            <p:grpSpPr bwMode="auto">
              <a:xfrm rot="10800000">
                <a:off x="6453786" y="4116795"/>
                <a:ext cx="1070796" cy="783003"/>
                <a:chOff x="1766924" y="2330836"/>
                <a:chExt cx="1070903" cy="782702"/>
              </a:xfrm>
            </p:grpSpPr>
            <p:cxnSp>
              <p:nvCxnSpPr>
                <p:cNvPr id="26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1436384" y="2661376"/>
                  <a:ext cx="667237" cy="6158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44643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>
                <a:grpSpLocks/>
              </p:cNvGrpSpPr>
              <p:nvPr/>
            </p:nvGrpSpPr>
            <p:grpSpPr bwMode="auto">
              <a:xfrm flipH="1">
                <a:off x="7169293" y="4910308"/>
                <a:ext cx="621891" cy="162511"/>
                <a:chOff x="2140168" y="3636847"/>
                <a:chExt cx="623653" cy="162307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374846" y="3402169"/>
                  <a:ext cx="151397" cy="620754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381476" y="3416809"/>
                  <a:ext cx="141050" cy="623640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625084" y="5378469"/>
              <a:ext cx="1254343" cy="464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宋体" pitchFamily="2" charset="-122"/>
                </a:rPr>
                <a:t>服务器数据准备</a:t>
              </a:r>
              <a:endParaRPr lang="en-US" altLang="zh-CN" b="1" dirty="0" smtClean="0">
                <a:solidFill>
                  <a:srgbClr val="006BA9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grpSp>
        <p:nvGrpSpPr>
          <p:cNvPr id="28" name="组合 6"/>
          <p:cNvGrpSpPr>
            <a:grpSpLocks/>
          </p:cNvGrpSpPr>
          <p:nvPr/>
        </p:nvGrpSpPr>
        <p:grpSpPr bwMode="auto">
          <a:xfrm>
            <a:off x="5895976" y="1124744"/>
            <a:ext cx="3212527" cy="1976087"/>
            <a:chOff x="5947985" y="763868"/>
            <a:chExt cx="3215423" cy="1976148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5993358" y="763868"/>
              <a:ext cx="2522553" cy="1939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ea typeface="微软雅黑" pitchFamily="34" charset="-122"/>
                  <a:sym typeface="微软雅黑" pitchFamily="34" charset="-122"/>
                </a:rPr>
                <a:t>店铺功能业务实现</a:t>
              </a:r>
              <a:endParaRPr lang="en-US" altLang="zh-CN" b="1" dirty="0" smtClean="0">
                <a:solidFill>
                  <a:srgbClr val="006BA9"/>
                </a:solidFill>
                <a:ea typeface="微软雅黑" pitchFamily="34" charset="-122"/>
                <a:sym typeface="微软雅黑" pitchFamily="34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ea typeface="微软雅黑" pitchFamily="34" charset="-122"/>
                  <a:sym typeface="微软雅黑" pitchFamily="34" charset="-122"/>
                </a:rPr>
                <a:t>店铺详情功能业务实现</a:t>
              </a:r>
              <a:endParaRPr lang="en-US" altLang="zh-CN" b="1" dirty="0" smtClean="0">
                <a:solidFill>
                  <a:srgbClr val="006BA9"/>
                </a:solidFill>
                <a:ea typeface="微软雅黑" pitchFamily="34" charset="-122"/>
                <a:sym typeface="微软雅黑" pitchFamily="34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zh-CN" altLang="en-US" b="1" dirty="0">
                  <a:solidFill>
                    <a:srgbClr val="006BA9"/>
                  </a:solidFill>
                  <a:ea typeface="微软雅黑" pitchFamily="34" charset="-122"/>
                  <a:sym typeface="微软雅黑" pitchFamily="34" charset="-122"/>
                </a:rPr>
                <a:t>菜</a:t>
              </a:r>
              <a:r>
                <a:rPr lang="zh-CN" altLang="en-US" b="1" dirty="0" smtClean="0">
                  <a:solidFill>
                    <a:srgbClr val="006BA9"/>
                  </a:solidFill>
                  <a:ea typeface="微软雅黑" pitchFamily="34" charset="-122"/>
                  <a:sym typeface="微软雅黑" pitchFamily="34" charset="-122"/>
                </a:rPr>
                <a:t>品详情功能业务实现</a:t>
              </a:r>
              <a:endParaRPr lang="en-US" altLang="zh-CN" b="1" dirty="0" smtClean="0">
                <a:solidFill>
                  <a:srgbClr val="006BA9"/>
                </a:solidFill>
                <a:ea typeface="微软雅黑" pitchFamily="34" charset="-122"/>
                <a:sym typeface="微软雅黑" pitchFamily="34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ea typeface="微软雅黑" pitchFamily="34" charset="-122"/>
                  <a:sym typeface="微软雅黑" pitchFamily="34" charset="-122"/>
                </a:rPr>
                <a:t>订单功能业务实现</a:t>
              </a:r>
              <a:endParaRPr lang="zh-CN" altLang="en-US" b="1" dirty="0">
                <a:solidFill>
                  <a:srgbClr val="006BA9"/>
                </a:solidFill>
                <a:ea typeface="微软雅黑" pitchFamily="34" charset="-122"/>
                <a:sym typeface="微软雅黑" pitchFamily="34" charset="-122"/>
              </a:endParaRPr>
            </a:p>
          </p:txBody>
        </p:sp>
        <p:grpSp>
          <p:nvGrpSpPr>
            <p:cNvPr id="30" name="组合 16"/>
            <p:cNvGrpSpPr>
              <a:grpSpLocks/>
            </p:cNvGrpSpPr>
            <p:nvPr/>
          </p:nvGrpSpPr>
          <p:grpSpPr bwMode="auto">
            <a:xfrm flipH="1">
              <a:off x="5947985" y="2293335"/>
              <a:ext cx="2804086" cy="446681"/>
              <a:chOff x="1226583" y="2869016"/>
              <a:chExt cx="2932071" cy="446892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226583" y="2869016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449085" y="3309401"/>
                <a:ext cx="2709569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>
              <a:grpSpLocks/>
            </p:cNvGrpSpPr>
            <p:nvPr/>
          </p:nvGrpSpPr>
          <p:grpSpPr bwMode="auto">
            <a:xfrm flipH="1">
              <a:off x="8674017" y="1747971"/>
              <a:ext cx="489391" cy="520715"/>
              <a:chOff x="1481062" y="3990277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481062" y="4006160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89055" y="3990277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学习目标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0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 bwMode="auto">
          <a:xfrm rot="574600">
            <a:off x="747114" y="295253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0973" y="2948564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2999" y="2147780"/>
            <a:ext cx="1844825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创建菜品详情界面：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0" y="2948564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63613" y="2543936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>
            <a:off x="900906" y="331845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" name="椭圆 11"/>
          <p:cNvSpPr/>
          <p:nvPr/>
        </p:nvSpPr>
        <p:spPr bwMode="auto">
          <a:xfrm rot="574600">
            <a:off x="729520" y="2203212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6664" y="2193892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2998" y="2977438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800" y="2167785"/>
            <a:ext cx="356952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cn.itcast.order.activity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包中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FoodActivity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15.6.1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搭建菜品详情界面布局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 rot="574600">
            <a:off x="757615" y="381662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74681" y="3799164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44964" y="3797577"/>
            <a:ext cx="177085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修改文件：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37002" y="416707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" name="矩形 21"/>
          <p:cNvSpPr/>
          <p:nvPr/>
        </p:nvSpPr>
        <p:spPr>
          <a:xfrm>
            <a:off x="2538042" y="3538144"/>
            <a:ext cx="3329111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styles.xml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57640"/>
            <a:ext cx="2478626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1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12" grpId="0" animBg="1"/>
      <p:bldP spid="13" grpId="0"/>
      <p:bldP spid="14" grpId="0"/>
      <p:bldP spid="15" grpId="0"/>
      <p:bldP spid="18" grpId="0" animBg="1"/>
      <p:bldP spid="19" grpId="0"/>
      <p:bldP spid="20" grpId="0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682480"/>
            <a:ext cx="8102600" cy="369073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716016" y="1484784"/>
            <a:ext cx="295232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实现菜品界面显示功能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15.6.2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实现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菜品界面显示功能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1988840"/>
            <a:ext cx="7920879" cy="33843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在项目的</a:t>
            </a:r>
            <a:r>
              <a:rPr lang="en-US" altLang="zh-CN" sz="2000" dirty="0" err="1" smtClean="0"/>
              <a:t>FoodActivity</a:t>
            </a:r>
            <a:r>
              <a:rPr lang="zh-CN" altLang="en-US" sz="2000" dirty="0"/>
              <a:t>中实现菜品界面显示</a:t>
            </a:r>
            <a:r>
              <a:rPr lang="zh-CN" altLang="en-US" sz="2000" dirty="0" smtClean="0"/>
              <a:t>功能的</a:t>
            </a:r>
            <a:r>
              <a:rPr lang="zh-CN" altLang="zh-CN" sz="2000" dirty="0" smtClean="0"/>
              <a:t>具体步骤如下：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、获取界面控件</a:t>
            </a:r>
            <a:endParaRPr lang="en-US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</a:t>
            </a:r>
            <a:r>
              <a:rPr lang="en-US" altLang="zh-CN" sz="2000" dirty="0" err="1"/>
              <a:t>FoodActivity</a:t>
            </a:r>
            <a:r>
              <a:rPr lang="zh-CN" altLang="en-US" sz="2000" dirty="0"/>
              <a:t>中创建初始化界面控件的方法</a:t>
            </a:r>
            <a:r>
              <a:rPr lang="en-US" altLang="zh-CN" sz="2000" dirty="0" err="1"/>
              <a:t>initView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2</a:t>
            </a:r>
            <a:r>
              <a:rPr lang="zh-CN" altLang="en-US" sz="2000" dirty="0" smtClean="0"/>
              <a:t>、设置界面数据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</a:t>
            </a:r>
            <a:r>
              <a:rPr lang="en-US" altLang="zh-CN" sz="2000" dirty="0" err="1"/>
              <a:t>FoodActivity</a:t>
            </a:r>
            <a:r>
              <a:rPr lang="zh-CN" altLang="en-US" sz="2000" dirty="0"/>
              <a:t>中创建一个</a:t>
            </a:r>
            <a:r>
              <a:rPr lang="en-US" altLang="zh-CN" sz="2000" dirty="0" err="1"/>
              <a:t>setData</a:t>
            </a:r>
            <a:r>
              <a:rPr lang="en-US" altLang="zh-CN" sz="2000" dirty="0"/>
              <a:t>()</a:t>
            </a:r>
            <a:r>
              <a:rPr lang="zh-CN" altLang="en-US" sz="2000" dirty="0"/>
              <a:t>方法，该方法用于将数据设置到菜品详情界面的控件上。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4389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971600" y="4941168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154750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15.1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项目分析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393" y="2083346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15.2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效果展示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263691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15.3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服务器数据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准备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76056" y="1412776"/>
            <a:ext cx="3852000" cy="399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292080" y="242088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7740" y="321297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15.4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店铺功能业务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740" y="378904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15.5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店铺详情功能业务实现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1097740" y="436510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15.6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菜品详情功能业务实现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1097740" y="508518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15.7 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订单功能业务实现 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04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814538"/>
            <a:ext cx="8185224" cy="291060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220072" y="1628800"/>
            <a:ext cx="244827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订单功能业务实现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15.7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订单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功能业务实现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23528" y="2132856"/>
            <a:ext cx="8183364" cy="24482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在店铺详情界面，点击“去结算”按钮会跳转到订单界面，订单界面主要展示的是收货地址、订单列表、小计、配送费以及订单总价与“去支付”按钮，该界面的数据是从店铺详情界面传递过来的，点击“去支付”按钮会弹出一个二维码支付界面供用户付款。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5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 rot="574600">
            <a:off x="747114" y="288052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0973" y="2876556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2999" y="2147780"/>
            <a:ext cx="1844825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创建订单界面：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0" y="2876556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3613" y="2543936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" name="直接连接符 6"/>
          <p:cNvCxnSpPr/>
          <p:nvPr/>
        </p:nvCxnSpPr>
        <p:spPr>
          <a:xfrm>
            <a:off x="900906" y="3246443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" name="椭圆 7"/>
          <p:cNvSpPr/>
          <p:nvPr/>
        </p:nvSpPr>
        <p:spPr bwMode="auto">
          <a:xfrm rot="574600">
            <a:off x="729520" y="2203212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6664" y="2193892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2998" y="2905430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83768" y="2167785"/>
            <a:ext cx="356952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cn.itcast.order.activity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包中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OrderActivity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15.7.1 </a:t>
            </a:r>
            <a:r>
              <a:rPr lang="en-US" altLang="zh-CN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搭建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订单界面布局</a:t>
            </a:r>
          </a:p>
        </p:txBody>
      </p:sp>
      <p:sp>
        <p:nvSpPr>
          <p:cNvPr id="13" name="椭圆 12"/>
          <p:cNvSpPr/>
          <p:nvPr/>
        </p:nvSpPr>
        <p:spPr bwMode="auto">
          <a:xfrm rot="574600">
            <a:off x="757615" y="374461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74681" y="372715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4964" y="3725569"/>
            <a:ext cx="1770852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创建两个布局文件：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937002" y="409506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" name="矩形 16"/>
          <p:cNvSpPr/>
          <p:nvPr/>
        </p:nvSpPr>
        <p:spPr>
          <a:xfrm>
            <a:off x="2827065" y="3466136"/>
            <a:ext cx="3329111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order_head.xml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payment.xml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72" y="1683612"/>
            <a:ext cx="2489426" cy="432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椭圆 19"/>
          <p:cNvSpPr/>
          <p:nvPr/>
        </p:nvSpPr>
        <p:spPr bwMode="auto">
          <a:xfrm rot="574600">
            <a:off x="757615" y="447962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74681" y="446216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44964" y="4460573"/>
            <a:ext cx="177085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创建背景选择器：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937002" y="4830073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矩形 23"/>
          <p:cNvSpPr/>
          <p:nvPr/>
        </p:nvSpPr>
        <p:spPr>
          <a:xfrm>
            <a:off x="2671254" y="4509120"/>
            <a:ext cx="3661422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创建一个背景选择器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payment_bg_selector.xml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 rot="574600">
            <a:off x="743903" y="518477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0969" y="516731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31252" y="5165729"/>
            <a:ext cx="177085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修改文件：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23290" y="553522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9" name="矩形 28"/>
          <p:cNvSpPr/>
          <p:nvPr/>
        </p:nvSpPr>
        <p:spPr>
          <a:xfrm>
            <a:off x="2123728" y="5199554"/>
            <a:ext cx="1567787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colors.xml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9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8" grpId="0" animBg="1"/>
      <p:bldP spid="9" grpId="0"/>
      <p:bldP spid="10" grpId="0"/>
      <p:bldP spid="11" grpId="0"/>
      <p:bldP spid="13" grpId="0" animBg="1"/>
      <p:bldP spid="14" grpId="0"/>
      <p:bldP spid="15" grpId="0"/>
      <p:bldP spid="17" grpId="0"/>
      <p:bldP spid="20" grpId="0" animBg="1"/>
      <p:bldP spid="21" grpId="0"/>
      <p:bldP spid="22" grpId="0"/>
      <p:bldP spid="24" grpId="0"/>
      <p:bldP spid="25" grpId="0" animBg="1"/>
      <p:bldP spid="26" grpId="0"/>
      <p:bldP spid="27" grpId="0"/>
      <p:bldP spid="2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 rot="574600">
            <a:off x="747114" y="325548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0973" y="3251520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2999" y="2306720"/>
            <a:ext cx="1844825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创建订单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Item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布局：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0" y="3251520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3613" y="2702876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" name="直接连接符 6"/>
          <p:cNvCxnSpPr/>
          <p:nvPr/>
        </p:nvCxnSpPr>
        <p:spPr>
          <a:xfrm>
            <a:off x="900906" y="362140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" name="椭圆 7"/>
          <p:cNvSpPr/>
          <p:nvPr/>
        </p:nvSpPr>
        <p:spPr bwMode="auto">
          <a:xfrm rot="574600">
            <a:off x="729520" y="2362152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6664" y="2352832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2998" y="3280394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27064" y="2334576"/>
            <a:ext cx="4193207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res/layout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文件夹中，创建一个布局文件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order_item.xml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15.7.2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搭建订单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Item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布局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188" y="2810892"/>
            <a:ext cx="2952328" cy="5461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89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8" grpId="0" animBg="1"/>
      <p:bldP spid="9" grpId="0"/>
      <p:bldP spid="10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 rot="574600">
            <a:off x="747114" y="286559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0973" y="2861632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2999" y="1988840"/>
            <a:ext cx="1844825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创建支付界面：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0" y="2861632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导入界面图片：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3613" y="2384996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" name="直接连接符 6"/>
          <p:cNvCxnSpPr/>
          <p:nvPr/>
        </p:nvCxnSpPr>
        <p:spPr>
          <a:xfrm>
            <a:off x="900906" y="323151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" name="椭圆 7"/>
          <p:cNvSpPr/>
          <p:nvPr/>
        </p:nvSpPr>
        <p:spPr bwMode="auto">
          <a:xfrm rot="574600">
            <a:off x="729520" y="2044272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6664" y="2034952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09488" y="2883042"/>
            <a:ext cx="392121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将界面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所需图片导入到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drawable-hdpi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文件夹中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1760" y="2030188"/>
            <a:ext cx="4193207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res/layout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文件夹中，创建一个布局文件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qr_code.xml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15.7.3 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搭建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支付界面布局</a:t>
            </a:r>
          </a:p>
        </p:txBody>
      </p:sp>
      <p:sp>
        <p:nvSpPr>
          <p:cNvPr id="35" name="椭圆 34"/>
          <p:cNvSpPr/>
          <p:nvPr/>
        </p:nvSpPr>
        <p:spPr bwMode="auto">
          <a:xfrm rot="574600">
            <a:off x="747114" y="376315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60973" y="3759192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43000" y="3759192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900906" y="412907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9" name="矩形 38"/>
          <p:cNvSpPr/>
          <p:nvPr/>
        </p:nvSpPr>
        <p:spPr>
          <a:xfrm>
            <a:off x="2522998" y="3788066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itchFamily="34" charset="-122"/>
            </a:endParaRPr>
          </a:p>
        </p:txBody>
      </p:sp>
      <p:pic>
        <p:nvPicPr>
          <p:cNvPr id="2051" name="Picture 3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00808"/>
            <a:ext cx="2489427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22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8" grpId="0" animBg="1"/>
      <p:bldP spid="9" grpId="0"/>
      <p:bldP spid="10" grpId="0"/>
      <p:bldP spid="11" grpId="0"/>
      <p:bldP spid="35" grpId="0" animBg="1"/>
      <p:bldP spid="36" grpId="0"/>
      <p:bldP spid="37" grpId="0"/>
      <p:bldP spid="3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257348"/>
            <a:ext cx="8102600" cy="519598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148064" y="1029890"/>
            <a:ext cx="266429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OrderAdapter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15.7.4  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搭建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订单列表适配器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1340768"/>
            <a:ext cx="7920879" cy="49685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订单</a:t>
            </a:r>
            <a:r>
              <a:rPr lang="zh-CN" altLang="en-US" sz="2000" dirty="0"/>
              <a:t>界面的订单列表信息是用</a:t>
            </a:r>
            <a:r>
              <a:rPr lang="en-US" altLang="zh-CN" sz="2000" dirty="0" err="1"/>
              <a:t>ListView</a:t>
            </a:r>
            <a:r>
              <a:rPr lang="zh-CN" altLang="en-US" sz="2000" dirty="0"/>
              <a:t>控件展示的，因此需要创建一个数据适配器</a:t>
            </a:r>
            <a:r>
              <a:rPr lang="en-US" altLang="zh-CN" sz="2000" dirty="0" err="1"/>
              <a:t>OrderAdapter</a:t>
            </a:r>
            <a:r>
              <a:rPr lang="zh-CN" altLang="en-US" sz="2000" dirty="0"/>
              <a:t>对</a:t>
            </a:r>
            <a:r>
              <a:rPr lang="en-US" altLang="zh-CN" sz="2000" dirty="0" err="1"/>
              <a:t>ListView</a:t>
            </a:r>
            <a:r>
              <a:rPr lang="zh-CN" altLang="en-US" sz="2000" dirty="0"/>
              <a:t>控件进行数据适配。</a:t>
            </a:r>
            <a:endParaRPr lang="zh-CN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1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创建</a:t>
            </a:r>
            <a:r>
              <a:rPr lang="en-US" altLang="zh-CN" sz="2000" dirty="0" err="1"/>
              <a:t>OrderAdapter</a:t>
            </a:r>
            <a:r>
              <a:rPr lang="zh-CN" altLang="zh-CN" sz="2000" dirty="0" smtClean="0"/>
              <a:t>类</a:t>
            </a:r>
            <a:endParaRPr lang="en-US" altLang="zh-CN" sz="20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</a:t>
            </a:r>
            <a:r>
              <a:rPr lang="en-US" altLang="zh-CN" sz="2000" dirty="0" err="1"/>
              <a:t>cn.itcast.order.adapter</a:t>
            </a:r>
            <a:r>
              <a:rPr lang="zh-CN" altLang="en-US" sz="2000" dirty="0"/>
              <a:t>包中，创建一个</a:t>
            </a:r>
            <a:r>
              <a:rPr lang="en-US" altLang="zh-CN" sz="2000" dirty="0" err="1"/>
              <a:t>OrderAdapter</a:t>
            </a:r>
            <a:r>
              <a:rPr lang="zh-CN" altLang="en-US" sz="2000" dirty="0"/>
              <a:t>类继承</a:t>
            </a:r>
            <a:r>
              <a:rPr lang="en-US" altLang="zh-CN" sz="2000" dirty="0" err="1"/>
              <a:t>BaseAdapter</a:t>
            </a:r>
            <a:r>
              <a:rPr lang="zh-CN" altLang="en-US" sz="2000" dirty="0"/>
              <a:t>类。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2</a:t>
            </a:r>
            <a:r>
              <a:rPr lang="zh-CN" altLang="en-US" sz="2000" dirty="0" smtClean="0"/>
              <a:t>、创建</a:t>
            </a:r>
            <a:r>
              <a:rPr lang="en-US" altLang="zh-CN" sz="2000" dirty="0" err="1"/>
              <a:t>ViewHolder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zh-CN" sz="2000" dirty="0" smtClean="0"/>
              <a:t>在</a:t>
            </a:r>
            <a:r>
              <a:rPr lang="en-US" altLang="zh-CN" sz="2000" dirty="0" err="1"/>
              <a:t>CarAdapter</a:t>
            </a:r>
            <a:r>
              <a:rPr lang="zh-CN" altLang="zh-CN" sz="2000" dirty="0" smtClean="0"/>
              <a:t>类中创建一个</a:t>
            </a:r>
            <a:r>
              <a:rPr lang="en-US" altLang="zh-CN" sz="2000" dirty="0" err="1"/>
              <a:t>ViewHolder</a:t>
            </a:r>
            <a:r>
              <a:rPr lang="zh-CN" altLang="zh-CN" sz="2000" dirty="0" smtClean="0"/>
              <a:t>类来获取</a:t>
            </a:r>
            <a:r>
              <a:rPr lang="en-US" altLang="zh-CN" sz="2000" dirty="0" smtClean="0"/>
              <a:t>Item</a:t>
            </a:r>
            <a:r>
              <a:rPr lang="zh-CN" altLang="zh-CN" sz="2000" dirty="0" smtClean="0"/>
              <a:t>界面上的控件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3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、实现对列表控件的数据适配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 err="1"/>
              <a:t>OrderAdapter</a:t>
            </a:r>
            <a:r>
              <a:rPr lang="zh-CN" altLang="en-US" sz="2000" dirty="0" smtClean="0"/>
              <a:t>中实现对</a:t>
            </a:r>
            <a:r>
              <a:rPr lang="en-US" altLang="zh-CN" sz="2000" dirty="0" err="1"/>
              <a:t>ListView</a:t>
            </a:r>
            <a:r>
              <a:rPr lang="zh-CN" altLang="en-US" sz="2000" dirty="0"/>
              <a:t>控件进行</a:t>
            </a:r>
            <a:r>
              <a:rPr lang="zh-CN" altLang="en-US" sz="2000" dirty="0" smtClean="0"/>
              <a:t>数据适配。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7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610472"/>
            <a:ext cx="8102600" cy="419479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644008" y="1412776"/>
            <a:ext cx="302433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实现订单显示与支付功能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15.7.5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实现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订单显示与支付功能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1916832"/>
            <a:ext cx="7920879" cy="39604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</a:t>
            </a:r>
            <a:r>
              <a:rPr lang="zh-CN" altLang="en-US" sz="2000" dirty="0"/>
              <a:t>项目</a:t>
            </a:r>
            <a:r>
              <a:rPr lang="zh-CN" altLang="en-US" sz="2000" dirty="0" smtClean="0"/>
              <a:t>的</a:t>
            </a:r>
            <a:r>
              <a:rPr lang="en-US" altLang="zh-CN" sz="2000" dirty="0" err="1"/>
              <a:t>OrderActivity</a:t>
            </a:r>
            <a:r>
              <a:rPr lang="zh-CN" altLang="en-US" sz="2000" dirty="0" smtClean="0"/>
              <a:t>中实现订单显示与支付功能的</a:t>
            </a:r>
            <a:r>
              <a:rPr lang="zh-CN" altLang="zh-CN" sz="2000" dirty="0" smtClean="0"/>
              <a:t>具体</a:t>
            </a:r>
            <a:r>
              <a:rPr lang="zh-CN" altLang="zh-CN" sz="2000" dirty="0"/>
              <a:t>步骤如下：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/>
              <a:t>       </a:t>
            </a:r>
            <a:r>
              <a:rPr lang="en-US" altLang="zh-CN" sz="2000" dirty="0" smtClean="0"/>
              <a:t> 1</a:t>
            </a:r>
            <a:r>
              <a:rPr lang="zh-CN" altLang="en-US" sz="2000" dirty="0" smtClean="0"/>
              <a:t>、获取界面控件</a:t>
            </a:r>
            <a:endParaRPr lang="en-US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/>
              <a:t>OrderActivity</a:t>
            </a:r>
            <a:r>
              <a:rPr lang="zh-CN" altLang="en-US" sz="2000" dirty="0"/>
              <a:t>中创建界面控件的初始化方法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()</a:t>
            </a:r>
            <a:r>
              <a:rPr lang="zh-CN" altLang="en-US" sz="2000" dirty="0"/>
              <a:t>，该方法用于获取订单界面所要用到的</a:t>
            </a:r>
            <a:r>
              <a:rPr lang="zh-CN" altLang="en-US" sz="2000" dirty="0" smtClean="0"/>
              <a:t>控件。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 2</a:t>
            </a:r>
            <a:r>
              <a:rPr lang="zh-CN" altLang="en-US" sz="2000" dirty="0" smtClean="0"/>
              <a:t>、设置界面数据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/>
              <a:t>OrderActivity</a:t>
            </a:r>
            <a:r>
              <a:rPr lang="zh-CN" altLang="en-US" sz="2000" dirty="0"/>
              <a:t>中创建一个</a:t>
            </a:r>
            <a:r>
              <a:rPr lang="en-US" altLang="zh-CN" sz="2000" dirty="0" err="1"/>
              <a:t>setData</a:t>
            </a:r>
            <a:r>
              <a:rPr lang="en-US" altLang="zh-CN" sz="2000" dirty="0"/>
              <a:t>()</a:t>
            </a:r>
            <a:r>
              <a:rPr lang="zh-CN" altLang="en-US" sz="2000" dirty="0"/>
              <a:t>方法，该方法用于将数据设置到订单界面的控件上。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0099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1"/>
          <p:cNvSpPr>
            <a:spLocks noChangeArrowheads="1"/>
          </p:cNvSpPr>
          <p:nvPr/>
        </p:nvSpPr>
        <p:spPr bwMode="auto">
          <a:xfrm>
            <a:off x="2627784" y="1714227"/>
            <a:ext cx="5832647" cy="2794893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6B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2827858" y="1799654"/>
            <a:ext cx="541655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本章主要开发了一个网上订餐项目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，在该项目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的实现过程中用到了异步线程访问网络、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Tomcat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服务器、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Handler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消息通信、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解析等知识点，这些知识点在后来开发项目中是必须要使用的，因此希望读者认真分析每个模块的逻辑流程，并按照步骤完成项目</a:t>
            </a:r>
            <a:r>
              <a:rPr lang="zh-CN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15.8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本章小结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58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971600" y="1340768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1491405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15.1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项目分析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204864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15.2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效果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展示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278092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15.3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服务器数据准备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76056" y="1412776"/>
            <a:ext cx="3852000" cy="399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292080" y="242088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7740" y="334770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15.4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店铺功能业务实现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740" y="392376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15.5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店铺详情功能业务实现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097740" y="449982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15.6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菜品详情功能业务实现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97740" y="507589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15.7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订单功能业务实现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009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如何实现店铺界面显示功能？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如何实现购物车功能？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179564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41148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628561" y="1648678"/>
            <a:ext cx="183536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81013" y="2080330"/>
            <a:ext cx="7975600" cy="37249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网上订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餐项目是一个类似外卖的项目，其中包含订餐的店铺、各店铺的菜单、购物车以及订单与付款等模块。在店铺列表中可以看到店铺的名称、月销售、起送价格与配送费用、配送时间以及福利等信息，点击店铺列表中的任意一个店铺，进入到店铺详情界面，该界面主要显示店铺中的菜单，同时可以将想要吃的菜添加到购物车中，选完菜之后可以点击该界面中的“去结算”按钮，进入到订单界面，在该界面核对已点的菜单信息，并通过“去支付”按钮进行付款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630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834416"/>
            <a:ext cx="8133531" cy="238667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28561" y="1648678"/>
            <a:ext cx="183536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901459" y="2137393"/>
            <a:ext cx="7630981" cy="20836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</a:p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开发工具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JDK8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Studio3.2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（夜神模拟器）、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Tomcat7.0.56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0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830956" y="1798780"/>
            <a:ext cx="7701484" cy="436652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204624" y="1613042"/>
            <a:ext cx="1607735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模块说明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95935" y="2425316"/>
            <a:ext cx="42484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网上</a:t>
            </a:r>
            <a:r>
              <a:rPr lang="zh-CN" altLang="zh-CN" dirty="0"/>
              <a:t>订餐项目主要分为两大功能模块，分别为店铺和</a:t>
            </a:r>
            <a:r>
              <a:rPr lang="zh-CN" altLang="zh-CN" dirty="0" smtClean="0"/>
              <a:t>订单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dirty="0"/>
              <a:t>店铺模块包含店铺列表界面与店铺详情界面，店铺列表界面用于显示各个店铺的信息，店铺详情界面不仅显示店铺的详细信息，还显示各店铺中的菜单列表信息与购物车列表信息。订单模块包含确认订单界面与支付界面，确认订单界面用于显示购物车中已添加的商品信息，支付界面用于显示付款的二维码信息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标题 1"/>
          <p:cNvSpPr>
            <a:spLocks noChangeArrowheads="1"/>
          </p:cNvSpPr>
          <p:nvPr/>
        </p:nvSpPr>
        <p:spPr bwMode="auto">
          <a:xfrm>
            <a:off x="169599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15.1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07703" y="2097220"/>
            <a:ext cx="792088" cy="3035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907703" y="209722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订餐</a:t>
            </a:r>
            <a:endParaRPr lang="zh-CN" altLang="en-US" sz="1400" dirty="0"/>
          </a:p>
        </p:txBody>
      </p:sp>
      <p:cxnSp>
        <p:nvCxnSpPr>
          <p:cNvPr id="34" name="直接箭头连接符 33"/>
          <p:cNvCxnSpPr>
            <a:stCxn id="31" idx="2"/>
          </p:cNvCxnSpPr>
          <p:nvPr/>
        </p:nvCxnSpPr>
        <p:spPr>
          <a:xfrm>
            <a:off x="2303747" y="2400749"/>
            <a:ext cx="0" cy="2880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691679" y="2688750"/>
            <a:ext cx="122413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1690274" y="2688750"/>
            <a:ext cx="1405" cy="288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2914410" y="2684704"/>
            <a:ext cx="1405" cy="288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294230" y="2976749"/>
            <a:ext cx="792088" cy="3035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94230" y="297675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店铺</a:t>
            </a:r>
            <a:endParaRPr lang="zh-CN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2519771" y="2972703"/>
            <a:ext cx="792088" cy="3035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519771" y="297270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订单</a:t>
            </a:r>
            <a:endParaRPr lang="zh-CN" altLang="en-US" sz="14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686690" y="3284527"/>
            <a:ext cx="0" cy="2880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294230" y="3572528"/>
            <a:ext cx="79208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1294230" y="3572528"/>
            <a:ext cx="1405" cy="288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2084802" y="3572527"/>
            <a:ext cx="0" cy="2880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115615" y="3860526"/>
            <a:ext cx="360040" cy="97299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115615" y="3860527"/>
            <a:ext cx="360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店铺列表</a:t>
            </a:r>
            <a:endParaRPr lang="zh-CN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904782" y="3869973"/>
            <a:ext cx="360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店铺详情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908311" y="3860528"/>
            <a:ext cx="360040" cy="97299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2905174" y="3284528"/>
            <a:ext cx="1405" cy="576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735795" y="3869973"/>
            <a:ext cx="360040" cy="97299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735795" y="3879420"/>
            <a:ext cx="360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确认订单</a:t>
            </a:r>
            <a:endParaRPr lang="zh-CN" altLang="en-US" sz="1400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2084802" y="4851113"/>
            <a:ext cx="0" cy="2880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04782" y="5157707"/>
            <a:ext cx="360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购物车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1913427" y="5156670"/>
            <a:ext cx="360040" cy="739701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2907170" y="4852150"/>
            <a:ext cx="0" cy="2880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2735795" y="5157708"/>
            <a:ext cx="360040" cy="73866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725154" y="5265573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支付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280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971600" y="2060848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154750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15.1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项目分析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204864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15.2    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效果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展示 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278092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15.3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服务器数据准备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76056" y="1412776"/>
            <a:ext cx="3852000" cy="399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292080" y="242088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7740" y="334770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15.4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店铺功能业务实现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740" y="392376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15.5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店铺详情功能业务实现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097740" y="449982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15.6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菜品详情功能业务实现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97740" y="507589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15.7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订单功能业务实现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693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81d6fbf2b402fd8f4821bac55dfc47914b095"/>
  <p:tag name="ISPRING_ULTRA_SCORM_COURSE_ID" val="C1D612A8-AC48-490B-B601-1360A76F8314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0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九章 网络编程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HTTP协议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2506</TotalTime>
  <Words>3387</Words>
  <Application>Microsoft Office PowerPoint</Application>
  <PresentationFormat>全屏显示(4:3)</PresentationFormat>
  <Paragraphs>419</Paragraphs>
  <Slides>51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chapter09</dc:title>
  <dc:creator>admin</dc:creator>
  <cp:lastModifiedBy>柴永菲</cp:lastModifiedBy>
  <cp:revision>1157</cp:revision>
  <dcterms:created xsi:type="dcterms:W3CDTF">2015-06-29T07:19:00Z</dcterms:created>
  <dcterms:modified xsi:type="dcterms:W3CDTF">2019-01-07T09:27:01Z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