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26"/>
  </p:notesMasterIdLst>
  <p:sldIdLst>
    <p:sldId id="256" r:id="rId4"/>
    <p:sldId id="324" r:id="rId5"/>
    <p:sldId id="325" r:id="rId6"/>
    <p:sldId id="258" r:id="rId7"/>
    <p:sldId id="259" r:id="rId8"/>
    <p:sldId id="260" r:id="rId9"/>
    <p:sldId id="303" r:id="rId10"/>
    <p:sldId id="304" r:id="rId11"/>
    <p:sldId id="281" r:id="rId12"/>
    <p:sldId id="298" r:id="rId13"/>
    <p:sldId id="300" r:id="rId14"/>
    <p:sldId id="305" r:id="rId15"/>
    <p:sldId id="302" r:id="rId16"/>
    <p:sldId id="283" r:id="rId17"/>
    <p:sldId id="289" r:id="rId18"/>
    <p:sldId id="291" r:id="rId19"/>
    <p:sldId id="271" r:id="rId20"/>
    <p:sldId id="301" r:id="rId21"/>
    <p:sldId id="272" r:id="rId22"/>
    <p:sldId id="273" r:id="rId23"/>
    <p:sldId id="268" r:id="rId24"/>
    <p:sldId id="257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324"/>
            <p14:sldId id="325"/>
            <p14:sldId id="258"/>
            <p14:sldId id="259"/>
            <p14:sldId id="260"/>
            <p14:sldId id="303"/>
            <p14:sldId id="304"/>
            <p14:sldId id="281"/>
            <p14:sldId id="298"/>
            <p14:sldId id="300"/>
            <p14:sldId id="305"/>
            <p14:sldId id="302"/>
            <p14:sldId id="283"/>
            <p14:sldId id="289"/>
            <p14:sldId id="291"/>
            <p14:sldId id="271"/>
            <p14:sldId id="301"/>
            <p14:sldId id="272"/>
            <p14:sldId id="273"/>
            <p14:sldId id="268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77" autoAdjust="0"/>
  </p:normalViewPr>
  <p:slideViewPr>
    <p:cSldViewPr>
      <p:cViewPr>
        <p:scale>
          <a:sx n="75" d="100"/>
          <a:sy n="75" d="100"/>
        </p:scale>
        <p:origin x="1666" y="-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2019/1/7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06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305800" cy="4876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2C1A6-0725-45C0-A693-59A3B137E5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80917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70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6085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陈文智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000" b="1" dirty="0">
                <a:latin typeface="+mj-lt"/>
                <a:ea typeface="楷体_GB2312" pitchFamily="49" charset="-122"/>
              </a:rPr>
              <a:t>chenwz@zju.edu.cn</a:t>
            </a: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24943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7.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Pipelined CPU accessing </a:t>
            </a:r>
            <a:r>
              <a:rPr lang="en-US" altLang="zh-CN" sz="3600" b="1" dirty="0" err="1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Mem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. in multiple cycle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Data RAM’s Job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Initial State: S_IDLE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Working State: S_READ/S_WRITE (according to signal we)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Read/Write for 7 cycles, then output the value/write the value, set the signal ACK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STALL = CS &amp; ~ACK</a:t>
            </a:r>
          </a:p>
        </p:txBody>
      </p:sp>
    </p:spTree>
    <p:extLst>
      <p:ext uri="{BB962C8B-B14F-4D97-AF65-F5344CB8AC3E}">
        <p14:creationId xmlns:p14="http://schemas.microsoft.com/office/powerpoint/2010/main" val="128638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When ROM&amp;ROM STALL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Inst. ROM Stalls, Stall should be in ID stage otherwise jump indicator would be lost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sz="3000" dirty="0" err="1">
                <a:latin typeface="+mn-lt"/>
                <a:ea typeface="宋体" pitchFamily="2" charset="-122"/>
              </a:rPr>
              <a:t>if_en</a:t>
            </a:r>
            <a:r>
              <a:rPr lang="en-US" altLang="zh-CN" sz="3000" dirty="0">
                <a:latin typeface="+mn-lt"/>
                <a:ea typeface="宋体" pitchFamily="2" charset="-122"/>
              </a:rPr>
              <a:t>=0, </a:t>
            </a:r>
            <a:r>
              <a:rPr lang="en-US" altLang="zh-CN" sz="3000" dirty="0" err="1">
                <a:latin typeface="+mn-lt"/>
                <a:ea typeface="宋体" pitchFamily="2" charset="-122"/>
              </a:rPr>
              <a:t>id_en</a:t>
            </a:r>
            <a:r>
              <a:rPr lang="en-US" altLang="zh-CN" sz="3000" dirty="0">
                <a:latin typeface="+mn-lt"/>
                <a:ea typeface="宋体" pitchFamily="2" charset="-122"/>
              </a:rPr>
              <a:t>=0, </a:t>
            </a:r>
            <a:r>
              <a:rPr lang="en-US" altLang="zh-CN" sz="3000" dirty="0" err="1">
                <a:latin typeface="+mn-lt"/>
                <a:ea typeface="宋体" pitchFamily="2" charset="-122"/>
              </a:rPr>
              <a:t>rst_exe</a:t>
            </a:r>
            <a:r>
              <a:rPr lang="en-US" altLang="zh-CN" sz="3000" dirty="0">
                <a:latin typeface="+mn-lt"/>
                <a:ea typeface="宋体" pitchFamily="2" charset="-122"/>
              </a:rPr>
              <a:t>=1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DATA RAM stalls</a:t>
            </a:r>
          </a:p>
          <a:p>
            <a:pPr lvl="1">
              <a:spcBef>
                <a:spcPts val="672"/>
              </a:spcBef>
              <a:buFontTx/>
              <a:buChar char="•"/>
            </a:pPr>
            <a:r>
              <a:rPr lang="en-US" altLang="zh-CN" sz="3000" dirty="0">
                <a:latin typeface="+mn-lt"/>
                <a:ea typeface="宋体" pitchFamily="2" charset="-122"/>
              </a:rPr>
              <a:t>…, </a:t>
            </a:r>
            <a:r>
              <a:rPr lang="en-US" altLang="zh-CN" sz="3000" dirty="0" err="1">
                <a:latin typeface="+mn-lt"/>
                <a:ea typeface="宋体" pitchFamily="2" charset="-122"/>
              </a:rPr>
              <a:t>rst_wb</a:t>
            </a:r>
            <a:r>
              <a:rPr lang="en-US" altLang="zh-CN" sz="3000" dirty="0">
                <a:latin typeface="+mn-lt"/>
                <a:ea typeface="宋体" pitchFamily="2" charset="-122"/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341196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TCR means “Tick Counter Register”</a:t>
            </a:r>
          </a:p>
          <a:p>
            <a:pPr>
              <a:spcBef>
                <a:spcPts val="672"/>
              </a:spcBef>
              <a:buFontTx/>
              <a:buChar char="•"/>
            </a:pPr>
            <a:endParaRPr lang="en-US" altLang="zh-CN" dirty="0">
              <a:ea typeface="宋体" pitchFamily="2" charset="-122"/>
            </a:endParaRPr>
          </a:p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TCR increments while CPU runs in cycles</a:t>
            </a:r>
          </a:p>
          <a:p>
            <a:pPr>
              <a:spcBef>
                <a:spcPts val="672"/>
              </a:spcBef>
              <a:buFontTx/>
              <a:buChar char="•"/>
            </a:pPr>
            <a:endParaRPr lang="en-US" altLang="zh-CN" dirty="0">
              <a:ea typeface="宋体" pitchFamily="2" charset="-122"/>
            </a:endParaRPr>
          </a:p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Program could get TCR via MFC0 instr.</a:t>
            </a:r>
          </a:p>
          <a:p>
            <a:pPr>
              <a:spcBef>
                <a:spcPts val="672"/>
              </a:spcBef>
              <a:buFontTx/>
              <a:buChar char="•"/>
            </a:pPr>
            <a:endParaRPr lang="en-US" altLang="zh-CN" dirty="0">
              <a:ea typeface="宋体" pitchFamily="2" charset="-122"/>
            </a:endParaRPr>
          </a:p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In </a:t>
            </a:r>
            <a:r>
              <a:rPr lang="en-US" altLang="zh-CN" dirty="0" err="1">
                <a:ea typeface="宋体" pitchFamily="2" charset="-122"/>
              </a:rPr>
              <a:t>localparams</a:t>
            </a:r>
            <a:r>
              <a:rPr lang="en-US" altLang="zh-CN" dirty="0">
                <a:ea typeface="宋体" pitchFamily="2" charset="-122"/>
              </a:rPr>
              <a:t>: CP0_TCR   = 9;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67544" y="332656"/>
            <a:ext cx="700546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Add TCR in CP0 (1)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773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Add TCR in CP0 (2)</a:t>
            </a:r>
          </a:p>
        </p:txBody>
      </p:sp>
      <p:sp>
        <p:nvSpPr>
          <p:cNvPr id="2" name="矩形 1"/>
          <p:cNvSpPr/>
          <p:nvPr/>
        </p:nvSpPr>
        <p:spPr>
          <a:xfrm>
            <a:off x="683568" y="1340768"/>
            <a:ext cx="79928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// CP0 registers</a:t>
            </a:r>
          </a:p>
          <a:p>
            <a:r>
              <a:rPr lang="en-US" altLang="zh-CN" sz="2800" dirty="0" err="1"/>
              <a:t>localparam</a:t>
            </a:r>
            <a:endParaRPr lang="en-US" altLang="zh-CN" sz="2800" dirty="0"/>
          </a:p>
          <a:p>
            <a:r>
              <a:rPr lang="en-US" altLang="zh-CN" sz="2800" dirty="0"/>
              <a:t>	//CP0_SR    = 0,</a:t>
            </a:r>
          </a:p>
          <a:p>
            <a:r>
              <a:rPr lang="en-US" altLang="zh-CN" sz="2800" dirty="0"/>
              <a:t>	//CP0_EAR   = 1,</a:t>
            </a:r>
          </a:p>
          <a:p>
            <a:r>
              <a:rPr lang="en-US" altLang="zh-CN" sz="2800" dirty="0"/>
              <a:t>	CP0_EPCR  = 2,</a:t>
            </a:r>
          </a:p>
          <a:p>
            <a:r>
              <a:rPr lang="en-US" altLang="zh-CN" sz="2800" dirty="0"/>
              <a:t>	CP0_EHBR  = 3,</a:t>
            </a:r>
          </a:p>
          <a:p>
            <a:r>
              <a:rPr lang="en-US" altLang="zh-CN" sz="2800" dirty="0"/>
              <a:t>	//CP0_IER   = 4,</a:t>
            </a:r>
          </a:p>
          <a:p>
            <a:r>
              <a:rPr lang="en-US" altLang="zh-CN" sz="2800" dirty="0"/>
              <a:t>	//CP0_ICR   = 5,</a:t>
            </a:r>
          </a:p>
          <a:p>
            <a:r>
              <a:rPr lang="en-US" altLang="zh-CN" sz="2800" dirty="0"/>
              <a:t>	//CP0_PDBR  = 6,</a:t>
            </a:r>
          </a:p>
          <a:p>
            <a:r>
              <a:rPr lang="en-US" altLang="zh-CN" sz="2800" dirty="0"/>
              <a:t>	//CP0_TIR   = 7,</a:t>
            </a:r>
          </a:p>
          <a:p>
            <a:r>
              <a:rPr lang="en-US" altLang="zh-CN" sz="2800" dirty="0"/>
              <a:t>	//CP0_WDR   = 8,</a:t>
            </a:r>
          </a:p>
          <a:p>
            <a:r>
              <a:rPr lang="en-US" altLang="zh-CN" sz="2800" dirty="0"/>
              <a:t>	CP0_TCR   = 9;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0426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280920" cy="954360"/>
          </a:xfrm>
        </p:spPr>
        <p:txBody>
          <a:bodyPr>
            <a:noAutofit/>
          </a:bodyPr>
          <a:lstStyle/>
          <a:p>
            <a:r>
              <a:rPr lang="en-US" altLang="zh-CN" sz="2800" dirty="0" err="1">
                <a:solidFill>
                  <a:srgbClr val="19A1FD"/>
                </a:solidFill>
                <a:latin typeface="+mn-lt"/>
                <a:ea typeface="宋体" pitchFamily="2" charset="-122"/>
              </a:rPr>
              <a:t>Datapath</a:t>
            </a: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 of CPU accessing </a:t>
            </a:r>
            <a:r>
              <a:rPr lang="en-US" altLang="zh-CN" sz="2800" dirty="0" err="1">
                <a:solidFill>
                  <a:srgbClr val="19A1FD"/>
                </a:solidFill>
                <a:latin typeface="+mn-lt"/>
                <a:ea typeface="宋体" pitchFamily="2" charset="-122"/>
              </a:rPr>
              <a:t>Mem</a:t>
            </a: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. in multiple cycle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92" y="1124744"/>
            <a:ext cx="7119516" cy="567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361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Code Example (1)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144000" cy="54726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module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inst_rom</a:t>
            </a:r>
            <a:r>
              <a:rPr lang="en-US" altLang="zh-CN" sz="2400" dirty="0">
                <a:latin typeface="+mn-lt"/>
                <a:ea typeface="宋体" pitchFamily="2" charset="-122"/>
              </a:rPr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clk</a:t>
            </a:r>
            <a:r>
              <a:rPr lang="en-US" altLang="zh-CN" sz="2400" dirty="0">
                <a:latin typeface="+mn-lt"/>
                <a:ea typeface="宋体" pitchFamily="2" charset="-122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rst</a:t>
            </a:r>
            <a:r>
              <a:rPr lang="en-US" altLang="zh-CN" sz="2400" dirty="0">
                <a:latin typeface="+mn-lt"/>
                <a:ea typeface="宋体" pitchFamily="2" charset="-122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cs</a:t>
            </a:r>
            <a:r>
              <a:rPr lang="en-US" altLang="zh-CN" sz="2400" dirty="0">
                <a:latin typeface="+mn-lt"/>
                <a:ea typeface="宋体" pitchFamily="2" charset="-122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input wire [31:0]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addr</a:t>
            </a:r>
            <a:r>
              <a:rPr lang="en-US" altLang="zh-CN" sz="2400" dirty="0">
                <a:latin typeface="+mn-lt"/>
                <a:ea typeface="宋体" pitchFamily="2" charset="-122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output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2400" dirty="0">
                <a:latin typeface="+mn-lt"/>
                <a:ea typeface="宋体" pitchFamily="2" charset="-122"/>
              </a:rPr>
              <a:t> [31:0]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dout</a:t>
            </a:r>
            <a:r>
              <a:rPr lang="en-US" altLang="zh-CN" sz="2400" dirty="0">
                <a:latin typeface="+mn-lt"/>
                <a:ea typeface="宋体" pitchFamily="2" charset="-122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output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2400" dirty="0">
                <a:latin typeface="+mn-lt"/>
                <a:ea typeface="宋体" pitchFamily="2" charset="-122"/>
              </a:rPr>
              <a:t> stall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197554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Code Example 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752"/>
            <a:ext cx="9144000" cy="54726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module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data_ram</a:t>
            </a:r>
            <a:r>
              <a:rPr lang="en-US" altLang="zh-CN" sz="2400" dirty="0">
                <a:latin typeface="+mn-lt"/>
                <a:ea typeface="宋体" pitchFamily="2" charset="-122"/>
              </a:rPr>
              <a:t> (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clk</a:t>
            </a:r>
            <a:r>
              <a:rPr lang="en-US" altLang="zh-CN" sz="2400" dirty="0">
                <a:latin typeface="+mn-lt"/>
                <a:ea typeface="宋体" pitchFamily="2" charset="-122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rst</a:t>
            </a:r>
            <a:r>
              <a:rPr lang="en-US" altLang="zh-CN" sz="2400" dirty="0">
                <a:latin typeface="+mn-lt"/>
                <a:ea typeface="宋体" pitchFamily="2" charset="-122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input wire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cs</a:t>
            </a:r>
            <a:r>
              <a:rPr lang="en-US" altLang="zh-CN" sz="2400" dirty="0">
                <a:latin typeface="+mn-lt"/>
                <a:ea typeface="宋体" pitchFamily="2" charset="-122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input wire we,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input wire [31:0]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addr</a:t>
            </a:r>
            <a:r>
              <a:rPr lang="en-US" altLang="zh-CN" sz="2400" dirty="0">
                <a:latin typeface="+mn-lt"/>
                <a:ea typeface="宋体" pitchFamily="2" charset="-122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input wire [31:0] din,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output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2400" dirty="0">
                <a:latin typeface="+mn-lt"/>
                <a:ea typeface="宋体" pitchFamily="2" charset="-122"/>
              </a:rPr>
              <a:t> [31:0]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dout</a:t>
            </a:r>
            <a:r>
              <a:rPr lang="en-US" altLang="zh-CN" sz="2400" dirty="0">
                <a:latin typeface="+mn-lt"/>
                <a:ea typeface="宋体" pitchFamily="2" charset="-122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output </a:t>
            </a:r>
            <a:r>
              <a:rPr lang="en-US" altLang="zh-CN" sz="2400" dirty="0" err="1">
                <a:latin typeface="+mn-lt"/>
                <a:ea typeface="宋体" pitchFamily="2" charset="-122"/>
              </a:rPr>
              <a:t>reg</a:t>
            </a:r>
            <a:r>
              <a:rPr lang="en-US" altLang="zh-CN" sz="2400" dirty="0">
                <a:latin typeface="+mn-lt"/>
                <a:ea typeface="宋体" pitchFamily="2" charset="-122"/>
              </a:rPr>
              <a:t> stall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zh-CN" sz="2400" dirty="0">
                <a:latin typeface="+mn-lt"/>
                <a:ea typeface="宋体" pitchFamily="2" charset="-122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2521628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</a:t>
            </a:r>
            <a:r>
              <a:rPr lang="en-US" altLang="zh-CN" sz="4400" dirty="0" err="1">
                <a:solidFill>
                  <a:srgbClr val="19A1FD"/>
                </a:solidFill>
                <a:latin typeface="+mn-lt"/>
                <a:ea typeface="宋体" charset="-122"/>
              </a:rPr>
              <a:t>Mem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.(1)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784976" cy="4800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 0:	3c010000 	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charset="-122"/>
              </a:rPr>
              <a:t>lui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	R1,0x0		//main entry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 4:	24210040 	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charset="-122"/>
              </a:rPr>
              <a:t>addiu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	R1,R1,64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 8:	40811800 	mtc0	R1, R3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 c:	00001020 	add	R2,R0,R0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10:	00001820 	add	R3,R0,R0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14:	40044800 	mfc0	R4,R9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18:	00002820 	add	R5,R0,$0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1c: 	20420001 	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charset="-122"/>
              </a:rPr>
              <a:t>addi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	R2,R2,1		//loop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20:	28412710 	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charset="-122"/>
              </a:rPr>
              <a:t>slti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	R1,R2,10000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24:	1420fffd 	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charset="-122"/>
              </a:rPr>
              <a:t>bne</a:t>
            </a: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	$1,R0,-2	//jump to loop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28:	00000000 	</a:t>
            </a:r>
            <a:r>
              <a:rPr lang="en-US" altLang="zh-CN" sz="2200" dirty="0" err="1">
                <a:solidFill>
                  <a:srgbClr val="19A1FD"/>
                </a:solidFill>
                <a:latin typeface="+mn-lt"/>
                <a:ea typeface="宋体" charset="-122"/>
              </a:rPr>
              <a:t>nop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948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</a:t>
            </a:r>
            <a:r>
              <a:rPr lang="en-US" altLang="zh-CN" sz="4400" dirty="0" err="1">
                <a:solidFill>
                  <a:srgbClr val="19A1FD"/>
                </a:solidFill>
                <a:latin typeface="+mn-lt"/>
                <a:ea typeface="宋体" charset="-122"/>
              </a:rPr>
              <a:t>Mem</a:t>
            </a:r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.(2)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784976" cy="4800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2c:	40054800 	mfc0 	R5, R9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30:	00a42822 	sub	R5, R5, R4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34:	20420001 	addi	R2,R2,1		//loop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38:	0800000d 	j	34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3c:	00000000 	nop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40:	20630001 	addi	R3,R3,1		//handler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44:	42000018 	eret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altLang="zh-CN" sz="2200" dirty="0">
                <a:solidFill>
                  <a:srgbClr val="19A1FD"/>
                </a:solidFill>
                <a:latin typeface="+mn-lt"/>
                <a:ea typeface="宋体" charset="-122"/>
              </a:rPr>
              <a:t>48:	00000000 	nop</a:t>
            </a:r>
            <a:endParaRPr lang="en-US" altLang="zh-CN" sz="2200" dirty="0">
              <a:solidFill>
                <a:srgbClr val="19A1FD"/>
              </a:solidFill>
              <a:latin typeface="+mn-lt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203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(1)</a:t>
            </a:r>
          </a:p>
        </p:txBody>
      </p:sp>
      <p:pic>
        <p:nvPicPr>
          <p:cNvPr id="2050" name="Picture 2" descr="F:\Univ Doc\计算机体系结构\2015-2016\arch_exps\exp8\sim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7"/>
            <a:ext cx="8964488" cy="504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46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B8E33-9BA4-47E6-ADB3-C3A5AB25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实验操作流程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7D1A8-D45F-4A44-992B-1EE688B79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阅读实验文档，理解存储器的等待周期对性能的影响</a:t>
            </a:r>
            <a:endParaRPr lang="en-US" altLang="zh-CN" dirty="0"/>
          </a:p>
          <a:p>
            <a:r>
              <a:rPr lang="zh-CN" altLang="en-US" dirty="0"/>
              <a:t>以前一次实验为基础，</a:t>
            </a:r>
            <a:r>
              <a:rPr lang="zh-CN" altLang="zh-CN" dirty="0"/>
              <a:t>修改</a:t>
            </a:r>
            <a:r>
              <a:rPr lang="en-US" altLang="zh-CN" dirty="0"/>
              <a:t>Memory</a:t>
            </a:r>
            <a:r>
              <a:rPr lang="zh-CN" altLang="zh-CN" dirty="0"/>
              <a:t>访问机制为多个时钟周期访问时间，</a:t>
            </a:r>
            <a:r>
              <a:rPr lang="en-US" altLang="zh-CN" dirty="0"/>
              <a:t>CP0</a:t>
            </a:r>
            <a:r>
              <a:rPr lang="zh-CN" altLang="zh-CN" dirty="0"/>
              <a:t>增加</a:t>
            </a:r>
            <a:r>
              <a:rPr lang="en-US" altLang="zh-CN" dirty="0"/>
              <a:t>CPU Tick</a:t>
            </a:r>
            <a:r>
              <a:rPr lang="zh-CN" altLang="zh-CN" dirty="0"/>
              <a:t>计算功能，并测试实际循环指令执行效果，分析实际存储器对</a:t>
            </a:r>
            <a:r>
              <a:rPr lang="en-US" altLang="zh-CN" dirty="0"/>
              <a:t>CPU</a:t>
            </a:r>
            <a:r>
              <a:rPr lang="zh-CN" altLang="zh-CN" dirty="0"/>
              <a:t>性能的影响。</a:t>
            </a:r>
          </a:p>
          <a:p>
            <a:r>
              <a:rPr lang="zh-CN" altLang="en-US" dirty="0"/>
              <a:t>对处理器进行仿真，检验处理器的仿真结果是否符合要求。</a:t>
            </a:r>
            <a:endParaRPr lang="en-US" altLang="zh-CN" dirty="0"/>
          </a:p>
          <a:p>
            <a:r>
              <a:rPr lang="zh-CN" altLang="en-US" dirty="0"/>
              <a:t>综合工程并下载至开发板，在单步执行的过程中检查调试屏幕的输出，检验处理器的执行过程是否正确。</a:t>
            </a:r>
          </a:p>
        </p:txBody>
      </p:sp>
    </p:spTree>
    <p:extLst>
      <p:ext uri="{BB962C8B-B14F-4D97-AF65-F5344CB8AC3E}">
        <p14:creationId xmlns:p14="http://schemas.microsoft.com/office/powerpoint/2010/main" val="2449284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Simulation (2)</a:t>
            </a:r>
          </a:p>
        </p:txBody>
      </p:sp>
      <p:pic>
        <p:nvPicPr>
          <p:cNvPr id="3074" name="Picture 2" descr="F:\Univ Doc\计算机体系结构\2015-2016\arch_exps\exp8\sim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8856984" cy="49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374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352928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1:  </a:t>
            </a:r>
          </a:p>
          <a:p>
            <a:pPr marL="457200" lvl="1" indent="0" eaLnBrk="1" hangingPunct="1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Waveform Simulation of the Pipelined CPU with the verification program</a:t>
            </a: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endParaRPr lang="en-US" altLang="zh-CN" sz="2800" dirty="0">
              <a:solidFill>
                <a:srgbClr val="19A1FD"/>
              </a:solidFill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2: </a:t>
            </a:r>
          </a:p>
          <a:p>
            <a:pPr marL="457200" lvl="1" indent="0" eaLnBrk="1" hangingPunct="1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FPGA Implementation of the Pipelined CPU with the verification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2452376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47EDC-63EC-4230-8DFF-E772C294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实验验收标准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E139A-D67B-4219-B15D-8100D2F38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仿真执行过程中，处理器的行为和内部控制信号均符合要求。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下载至开发板后的单步执行过程中，寄存器的变化过程和最终执行结果与测试程序相吻合。</a:t>
            </a:r>
          </a:p>
        </p:txBody>
      </p:sp>
    </p:spTree>
    <p:extLst>
      <p:ext uri="{BB962C8B-B14F-4D97-AF65-F5344CB8AC3E}">
        <p14:creationId xmlns:p14="http://schemas.microsoft.com/office/powerpoint/2010/main" val="367913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Precaution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Checkpoints</a:t>
            </a:r>
          </a:p>
          <a:p>
            <a:pPr eaLnBrk="1" hangingPunct="1"/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56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7992888" cy="517525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the principle of CPU accessing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  <a:ea typeface="宋体" pitchFamily="2" charset="-122"/>
              </a:rPr>
              <a:t>Mem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. in multiple cycle </a:t>
            </a:r>
            <a:r>
              <a:rPr lang="en-US" altLang="zh-CN" sz="2800" dirty="0">
                <a:latin typeface="+mn-lt"/>
                <a:ea typeface="宋体" pitchFamily="2" charset="-122"/>
              </a:rPr>
              <a:t> and it’s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affection</a:t>
            </a:r>
            <a:r>
              <a:rPr lang="en-US" altLang="zh-CN" sz="2800" dirty="0">
                <a:latin typeface="+mn-lt"/>
                <a:ea typeface="宋体" pitchFamily="2" charset="-122"/>
              </a:rPr>
              <a:t> to CPU.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of pipelined </a:t>
            </a:r>
            <a:r>
              <a:rPr lang="en-US" altLang="zh-CN" sz="2800" dirty="0">
                <a:latin typeface="+mn-lt"/>
                <a:ea typeface="宋体" pitchFamily="2" charset="-122"/>
              </a:rPr>
              <a:t>CPU  accessing </a:t>
            </a:r>
            <a:r>
              <a:rPr lang="en-US" altLang="zh-CN" sz="2800" dirty="0" err="1">
                <a:latin typeface="+mn-lt"/>
                <a:ea typeface="宋体" pitchFamily="2" charset="-122"/>
              </a:rPr>
              <a:t>Mem</a:t>
            </a:r>
            <a:r>
              <a:rPr lang="en-US" altLang="zh-CN" sz="2800" dirty="0">
                <a:latin typeface="+mn-lt"/>
                <a:ea typeface="宋体" pitchFamily="2" charset="-122"/>
              </a:rPr>
              <a:t>. in multiple cycle. 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methods of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program verification of Pipelined CPU </a:t>
            </a:r>
            <a:r>
              <a:rPr lang="en-US" altLang="zh-CN" sz="2800" dirty="0">
                <a:latin typeface="+mn-lt"/>
                <a:ea typeface="宋体" pitchFamily="2" charset="-122"/>
              </a:rPr>
              <a:t>accessing </a:t>
            </a:r>
            <a:r>
              <a:rPr lang="en-US" altLang="zh-CN" sz="2800" dirty="0" err="1">
                <a:latin typeface="+mn-lt"/>
                <a:ea typeface="宋体" pitchFamily="2" charset="-122"/>
              </a:rPr>
              <a:t>Mem</a:t>
            </a:r>
            <a:r>
              <a:rPr lang="en-US" altLang="zh-CN" sz="2800" dirty="0">
                <a:latin typeface="+mn-lt"/>
                <a:ea typeface="宋体" pitchFamily="2" charset="-122"/>
              </a:rPr>
              <a:t>. in multiple cycle.</a:t>
            </a:r>
          </a:p>
        </p:txBody>
      </p:sp>
    </p:spTree>
    <p:extLst>
      <p:ext uri="{BB962C8B-B14F-4D97-AF65-F5344CB8AC3E}">
        <p14:creationId xmlns:p14="http://schemas.microsoft.com/office/powerpoint/2010/main" val="351000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Design of Pipelined CPU accessing </a:t>
            </a:r>
            <a:r>
              <a:rPr lang="en-US" altLang="zh-CN" sz="3200" dirty="0" err="1">
                <a:latin typeface="+mn-lt"/>
                <a:ea typeface="宋体" pitchFamily="2" charset="-122"/>
              </a:rPr>
              <a:t>Mem</a:t>
            </a:r>
            <a:r>
              <a:rPr lang="en-US" altLang="zh-CN" sz="3200" dirty="0">
                <a:latin typeface="+mn-lt"/>
                <a:ea typeface="宋体" pitchFamily="2" charset="-122"/>
              </a:rPr>
              <a:t>. in multiple cycle</a:t>
            </a:r>
          </a:p>
          <a:p>
            <a:pPr lvl="1" eaLnBrk="1" hangingPunct="1"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pitchFamily="2" charset="-122"/>
              </a:rPr>
              <a:t>Redesign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Inst. ROM &amp; Data RAM</a:t>
            </a:r>
          </a:p>
          <a:p>
            <a:pPr lvl="1"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pitchFamily="2" charset="-122"/>
              </a:rPr>
              <a:t>Modify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CPU</a:t>
            </a: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Controller</a:t>
            </a:r>
          </a:p>
          <a:p>
            <a:pPr lvl="1" eaLnBrk="1" hangingPunct="1">
              <a:spcBef>
                <a:spcPts val="672"/>
              </a:spcBef>
              <a:buFontTx/>
              <a:buChar char="–"/>
            </a:pPr>
            <a:r>
              <a:rPr lang="en-US" altLang="zh-CN" sz="2800" dirty="0">
                <a:latin typeface="+mn-lt"/>
                <a:ea typeface="宋体" pitchFamily="2" charset="-122"/>
              </a:rPr>
              <a:t>Modify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  <a:ea typeface="宋体" pitchFamily="2" charset="-122"/>
              </a:rPr>
              <a:t>datapath</a:t>
            </a:r>
            <a:endParaRPr lang="en-US" altLang="zh-CN" sz="28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  <a:p>
            <a:pPr lvl="1" eaLnBrk="1" hangingPunct="1">
              <a:spcBef>
                <a:spcPts val="672"/>
              </a:spcBef>
              <a:buFontTx/>
              <a:buChar char="–"/>
            </a:pPr>
            <a:endParaRPr lang="en-US" altLang="zh-CN" sz="2800" dirty="0">
              <a:latin typeface="+mn-lt"/>
              <a:ea typeface="宋体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Verify the Pipelined CPU with program</a:t>
            </a:r>
            <a:r>
              <a:rPr lang="en-US" altLang="zh-CN" sz="3200" dirty="0">
                <a:latin typeface="+mn-lt"/>
                <a:ea typeface="宋体" pitchFamily="2" charset="-122"/>
              </a:rPr>
              <a:t> and observe the execution of program</a:t>
            </a:r>
          </a:p>
        </p:txBody>
      </p:sp>
    </p:spTree>
    <p:extLst>
      <p:ext uri="{BB962C8B-B14F-4D97-AF65-F5344CB8AC3E}">
        <p14:creationId xmlns:p14="http://schemas.microsoft.com/office/powerpoint/2010/main" val="420261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While accessing Mem., 8 cycles for addressing, get value and delivery(or addressing, delivery and put value).</a:t>
            </a:r>
          </a:p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Another cycle for reset signal “ACK”(used for cache)</a:t>
            </a:r>
          </a:p>
          <a:p>
            <a:pPr>
              <a:spcBef>
                <a:spcPts val="672"/>
              </a:spcBef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Above all, for accessing mem., it needs 9 cycle, and stalls the pipeline in 8 cycles. 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67544" y="332656"/>
            <a:ext cx="700546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rgbClr val="19A1FD"/>
                </a:solidFill>
                <a:latin typeface="+mn-lt"/>
                <a:ea typeface="宋体" pitchFamily="2" charset="-122"/>
              </a:rPr>
              <a:t>Access Mem. in multiple cycles</a:t>
            </a:r>
            <a:endParaRPr lang="zh-CN" altLang="en-US" dirty="0">
              <a:solidFill>
                <a:srgbClr val="19A1FD"/>
              </a:solidFill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30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67544" y="332656"/>
            <a:ext cx="7005464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>
                <a:solidFill>
                  <a:srgbClr val="19A1FD"/>
                </a:solidFill>
                <a:ea typeface="宋体" pitchFamily="2" charset="-122"/>
              </a:rPr>
              <a:t>Execution  of CPU with Mem. accessed in multiple cycles</a:t>
            </a:r>
            <a:endParaRPr lang="zh-CN" altLang="en-US" sz="2800" dirty="0">
              <a:solidFill>
                <a:srgbClr val="19A1FD"/>
              </a:solidFill>
              <a:ea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099447"/>
            <a:ext cx="908142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14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Inst. ROM’s Job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Initial State: S_IDLE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Working State: S_READ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Read for 7 cycles, then output the value, set the signal ACK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STALL = CS &amp; ~ACK</a:t>
            </a:r>
          </a:p>
        </p:txBody>
      </p:sp>
    </p:spTree>
    <p:extLst>
      <p:ext uri="{BB962C8B-B14F-4D97-AF65-F5344CB8AC3E}">
        <p14:creationId xmlns:p14="http://schemas.microsoft.com/office/powerpoint/2010/main" val="2943799155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561</Words>
  <Application>Microsoft Office PowerPoint</Application>
  <PresentationFormat>全屏显示(4:3)</PresentationFormat>
  <Paragraphs>138</Paragraphs>
  <Slides>22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黑体</vt:lpstr>
      <vt:lpstr>华文细黑</vt:lpstr>
      <vt:lpstr>楷体</vt:lpstr>
      <vt:lpstr>楷体_GB2312</vt:lpstr>
      <vt:lpstr>宋体</vt:lpstr>
      <vt:lpstr>微软雅黑</vt:lpstr>
      <vt:lpstr>Arial</vt:lpstr>
      <vt:lpstr>Calibri</vt:lpstr>
      <vt:lpstr>Wingdings</vt:lpstr>
      <vt:lpstr>自定义设计方案</vt:lpstr>
      <vt:lpstr>实验室PPT模版2013 beta1</vt:lpstr>
      <vt:lpstr>1_自定义设计方案</vt:lpstr>
      <vt:lpstr>Computer Architecture Experiment</vt:lpstr>
      <vt:lpstr>实验操作流程</vt:lpstr>
      <vt:lpstr>实验验收标准</vt:lpstr>
      <vt:lpstr>Outline</vt:lpstr>
      <vt:lpstr>Experiment Purpose</vt:lpstr>
      <vt:lpstr>Experiment Task</vt:lpstr>
      <vt:lpstr>PowerPoint 演示文稿</vt:lpstr>
      <vt:lpstr>PowerPoint 演示文稿</vt:lpstr>
      <vt:lpstr>Inst. ROM’s Job</vt:lpstr>
      <vt:lpstr>Data RAM’s Job</vt:lpstr>
      <vt:lpstr>When ROM&amp;ROM STALL</vt:lpstr>
      <vt:lpstr>PowerPoint 演示文稿</vt:lpstr>
      <vt:lpstr>Add TCR in CP0 (2)</vt:lpstr>
      <vt:lpstr>Datapath of CPU accessing Mem. in multiple cycle</vt:lpstr>
      <vt:lpstr>Code Example (1)</vt:lpstr>
      <vt:lpstr>Code Example (2)</vt:lpstr>
      <vt:lpstr>Instr. Mem.(1)</vt:lpstr>
      <vt:lpstr>Instr. Mem.(2)</vt:lpstr>
      <vt:lpstr>Simulation (1)</vt:lpstr>
      <vt:lpstr>Simulation (2)</vt:lpstr>
      <vt:lpstr>Checkpoints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Windows 用户</cp:lastModifiedBy>
  <cp:revision>195</cp:revision>
  <dcterms:created xsi:type="dcterms:W3CDTF">2011-08-03T07:44:17Z</dcterms:created>
  <dcterms:modified xsi:type="dcterms:W3CDTF">2019-01-07T06:37:39Z</dcterms:modified>
</cp:coreProperties>
</file>