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2"/>
  </p:notesMasterIdLst>
  <p:sldIdLst>
    <p:sldId id="256" r:id="rId4"/>
    <p:sldId id="324" r:id="rId5"/>
    <p:sldId id="325" r:id="rId6"/>
    <p:sldId id="258" r:id="rId7"/>
    <p:sldId id="259" r:id="rId8"/>
    <p:sldId id="26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1" r:id="rId19"/>
    <p:sldId id="296" r:id="rId20"/>
    <p:sldId id="292" r:id="rId21"/>
    <p:sldId id="263" r:id="rId22"/>
    <p:sldId id="271" r:id="rId23"/>
    <p:sldId id="272" r:id="rId24"/>
    <p:sldId id="273" r:id="rId25"/>
    <p:sldId id="293" r:id="rId26"/>
    <p:sldId id="294" r:id="rId27"/>
    <p:sldId id="295" r:id="rId28"/>
    <p:sldId id="297" r:id="rId29"/>
    <p:sldId id="268" r:id="rId30"/>
    <p:sldId id="257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324"/>
            <p14:sldId id="325"/>
            <p14:sldId id="258"/>
            <p14:sldId id="259"/>
            <p14:sldId id="26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1"/>
            <p14:sldId id="296"/>
            <p14:sldId id="292"/>
            <p14:sldId id="263"/>
            <p14:sldId id="271"/>
            <p14:sldId id="272"/>
            <p14:sldId id="273"/>
            <p14:sldId id="293"/>
            <p14:sldId id="294"/>
            <p14:sldId id="295"/>
            <p14:sldId id="297"/>
            <p14:sldId id="268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77" autoAdjust="0"/>
  </p:normalViewPr>
  <p:slideViewPr>
    <p:cSldViewPr>
      <p:cViewPr>
        <p:scale>
          <a:sx n="125" d="100"/>
          <a:sy n="125" d="100"/>
        </p:scale>
        <p:origin x="226" y="-23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select major features of the CPU (such as its endianness) or alter the way the system interface works</a:t>
            </a:r>
          </a:p>
          <a:p>
            <a:r>
              <a:rPr lang="en-US" altLang="zh-CN" dirty="0"/>
              <a:t>One or more internal registers provide control and visibility of these options.</a:t>
            </a:r>
          </a:p>
          <a:p>
            <a:endParaRPr lang="en-US" altLang="zh-CN" dirty="0"/>
          </a:p>
          <a:p>
            <a:r>
              <a:rPr lang="en-US" altLang="zh-CN" dirty="0"/>
              <a:t>There’s always more: timers, event counters, parity error detection.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95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819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305800" cy="4876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2C1A6-0725-45C0-A693-59A3B137E5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573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70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6085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陈文智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000" b="1" dirty="0">
                <a:latin typeface="+mj-lt"/>
                <a:ea typeface="楷体_GB2312" pitchFamily="49" charset="-122"/>
              </a:rPr>
              <a:t>chenwz@zju.edu.cn</a:t>
            </a: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24943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6.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Pipelined CPU supporting </a:t>
            </a:r>
          </a:p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Interrupt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CP Interrupt Instructions 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2770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Format: MFC0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rt</a:t>
            </a:r>
            <a:r>
              <a:rPr lang="en-US" altLang="zh-CN" sz="2400" dirty="0">
                <a:latin typeface="+mn-lt"/>
                <a:ea typeface="宋体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rd</a:t>
            </a:r>
            <a:r>
              <a:rPr lang="en-US" altLang="zh-CN" sz="2400" dirty="0">
                <a:latin typeface="+mn-lt"/>
                <a:ea typeface="宋体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sel</a:t>
            </a:r>
            <a:endParaRPr lang="en-US" altLang="zh-CN" sz="24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Function: GPR[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rt</a:t>
            </a:r>
            <a:r>
              <a:rPr lang="en-US" altLang="zh-CN" sz="2400" dirty="0">
                <a:latin typeface="+mn-lt"/>
                <a:ea typeface="宋体" pitchFamily="2" charset="-122"/>
              </a:rPr>
              <a:t>] = CPR[0,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rd</a:t>
            </a:r>
            <a:r>
              <a:rPr lang="en-US" altLang="zh-CN" sz="2400" dirty="0">
                <a:latin typeface="+mn-lt"/>
                <a:ea typeface="宋体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sel</a:t>
            </a:r>
            <a:r>
              <a:rPr lang="en-US" altLang="zh-CN" sz="2400" dirty="0">
                <a:latin typeface="+mn-lt"/>
                <a:ea typeface="宋体" pitchFamily="2" charset="-122"/>
              </a:rPr>
              <a:t>]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24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24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Format: MTC0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rt</a:t>
            </a:r>
            <a:r>
              <a:rPr lang="en-US" altLang="zh-CN" sz="2400" dirty="0">
                <a:latin typeface="+mn-lt"/>
                <a:ea typeface="宋体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rd</a:t>
            </a:r>
            <a:r>
              <a:rPr lang="en-US" altLang="zh-CN" sz="2400" dirty="0">
                <a:latin typeface="+mn-lt"/>
                <a:ea typeface="宋体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sel</a:t>
            </a:r>
            <a:endParaRPr lang="en-US" altLang="zh-CN" sz="24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Function: CPR[0,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rd</a:t>
            </a:r>
            <a:r>
              <a:rPr lang="en-US" altLang="zh-CN" sz="2400" dirty="0">
                <a:latin typeface="+mn-lt"/>
                <a:ea typeface="宋体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sel</a:t>
            </a:r>
            <a:r>
              <a:rPr lang="en-US" altLang="zh-CN" sz="2400" dirty="0">
                <a:latin typeface="+mn-lt"/>
                <a:ea typeface="宋体" pitchFamily="2" charset="-122"/>
              </a:rPr>
              <a:t>] = GPR[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rt</a:t>
            </a:r>
            <a:r>
              <a:rPr lang="en-US" altLang="zh-CN" sz="2400" dirty="0">
                <a:latin typeface="+mn-lt"/>
                <a:ea typeface="宋体" pitchFamily="2" charset="-122"/>
              </a:rPr>
              <a:t>]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24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24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ERET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8" y="2287112"/>
            <a:ext cx="8109074" cy="87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8" y="4090449"/>
            <a:ext cx="8109074" cy="87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8" y="5440573"/>
            <a:ext cx="8109074" cy="81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28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Simple interrupt control (1)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50" y="1612235"/>
            <a:ext cx="5526142" cy="402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30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Simple interrupt control 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770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Interrupt is detected</a:t>
            </a:r>
          </a:p>
          <a:p>
            <a:pPr lvl="1">
              <a:spcBef>
                <a:spcPts val="672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itchFamily="2" charset="-122"/>
              </a:rPr>
              <a:t>Instructions in IF is killed ( ID_RST= 1)</a:t>
            </a:r>
          </a:p>
          <a:p>
            <a:pPr lvl="1">
              <a:spcBef>
                <a:spcPts val="672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itchFamily="2" charset="-122"/>
              </a:rPr>
              <a:t>Return address (Delay slot)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Interrupt returns</a:t>
            </a:r>
          </a:p>
          <a:p>
            <a:pPr lvl="1">
              <a:spcBef>
                <a:spcPts val="672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itchFamily="2" charset="-122"/>
              </a:rPr>
              <a:t>Modify </a:t>
            </a:r>
            <a:r>
              <a:rPr lang="en-US" altLang="zh-CN" sz="3000" dirty="0" err="1">
                <a:latin typeface="+mn-lt"/>
                <a:ea typeface="宋体" pitchFamily="2" charset="-122"/>
              </a:rPr>
              <a:t>npc</a:t>
            </a:r>
            <a:endParaRPr lang="en-US" altLang="zh-CN" sz="30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939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Some Mechanisms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770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Interrupt signal should be saved</a:t>
            </a:r>
            <a:endParaRPr lang="en-US" altLang="zh-CN" sz="30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Interrupt handler could not be re-entered</a:t>
            </a:r>
          </a:p>
        </p:txBody>
      </p:sp>
    </p:spTree>
    <p:extLst>
      <p:ext uri="{BB962C8B-B14F-4D97-AF65-F5344CB8AC3E}">
        <p14:creationId xmlns:p14="http://schemas.microsoft.com/office/powerpoint/2010/main" val="293705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Simple CP0 design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Interrupt register file</a:t>
            </a:r>
          </a:p>
          <a:p>
            <a:pPr lvl="1">
              <a:spcBef>
                <a:spcPts val="672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itchFamily="2" charset="-122"/>
              </a:rPr>
              <a:t>Exception Handler Base Register (EHBR)</a:t>
            </a:r>
          </a:p>
          <a:p>
            <a:pPr lvl="1">
              <a:spcBef>
                <a:spcPts val="672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itchFamily="2" charset="-122"/>
              </a:rPr>
              <a:t>Exception Program Counter Register (EPCR)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MTC0: </a:t>
            </a:r>
            <a:r>
              <a:rPr lang="en-US" altLang="zh-CN" sz="3000" dirty="0">
                <a:latin typeface="+mn-lt"/>
                <a:ea typeface="宋体" pitchFamily="2" charset="-122"/>
              </a:rPr>
              <a:t>Write Interrupt register file</a:t>
            </a:r>
          </a:p>
          <a:p>
            <a:pPr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MFC0: </a:t>
            </a:r>
            <a:r>
              <a:rPr lang="en-US" altLang="zh-CN" sz="3000" dirty="0">
                <a:latin typeface="+mn-lt"/>
                <a:ea typeface="宋体" pitchFamily="2" charset="-122"/>
              </a:rPr>
              <a:t>Read Interrupt register file</a:t>
            </a:r>
          </a:p>
          <a:p>
            <a:pPr>
              <a:spcBef>
                <a:spcPts val="672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itchFamily="2" charset="-122"/>
              </a:rPr>
              <a:t>Interrupt is detected: jump to EHBR (External signal)</a:t>
            </a:r>
          </a:p>
          <a:p>
            <a:pPr>
              <a:spcBef>
                <a:spcPts val="672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itchFamily="2" charset="-122"/>
              </a:rPr>
              <a:t>ERET: jump to EPCR (From CPU controller)</a:t>
            </a:r>
          </a:p>
          <a:p>
            <a:pPr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4517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Code Example (1)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144000" cy="54726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module cp0 (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clk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main clock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 debug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`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ifdef</a:t>
            </a:r>
            <a:r>
              <a:rPr lang="en-US" altLang="zh-CN" sz="1600" dirty="0">
                <a:latin typeface="+mn-lt"/>
                <a:ea typeface="宋体" pitchFamily="2" charset="-122"/>
              </a:rPr>
              <a:t> DEBUG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[4:0]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debug_addr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debug address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output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debug_data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debug data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`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endif</a:t>
            </a:r>
            <a:endParaRPr lang="en-US" altLang="zh-CN" sz="16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 operations (read in ID stage and write in EXE stage)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[1:0]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oper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CP0 operation type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[4:0]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addr_r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read address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output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data_r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read data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[4:0]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addr_w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write address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data_w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write data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 exceptions (check exceptions in MEM stage)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rst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synchronous reset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ir_en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interrupt enable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ir_in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external interrupt input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ret_addr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target instruction address to store when interrupt occurred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output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jump_en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force jump enable signal when interrupt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authorised</a:t>
            </a:r>
            <a:r>
              <a:rPr lang="en-US" altLang="zh-CN" sz="1600" dirty="0">
                <a:latin typeface="+mn-lt"/>
                <a:ea typeface="宋体" pitchFamily="2" charset="-122"/>
              </a:rPr>
              <a:t> or ERET occurred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output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jump_addr</a:t>
            </a:r>
            <a:r>
              <a:rPr lang="en-US" altLang="zh-CN" sz="1600" dirty="0">
                <a:latin typeface="+mn-lt"/>
                <a:ea typeface="宋体" pitchFamily="2" charset="-122"/>
              </a:rPr>
              <a:t>  // target instruction address to jump to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197554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Code Example 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144000" cy="54726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 interrupt determination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wire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</a:t>
            </a:r>
            <a:r>
              <a:rPr lang="en-US" altLang="zh-CN" sz="1600" dirty="0">
                <a:latin typeface="+mn-lt"/>
                <a:ea typeface="宋体" pitchFamily="2" charset="-122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ir_wait</a:t>
            </a:r>
            <a:r>
              <a:rPr lang="en-US" altLang="zh-CN" sz="1600" dirty="0">
                <a:latin typeface="+mn-lt"/>
                <a:ea typeface="宋体" pitchFamily="2" charset="-122"/>
              </a:rPr>
              <a:t> = 0,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ir_valid</a:t>
            </a:r>
            <a:r>
              <a:rPr lang="en-US" altLang="zh-CN" sz="1600" dirty="0">
                <a:latin typeface="+mn-lt"/>
                <a:ea typeface="宋体" pitchFamily="2" charset="-122"/>
              </a:rPr>
              <a:t> = 1;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eret</a:t>
            </a:r>
            <a:r>
              <a:rPr lang="en-US" altLang="zh-CN" sz="1600" dirty="0">
                <a:latin typeface="+mn-lt"/>
                <a:ea typeface="宋体" pitchFamily="2" charset="-122"/>
              </a:rPr>
              <a:t> = 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always @(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posedge</a:t>
            </a:r>
            <a:r>
              <a:rPr lang="en-US" altLang="zh-CN" sz="1600" dirty="0">
                <a:latin typeface="+mn-lt"/>
                <a:ea typeface="宋体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clk</a:t>
            </a:r>
            <a:r>
              <a:rPr lang="en-US" altLang="zh-CN" sz="1600" dirty="0">
                <a:latin typeface="+mn-lt"/>
                <a:ea typeface="宋体" pitchFamily="2" charset="-122"/>
              </a:rPr>
              <a:t>) begin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if (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rst</a:t>
            </a:r>
            <a:r>
              <a:rPr lang="en-US" altLang="zh-CN" sz="1600" dirty="0">
                <a:latin typeface="+mn-lt"/>
                <a:ea typeface="宋体" pitchFamily="2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ir_wait</a:t>
            </a:r>
            <a:r>
              <a:rPr lang="en-US" altLang="zh-CN" sz="1600" dirty="0">
                <a:latin typeface="+mn-lt"/>
                <a:ea typeface="宋体" pitchFamily="2" charset="-122"/>
              </a:rPr>
              <a:t> &lt;= 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else if (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ir_in</a:t>
            </a:r>
            <a:r>
              <a:rPr lang="en-US" altLang="zh-CN" sz="1600" dirty="0">
                <a:latin typeface="+mn-lt"/>
                <a:ea typeface="宋体" pitchFamily="2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ir_wait</a:t>
            </a:r>
            <a:r>
              <a:rPr lang="en-US" altLang="zh-CN" sz="1600" dirty="0">
                <a:latin typeface="+mn-lt"/>
                <a:ea typeface="宋体" pitchFamily="2" charset="-122"/>
              </a:rPr>
              <a:t> &lt;= 1;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else if (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eret</a:t>
            </a:r>
            <a:r>
              <a:rPr lang="en-US" altLang="zh-CN" sz="1600" dirty="0">
                <a:latin typeface="+mn-lt"/>
                <a:ea typeface="宋体" pitchFamily="2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ir_wait</a:t>
            </a:r>
            <a:r>
              <a:rPr lang="en-US" altLang="zh-CN" sz="1600" dirty="0">
                <a:latin typeface="+mn-lt"/>
                <a:ea typeface="宋体" pitchFamily="2" charset="-122"/>
              </a:rPr>
              <a:t> &lt;= 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end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always @(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posedge</a:t>
            </a:r>
            <a:r>
              <a:rPr lang="en-US" altLang="zh-CN" sz="1600" dirty="0">
                <a:latin typeface="+mn-lt"/>
                <a:ea typeface="宋体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clk</a:t>
            </a:r>
            <a:r>
              <a:rPr lang="en-US" altLang="zh-CN" sz="1600" dirty="0">
                <a:latin typeface="+mn-lt"/>
                <a:ea typeface="宋体" pitchFamily="2" charset="-122"/>
              </a:rPr>
              <a:t>) begin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if (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rst</a:t>
            </a:r>
            <a:r>
              <a:rPr lang="en-US" altLang="zh-CN" sz="1600" dirty="0">
                <a:latin typeface="+mn-lt"/>
                <a:ea typeface="宋体" pitchFamily="2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ir_valid</a:t>
            </a:r>
            <a:r>
              <a:rPr lang="en-US" altLang="zh-CN" sz="1600" dirty="0">
                <a:latin typeface="+mn-lt"/>
                <a:ea typeface="宋体" pitchFamily="2" charset="-122"/>
              </a:rPr>
              <a:t> &lt;= 1;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else if (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eret</a:t>
            </a:r>
            <a:r>
              <a:rPr lang="en-US" altLang="zh-CN" sz="1600" dirty="0">
                <a:latin typeface="+mn-lt"/>
                <a:ea typeface="宋体" pitchFamily="2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ir_valid</a:t>
            </a:r>
            <a:r>
              <a:rPr lang="en-US" altLang="zh-CN" sz="1600" dirty="0">
                <a:latin typeface="+mn-lt"/>
                <a:ea typeface="宋体" pitchFamily="2" charset="-122"/>
              </a:rPr>
              <a:t> &lt;= 1;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else if (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</a:t>
            </a:r>
            <a:r>
              <a:rPr lang="en-US" altLang="zh-CN" sz="1600" dirty="0">
                <a:latin typeface="+mn-lt"/>
                <a:ea typeface="宋体" pitchFamily="2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ir_valid</a:t>
            </a:r>
            <a:r>
              <a:rPr lang="en-US" altLang="zh-CN" sz="1600" dirty="0">
                <a:latin typeface="+mn-lt"/>
                <a:ea typeface="宋体" pitchFamily="2" charset="-122"/>
              </a:rPr>
              <a:t> &lt;= 0;  // prevent exception reenter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end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assign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</a:t>
            </a:r>
            <a:r>
              <a:rPr lang="en-US" altLang="zh-CN" sz="1600" dirty="0">
                <a:latin typeface="+mn-lt"/>
                <a:ea typeface="宋体" pitchFamily="2" charset="-122"/>
              </a:rPr>
              <a:t> =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ir_en</a:t>
            </a:r>
            <a:r>
              <a:rPr lang="en-US" altLang="zh-CN" sz="1600" dirty="0">
                <a:latin typeface="+mn-lt"/>
                <a:ea typeface="宋体" pitchFamily="2" charset="-122"/>
              </a:rPr>
              <a:t> &amp;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ir_wait</a:t>
            </a:r>
            <a:r>
              <a:rPr lang="en-US" altLang="zh-CN" sz="1600" dirty="0">
                <a:latin typeface="+mn-lt"/>
                <a:ea typeface="宋体" pitchFamily="2" charset="-122"/>
              </a:rPr>
              <a:t> &amp;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ir_valid</a:t>
            </a:r>
            <a:r>
              <a:rPr lang="en-US" altLang="zh-CN" sz="1600" dirty="0">
                <a:latin typeface="+mn-lt"/>
                <a:ea typeface="宋体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21628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Code Example (3)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144000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// Exception Handler Base Register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always @(</a:t>
            </a:r>
            <a:r>
              <a:rPr lang="en-US" altLang="zh-CN" dirty="0" err="1">
                <a:latin typeface="+mn-lt"/>
                <a:ea typeface="宋体" pitchFamily="2" charset="-122"/>
              </a:rPr>
              <a:t>posedge</a:t>
            </a:r>
            <a:r>
              <a:rPr lang="en-US" altLang="zh-CN" dirty="0">
                <a:latin typeface="+mn-lt"/>
                <a:ea typeface="宋体" pitchFamily="2" charset="-122"/>
              </a:rPr>
              <a:t> </a:t>
            </a:r>
            <a:r>
              <a:rPr lang="en-US" altLang="zh-CN" dirty="0" err="1">
                <a:latin typeface="+mn-lt"/>
                <a:ea typeface="宋体" pitchFamily="2" charset="-122"/>
              </a:rPr>
              <a:t>clk</a:t>
            </a:r>
            <a:r>
              <a:rPr lang="en-US" altLang="zh-CN" dirty="0">
                <a:latin typeface="+mn-lt"/>
                <a:ea typeface="宋体" pitchFamily="2" charset="-122"/>
              </a:rPr>
              <a:t>)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	……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end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endParaRPr lang="en-US" altLang="zh-CN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// Exception Program Counter Register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always @(</a:t>
            </a:r>
            <a:r>
              <a:rPr lang="en-US" altLang="zh-CN" dirty="0" err="1">
                <a:latin typeface="+mn-lt"/>
                <a:ea typeface="宋体" pitchFamily="2" charset="-122"/>
              </a:rPr>
              <a:t>posedge</a:t>
            </a:r>
            <a:r>
              <a:rPr lang="en-US" altLang="zh-CN" dirty="0">
                <a:latin typeface="+mn-lt"/>
                <a:ea typeface="宋体" pitchFamily="2" charset="-122"/>
              </a:rPr>
              <a:t> </a:t>
            </a:r>
            <a:r>
              <a:rPr lang="en-US" altLang="zh-CN" dirty="0" err="1">
                <a:latin typeface="+mn-lt"/>
                <a:ea typeface="宋体" pitchFamily="2" charset="-122"/>
              </a:rPr>
              <a:t>clk</a:t>
            </a:r>
            <a:r>
              <a:rPr lang="en-US" altLang="zh-CN" dirty="0">
                <a:latin typeface="+mn-lt"/>
                <a:ea typeface="宋体" pitchFamily="2" charset="-122"/>
              </a:rPr>
              <a:t>)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	……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// jump determination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always @(*)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	……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end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endParaRPr lang="en-US" altLang="zh-CN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676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Code Example (4)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3275856" cy="54726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// CP0 registers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 err="1">
                <a:latin typeface="+mn-lt"/>
                <a:ea typeface="宋体" pitchFamily="2" charset="-122"/>
              </a:rPr>
              <a:t>localparam</a:t>
            </a:r>
            <a:endParaRPr lang="en-US" altLang="zh-CN" sz="16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//CP0_SR    = 0,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//CP0_EAR   = 1,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	CP0_EPCR  = 2,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	CP0_EHBR  = 3;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//CP0_IER   = 4,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//CP0_ICR   = 5,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//CP0_PDBR  = 6,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//CP0_TIR   = 7,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//CP0_WDR   = 8;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88024" y="1196752"/>
            <a:ext cx="3275856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// EXE CP operations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 err="1">
                <a:latin typeface="+mn-lt"/>
                <a:ea typeface="宋体" pitchFamily="2" charset="-122"/>
              </a:rPr>
              <a:t>localparam</a:t>
            </a:r>
            <a:endParaRPr lang="en-US" altLang="zh-CN" sz="16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	EXE_CP_NONE   = 0,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	EXE_CP_STORE  = 1,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	EXE_CP0_ERET  = 2;</a:t>
            </a:r>
          </a:p>
        </p:txBody>
      </p:sp>
    </p:spTree>
    <p:extLst>
      <p:ext uri="{BB962C8B-B14F-4D97-AF65-F5344CB8AC3E}">
        <p14:creationId xmlns:p14="http://schemas.microsoft.com/office/powerpoint/2010/main" val="380131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344816" cy="95436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3200" dirty="0" err="1">
                <a:solidFill>
                  <a:srgbClr val="19A1FD"/>
                </a:solidFill>
                <a:ea typeface="宋体" charset="-122"/>
              </a:rPr>
              <a:t>Datapath</a:t>
            </a:r>
            <a:r>
              <a:rPr lang="en-US" altLang="zh-CN" sz="3200" dirty="0">
                <a:solidFill>
                  <a:srgbClr val="19A1FD"/>
                </a:solidFill>
                <a:ea typeface="宋体" charset="-122"/>
              </a:rPr>
              <a:t> of CPU supporting interrupt.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69301"/>
            <a:ext cx="7105799" cy="577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74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B8E33-9BA4-47E6-ADB3-C3A5AB25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实验操作流程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7D1A8-D45F-4A44-992B-1EE688B79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阅读实验文档，理解</a:t>
            </a:r>
            <a:r>
              <a:rPr lang="en-US" altLang="zh-CN" dirty="0"/>
              <a:t>CP0</a:t>
            </a:r>
            <a:r>
              <a:rPr lang="zh-CN" altLang="en-US" dirty="0"/>
              <a:t>的工作原理和中断相关机制的实现方式</a:t>
            </a:r>
            <a:endParaRPr lang="en-US" altLang="zh-CN" dirty="0"/>
          </a:p>
          <a:p>
            <a:r>
              <a:rPr lang="zh-CN" altLang="en-US" dirty="0"/>
              <a:t>以前一次实验为基础，</a:t>
            </a:r>
            <a:r>
              <a:rPr lang="zh-CN" altLang="zh-CN" dirty="0"/>
              <a:t>增加协处理器</a:t>
            </a:r>
            <a:r>
              <a:rPr lang="en-US" altLang="zh-CN" dirty="0"/>
              <a:t>CP0</a:t>
            </a:r>
            <a:r>
              <a:rPr lang="zh-CN" altLang="zh-CN" dirty="0"/>
              <a:t>，支持中断指令及中断相关机制</a:t>
            </a:r>
            <a:endParaRPr lang="en-US" altLang="zh-CN" dirty="0"/>
          </a:p>
          <a:p>
            <a:r>
              <a:rPr lang="zh-CN" altLang="en-US" dirty="0"/>
              <a:t>对处理器进行仿真，检验处理器的仿真结果是否符合要求。</a:t>
            </a:r>
            <a:endParaRPr lang="en-US" altLang="zh-CN" dirty="0"/>
          </a:p>
          <a:p>
            <a:r>
              <a:rPr lang="zh-CN" altLang="en-US" dirty="0"/>
              <a:t>综合工程并下载至开发板，在单步执行的过程中检查调试屏幕的输出，检验处理器的执行过程是否正确。</a:t>
            </a:r>
          </a:p>
        </p:txBody>
      </p:sp>
    </p:spTree>
    <p:extLst>
      <p:ext uri="{BB962C8B-B14F-4D97-AF65-F5344CB8AC3E}">
        <p14:creationId xmlns:p14="http://schemas.microsoft.com/office/powerpoint/2010/main" val="2449284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Mem.(3)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784976" cy="4800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 0:	3c010000 	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charset="-122"/>
              </a:rPr>
              <a:t>lui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	R1,0x0		//main entry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 4:	24210020 	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charset="-122"/>
              </a:rPr>
              <a:t>addiu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	R1,R1,32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 8:	40811800 	mtc0	R1, R3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 c:	00001020 	add	R2,R0,R0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10:	00001820 	add	R3,R0,R0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14:	20420001 	addi	R2,R2,1		//loop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18:	08000005 	j	14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1c:	00000000 	nop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20:	40041000 	mfc0	</a:t>
            </a:r>
            <a:r>
              <a:rPr lang="it-IT" altLang="zh-CN" sz="2200" dirty="0" smtClean="0">
                <a:solidFill>
                  <a:srgbClr val="19A1FD"/>
                </a:solidFill>
                <a:latin typeface="+mn-lt"/>
                <a:ea typeface="宋体" charset="-122"/>
              </a:rPr>
              <a:t>R4,R2</a:t>
            </a: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		//handler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24:	20630001 	addi	</a:t>
            </a:r>
            <a:r>
              <a:rPr lang="it-IT" altLang="zh-CN" sz="2200" dirty="0" smtClean="0">
                <a:solidFill>
                  <a:srgbClr val="19A1FD"/>
                </a:solidFill>
                <a:latin typeface="+mn-lt"/>
                <a:ea typeface="宋体" charset="-122"/>
              </a:rPr>
              <a:t>R3,R3,1</a:t>
            </a:r>
            <a:endParaRPr lang="it-IT" altLang="zh-CN" sz="2200" dirty="0">
              <a:solidFill>
                <a:srgbClr val="19A1FD"/>
              </a:solidFill>
              <a:latin typeface="+mn-lt"/>
              <a:ea typeface="宋体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28:	42000018 	eret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2c:	00000000 	nop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9482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(1)</a:t>
            </a:r>
          </a:p>
        </p:txBody>
      </p:sp>
      <p:pic>
        <p:nvPicPr>
          <p:cNvPr id="5122" name="Picture 2" descr="F:\Univer Doc\计算机体系结构\2014-2015\PP CPU\exp9\sim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789268" cy="492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462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(2)</a:t>
            </a:r>
          </a:p>
        </p:txBody>
      </p:sp>
      <p:pic>
        <p:nvPicPr>
          <p:cNvPr id="6147" name="Picture 3" descr="F:\Univer Doc\计算机体系结构\2014-2015\PP CPU\exp9\sim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78296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374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(3)</a:t>
            </a:r>
          </a:p>
        </p:txBody>
      </p:sp>
      <p:pic>
        <p:nvPicPr>
          <p:cNvPr id="7171" name="Picture 3" descr="F:\Univer Doc\计算机体系结构\2014-2015\PP CPU\exp9\sim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340768"/>
            <a:ext cx="8731599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979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(4)</a:t>
            </a:r>
          </a:p>
        </p:txBody>
      </p:sp>
      <p:pic>
        <p:nvPicPr>
          <p:cNvPr id="8195" name="Picture 3" descr="F:\Univer Doc\计算机体系结构\2014-2015\PP CPU\exp9\sim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8" y="1340768"/>
            <a:ext cx="8896748" cy="49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259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(5)</a:t>
            </a:r>
          </a:p>
        </p:txBody>
      </p:sp>
      <p:pic>
        <p:nvPicPr>
          <p:cNvPr id="9219" name="Picture 3" descr="F:\Univer Doc\计算机体系结构\2014-2015\PP CPU\exp9\sim\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92403"/>
            <a:ext cx="8856984" cy="494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471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FPGA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352928" cy="4800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1800" dirty="0">
                <a:latin typeface="+mn-lt"/>
                <a:ea typeface="宋体" charset="-122"/>
              </a:rPr>
              <a:t>	// interrupt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1800" dirty="0">
                <a:latin typeface="+mn-lt"/>
                <a:ea typeface="宋体" charset="-122"/>
              </a:rPr>
              <a:t>	wire interrupt;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1800" dirty="0">
                <a:latin typeface="+mn-lt"/>
                <a:ea typeface="宋体" charset="-122"/>
              </a:rPr>
              <a:t>	</a:t>
            </a:r>
            <a:r>
              <a:rPr lang="en-US" altLang="zh-CN" sz="1800" dirty="0" err="1">
                <a:latin typeface="+mn-lt"/>
                <a:ea typeface="宋体" charset="-122"/>
              </a:rPr>
              <a:t>reg</a:t>
            </a:r>
            <a:r>
              <a:rPr lang="en-US" altLang="zh-CN" sz="1800" dirty="0">
                <a:latin typeface="+mn-lt"/>
                <a:ea typeface="宋体" charset="-122"/>
              </a:rPr>
              <a:t> </a:t>
            </a:r>
            <a:r>
              <a:rPr lang="en-US" altLang="zh-CN" sz="1800" dirty="0" err="1">
                <a:latin typeface="+mn-lt"/>
                <a:ea typeface="宋体" charset="-122"/>
              </a:rPr>
              <a:t>interrupt_prev</a:t>
            </a:r>
            <a:r>
              <a:rPr lang="en-US" altLang="zh-CN" sz="1800" dirty="0">
                <a:latin typeface="+mn-lt"/>
                <a:ea typeface="宋体" charset="-122"/>
              </a:rPr>
              <a:t>;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1800" dirty="0">
                <a:latin typeface="+mn-lt"/>
                <a:ea typeface="宋体" charset="-122"/>
              </a:rPr>
              <a:t>	always @(</a:t>
            </a:r>
            <a:r>
              <a:rPr lang="en-US" altLang="zh-CN" sz="1800" dirty="0" err="1">
                <a:latin typeface="+mn-lt"/>
                <a:ea typeface="宋体" charset="-122"/>
              </a:rPr>
              <a:t>posedge</a:t>
            </a:r>
            <a:r>
              <a:rPr lang="en-US" altLang="zh-CN" sz="1800" dirty="0">
                <a:latin typeface="+mn-lt"/>
                <a:ea typeface="宋体" charset="-122"/>
              </a:rPr>
              <a:t> </a:t>
            </a:r>
            <a:r>
              <a:rPr lang="en-US" altLang="zh-CN" sz="1800" dirty="0" err="1">
                <a:latin typeface="+mn-lt"/>
                <a:ea typeface="宋体" charset="-122"/>
              </a:rPr>
              <a:t>clk</a:t>
            </a:r>
            <a:r>
              <a:rPr lang="en-US" altLang="zh-CN" sz="1800" dirty="0">
                <a:latin typeface="+mn-lt"/>
                <a:ea typeface="宋体" charset="-122"/>
              </a:rPr>
              <a:t>) begin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1800" dirty="0">
                <a:latin typeface="+mn-lt"/>
                <a:ea typeface="宋体" charset="-122"/>
              </a:rPr>
              <a:t>		</a:t>
            </a:r>
            <a:r>
              <a:rPr lang="en-US" altLang="zh-CN" sz="1800" dirty="0" err="1">
                <a:latin typeface="+mn-lt"/>
                <a:ea typeface="宋体" charset="-122"/>
              </a:rPr>
              <a:t>interrupt_prev</a:t>
            </a:r>
            <a:r>
              <a:rPr lang="en-US" altLang="zh-CN" sz="1800" dirty="0">
                <a:latin typeface="+mn-lt"/>
                <a:ea typeface="宋体" charset="-122"/>
              </a:rPr>
              <a:t> &lt;= interrupter;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1800" dirty="0">
                <a:latin typeface="+mn-lt"/>
                <a:ea typeface="宋体" charset="-122"/>
              </a:rPr>
              <a:t>	end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1800" dirty="0">
                <a:latin typeface="+mn-lt"/>
                <a:ea typeface="宋体" charset="-122"/>
              </a:rPr>
              <a:t>	assign interrupt = ~</a:t>
            </a:r>
            <a:r>
              <a:rPr lang="en-US" altLang="zh-CN" sz="1800" dirty="0" err="1">
                <a:latin typeface="+mn-lt"/>
                <a:ea typeface="宋体" charset="-122"/>
              </a:rPr>
              <a:t>interrupt_prev</a:t>
            </a:r>
            <a:r>
              <a:rPr lang="en-US" altLang="zh-CN" sz="1800" dirty="0">
                <a:latin typeface="+mn-lt"/>
                <a:ea typeface="宋体" charset="-122"/>
              </a:rPr>
              <a:t> &amp; interrupter;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altLang="zh-CN" sz="1800" dirty="0">
              <a:latin typeface="+mn-lt"/>
              <a:ea typeface="宋体" charset="-122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altLang="zh-CN" sz="1800" dirty="0">
              <a:latin typeface="+mn-lt"/>
              <a:ea typeface="宋体" charset="-122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400" dirty="0">
                <a:latin typeface="+mn-lt"/>
                <a:ea typeface="宋体" charset="-122"/>
              </a:rPr>
              <a:t>Interrupter</a:t>
            </a:r>
            <a:r>
              <a:rPr lang="zh-CN" altLang="en-US" sz="2400" dirty="0">
                <a:latin typeface="+mn-lt"/>
                <a:ea typeface="宋体" charset="-122"/>
              </a:rPr>
              <a:t>：</a:t>
            </a:r>
            <a:r>
              <a:rPr lang="en-US" altLang="zh-CN" sz="2400" dirty="0">
                <a:latin typeface="+mn-lt"/>
                <a:ea typeface="宋体" charset="-122"/>
              </a:rPr>
              <a:t>West Button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400" dirty="0">
                <a:latin typeface="+mn-lt"/>
                <a:ea typeface="宋体" charset="-122"/>
              </a:rPr>
              <a:t>Interrupt is triggered at </a:t>
            </a:r>
            <a:r>
              <a:rPr lang="en-US" altLang="zh-CN" sz="2400" dirty="0" err="1">
                <a:latin typeface="+mn-lt"/>
                <a:ea typeface="宋体" charset="-122"/>
              </a:rPr>
              <a:t>posedge</a:t>
            </a:r>
            <a:r>
              <a:rPr lang="en-US" altLang="zh-CN" sz="2400" dirty="0">
                <a:latin typeface="+mn-lt"/>
                <a:ea typeface="宋体" charset="-122"/>
              </a:rPr>
              <a:t> of West Button’s Pushing</a:t>
            </a:r>
          </a:p>
        </p:txBody>
      </p:sp>
    </p:spTree>
    <p:extLst>
      <p:ext uri="{BB962C8B-B14F-4D97-AF65-F5344CB8AC3E}">
        <p14:creationId xmlns:p14="http://schemas.microsoft.com/office/powerpoint/2010/main" val="2761774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352928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1:  </a:t>
            </a:r>
          </a:p>
          <a:p>
            <a:pPr marL="457200" lvl="1" indent="0" eaLnBrk="1" hangingPunct="1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Waveform Simulation of the Pipelined CPU with the verification program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endParaRPr lang="en-US" altLang="zh-CN" sz="2800" dirty="0">
              <a:solidFill>
                <a:srgbClr val="19A1FD"/>
              </a:solidFill>
              <a:latin typeface="+mn-lt"/>
              <a:ea typeface="宋体" charset="-122"/>
            </a:endParaRP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2: </a:t>
            </a:r>
          </a:p>
          <a:p>
            <a:pPr marL="457200" lvl="1" indent="0" eaLnBrk="1" hangingPunct="1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FPGA Implementation of the Pipelined CPU with the verification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2452376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47EDC-63EC-4230-8DFF-E772C294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实验验收标准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E139A-D67B-4219-B15D-8100D2F38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仿真执行过程中，处理器的行为和内部控制信号均符合要求。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下载至开发板后的单步执行过程中，寄存器的变化过程和最终执行结果与测试程序相吻合。</a:t>
            </a:r>
          </a:p>
        </p:txBody>
      </p:sp>
    </p:spTree>
    <p:extLst>
      <p:ext uri="{BB962C8B-B14F-4D97-AF65-F5344CB8AC3E}">
        <p14:creationId xmlns:p14="http://schemas.microsoft.com/office/powerpoint/2010/main" val="367913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Precaution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Checkpoints</a:t>
            </a:r>
          </a:p>
          <a:p>
            <a:pPr eaLnBrk="1" hangingPunct="1"/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6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7992888" cy="517525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the principle of CPU Interrupt </a:t>
            </a:r>
            <a:r>
              <a:rPr lang="en-US" altLang="zh-CN" sz="2800" dirty="0">
                <a:latin typeface="+mn-lt"/>
                <a:ea typeface="宋体" pitchFamily="2" charset="-122"/>
              </a:rPr>
              <a:t>and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its processing procedure.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>
                <a:latin typeface="+mn-lt"/>
                <a:ea typeface="宋体" pitchFamily="2" charset="-122"/>
              </a:rPr>
              <a:t>the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>
                <a:latin typeface="+mn-lt"/>
                <a:ea typeface="宋体" pitchFamily="2" charset="-122"/>
              </a:rPr>
              <a:t>function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of CP0 coprocessor.</a:t>
            </a: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the design methods of pipelined CPU supporting interrupt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methods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program verification of Pipelined CPU </a:t>
            </a:r>
            <a:r>
              <a:rPr lang="en-US" altLang="zh-CN" sz="2800" dirty="0">
                <a:latin typeface="+mn-lt"/>
                <a:ea typeface="宋体" pitchFamily="2" charset="-122"/>
              </a:rPr>
              <a:t>supporting interrupt.</a:t>
            </a:r>
          </a:p>
        </p:txBody>
      </p:sp>
    </p:spTree>
    <p:extLst>
      <p:ext uri="{BB962C8B-B14F-4D97-AF65-F5344CB8AC3E}">
        <p14:creationId xmlns:p14="http://schemas.microsoft.com/office/powerpoint/2010/main" val="351000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Design of Pipelined CPU supporting Interrupt.</a:t>
            </a:r>
          </a:p>
          <a:p>
            <a:pPr lvl="1" eaLnBrk="1" hangingPunct="1"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pitchFamily="2" charset="-122"/>
              </a:rPr>
              <a:t>Design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CP0</a:t>
            </a:r>
          </a:p>
          <a:p>
            <a:pPr lvl="1"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pitchFamily="2" charset="-122"/>
              </a:rPr>
              <a:t>Design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CPU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Controller</a:t>
            </a:r>
          </a:p>
          <a:p>
            <a:pPr lvl="1" eaLnBrk="1" hangingPunct="1"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pitchFamily="2" charset="-122"/>
              </a:rPr>
              <a:t>Design 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  <a:ea typeface="宋体" pitchFamily="2" charset="-122"/>
              </a:rPr>
              <a:t>datapath</a:t>
            </a:r>
            <a:endParaRPr lang="en-US" altLang="zh-CN" sz="28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  <a:p>
            <a:pPr lvl="1" eaLnBrk="1" hangingPunct="1">
              <a:spcBef>
                <a:spcPts val="672"/>
              </a:spcBef>
              <a:buFontTx/>
              <a:buChar char="–"/>
            </a:pPr>
            <a:endParaRPr lang="en-US" altLang="zh-CN" sz="2800" dirty="0">
              <a:latin typeface="+mn-lt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Verify the Pipelined CPU with program</a:t>
            </a:r>
            <a:r>
              <a:rPr lang="en-US" altLang="zh-CN" sz="3200" dirty="0">
                <a:latin typeface="+mn-lt"/>
                <a:ea typeface="宋体" pitchFamily="2" charset="-122"/>
              </a:rPr>
              <a:t> and observe the execution of program</a:t>
            </a:r>
          </a:p>
        </p:txBody>
      </p:sp>
    </p:spTree>
    <p:extLst>
      <p:ext uri="{BB962C8B-B14F-4D97-AF65-F5344CB8AC3E}">
        <p14:creationId xmlns:p14="http://schemas.microsoft.com/office/powerpoint/2010/main" val="420261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What jobs does CP0 do?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CPU conﬁguration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Cache control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Exception/interrupt control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Memory management unit control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Miscellaneous</a:t>
            </a:r>
          </a:p>
        </p:txBody>
      </p:sp>
    </p:spTree>
    <p:extLst>
      <p:ext uri="{BB962C8B-B14F-4D97-AF65-F5344CB8AC3E}">
        <p14:creationId xmlns:p14="http://schemas.microsoft.com/office/powerpoint/2010/main" val="294379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Exception/interrupt control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CP Instructions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Simple interrupt control</a:t>
            </a:r>
          </a:p>
          <a:p>
            <a:pPr marL="0" indent="0">
              <a:lnSpc>
                <a:spcPct val="100000"/>
              </a:lnSpc>
              <a:spcBef>
                <a:spcPts val="672"/>
              </a:spcBef>
              <a:buNone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Some Mechanisms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Simple CP0 design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Code Example</a:t>
            </a:r>
          </a:p>
        </p:txBody>
      </p:sp>
    </p:spTree>
    <p:extLst>
      <p:ext uri="{BB962C8B-B14F-4D97-AF65-F5344CB8AC3E}">
        <p14:creationId xmlns:p14="http://schemas.microsoft.com/office/powerpoint/2010/main" val="162433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CP Interrupt Instructions (1)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770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Register index bits: 5 bits. 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MIPS32 uses another 3 bits “SEL” to extend index bits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CP0 Interrupt Instructions</a:t>
            </a:r>
          </a:p>
          <a:p>
            <a:pPr lvl="1">
              <a:spcBef>
                <a:spcPts val="672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itchFamily="2" charset="-122"/>
              </a:rPr>
              <a:t>MTC0</a:t>
            </a:r>
          </a:p>
          <a:p>
            <a:pPr lvl="1"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MFC0</a:t>
            </a:r>
          </a:p>
          <a:p>
            <a:pPr lvl="1"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ERET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036195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583</Words>
  <Application>Microsoft Office PowerPoint</Application>
  <PresentationFormat>全屏显示(4:3)</PresentationFormat>
  <Paragraphs>223</Paragraphs>
  <Slides>28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黑体</vt:lpstr>
      <vt:lpstr>华文细黑</vt:lpstr>
      <vt:lpstr>楷体</vt:lpstr>
      <vt:lpstr>楷体_GB2312</vt:lpstr>
      <vt:lpstr>宋体</vt:lpstr>
      <vt:lpstr>微软雅黑</vt:lpstr>
      <vt:lpstr>Arial</vt:lpstr>
      <vt:lpstr>Calibri</vt:lpstr>
      <vt:lpstr>Wingdings</vt:lpstr>
      <vt:lpstr>自定义设计方案</vt:lpstr>
      <vt:lpstr>实验室PPT模版2013 beta1</vt:lpstr>
      <vt:lpstr>1_自定义设计方案</vt:lpstr>
      <vt:lpstr>Computer Architecture Experiment</vt:lpstr>
      <vt:lpstr>实验操作流程</vt:lpstr>
      <vt:lpstr>实验验收标准</vt:lpstr>
      <vt:lpstr>Outline</vt:lpstr>
      <vt:lpstr>Experiment Purpose</vt:lpstr>
      <vt:lpstr>Experiment Task</vt:lpstr>
      <vt:lpstr>What jobs does CP0 do?</vt:lpstr>
      <vt:lpstr>Exception/interrupt control</vt:lpstr>
      <vt:lpstr>CP Interrupt Instructions (1)</vt:lpstr>
      <vt:lpstr>CP Interrupt Instructions (2)</vt:lpstr>
      <vt:lpstr>Simple interrupt control (1)</vt:lpstr>
      <vt:lpstr>Simple interrupt control (2)</vt:lpstr>
      <vt:lpstr>Some Mechanisms</vt:lpstr>
      <vt:lpstr>Simple CP0 design</vt:lpstr>
      <vt:lpstr>Code Example (1)</vt:lpstr>
      <vt:lpstr>Code Example (2)</vt:lpstr>
      <vt:lpstr>Code Example (3)</vt:lpstr>
      <vt:lpstr>Code Example (4)</vt:lpstr>
      <vt:lpstr>Datapath of CPU supporting interrupt.</vt:lpstr>
      <vt:lpstr>Instr. Mem.(3)</vt:lpstr>
      <vt:lpstr>Simulation (1)</vt:lpstr>
      <vt:lpstr>Simulation (2)</vt:lpstr>
      <vt:lpstr>Simulation (3)</vt:lpstr>
      <vt:lpstr>Simulation (4)</vt:lpstr>
      <vt:lpstr>Simulation (5)</vt:lpstr>
      <vt:lpstr>FPGA</vt:lpstr>
      <vt:lpstr>Checkpoints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孟 展豪</cp:lastModifiedBy>
  <cp:revision>178</cp:revision>
  <dcterms:created xsi:type="dcterms:W3CDTF">2011-08-03T07:44:17Z</dcterms:created>
  <dcterms:modified xsi:type="dcterms:W3CDTF">2018-12-18T09:22:49Z</dcterms:modified>
</cp:coreProperties>
</file>