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2"/>
  </p:notesMasterIdLst>
  <p:sldIdLst>
    <p:sldId id="256" r:id="rId4"/>
    <p:sldId id="324" r:id="rId5"/>
    <p:sldId id="325" r:id="rId6"/>
    <p:sldId id="258" r:id="rId7"/>
    <p:sldId id="259" r:id="rId8"/>
    <p:sldId id="26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6" r:id="rId20"/>
    <p:sldId id="292" r:id="rId21"/>
    <p:sldId id="263" r:id="rId22"/>
    <p:sldId id="271" r:id="rId23"/>
    <p:sldId id="272" r:id="rId24"/>
    <p:sldId id="273" r:id="rId25"/>
    <p:sldId id="293" r:id="rId26"/>
    <p:sldId id="294" r:id="rId27"/>
    <p:sldId id="295" r:id="rId28"/>
    <p:sldId id="297" r:id="rId29"/>
    <p:sldId id="268" r:id="rId30"/>
    <p:sldId id="25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6"/>
            <p14:sldId id="292"/>
            <p14:sldId id="263"/>
            <p14:sldId id="271"/>
            <p14:sldId id="272"/>
            <p14:sldId id="273"/>
            <p14:sldId id="293"/>
            <p14:sldId id="294"/>
            <p14:sldId id="295"/>
            <p14:sldId id="297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77" autoAdjust="0"/>
  </p:normalViewPr>
  <p:slideViewPr>
    <p:cSldViewPr>
      <p:cViewPr varScale="1">
        <p:scale>
          <a:sx n="92" d="100"/>
          <a:sy n="92" d="100"/>
        </p:scale>
        <p:origin x="21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major features of the CPU (such as its endianness) or alter the way the system interface works</a:t>
            </a:r>
          </a:p>
          <a:p>
            <a:r>
              <a:rPr lang="en-US" altLang="zh-CN" dirty="0"/>
              <a:t>One or more internal registers provide control and visibility of these options.</a:t>
            </a:r>
          </a:p>
          <a:p>
            <a:endParaRPr lang="en-US" altLang="zh-CN" dirty="0"/>
          </a:p>
          <a:p>
            <a:r>
              <a:rPr lang="en-US" altLang="zh-CN" dirty="0"/>
              <a:t>There’s always more: timers, event counters, parity error detection.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57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6.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supporting </a:t>
            </a: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Interrupt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 Interrupt Instructions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Format: MFC0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Function: GPR[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] = CPR[0,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itchFamily="2" charset="-122"/>
              </a:rPr>
              <a:t>]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Format: MTC0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Function: CPR[0,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itchFamily="2" charset="-122"/>
              </a:rPr>
              <a:t>] = GPR[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itchFamily="2" charset="-122"/>
              </a:rPr>
              <a:t>]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ERET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2287112"/>
            <a:ext cx="8109074" cy="87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4090449"/>
            <a:ext cx="8109074" cy="8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5440573"/>
            <a:ext cx="8109074" cy="81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28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Simple interrupt control (1)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50" y="1612235"/>
            <a:ext cx="5526142" cy="402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30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Simple interrupt control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is detected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Instructions in IF is killed ( ID_RST= 1)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Return address (Delay slot)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returns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Modify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npc</a:t>
            </a:r>
            <a:endParaRPr lang="en-US" altLang="zh-CN" sz="30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39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Some Mechanisms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signal should be saved</a:t>
            </a:r>
            <a:endParaRPr lang="en-US" altLang="zh-CN" sz="30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handler could not be re-entered</a:t>
            </a:r>
          </a:p>
        </p:txBody>
      </p:sp>
    </p:spTree>
    <p:extLst>
      <p:ext uri="{BB962C8B-B14F-4D97-AF65-F5344CB8AC3E}">
        <p14:creationId xmlns:p14="http://schemas.microsoft.com/office/powerpoint/2010/main" val="293705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Simple CP0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Interrupt register file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Exception Handler Base Register (EHBR)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Exception Program Counter Register (EPCR)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MTC0: </a:t>
            </a:r>
            <a:r>
              <a:rPr lang="en-US" altLang="zh-CN" sz="3000" dirty="0">
                <a:latin typeface="+mn-lt"/>
                <a:ea typeface="宋体" pitchFamily="2" charset="-122"/>
              </a:rPr>
              <a:t>Write Interrupt register file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MFC0: </a:t>
            </a:r>
            <a:r>
              <a:rPr lang="en-US" altLang="zh-CN" sz="3000" dirty="0">
                <a:latin typeface="+mn-lt"/>
                <a:ea typeface="宋体" pitchFamily="2" charset="-122"/>
              </a:rPr>
              <a:t>Read Interrupt register file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Interrupt is detected: jump to EHBR (External signal)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ERET: jump to EPCR (From CPU controller)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51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module cp0 (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main clock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debug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ifdef</a:t>
            </a:r>
            <a:r>
              <a:rPr lang="en-US" altLang="zh-CN" sz="1600" dirty="0">
                <a:latin typeface="+mn-lt"/>
                <a:ea typeface="宋体" pitchFamily="2" charset="-122"/>
              </a:rPr>
              <a:t> DEBUG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debug_addr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debug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debug_data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debug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endif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operations (read in ID stage and write in EXE stage)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oper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CP0 operation type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read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read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addr_w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write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write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exceptions (check exceptions in MEM stage)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synchronous reset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interrupt enable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external interrupt input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ret_addr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target instruction address to store when interrupt occurred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jump_en</a:t>
            </a:r>
            <a:r>
              <a:rPr lang="en-US" altLang="zh-CN" sz="1600" dirty="0">
                <a:latin typeface="+mn-lt"/>
                <a:ea typeface="宋体" pitchFamily="2" charset="-122"/>
              </a:rPr>
              <a:t>,  // force jump enable signal when interrupt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authorised</a:t>
            </a:r>
            <a:r>
              <a:rPr lang="en-US" altLang="zh-CN" sz="1600" dirty="0">
                <a:latin typeface="+mn-lt"/>
                <a:ea typeface="宋体" pitchFamily="2" charset="-122"/>
              </a:rPr>
              <a:t> or ERET occurred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jump_addr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 // target instruction address to jump to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97554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 interrupt determination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wire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= 0,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itchFamily="2" charset="-122"/>
              </a:rPr>
              <a:t>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always @(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) begin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always @(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sz="1600" dirty="0">
                <a:latin typeface="+mn-lt"/>
                <a:ea typeface="宋体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itchFamily="2" charset="-122"/>
              </a:rPr>
              <a:t>) begin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 &lt;= 0;  // prevent exception reenter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assign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162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// Exception Handler Base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always @(</a:t>
            </a:r>
            <a:r>
              <a:rPr lang="en-US" altLang="zh-CN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dirty="0">
                <a:latin typeface="+mn-lt"/>
                <a:ea typeface="宋体" pitchFamily="2" charset="-122"/>
              </a:rPr>
              <a:t> </a:t>
            </a:r>
            <a:r>
              <a:rPr lang="en-US" altLang="zh-CN" dirty="0" err="1">
                <a:latin typeface="+mn-lt"/>
                <a:ea typeface="宋体" pitchFamily="2" charset="-122"/>
              </a:rPr>
              <a:t>clk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endParaRPr lang="en-US" altLang="zh-CN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// Exception Program Counter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always @(</a:t>
            </a:r>
            <a:r>
              <a:rPr lang="en-US" altLang="zh-CN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dirty="0">
                <a:latin typeface="+mn-lt"/>
                <a:ea typeface="宋体" pitchFamily="2" charset="-122"/>
              </a:rPr>
              <a:t> </a:t>
            </a:r>
            <a:r>
              <a:rPr lang="en-US" altLang="zh-CN" dirty="0" err="1">
                <a:latin typeface="+mn-lt"/>
                <a:ea typeface="宋体" pitchFamily="2" charset="-122"/>
              </a:rPr>
              <a:t>clk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// jump determination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always @(*)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endParaRPr lang="en-US" altLang="zh-CN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67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(4)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3275856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// CP0 registers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err="1">
                <a:latin typeface="+mn-lt"/>
                <a:ea typeface="宋体" pitchFamily="2" charset="-122"/>
              </a:rPr>
              <a:t>localparam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//CP0_SR    = 0,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//CP0_EAR   = 1,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CP0_EPCR  = 2,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CP0_EHBR  = 3;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//CP0_IER   = 4,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//CP0_ICR   = 5,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//CP0_PDBR  = 6,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//CP0_TIR   = 7,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	//CP0_WDR   = 8;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88024" y="1196752"/>
            <a:ext cx="327585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itchFamily="2" charset="-122"/>
              </a:rPr>
              <a:t>// EXE CP operations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err="1">
                <a:latin typeface="+mn-lt"/>
                <a:ea typeface="宋体" pitchFamily="2" charset="-122"/>
              </a:rPr>
              <a:t>localparam</a:t>
            </a:r>
            <a:endParaRPr lang="en-US" altLang="zh-CN" sz="16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EXE_CP_NONE   = 0,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EXE_CP_STORE  = 1,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	EXE_CP0_ERET  = 2;</a:t>
            </a:r>
          </a:p>
        </p:txBody>
      </p:sp>
    </p:spTree>
    <p:extLst>
      <p:ext uri="{BB962C8B-B14F-4D97-AF65-F5344CB8AC3E}">
        <p14:creationId xmlns:p14="http://schemas.microsoft.com/office/powerpoint/2010/main" val="380131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344816" cy="95436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dirty="0" err="1">
                <a:solidFill>
                  <a:srgbClr val="19A1FD"/>
                </a:solidFill>
                <a:ea typeface="宋体" charset="-122"/>
              </a:rPr>
              <a:t>Datapath</a:t>
            </a:r>
            <a:r>
              <a:rPr lang="en-US" altLang="zh-CN" sz="3200" dirty="0">
                <a:solidFill>
                  <a:srgbClr val="19A1FD"/>
                </a:solidFill>
                <a:ea typeface="宋体" charset="-122"/>
              </a:rPr>
              <a:t> of CPU supporting interrupt.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69301"/>
            <a:ext cx="7105799" cy="577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74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阅读实验文档，理解</a:t>
            </a:r>
            <a:r>
              <a:rPr lang="en-US" altLang="zh-CN" dirty="0"/>
              <a:t>CP0</a:t>
            </a:r>
            <a:r>
              <a:rPr lang="zh-CN" altLang="en-US" dirty="0"/>
              <a:t>的工作原理和中断相关机制的实现方式</a:t>
            </a:r>
            <a:endParaRPr lang="en-US" altLang="zh-CN" dirty="0"/>
          </a:p>
          <a:p>
            <a:r>
              <a:rPr lang="zh-CN" altLang="en-US" dirty="0"/>
              <a:t>以前一次实验为基础，</a:t>
            </a:r>
            <a:r>
              <a:rPr lang="zh-CN" altLang="zh-CN" dirty="0"/>
              <a:t>增加协处理器</a:t>
            </a:r>
            <a:r>
              <a:rPr lang="en-US" altLang="zh-CN" dirty="0"/>
              <a:t>CP0</a:t>
            </a:r>
            <a:r>
              <a:rPr lang="zh-CN" altLang="zh-CN" dirty="0"/>
              <a:t>，支持中断指令及中断相关机制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0:	3c010000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lui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R1,0x0		//main entry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4:	24210020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addiu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R1,R1,32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8:	40811800 	mtc0	R1, R3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c:	00001020 	add	R2,R0,R0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10:	00001820 	add	R3,R0,R0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14:	20420001 	addi	R2,R2,1		//loop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18:	08000005 	j	14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1c:	00000000 	nop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20:	40041000 	mfc0	R4,R2		//handler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24:	20630001 	addi	R3,R3,1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28:	42000018 	eret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2c:	00000000 	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48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5122" name="Picture 2" descr="F:\Univer Doc\计算机体系结构\2014-2015\PP CPU\exp9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9268" cy="49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6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6147" name="Picture 3" descr="F:\Univer Doc\计算机体系结构\2014-2015\PP CPU\exp9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8296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74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7171" name="Picture 3" descr="F:\Univer Doc\计算机体系结构\2014-2015\PP CPU\exp9\sim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73159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9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8195" name="Picture 3" descr="F:\Univer Doc\计算机体系结构\2014-2015\PP CPU\exp9\sim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8" y="1340768"/>
            <a:ext cx="8896748" cy="49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25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9219" name="Picture 3" descr="F:\Univer Doc\计算机体系结构\2014-2015\PP CPU\exp9\sim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403"/>
            <a:ext cx="8856984" cy="49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7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FPGA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// interrupt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wire interrupt;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</a:t>
            </a:r>
            <a:r>
              <a:rPr lang="en-US" altLang="zh-CN" sz="1800" dirty="0" err="1">
                <a:latin typeface="+mn-lt"/>
                <a:ea typeface="宋体" charset="-122"/>
              </a:rPr>
              <a:t>reg</a:t>
            </a:r>
            <a:r>
              <a:rPr lang="en-US" altLang="zh-CN" sz="1800" dirty="0">
                <a:latin typeface="+mn-lt"/>
                <a:ea typeface="宋体" charset="-122"/>
              </a:rPr>
              <a:t> </a:t>
            </a:r>
            <a:r>
              <a:rPr lang="en-US" altLang="zh-CN" sz="1800" dirty="0" err="1">
                <a:latin typeface="+mn-lt"/>
                <a:ea typeface="宋体" charset="-122"/>
              </a:rPr>
              <a:t>interrupt_prev</a:t>
            </a:r>
            <a:r>
              <a:rPr lang="en-US" altLang="zh-CN" sz="1800" dirty="0">
                <a:latin typeface="+mn-lt"/>
                <a:ea typeface="宋体" charset="-122"/>
              </a:rPr>
              <a:t>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always @(</a:t>
            </a:r>
            <a:r>
              <a:rPr lang="en-US" altLang="zh-CN" sz="1800" dirty="0" err="1">
                <a:latin typeface="+mn-lt"/>
                <a:ea typeface="宋体" charset="-122"/>
              </a:rPr>
              <a:t>posedge</a:t>
            </a:r>
            <a:r>
              <a:rPr lang="en-US" altLang="zh-CN" sz="1800" dirty="0">
                <a:latin typeface="+mn-lt"/>
                <a:ea typeface="宋体" charset="-122"/>
              </a:rPr>
              <a:t> </a:t>
            </a:r>
            <a:r>
              <a:rPr lang="en-US" altLang="zh-CN" sz="1800" dirty="0" err="1">
                <a:latin typeface="+mn-lt"/>
                <a:ea typeface="宋体" charset="-122"/>
              </a:rPr>
              <a:t>clk</a:t>
            </a:r>
            <a:r>
              <a:rPr lang="en-US" altLang="zh-CN" sz="1800" dirty="0">
                <a:latin typeface="+mn-lt"/>
                <a:ea typeface="宋体" charset="-122"/>
              </a:rPr>
              <a:t>) begin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	</a:t>
            </a:r>
            <a:r>
              <a:rPr lang="en-US" altLang="zh-CN" sz="1800" dirty="0" err="1">
                <a:latin typeface="+mn-lt"/>
                <a:ea typeface="宋体" charset="-122"/>
              </a:rPr>
              <a:t>interrupt_prev</a:t>
            </a:r>
            <a:r>
              <a:rPr lang="en-US" altLang="zh-CN" sz="1800" dirty="0">
                <a:latin typeface="+mn-lt"/>
                <a:ea typeface="宋体" charset="-122"/>
              </a:rPr>
              <a:t> &lt;= interrupter;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end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	assign interrupt = ~</a:t>
            </a:r>
            <a:r>
              <a:rPr lang="en-US" altLang="zh-CN" sz="1800" dirty="0" err="1">
                <a:latin typeface="+mn-lt"/>
                <a:ea typeface="宋体" charset="-122"/>
              </a:rPr>
              <a:t>interrupt_prev</a:t>
            </a:r>
            <a:r>
              <a:rPr lang="en-US" altLang="zh-CN" sz="1800" dirty="0">
                <a:latin typeface="+mn-lt"/>
                <a:ea typeface="宋体" charset="-122"/>
              </a:rPr>
              <a:t> &amp; interrupter;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18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1800" dirty="0"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+mn-lt"/>
                <a:ea typeface="宋体" charset="-122"/>
              </a:rPr>
              <a:t>Interrupter</a:t>
            </a:r>
            <a:r>
              <a:rPr lang="zh-CN" altLang="en-US" sz="2400" dirty="0">
                <a:latin typeface="+mn-lt"/>
                <a:ea typeface="宋体" charset="-122"/>
              </a:rPr>
              <a:t>：</a:t>
            </a:r>
            <a:r>
              <a:rPr lang="en-US" altLang="zh-CN" sz="2400" dirty="0">
                <a:latin typeface="+mn-lt"/>
                <a:ea typeface="宋体" charset="-122"/>
              </a:rPr>
              <a:t>West Button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+mn-lt"/>
                <a:ea typeface="宋体" charset="-122"/>
              </a:rPr>
              <a:t>Interrupt is triggered at </a:t>
            </a:r>
            <a:r>
              <a:rPr lang="en-US" altLang="zh-CN" sz="2400" dirty="0" err="1">
                <a:latin typeface="+mn-lt"/>
                <a:ea typeface="宋体" charset="-122"/>
              </a:rPr>
              <a:t>posedge</a:t>
            </a:r>
            <a:r>
              <a:rPr lang="en-US" altLang="zh-CN" sz="2400" dirty="0">
                <a:latin typeface="+mn-lt"/>
                <a:ea typeface="宋体" charset="-122"/>
              </a:rPr>
              <a:t> of West Button’s Pushing</a:t>
            </a:r>
          </a:p>
        </p:txBody>
      </p:sp>
    </p:spTree>
    <p:extLst>
      <p:ext uri="{BB962C8B-B14F-4D97-AF65-F5344CB8AC3E}">
        <p14:creationId xmlns:p14="http://schemas.microsoft.com/office/powerpoint/2010/main" val="276177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45237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the principle of CPU Interrupt </a:t>
            </a:r>
            <a:r>
              <a:rPr lang="en-US" altLang="zh-CN" sz="2800" dirty="0">
                <a:latin typeface="+mn-lt"/>
                <a:ea typeface="宋体" pitchFamily="2" charset="-122"/>
              </a:rPr>
              <a:t>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its processing procedure.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the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latin typeface="+mn-lt"/>
                <a:ea typeface="宋体" pitchFamily="2" charset="-122"/>
              </a:rPr>
              <a:t>function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of CP0 coprocessor.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of pipelined CPU supporting interrupt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program verification of Pipelined CPU </a:t>
            </a:r>
            <a:r>
              <a:rPr lang="en-US" altLang="zh-CN" sz="2800" dirty="0">
                <a:latin typeface="+mn-lt"/>
                <a:ea typeface="宋体" pitchFamily="2" charset="-122"/>
              </a:rPr>
              <a:t>supporting interrupt.</a:t>
            </a:r>
          </a:p>
        </p:txBody>
      </p:sp>
    </p:spTree>
    <p:extLst>
      <p:ext uri="{BB962C8B-B14F-4D97-AF65-F5344CB8AC3E}">
        <p14:creationId xmlns:p14="http://schemas.microsoft.com/office/powerpoint/2010/main" val="35100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Pipelined CPU supporting Interrupt.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CP0</a:t>
            </a: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Controller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datapath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endParaRPr lang="en-US" altLang="zh-CN" sz="28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20261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What jobs does CP0 do?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CPU conﬁguration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Cache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Exception/interrupt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Memory management unit control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294379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Exception/interrupt control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CP Instructions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Simple interrupt control</a:t>
            </a:r>
          </a:p>
          <a:p>
            <a:pPr marL="0" indent="0">
              <a:lnSpc>
                <a:spcPct val="100000"/>
              </a:lnSpc>
              <a:spcBef>
                <a:spcPts val="672"/>
              </a:spcBef>
              <a:buNone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Some Mechanisms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Simple CP0 design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162433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 Interrupt Instructions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Register index bits: 5 bits. 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MIPS32 uses another 3 bits “SEL” to extend index bits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CP0 Interrupt Instructions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MTC0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MFC0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ERET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36195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601</Words>
  <Application>Microsoft Office PowerPoint</Application>
  <PresentationFormat>全屏显示(4:3)</PresentationFormat>
  <Paragraphs>221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What jobs does CP0 do?</vt:lpstr>
      <vt:lpstr>Exception/interrupt control</vt:lpstr>
      <vt:lpstr>CP Interrupt Instructions (1)</vt:lpstr>
      <vt:lpstr>CP Interrupt Instructions (2)</vt:lpstr>
      <vt:lpstr>Simple interrupt control (1)</vt:lpstr>
      <vt:lpstr>Simple interrupt control (2)</vt:lpstr>
      <vt:lpstr>Some Mechanisms</vt:lpstr>
      <vt:lpstr>Simple CP0 design</vt:lpstr>
      <vt:lpstr>Code Example (1)</vt:lpstr>
      <vt:lpstr>Code Example (2)</vt:lpstr>
      <vt:lpstr>Code Example (3)</vt:lpstr>
      <vt:lpstr>Code Example (4)</vt:lpstr>
      <vt:lpstr>Datapath of CPU supporting interrupt.</vt:lpstr>
      <vt:lpstr>Instr. Mem.(3)</vt:lpstr>
      <vt:lpstr>Simulation (1)</vt:lpstr>
      <vt:lpstr>Simulation (2)</vt:lpstr>
      <vt:lpstr>Simulation (3)</vt:lpstr>
      <vt:lpstr>Simulation (4)</vt:lpstr>
      <vt:lpstr>Simulation (5)</vt:lpstr>
      <vt:lpstr>FPGA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CTC</cp:lastModifiedBy>
  <cp:revision>176</cp:revision>
  <dcterms:created xsi:type="dcterms:W3CDTF">2011-08-03T07:44:17Z</dcterms:created>
  <dcterms:modified xsi:type="dcterms:W3CDTF">2018-12-11T06:42:39Z</dcterms:modified>
</cp:coreProperties>
</file>