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00" r:id="rId2"/>
    <p:sldId id="299" r:id="rId3"/>
    <p:sldId id="400" r:id="rId4"/>
    <p:sldId id="340" r:id="rId5"/>
    <p:sldId id="401" r:id="rId6"/>
    <p:sldId id="389" r:id="rId7"/>
    <p:sldId id="393" r:id="rId8"/>
    <p:sldId id="371" r:id="rId9"/>
    <p:sldId id="374" r:id="rId10"/>
    <p:sldId id="376" r:id="rId11"/>
    <p:sldId id="379" r:id="rId12"/>
    <p:sldId id="377" r:id="rId13"/>
    <p:sldId id="378" r:id="rId14"/>
    <p:sldId id="394" r:id="rId15"/>
    <p:sldId id="395" r:id="rId16"/>
    <p:sldId id="383" r:id="rId17"/>
    <p:sldId id="384" r:id="rId18"/>
    <p:sldId id="370" r:id="rId19"/>
    <p:sldId id="396" r:id="rId20"/>
    <p:sldId id="392" r:id="rId21"/>
    <p:sldId id="398" r:id="rId22"/>
    <p:sldId id="399" r:id="rId23"/>
    <p:sldId id="387" r:id="rId24"/>
    <p:sldId id="385" r:id="rId25"/>
    <p:sldId id="388" r:id="rId26"/>
    <p:sldId id="3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  <a:srgbClr val="EAA8A8"/>
    <a:srgbClr val="404040"/>
    <a:srgbClr val="B2CDE6"/>
    <a:srgbClr val="F5F4F4"/>
    <a:srgbClr val="CEDCA8"/>
    <a:srgbClr val="E3A8A5"/>
    <a:srgbClr val="CDDBAC"/>
    <a:srgbClr val="F35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365" autoAdjust="0"/>
  </p:normalViewPr>
  <p:slideViewPr>
    <p:cSldViewPr snapToGrid="0" snapToObjects="1">
      <p:cViewPr varScale="1">
        <p:scale>
          <a:sx n="81" d="100"/>
          <a:sy n="81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ED1A0-F7FE-4586-8001-433AE9FC5D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1C2E34-A061-4668-8C8A-C6F4CD24C77D}">
      <dgm:prSet phldrT="[文本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概念层融合</a:t>
          </a:r>
        </a:p>
      </dgm:t>
    </dgm:pt>
    <dgm:pt modelId="{6902F509-F631-4157-97F3-692ECE1AD847}" type="parTrans" cxnId="{8F1322DF-FBC1-4200-8818-7352D5DF840D}">
      <dgm:prSet/>
      <dgm:spPr/>
      <dgm:t>
        <a:bodyPr/>
        <a:lstStyle/>
        <a:p>
          <a:endParaRPr lang="zh-CN" altLang="en-US"/>
        </a:p>
      </dgm:t>
    </dgm:pt>
    <dgm:pt modelId="{9E155A27-1094-432D-9DD2-7CD2DADEC278}" type="sibTrans" cxnId="{8F1322DF-FBC1-4200-8818-7352D5DF840D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FC0D637-DB5A-420D-9C72-500145601052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概念同义词</a:t>
          </a:r>
        </a:p>
      </dgm:t>
    </dgm:pt>
    <dgm:pt modelId="{44174BBB-8618-44DC-9589-E67F85923B75}" type="parTrans" cxnId="{6161C117-6AFB-4445-BFD6-78A158671254}">
      <dgm:prSet/>
      <dgm:spPr/>
      <dgm:t>
        <a:bodyPr/>
        <a:lstStyle/>
        <a:p>
          <a:endParaRPr lang="zh-CN" altLang="en-US"/>
        </a:p>
      </dgm:t>
    </dgm:pt>
    <dgm:pt modelId="{A2419C8B-5064-49F4-BE80-C0D8CE434250}" type="sibTrans" cxnId="{6161C117-6AFB-4445-BFD6-78A158671254}">
      <dgm:prSet/>
      <dgm:spPr/>
      <dgm:t>
        <a:bodyPr/>
        <a:lstStyle/>
        <a:p>
          <a:endParaRPr lang="zh-CN" altLang="en-US"/>
        </a:p>
      </dgm:t>
    </dgm:pt>
    <dgm:pt modelId="{056DDF74-5A52-4FA0-868F-A53F824F0626}">
      <dgm:prSet phldrT="[文本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实体层融合</a:t>
          </a:r>
        </a:p>
      </dgm:t>
    </dgm:pt>
    <dgm:pt modelId="{DD1CC42C-2358-487C-9E8A-935796B137D0}" type="parTrans" cxnId="{CBE1E1FC-714A-4A30-BD39-A1E90551185C}">
      <dgm:prSet/>
      <dgm:spPr/>
      <dgm:t>
        <a:bodyPr/>
        <a:lstStyle/>
        <a:p>
          <a:endParaRPr lang="zh-CN" altLang="en-US"/>
        </a:p>
      </dgm:t>
    </dgm:pt>
    <dgm:pt modelId="{09D2F6B7-9F8B-400A-B26B-56A72CC35B68}" type="sibTrans" cxnId="{CBE1E1FC-714A-4A30-BD39-A1E90551185C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38E9FDA-3FCA-47F9-889F-C27D237CF612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实体同义词</a:t>
          </a:r>
        </a:p>
      </dgm:t>
    </dgm:pt>
    <dgm:pt modelId="{40A04D75-65A4-41B2-BB64-6B29BFA92D65}" type="parTrans" cxnId="{85655F79-C119-4243-9159-4FF1D3F06E56}">
      <dgm:prSet/>
      <dgm:spPr/>
      <dgm:t>
        <a:bodyPr/>
        <a:lstStyle/>
        <a:p>
          <a:endParaRPr lang="zh-CN" altLang="en-US"/>
        </a:p>
      </dgm:t>
    </dgm:pt>
    <dgm:pt modelId="{FDF47563-614D-4C80-9FDE-9C3338CFEA7E}" type="sibTrans" cxnId="{85655F79-C119-4243-9159-4FF1D3F06E56}">
      <dgm:prSet/>
      <dgm:spPr/>
      <dgm:t>
        <a:bodyPr/>
        <a:lstStyle/>
        <a:p>
          <a:endParaRPr lang="zh-CN" altLang="en-US"/>
        </a:p>
      </dgm:t>
    </dgm:pt>
    <dgm:pt modelId="{0ABFADF8-F5D8-404B-B748-64DCE74A59E6}">
      <dgm:prSet phldrT="[文本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属性融合</a:t>
          </a:r>
        </a:p>
      </dgm:t>
    </dgm:pt>
    <dgm:pt modelId="{BB98924B-6759-4F3F-9065-47241C8BA2AB}" type="parTrans" cxnId="{F2B15000-7E46-4B38-A513-E56D74E72DFA}">
      <dgm:prSet/>
      <dgm:spPr/>
      <dgm:t>
        <a:bodyPr/>
        <a:lstStyle/>
        <a:p>
          <a:endParaRPr lang="zh-CN" altLang="en-US"/>
        </a:p>
      </dgm:t>
    </dgm:pt>
    <dgm:pt modelId="{A9ABC773-6BFC-4B79-B00D-BE5160AD4B04}" type="sibTrans" cxnId="{F2B15000-7E46-4B38-A513-E56D74E72DFA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1755F821-CE1E-47CD-BE34-95905423799F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属性同义词</a:t>
          </a:r>
        </a:p>
      </dgm:t>
    </dgm:pt>
    <dgm:pt modelId="{51BB8DA5-6047-459A-9715-81B04986E250}" type="parTrans" cxnId="{8421C1D0-6211-492F-8C31-264233FD7562}">
      <dgm:prSet/>
      <dgm:spPr/>
      <dgm:t>
        <a:bodyPr/>
        <a:lstStyle/>
        <a:p>
          <a:endParaRPr lang="zh-CN" altLang="en-US"/>
        </a:p>
      </dgm:t>
    </dgm:pt>
    <dgm:pt modelId="{3F323593-CA2E-446D-89D2-F30A330A352D}" type="sibTrans" cxnId="{8421C1D0-6211-492F-8C31-264233FD7562}">
      <dgm:prSet/>
      <dgm:spPr/>
      <dgm:t>
        <a:bodyPr/>
        <a:lstStyle/>
        <a:p>
          <a:endParaRPr lang="zh-CN" altLang="en-US"/>
        </a:p>
      </dgm:t>
    </dgm:pt>
    <dgm:pt modelId="{91DD0E45-51EB-4DC9-BFE2-D821EE2F24BA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新的上下位关系</a:t>
          </a:r>
        </a:p>
      </dgm:t>
    </dgm:pt>
    <dgm:pt modelId="{530D125B-EDF9-4202-A5E1-FC65B4FFA135}" type="parTrans" cxnId="{DAE6EE4F-EE20-4D4A-9C58-B049C82421B8}">
      <dgm:prSet/>
      <dgm:spPr/>
      <dgm:t>
        <a:bodyPr/>
        <a:lstStyle/>
        <a:p>
          <a:endParaRPr lang="zh-CN" altLang="en-US"/>
        </a:p>
      </dgm:t>
    </dgm:pt>
    <dgm:pt modelId="{E04DD280-EC77-4236-929D-DDBCF0CF00E0}" type="sibTrans" cxnId="{DAE6EE4F-EE20-4D4A-9C58-B049C82421B8}">
      <dgm:prSet/>
      <dgm:spPr/>
      <dgm:t>
        <a:bodyPr/>
        <a:lstStyle/>
        <a:p>
          <a:endParaRPr lang="zh-CN" altLang="en-US"/>
        </a:p>
      </dgm:t>
    </dgm:pt>
    <dgm:pt modelId="{52E669ED-CB6C-4AFB-BD42-B6A73FDE7228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 smtClean="0"/>
            <a:t>关系名称同义词</a:t>
          </a:r>
          <a:endParaRPr lang="zh-CN" altLang="en-US" dirty="0"/>
        </a:p>
      </dgm:t>
    </dgm:pt>
    <dgm:pt modelId="{13F4B624-3AB9-404C-BB5B-A4B1C5437122}" type="parTrans" cxnId="{2777577B-87C5-416C-AC3C-9088D3096380}">
      <dgm:prSet/>
      <dgm:spPr/>
      <dgm:t>
        <a:bodyPr/>
        <a:lstStyle/>
        <a:p>
          <a:endParaRPr lang="zh-CN" altLang="en-US"/>
        </a:p>
      </dgm:t>
    </dgm:pt>
    <dgm:pt modelId="{EA2A8D33-0553-4715-9B5E-95BD26D62931}" type="sibTrans" cxnId="{2777577B-87C5-416C-AC3C-9088D3096380}">
      <dgm:prSet/>
      <dgm:spPr/>
      <dgm:t>
        <a:bodyPr/>
        <a:lstStyle/>
        <a:p>
          <a:endParaRPr lang="zh-CN" altLang="en-US"/>
        </a:p>
      </dgm:t>
    </dgm:pt>
    <dgm:pt modelId="{8EF2935D-9C84-4DDB-9E55-138C44D2D66F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属性值标准化</a:t>
          </a:r>
        </a:p>
      </dgm:t>
    </dgm:pt>
    <dgm:pt modelId="{4C2CC649-D32F-49B3-A557-469B77A1391D}" type="parTrans" cxnId="{8D2B11AD-B5AF-4669-972E-75B427C36211}">
      <dgm:prSet/>
      <dgm:spPr/>
      <dgm:t>
        <a:bodyPr/>
        <a:lstStyle/>
        <a:p>
          <a:endParaRPr lang="zh-CN" altLang="en-US"/>
        </a:p>
      </dgm:t>
    </dgm:pt>
    <dgm:pt modelId="{E12E9E26-52DC-427C-B61E-4531B5255F26}" type="sibTrans" cxnId="{8D2B11AD-B5AF-4669-972E-75B427C36211}">
      <dgm:prSet/>
      <dgm:spPr/>
      <dgm:t>
        <a:bodyPr/>
        <a:lstStyle/>
        <a:p>
          <a:endParaRPr lang="zh-CN" altLang="en-US"/>
        </a:p>
      </dgm:t>
    </dgm:pt>
    <dgm:pt modelId="{E9C588B4-BE98-437B-BB3A-6DD131195270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属性拆分与映射</a:t>
          </a:r>
        </a:p>
      </dgm:t>
    </dgm:pt>
    <dgm:pt modelId="{5F1B9B6A-58A6-4527-8EC6-533FDE48DCDE}" type="parTrans" cxnId="{4389B62D-576A-42FE-AB06-4DAB0D16BA69}">
      <dgm:prSet/>
      <dgm:spPr/>
      <dgm:t>
        <a:bodyPr/>
        <a:lstStyle/>
        <a:p>
          <a:endParaRPr lang="zh-CN" altLang="en-US"/>
        </a:p>
      </dgm:t>
    </dgm:pt>
    <dgm:pt modelId="{691EF80E-6E52-457E-8B72-11D86ED58333}" type="sibTrans" cxnId="{4389B62D-576A-42FE-AB06-4DAB0D16BA69}">
      <dgm:prSet/>
      <dgm:spPr/>
      <dgm:t>
        <a:bodyPr/>
        <a:lstStyle/>
        <a:p>
          <a:endParaRPr lang="zh-CN" altLang="en-US"/>
        </a:p>
      </dgm:t>
    </dgm:pt>
    <dgm:pt modelId="{1C47715A-CE9F-4ACB-9B5D-9B6093A5153B}">
      <dgm:prSet phldrT="[文本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冲突检测与消解</a:t>
          </a:r>
        </a:p>
      </dgm:t>
    </dgm:pt>
    <dgm:pt modelId="{9720D70D-A1FF-4577-A14C-3F4D566AC7B4}" type="parTrans" cxnId="{9D590A99-0609-4EA5-B698-2F77A1BA843A}">
      <dgm:prSet/>
      <dgm:spPr/>
      <dgm:t>
        <a:bodyPr/>
        <a:lstStyle/>
        <a:p>
          <a:endParaRPr lang="zh-CN" altLang="en-US"/>
        </a:p>
      </dgm:t>
    </dgm:pt>
    <dgm:pt modelId="{F6E76226-AA10-4181-8C82-2A70B0A55DF7}" type="sibTrans" cxnId="{9D590A99-0609-4EA5-B698-2F77A1BA843A}">
      <dgm:prSet/>
      <dgm:spPr/>
      <dgm:t>
        <a:bodyPr/>
        <a:lstStyle/>
        <a:p>
          <a:endParaRPr lang="zh-CN" altLang="en-US"/>
        </a:p>
      </dgm:t>
    </dgm:pt>
    <dgm:pt modelId="{0D1889CD-FD56-4BAA-B64F-5839EC287871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属性值的冲突</a:t>
          </a:r>
        </a:p>
      </dgm:t>
    </dgm:pt>
    <dgm:pt modelId="{63D3289B-AB58-4415-A318-A1F815C20F64}" type="parTrans" cxnId="{FB0823F7-E0AA-4E22-A702-C2D2FCBF2C1F}">
      <dgm:prSet/>
      <dgm:spPr/>
      <dgm:t>
        <a:bodyPr/>
        <a:lstStyle/>
        <a:p>
          <a:endParaRPr lang="zh-CN" altLang="en-US"/>
        </a:p>
      </dgm:t>
    </dgm:pt>
    <dgm:pt modelId="{6DA51E14-5037-49AF-A077-301C7FE92F80}" type="sibTrans" cxnId="{FB0823F7-E0AA-4E22-A702-C2D2FCBF2C1F}">
      <dgm:prSet/>
      <dgm:spPr/>
      <dgm:t>
        <a:bodyPr/>
        <a:lstStyle/>
        <a:p>
          <a:endParaRPr lang="zh-CN" altLang="en-US"/>
        </a:p>
      </dgm:t>
    </dgm:pt>
    <dgm:pt modelId="{EEF8A154-8132-4FB9-969C-336D79DD3E17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关系的冲突</a:t>
          </a:r>
        </a:p>
      </dgm:t>
    </dgm:pt>
    <dgm:pt modelId="{DF2A5D92-5D75-48D2-81E1-4D81C7FA5BC6}" type="parTrans" cxnId="{08A25A20-6BBB-4553-B45B-4678248E475C}">
      <dgm:prSet/>
      <dgm:spPr/>
      <dgm:t>
        <a:bodyPr/>
        <a:lstStyle/>
        <a:p>
          <a:endParaRPr lang="zh-CN" altLang="en-US"/>
        </a:p>
      </dgm:t>
    </dgm:pt>
    <dgm:pt modelId="{C02A8643-8E18-4644-B7A1-DF09DB561DDC}" type="sibTrans" cxnId="{08A25A20-6BBB-4553-B45B-4678248E475C}">
      <dgm:prSet/>
      <dgm:spPr/>
      <dgm:t>
        <a:bodyPr/>
        <a:lstStyle/>
        <a:p>
          <a:endParaRPr lang="zh-CN" altLang="en-US"/>
        </a:p>
      </dgm:t>
    </dgm:pt>
    <dgm:pt modelId="{40411266-CA72-4417-9659-CACF966033A7}">
      <dgm:prSet phldrT="[文本]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dirty="0"/>
            <a:t>数据源的权威度、数据的冗余度，众包或专家校验</a:t>
          </a:r>
        </a:p>
      </dgm:t>
    </dgm:pt>
    <dgm:pt modelId="{749A23E5-2E28-42FB-AB06-EE2BB1090401}" type="parTrans" cxnId="{1398012A-C121-4252-9643-87A891663F2F}">
      <dgm:prSet/>
      <dgm:spPr/>
      <dgm:t>
        <a:bodyPr/>
        <a:lstStyle/>
        <a:p>
          <a:endParaRPr lang="zh-CN" altLang="en-US"/>
        </a:p>
      </dgm:t>
    </dgm:pt>
    <dgm:pt modelId="{CA124154-50B3-4EEF-9609-8F6EA8720964}" type="sibTrans" cxnId="{1398012A-C121-4252-9643-87A891663F2F}">
      <dgm:prSet/>
      <dgm:spPr/>
      <dgm:t>
        <a:bodyPr/>
        <a:lstStyle/>
        <a:p>
          <a:endParaRPr lang="zh-CN" altLang="en-US"/>
        </a:p>
      </dgm:t>
    </dgm:pt>
    <dgm:pt modelId="{E366F4BB-B9E5-4EA3-A374-CE942BC8BEF7}" type="pres">
      <dgm:prSet presAssocID="{408ED1A0-F7FE-4586-8001-433AE9FC5D4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946F24-1E1A-42B7-A2DB-A7E92F6B9677}" type="pres">
      <dgm:prSet presAssocID="{DD1C2E34-A061-4668-8C8A-C6F4CD24C77D}" presName="composite" presStyleCnt="0"/>
      <dgm:spPr/>
    </dgm:pt>
    <dgm:pt modelId="{43D309FD-B30E-4547-ABAE-EC616CE3E80D}" type="pres">
      <dgm:prSet presAssocID="{DD1C2E34-A061-4668-8C8A-C6F4CD24C77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D28E45-FC88-4980-A5A2-BCC7FE2BFEE9}" type="pres">
      <dgm:prSet presAssocID="{DD1C2E34-A061-4668-8C8A-C6F4CD24C77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A732AF40-CAEB-487E-859B-A39DFBEAB128}" type="pres">
      <dgm:prSet presAssocID="{DD1C2E34-A061-4668-8C8A-C6F4CD24C77D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15B15-4A8D-4D6C-980F-DDE4A2470073}" type="pres">
      <dgm:prSet presAssocID="{9E155A27-1094-432D-9DD2-7CD2DADEC27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36B4E19-4FFE-46FF-9F9D-3AACE6F737ED}" type="pres">
      <dgm:prSet presAssocID="{9E155A27-1094-432D-9DD2-7CD2DADEC278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3657BD56-AC1D-4288-B7C6-88D97B9E024D}" type="pres">
      <dgm:prSet presAssocID="{056DDF74-5A52-4FA0-868F-A53F824F0626}" presName="composite" presStyleCnt="0"/>
      <dgm:spPr/>
    </dgm:pt>
    <dgm:pt modelId="{3AC5DA42-EA3A-42E9-855E-44B127CF254E}" type="pres">
      <dgm:prSet presAssocID="{056DDF74-5A52-4FA0-868F-A53F824F06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4A9598-B182-4184-9ED7-C5C100857436}" type="pres">
      <dgm:prSet presAssocID="{056DDF74-5A52-4FA0-868F-A53F824F0626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8BA768C2-22AE-4CC2-985F-2DAE07F0406C}" type="pres">
      <dgm:prSet presAssocID="{056DDF74-5A52-4FA0-868F-A53F824F062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A1C5D-ABF0-4EA3-B24B-F9F460DB3679}" type="pres">
      <dgm:prSet presAssocID="{09D2F6B7-9F8B-400A-B26B-56A72CC35B6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63A6EE8-06F1-47FC-A7A0-5B2EF0D2A0B1}" type="pres">
      <dgm:prSet presAssocID="{09D2F6B7-9F8B-400A-B26B-56A72CC35B68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782A2118-6F1B-4CCD-9FE8-C557BF41F718}" type="pres">
      <dgm:prSet presAssocID="{0ABFADF8-F5D8-404B-B748-64DCE74A59E6}" presName="composite" presStyleCnt="0"/>
      <dgm:spPr/>
    </dgm:pt>
    <dgm:pt modelId="{BF1E6DFE-8584-4826-9B8C-228C1D3C346B}" type="pres">
      <dgm:prSet presAssocID="{0ABFADF8-F5D8-404B-B748-64DCE74A59E6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4D7A9-5AE1-4074-AFB3-8097AA38246D}" type="pres">
      <dgm:prSet presAssocID="{0ABFADF8-F5D8-404B-B748-64DCE74A59E6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C682DA0B-B812-4F33-BEF3-495F621423EB}" type="pres">
      <dgm:prSet presAssocID="{0ABFADF8-F5D8-404B-B748-64DCE74A59E6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513BF-76E8-4D67-A06B-D15A4F35D080}" type="pres">
      <dgm:prSet presAssocID="{A9ABC773-6BFC-4B79-B00D-BE5160AD4B0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B74DD2A-5DF7-4306-92E6-64FCB48B9A38}" type="pres">
      <dgm:prSet presAssocID="{A9ABC773-6BFC-4B79-B00D-BE5160AD4B04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C2C8C08C-234E-4B52-8C12-C5E2194BDC4A}" type="pres">
      <dgm:prSet presAssocID="{1C47715A-CE9F-4ACB-9B5D-9B6093A5153B}" presName="composite" presStyleCnt="0"/>
      <dgm:spPr/>
    </dgm:pt>
    <dgm:pt modelId="{87ABD652-3A07-489C-ACF0-958CAF041A5E}" type="pres">
      <dgm:prSet presAssocID="{1C47715A-CE9F-4ACB-9B5D-9B6093A5153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ACE4A-D60B-4F28-B665-8C3C36FE3EAC}" type="pres">
      <dgm:prSet presAssocID="{1C47715A-CE9F-4ACB-9B5D-9B6093A5153B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E3C54EBE-C690-4B4D-891C-55FF83B27944}" type="pres">
      <dgm:prSet presAssocID="{1C47715A-CE9F-4ACB-9B5D-9B6093A5153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DFAE30-630E-4BD0-9C52-FA4DABCC7D35}" type="presOf" srcId="{0ABFADF8-F5D8-404B-B748-64DCE74A59E6}" destId="{BF1E6DFE-8584-4826-9B8C-228C1D3C346B}" srcOrd="0" destOrd="0" presId="urn:microsoft.com/office/officeart/2005/8/layout/process3"/>
    <dgm:cxn modelId="{6161C117-6AFB-4445-BFD6-78A158671254}" srcId="{DD1C2E34-A061-4668-8C8A-C6F4CD24C77D}" destId="{2FC0D637-DB5A-420D-9C72-500145601052}" srcOrd="0" destOrd="0" parTransId="{44174BBB-8618-44DC-9589-E67F85923B75}" sibTransId="{A2419C8B-5064-49F4-BE80-C0D8CE434250}"/>
    <dgm:cxn modelId="{8421C1D0-6211-492F-8C31-264233FD7562}" srcId="{0ABFADF8-F5D8-404B-B748-64DCE74A59E6}" destId="{1755F821-CE1E-47CD-BE34-95905423799F}" srcOrd="0" destOrd="0" parTransId="{51BB8DA5-6047-459A-9715-81B04986E250}" sibTransId="{3F323593-CA2E-446D-89D2-F30A330A352D}"/>
    <dgm:cxn modelId="{17D3FE2A-ADD8-40FE-A803-02E5595B7AEC}" type="presOf" srcId="{A9ABC773-6BFC-4B79-B00D-BE5160AD4B04}" destId="{CC7513BF-76E8-4D67-A06B-D15A4F35D080}" srcOrd="0" destOrd="0" presId="urn:microsoft.com/office/officeart/2005/8/layout/process3"/>
    <dgm:cxn modelId="{4C15957F-3868-4478-B735-585677498409}" type="presOf" srcId="{238E9FDA-3FCA-47F9-889F-C27D237CF612}" destId="{8BA768C2-22AE-4CC2-985F-2DAE07F0406C}" srcOrd="0" destOrd="0" presId="urn:microsoft.com/office/officeart/2005/8/layout/process3"/>
    <dgm:cxn modelId="{ADCBE16D-5FAB-498E-A900-0022232BE239}" type="presOf" srcId="{DD1C2E34-A061-4668-8C8A-C6F4CD24C77D}" destId="{31D28E45-FC88-4980-A5A2-BCC7FE2BFEE9}" srcOrd="1" destOrd="0" presId="urn:microsoft.com/office/officeart/2005/8/layout/process3"/>
    <dgm:cxn modelId="{FB0823F7-E0AA-4E22-A702-C2D2FCBF2C1F}" srcId="{1C47715A-CE9F-4ACB-9B5D-9B6093A5153B}" destId="{0D1889CD-FD56-4BAA-B64F-5839EC287871}" srcOrd="0" destOrd="0" parTransId="{63D3289B-AB58-4415-A318-A1F815C20F64}" sibTransId="{6DA51E14-5037-49AF-A077-301C7FE92F80}"/>
    <dgm:cxn modelId="{9D590A99-0609-4EA5-B698-2F77A1BA843A}" srcId="{408ED1A0-F7FE-4586-8001-433AE9FC5D4C}" destId="{1C47715A-CE9F-4ACB-9B5D-9B6093A5153B}" srcOrd="3" destOrd="0" parTransId="{9720D70D-A1FF-4577-A14C-3F4D566AC7B4}" sibTransId="{F6E76226-AA10-4181-8C82-2A70B0A55DF7}"/>
    <dgm:cxn modelId="{8D2B11AD-B5AF-4669-972E-75B427C36211}" srcId="{0ABFADF8-F5D8-404B-B748-64DCE74A59E6}" destId="{8EF2935D-9C84-4DDB-9E55-138C44D2D66F}" srcOrd="2" destOrd="0" parTransId="{4C2CC649-D32F-49B3-A557-469B77A1391D}" sibTransId="{E12E9E26-52DC-427C-B61E-4531B5255F26}"/>
    <dgm:cxn modelId="{2777577B-87C5-416C-AC3C-9088D3096380}" srcId="{056DDF74-5A52-4FA0-868F-A53F824F0626}" destId="{52E669ED-CB6C-4AFB-BD42-B6A73FDE7228}" srcOrd="1" destOrd="0" parTransId="{13F4B624-3AB9-404C-BB5B-A4B1C5437122}" sibTransId="{EA2A8D33-0553-4715-9B5E-95BD26D62931}"/>
    <dgm:cxn modelId="{9F3DDB14-302B-4CE1-AF18-44D61371ECC6}" type="presOf" srcId="{40411266-CA72-4417-9659-CACF966033A7}" destId="{E3C54EBE-C690-4B4D-891C-55FF83B27944}" srcOrd="0" destOrd="2" presId="urn:microsoft.com/office/officeart/2005/8/layout/process3"/>
    <dgm:cxn modelId="{85655F79-C119-4243-9159-4FF1D3F06E56}" srcId="{056DDF74-5A52-4FA0-868F-A53F824F0626}" destId="{238E9FDA-3FCA-47F9-889F-C27D237CF612}" srcOrd="0" destOrd="0" parTransId="{40A04D75-65A4-41B2-BB64-6B29BFA92D65}" sibTransId="{FDF47563-614D-4C80-9FDE-9C3338CFEA7E}"/>
    <dgm:cxn modelId="{27C7669D-E49D-4265-9999-BB0EC1E1440F}" type="presOf" srcId="{0ABFADF8-F5D8-404B-B748-64DCE74A59E6}" destId="{48C4D7A9-5AE1-4074-AFB3-8097AA38246D}" srcOrd="1" destOrd="0" presId="urn:microsoft.com/office/officeart/2005/8/layout/process3"/>
    <dgm:cxn modelId="{DE95E0AF-3010-43CA-AD1B-AFA52B9EEF5B}" type="presOf" srcId="{09D2F6B7-9F8B-400A-B26B-56A72CC35B68}" destId="{708A1C5D-ABF0-4EA3-B24B-F9F460DB3679}" srcOrd="0" destOrd="0" presId="urn:microsoft.com/office/officeart/2005/8/layout/process3"/>
    <dgm:cxn modelId="{DD023D35-679B-4FB1-818B-7E9976D32FE5}" type="presOf" srcId="{408ED1A0-F7FE-4586-8001-433AE9FC5D4C}" destId="{E366F4BB-B9E5-4EA3-A374-CE942BC8BEF7}" srcOrd="0" destOrd="0" presId="urn:microsoft.com/office/officeart/2005/8/layout/process3"/>
    <dgm:cxn modelId="{3E194391-6E2A-4ADA-900B-76E11050965F}" type="presOf" srcId="{056DDF74-5A52-4FA0-868F-A53F824F0626}" destId="{3AC5DA42-EA3A-42E9-855E-44B127CF254E}" srcOrd="0" destOrd="0" presId="urn:microsoft.com/office/officeart/2005/8/layout/process3"/>
    <dgm:cxn modelId="{9E2B4D89-6E4A-4472-A370-BEEB5817F576}" type="presOf" srcId="{09D2F6B7-9F8B-400A-B26B-56A72CC35B68}" destId="{A63A6EE8-06F1-47FC-A7A0-5B2EF0D2A0B1}" srcOrd="1" destOrd="0" presId="urn:microsoft.com/office/officeart/2005/8/layout/process3"/>
    <dgm:cxn modelId="{6CB247AD-3824-4923-9C26-D9C224163C12}" type="presOf" srcId="{1C47715A-CE9F-4ACB-9B5D-9B6093A5153B}" destId="{87ABD652-3A07-489C-ACF0-958CAF041A5E}" srcOrd="0" destOrd="0" presId="urn:microsoft.com/office/officeart/2005/8/layout/process3"/>
    <dgm:cxn modelId="{392A5BC4-0BE7-47AD-8417-DD4951069267}" type="presOf" srcId="{2FC0D637-DB5A-420D-9C72-500145601052}" destId="{A732AF40-CAEB-487E-859B-A39DFBEAB128}" srcOrd="0" destOrd="0" presId="urn:microsoft.com/office/officeart/2005/8/layout/process3"/>
    <dgm:cxn modelId="{004DE78E-1FD2-42CE-A4B5-B8EB25D4F0DC}" type="presOf" srcId="{056DDF74-5A52-4FA0-868F-A53F824F0626}" destId="{5E4A9598-B182-4184-9ED7-C5C100857436}" srcOrd="1" destOrd="0" presId="urn:microsoft.com/office/officeart/2005/8/layout/process3"/>
    <dgm:cxn modelId="{1398012A-C121-4252-9643-87A891663F2F}" srcId="{1C47715A-CE9F-4ACB-9B5D-9B6093A5153B}" destId="{40411266-CA72-4417-9659-CACF966033A7}" srcOrd="2" destOrd="0" parTransId="{749A23E5-2E28-42FB-AB06-EE2BB1090401}" sibTransId="{CA124154-50B3-4EEF-9609-8F6EA8720964}"/>
    <dgm:cxn modelId="{8F1322DF-FBC1-4200-8818-7352D5DF840D}" srcId="{408ED1A0-F7FE-4586-8001-433AE9FC5D4C}" destId="{DD1C2E34-A061-4668-8C8A-C6F4CD24C77D}" srcOrd="0" destOrd="0" parTransId="{6902F509-F631-4157-97F3-692ECE1AD847}" sibTransId="{9E155A27-1094-432D-9DD2-7CD2DADEC278}"/>
    <dgm:cxn modelId="{CBE1E1FC-714A-4A30-BD39-A1E90551185C}" srcId="{408ED1A0-F7FE-4586-8001-433AE9FC5D4C}" destId="{056DDF74-5A52-4FA0-868F-A53F824F0626}" srcOrd="1" destOrd="0" parTransId="{DD1CC42C-2358-487C-9E8A-935796B137D0}" sibTransId="{09D2F6B7-9F8B-400A-B26B-56A72CC35B68}"/>
    <dgm:cxn modelId="{DAE6EE4F-EE20-4D4A-9C58-B049C82421B8}" srcId="{DD1C2E34-A061-4668-8C8A-C6F4CD24C77D}" destId="{91DD0E45-51EB-4DC9-BFE2-D821EE2F24BA}" srcOrd="1" destOrd="0" parTransId="{530D125B-EDF9-4202-A5E1-FC65B4FFA135}" sibTransId="{E04DD280-EC77-4236-929D-DDBCF0CF00E0}"/>
    <dgm:cxn modelId="{478081A5-3567-46C9-8245-822D0F7E6C73}" type="presOf" srcId="{A9ABC773-6BFC-4B79-B00D-BE5160AD4B04}" destId="{6B74DD2A-5DF7-4306-92E6-64FCB48B9A38}" srcOrd="1" destOrd="0" presId="urn:microsoft.com/office/officeart/2005/8/layout/process3"/>
    <dgm:cxn modelId="{B4C24229-BE05-4BAD-B2F1-6157272EE634}" type="presOf" srcId="{9E155A27-1094-432D-9DD2-7CD2DADEC278}" destId="{E36B4E19-4FFE-46FF-9F9D-3AACE6F737ED}" srcOrd="1" destOrd="0" presId="urn:microsoft.com/office/officeart/2005/8/layout/process3"/>
    <dgm:cxn modelId="{2BF287FB-FFF5-4F5F-BCAC-48896B6C6471}" type="presOf" srcId="{E9C588B4-BE98-437B-BB3A-6DD131195270}" destId="{C682DA0B-B812-4F33-BEF3-495F621423EB}" srcOrd="0" destOrd="1" presId="urn:microsoft.com/office/officeart/2005/8/layout/process3"/>
    <dgm:cxn modelId="{F172D24A-5DD6-4E37-A9E3-D087E250582E}" type="presOf" srcId="{0D1889CD-FD56-4BAA-B64F-5839EC287871}" destId="{E3C54EBE-C690-4B4D-891C-55FF83B27944}" srcOrd="0" destOrd="0" presId="urn:microsoft.com/office/officeart/2005/8/layout/process3"/>
    <dgm:cxn modelId="{08A25A20-6BBB-4553-B45B-4678248E475C}" srcId="{1C47715A-CE9F-4ACB-9B5D-9B6093A5153B}" destId="{EEF8A154-8132-4FB9-969C-336D79DD3E17}" srcOrd="1" destOrd="0" parTransId="{DF2A5D92-5D75-48D2-81E1-4D81C7FA5BC6}" sibTransId="{C02A8643-8E18-4644-B7A1-DF09DB561DDC}"/>
    <dgm:cxn modelId="{150D86E9-A70A-4695-8DAD-5397E0FD7138}" type="presOf" srcId="{9E155A27-1094-432D-9DD2-7CD2DADEC278}" destId="{C7215B15-4A8D-4D6C-980F-DDE4A2470073}" srcOrd="0" destOrd="0" presId="urn:microsoft.com/office/officeart/2005/8/layout/process3"/>
    <dgm:cxn modelId="{F3EC11A1-AE4E-4E25-B023-1196F2801E53}" type="presOf" srcId="{52E669ED-CB6C-4AFB-BD42-B6A73FDE7228}" destId="{8BA768C2-22AE-4CC2-985F-2DAE07F0406C}" srcOrd="0" destOrd="1" presId="urn:microsoft.com/office/officeart/2005/8/layout/process3"/>
    <dgm:cxn modelId="{FFB7B712-3F1B-43AD-A2EE-594D5BFB43A4}" type="presOf" srcId="{91DD0E45-51EB-4DC9-BFE2-D821EE2F24BA}" destId="{A732AF40-CAEB-487E-859B-A39DFBEAB128}" srcOrd="0" destOrd="1" presId="urn:microsoft.com/office/officeart/2005/8/layout/process3"/>
    <dgm:cxn modelId="{8ADB6D5D-9C2C-43E8-AD6C-02054A2344CA}" type="presOf" srcId="{1755F821-CE1E-47CD-BE34-95905423799F}" destId="{C682DA0B-B812-4F33-BEF3-495F621423EB}" srcOrd="0" destOrd="0" presId="urn:microsoft.com/office/officeart/2005/8/layout/process3"/>
    <dgm:cxn modelId="{CCA3BE7B-1629-4118-843E-A9C932026B9C}" type="presOf" srcId="{DD1C2E34-A061-4668-8C8A-C6F4CD24C77D}" destId="{43D309FD-B30E-4547-ABAE-EC616CE3E80D}" srcOrd="0" destOrd="0" presId="urn:microsoft.com/office/officeart/2005/8/layout/process3"/>
    <dgm:cxn modelId="{E3D0E67E-FD79-41C9-AA3B-919790B230DF}" type="presOf" srcId="{EEF8A154-8132-4FB9-969C-336D79DD3E17}" destId="{E3C54EBE-C690-4B4D-891C-55FF83B27944}" srcOrd="0" destOrd="1" presId="urn:microsoft.com/office/officeart/2005/8/layout/process3"/>
    <dgm:cxn modelId="{45A5B449-14A8-4AC4-9F52-A0D7C668ABFC}" type="presOf" srcId="{8EF2935D-9C84-4DDB-9E55-138C44D2D66F}" destId="{C682DA0B-B812-4F33-BEF3-495F621423EB}" srcOrd="0" destOrd="2" presId="urn:microsoft.com/office/officeart/2005/8/layout/process3"/>
    <dgm:cxn modelId="{0463C631-1173-4608-8846-9ED52B7CE546}" type="presOf" srcId="{1C47715A-CE9F-4ACB-9B5D-9B6093A5153B}" destId="{AEFACE4A-D60B-4F28-B665-8C3C36FE3EAC}" srcOrd="1" destOrd="0" presId="urn:microsoft.com/office/officeart/2005/8/layout/process3"/>
    <dgm:cxn modelId="{F2B15000-7E46-4B38-A513-E56D74E72DFA}" srcId="{408ED1A0-F7FE-4586-8001-433AE9FC5D4C}" destId="{0ABFADF8-F5D8-404B-B748-64DCE74A59E6}" srcOrd="2" destOrd="0" parTransId="{BB98924B-6759-4F3F-9065-47241C8BA2AB}" sibTransId="{A9ABC773-6BFC-4B79-B00D-BE5160AD4B04}"/>
    <dgm:cxn modelId="{4389B62D-576A-42FE-AB06-4DAB0D16BA69}" srcId="{0ABFADF8-F5D8-404B-B748-64DCE74A59E6}" destId="{E9C588B4-BE98-437B-BB3A-6DD131195270}" srcOrd="1" destOrd="0" parTransId="{5F1B9B6A-58A6-4527-8EC6-533FDE48DCDE}" sibTransId="{691EF80E-6E52-457E-8B72-11D86ED58333}"/>
    <dgm:cxn modelId="{1F471C84-1FBE-4121-85C5-C992ED28945C}" type="presParOf" srcId="{E366F4BB-B9E5-4EA3-A374-CE942BC8BEF7}" destId="{C0946F24-1E1A-42B7-A2DB-A7E92F6B9677}" srcOrd="0" destOrd="0" presId="urn:microsoft.com/office/officeart/2005/8/layout/process3"/>
    <dgm:cxn modelId="{33FC9501-2EA7-4FA3-AA88-EA0ECC37C5E2}" type="presParOf" srcId="{C0946F24-1E1A-42B7-A2DB-A7E92F6B9677}" destId="{43D309FD-B30E-4547-ABAE-EC616CE3E80D}" srcOrd="0" destOrd="0" presId="urn:microsoft.com/office/officeart/2005/8/layout/process3"/>
    <dgm:cxn modelId="{8F1242FD-36FA-4F5F-ACA7-C68AAC608002}" type="presParOf" srcId="{C0946F24-1E1A-42B7-A2DB-A7E92F6B9677}" destId="{31D28E45-FC88-4980-A5A2-BCC7FE2BFEE9}" srcOrd="1" destOrd="0" presId="urn:microsoft.com/office/officeart/2005/8/layout/process3"/>
    <dgm:cxn modelId="{86984D8B-F444-4287-89F2-D72355CED599}" type="presParOf" srcId="{C0946F24-1E1A-42B7-A2DB-A7E92F6B9677}" destId="{A732AF40-CAEB-487E-859B-A39DFBEAB128}" srcOrd="2" destOrd="0" presId="urn:microsoft.com/office/officeart/2005/8/layout/process3"/>
    <dgm:cxn modelId="{4C942E59-B0BD-4858-89AD-3EE8E45D0A54}" type="presParOf" srcId="{E366F4BB-B9E5-4EA3-A374-CE942BC8BEF7}" destId="{C7215B15-4A8D-4D6C-980F-DDE4A2470073}" srcOrd="1" destOrd="0" presId="urn:microsoft.com/office/officeart/2005/8/layout/process3"/>
    <dgm:cxn modelId="{262513B2-BEA9-4087-A325-8DD9BE3B4DE3}" type="presParOf" srcId="{C7215B15-4A8D-4D6C-980F-DDE4A2470073}" destId="{E36B4E19-4FFE-46FF-9F9D-3AACE6F737ED}" srcOrd="0" destOrd="0" presId="urn:microsoft.com/office/officeart/2005/8/layout/process3"/>
    <dgm:cxn modelId="{7013F240-1B06-4C20-92BD-676D1CD396B6}" type="presParOf" srcId="{E366F4BB-B9E5-4EA3-A374-CE942BC8BEF7}" destId="{3657BD56-AC1D-4288-B7C6-88D97B9E024D}" srcOrd="2" destOrd="0" presId="urn:microsoft.com/office/officeart/2005/8/layout/process3"/>
    <dgm:cxn modelId="{A557952A-2919-46F9-B2EA-0D9089211925}" type="presParOf" srcId="{3657BD56-AC1D-4288-B7C6-88D97B9E024D}" destId="{3AC5DA42-EA3A-42E9-855E-44B127CF254E}" srcOrd="0" destOrd="0" presId="urn:microsoft.com/office/officeart/2005/8/layout/process3"/>
    <dgm:cxn modelId="{B213EC8E-EF3D-42BD-B81F-E31AE6A768C2}" type="presParOf" srcId="{3657BD56-AC1D-4288-B7C6-88D97B9E024D}" destId="{5E4A9598-B182-4184-9ED7-C5C100857436}" srcOrd="1" destOrd="0" presId="urn:microsoft.com/office/officeart/2005/8/layout/process3"/>
    <dgm:cxn modelId="{FBC1AA3E-0B34-48CD-B65E-299D0C66CA66}" type="presParOf" srcId="{3657BD56-AC1D-4288-B7C6-88D97B9E024D}" destId="{8BA768C2-22AE-4CC2-985F-2DAE07F0406C}" srcOrd="2" destOrd="0" presId="urn:microsoft.com/office/officeart/2005/8/layout/process3"/>
    <dgm:cxn modelId="{01F1012B-67C9-42D4-9771-772CE10B6F99}" type="presParOf" srcId="{E366F4BB-B9E5-4EA3-A374-CE942BC8BEF7}" destId="{708A1C5D-ABF0-4EA3-B24B-F9F460DB3679}" srcOrd="3" destOrd="0" presId="urn:microsoft.com/office/officeart/2005/8/layout/process3"/>
    <dgm:cxn modelId="{752BF80A-5B6C-4CFF-9289-63C549D8BF7D}" type="presParOf" srcId="{708A1C5D-ABF0-4EA3-B24B-F9F460DB3679}" destId="{A63A6EE8-06F1-47FC-A7A0-5B2EF0D2A0B1}" srcOrd="0" destOrd="0" presId="urn:microsoft.com/office/officeart/2005/8/layout/process3"/>
    <dgm:cxn modelId="{89028AE3-F2A2-40B0-80DB-8A3D542FCDA1}" type="presParOf" srcId="{E366F4BB-B9E5-4EA3-A374-CE942BC8BEF7}" destId="{782A2118-6F1B-4CCD-9FE8-C557BF41F718}" srcOrd="4" destOrd="0" presId="urn:microsoft.com/office/officeart/2005/8/layout/process3"/>
    <dgm:cxn modelId="{EBBBEE8F-0DEA-4E79-AA3C-0E7DD6BD4472}" type="presParOf" srcId="{782A2118-6F1B-4CCD-9FE8-C557BF41F718}" destId="{BF1E6DFE-8584-4826-9B8C-228C1D3C346B}" srcOrd="0" destOrd="0" presId="urn:microsoft.com/office/officeart/2005/8/layout/process3"/>
    <dgm:cxn modelId="{D65C7068-BDD9-4B77-8940-63FE6078BEBC}" type="presParOf" srcId="{782A2118-6F1B-4CCD-9FE8-C557BF41F718}" destId="{48C4D7A9-5AE1-4074-AFB3-8097AA38246D}" srcOrd="1" destOrd="0" presId="urn:microsoft.com/office/officeart/2005/8/layout/process3"/>
    <dgm:cxn modelId="{9422ECEF-61B8-4EA4-89E5-80B8EB722C7B}" type="presParOf" srcId="{782A2118-6F1B-4CCD-9FE8-C557BF41F718}" destId="{C682DA0B-B812-4F33-BEF3-495F621423EB}" srcOrd="2" destOrd="0" presId="urn:microsoft.com/office/officeart/2005/8/layout/process3"/>
    <dgm:cxn modelId="{290C0C62-D80B-4172-A7B3-CA41E745D497}" type="presParOf" srcId="{E366F4BB-B9E5-4EA3-A374-CE942BC8BEF7}" destId="{CC7513BF-76E8-4D67-A06B-D15A4F35D080}" srcOrd="5" destOrd="0" presId="urn:microsoft.com/office/officeart/2005/8/layout/process3"/>
    <dgm:cxn modelId="{8B1163C2-0B72-4E98-B61D-08F5ABADF841}" type="presParOf" srcId="{CC7513BF-76E8-4D67-A06B-D15A4F35D080}" destId="{6B74DD2A-5DF7-4306-92E6-64FCB48B9A38}" srcOrd="0" destOrd="0" presId="urn:microsoft.com/office/officeart/2005/8/layout/process3"/>
    <dgm:cxn modelId="{C1882783-B1AA-4158-95A8-2865E8D5EBBE}" type="presParOf" srcId="{E366F4BB-B9E5-4EA3-A374-CE942BC8BEF7}" destId="{C2C8C08C-234E-4B52-8C12-C5E2194BDC4A}" srcOrd="6" destOrd="0" presId="urn:microsoft.com/office/officeart/2005/8/layout/process3"/>
    <dgm:cxn modelId="{376C3BCC-920E-48D5-A895-D67E68AD4871}" type="presParOf" srcId="{C2C8C08C-234E-4B52-8C12-C5E2194BDC4A}" destId="{87ABD652-3A07-489C-ACF0-958CAF041A5E}" srcOrd="0" destOrd="0" presId="urn:microsoft.com/office/officeart/2005/8/layout/process3"/>
    <dgm:cxn modelId="{8E6BD309-B30E-48B5-917D-9A4143733818}" type="presParOf" srcId="{C2C8C08C-234E-4B52-8C12-C5E2194BDC4A}" destId="{AEFACE4A-D60B-4F28-B665-8C3C36FE3EAC}" srcOrd="1" destOrd="0" presId="urn:microsoft.com/office/officeart/2005/8/layout/process3"/>
    <dgm:cxn modelId="{BCF316A3-EDC8-43A1-9074-319DA9A14EF6}" type="presParOf" srcId="{C2C8C08C-234E-4B52-8C12-C5E2194BDC4A}" destId="{E3C54EBE-C690-4B4D-891C-55FF83B279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28E45-FC88-4980-A5A2-BCC7FE2BFEE9}">
      <dsp:nvSpPr>
        <dsp:cNvPr id="0" name=""/>
        <dsp:cNvSpPr/>
      </dsp:nvSpPr>
      <dsp:spPr>
        <a:xfrm>
          <a:off x="1127" y="891333"/>
          <a:ext cx="1416461" cy="5616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概念层融合</a:t>
          </a:r>
        </a:p>
      </dsp:txBody>
      <dsp:txXfrm>
        <a:off x="1127" y="891333"/>
        <a:ext cx="1416461" cy="374400"/>
      </dsp:txXfrm>
    </dsp:sp>
    <dsp:sp modelId="{A732AF40-CAEB-487E-859B-A39DFBEAB128}">
      <dsp:nvSpPr>
        <dsp:cNvPr id="0" name=""/>
        <dsp:cNvSpPr/>
      </dsp:nvSpPr>
      <dsp:spPr>
        <a:xfrm>
          <a:off x="291245" y="1265733"/>
          <a:ext cx="1416461" cy="156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概念同义词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新的上下位关系</a:t>
          </a:r>
        </a:p>
      </dsp:txBody>
      <dsp:txXfrm>
        <a:off x="332732" y="1307220"/>
        <a:ext cx="1333487" cy="1483546"/>
      </dsp:txXfrm>
    </dsp:sp>
    <dsp:sp modelId="{C7215B15-4A8D-4D6C-980F-DDE4A2470073}">
      <dsp:nvSpPr>
        <dsp:cNvPr id="0" name=""/>
        <dsp:cNvSpPr/>
      </dsp:nvSpPr>
      <dsp:spPr>
        <a:xfrm>
          <a:off x="1632319" y="902204"/>
          <a:ext cx="455228" cy="35265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632319" y="972735"/>
        <a:ext cx="349431" cy="211595"/>
      </dsp:txXfrm>
    </dsp:sp>
    <dsp:sp modelId="{5E4A9598-B182-4184-9ED7-C5C100857436}">
      <dsp:nvSpPr>
        <dsp:cNvPr id="0" name=""/>
        <dsp:cNvSpPr/>
      </dsp:nvSpPr>
      <dsp:spPr>
        <a:xfrm>
          <a:off x="2276510" y="891333"/>
          <a:ext cx="1416461" cy="5616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实体层融合</a:t>
          </a:r>
        </a:p>
      </dsp:txBody>
      <dsp:txXfrm>
        <a:off x="2276510" y="891333"/>
        <a:ext cx="1416461" cy="374400"/>
      </dsp:txXfrm>
    </dsp:sp>
    <dsp:sp modelId="{8BA768C2-22AE-4CC2-985F-2DAE07F0406C}">
      <dsp:nvSpPr>
        <dsp:cNvPr id="0" name=""/>
        <dsp:cNvSpPr/>
      </dsp:nvSpPr>
      <dsp:spPr>
        <a:xfrm>
          <a:off x="2566628" y="1265733"/>
          <a:ext cx="1416461" cy="156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实体同义词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关系名称同义词</a:t>
          </a:r>
          <a:endParaRPr lang="zh-CN" altLang="en-US" sz="1300" kern="1200" dirty="0"/>
        </a:p>
      </dsp:txBody>
      <dsp:txXfrm>
        <a:off x="2608115" y="1307220"/>
        <a:ext cx="1333487" cy="1483546"/>
      </dsp:txXfrm>
    </dsp:sp>
    <dsp:sp modelId="{708A1C5D-ABF0-4EA3-B24B-F9F460DB3679}">
      <dsp:nvSpPr>
        <dsp:cNvPr id="0" name=""/>
        <dsp:cNvSpPr/>
      </dsp:nvSpPr>
      <dsp:spPr>
        <a:xfrm>
          <a:off x="3907702" y="902204"/>
          <a:ext cx="455228" cy="35265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907702" y="972735"/>
        <a:ext cx="349431" cy="211595"/>
      </dsp:txXfrm>
    </dsp:sp>
    <dsp:sp modelId="{48C4D7A9-5AE1-4074-AFB3-8097AA38246D}">
      <dsp:nvSpPr>
        <dsp:cNvPr id="0" name=""/>
        <dsp:cNvSpPr/>
      </dsp:nvSpPr>
      <dsp:spPr>
        <a:xfrm>
          <a:off x="4551893" y="891333"/>
          <a:ext cx="1416461" cy="5616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属性融合</a:t>
          </a:r>
        </a:p>
      </dsp:txBody>
      <dsp:txXfrm>
        <a:off x="4551893" y="891333"/>
        <a:ext cx="1416461" cy="374400"/>
      </dsp:txXfrm>
    </dsp:sp>
    <dsp:sp modelId="{C682DA0B-B812-4F33-BEF3-495F621423EB}">
      <dsp:nvSpPr>
        <dsp:cNvPr id="0" name=""/>
        <dsp:cNvSpPr/>
      </dsp:nvSpPr>
      <dsp:spPr>
        <a:xfrm>
          <a:off x="4842012" y="1265733"/>
          <a:ext cx="1416461" cy="156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属性同义词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属性拆分与映射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属性值标准化</a:t>
          </a:r>
        </a:p>
      </dsp:txBody>
      <dsp:txXfrm>
        <a:off x="4883499" y="1307220"/>
        <a:ext cx="1333487" cy="1483546"/>
      </dsp:txXfrm>
    </dsp:sp>
    <dsp:sp modelId="{CC7513BF-76E8-4D67-A06B-D15A4F35D080}">
      <dsp:nvSpPr>
        <dsp:cNvPr id="0" name=""/>
        <dsp:cNvSpPr/>
      </dsp:nvSpPr>
      <dsp:spPr>
        <a:xfrm>
          <a:off x="6183085" y="902204"/>
          <a:ext cx="455228" cy="35265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183085" y="972735"/>
        <a:ext cx="349431" cy="211595"/>
      </dsp:txXfrm>
    </dsp:sp>
    <dsp:sp modelId="{AEFACE4A-D60B-4F28-B665-8C3C36FE3EAC}">
      <dsp:nvSpPr>
        <dsp:cNvPr id="0" name=""/>
        <dsp:cNvSpPr/>
      </dsp:nvSpPr>
      <dsp:spPr>
        <a:xfrm>
          <a:off x="6827276" y="891333"/>
          <a:ext cx="1416461" cy="5616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冲突检测与消解</a:t>
          </a:r>
        </a:p>
      </dsp:txBody>
      <dsp:txXfrm>
        <a:off x="6827276" y="891333"/>
        <a:ext cx="1416461" cy="374400"/>
      </dsp:txXfrm>
    </dsp:sp>
    <dsp:sp modelId="{E3C54EBE-C690-4B4D-891C-55FF83B27944}">
      <dsp:nvSpPr>
        <dsp:cNvPr id="0" name=""/>
        <dsp:cNvSpPr/>
      </dsp:nvSpPr>
      <dsp:spPr>
        <a:xfrm>
          <a:off x="7117395" y="1265733"/>
          <a:ext cx="1416461" cy="1566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属性值的冲突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关系的冲突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数据源的权威度、数据的冗余度，众包或专家校验</a:t>
          </a:r>
        </a:p>
      </dsp:txBody>
      <dsp:txXfrm>
        <a:off x="7158882" y="1307220"/>
        <a:ext cx="1333487" cy="148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16CBF-3D69-4947-9DE5-CC7EB08747F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26D1-2B4F-884A-95B7-BF629AFC1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8A3BF-D9B9-4550-9775-9852C43345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7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8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5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4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9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3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8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@author qisihua362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@author qisihua362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1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9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@author qisihua362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2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726D1-2B4F-884A-95B7-BF629AFC1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5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@author qisihua362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6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@author qisihua362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28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72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65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6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4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8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6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0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6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这部分我觉得有待商榷，可以先不加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91B35-2858-4846-B9FF-B00D0872B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8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7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4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3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3140097"/>
            <a:ext cx="12192000" cy="3717903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6"/>
          <p:cNvSpPr/>
          <p:nvPr/>
        </p:nvSpPr>
        <p:spPr>
          <a:xfrm rot="9385706">
            <a:off x="8448058" y="3150158"/>
            <a:ext cx="5574751" cy="4669207"/>
          </a:xfrm>
          <a:custGeom>
            <a:avLst/>
            <a:gdLst>
              <a:gd name="connsiteX0" fmla="*/ 0 w 2082806"/>
              <a:gd name="connsiteY0" fmla="*/ 0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0 w 2082806"/>
              <a:gd name="connsiteY4" fmla="*/ 0 h 2161700"/>
              <a:gd name="connsiteX0" fmla="*/ 154983 w 2082806"/>
              <a:gd name="connsiteY0" fmla="*/ 247973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154983 w 2082806"/>
              <a:gd name="connsiteY4" fmla="*/ 247973 h 2161700"/>
              <a:gd name="connsiteX0" fmla="*/ 108488 w 2036311"/>
              <a:gd name="connsiteY0" fmla="*/ 247973 h 2161700"/>
              <a:gd name="connsiteX1" fmla="*/ 2036311 w 2036311"/>
              <a:gd name="connsiteY1" fmla="*/ 0 h 2161700"/>
              <a:gd name="connsiteX2" fmla="*/ 2036311 w 2036311"/>
              <a:gd name="connsiteY2" fmla="*/ 2161700 h 2161700"/>
              <a:gd name="connsiteX3" fmla="*/ 0 w 2036311"/>
              <a:gd name="connsiteY3" fmla="*/ 1743246 h 2161700"/>
              <a:gd name="connsiteX4" fmla="*/ 108488 w 2036311"/>
              <a:gd name="connsiteY4" fmla="*/ 247973 h 2161700"/>
              <a:gd name="connsiteX0" fmla="*/ 108488 w 2516759"/>
              <a:gd name="connsiteY0" fmla="*/ 247973 h 2177198"/>
              <a:gd name="connsiteX1" fmla="*/ 2036311 w 2516759"/>
              <a:gd name="connsiteY1" fmla="*/ 0 h 2177198"/>
              <a:gd name="connsiteX2" fmla="*/ 2516759 w 2516759"/>
              <a:gd name="connsiteY2" fmla="*/ 2177198 h 2177198"/>
              <a:gd name="connsiteX3" fmla="*/ 0 w 2516759"/>
              <a:gd name="connsiteY3" fmla="*/ 1743246 h 2177198"/>
              <a:gd name="connsiteX4" fmla="*/ 108488 w 2516759"/>
              <a:gd name="connsiteY4" fmla="*/ 247973 h 2177198"/>
              <a:gd name="connsiteX0" fmla="*/ 524124 w 2516759"/>
              <a:gd name="connsiteY0" fmla="*/ 424618 h 2177198"/>
              <a:gd name="connsiteX1" fmla="*/ 2036311 w 2516759"/>
              <a:gd name="connsiteY1" fmla="*/ 0 h 2177198"/>
              <a:gd name="connsiteX2" fmla="*/ 2516759 w 2516759"/>
              <a:gd name="connsiteY2" fmla="*/ 2177198 h 2177198"/>
              <a:gd name="connsiteX3" fmla="*/ 0 w 2516759"/>
              <a:gd name="connsiteY3" fmla="*/ 1743246 h 2177198"/>
              <a:gd name="connsiteX4" fmla="*/ 524124 w 2516759"/>
              <a:gd name="connsiteY4" fmla="*/ 424618 h 2177198"/>
              <a:gd name="connsiteX0" fmla="*/ 295524 w 2288159"/>
              <a:gd name="connsiteY0" fmla="*/ 424618 h 2177198"/>
              <a:gd name="connsiteX1" fmla="*/ 1807711 w 2288159"/>
              <a:gd name="connsiteY1" fmla="*/ 0 h 2177198"/>
              <a:gd name="connsiteX2" fmla="*/ 2288159 w 2288159"/>
              <a:gd name="connsiteY2" fmla="*/ 2177198 h 2177198"/>
              <a:gd name="connsiteX3" fmla="*/ 0 w 2288159"/>
              <a:gd name="connsiteY3" fmla="*/ 1743246 h 2177198"/>
              <a:gd name="connsiteX4" fmla="*/ 295524 w 2288159"/>
              <a:gd name="connsiteY4" fmla="*/ 424618 h 2177198"/>
              <a:gd name="connsiteX0" fmla="*/ 648815 w 2288159"/>
              <a:gd name="connsiteY0" fmla="*/ 372663 h 2177198"/>
              <a:gd name="connsiteX1" fmla="*/ 1807711 w 2288159"/>
              <a:gd name="connsiteY1" fmla="*/ 0 h 2177198"/>
              <a:gd name="connsiteX2" fmla="*/ 2288159 w 2288159"/>
              <a:gd name="connsiteY2" fmla="*/ 2177198 h 2177198"/>
              <a:gd name="connsiteX3" fmla="*/ 0 w 2288159"/>
              <a:gd name="connsiteY3" fmla="*/ 1743246 h 2177198"/>
              <a:gd name="connsiteX4" fmla="*/ 648815 w 2288159"/>
              <a:gd name="connsiteY4" fmla="*/ 372663 h 2177198"/>
              <a:gd name="connsiteX0" fmla="*/ 648815 w 2288159"/>
              <a:gd name="connsiteY0" fmla="*/ 237581 h 2042116"/>
              <a:gd name="connsiteX1" fmla="*/ 1942793 w 2288159"/>
              <a:gd name="connsiteY1" fmla="*/ 0 h 2042116"/>
              <a:gd name="connsiteX2" fmla="*/ 2288159 w 2288159"/>
              <a:gd name="connsiteY2" fmla="*/ 2042116 h 2042116"/>
              <a:gd name="connsiteX3" fmla="*/ 0 w 2288159"/>
              <a:gd name="connsiteY3" fmla="*/ 1608164 h 2042116"/>
              <a:gd name="connsiteX4" fmla="*/ 648815 w 2288159"/>
              <a:gd name="connsiteY4" fmla="*/ 237581 h 2042116"/>
              <a:gd name="connsiteX0" fmla="*/ 648815 w 2142686"/>
              <a:gd name="connsiteY0" fmla="*/ 237581 h 1907035"/>
              <a:gd name="connsiteX1" fmla="*/ 1942793 w 2142686"/>
              <a:gd name="connsiteY1" fmla="*/ 0 h 1907035"/>
              <a:gd name="connsiteX2" fmla="*/ 2142686 w 2142686"/>
              <a:gd name="connsiteY2" fmla="*/ 1907035 h 1907035"/>
              <a:gd name="connsiteX3" fmla="*/ 0 w 2142686"/>
              <a:gd name="connsiteY3" fmla="*/ 1608164 h 1907035"/>
              <a:gd name="connsiteX4" fmla="*/ 648815 w 2142686"/>
              <a:gd name="connsiteY4" fmla="*/ 237581 h 1907035"/>
              <a:gd name="connsiteX0" fmla="*/ 0 w 1493871"/>
              <a:gd name="connsiteY0" fmla="*/ 237581 h 1975949"/>
              <a:gd name="connsiteX1" fmla="*/ 1293978 w 1493871"/>
              <a:gd name="connsiteY1" fmla="*/ 0 h 1975949"/>
              <a:gd name="connsiteX2" fmla="*/ 1493871 w 1493871"/>
              <a:gd name="connsiteY2" fmla="*/ 1907035 h 1975949"/>
              <a:gd name="connsiteX3" fmla="*/ 194152 w 1493871"/>
              <a:gd name="connsiteY3" fmla="*/ 1975949 h 1975949"/>
              <a:gd name="connsiteX4" fmla="*/ 0 w 1493871"/>
              <a:gd name="connsiteY4" fmla="*/ 237581 h 1975949"/>
              <a:gd name="connsiteX0" fmla="*/ 0 w 1967908"/>
              <a:gd name="connsiteY0" fmla="*/ 162524 h 1975949"/>
              <a:gd name="connsiteX1" fmla="*/ 1768015 w 1967908"/>
              <a:gd name="connsiteY1" fmla="*/ 0 h 1975949"/>
              <a:gd name="connsiteX2" fmla="*/ 1967908 w 1967908"/>
              <a:gd name="connsiteY2" fmla="*/ 1907035 h 1975949"/>
              <a:gd name="connsiteX3" fmla="*/ 668189 w 1967908"/>
              <a:gd name="connsiteY3" fmla="*/ 1975949 h 1975949"/>
              <a:gd name="connsiteX4" fmla="*/ 0 w 1967908"/>
              <a:gd name="connsiteY4" fmla="*/ 162524 h 1975949"/>
              <a:gd name="connsiteX0" fmla="*/ 0 w 1967908"/>
              <a:gd name="connsiteY0" fmla="*/ 216837 h 2030262"/>
              <a:gd name="connsiteX1" fmla="*/ 1295065 w 1967908"/>
              <a:gd name="connsiteY1" fmla="*/ 0 h 2030262"/>
              <a:gd name="connsiteX2" fmla="*/ 1967908 w 1967908"/>
              <a:gd name="connsiteY2" fmla="*/ 1961348 h 2030262"/>
              <a:gd name="connsiteX3" fmla="*/ 668189 w 1967908"/>
              <a:gd name="connsiteY3" fmla="*/ 2030262 h 2030262"/>
              <a:gd name="connsiteX4" fmla="*/ 0 w 1967908"/>
              <a:gd name="connsiteY4" fmla="*/ 216837 h 2030262"/>
              <a:gd name="connsiteX0" fmla="*/ 0 w 1672059"/>
              <a:gd name="connsiteY0" fmla="*/ 216837 h 2030262"/>
              <a:gd name="connsiteX1" fmla="*/ 1295065 w 1672059"/>
              <a:gd name="connsiteY1" fmla="*/ 0 h 2030262"/>
              <a:gd name="connsiteX2" fmla="*/ 1672059 w 1672059"/>
              <a:gd name="connsiteY2" fmla="*/ 1872813 h 2030262"/>
              <a:gd name="connsiteX3" fmla="*/ 668189 w 1672059"/>
              <a:gd name="connsiteY3" fmla="*/ 2030262 h 2030262"/>
              <a:gd name="connsiteX4" fmla="*/ 0 w 1672059"/>
              <a:gd name="connsiteY4" fmla="*/ 216837 h 2030262"/>
              <a:gd name="connsiteX0" fmla="*/ 0 w 2165122"/>
              <a:gd name="connsiteY0" fmla="*/ 0 h 1813425"/>
              <a:gd name="connsiteX1" fmla="*/ 2165122 w 2165122"/>
              <a:gd name="connsiteY1" fmla="*/ 112089 h 1813425"/>
              <a:gd name="connsiteX2" fmla="*/ 1672059 w 2165122"/>
              <a:gd name="connsiteY2" fmla="*/ 1655976 h 1813425"/>
              <a:gd name="connsiteX3" fmla="*/ 668189 w 2165122"/>
              <a:gd name="connsiteY3" fmla="*/ 1813425 h 1813425"/>
              <a:gd name="connsiteX4" fmla="*/ 0 w 2165122"/>
              <a:gd name="connsiteY4" fmla="*/ 0 h 181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122" h="1813425">
                <a:moveTo>
                  <a:pt x="0" y="0"/>
                </a:moveTo>
                <a:lnTo>
                  <a:pt x="2165122" y="112089"/>
                </a:lnTo>
                <a:lnTo>
                  <a:pt x="1672059" y="1655976"/>
                </a:lnTo>
                <a:lnTo>
                  <a:pt x="668189" y="181342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6"/>
          <p:cNvSpPr/>
          <p:nvPr/>
        </p:nvSpPr>
        <p:spPr>
          <a:xfrm rot="20272431">
            <a:off x="1817865" y="1374985"/>
            <a:ext cx="8787536" cy="7601923"/>
          </a:xfrm>
          <a:custGeom>
            <a:avLst/>
            <a:gdLst>
              <a:gd name="connsiteX0" fmla="*/ 0 w 2082806"/>
              <a:gd name="connsiteY0" fmla="*/ 0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0 w 2082806"/>
              <a:gd name="connsiteY4" fmla="*/ 0 h 2161700"/>
              <a:gd name="connsiteX0" fmla="*/ 154983 w 2082806"/>
              <a:gd name="connsiteY0" fmla="*/ 247973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154983 w 2082806"/>
              <a:gd name="connsiteY4" fmla="*/ 247973 h 2161700"/>
              <a:gd name="connsiteX0" fmla="*/ 108488 w 2036311"/>
              <a:gd name="connsiteY0" fmla="*/ 247973 h 2161700"/>
              <a:gd name="connsiteX1" fmla="*/ 2036311 w 2036311"/>
              <a:gd name="connsiteY1" fmla="*/ 0 h 2161700"/>
              <a:gd name="connsiteX2" fmla="*/ 2036311 w 2036311"/>
              <a:gd name="connsiteY2" fmla="*/ 2161700 h 2161700"/>
              <a:gd name="connsiteX3" fmla="*/ 0 w 2036311"/>
              <a:gd name="connsiteY3" fmla="*/ 1743246 h 2161700"/>
              <a:gd name="connsiteX4" fmla="*/ 108488 w 2036311"/>
              <a:gd name="connsiteY4" fmla="*/ 247973 h 2161700"/>
              <a:gd name="connsiteX0" fmla="*/ 108488 w 2516759"/>
              <a:gd name="connsiteY0" fmla="*/ 247973 h 2177198"/>
              <a:gd name="connsiteX1" fmla="*/ 2036311 w 2516759"/>
              <a:gd name="connsiteY1" fmla="*/ 0 h 2177198"/>
              <a:gd name="connsiteX2" fmla="*/ 2516759 w 2516759"/>
              <a:gd name="connsiteY2" fmla="*/ 2177198 h 2177198"/>
              <a:gd name="connsiteX3" fmla="*/ 0 w 2516759"/>
              <a:gd name="connsiteY3" fmla="*/ 1743246 h 2177198"/>
              <a:gd name="connsiteX4" fmla="*/ 108488 w 2516759"/>
              <a:gd name="connsiteY4" fmla="*/ 247973 h 21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759" h="2177198">
                <a:moveTo>
                  <a:pt x="108488" y="247973"/>
                </a:moveTo>
                <a:lnTo>
                  <a:pt x="2036311" y="0"/>
                </a:lnTo>
                <a:lnTo>
                  <a:pt x="2516759" y="2177198"/>
                </a:lnTo>
                <a:lnTo>
                  <a:pt x="0" y="1743246"/>
                </a:lnTo>
                <a:lnTo>
                  <a:pt x="108488" y="247973"/>
                </a:lnTo>
                <a:close/>
              </a:path>
            </a:pathLst>
          </a:custGeom>
          <a:noFill/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6"/>
          <p:cNvSpPr/>
          <p:nvPr/>
        </p:nvSpPr>
        <p:spPr>
          <a:xfrm rot="966299">
            <a:off x="-1027563" y="-457050"/>
            <a:ext cx="6038846" cy="5374700"/>
          </a:xfrm>
          <a:custGeom>
            <a:avLst/>
            <a:gdLst>
              <a:gd name="connsiteX0" fmla="*/ 0 w 2082806"/>
              <a:gd name="connsiteY0" fmla="*/ 0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0 w 2082806"/>
              <a:gd name="connsiteY4" fmla="*/ 0 h 2161700"/>
              <a:gd name="connsiteX0" fmla="*/ 154983 w 2082806"/>
              <a:gd name="connsiteY0" fmla="*/ 247973 h 2161700"/>
              <a:gd name="connsiteX1" fmla="*/ 2082806 w 2082806"/>
              <a:gd name="connsiteY1" fmla="*/ 0 h 2161700"/>
              <a:gd name="connsiteX2" fmla="*/ 2082806 w 2082806"/>
              <a:gd name="connsiteY2" fmla="*/ 2161700 h 2161700"/>
              <a:gd name="connsiteX3" fmla="*/ 0 w 2082806"/>
              <a:gd name="connsiteY3" fmla="*/ 2161700 h 2161700"/>
              <a:gd name="connsiteX4" fmla="*/ 154983 w 2082806"/>
              <a:gd name="connsiteY4" fmla="*/ 247973 h 2161700"/>
              <a:gd name="connsiteX0" fmla="*/ 108488 w 2036311"/>
              <a:gd name="connsiteY0" fmla="*/ 247973 h 2161700"/>
              <a:gd name="connsiteX1" fmla="*/ 2036311 w 2036311"/>
              <a:gd name="connsiteY1" fmla="*/ 0 h 2161700"/>
              <a:gd name="connsiteX2" fmla="*/ 2036311 w 2036311"/>
              <a:gd name="connsiteY2" fmla="*/ 2161700 h 2161700"/>
              <a:gd name="connsiteX3" fmla="*/ 0 w 2036311"/>
              <a:gd name="connsiteY3" fmla="*/ 1743246 h 2161700"/>
              <a:gd name="connsiteX4" fmla="*/ 108488 w 2036311"/>
              <a:gd name="connsiteY4" fmla="*/ 247973 h 2161700"/>
              <a:gd name="connsiteX0" fmla="*/ 108488 w 2516759"/>
              <a:gd name="connsiteY0" fmla="*/ 247973 h 2177198"/>
              <a:gd name="connsiteX1" fmla="*/ 2036311 w 2516759"/>
              <a:gd name="connsiteY1" fmla="*/ 0 h 2177198"/>
              <a:gd name="connsiteX2" fmla="*/ 2516759 w 2516759"/>
              <a:gd name="connsiteY2" fmla="*/ 2177198 h 2177198"/>
              <a:gd name="connsiteX3" fmla="*/ 0 w 2516759"/>
              <a:gd name="connsiteY3" fmla="*/ 1743246 h 2177198"/>
              <a:gd name="connsiteX4" fmla="*/ 108488 w 2516759"/>
              <a:gd name="connsiteY4" fmla="*/ 247973 h 2177198"/>
              <a:gd name="connsiteX0" fmla="*/ 524124 w 2516759"/>
              <a:gd name="connsiteY0" fmla="*/ 424618 h 2177198"/>
              <a:gd name="connsiteX1" fmla="*/ 2036311 w 2516759"/>
              <a:gd name="connsiteY1" fmla="*/ 0 h 2177198"/>
              <a:gd name="connsiteX2" fmla="*/ 2516759 w 2516759"/>
              <a:gd name="connsiteY2" fmla="*/ 2177198 h 2177198"/>
              <a:gd name="connsiteX3" fmla="*/ 0 w 2516759"/>
              <a:gd name="connsiteY3" fmla="*/ 1743246 h 2177198"/>
              <a:gd name="connsiteX4" fmla="*/ 524124 w 2516759"/>
              <a:gd name="connsiteY4" fmla="*/ 424618 h 2177198"/>
              <a:gd name="connsiteX0" fmla="*/ 295524 w 2288159"/>
              <a:gd name="connsiteY0" fmla="*/ 424618 h 2177198"/>
              <a:gd name="connsiteX1" fmla="*/ 1807711 w 2288159"/>
              <a:gd name="connsiteY1" fmla="*/ 0 h 2177198"/>
              <a:gd name="connsiteX2" fmla="*/ 2288159 w 2288159"/>
              <a:gd name="connsiteY2" fmla="*/ 2177198 h 2177198"/>
              <a:gd name="connsiteX3" fmla="*/ 0 w 2288159"/>
              <a:gd name="connsiteY3" fmla="*/ 1743246 h 2177198"/>
              <a:gd name="connsiteX4" fmla="*/ 295524 w 2288159"/>
              <a:gd name="connsiteY4" fmla="*/ 424618 h 2177198"/>
              <a:gd name="connsiteX0" fmla="*/ 648815 w 2288159"/>
              <a:gd name="connsiteY0" fmla="*/ 372663 h 2177198"/>
              <a:gd name="connsiteX1" fmla="*/ 1807711 w 2288159"/>
              <a:gd name="connsiteY1" fmla="*/ 0 h 2177198"/>
              <a:gd name="connsiteX2" fmla="*/ 2288159 w 2288159"/>
              <a:gd name="connsiteY2" fmla="*/ 2177198 h 2177198"/>
              <a:gd name="connsiteX3" fmla="*/ 0 w 2288159"/>
              <a:gd name="connsiteY3" fmla="*/ 1743246 h 2177198"/>
              <a:gd name="connsiteX4" fmla="*/ 648815 w 2288159"/>
              <a:gd name="connsiteY4" fmla="*/ 372663 h 2177198"/>
              <a:gd name="connsiteX0" fmla="*/ 648815 w 2288159"/>
              <a:gd name="connsiteY0" fmla="*/ 237581 h 2042116"/>
              <a:gd name="connsiteX1" fmla="*/ 1942793 w 2288159"/>
              <a:gd name="connsiteY1" fmla="*/ 0 h 2042116"/>
              <a:gd name="connsiteX2" fmla="*/ 2288159 w 2288159"/>
              <a:gd name="connsiteY2" fmla="*/ 2042116 h 2042116"/>
              <a:gd name="connsiteX3" fmla="*/ 0 w 2288159"/>
              <a:gd name="connsiteY3" fmla="*/ 1608164 h 2042116"/>
              <a:gd name="connsiteX4" fmla="*/ 648815 w 2288159"/>
              <a:gd name="connsiteY4" fmla="*/ 237581 h 2042116"/>
              <a:gd name="connsiteX0" fmla="*/ 648815 w 2142686"/>
              <a:gd name="connsiteY0" fmla="*/ 237581 h 1907035"/>
              <a:gd name="connsiteX1" fmla="*/ 1942793 w 2142686"/>
              <a:gd name="connsiteY1" fmla="*/ 0 h 1907035"/>
              <a:gd name="connsiteX2" fmla="*/ 2142686 w 2142686"/>
              <a:gd name="connsiteY2" fmla="*/ 1907035 h 1907035"/>
              <a:gd name="connsiteX3" fmla="*/ 0 w 2142686"/>
              <a:gd name="connsiteY3" fmla="*/ 1608164 h 1907035"/>
              <a:gd name="connsiteX4" fmla="*/ 648815 w 2142686"/>
              <a:gd name="connsiteY4" fmla="*/ 237581 h 19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2686" h="1907035">
                <a:moveTo>
                  <a:pt x="648815" y="237581"/>
                </a:moveTo>
                <a:lnTo>
                  <a:pt x="1942793" y="0"/>
                </a:lnTo>
                <a:lnTo>
                  <a:pt x="2142686" y="1907035"/>
                </a:lnTo>
                <a:lnTo>
                  <a:pt x="0" y="1608164"/>
                </a:lnTo>
                <a:lnTo>
                  <a:pt x="648815" y="237581"/>
                </a:lnTo>
                <a:close/>
              </a:path>
            </a:pathLst>
          </a:custGeom>
          <a:noFill/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46655" y="2702103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知识图谱构建总结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3308" y="3758489"/>
            <a:ext cx="4765384" cy="355600"/>
            <a:chOff x="3720191" y="4391186"/>
            <a:chExt cx="4765384" cy="355600"/>
          </a:xfrm>
          <a:solidFill>
            <a:srgbClr val="F35704"/>
          </a:solidFill>
        </p:grpSpPr>
        <p:cxnSp>
          <p:nvCxnSpPr>
            <p:cNvPr id="4" name="直接连接符 3"/>
            <p:cNvCxnSpPr/>
            <p:nvPr/>
          </p:nvCxnSpPr>
          <p:spPr>
            <a:xfrm>
              <a:off x="3720191" y="4568986"/>
              <a:ext cx="1976205" cy="0"/>
            </a:xfrm>
            <a:prstGeom prst="line">
              <a:avLst/>
            </a:prstGeom>
            <a:grpFill/>
            <a:ln>
              <a:solidFill>
                <a:srgbClr val="F357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菱形 4"/>
            <p:cNvSpPr/>
            <p:nvPr/>
          </p:nvSpPr>
          <p:spPr>
            <a:xfrm>
              <a:off x="5925083" y="4391186"/>
              <a:ext cx="355600" cy="3556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509370" y="4568986"/>
              <a:ext cx="1976205" cy="0"/>
            </a:xfrm>
            <a:prstGeom prst="line">
              <a:avLst/>
            </a:prstGeom>
            <a:grpFill/>
            <a:ln>
              <a:solidFill>
                <a:srgbClr val="F357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i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保障计划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37802" y="3477079"/>
            <a:ext cx="1116225" cy="10330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平安福</a:t>
            </a:r>
            <a:r>
              <a:rPr lang="en-US" altLang="zh-CN" sz="1400" dirty="0" smtClean="0"/>
              <a:t>2019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837802" y="1639000"/>
            <a:ext cx="1116225" cy="10330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平安福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保障计划概念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5366815" y="3834857"/>
            <a:ext cx="1116224" cy="10330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平安福（</a:t>
            </a:r>
            <a:r>
              <a:rPr lang="en-US" altLang="zh-CN" sz="1400" dirty="0" smtClean="0"/>
              <a:t>2019</a:t>
            </a:r>
            <a:r>
              <a:rPr lang="zh-CN" altLang="en-US" sz="1400" dirty="0" smtClean="0"/>
              <a:t>医疗）</a:t>
            </a:r>
            <a:endParaRPr lang="zh-CN" altLang="en-US" sz="1400" dirty="0"/>
          </a:p>
        </p:txBody>
      </p:sp>
      <p:sp>
        <p:nvSpPr>
          <p:cNvPr id="25" name="椭圆 24"/>
          <p:cNvSpPr/>
          <p:nvPr/>
        </p:nvSpPr>
        <p:spPr>
          <a:xfrm>
            <a:off x="1859038" y="5142052"/>
            <a:ext cx="1116224" cy="10330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平安福（</a:t>
            </a:r>
            <a:r>
              <a:rPr lang="en-US" altLang="zh-CN" sz="1400" dirty="0" smtClean="0"/>
              <a:t>2019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（医疗）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3948882" y="4720400"/>
            <a:ext cx="1116224" cy="10330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平安福（</a:t>
            </a:r>
            <a:r>
              <a:rPr lang="en-US" altLang="zh-CN" sz="1400" dirty="0" smtClean="0"/>
              <a:t>2019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（终生）</a:t>
            </a:r>
            <a:endParaRPr lang="zh-CN" altLang="en-US" sz="14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34154" y="3093687"/>
            <a:ext cx="5350598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3" idx="4"/>
            <a:endCxn id="19" idx="0"/>
          </p:cNvCxnSpPr>
          <p:nvPr/>
        </p:nvCxnSpPr>
        <p:spPr>
          <a:xfrm>
            <a:off x="1395915" y="2672035"/>
            <a:ext cx="0" cy="80504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9" idx="5"/>
            <a:endCxn id="26" idx="2"/>
          </p:cNvCxnSpPr>
          <p:nvPr/>
        </p:nvCxnSpPr>
        <p:spPr>
          <a:xfrm>
            <a:off x="1790560" y="4358830"/>
            <a:ext cx="2158322" cy="878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9" idx="6"/>
            <a:endCxn id="24" idx="2"/>
          </p:cNvCxnSpPr>
          <p:nvPr/>
        </p:nvCxnSpPr>
        <p:spPr>
          <a:xfrm>
            <a:off x="1954027" y="3993597"/>
            <a:ext cx="3412788" cy="3577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4"/>
            <a:endCxn id="25" idx="1"/>
          </p:cNvCxnSpPr>
          <p:nvPr/>
        </p:nvCxnSpPr>
        <p:spPr>
          <a:xfrm>
            <a:off x="1395915" y="4510114"/>
            <a:ext cx="626590" cy="7832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506606">
            <a:off x="2203218" y="4344986"/>
            <a:ext cx="52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主险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 rot="3212647">
            <a:off x="1410847" y="4703908"/>
            <a:ext cx="96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必</a:t>
            </a:r>
            <a:r>
              <a:rPr lang="zh-CN" altLang="en-US" sz="1200" dirty="0" smtClean="0"/>
              <a:t>选附加险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 rot="347826">
            <a:off x="2258833" y="3800998"/>
            <a:ext cx="110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可选附加险</a:t>
            </a:r>
            <a:endParaRPr lang="zh-CN" altLang="en-US" sz="12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3140762" y="1108916"/>
            <a:ext cx="0" cy="1984771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41738" y="1195449"/>
            <a:ext cx="15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保障计划体系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3885" y="1171976"/>
            <a:ext cx="15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险</a:t>
            </a:r>
            <a:r>
              <a:rPr lang="zh-CN" altLang="en-US" dirty="0" smtClean="0"/>
              <a:t>种类型体系</a:t>
            </a:r>
            <a:endParaRPr lang="zh-CN" alt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798881" y="2124960"/>
            <a:ext cx="3629260" cy="36386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保障计划以多个产品的组合形态作为一个整体，具有新的属性，故单独建立概念体系与实例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保障计划实例与险种类型中的产品实例可灵活建立关系，进行内部角色区分；若有更大的颗粒度的“保障方案”组合，也可以进行定义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10882" y="1577086"/>
            <a:ext cx="1129721" cy="10455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产品体系概念</a:t>
            </a:r>
            <a:endParaRPr lang="zh-CN" altLang="en-US" sz="1200" dirty="0"/>
          </a:p>
        </p:txBody>
      </p:sp>
      <p:cxnSp>
        <p:nvCxnSpPr>
          <p:cNvPr id="133" name="直接箭头连接符 132"/>
          <p:cNvCxnSpPr>
            <a:stCxn id="32" idx="5"/>
            <a:endCxn id="24" idx="0"/>
          </p:cNvCxnSpPr>
          <p:nvPr/>
        </p:nvCxnSpPr>
        <p:spPr>
          <a:xfrm>
            <a:off x="4875159" y="2469497"/>
            <a:ext cx="1049768" cy="13653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32" idx="4"/>
            <a:endCxn id="26" idx="0"/>
          </p:cNvCxnSpPr>
          <p:nvPr/>
        </p:nvCxnSpPr>
        <p:spPr>
          <a:xfrm>
            <a:off x="4475743" y="2622611"/>
            <a:ext cx="31251" cy="20977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32" idx="3"/>
            <a:endCxn id="25" idx="7"/>
          </p:cNvCxnSpPr>
          <p:nvPr/>
        </p:nvCxnSpPr>
        <p:spPr>
          <a:xfrm flipH="1">
            <a:off x="2811795" y="2469497"/>
            <a:ext cx="1264531" cy="28238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36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>
            <a:off x="7225382" y="3294909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业务体系疾病建设</a:t>
            </a: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6148" y="1207856"/>
            <a:ext cx="10531521" cy="539941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两类上位概念候选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：“重大疾病”，“特定轻疾”等：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定义范围与具体产品有关 ，属于产品业务强相关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存在具体疾病同时从属于不同“概念”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KBQA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存在回答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盲点和风险（例如：疾病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是不是产品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的重大疾病保障范围？）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结论：候选</a:t>
            </a:r>
            <a:r>
              <a:rPr lang="en-US" altLang="zh-CN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不适合建设成上位概念，适合建立疾病与产品的保障关系</a:t>
            </a:r>
            <a:r>
              <a:rPr lang="en-US" altLang="zh-CN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7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7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：“与心脑血管相关的疾病”，“恶性肿瘤相关疾病”等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从疾病病理出发，业务弱相关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也存在具体疾病同时从属不同“概念”，但是由于疾病概念之间客观上确实存在交集，例  如：“</a:t>
            </a:r>
            <a:r>
              <a:rPr lang="zh-CN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轻微</a:t>
            </a: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脑中风</a:t>
            </a:r>
            <a:r>
              <a:rPr lang="zh-CN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后遗症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，同时从属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与心脏或脑血管相关的疾病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’, ‘</a:t>
            </a:r>
            <a:r>
              <a:rPr lang="en-US" altLang="zh-CN" sz="1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与神经系统相关的疾病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KBQA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中问到相关问题，答案并不会错。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少量条款上存在缺少明确此类上位概念，可从关系出发，复用保障关系作为上位概念（占比约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），例如：条款中存在“保障眼睛特定疾病”关系以及具体眼部疾病，可人工补充上位概念“眼睛相关疾病”</a:t>
            </a:r>
            <a:endParaRPr lang="zh-CN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结论：候选</a:t>
            </a:r>
            <a:r>
              <a:rPr lang="en-US" altLang="zh-CN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en-US" sz="17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建设成上位概念</a:t>
            </a:r>
            <a:endParaRPr lang="en-US" altLang="zh-CN" sz="17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复杂属性设计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309538" y="678064"/>
            <a:ext cx="5198654" cy="24156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-33386" y="1073755"/>
            <a:ext cx="6287041" cy="1493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保费（跨域，与年龄，性别，甚至职业相关）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期，犹豫期，保险期间等（带条件）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11673" y="5200432"/>
            <a:ext cx="935310" cy="8656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条款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84009" y="1237351"/>
            <a:ext cx="5198654" cy="5071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47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不同渠道属性值管理，通过将属性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对序列化成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类型，在平台层解析，例如：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9000" lvl="1" indent="0">
              <a:lnSpc>
                <a:spcPct val="120000"/>
              </a:lnSpc>
              <a:buNone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7600" lvl="1">
              <a:lnSpc>
                <a:spcPct val="120000"/>
              </a:lnSpc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9000" lvl="1" indent="0">
              <a:lnSpc>
                <a:spcPct val="120000"/>
              </a:lnSpc>
              <a:buNone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9000" lvl="1" indent="0">
              <a:lnSpc>
                <a:spcPct val="120000"/>
              </a:lnSpc>
              <a:buNone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9000" lvl="1" indent="0">
              <a:lnSpc>
                <a:spcPct val="12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4750" lvl="1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复杂属性独立成实体，通过建立关系进行表示；以保费表示为例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32652" y="5200431"/>
            <a:ext cx="935310" cy="86560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男</a:t>
            </a:r>
            <a:endParaRPr lang="zh-CN" altLang="en-US" sz="1200" dirty="0"/>
          </a:p>
        </p:txBody>
      </p:sp>
      <p:cxnSp>
        <p:nvCxnSpPr>
          <p:cNvPr id="4" name="直接箭头连接符 3"/>
          <p:cNvCxnSpPr>
            <a:stCxn id="9" idx="6"/>
            <a:endCxn id="13" idx="2"/>
          </p:cNvCxnSpPr>
          <p:nvPr/>
        </p:nvCxnSpPr>
        <p:spPr>
          <a:xfrm flipV="1">
            <a:off x="8146983" y="5633233"/>
            <a:ext cx="1885669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24494" y="5278332"/>
            <a:ext cx="115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X1</a:t>
            </a:r>
            <a:r>
              <a:rPr lang="zh-CN" altLang="en-US" sz="1400" dirty="0" smtClean="0"/>
              <a:t>岁：</a:t>
            </a:r>
            <a:r>
              <a:rPr lang="en-US" altLang="zh-CN" sz="1400" dirty="0" smtClean="0"/>
              <a:t>Y1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524493" y="5706521"/>
            <a:ext cx="115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X2</a:t>
            </a:r>
            <a:r>
              <a:rPr lang="zh-CN" altLang="en-US" sz="1400" dirty="0" smtClean="0"/>
              <a:t>岁：</a:t>
            </a:r>
            <a:r>
              <a:rPr lang="en-US" altLang="zh-CN" sz="1400" dirty="0" smtClean="0"/>
              <a:t>Y2</a:t>
            </a:r>
            <a:r>
              <a:rPr lang="zh-CN" altLang="en-US" sz="1400" dirty="0" smtClean="0"/>
              <a:t>元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02710" y="2018008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1957" r="-656" b="-1957"/>
          <a:stretch/>
        </p:blipFill>
        <p:spPr>
          <a:xfrm>
            <a:off x="978622" y="2123248"/>
            <a:ext cx="4139768" cy="4625932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5531154" y="2995955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1674" y="2252106"/>
            <a:ext cx="4567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条款</a:t>
            </a:r>
            <a:r>
              <a:rPr lang="en-US" altLang="zh-CN" sz="1400" dirty="0" smtClean="0"/>
              <a:t>id: …</a:t>
            </a:r>
          </a:p>
          <a:p>
            <a:r>
              <a:rPr lang="zh-CN" altLang="en-US" sz="1400" dirty="0" smtClean="0"/>
              <a:t>犹豫期</a:t>
            </a:r>
            <a:r>
              <a:rPr lang="en-US" altLang="zh-CN" sz="1400" dirty="0" smtClean="0"/>
              <a:t>: “{“</a:t>
            </a:r>
            <a:r>
              <a:rPr lang="en-US" altLang="zh-CN" sz="1400" dirty="0" err="1" smtClean="0"/>
              <a:t>general_source</a:t>
            </a:r>
            <a:r>
              <a:rPr lang="en-US" altLang="zh-CN" sz="1400" dirty="0" smtClean="0"/>
              <a:t>”: 60.0, </a:t>
            </a:r>
          </a:p>
          <a:p>
            <a:r>
              <a:rPr lang="en-US" altLang="zh-CN" sz="1400" dirty="0"/>
              <a:t>	 </a:t>
            </a:r>
            <a:r>
              <a:rPr lang="en-US" altLang="zh-CN" sz="1400" dirty="0" smtClean="0"/>
              <a:t>    “</a:t>
            </a:r>
            <a:r>
              <a:rPr lang="en-US" altLang="zh-CN" sz="1400" dirty="0" err="1" smtClean="0">
                <a:solidFill>
                  <a:schemeClr val="accent2"/>
                </a:solidFill>
              </a:rPr>
              <a:t>jinguanjia_line</a:t>
            </a:r>
            <a:r>
              <a:rPr lang="en-US" altLang="zh-CN" sz="1400" dirty="0" smtClean="0"/>
              <a:t>”: “</a:t>
            </a:r>
            <a:r>
              <a:rPr lang="zh-CN" altLang="en-US" sz="1400" dirty="0"/>
              <a:t>可预约服务人员咨询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		                          </a:t>
            </a:r>
            <a:r>
              <a:rPr lang="zh-CN" altLang="en-US" sz="1400" dirty="0" smtClean="0"/>
              <a:t>定制</a:t>
            </a:r>
            <a:r>
              <a:rPr lang="zh-CN" altLang="en-US" sz="1400" dirty="0"/>
              <a:t>保障计划</a:t>
            </a:r>
            <a:r>
              <a:rPr lang="en-US" altLang="zh-CN" sz="1400" dirty="0" smtClean="0"/>
              <a:t>”}”</a:t>
            </a:r>
          </a:p>
          <a:p>
            <a:r>
              <a:rPr lang="zh-CN" altLang="en-US" sz="1400" dirty="0" smtClean="0"/>
              <a:t>保险期间</a:t>
            </a:r>
            <a:r>
              <a:rPr lang="en-US" altLang="zh-CN" sz="1400" dirty="0" smtClean="0"/>
              <a:t>: “{“</a:t>
            </a:r>
            <a:r>
              <a:rPr lang="en-US" altLang="zh-CN" sz="1400" dirty="0" err="1"/>
              <a:t>general_source</a:t>
            </a:r>
            <a:r>
              <a:rPr lang="en-US" altLang="zh-CN" sz="1400" dirty="0"/>
              <a:t>”: </a:t>
            </a:r>
            <a:r>
              <a:rPr lang="en-US" altLang="zh-CN" sz="1400" dirty="0" smtClean="0"/>
              <a:t>1.0, </a:t>
            </a:r>
            <a:endParaRPr lang="en-US" altLang="zh-CN" sz="1400" dirty="0"/>
          </a:p>
          <a:p>
            <a:r>
              <a:rPr lang="en-US" altLang="zh-CN" sz="1400" dirty="0"/>
              <a:t>	     </a:t>
            </a:r>
            <a:r>
              <a:rPr lang="en-US" altLang="zh-CN" sz="1400" dirty="0" smtClean="0"/>
              <a:t>      “</a:t>
            </a:r>
            <a:r>
              <a:rPr lang="en-US" altLang="zh-CN" sz="1400" dirty="0" err="1">
                <a:solidFill>
                  <a:schemeClr val="accent2"/>
                </a:solidFill>
              </a:rPr>
              <a:t>jinguanjia_line</a:t>
            </a:r>
            <a:r>
              <a:rPr lang="en-US" altLang="zh-CN" sz="1400" dirty="0"/>
              <a:t>”: </a:t>
            </a:r>
            <a:r>
              <a:rPr lang="en-US" altLang="zh-CN" sz="1400" dirty="0" smtClean="0"/>
              <a:t>“</a:t>
            </a:r>
            <a:r>
              <a:rPr lang="zh-CN" altLang="en-US" sz="1400" dirty="0"/>
              <a:t>可预约服务人员咨询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        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                     </a:t>
            </a:r>
            <a:r>
              <a:rPr lang="zh-CN" altLang="en-US" sz="1400" dirty="0" smtClean="0"/>
              <a:t>定制</a:t>
            </a:r>
            <a:r>
              <a:rPr lang="zh-CN" altLang="en-US" sz="1400" dirty="0"/>
              <a:t>保障计划</a:t>
            </a:r>
            <a:r>
              <a:rPr lang="en-US" altLang="zh-CN" sz="1400" dirty="0" smtClean="0"/>
              <a:t>”}”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复杂关系表示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98292" y="2083976"/>
            <a:ext cx="5198654" cy="776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核赔关系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8109" y="2077016"/>
            <a:ext cx="5198654" cy="776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疾病核保关系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 400013"/>
          <p:cNvSpPr txBox="1"/>
          <p:nvPr/>
        </p:nvSpPr>
        <p:spPr>
          <a:xfrm>
            <a:off x="1106130" y="2230579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637853">
            <a:off x="1275027" y="2146139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Object 400013"/>
          <p:cNvSpPr txBox="1"/>
          <p:nvPr/>
        </p:nvSpPr>
        <p:spPr>
          <a:xfrm>
            <a:off x="6390944" y="2232282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637853">
            <a:off x="6559841" y="2147842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065" y="3402948"/>
            <a:ext cx="3779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第一阶段：三轮疾病核保问答进行状态编码为多个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对，存储在核保关系属性中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第二阶段：考虑使用事理图谱表示</a:t>
            </a:r>
          </a:p>
        </p:txBody>
      </p:sp>
      <p:sp>
        <p:nvSpPr>
          <p:cNvPr id="3" name="矩形 2"/>
          <p:cNvSpPr/>
          <p:nvPr/>
        </p:nvSpPr>
        <p:spPr>
          <a:xfrm>
            <a:off x="6422473" y="3348288"/>
            <a:ext cx="3701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先建立疾病保障关系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，近似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疾病核赔关系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挖掘非疾病保障关系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第三阶段：增加更多业务规则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核保相关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6" y="1265916"/>
            <a:ext cx="10992227" cy="32517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核保相关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731993" y="1296265"/>
            <a:ext cx="3856828" cy="4642075"/>
            <a:chOff x="731993" y="1296265"/>
            <a:chExt cx="3856828" cy="4642075"/>
          </a:xfrm>
        </p:grpSpPr>
        <p:sp>
          <p:nvSpPr>
            <p:cNvPr id="42" name="椭圆 41"/>
            <p:cNvSpPr/>
            <p:nvPr/>
          </p:nvSpPr>
          <p:spPr>
            <a:xfrm>
              <a:off x="2772433" y="1296265"/>
              <a:ext cx="779965" cy="8039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Qs</a:t>
              </a:r>
              <a:endParaRPr lang="zh-CN" altLang="en-US" sz="14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82670" y="2626364"/>
              <a:ext cx="806151" cy="83095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As0</a:t>
              </a:r>
              <a:endParaRPr lang="zh-CN" altLang="en-US" sz="14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1796963" y="2517141"/>
              <a:ext cx="797378" cy="8219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Qs1</a:t>
              </a:r>
              <a:endParaRPr lang="zh-CN" altLang="en-US" sz="14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2830559" y="3823091"/>
              <a:ext cx="809261" cy="8341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Qs10</a:t>
              </a:r>
              <a:endParaRPr lang="zh-CN" altLang="en-US" sz="14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731993" y="3823092"/>
              <a:ext cx="809259" cy="834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As11</a:t>
              </a:r>
              <a:endParaRPr lang="zh-CN" altLang="en-US" sz="14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654677" y="5037457"/>
              <a:ext cx="873991" cy="90088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smtClean="0"/>
                <a:t>As101</a:t>
              </a:r>
              <a:endParaRPr lang="zh-CN" altLang="en-US" sz="1300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807082" y="5057919"/>
              <a:ext cx="854140" cy="8804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smtClean="0"/>
                <a:t>As100</a:t>
              </a:r>
              <a:endParaRPr lang="zh-CN" altLang="en-US" sz="1300" dirty="0"/>
            </a:p>
          </p:txBody>
        </p:sp>
        <p:cxnSp>
          <p:nvCxnSpPr>
            <p:cNvPr id="44" name="直接箭头连接符 43"/>
            <p:cNvCxnSpPr>
              <a:stCxn id="42" idx="3"/>
              <a:endCxn id="47" idx="7"/>
            </p:cNvCxnSpPr>
            <p:nvPr/>
          </p:nvCxnSpPr>
          <p:spPr>
            <a:xfrm flipH="1">
              <a:off x="2477568" y="1982491"/>
              <a:ext cx="409088" cy="65501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7" idx="3"/>
              <a:endCxn id="49" idx="7"/>
            </p:cNvCxnSpPr>
            <p:nvPr/>
          </p:nvCxnSpPr>
          <p:spPr>
            <a:xfrm flipH="1">
              <a:off x="1422739" y="3218688"/>
              <a:ext cx="490997" cy="726564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2" idx="5"/>
              <a:endCxn id="46" idx="1"/>
            </p:cNvCxnSpPr>
            <p:nvPr/>
          </p:nvCxnSpPr>
          <p:spPr>
            <a:xfrm>
              <a:off x="3438175" y="1982491"/>
              <a:ext cx="462553" cy="765564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7" idx="5"/>
              <a:endCxn id="48" idx="1"/>
            </p:cNvCxnSpPr>
            <p:nvPr/>
          </p:nvCxnSpPr>
          <p:spPr>
            <a:xfrm>
              <a:off x="2477568" y="3218688"/>
              <a:ext cx="471505" cy="72656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48" idx="3"/>
              <a:endCxn id="55" idx="7"/>
            </p:cNvCxnSpPr>
            <p:nvPr/>
          </p:nvCxnSpPr>
          <p:spPr>
            <a:xfrm flipH="1">
              <a:off x="2536136" y="4535093"/>
              <a:ext cx="412937" cy="65176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8" idx="5"/>
              <a:endCxn id="54" idx="1"/>
            </p:cNvCxnSpPr>
            <p:nvPr/>
          </p:nvCxnSpPr>
          <p:spPr>
            <a:xfrm>
              <a:off x="3521306" y="4535093"/>
              <a:ext cx="261364" cy="63429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2201922" y="2104911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j-ea"/>
                  <a:ea typeface="+mj-ea"/>
                </a:rPr>
                <a:t>是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762954" y="2100229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j-ea"/>
                  <a:ea typeface="+mj-ea"/>
                </a:rPr>
                <a:t>否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29707" y="3335044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j-ea"/>
                  <a:ea typeface="+mj-ea"/>
                </a:rPr>
                <a:t>是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685943" y="3339054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+mj-ea"/>
                  <a:ea typeface="+mj-ea"/>
                </a:rPr>
                <a:t>否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257200" y="4703698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+mj-ea"/>
                  <a:ea typeface="+mj-ea"/>
                </a:rPr>
                <a:t>是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709690" y="4657251"/>
              <a:ext cx="81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+mj-ea"/>
                  <a:ea typeface="+mj-ea"/>
                </a:rPr>
                <a:t>否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6347156" y="1648361"/>
            <a:ext cx="544915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:"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是否外伤性脑出血",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"ques1":"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是否有后遗症",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"ques0" :""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"ques10":"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是否痊愈超2年",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"ques11" :"",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"ques01" :""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"ques00":"",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"answer1":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"answer0":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"脑出血，脑部核磁检查异常不可以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投保”,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"answer11":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"脑出血，脑部核磁检查异常不可以投保",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answer10": "",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answer00": 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answer01": 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answer110": "", 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"answer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111": 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answer100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延期",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"answer101": "标保",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answer000": 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answer001":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"",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answer010": "",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answer011": ""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47155" y="1166497"/>
            <a:ext cx="29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脑出血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为例，属性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5243106" y="3085709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2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核赔相关</a:t>
            </a: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120050" y="3076337"/>
            <a:ext cx="4236210" cy="3563194"/>
            <a:chOff x="239928" y="2753862"/>
            <a:chExt cx="4236210" cy="3563194"/>
          </a:xfrm>
        </p:grpSpPr>
        <p:sp>
          <p:nvSpPr>
            <p:cNvPr id="3" name="椭圆 2"/>
            <p:cNvSpPr/>
            <p:nvPr/>
          </p:nvSpPr>
          <p:spPr>
            <a:xfrm>
              <a:off x="239928" y="2756463"/>
              <a:ext cx="1092041" cy="1049494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条款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3398980" y="2753862"/>
              <a:ext cx="1077158" cy="103519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视神经损伤</a:t>
              </a:r>
              <a:endParaRPr lang="zh-CN" altLang="en-US" sz="14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28408" y="4123164"/>
              <a:ext cx="1182259" cy="113619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视网膜病变</a:t>
              </a:r>
              <a:endParaRPr lang="zh-CN" altLang="en-US" sz="14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27451" y="5313580"/>
              <a:ext cx="1044158" cy="100347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331969" y="2986814"/>
              <a:ext cx="2067011" cy="294396"/>
              <a:chOff x="1331969" y="2986814"/>
              <a:chExt cx="2067011" cy="294396"/>
            </a:xfrm>
          </p:grpSpPr>
          <p:cxnSp>
            <p:nvCxnSpPr>
              <p:cNvPr id="5" name="直接箭头连接符 4"/>
              <p:cNvCxnSpPr>
                <a:stCxn id="3" idx="6"/>
                <a:endCxn id="13" idx="2"/>
              </p:cNvCxnSpPr>
              <p:nvPr/>
            </p:nvCxnSpPr>
            <p:spPr>
              <a:xfrm flipV="1">
                <a:off x="1331969" y="3271457"/>
                <a:ext cx="2067011" cy="9753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1479048" y="2986814"/>
                <a:ext cx="1587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保障眼睛特定疾病</a:t>
                </a:r>
                <a:endParaRPr lang="zh-CN" altLang="en-US" sz="12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2043" y="3652262"/>
              <a:ext cx="1856365" cy="1039001"/>
              <a:chOff x="1172043" y="3652262"/>
              <a:chExt cx="1856365" cy="1039001"/>
            </a:xfrm>
          </p:grpSpPr>
          <p:cxnSp>
            <p:nvCxnSpPr>
              <p:cNvPr id="7" name="直接箭头连接符 6"/>
              <p:cNvCxnSpPr>
                <a:stCxn id="3" idx="5"/>
                <a:endCxn id="14" idx="2"/>
              </p:cNvCxnSpPr>
              <p:nvPr/>
            </p:nvCxnSpPr>
            <p:spPr>
              <a:xfrm>
                <a:off x="1172043" y="3652262"/>
                <a:ext cx="1856365" cy="1039001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 rot="1734844">
                <a:off x="1362271" y="3904711"/>
                <a:ext cx="1565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保障眼睛特定疾病</a:t>
                </a:r>
                <a:endParaRPr lang="zh-CN" altLang="en-US" sz="12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85949" y="3765340"/>
              <a:ext cx="1194415" cy="1695196"/>
              <a:chOff x="785949" y="3765340"/>
              <a:chExt cx="1194415" cy="1695196"/>
            </a:xfrm>
          </p:grpSpPr>
          <p:cxnSp>
            <p:nvCxnSpPr>
              <p:cNvPr id="9" name="直接箭头连接符 8"/>
              <p:cNvCxnSpPr>
                <a:stCxn id="3" idx="4"/>
                <a:endCxn id="17" idx="1"/>
              </p:cNvCxnSpPr>
              <p:nvPr/>
            </p:nvCxnSpPr>
            <p:spPr>
              <a:xfrm>
                <a:off x="785949" y="3805957"/>
                <a:ext cx="1194415" cy="165457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 rot="3252002">
                <a:off x="715399" y="4455402"/>
                <a:ext cx="1657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保障眼睛特定疾病</a:t>
                </a:r>
                <a:endParaRPr lang="zh-CN" altLang="en-US" sz="1200" dirty="0"/>
              </a:p>
            </p:txBody>
          </p:sp>
        </p:grp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88" y="1589775"/>
            <a:ext cx="4426276" cy="741209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35" y="2304379"/>
            <a:ext cx="4367157" cy="3625223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6853448" y="1208419"/>
            <a:ext cx="4679259" cy="170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疾病保障关系挖掘构建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无法体现完整的保障信息，以及各保险金对应的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未来计划增加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类型实例，以扩充完整保障信息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24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核赔相关</a:t>
            </a: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6362802" y="1133139"/>
            <a:ext cx="5198654" cy="5211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055821" y="1217816"/>
            <a:ext cx="4467731" cy="5273414"/>
            <a:chOff x="6178408" y="1526318"/>
            <a:chExt cx="4467731" cy="5273414"/>
          </a:xfrm>
        </p:grpSpPr>
        <p:sp>
          <p:nvSpPr>
            <p:cNvPr id="20" name="椭圆 19"/>
            <p:cNvSpPr/>
            <p:nvPr/>
          </p:nvSpPr>
          <p:spPr>
            <a:xfrm>
              <a:off x="6178408" y="2957259"/>
              <a:ext cx="741145" cy="712269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条款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7778703" y="1526318"/>
              <a:ext cx="1195808" cy="11492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 smtClean="0"/>
                <a:t>近视严重恶化疾病</a:t>
              </a:r>
              <a:r>
                <a:rPr lang="zh-CN" altLang="en-US" sz="1300" dirty="0"/>
                <a:t>保险金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8399605" y="2768123"/>
              <a:ext cx="1241780" cy="119339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 smtClean="0"/>
                <a:t>眼睛失明保险金</a:t>
              </a:r>
              <a:endParaRPr lang="zh-CN" altLang="en-US" sz="13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99291" y="4543825"/>
              <a:ext cx="741145" cy="71226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眼睛特定疾病住院医疗费用保险金</a:t>
              </a:r>
              <a:endParaRPr lang="zh-CN" altLang="en-US" sz="8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81581" y="4054218"/>
              <a:ext cx="1260118" cy="121102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 smtClean="0"/>
                <a:t>眼睛意外住院医疗费用保险金</a:t>
              </a:r>
              <a:endParaRPr lang="zh-CN" altLang="en-US" sz="13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8400554" y="5479503"/>
              <a:ext cx="741145" cy="7122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视神经损伤</a:t>
              </a:r>
              <a:endParaRPr lang="zh-CN" altLang="en-US" sz="12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56908" y="5934176"/>
              <a:ext cx="741145" cy="7122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视网膜病变</a:t>
              </a:r>
              <a:endParaRPr lang="zh-CN" altLang="en-US" sz="12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558446" y="6087463"/>
              <a:ext cx="741145" cy="7122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811015" y="2507236"/>
              <a:ext cx="1142810" cy="554332"/>
              <a:chOff x="6811015" y="2507236"/>
              <a:chExt cx="1142810" cy="554332"/>
            </a:xfrm>
          </p:grpSpPr>
          <p:cxnSp>
            <p:nvCxnSpPr>
              <p:cNvPr id="15" name="直接箭头连接符 14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6811015" y="2507236"/>
                <a:ext cx="1142810" cy="554332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 rot="20382411">
                <a:off x="6871173" y="2646902"/>
                <a:ext cx="7185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保障范围</a:t>
                </a:r>
                <a:endParaRPr lang="zh-CN" altLang="en-US" sz="1050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919553" y="3082600"/>
              <a:ext cx="1480052" cy="282222"/>
              <a:chOff x="6919553" y="3082600"/>
              <a:chExt cx="1480052" cy="282222"/>
            </a:xfrm>
          </p:grpSpPr>
          <p:cxnSp>
            <p:nvCxnSpPr>
              <p:cNvPr id="18" name="直接箭头连接符 17"/>
              <p:cNvCxnSpPr>
                <a:stCxn id="20" idx="6"/>
                <a:endCxn id="22" idx="2"/>
              </p:cNvCxnSpPr>
              <p:nvPr/>
            </p:nvCxnSpPr>
            <p:spPr>
              <a:xfrm>
                <a:off x="6919553" y="3313394"/>
                <a:ext cx="1480052" cy="5142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 rot="197282">
                <a:off x="7080659" y="3082600"/>
                <a:ext cx="1053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保障范围</a:t>
                </a:r>
                <a:endParaRPr lang="zh-CN" altLang="en-US" sz="12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811015" y="3565219"/>
              <a:ext cx="1255106" cy="666349"/>
              <a:chOff x="6811015" y="3565219"/>
              <a:chExt cx="1255106" cy="666349"/>
            </a:xfrm>
          </p:grpSpPr>
          <p:cxnSp>
            <p:nvCxnSpPr>
              <p:cNvPr id="25" name="直接箭头连接符 24"/>
              <p:cNvCxnSpPr>
                <a:stCxn id="20" idx="5"/>
                <a:endCxn id="24" idx="1"/>
              </p:cNvCxnSpPr>
              <p:nvPr/>
            </p:nvCxnSpPr>
            <p:spPr>
              <a:xfrm>
                <a:off x="6811015" y="3565219"/>
                <a:ext cx="1255106" cy="66634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 rot="1723447">
                <a:off x="6990064" y="3637915"/>
                <a:ext cx="1073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保障范围</a:t>
                </a:r>
                <a:endParaRPr lang="zh-CN" altLang="en-US" sz="1200" dirty="0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548981" y="3669528"/>
              <a:ext cx="355051" cy="874297"/>
              <a:chOff x="6548981" y="3669528"/>
              <a:chExt cx="355051" cy="874297"/>
            </a:xfrm>
          </p:grpSpPr>
          <p:cxnSp>
            <p:nvCxnSpPr>
              <p:cNvPr id="28" name="直接箭头连接符 27"/>
              <p:cNvCxnSpPr>
                <a:stCxn id="20" idx="4"/>
                <a:endCxn id="23" idx="0"/>
              </p:cNvCxnSpPr>
              <p:nvPr/>
            </p:nvCxnSpPr>
            <p:spPr>
              <a:xfrm>
                <a:off x="6548981" y="3669528"/>
                <a:ext cx="220883" cy="874297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 rot="4499094">
                <a:off x="6417778" y="3907111"/>
                <a:ext cx="7185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保障范围</a:t>
                </a:r>
                <a:endParaRPr lang="zh-CN" altLang="en-US" sz="1050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7140436" y="4899960"/>
              <a:ext cx="1368656" cy="683852"/>
              <a:chOff x="7140436" y="4899960"/>
              <a:chExt cx="1368656" cy="683852"/>
            </a:xfrm>
          </p:grpSpPr>
          <p:cxnSp>
            <p:nvCxnSpPr>
              <p:cNvPr id="42" name="直接箭头连接符 41"/>
              <p:cNvCxnSpPr>
                <a:stCxn id="23" idx="6"/>
                <a:endCxn id="33" idx="1"/>
              </p:cNvCxnSpPr>
              <p:nvPr/>
            </p:nvCxnSpPr>
            <p:spPr>
              <a:xfrm>
                <a:off x="7140436" y="4899960"/>
                <a:ext cx="1368656" cy="683852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 rot="1611865">
                <a:off x="7473487" y="4961232"/>
                <a:ext cx="7185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保障疾病</a:t>
                </a:r>
                <a:endParaRPr lang="zh-CN" altLang="en-US" sz="1050" dirty="0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7031898" y="5079260"/>
              <a:ext cx="633548" cy="959225"/>
              <a:chOff x="7031898" y="5079260"/>
              <a:chExt cx="633548" cy="959225"/>
            </a:xfrm>
          </p:grpSpPr>
          <p:cxnSp>
            <p:nvCxnSpPr>
              <p:cNvPr id="39" name="直接箭头连接符 38"/>
              <p:cNvCxnSpPr>
                <a:stCxn id="23" idx="5"/>
                <a:endCxn id="34" idx="1"/>
              </p:cNvCxnSpPr>
              <p:nvPr/>
            </p:nvCxnSpPr>
            <p:spPr>
              <a:xfrm>
                <a:off x="7031898" y="5151785"/>
                <a:ext cx="633548" cy="8867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 rot="3210633">
                <a:off x="7053755" y="5311598"/>
                <a:ext cx="7185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保障疾病</a:t>
                </a:r>
                <a:endParaRPr lang="zh-CN" altLang="en-US" sz="105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769864" y="5233577"/>
              <a:ext cx="349875" cy="853886"/>
              <a:chOff x="6769864" y="5233577"/>
              <a:chExt cx="349875" cy="853886"/>
            </a:xfrm>
          </p:grpSpPr>
          <p:cxnSp>
            <p:nvCxnSpPr>
              <p:cNvPr id="36" name="直接箭头连接符 35"/>
              <p:cNvCxnSpPr>
                <a:stCxn id="23" idx="4"/>
                <a:endCxn id="35" idx="0"/>
              </p:cNvCxnSpPr>
              <p:nvPr/>
            </p:nvCxnSpPr>
            <p:spPr>
              <a:xfrm>
                <a:off x="6769864" y="5256094"/>
                <a:ext cx="159155" cy="83136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 rot="4715875">
                <a:off x="6633485" y="5465915"/>
                <a:ext cx="7185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/>
                  <a:t>保障疾病</a:t>
                </a:r>
                <a:endParaRPr lang="zh-CN" altLang="en-US" sz="1050" dirty="0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9199703" y="1862547"/>
              <a:ext cx="144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 smtClean="0"/>
                <a:t>保障金额</a:t>
              </a:r>
              <a:r>
                <a:rPr lang="en-US" altLang="zh-CN" sz="1000" b="1" dirty="0" smtClean="0"/>
                <a:t/>
              </a:r>
              <a:br>
                <a:rPr lang="en-US" altLang="zh-CN" sz="1000" b="1" dirty="0" smtClean="0"/>
              </a:br>
              <a:r>
                <a:rPr lang="zh-CN" altLang="en-US" sz="1000" b="1" dirty="0"/>
                <a:t>责任</a:t>
              </a:r>
              <a:r>
                <a:rPr lang="zh-CN" altLang="en-US" sz="1000" b="1" dirty="0" smtClean="0"/>
                <a:t>免除</a:t>
              </a:r>
              <a:r>
                <a:rPr lang="en-US" altLang="zh-CN" sz="1000" b="1" dirty="0" smtClean="0"/>
                <a:t/>
              </a:r>
              <a:br>
                <a:rPr lang="en-US" altLang="zh-CN" sz="1000" b="1" dirty="0" smtClean="0"/>
              </a:br>
              <a:r>
                <a:rPr lang="zh-CN" altLang="en-US" sz="1000" b="1" dirty="0" smtClean="0"/>
                <a:t>保险金领取条件</a:t>
              </a:r>
              <a:r>
                <a:rPr lang="en-US" altLang="zh-CN" sz="1000" dirty="0" smtClean="0"/>
                <a:t/>
              </a:r>
              <a:br>
                <a:rPr lang="en-US" altLang="zh-CN" sz="1000" dirty="0" smtClean="0"/>
              </a:br>
              <a:r>
                <a:rPr lang="en-US" altLang="zh-CN" sz="1000" dirty="0" smtClean="0"/>
                <a:t>……</a:t>
              </a:r>
              <a:endParaRPr lang="zh-CN" altLang="en-US" sz="10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19" y="1147152"/>
            <a:ext cx="5761177" cy="1014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63" y="2175909"/>
            <a:ext cx="5877726" cy="1434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67" y="3466067"/>
            <a:ext cx="5663327" cy="303818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41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27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总览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9" y="1090972"/>
            <a:ext cx="11570330" cy="58246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7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知识融合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E7A2163D-3D74-4688-9A61-212920BF4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301146"/>
              </p:ext>
            </p:extLst>
          </p:nvPr>
        </p:nvGraphicFramePr>
        <p:xfrm>
          <a:off x="1809948" y="1318579"/>
          <a:ext cx="8534984" cy="3723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415320" y="816735"/>
            <a:ext cx="5361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4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106" y="2458720"/>
            <a:ext cx="11771934" cy="2084916"/>
            <a:chOff x="-244128" y="2532455"/>
            <a:chExt cx="12705574" cy="2234695"/>
          </a:xfrm>
        </p:grpSpPr>
        <p:sp>
          <p:nvSpPr>
            <p:cNvPr id="5" name="文本框 4"/>
            <p:cNvSpPr txBox="1"/>
            <p:nvPr/>
          </p:nvSpPr>
          <p:spPr>
            <a:xfrm>
              <a:off x="113404" y="2745705"/>
              <a:ext cx="1757581" cy="9614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51971" y="2745705"/>
              <a:ext cx="1757581" cy="9614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solidFill>
                    <a:srgbClr val="DB204E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Tahoma" panose="020B0604030504040204" pitchFamily="34" charset="0"/>
                </a:defRPr>
              </a:lvl1pPr>
            </a:lstStyle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23354" y="2745705"/>
              <a:ext cx="1757581" cy="9614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solidFill>
                    <a:srgbClr val="DB204E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Tahoma" panose="020B0604030504040204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813456" y="2745705"/>
              <a:ext cx="1757581" cy="9614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solidFill>
                    <a:srgbClr val="DB204E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Tahoma" panose="020B0604030504040204" pitchFamily="34" charset="0"/>
                </a:defRPr>
              </a:lvl1pPr>
            </a:lstStyle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637853">
              <a:off x="354821" y="2532455"/>
              <a:ext cx="1214330" cy="1214330"/>
            </a:xfrm>
            <a:prstGeom prst="rect">
              <a:avLst/>
            </a:prstGeom>
            <a:noFill/>
            <a:ln>
              <a:solidFill>
                <a:srgbClr val="F35704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637853">
              <a:off x="2935316" y="2532455"/>
              <a:ext cx="1214330" cy="1214330"/>
            </a:xfrm>
            <a:prstGeom prst="rect">
              <a:avLst/>
            </a:prstGeom>
            <a:noFill/>
            <a:ln>
              <a:solidFill>
                <a:srgbClr val="F35704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637853">
              <a:off x="5518236" y="2532455"/>
              <a:ext cx="1214330" cy="1214330"/>
            </a:xfrm>
            <a:prstGeom prst="rect">
              <a:avLst/>
            </a:prstGeom>
            <a:noFill/>
            <a:ln>
              <a:solidFill>
                <a:srgbClr val="F35704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637853">
              <a:off x="8108338" y="2532455"/>
              <a:ext cx="1214330" cy="1214330"/>
            </a:xfrm>
            <a:prstGeom prst="rect">
              <a:avLst/>
            </a:prstGeom>
            <a:noFill/>
            <a:ln>
              <a:solidFill>
                <a:srgbClr val="F35704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018268" y="3108089"/>
              <a:ext cx="466658" cy="63062"/>
              <a:chOff x="3270335" y="5483772"/>
              <a:chExt cx="466658" cy="63062"/>
            </a:xfrm>
            <a:solidFill>
              <a:srgbClr val="FFA021"/>
            </a:solidFill>
          </p:grpSpPr>
          <p:sp>
            <p:nvSpPr>
              <p:cNvPr id="14" name="椭圆 13"/>
              <p:cNvSpPr/>
              <p:nvPr/>
            </p:nvSpPr>
            <p:spPr>
              <a:xfrm>
                <a:off x="3270335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371234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472133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573032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73931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00229" y="3108089"/>
              <a:ext cx="466658" cy="63062"/>
              <a:chOff x="3270335" y="5483772"/>
              <a:chExt cx="466658" cy="63062"/>
            </a:xfrm>
            <a:solidFill>
              <a:srgbClr val="FFA021"/>
            </a:solidFill>
          </p:grpSpPr>
          <p:sp>
            <p:nvSpPr>
              <p:cNvPr id="20" name="椭圆 19"/>
              <p:cNvSpPr/>
              <p:nvPr/>
            </p:nvSpPr>
            <p:spPr>
              <a:xfrm>
                <a:off x="3270335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371234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472133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573032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673931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177830" y="3108089"/>
              <a:ext cx="466658" cy="63062"/>
              <a:chOff x="3270335" y="5483772"/>
              <a:chExt cx="466658" cy="63062"/>
            </a:xfrm>
            <a:solidFill>
              <a:srgbClr val="FFA021"/>
            </a:solidFill>
          </p:grpSpPr>
          <p:sp>
            <p:nvSpPr>
              <p:cNvPr id="26" name="椭圆 25"/>
              <p:cNvSpPr/>
              <p:nvPr/>
            </p:nvSpPr>
            <p:spPr>
              <a:xfrm>
                <a:off x="3270335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371234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472133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573032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673931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-244128" y="4338296"/>
              <a:ext cx="2444259" cy="428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chema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设计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48780" y="4338297"/>
              <a:ext cx="2245702" cy="39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知识融合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43415" y="4338297"/>
              <a:ext cx="2245702" cy="39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平台协作流程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49063" y="4338297"/>
              <a:ext cx="2111319" cy="39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知识校验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385784" y="2745705"/>
              <a:ext cx="1757581" cy="96146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solidFill>
                    <a:srgbClr val="DB204E"/>
                  </a:solidFill>
                  <a:latin typeface="方正稚艺简体" panose="03000509000000000000" pitchFamily="65" charset="-122"/>
                  <a:ea typeface="方正稚艺简体" panose="03000509000000000000" pitchFamily="65" charset="-122"/>
                  <a:cs typeface="Tahoma" panose="020B0604030504040204" pitchFamily="34" charset="0"/>
                </a:defRPr>
              </a:lvl1pPr>
            </a:lstStyle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05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637853">
              <a:off x="10680666" y="2532455"/>
              <a:ext cx="1214330" cy="1214330"/>
            </a:xfrm>
            <a:prstGeom prst="rect">
              <a:avLst/>
            </a:prstGeom>
            <a:noFill/>
            <a:ln>
              <a:solidFill>
                <a:srgbClr val="F35704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9750158" y="3108089"/>
              <a:ext cx="466658" cy="63062"/>
              <a:chOff x="3270335" y="5483772"/>
              <a:chExt cx="466658" cy="63062"/>
            </a:xfrm>
            <a:solidFill>
              <a:srgbClr val="FFA021"/>
            </a:solidFill>
          </p:grpSpPr>
          <p:sp>
            <p:nvSpPr>
              <p:cNvPr id="43" name="椭圆 42"/>
              <p:cNvSpPr/>
              <p:nvPr/>
            </p:nvSpPr>
            <p:spPr>
              <a:xfrm>
                <a:off x="3270335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71234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472133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573032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673931" y="5483772"/>
                <a:ext cx="63062" cy="630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0215744" y="4338297"/>
              <a:ext cx="2245702" cy="39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未来规划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5269359" y="1636976"/>
            <a:ext cx="1653282" cy="0"/>
          </a:xfrm>
          <a:prstGeom prst="line">
            <a:avLst/>
          </a:prstGeom>
          <a:ln>
            <a:solidFill>
              <a:srgbClr val="F357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知识融合：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实体与概念融合</a:t>
            </a: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3" y="1573056"/>
            <a:ext cx="8344623" cy="28577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96668" y="5065278"/>
            <a:ext cx="749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口语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化说法不同维度的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表示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GAN+CSLS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方法结合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8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知识融合：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实例融合</a:t>
            </a:r>
            <a:endParaRPr lang="zh-CN" altLang="en-US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93949" y="898866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21" y="1662526"/>
            <a:ext cx="61932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以疾病为例，主要涉及疾病域以下两方面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保险条款挖掘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核赔疾病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核保疾病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ICD10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体系疾病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普通疾病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核赔疾病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体系下的疾病实例建立关联可以得到标准的疾病分类，在未来核赔业务中发挥作用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626" y="1662526"/>
            <a:ext cx="5286967" cy="2651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626" y="4538632"/>
            <a:ext cx="5147109" cy="84516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3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知识融合：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属性融合</a:t>
            </a:r>
            <a:endParaRPr lang="zh-CN" altLang="en-US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6765" y="1825487"/>
            <a:ext cx="6455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多渠道不同数据源获得信息融合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目前：使用置信度较高数据源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人工抽查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未来：使用多渠道数据源进行冲突检测，争议数据人工审核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多业务线数据融合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业务侧数据验证后序列化存入图谱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jinguanjia_line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8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知识校验：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存量数据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794538" y="4361331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关系推理（传递性，</a:t>
            </a:r>
            <a:r>
              <a:rPr lang="zh-CN" altLang="en-US" sz="1050" dirty="0"/>
              <a:t>矛盾</a:t>
            </a:r>
            <a:r>
              <a:rPr lang="zh-CN" altLang="en-US" sz="1050" dirty="0" smtClean="0"/>
              <a:t>性）</a:t>
            </a:r>
            <a:endParaRPr lang="zh-CN" altLang="en-US" sz="1050" dirty="0"/>
          </a:p>
        </p:txBody>
      </p:sp>
      <p:sp>
        <p:nvSpPr>
          <p:cNvPr id="9" name="圆角矩形 8"/>
          <p:cNvSpPr/>
          <p:nvPr/>
        </p:nvSpPr>
        <p:spPr>
          <a:xfrm>
            <a:off x="3949090" y="4364492"/>
            <a:ext cx="942682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（实例关系规范性验证</a:t>
            </a:r>
            <a:endParaRPr lang="zh-CN" altLang="en-US" sz="1100" dirty="0"/>
          </a:p>
        </p:txBody>
      </p:sp>
      <p:sp>
        <p:nvSpPr>
          <p:cNvPr id="10" name="圆角矩形 9"/>
          <p:cNvSpPr/>
          <p:nvPr/>
        </p:nvSpPr>
        <p:spPr>
          <a:xfrm>
            <a:off x="1283064" y="4076873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txt,csv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文件数据读取</a:t>
            </a:r>
            <a:endParaRPr lang="zh-CN" altLang="en-US" sz="1100" dirty="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2225745" y="3753311"/>
            <a:ext cx="580121" cy="55451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788580" y="3521798"/>
            <a:ext cx="942681" cy="464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</a:t>
            </a:r>
            <a:r>
              <a:rPr lang="zh-CN" altLang="en-US" sz="1200" dirty="0" smtClean="0"/>
              <a:t>领域构建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13" idx="3"/>
            <a:endCxn id="15" idx="1"/>
          </p:cNvCxnSpPr>
          <p:nvPr/>
        </p:nvCxnSpPr>
        <p:spPr>
          <a:xfrm>
            <a:off x="3731261" y="3753817"/>
            <a:ext cx="217829" cy="19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949090" y="3525662"/>
            <a:ext cx="942681" cy="4601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多领域融合</a:t>
            </a:r>
            <a:endParaRPr lang="zh-CN" altLang="en-US" sz="1200" dirty="0"/>
          </a:p>
        </p:txBody>
      </p:sp>
      <p:cxnSp>
        <p:nvCxnSpPr>
          <p:cNvPr id="17" name="直接箭头连接符 16"/>
          <p:cNvCxnSpPr>
            <a:stCxn id="15" idx="3"/>
            <a:endCxn id="18" idx="1"/>
          </p:cNvCxnSpPr>
          <p:nvPr/>
        </p:nvCxnSpPr>
        <p:spPr>
          <a:xfrm flipV="1">
            <a:off x="4891771" y="3753311"/>
            <a:ext cx="256653" cy="243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48424" y="3522354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Xml</a:t>
            </a:r>
            <a:r>
              <a:rPr lang="zh-CN" altLang="en-US" sz="1200" dirty="0" smtClean="0"/>
              <a:t>文件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3" idx="2"/>
            <a:endCxn id="8" idx="0"/>
          </p:cNvCxnSpPr>
          <p:nvPr/>
        </p:nvCxnSpPr>
        <p:spPr>
          <a:xfrm>
            <a:off x="3259921" y="3985835"/>
            <a:ext cx="5958" cy="3754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0"/>
            <a:endCxn id="21" idx="2"/>
          </p:cNvCxnSpPr>
          <p:nvPr/>
        </p:nvCxnSpPr>
        <p:spPr>
          <a:xfrm flipV="1">
            <a:off x="3259921" y="3148417"/>
            <a:ext cx="7169" cy="373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802918" y="2686504"/>
            <a:ext cx="928344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实例属性数据类型，值域验证</a:t>
            </a:r>
            <a:endParaRPr lang="zh-CN" altLang="en-US" sz="1050" dirty="0"/>
          </a:p>
        </p:txBody>
      </p:sp>
      <p:sp>
        <p:nvSpPr>
          <p:cNvPr id="22" name="圆角矩形 21"/>
          <p:cNvSpPr/>
          <p:nvPr/>
        </p:nvSpPr>
        <p:spPr>
          <a:xfrm>
            <a:off x="6353832" y="3515603"/>
            <a:ext cx="942681" cy="472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入库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1283064" y="4853370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文件内部格式一致性检验</a:t>
            </a:r>
            <a:endParaRPr lang="zh-CN" altLang="en-US" sz="1050" dirty="0"/>
          </a:p>
        </p:txBody>
      </p:sp>
      <p:cxnSp>
        <p:nvCxnSpPr>
          <p:cNvPr id="24" name="直接箭头连接符 23"/>
          <p:cNvCxnSpPr>
            <a:stCxn id="10" idx="2"/>
            <a:endCxn id="23" idx="0"/>
          </p:cNvCxnSpPr>
          <p:nvPr/>
        </p:nvCxnSpPr>
        <p:spPr>
          <a:xfrm>
            <a:off x="1754405" y="4538786"/>
            <a:ext cx="0" cy="31458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22" idx="1"/>
          </p:cNvCxnSpPr>
          <p:nvPr/>
        </p:nvCxnSpPr>
        <p:spPr>
          <a:xfrm flipV="1">
            <a:off x="6091105" y="3751635"/>
            <a:ext cx="262727" cy="16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11221" y="404564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上下位关系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289778" y="31986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属性关系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983" y="40746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跨域实例关系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5148423" y="2715323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Xml</a:t>
            </a:r>
            <a:r>
              <a:rPr lang="zh-CN" altLang="en-US" sz="1050" dirty="0" smtClean="0"/>
              <a:t>文法格式规范性检验</a:t>
            </a:r>
            <a:endParaRPr lang="zh-CN" altLang="en-US" sz="1050" dirty="0"/>
          </a:p>
        </p:txBody>
      </p:sp>
      <p:cxnSp>
        <p:nvCxnSpPr>
          <p:cNvPr id="30" name="直接箭头连接符 29"/>
          <p:cNvCxnSpPr>
            <a:stCxn id="18" idx="0"/>
            <a:endCxn id="29" idx="2"/>
          </p:cNvCxnSpPr>
          <p:nvPr/>
        </p:nvCxnSpPr>
        <p:spPr>
          <a:xfrm flipH="1" flipV="1">
            <a:off x="5619764" y="3177236"/>
            <a:ext cx="1" cy="34511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9" idx="0"/>
          </p:cNvCxnSpPr>
          <p:nvPr/>
        </p:nvCxnSpPr>
        <p:spPr>
          <a:xfrm>
            <a:off x="4420431" y="3985836"/>
            <a:ext cx="0" cy="3786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265104" y="2341370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schema</a:t>
            </a:r>
            <a:r>
              <a:rPr lang="zh-CN" altLang="en-US" sz="1200" dirty="0" smtClean="0"/>
              <a:t>人工校验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3" idx="2"/>
            <a:endCxn id="35" idx="0"/>
          </p:cNvCxnSpPr>
          <p:nvPr/>
        </p:nvCxnSpPr>
        <p:spPr>
          <a:xfrm flipH="1">
            <a:off x="1730296" y="2803283"/>
            <a:ext cx="6149" cy="3365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258955" y="3139805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Schema</a:t>
            </a:r>
            <a:r>
              <a:rPr lang="zh-CN" altLang="en-US" sz="1200" dirty="0" smtClean="0"/>
              <a:t>文件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stCxn id="35" idx="3"/>
            <a:endCxn id="13" idx="1"/>
          </p:cNvCxnSpPr>
          <p:nvPr/>
        </p:nvCxnSpPr>
        <p:spPr>
          <a:xfrm>
            <a:off x="2201636" y="3370762"/>
            <a:ext cx="586944" cy="3830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2" idx="0"/>
          </p:cNvCxnSpPr>
          <p:nvPr/>
        </p:nvCxnSpPr>
        <p:spPr>
          <a:xfrm rot="16200000" flipV="1">
            <a:off x="2802870" y="-506700"/>
            <a:ext cx="1874136" cy="617047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0" idx="1"/>
          </p:cNvCxnSpPr>
          <p:nvPr/>
        </p:nvCxnSpPr>
        <p:spPr>
          <a:xfrm rot="16200000" flipH="1">
            <a:off x="-326749" y="2698016"/>
            <a:ext cx="2643067" cy="57656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834959" y="2000886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数据完整性验证</a:t>
            </a:r>
            <a:endParaRPr lang="zh-CN" altLang="en-US" sz="1100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4306300" y="1664763"/>
            <a:ext cx="0" cy="33612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29980" y="1933295"/>
            <a:ext cx="2821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验证：验证设计的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与实际是否相同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正向验证：验证源数据关系以及数据类型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：验证处理过程有没有引入新的错误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635750" y="2806156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42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知识校验：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增量数据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703586" y="3495460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知识挖掘</a:t>
            </a:r>
            <a:endParaRPr lang="zh-CN" altLang="en-US" sz="1200" dirty="0"/>
          </a:p>
        </p:txBody>
      </p:sp>
      <p:cxnSp>
        <p:nvCxnSpPr>
          <p:cNvPr id="42" name="直接箭头连接符 41"/>
          <p:cNvCxnSpPr>
            <a:stCxn id="41" idx="3"/>
            <a:endCxn id="43" idx="1"/>
          </p:cNvCxnSpPr>
          <p:nvPr/>
        </p:nvCxnSpPr>
        <p:spPr>
          <a:xfrm>
            <a:off x="1646267" y="3726417"/>
            <a:ext cx="259230" cy="15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905497" y="3497028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三元组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43" idx="3"/>
            <a:endCxn id="45" idx="1"/>
          </p:cNvCxnSpPr>
          <p:nvPr/>
        </p:nvCxnSpPr>
        <p:spPr>
          <a:xfrm flipV="1">
            <a:off x="2848178" y="3726416"/>
            <a:ext cx="234102" cy="156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082280" y="3495459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数据封装</a:t>
            </a:r>
            <a:endParaRPr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1905521" y="4301280"/>
            <a:ext cx="942681" cy="60580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属性数据类型验证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43" idx="2"/>
            <a:endCxn id="47" idx="0"/>
          </p:cNvCxnSpPr>
          <p:nvPr/>
        </p:nvCxnSpPr>
        <p:spPr>
          <a:xfrm>
            <a:off x="2376838" y="3958941"/>
            <a:ext cx="24" cy="3423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84204" y="39901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属性关系</a:t>
            </a:r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5582627" y="3498600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大图融合</a:t>
            </a:r>
            <a:endParaRPr lang="zh-CN" altLang="en-US" sz="1200" dirty="0"/>
          </a:p>
        </p:txBody>
      </p:sp>
      <p:cxnSp>
        <p:nvCxnSpPr>
          <p:cNvPr id="53" name="直接箭头连接符 52"/>
          <p:cNvCxnSpPr>
            <a:stCxn id="45" idx="3"/>
            <a:endCxn id="61" idx="1"/>
          </p:cNvCxnSpPr>
          <p:nvPr/>
        </p:nvCxnSpPr>
        <p:spPr>
          <a:xfrm>
            <a:off x="4024961" y="3726416"/>
            <a:ext cx="299954" cy="47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582625" y="4282289"/>
            <a:ext cx="942681" cy="6155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概念是否成环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6811193" y="3500181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业务审核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52" idx="3"/>
            <a:endCxn id="56" idx="1"/>
          </p:cNvCxnSpPr>
          <p:nvPr/>
        </p:nvCxnSpPr>
        <p:spPr>
          <a:xfrm>
            <a:off x="6525308" y="3729557"/>
            <a:ext cx="285885" cy="1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582626" y="2633945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数据一致性检测</a:t>
            </a:r>
            <a:endParaRPr lang="zh-CN" altLang="en-US" sz="1200" dirty="0"/>
          </a:p>
        </p:txBody>
      </p:sp>
      <p:cxnSp>
        <p:nvCxnSpPr>
          <p:cNvPr id="60" name="直接箭头连接符 59"/>
          <p:cNvCxnSpPr>
            <a:stCxn id="52" idx="0"/>
            <a:endCxn id="59" idx="2"/>
          </p:cNvCxnSpPr>
          <p:nvPr/>
        </p:nvCxnSpPr>
        <p:spPr>
          <a:xfrm flipH="1" flipV="1">
            <a:off x="6053967" y="3095858"/>
            <a:ext cx="1" cy="4027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324915" y="3500181"/>
            <a:ext cx="942681" cy="4619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接口同步</a:t>
            </a:r>
            <a:endParaRPr lang="zh-CN" altLang="en-US" sz="1200" dirty="0"/>
          </a:p>
        </p:txBody>
      </p:sp>
      <p:cxnSp>
        <p:nvCxnSpPr>
          <p:cNvPr id="62" name="直接箭头连接符 61"/>
          <p:cNvCxnSpPr>
            <a:stCxn id="61" idx="3"/>
            <a:endCxn id="52" idx="1"/>
          </p:cNvCxnSpPr>
          <p:nvPr/>
        </p:nvCxnSpPr>
        <p:spPr>
          <a:xfrm flipV="1">
            <a:off x="5267596" y="3729557"/>
            <a:ext cx="315031" cy="15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4324914" y="2647228"/>
            <a:ext cx="942681" cy="46191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接口参数检验</a:t>
            </a:r>
            <a:endParaRPr lang="zh-CN" altLang="en-US" sz="1200" dirty="0"/>
          </a:p>
        </p:txBody>
      </p:sp>
      <p:cxnSp>
        <p:nvCxnSpPr>
          <p:cNvPr id="64" name="直接箭头连接符 63"/>
          <p:cNvCxnSpPr>
            <a:stCxn id="61" idx="0"/>
            <a:endCxn id="63" idx="2"/>
          </p:cNvCxnSpPr>
          <p:nvPr/>
        </p:nvCxnSpPr>
        <p:spPr>
          <a:xfrm flipH="1" flipV="1">
            <a:off x="4796255" y="3109141"/>
            <a:ext cx="1" cy="391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3082280" y="4313416"/>
            <a:ext cx="942681" cy="58440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实例关系规范性验证</a:t>
            </a:r>
            <a:endParaRPr lang="zh-CN" altLang="en-US" sz="1200" dirty="0"/>
          </a:p>
        </p:txBody>
      </p:sp>
      <p:cxnSp>
        <p:nvCxnSpPr>
          <p:cNvPr id="67" name="直接箭头连接符 66"/>
          <p:cNvCxnSpPr>
            <a:stCxn id="45" idx="2"/>
            <a:endCxn id="65" idx="0"/>
          </p:cNvCxnSpPr>
          <p:nvPr/>
        </p:nvCxnSpPr>
        <p:spPr>
          <a:xfrm>
            <a:off x="3553621" y="3957372"/>
            <a:ext cx="0" cy="35604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048252" y="3982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上下位关系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8511099" y="2476167"/>
            <a:ext cx="2821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属性校验：属性数据类型校验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实体校验：实体冲突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关系校验：上下位关系不能成环；实例关系是否规范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2" idx="2"/>
            <a:endCxn id="54" idx="0"/>
          </p:cNvCxnSpPr>
          <p:nvPr/>
        </p:nvCxnSpPr>
        <p:spPr>
          <a:xfrm flipH="1">
            <a:off x="6053966" y="3960513"/>
            <a:ext cx="2" cy="3217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30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3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平台协作：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平台调用流程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" y="1253613"/>
            <a:ext cx="11767894" cy="43507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7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0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7" name="Object 400013"/>
          <p:cNvSpPr txBox="1"/>
          <p:nvPr/>
        </p:nvSpPr>
        <p:spPr>
          <a:xfrm>
            <a:off x="991807" y="1871510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637853">
            <a:off x="1171273" y="1783130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6414" y="1725370"/>
            <a:ext cx="3905292" cy="776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覆盖率持续提升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1807" y="3053704"/>
            <a:ext cx="49565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带条件属性挖掘以及表示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半结构化表格数据抽取以及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2020.01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核赔关系的深度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2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400013"/>
          <p:cNvSpPr txBox="1"/>
          <p:nvPr/>
        </p:nvSpPr>
        <p:spPr>
          <a:xfrm>
            <a:off x="6497871" y="1938364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637853">
            <a:off x="6677337" y="1849984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72478" y="1802750"/>
            <a:ext cx="3905292" cy="776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应用场景扩充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97871" y="3024995"/>
            <a:ext cx="37798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3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0" y="148052"/>
            <a:ext cx="72949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rgbClr val="404040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000" dirty="0" smtClean="0">
                <a:solidFill>
                  <a:srgbClr val="404040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schema</a:t>
            </a: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</a:t>
            </a: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08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59637" y="1896274"/>
            <a:ext cx="8821112" cy="46620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提升知识覆盖率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业务复杂，知识抽象困难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产品为核心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多体系设计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多场景兼容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43BACF8-DF1B-4EAD-934A-9AA25877B5B3}"/>
              </a:ext>
            </a:extLst>
          </p:cNvPr>
          <p:cNvSpPr txBox="1">
            <a:spLocks/>
          </p:cNvSpPr>
          <p:nvPr/>
        </p:nvSpPr>
        <p:spPr>
          <a:xfrm>
            <a:off x="5891061" y="1065331"/>
            <a:ext cx="5995893" cy="1366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FCA84E7-E6E5-48FB-BCDB-F67E75A73787}"/>
              </a:ext>
            </a:extLst>
          </p:cNvPr>
          <p:cNvSpPr txBox="1">
            <a:spLocks/>
          </p:cNvSpPr>
          <p:nvPr/>
        </p:nvSpPr>
        <p:spPr>
          <a:xfrm>
            <a:off x="6591565" y="1053579"/>
            <a:ext cx="5110908" cy="1366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400013"/>
          <p:cNvSpPr txBox="1"/>
          <p:nvPr/>
        </p:nvSpPr>
        <p:spPr>
          <a:xfrm>
            <a:off x="1086398" y="1995423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637853">
            <a:off x="1265864" y="1907043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Object 400013"/>
          <p:cNvSpPr txBox="1"/>
          <p:nvPr/>
        </p:nvSpPr>
        <p:spPr>
          <a:xfrm>
            <a:off x="1117922" y="3241230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637853">
            <a:off x="1297388" y="3134498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Object 400013"/>
          <p:cNvSpPr txBox="1"/>
          <p:nvPr/>
        </p:nvSpPr>
        <p:spPr>
          <a:xfrm>
            <a:off x="1147358" y="4493143"/>
            <a:ext cx="1004327" cy="83121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637853">
            <a:off x="1326824" y="4396243"/>
            <a:ext cx="655970" cy="660542"/>
          </a:xfrm>
          <a:prstGeom prst="rect">
            <a:avLst/>
          </a:prstGeom>
          <a:noFill/>
          <a:ln>
            <a:solidFill>
              <a:srgbClr val="F35704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8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129632" y="196941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图谱建设现状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38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11244" y="2158739"/>
            <a:ext cx="2093904" cy="2060640"/>
            <a:chOff x="5159" y="1543"/>
            <a:chExt cx="2346022" cy="2160000"/>
          </a:xfrm>
        </p:grpSpPr>
        <p:sp>
          <p:nvSpPr>
            <p:cNvPr id="41" name="圆角矩形 40"/>
            <p:cNvSpPr/>
            <p:nvPr/>
          </p:nvSpPr>
          <p:spPr>
            <a:xfrm>
              <a:off x="5159" y="1543"/>
              <a:ext cx="2346022" cy="2160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 txBox="1"/>
            <p:nvPr/>
          </p:nvSpPr>
          <p:spPr>
            <a:xfrm>
              <a:off x="5159" y="28452"/>
              <a:ext cx="2346022" cy="9384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</a:rPr>
                <a:t>概念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solidFill>
                    <a:schemeClr val="tx1"/>
                  </a:solidFill>
                </a:rPr>
                <a:t>产品概念：</a:t>
              </a:r>
              <a:r>
                <a:rPr lang="en-US" altLang="zh-CN" sz="1600" kern="1200" dirty="0" smtClean="0">
                  <a:solidFill>
                    <a:schemeClr val="tx1"/>
                  </a:solidFill>
                </a:rPr>
                <a:t>1500+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疾病概念：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12000+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solidFill>
                    <a:schemeClr val="tx1"/>
                  </a:solidFill>
                </a:rPr>
                <a:t>职业概念：</a:t>
              </a:r>
              <a:r>
                <a:rPr lang="en-US" altLang="zh-CN" sz="1600" kern="1200" dirty="0" smtClean="0">
                  <a:solidFill>
                    <a:schemeClr val="tx1"/>
                  </a:solidFill>
                </a:rPr>
                <a:t>3000+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28792" y="2158739"/>
            <a:ext cx="2093904" cy="2060640"/>
            <a:chOff x="5159" y="28452"/>
            <a:chExt cx="2346022" cy="2160000"/>
          </a:xfrm>
        </p:grpSpPr>
        <p:sp>
          <p:nvSpPr>
            <p:cNvPr id="45" name="圆角矩形 44"/>
            <p:cNvSpPr/>
            <p:nvPr/>
          </p:nvSpPr>
          <p:spPr>
            <a:xfrm>
              <a:off x="5159" y="28452"/>
              <a:ext cx="2346022" cy="2160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圆角矩形 4"/>
            <p:cNvSpPr txBox="1"/>
            <p:nvPr/>
          </p:nvSpPr>
          <p:spPr>
            <a:xfrm>
              <a:off x="5159" y="28452"/>
              <a:ext cx="2346022" cy="9384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</a:rPr>
                <a:t>关系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56078" y="2184410"/>
            <a:ext cx="2093904" cy="2060640"/>
            <a:chOff x="5159" y="28452"/>
            <a:chExt cx="2346022" cy="2160000"/>
          </a:xfrm>
        </p:grpSpPr>
        <p:sp>
          <p:nvSpPr>
            <p:cNvPr id="49" name="圆角矩形 48"/>
            <p:cNvSpPr/>
            <p:nvPr/>
          </p:nvSpPr>
          <p:spPr>
            <a:xfrm>
              <a:off x="5159" y="28452"/>
              <a:ext cx="2346022" cy="2160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圆角矩形 4"/>
            <p:cNvSpPr txBox="1"/>
            <p:nvPr/>
          </p:nvSpPr>
          <p:spPr>
            <a:xfrm>
              <a:off x="5159" y="28452"/>
              <a:ext cx="2346022" cy="9384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</a:rPr>
                <a:t>属性</a:t>
              </a:r>
              <a:endParaRPr lang="en-US" altLang="zh-CN" sz="2400" kern="1200" dirty="0" smtClean="0">
                <a:solidFill>
                  <a:schemeClr val="tx1"/>
                </a:solidFill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36229" y="2184410"/>
            <a:ext cx="2093904" cy="2060640"/>
            <a:chOff x="5159" y="28452"/>
            <a:chExt cx="2346022" cy="2160000"/>
          </a:xfrm>
        </p:grpSpPr>
        <p:sp>
          <p:nvSpPr>
            <p:cNvPr id="53" name="圆角矩形 52"/>
            <p:cNvSpPr/>
            <p:nvPr/>
          </p:nvSpPr>
          <p:spPr>
            <a:xfrm>
              <a:off x="5159" y="28452"/>
              <a:ext cx="2346022" cy="2160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 txBox="1"/>
            <p:nvPr/>
          </p:nvSpPr>
          <p:spPr>
            <a:xfrm>
              <a:off x="5159" y="28452"/>
              <a:ext cx="2346022" cy="9384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solidFill>
                    <a:schemeClr val="tx1"/>
                  </a:solidFill>
                </a:rPr>
                <a:t>实体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07484" y="2817668"/>
            <a:ext cx="2055988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产品实体：</a:t>
            </a:r>
            <a:r>
              <a:rPr lang="en-US" altLang="zh-CN" dirty="0" smtClean="0"/>
              <a:t>1350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疾病实体：</a:t>
            </a:r>
            <a:r>
              <a:rPr lang="en-US" altLang="zh-CN" dirty="0" smtClean="0"/>
              <a:t>30000+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职业实体：</a:t>
            </a:r>
            <a:r>
              <a:rPr lang="en-US" altLang="zh-CN" dirty="0" smtClean="0"/>
              <a:t>2100+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556078" y="2817667"/>
            <a:ext cx="2055988" cy="68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产品属性：</a:t>
            </a:r>
            <a:r>
              <a:rPr lang="en-US" altLang="zh-CN" dirty="0" smtClean="0"/>
              <a:t>20+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疾病属性：</a:t>
            </a:r>
            <a:r>
              <a:rPr lang="en-US" altLang="zh-CN" dirty="0" smtClean="0"/>
              <a:t>10+</a:t>
            </a:r>
          </a:p>
        </p:txBody>
      </p:sp>
      <p:sp>
        <p:nvSpPr>
          <p:cNvPr id="56" name="矩形 55"/>
          <p:cNvSpPr/>
          <p:nvPr/>
        </p:nvSpPr>
        <p:spPr>
          <a:xfrm>
            <a:off x="9447750" y="2817668"/>
            <a:ext cx="2055988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疾病核保：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疾病核赔：</a:t>
            </a:r>
            <a:r>
              <a:rPr lang="en-US" altLang="zh-CN" dirty="0" smtClean="0"/>
              <a:t>4w+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职业核保：</a:t>
            </a:r>
            <a:r>
              <a:rPr lang="en-US" altLang="zh-CN" dirty="0" smtClean="0"/>
              <a:t>160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</a:p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/>
              <a:t>保障计划：</a:t>
            </a:r>
            <a:r>
              <a:rPr lang="en-US" altLang="zh-CN" dirty="0" smtClean="0"/>
              <a:t>100+</a:t>
            </a:r>
          </a:p>
        </p:txBody>
      </p:sp>
    </p:spTree>
    <p:extLst>
      <p:ext uri="{BB962C8B-B14F-4D97-AF65-F5344CB8AC3E}">
        <p14:creationId xmlns:p14="http://schemas.microsoft.com/office/powerpoint/2010/main" val="10934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129632" y="196941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简述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637555" y="1132867"/>
            <a:ext cx="4867239" cy="13819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419165" y="1269632"/>
            <a:ext cx="1122743" cy="11241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险种类型分类体系</a:t>
            </a:r>
            <a:endParaRPr lang="zh-CN" altLang="en-US" sz="1600" dirty="0"/>
          </a:p>
        </p:txBody>
      </p:sp>
      <p:sp>
        <p:nvSpPr>
          <p:cNvPr id="177" name="椭圆 176"/>
          <p:cNvSpPr/>
          <p:nvPr/>
        </p:nvSpPr>
        <p:spPr>
          <a:xfrm>
            <a:off x="5775390" y="1264820"/>
            <a:ext cx="1122743" cy="1124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保障计划体系</a:t>
            </a:r>
            <a:endParaRPr lang="zh-CN" altLang="en-US" sz="1600" dirty="0"/>
          </a:p>
        </p:txBody>
      </p:sp>
      <p:sp>
        <p:nvSpPr>
          <p:cNvPr id="178" name="椭圆 177"/>
          <p:cNvSpPr/>
          <p:nvPr/>
        </p:nvSpPr>
        <p:spPr>
          <a:xfrm>
            <a:off x="7120323" y="1280142"/>
            <a:ext cx="1122743" cy="112415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口语化体系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812777" y="1486507"/>
            <a:ext cx="65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</a:rPr>
              <a:t>产品</a:t>
            </a:r>
          </a:p>
        </p:txBody>
      </p:sp>
      <p:sp>
        <p:nvSpPr>
          <p:cNvPr id="179" name="矩形 178"/>
          <p:cNvSpPr/>
          <p:nvPr/>
        </p:nvSpPr>
        <p:spPr>
          <a:xfrm>
            <a:off x="650584" y="3132440"/>
            <a:ext cx="4091432" cy="11559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1314768" y="3277990"/>
            <a:ext cx="935310" cy="8656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ICD10</a:t>
            </a:r>
            <a:r>
              <a:rPr lang="zh-CN" altLang="en-US" sz="1400" dirty="0" smtClean="0"/>
              <a:t>分类体系</a:t>
            </a:r>
            <a:endParaRPr lang="zh-CN" altLang="en-US" sz="1400" dirty="0"/>
          </a:p>
        </p:txBody>
      </p:sp>
      <p:sp>
        <p:nvSpPr>
          <p:cNvPr id="181" name="椭圆 180"/>
          <p:cNvSpPr/>
          <p:nvPr/>
        </p:nvSpPr>
        <p:spPr>
          <a:xfrm>
            <a:off x="2460787" y="3273178"/>
            <a:ext cx="935310" cy="86560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业务分类体系</a:t>
            </a:r>
            <a:endParaRPr lang="zh-CN" altLang="en-US" sz="1400" dirty="0"/>
          </a:p>
        </p:txBody>
      </p:sp>
      <p:sp>
        <p:nvSpPr>
          <p:cNvPr id="182" name="椭圆 181"/>
          <p:cNvSpPr/>
          <p:nvPr/>
        </p:nvSpPr>
        <p:spPr>
          <a:xfrm>
            <a:off x="3637556" y="3288500"/>
            <a:ext cx="935310" cy="86560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口语化体系</a:t>
            </a:r>
            <a:endParaRPr lang="zh-CN" altLang="en-US" sz="14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737149" y="3398135"/>
            <a:ext cx="54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疾病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5076464" y="3129187"/>
            <a:ext cx="3028053" cy="1159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766815" y="3277990"/>
            <a:ext cx="935310" cy="8656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保险职业分类体系</a:t>
            </a:r>
            <a:endParaRPr lang="zh-CN" altLang="en-US" sz="1400" dirty="0"/>
          </a:p>
        </p:txBody>
      </p:sp>
      <p:sp>
        <p:nvSpPr>
          <p:cNvPr id="187" name="椭圆 186"/>
          <p:cNvSpPr/>
          <p:nvPr/>
        </p:nvSpPr>
        <p:spPr>
          <a:xfrm>
            <a:off x="6990769" y="3273177"/>
            <a:ext cx="935310" cy="86560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口语化体系</a:t>
            </a:r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5215080" y="3409401"/>
            <a:ext cx="54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职业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8504795" y="3118711"/>
            <a:ext cx="3028053" cy="11696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9195146" y="3267514"/>
            <a:ext cx="935310" cy="86560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业务分类体系</a:t>
            </a:r>
            <a:endParaRPr lang="zh-CN" altLang="en-US" sz="1400" dirty="0"/>
          </a:p>
        </p:txBody>
      </p:sp>
      <p:sp>
        <p:nvSpPr>
          <p:cNvPr id="191" name="椭圆 190"/>
          <p:cNvSpPr/>
          <p:nvPr/>
        </p:nvSpPr>
        <p:spPr>
          <a:xfrm>
            <a:off x="10419100" y="3262701"/>
            <a:ext cx="935310" cy="86560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行政划分体系</a:t>
            </a:r>
            <a:endParaRPr lang="zh-CN" altLang="en-US" sz="1400" dirty="0"/>
          </a:p>
        </p:txBody>
      </p:sp>
      <p:sp>
        <p:nvSpPr>
          <p:cNvPr id="192" name="文本框 191"/>
          <p:cNvSpPr txBox="1"/>
          <p:nvPr/>
        </p:nvSpPr>
        <p:spPr>
          <a:xfrm>
            <a:off x="8629884" y="3424934"/>
            <a:ext cx="54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地区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79" idx="0"/>
            <a:endCxn id="13" idx="2"/>
          </p:cNvCxnSpPr>
          <p:nvPr/>
        </p:nvCxnSpPr>
        <p:spPr>
          <a:xfrm flipV="1">
            <a:off x="2696300" y="2514797"/>
            <a:ext cx="3374875" cy="61764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4" idx="0"/>
            <a:endCxn id="13" idx="2"/>
          </p:cNvCxnSpPr>
          <p:nvPr/>
        </p:nvCxnSpPr>
        <p:spPr>
          <a:xfrm flipH="1" flipV="1">
            <a:off x="6071175" y="2514797"/>
            <a:ext cx="519316" cy="6143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9" idx="0"/>
            <a:endCxn id="13" idx="2"/>
          </p:cNvCxnSpPr>
          <p:nvPr/>
        </p:nvCxnSpPr>
        <p:spPr>
          <a:xfrm flipH="1" flipV="1">
            <a:off x="6071175" y="2514797"/>
            <a:ext cx="3947647" cy="60391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41908" y="1842219"/>
            <a:ext cx="23348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898133" y="1826897"/>
            <a:ext cx="22219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0" idx="6"/>
          </p:cNvCxnSpPr>
          <p:nvPr/>
        </p:nvCxnSpPr>
        <p:spPr>
          <a:xfrm flipV="1">
            <a:off x="2250078" y="3705978"/>
            <a:ext cx="210709" cy="481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396097" y="3721301"/>
            <a:ext cx="24145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5" idx="6"/>
            <a:endCxn id="187" idx="2"/>
          </p:cNvCxnSpPr>
          <p:nvPr/>
        </p:nvCxnSpPr>
        <p:spPr>
          <a:xfrm flipV="1">
            <a:off x="6702125" y="3705979"/>
            <a:ext cx="288644" cy="48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130456" y="3695502"/>
            <a:ext cx="28864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/>
          <p:cNvSpPr txBox="1">
            <a:spLocks/>
          </p:cNvSpPr>
          <p:nvPr/>
        </p:nvSpPr>
        <p:spPr>
          <a:xfrm>
            <a:off x="129632" y="4585782"/>
            <a:ext cx="11363344" cy="8999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“核保”、“核赔”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的核心业务需求，第一期建设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个域，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为核心，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职业、地区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作为支撑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兼顾业务专家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以及用户需求，同一领域按自顶向下和自底向上结合的多体系构建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 flipH="1">
            <a:off x="761314" y="5780203"/>
            <a:ext cx="217064" cy="2044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958905" y="5726728"/>
            <a:ext cx="467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自顶向下，先确定概念，保证模式质量，利于挖掘实例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64639" y="6097302"/>
            <a:ext cx="381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自底向上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，数据驱动，有利于发现新的概念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 flipH="1">
            <a:off x="759048" y="6143046"/>
            <a:ext cx="240457" cy="226437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38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394230" y="196126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自顶向下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520482" y="1412240"/>
            <a:ext cx="11012226" cy="49174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按险种类型分类：符合业务方和保险受众对保险产品的认知，便于建立保险上下位的关系、补充各保险类型的属性以及核保核赔的关系，线上涉及产品此类所有问题占比超过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对于不够理解保险产品的用户来说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无法很好的描述用户需求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ICD10疾病分类：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ICD10疾病编码，是国内医疗疾病领域最权威最完整的疾病分类体系，在此基础上完善疾病属性，可以解决线上疾病相关问题中，9.1%左右的关于疾病属性咨询类的问题。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疾病描述过于专业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不符合用户实际提问方式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分类体系，保险职业分类体系，依据《中华人民共和国职业分类大典》，是国内权威全面的职业分类系统，在保险业中也采用此分类体系，核保核赔业务与该职业分类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密切相关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：职业描述过于专业，不符合用户实际提问方式</a:t>
            </a:r>
            <a:r>
              <a:rPr lang="zh-CN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7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口语化概念建设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84013" y="1472709"/>
            <a:ext cx="1006715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业务分类体系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中已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有概念或实体别名，并且在用户提问中高频出现的，作为一个新的口语化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挖掘步骤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所有的产品、职业、疾病的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将所有高频的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做实体和概念融合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不是别名mention作为口语化概念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建立口语概念的下位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7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产品概念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保险类型分类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4628190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3" y="812181"/>
            <a:ext cx="3570261" cy="605493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49080"/>
              </p:ext>
            </p:extLst>
          </p:nvPr>
        </p:nvGraphicFramePr>
        <p:xfrm>
          <a:off x="279587" y="606583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工作表" showAsIcon="1" r:id="rId6" imgW="914400" imgH="792360" progId="Excel.Sheet.12">
                  <p:embed/>
                </p:oleObj>
              </mc:Choice>
              <mc:Fallback>
                <p:oleObj name="工作表" showAsIcon="1" r:id="rId6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587" y="606583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16498" y="3093687"/>
            <a:ext cx="4685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按照业务中的险种类型以及功能进行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实体层可有多个上位概念，属性不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524467" y="3093687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14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279587" y="227405"/>
            <a:ext cx="11403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schema</a:t>
            </a:r>
            <a:r>
              <a:rPr lang="zh-CN" altLang="en-US" sz="3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设计：</a:t>
            </a:r>
            <a:r>
              <a:rPr lang="zh-CN" altLang="en-US" sz="2400" i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产品实例及属性</a:t>
            </a:r>
            <a:endParaRPr lang="zh-CN" altLang="en-US" sz="2400" i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菱形 104"/>
          <p:cNvSpPr/>
          <p:nvPr/>
        </p:nvSpPr>
        <p:spPr>
          <a:xfrm>
            <a:off x="-890211" y="10194"/>
            <a:ext cx="748758" cy="748758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菱形 105"/>
          <p:cNvSpPr/>
          <p:nvPr/>
        </p:nvSpPr>
        <p:spPr>
          <a:xfrm>
            <a:off x="-890211" y="1043466"/>
            <a:ext cx="748758" cy="748758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59" y="357612"/>
            <a:ext cx="3350549" cy="32045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699939" y="1226161"/>
            <a:ext cx="5198654" cy="1867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76959"/>
              </p:ext>
            </p:extLst>
          </p:nvPr>
        </p:nvGraphicFramePr>
        <p:xfrm>
          <a:off x="5293777" y="137497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工作表" showAsIcon="1" r:id="rId5" imgW="914400" imgH="792360" progId="Excel.Sheet.12">
                  <p:embed/>
                </p:oleObj>
              </mc:Choice>
              <mc:Fallback>
                <p:oleObj name="工作表" showAsIcon="1" r:id="rId5" imgW="914400" imgH="792360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3777" y="137497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/>
          <p:cNvSpPr/>
          <p:nvPr/>
        </p:nvSpPr>
        <p:spPr>
          <a:xfrm>
            <a:off x="4268923" y="3426246"/>
            <a:ext cx="1259646" cy="116576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Microsoft YaHei" panose="020B0503020204020204" pitchFamily="34" charset="-122"/>
              </a:rPr>
              <a:t>平安尊享安康两全保险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2057552" y="3426246"/>
            <a:ext cx="1259646" cy="116576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Microsoft YaHei" panose="020B0503020204020204" pitchFamily="34" charset="-122"/>
              </a:rPr>
              <a:t>平安尊享安康两全保险</a:t>
            </a:r>
            <a:endParaRPr lang="zh-CN" alt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72966" y="3123308"/>
            <a:ext cx="582311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8" idx="4"/>
            <a:endCxn id="15" idx="0"/>
          </p:cNvCxnSpPr>
          <p:nvPr/>
        </p:nvCxnSpPr>
        <p:spPr>
          <a:xfrm flipH="1">
            <a:off x="2687375" y="2543412"/>
            <a:ext cx="954687" cy="8828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2710" y="1148368"/>
            <a:ext cx="15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1561" y="1450428"/>
            <a:ext cx="1181002" cy="1092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ea typeface="Microsoft YaHei" panose="020B0503020204020204" pitchFamily="34" charset="-122"/>
              </a:rPr>
              <a:t>平安</a:t>
            </a:r>
            <a:r>
              <a:rPr lang="zh-CN" altLang="en-US" sz="1400" dirty="0">
                <a:ea typeface="Microsoft YaHei" panose="020B0503020204020204" pitchFamily="34" charset="-122"/>
              </a:rPr>
              <a:t>尊享安康两全保险</a:t>
            </a:r>
            <a:endParaRPr lang="zh-CN" altLang="en-US" sz="1400" dirty="0"/>
          </a:p>
        </p:txBody>
      </p:sp>
      <p:cxnSp>
        <p:nvCxnSpPr>
          <p:cNvPr id="30" name="直接箭头连接符 29"/>
          <p:cNvCxnSpPr>
            <a:stCxn id="28" idx="4"/>
            <a:endCxn id="14" idx="0"/>
          </p:cNvCxnSpPr>
          <p:nvPr/>
        </p:nvCxnSpPr>
        <p:spPr>
          <a:xfrm>
            <a:off x="3642062" y="2543412"/>
            <a:ext cx="1256684" cy="88283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5375" y="3432410"/>
            <a:ext cx="15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5" idx="3"/>
          </p:cNvCxnSpPr>
          <p:nvPr/>
        </p:nvCxnSpPr>
        <p:spPr>
          <a:xfrm flipH="1">
            <a:off x="1788161" y="4421290"/>
            <a:ext cx="453862" cy="3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4"/>
          </p:cNvCxnSpPr>
          <p:nvPr/>
        </p:nvCxnSpPr>
        <p:spPr>
          <a:xfrm flipH="1">
            <a:off x="2525207" y="4592013"/>
            <a:ext cx="162168" cy="3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4"/>
          </p:cNvCxnSpPr>
          <p:nvPr/>
        </p:nvCxnSpPr>
        <p:spPr>
          <a:xfrm flipH="1">
            <a:off x="4736578" y="4592013"/>
            <a:ext cx="162168" cy="3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5"/>
          </p:cNvCxnSpPr>
          <p:nvPr/>
        </p:nvCxnSpPr>
        <p:spPr>
          <a:xfrm>
            <a:off x="5344098" y="4421290"/>
            <a:ext cx="61022" cy="3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072411" y="4908443"/>
            <a:ext cx="11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险种</a:t>
            </a:r>
            <a:r>
              <a:rPr lang="en-US" altLang="zh-CN" sz="1400" dirty="0" smtClean="0"/>
              <a:t>id:3021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164263" y="4801334"/>
            <a:ext cx="13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条款</a:t>
            </a:r>
            <a:r>
              <a:rPr lang="en-US" altLang="zh-CN" sz="1400" dirty="0" smtClean="0"/>
              <a:t>id:3021-1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009644" y="4869186"/>
            <a:ext cx="11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险种</a:t>
            </a:r>
            <a:r>
              <a:rPr lang="en-US" altLang="zh-CN" sz="1400" dirty="0" smtClean="0"/>
              <a:t>id:3021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74124" y="4769944"/>
            <a:ext cx="125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条款</a:t>
            </a:r>
            <a:r>
              <a:rPr lang="en-US" altLang="zh-CN" sz="1400" dirty="0" smtClean="0"/>
              <a:t>id:3021-1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275216" y="1043466"/>
            <a:ext cx="1560141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aseline="-25000" dirty="0" smtClean="0"/>
              <a:t>更多产品属性</a:t>
            </a:r>
            <a:endParaRPr lang="zh-CN" altLang="en-US" sz="1400" baseline="-250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532877" y="2944885"/>
            <a:ext cx="3817873" cy="40206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同一险种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对应的产品存在多个不同条款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以条款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对应的产品作为产品最细颗粒度，与疾病和职业进行连接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b="1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C80F3D-759B-4FE0-8689-96FEE1FA7EA3}"/>
              </a:ext>
            </a:extLst>
          </p:cNvPr>
          <p:cNvSpPr/>
          <p:nvPr/>
        </p:nvSpPr>
        <p:spPr>
          <a:xfrm>
            <a:off x="340512" y="879707"/>
            <a:ext cx="2223052" cy="79512"/>
          </a:xfrm>
          <a:prstGeom prst="rect">
            <a:avLst/>
          </a:prstGeom>
          <a:solidFill>
            <a:srgbClr val="F35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38D680-0AA3-4E88-BA1B-C768F62D3FCA}"/>
              </a:ext>
            </a:extLst>
          </p:cNvPr>
          <p:cNvCxnSpPr>
            <a:stCxn id="29" idx="3"/>
          </p:cNvCxnSpPr>
          <p:nvPr/>
        </p:nvCxnSpPr>
        <p:spPr>
          <a:xfrm>
            <a:off x="2563564" y="919463"/>
            <a:ext cx="9323636" cy="0"/>
          </a:xfrm>
          <a:prstGeom prst="line">
            <a:avLst/>
          </a:prstGeom>
          <a:ln w="19050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6863836" y="3362126"/>
            <a:ext cx="722501" cy="80644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42575</TotalTime>
  <Words>1847</Words>
  <Application>Microsoft Office PowerPoint</Application>
  <PresentationFormat>宽屏</PresentationFormat>
  <Paragraphs>340</Paragraphs>
  <Slides>26</Slides>
  <Notes>26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DengXian</vt:lpstr>
      <vt:lpstr>DengXian Light</vt:lpstr>
      <vt:lpstr>微软雅黑</vt:lpstr>
      <vt:lpstr>微软雅黑</vt:lpstr>
      <vt:lpstr>Arial</vt:lpstr>
      <vt:lpstr>Bauhaus 93</vt:lpstr>
      <vt:lpstr>Calibri</vt:lpstr>
      <vt:lpstr>Calibri Light</vt:lpstr>
      <vt:lpstr>Wingdings</vt:lpstr>
      <vt:lpstr>Office Theme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问答引擎设计</dc:title>
  <dc:creator>Microsoft Office User</dc:creator>
  <cp:lastModifiedBy>Windows 用户</cp:lastModifiedBy>
  <cp:revision>1290</cp:revision>
  <dcterms:created xsi:type="dcterms:W3CDTF">2019-01-13T14:15:33Z</dcterms:created>
  <dcterms:modified xsi:type="dcterms:W3CDTF">2019-11-20T05:06:25Z</dcterms:modified>
</cp:coreProperties>
</file>