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58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61" r:id="rId15"/>
    <p:sldId id="26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AB76A2CE-82D0-43F8-9080-B00444351D9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028700"/>
            <a:ext cx="5489902" cy="58293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56603" y="4965155"/>
            <a:ext cx="6224401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6604" y="2048462"/>
            <a:ext cx="6224400" cy="2761077"/>
          </a:xfrm>
          <a:noFill/>
          <a:ln w="3175">
            <a:noFill/>
          </a:ln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4400" b="1">
                <a:ln w="3175"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8330400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00000" y="2059200"/>
            <a:ext cx="8312400" cy="19908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61916" y="4142197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1917" y="1961666"/>
            <a:ext cx="6468167" cy="2063645"/>
          </a:xfrm>
          <a:noFill/>
        </p:spPr>
        <p:txBody>
          <a:bodyPr lIns="0" anchor="ctr">
            <a:no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4669394"/>
            <a:ext cx="2188606" cy="21886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109359" y="1998638"/>
            <a:ext cx="871473" cy="87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99028" y="2658471"/>
            <a:ext cx="1531202" cy="153120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95325" y="3773978"/>
            <a:ext cx="1181994" cy="118199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46407" y="2269559"/>
            <a:ext cx="465513" cy="465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第</a:t>
            </a:r>
            <a:endParaRPr lang="zh-CN" altLang="en-US"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822806" y="3392297"/>
            <a:ext cx="465513" cy="465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一</a:t>
            </a:r>
            <a:endParaRPr lang="zh-CN" altLang="en-US"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101968" y="4286273"/>
            <a:ext cx="465513" cy="465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章</a:t>
            </a:r>
            <a:endParaRPr lang="zh-CN" altLang="en-US" sz="2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0239911" y="105307"/>
            <a:ext cx="1893331" cy="18933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0708003" y="372007"/>
            <a:ext cx="774027" cy="7740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8330400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700000" y="1670400"/>
            <a:ext cx="8312400" cy="19908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700000" y="3801600"/>
            <a:ext cx="8312400" cy="199080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935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4935370" cy="3318209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4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8200" y="1726031"/>
            <a:ext cx="4935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418200" y="2549943"/>
            <a:ext cx="4935600" cy="3318209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4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30400" y="2526632"/>
            <a:ext cx="8331200" cy="1804736"/>
          </a:xfrm>
          <a:noFill/>
        </p:spPr>
        <p:txBody>
          <a:bodyPr>
            <a:norm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96999"/>
            <a:ext cx="10515600" cy="473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90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902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90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1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sym typeface="+mn-lt"/>
              </a:rPr>
              <a:t>encapsulation</a:t>
            </a:r>
            <a:endParaRPr lang="en-US" altLang="zh-CN" sz="3200" dirty="0"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第五节 面向对象</a:t>
            </a:r>
            <a:br>
              <a:rPr lang="zh-CN" altLang="en-US" dirty="0"/>
            </a:br>
            <a:r>
              <a:rPr lang="en-US" altLang="zh-CN" dirty="0"/>
              <a:t>------</a:t>
            </a:r>
            <a:r>
              <a:rPr lang="zh-CN" altLang="en-US" dirty="0"/>
              <a:t>封装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00075" y="796290"/>
            <a:ext cx="10106025" cy="52616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关于权限修饰符？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en-US" altLang="zh-CN" dirty="0">
                <a:solidFill>
                  <a:srgbClr val="7030A0"/>
                </a:solidFill>
              </a:rPr>
              <a:t>public &gt;protected&gt;default&gt;private(</a:t>
            </a:r>
            <a:r>
              <a:rPr lang="zh-CN" altLang="en-US" dirty="0">
                <a:solidFill>
                  <a:srgbClr val="7030A0"/>
                </a:solidFill>
              </a:rPr>
              <a:t>公共  受保护 默认 私有 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default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默认，一般不写修饰符就是默认的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作用：用于控制被修饰的类、变量、方法的可用范围；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其中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protected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private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不能修饰类；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表示在本项目范围内都可以用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protected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表示在父类和子类范围内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能跨包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default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表示在所在包范围内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private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表示在本类范围内；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141040359237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2023745"/>
            <a:ext cx="10976610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三、重载（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overload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699948" y="1668431"/>
            <a:ext cx="8313334" cy="19899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just" latinLnBrk="1">
              <a:lnSpc>
                <a:spcPct val="170000"/>
              </a:lnSpc>
              <a:buClr>
                <a:schemeClr val="tx1"/>
              </a:buCl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前面看到的多个构造方法就属于重载的一种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algn="just" latinLnBrk="1">
              <a:lnSpc>
                <a:spcPct val="170000"/>
              </a:lnSpc>
              <a:buClr>
                <a:schemeClr val="tx1"/>
              </a:buClr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定义：发生在类中，要求方法名必须一致，参数类型，参数个数不一致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 bwMode="auto">
          <a:xfrm flipH="1">
            <a:off x="1976048" y="1968854"/>
            <a:ext cx="312334" cy="1389094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/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838200" y="2171700"/>
            <a:ext cx="997585" cy="824865"/>
          </a:xfrm>
          <a:custGeom>
            <a:avLst/>
            <a:gdLst>
              <a:gd name="connsiteX0" fmla="*/ 571500 w 1143000"/>
              <a:gd name="connsiteY0" fmla="*/ 89595 h 1143000"/>
              <a:gd name="connsiteX1" fmla="*/ 1053405 w 1143000"/>
              <a:gd name="connsiteY1" fmla="*/ 571500 h 1143000"/>
              <a:gd name="connsiteX2" fmla="*/ 571500 w 1143000"/>
              <a:gd name="connsiteY2" fmla="*/ 1053405 h 1143000"/>
              <a:gd name="connsiteX3" fmla="*/ 89595 w 1143000"/>
              <a:gd name="connsiteY3" fmla="*/ 571500 h 1143000"/>
              <a:gd name="connsiteX4" fmla="*/ 571500 w 1143000"/>
              <a:gd name="connsiteY4" fmla="*/ 89595 h 1143000"/>
              <a:gd name="connsiteX5" fmla="*/ 571500 w 1143000"/>
              <a:gd name="connsiteY5" fmla="*/ 57150 h 1143000"/>
              <a:gd name="connsiteX6" fmla="*/ 57150 w 1143000"/>
              <a:gd name="connsiteY6" fmla="*/ 571500 h 1143000"/>
              <a:gd name="connsiteX7" fmla="*/ 571500 w 1143000"/>
              <a:gd name="connsiteY7" fmla="*/ 1085850 h 1143000"/>
              <a:gd name="connsiteX8" fmla="*/ 1085850 w 1143000"/>
              <a:gd name="connsiteY8" fmla="*/ 571500 h 1143000"/>
              <a:gd name="connsiteX9" fmla="*/ 571500 w 1143000"/>
              <a:gd name="connsiteY9" fmla="*/ 57150 h 1143000"/>
              <a:gd name="connsiteX10" fmla="*/ 571500 w 1143000"/>
              <a:gd name="connsiteY10" fmla="*/ 0 h 1143000"/>
              <a:gd name="connsiteX11" fmla="*/ 1143000 w 1143000"/>
              <a:gd name="connsiteY11" fmla="*/ 571500 h 1143000"/>
              <a:gd name="connsiteX12" fmla="*/ 571500 w 1143000"/>
              <a:gd name="connsiteY12" fmla="*/ 1143000 h 1143000"/>
              <a:gd name="connsiteX13" fmla="*/ 0 w 1143000"/>
              <a:gd name="connsiteY13" fmla="*/ 571500 h 1143000"/>
              <a:gd name="connsiteX14" fmla="*/ 571500 w 1143000"/>
              <a:gd name="connsiteY1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3000" h="1143000">
                <a:moveTo>
                  <a:pt x="571500" y="89595"/>
                </a:moveTo>
                <a:cubicBezTo>
                  <a:pt x="837649" y="89595"/>
                  <a:pt x="1053405" y="305351"/>
                  <a:pt x="1053405" y="571500"/>
                </a:cubicBezTo>
                <a:cubicBezTo>
                  <a:pt x="1053405" y="837649"/>
                  <a:pt x="837649" y="1053405"/>
                  <a:pt x="571500" y="1053405"/>
                </a:cubicBezTo>
                <a:cubicBezTo>
                  <a:pt x="305351" y="1053405"/>
                  <a:pt x="89595" y="837649"/>
                  <a:pt x="89595" y="571500"/>
                </a:cubicBezTo>
                <a:cubicBezTo>
                  <a:pt x="89595" y="305351"/>
                  <a:pt x="305351" y="89595"/>
                  <a:pt x="571500" y="89595"/>
                </a:cubicBezTo>
                <a:close/>
                <a:moveTo>
                  <a:pt x="571500" y="57150"/>
                </a:moveTo>
                <a:cubicBezTo>
                  <a:pt x="287432" y="57150"/>
                  <a:pt x="57150" y="287432"/>
                  <a:pt x="57150" y="571500"/>
                </a:cubicBezTo>
                <a:cubicBezTo>
                  <a:pt x="57150" y="855568"/>
                  <a:pt x="287432" y="1085850"/>
                  <a:pt x="571500" y="1085850"/>
                </a:cubicBezTo>
                <a:cubicBezTo>
                  <a:pt x="855568" y="1085850"/>
                  <a:pt x="1085850" y="855568"/>
                  <a:pt x="1085850" y="571500"/>
                </a:cubicBezTo>
                <a:cubicBezTo>
                  <a:pt x="1085850" y="287432"/>
                  <a:pt x="855568" y="57150"/>
                  <a:pt x="571500" y="57150"/>
                </a:cubicBezTo>
                <a:close/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2"/>
                </a:solidFill>
              </a:rPr>
              <a:t>重载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699948" y="3802031"/>
            <a:ext cx="8313334" cy="19899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just" latinLnBrk="1">
              <a:lnSpc>
                <a:spcPct val="170000"/>
              </a:lnSpc>
              <a:buClr>
                <a:schemeClr val="tx1"/>
              </a:buCl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覆盖（重写）（覆写）（</a:t>
            </a:r>
            <a:r>
              <a:rPr lang="en-US" altLang="zh-CN" sz="2400" dirty="0">
                <a:solidFill>
                  <a:schemeClr val="tx1"/>
                </a:solidFill>
              </a:rPr>
              <a:t>override)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 latinLnBrk="1">
              <a:lnSpc>
                <a:spcPct val="170000"/>
              </a:lnSpc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之后学习继承的时候会了解到。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algn="just" latinLnBrk="1">
              <a:lnSpc>
                <a:spcPct val="170000"/>
              </a:lnSpc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???? </a:t>
            </a:r>
            <a:r>
              <a:rPr lang="zh-CN" altLang="en-US" sz="2400" dirty="0">
                <a:solidFill>
                  <a:schemeClr val="tx1"/>
                </a:solidFill>
              </a:rPr>
              <a:t>区分重载和覆盖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>
            <p:custDataLst>
              <p:tags r:id="rId6"/>
            </p:custDataLst>
          </p:nvPr>
        </p:nvSpPr>
        <p:spPr bwMode="auto">
          <a:xfrm flipH="1">
            <a:off x="1976048" y="4102454"/>
            <a:ext cx="312334" cy="1389094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7"/>
            </p:custDataLst>
          </p:nvPr>
        </p:nvSpPr>
        <p:spPr>
          <a:xfrm>
            <a:off x="838200" y="4305300"/>
            <a:ext cx="997585" cy="824865"/>
          </a:xfrm>
          <a:custGeom>
            <a:avLst/>
            <a:gdLst>
              <a:gd name="connsiteX0" fmla="*/ 571500 w 1143000"/>
              <a:gd name="connsiteY0" fmla="*/ 89595 h 1143000"/>
              <a:gd name="connsiteX1" fmla="*/ 1053405 w 1143000"/>
              <a:gd name="connsiteY1" fmla="*/ 571500 h 1143000"/>
              <a:gd name="connsiteX2" fmla="*/ 571500 w 1143000"/>
              <a:gd name="connsiteY2" fmla="*/ 1053405 h 1143000"/>
              <a:gd name="connsiteX3" fmla="*/ 89595 w 1143000"/>
              <a:gd name="connsiteY3" fmla="*/ 571500 h 1143000"/>
              <a:gd name="connsiteX4" fmla="*/ 571500 w 1143000"/>
              <a:gd name="connsiteY4" fmla="*/ 89595 h 1143000"/>
              <a:gd name="connsiteX5" fmla="*/ 571500 w 1143000"/>
              <a:gd name="connsiteY5" fmla="*/ 57150 h 1143000"/>
              <a:gd name="connsiteX6" fmla="*/ 57150 w 1143000"/>
              <a:gd name="connsiteY6" fmla="*/ 571500 h 1143000"/>
              <a:gd name="connsiteX7" fmla="*/ 571500 w 1143000"/>
              <a:gd name="connsiteY7" fmla="*/ 1085850 h 1143000"/>
              <a:gd name="connsiteX8" fmla="*/ 1085850 w 1143000"/>
              <a:gd name="connsiteY8" fmla="*/ 571500 h 1143000"/>
              <a:gd name="connsiteX9" fmla="*/ 571500 w 1143000"/>
              <a:gd name="connsiteY9" fmla="*/ 57150 h 1143000"/>
              <a:gd name="connsiteX10" fmla="*/ 571500 w 1143000"/>
              <a:gd name="connsiteY10" fmla="*/ 0 h 1143000"/>
              <a:gd name="connsiteX11" fmla="*/ 1143000 w 1143000"/>
              <a:gd name="connsiteY11" fmla="*/ 571500 h 1143000"/>
              <a:gd name="connsiteX12" fmla="*/ 571500 w 1143000"/>
              <a:gd name="connsiteY12" fmla="*/ 1143000 h 1143000"/>
              <a:gd name="connsiteX13" fmla="*/ 0 w 1143000"/>
              <a:gd name="connsiteY13" fmla="*/ 571500 h 1143000"/>
              <a:gd name="connsiteX14" fmla="*/ 571500 w 1143000"/>
              <a:gd name="connsiteY1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3000" h="1143000">
                <a:moveTo>
                  <a:pt x="571500" y="89595"/>
                </a:moveTo>
                <a:cubicBezTo>
                  <a:pt x="837649" y="89595"/>
                  <a:pt x="1053405" y="305351"/>
                  <a:pt x="1053405" y="571500"/>
                </a:cubicBezTo>
                <a:cubicBezTo>
                  <a:pt x="1053405" y="837649"/>
                  <a:pt x="837649" y="1053405"/>
                  <a:pt x="571500" y="1053405"/>
                </a:cubicBezTo>
                <a:cubicBezTo>
                  <a:pt x="305351" y="1053405"/>
                  <a:pt x="89595" y="837649"/>
                  <a:pt x="89595" y="571500"/>
                </a:cubicBezTo>
                <a:cubicBezTo>
                  <a:pt x="89595" y="305351"/>
                  <a:pt x="305351" y="89595"/>
                  <a:pt x="571500" y="89595"/>
                </a:cubicBezTo>
                <a:close/>
                <a:moveTo>
                  <a:pt x="571500" y="57150"/>
                </a:moveTo>
                <a:cubicBezTo>
                  <a:pt x="287432" y="57150"/>
                  <a:pt x="57150" y="287432"/>
                  <a:pt x="57150" y="571500"/>
                </a:cubicBezTo>
                <a:cubicBezTo>
                  <a:pt x="57150" y="855568"/>
                  <a:pt x="287432" y="1085850"/>
                  <a:pt x="571500" y="1085850"/>
                </a:cubicBezTo>
                <a:cubicBezTo>
                  <a:pt x="855568" y="1085850"/>
                  <a:pt x="1085850" y="855568"/>
                  <a:pt x="1085850" y="571500"/>
                </a:cubicBezTo>
                <a:cubicBezTo>
                  <a:pt x="1085850" y="287432"/>
                  <a:pt x="855568" y="57150"/>
                  <a:pt x="571500" y="57150"/>
                </a:cubicBezTo>
                <a:close/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</a:rPr>
              <a:t>覆盖</a:t>
            </a:r>
            <a:endParaRPr lang="zh-CN" altLang="en-US" sz="3200" dirty="0" smtClean="0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210126">
            <a:off x="2843763" y="2724557"/>
            <a:ext cx="1135993" cy="18093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FFFFFF"/>
                </a:solidFill>
                <a:latin typeface="+mn-lt"/>
                <a:ea typeface="+mn-ea"/>
              </a:rPr>
              <a:t>感</a:t>
            </a:r>
            <a:endParaRPr lang="zh-CN" altLang="en-US" sz="48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422379">
            <a:off x="4185883" y="2474914"/>
            <a:ext cx="1135993" cy="180934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FFFFFF"/>
                </a:solidFill>
                <a:latin typeface="+mn-lt"/>
                <a:ea typeface="+mn-ea"/>
              </a:rPr>
              <a:t>谢</a:t>
            </a:r>
            <a:endParaRPr lang="zh-CN" altLang="en-US" sz="48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6" name="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179011">
            <a:off x="5528004" y="2724557"/>
            <a:ext cx="1135993" cy="1809343"/>
          </a:xfrm>
          <a:prstGeom prst="rect">
            <a:avLst/>
          </a:prstGeom>
          <a:solidFill>
            <a:srgbClr val="9B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FFFFFF"/>
                </a:solidFill>
                <a:latin typeface="+mn-lt"/>
                <a:ea typeface="+mn-ea"/>
              </a:rPr>
              <a:t>聆</a:t>
            </a:r>
            <a:endParaRPr lang="zh-CN" altLang="en-US" sz="48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7" name="矩形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352131">
            <a:off x="6867833" y="2474914"/>
            <a:ext cx="1138284" cy="18093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FFFFFF"/>
                </a:solidFill>
                <a:latin typeface="+mn-lt"/>
                <a:ea typeface="+mn-ea"/>
              </a:rPr>
              <a:t>听</a:t>
            </a:r>
            <a:endParaRPr lang="zh-CN" altLang="en-US" sz="48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8" name="矩形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1112894">
            <a:off x="8209953" y="2724557"/>
            <a:ext cx="1138284" cy="180934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smtClean="0">
                <a:solidFill>
                  <a:srgbClr val="FFFFFF"/>
                </a:solidFill>
                <a:latin typeface="+mn-lt"/>
                <a:ea typeface="+mn-ea"/>
              </a:rPr>
              <a:t>~</a:t>
            </a:r>
            <a:endParaRPr lang="en-US" altLang="zh-CN" sz="44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5391150" y="1310640"/>
            <a:ext cx="5049520" cy="1005075"/>
            <a:chOff x="4429648" y="2411505"/>
            <a:chExt cx="4323827" cy="367554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4429648" y="2411505"/>
              <a:ext cx="3861621" cy="36755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rtlCol="0" anchor="ctr">
              <a:normAutofit/>
            </a:bodyPr>
            <a:lstStyle/>
            <a:p>
              <a:r>
                <a:rPr lang="zh-CN" altLang="en-US" sz="3200" spc="200" dirty="0">
                  <a:ln/>
                  <a:solidFill>
                    <a:schemeClr val="tx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封装的概念</a:t>
              </a:r>
              <a:endParaRPr lang="zh-CN" altLang="en-US" sz="3200" spc="200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矩形 1"/>
            <p:cNvSpPr/>
            <p:nvPr>
              <p:custDataLst>
                <p:tags r:id="rId3"/>
              </p:custDataLst>
            </p:nvPr>
          </p:nvSpPr>
          <p:spPr>
            <a:xfrm>
              <a:off x="8291269" y="2411505"/>
              <a:ext cx="462206" cy="367554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5391150" y="2532312"/>
            <a:ext cx="5049520" cy="1005075"/>
            <a:chOff x="4429648" y="3107082"/>
            <a:chExt cx="4323827" cy="367554"/>
          </a:xfrm>
        </p:grpSpPr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4891854" y="3107082"/>
              <a:ext cx="3861621" cy="36755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rtlCol="0" anchor="ctr">
              <a:normAutofit/>
            </a:bodyPr>
            <a:lstStyle/>
            <a:p>
              <a:r>
                <a:rPr lang="zh-CN" altLang="en-US" sz="3200" spc="200" dirty="0">
                  <a:solidFill>
                    <a:schemeClr val="tx1">
                      <a:lumMod val="50000"/>
                    </a:schemeClr>
                  </a:solidFill>
                </a:rPr>
                <a:t>构造函数</a:t>
              </a:r>
              <a:endParaRPr lang="zh-CN" altLang="en-US" sz="3200" spc="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4429648" y="3107082"/>
              <a:ext cx="462206" cy="367554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5391150" y="3907791"/>
            <a:ext cx="5049520" cy="954404"/>
            <a:chOff x="4429648" y="2365561"/>
            <a:chExt cx="4323827" cy="413498"/>
          </a:xfrm>
        </p:grpSpPr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4429648" y="2365561"/>
              <a:ext cx="3861647" cy="413498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rtlCol="0" anchor="ctr">
              <a:noAutofit/>
            </a:bodyPr>
            <a:lstStyle/>
            <a:p>
              <a:r>
                <a:rPr lang="zh-CN" altLang="en-US" sz="3200" spc="200" dirty="0">
                  <a:solidFill>
                    <a:schemeClr val="tx1">
                      <a:lumMod val="50000"/>
                    </a:schemeClr>
                  </a:solidFill>
                </a:rPr>
                <a:t>重载</a:t>
              </a:r>
              <a:endParaRPr lang="zh-CN" altLang="en-US" sz="3200" spc="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8291269" y="2411505"/>
              <a:ext cx="462206" cy="367554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 rot="5400000">
            <a:off x="180689" y="3219780"/>
            <a:ext cx="3869111" cy="11079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mtClean="0">
                <a:solidFill>
                  <a:schemeClr val="accent1"/>
                </a:solidFill>
                <a:sym typeface="Arial" panose="020B0604020202020204" pitchFamily="34" charset="0"/>
              </a:rPr>
              <a:t>Contents</a:t>
            </a:r>
            <a:endParaRPr lang="en-US" altLang="zh-CN" sz="6600" smtClean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1"/>
            </p:custDataLst>
          </p:nvPr>
        </p:nvCxnSpPr>
        <p:spPr>
          <a:xfrm>
            <a:off x="2657475" y="1907858"/>
            <a:ext cx="0" cy="380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2319858" y="1149668"/>
            <a:ext cx="662940" cy="66294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2882431" y="1705031"/>
            <a:ext cx="662940" cy="66294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390525"/>
            <a:ext cx="10515600" cy="75819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一、封装的概念：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9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封装：</a:t>
            </a:r>
            <a:r>
              <a:rPr lang="zh-CN" altLang="en-US" dirty="0">
                <a:solidFill>
                  <a:srgbClr val="FF0000"/>
                </a:solidFill>
              </a:rPr>
              <a:t>隐藏对象的属性和实现细节，仅对外提供公共的访问方式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面向对象的一大特点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隐藏属性的例子</a:t>
            </a:r>
            <a:r>
              <a:rPr lang="zh-CN" altLang="en-US" dirty="0"/>
              <a:t>：  前面用过的，数组的属性</a:t>
            </a:r>
            <a:r>
              <a:rPr lang="en-US" altLang="zh-CN" dirty="0"/>
              <a:t>length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隐藏实现细节的例子</a:t>
            </a:r>
            <a:r>
              <a:rPr lang="zh-CN" altLang="en-US" dirty="0"/>
              <a:t>：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Scanner</a:t>
            </a:r>
            <a:r>
              <a:rPr lang="zh-CN" altLang="en-US" dirty="0"/>
              <a:t>的</a:t>
            </a:r>
            <a:r>
              <a:rPr lang="en-US" altLang="zh-CN" dirty="0"/>
              <a:t>nextInt()</a:t>
            </a:r>
            <a:r>
              <a:rPr lang="zh-CN" altLang="en-US" dirty="0"/>
              <a:t>方法，直接就拿来调用了。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现实中，比如去</a:t>
            </a:r>
            <a:r>
              <a:rPr lang="en-US" altLang="zh-CN" dirty="0"/>
              <a:t>ATM</a:t>
            </a:r>
            <a:r>
              <a:rPr lang="zh-CN" altLang="en-US" dirty="0"/>
              <a:t>取钱，机器怎么吐钱的，这些都是隐藏的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提供公共访问方式：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get()</a:t>
            </a:r>
            <a:r>
              <a:rPr lang="zh-CN" altLang="en-US" dirty="0"/>
              <a:t>进行获取   </a:t>
            </a:r>
            <a:r>
              <a:rPr lang="en-US" altLang="zh-CN" dirty="0"/>
              <a:t>set()</a:t>
            </a:r>
            <a:r>
              <a:rPr lang="zh-CN" altLang="en-US" dirty="0"/>
              <a:t>进行设置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00B050"/>
                </a:solidFill>
              </a:rPr>
              <a:t>封装的特点和原则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特点：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、提高代码的安全性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、提高代码的复用性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/>
              <a:t>原则：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将不需要对外提供的内容隐藏起来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把属性都隐藏（涉及到一个关键字）</a:t>
            </a:r>
            <a:endParaRPr lang="zh-CN" altLang="en-US" sz="2400" dirty="0"/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-----------</a:t>
            </a:r>
            <a:r>
              <a:rPr lang="en-US" altLang="zh-CN" sz="3200" dirty="0"/>
              <a:t>private</a:t>
            </a:r>
            <a:endParaRPr lang="en-US" altLang="zh-CN" sz="32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443230"/>
            <a:ext cx="10515600" cy="75819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/>
              <a:t>关键字</a:t>
            </a:r>
            <a:r>
              <a:rPr lang="en-US" altLang="zh-CN" sz="3600" dirty="0"/>
              <a:t>private</a:t>
            </a:r>
            <a:r>
              <a:rPr lang="zh-CN" altLang="en-US" sz="3200" dirty="0"/>
              <a:t>：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dirty="0"/>
              <a:t>private</a:t>
            </a:r>
            <a:r>
              <a:rPr lang="zh-CN" altLang="en-US" dirty="0"/>
              <a:t>含义：私有的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它是一个权限修饰符，用于修饰成员（成员变量和成员函数），并且</a:t>
            </a:r>
            <a:r>
              <a:rPr lang="zh-CN" altLang="en-US" dirty="0">
                <a:solidFill>
                  <a:srgbClr val="FF0000"/>
                </a:solidFill>
              </a:rPr>
              <a:t>被私有化的成员只在本类中有效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常用：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</a:t>
            </a:r>
            <a:r>
              <a:rPr lang="zh-CN" altLang="en-US" dirty="0">
                <a:solidFill>
                  <a:srgbClr val="7030A0"/>
                </a:solidFill>
              </a:rPr>
              <a:t>将成员变量私有化，然后对外提供对应的</a:t>
            </a:r>
            <a:r>
              <a:rPr lang="en-US" altLang="zh-CN" dirty="0">
                <a:solidFill>
                  <a:srgbClr val="7030A0"/>
                </a:solidFill>
              </a:rPr>
              <a:t>set get </a:t>
            </a:r>
            <a:r>
              <a:rPr lang="zh-CN" altLang="en-US" dirty="0">
                <a:solidFill>
                  <a:srgbClr val="7030A0"/>
                </a:solidFill>
              </a:rPr>
              <a:t>方法对其访问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443230"/>
            <a:ext cx="10515600" cy="75819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/>
              <a:t>二、构造函数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92750" y="1758525"/>
            <a:ext cx="10515600" cy="4352400"/>
          </a:xfrm>
          <a:prstGeom prst="rect">
            <a:avLst/>
          </a:prstGeom>
        </p:spPr>
        <p:txBody>
          <a:bodyPr>
            <a:normAutofit fontScale="9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构造函数是干嘛的？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    给对象进行初始化的。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特点：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、函数名与类名相同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、不用定义返回值类型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、不可以写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格式：权限修饰符 类名（数据类型 参数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zh-CN" altLang="en-US" dirty="0">
                <a:solidFill>
                  <a:srgbClr val="002060"/>
                </a:solidFill>
              </a:rPr>
              <a:t>，数据类型 参数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r>
              <a:rPr lang="en-US" altLang="zh-CN" dirty="0">
                <a:solidFill>
                  <a:srgbClr val="002060"/>
                </a:solidFill>
              </a:rPr>
              <a:t>{</a:t>
            </a: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        </a:t>
            </a:r>
            <a:r>
              <a:rPr lang="zh-CN" altLang="en-US" dirty="0">
                <a:solidFill>
                  <a:srgbClr val="002060"/>
                </a:solidFill>
              </a:rPr>
              <a:t>执行代码；</a:t>
            </a:r>
            <a:endParaRPr lang="zh-CN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}</a:t>
            </a: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92785" y="743585"/>
            <a:ext cx="4910455" cy="52616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举一个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Person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类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一个无参的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public Person(){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、一个参数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public Person(String name){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    this.name=name;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278880" y="744220"/>
            <a:ext cx="4884420" cy="53155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、多个参数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public Person(String name,int age,double height){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this.name=name;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 this.age=age;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 this.heght=height;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}</a:t>
            </a:r>
            <a:endParaRPr lang="en-US" altLang="zh-CN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参数的个数根据需要定；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00075" y="796290"/>
            <a:ext cx="10106025" cy="52616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创建对象：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1.Person per1=new Person()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2.Person per2=new Person(“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张三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”)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3.Person per3=new Person(“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李四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18,172.5)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对象的创建与构造函数是相关的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思考？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之前我们写的类中并没有写构造函数，为什么可以创建对象？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443230"/>
            <a:ext cx="10515600" cy="75819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/>
              <a:t>this</a:t>
            </a:r>
            <a:r>
              <a:rPr lang="zh-CN" altLang="en-US" sz="3200" dirty="0"/>
              <a:t>关键字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92750" y="1758525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特点：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代表本类对象的引用；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7030A0"/>
                </a:solidFill>
              </a:rPr>
              <a:t>什么时候用呢？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          当在一个方法中需要用到调用该方法的对象，但是所在的类不能直接创建对象时，比如一个封装类，创建对象会违背封装机制特点</a:t>
            </a:r>
            <a:r>
              <a:rPr lang="en-US" altLang="zh-CN" dirty="0">
                <a:solidFill>
                  <a:srgbClr val="7030A0"/>
                </a:solidFill>
              </a:rPr>
              <a:t>--</a:t>
            </a:r>
            <a:r>
              <a:rPr lang="zh-CN" altLang="en-US" dirty="0">
                <a:solidFill>
                  <a:srgbClr val="7030A0"/>
                </a:solidFill>
              </a:rPr>
              <a:t>安全性，为了保证代码的安全性，又能让它代表对象，就引出了</a:t>
            </a:r>
            <a:r>
              <a:rPr lang="en-US" altLang="zh-CN" dirty="0">
                <a:solidFill>
                  <a:srgbClr val="7030A0"/>
                </a:solidFill>
              </a:rPr>
              <a:t>this</a:t>
            </a:r>
            <a:r>
              <a:rPr lang="zh-CN" altLang="en-US" dirty="0">
                <a:solidFill>
                  <a:srgbClr val="7030A0"/>
                </a:solidFill>
              </a:rPr>
              <a:t>关键字。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   之后学习继承还会接触到，</a:t>
            </a:r>
            <a:r>
              <a:rPr lang="en-US" altLang="zh-CN" dirty="0">
                <a:solidFill>
                  <a:srgbClr val="FF0000"/>
                </a:solidFill>
              </a:rPr>
              <a:t>super----</a:t>
            </a:r>
            <a:r>
              <a:rPr lang="zh-CN" altLang="en-US" dirty="0">
                <a:solidFill>
                  <a:srgbClr val="FF0000"/>
                </a:solidFill>
              </a:rPr>
              <a:t>代表父类对象的引用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9*i*10"/>
  <p:tag name="KSO_WM_TEMPLATE_CATEGORY" val="custom"/>
  <p:tag name="KSO_WM_TEMPLATE_INDEX" val="16022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l_h_f"/>
  <p:tag name="KSO_WM_UNIT_INDEX" val="1_3_1"/>
  <p:tag name="KSO_WM_UNIT_ID" val="custom160220_9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l_i"/>
  <p:tag name="KSO_WM_UNIT_INDEX" val="1_3"/>
  <p:tag name="KSO_WM_UNIT_ID" val="custom160220_9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b"/>
  <p:tag name="KSO_WM_UNIT_INDEX" val="1"/>
  <p:tag name="KSO_WM_UNIT_ID" val="custom160220_9*b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Contents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9*i*21"/>
  <p:tag name="KSO_WM_TEMPLATE_CATEGORY" val="custom"/>
  <p:tag name="KSO_WM_TEMPLATE_INDEX" val="16022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9*i*22"/>
  <p:tag name="KSO_WM_TEMPLATE_CATEGORY" val="custom"/>
  <p:tag name="KSO_WM_TEMPLATE_INDEX" val="16022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9*i*23"/>
  <p:tag name="KSO_WM_TEMPLATE_CATEGORY" val="custom"/>
  <p:tag name="KSO_WM_TEMPLATE_INDEX" val="160220"/>
</p:tagLst>
</file>

<file path=ppt/tags/tag17.xml><?xml version="1.0" encoding="utf-8"?>
<p:tagLst xmlns:p="http://schemas.openxmlformats.org/presentationml/2006/main">
  <p:tag name="MH" val="20151117153543"/>
  <p:tag name="MH_LIBRARY" val="CONTENTS"/>
  <p:tag name="MH_AUTOCOLOR" val="TRUE"/>
  <p:tag name="MH_TYPE" val="CONTENTS"/>
  <p:tag name="ID" val="553526"/>
  <p:tag name="KSO_WM_TEMPLATE_CATEGORY" val="custom"/>
  <p:tag name="KSO_WM_TEMPLATE_INDEX" val="160220"/>
  <p:tag name="KSO_WM_TAG_VERSION" val="1.0"/>
  <p:tag name="KSO_WM_SLIDE_ID" val="custom160220_9"/>
  <p:tag name="KSO_WM_SLIDE_INDEX" val="9"/>
  <p:tag name="KSO_WM_SLIDE_ITEM_CNT" val="4"/>
  <p:tag name="KSO_WM_SLIDE_LAYOUT" val="l_b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2"/>
  <p:tag name="KSO_WM_UNIT_ID" val="custom160220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EMPLATE_THUMBS_INDEX" val="1、5、8、11、16、22、23、24、25"/>
  <p:tag name="KSO_WM_TEMPLATE_CATEGORY" val="custom"/>
  <p:tag name="KSO_WM_TEMPLATE_INDEX" val="160220"/>
  <p:tag name="KSO_WM_TAG_VERSION" val="1.0"/>
  <p:tag name="KSO_WM_SLIDE_ID" val="custom1602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9*i*0"/>
  <p:tag name="KSO_WM_TEMPLATE_CATEGORY" val="custom"/>
  <p:tag name="KSO_WM_TEMPLATE_INDEX" val="160220"/>
</p:tagLst>
</file>

<file path=ppt/tags/tag40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a"/>
  <p:tag name="KSO_WM_UNIT_INDEX" val="1"/>
  <p:tag name="KSO_WM_UNIT_ID" val="custom160220_26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1"/>
  <p:tag name="KSO_WM_UNIT_ID" val="custom160220_26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5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26*i*2"/>
  <p:tag name="KSO_WM_TEMPLATE_CATEGORY" val="custom"/>
  <p:tag name="KSO_WM_TEMPLATE_INDEX" val="16022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26*i*3"/>
  <p:tag name="KSO_WM_TEMPLATE_CATEGORY" val="custom"/>
  <p:tag name="KSO_WM_TEMPLATE_INDEX" val="16022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f"/>
  <p:tag name="KSO_WM_UNIT_INDEX" val="2"/>
  <p:tag name="KSO_WM_UNIT_ID" val="custom160220_26*f*2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4"/>
  <p:tag name="KSO_WM_UNIT_PRESET_TEXT_LEN" val="15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26*i*5"/>
  <p:tag name="KSO_WM_TEMPLATE_CATEGORY" val="custom"/>
  <p:tag name="KSO_WM_TEMPLATE_INDEX" val="16022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26*i*6"/>
  <p:tag name="KSO_WM_TEMPLATE_CATEGORY" val="custom"/>
  <p:tag name="KSO_WM_TEMPLATE_INDEX" val="160220"/>
</p:tagLst>
</file>

<file path=ppt/tags/tag48.xml><?xml version="1.0" encoding="utf-8"?>
<p:tagLst xmlns:p="http://schemas.openxmlformats.org/presentationml/2006/main">
  <p:tag name="KSO_WM_TEMPLATE_CATEGORY" val="custom"/>
  <p:tag name="KSO_WM_TEMPLATE_INDEX" val="160220"/>
  <p:tag name="KSO_WM_TAG_VERSION" val="1.0"/>
  <p:tag name="KSO_WM_SLIDE_ID" val="custom160220_26"/>
  <p:tag name="KSO_WM_SLIDE_INDEX" val="26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213*131"/>
  <p:tag name="KSO_WM_SLIDE_SIZE" val="655*325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MH" val="20151119110340"/>
  <p:tag name="MH_LIBRARY" val="GRAPHIC"/>
  <p:tag name="MH_ORDER" val="矩形 2"/>
  <p:tag name="KSO_WM_UNIT_TYPE" val="f"/>
  <p:tag name="KSO_WM_UNIT_INDEX" val="1"/>
  <p:tag name="KSO_WM_UNIT_ID" val="custom160220_30*f*1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感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l_h_f"/>
  <p:tag name="KSO_WM_UNIT_INDEX" val="1_1_1"/>
  <p:tag name="KSO_WM_UNIT_ID" val="custom160220_9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MH" val="20151119110340"/>
  <p:tag name="MH_LIBRARY" val="GRAPHIC"/>
  <p:tag name="MH_ORDER" val="矩形 3"/>
  <p:tag name="KSO_WM_UNIT_TYPE" val="f"/>
  <p:tag name="KSO_WM_UNIT_INDEX" val="2"/>
  <p:tag name="KSO_WM_UNIT_ID" val="custom160220_30*f*2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谢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MH" val="20151119110340"/>
  <p:tag name="MH_LIBRARY" val="GRAPHIC"/>
  <p:tag name="MH_ORDER" val="矩形 4"/>
  <p:tag name="KSO_WM_UNIT_TYPE" val="f"/>
  <p:tag name="KSO_WM_UNIT_INDEX" val="3"/>
  <p:tag name="KSO_WM_UNIT_ID" val="custom160220_30*f*3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聆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MH" val="20151119110340"/>
  <p:tag name="MH_LIBRARY" val="GRAPHIC"/>
  <p:tag name="MH_ORDER" val="矩形 5"/>
  <p:tag name="KSO_WM_UNIT_TYPE" val="f"/>
  <p:tag name="KSO_WM_UNIT_INDEX" val="4"/>
  <p:tag name="KSO_WM_UNIT_ID" val="custom160220_30*f*4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听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MH" val="20151119110340"/>
  <p:tag name="MH_LIBRARY" val="GRAPHIC"/>
  <p:tag name="MH_ORDER" val="矩形 6"/>
  <p:tag name="KSO_WM_UNIT_TYPE" val="f"/>
  <p:tag name="KSO_WM_UNIT_INDEX" val="5"/>
  <p:tag name="KSO_WM_UNIT_ID" val="custom160220_30*f*5"/>
  <p:tag name="KSO_WM_UNIT_CLEAR" val="1"/>
  <p:tag name="KSO_WM_UNIT_LAYERLEVEL" val="1"/>
  <p:tag name="KSO_WM_UNIT_VALUE" val="2"/>
  <p:tag name="KSO_WM_UNIT_HIGHLIGHT" val="0"/>
  <p:tag name="KSO_WM_UNIT_COMPATIBLE" val="0"/>
  <p:tag name="KSO_WM_UNIT_PRESET_TEXT" val="~"/>
</p:tagLst>
</file>

<file path=ppt/tags/tag54.xml><?xml version="1.0" encoding="utf-8"?>
<p:tagLst xmlns:p="http://schemas.openxmlformats.org/presentationml/2006/main">
  <p:tag name="MH" val="20151119110340"/>
  <p:tag name="MH_LIBRARY" val="GRAPHIC"/>
  <p:tag name="KSO_WM_TEMPLATE_CATEGORY" val="custom"/>
  <p:tag name="KSO_WM_TEMPLATE_INDEX" val="160220"/>
  <p:tag name="KSO_WM_TAG_VERSION" val="1.0"/>
  <p:tag name="KSO_WM_SLIDE_ID" val="custom160220_29"/>
  <p:tag name="KSO_WM_SLIDE_INDEX" val="29"/>
  <p:tag name="KSO_WM_SLIDE_ITEM_CNT" val="5"/>
  <p:tag name="KSO_WM_SLIDE_LAYOUT" val="f"/>
  <p:tag name="KSO_WM_SLIDE_LAYOUT_CNT" val="5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l_i"/>
  <p:tag name="KSO_WM_UNIT_INDEX" val="1_1"/>
  <p:tag name="KSO_WM_UNIT_ID" val="custom160220_9*l_i*1_1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0_9*i*5"/>
  <p:tag name="KSO_WM_TEMPLATE_CATEGORY" val="custom"/>
  <p:tag name="KSO_WM_TEMPLATE_INDEX" val="16022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l_h_f"/>
  <p:tag name="KSO_WM_UNIT_INDEX" val="1_2_1"/>
  <p:tag name="KSO_WM_UNIT_ID" val="custom160220_9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0"/>
  <p:tag name="KSO_WM_UNIT_TYPE" val="l_i"/>
  <p:tag name="KSO_WM_UNIT_INDEX" val="1_2"/>
  <p:tag name="KSO_WM_UNIT_ID" val="custom160220_9*l_i*1_2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向天歌稻壳儿模板23XIN - 副本">
  <a:themeElements>
    <a:clrScheme name="自定义 20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D74C19"/>
      </a:accent1>
      <a:accent2>
        <a:srgbClr val="B76167"/>
      </a:accent2>
      <a:accent3>
        <a:srgbClr val="D9AA33"/>
      </a:accent3>
      <a:accent4>
        <a:srgbClr val="9E7A9B"/>
      </a:accent4>
      <a:accent5>
        <a:srgbClr val="4D9560"/>
      </a:accent5>
      <a:accent6>
        <a:srgbClr val="488493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演示</Application>
  <PresentationFormat>宽屏</PresentationFormat>
  <Paragraphs>139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Narrow</vt:lpstr>
      <vt:lpstr>Calibri</vt:lpstr>
      <vt:lpstr>黑体</vt:lpstr>
      <vt:lpstr>向天歌稻壳儿模板23XIN - 副本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10</cp:revision>
  <dcterms:created xsi:type="dcterms:W3CDTF">2016-10-19T02:10:26Z</dcterms:created>
  <dcterms:modified xsi:type="dcterms:W3CDTF">2016-10-19T06:36:57Z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