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1" name="Group 3"/>
          <p:cNvGrpSpPr/>
          <p:nvPr/>
        </p:nvGrpSpPr>
        <p:grpSpPr bwMode="auto">
          <a:xfrm>
            <a:off x="905934" y="5170487"/>
            <a:ext cx="8994812" cy="76202"/>
            <a:chOff x="0" y="0"/>
            <a:chExt cx="8600" cy="122"/>
          </a:xfrm>
        </p:grpSpPr>
        <p:sp>
          <p:nvSpPr>
            <p:cNvPr id="2052" name="Rectangle 4"/>
            <p:cNvSpPr>
              <a:spLocks noChangeArrowheads="1"/>
            </p:cNvSpPr>
            <p:nvPr/>
          </p:nvSpPr>
          <p:spPr bwMode="auto">
            <a:xfrm>
              <a:off x="0" y="2"/>
              <a:ext cx="1719" cy="121"/>
            </a:xfrm>
            <a:prstGeom prst="rect">
              <a:avLst/>
            </a:prstGeom>
            <a:solidFill>
              <a:srgbClr val="FB262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2053" name="Rectangle 5"/>
            <p:cNvSpPr>
              <a:spLocks noChangeArrowheads="1"/>
            </p:cNvSpPr>
            <p:nvPr/>
          </p:nvSpPr>
          <p:spPr bwMode="auto">
            <a:xfrm>
              <a:off x="1719" y="2"/>
              <a:ext cx="1720" cy="121"/>
            </a:xfrm>
            <a:prstGeom prst="rect">
              <a:avLst/>
            </a:prstGeom>
            <a:solidFill>
              <a:srgbClr val="00BAF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2054" name="Rectangle 6"/>
            <p:cNvSpPr>
              <a:spLocks noChangeArrowheads="1"/>
            </p:cNvSpPr>
            <p:nvPr/>
          </p:nvSpPr>
          <p:spPr bwMode="auto">
            <a:xfrm>
              <a:off x="5160" y="0"/>
              <a:ext cx="1720" cy="121"/>
            </a:xfrm>
            <a:prstGeom prst="rect">
              <a:avLst/>
            </a:prstGeom>
            <a:solidFill>
              <a:srgbClr val="92151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2055" name="Rectangle 7"/>
            <p:cNvSpPr>
              <a:spLocks noChangeArrowheads="1"/>
            </p:cNvSpPr>
            <p:nvPr/>
          </p:nvSpPr>
          <p:spPr bwMode="auto">
            <a:xfrm>
              <a:off x="6880" y="0"/>
              <a:ext cx="1721" cy="121"/>
            </a:xfrm>
            <a:prstGeom prst="rect">
              <a:avLst/>
            </a:prstGeom>
            <a:solidFill>
              <a:srgbClr val="F96D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2056" name="Rectangle 8"/>
            <p:cNvSpPr>
              <a:spLocks noChangeArrowheads="1"/>
            </p:cNvSpPr>
            <p:nvPr/>
          </p:nvSpPr>
          <p:spPr bwMode="auto">
            <a:xfrm>
              <a:off x="3439" y="1"/>
              <a:ext cx="1721" cy="1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</p:grpSp>
      <p:sp>
        <p:nvSpPr>
          <p:cNvPr id="2057" name="Rectangle 9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05933" y="4378326"/>
            <a:ext cx="8995859" cy="792163"/>
          </a:xfrm>
        </p:spPr>
        <p:txBody>
          <a:bodyPr wrap="square" lIns="90170" tIns="46990" rIns="90170" bIns="46990"/>
          <a:lstStyle>
            <a:lvl1pPr algn="l">
              <a:defRPr sz="4000"/>
            </a:lvl1pPr>
          </a:lstStyle>
          <a:p>
            <a:pPr lvl="0"/>
            <a:r>
              <a:rPr lang="zh-CN" altLang="en-US" noProof="0" dirty="0" smtClean="0"/>
              <a:t>单击此处编辑标题</a:t>
            </a:r>
            <a:endParaRPr lang="zh-CN" noProof="0" dirty="0" smtClean="0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905933" y="5246689"/>
            <a:ext cx="8995859" cy="715961"/>
          </a:xfrm>
        </p:spPr>
        <p:txBody>
          <a:bodyPr wrap="square"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zh-CN" noProof="0" smtClean="0"/>
              <a:t>单击此处编辑母版副标题样式</a:t>
            </a:r>
            <a:endParaRPr lang="zh-CN" noProof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ED6B-C8C9-46C7-9729-645E247C2C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3210-A4F5-4AF1-ADF2-303AA2522EF7}" type="slidenum">
              <a:rPr lang="zh-CN" altLang="en-US" smtClean="0"/>
            </a:fld>
            <a:endParaRPr lang="zh-CN" altLang="en-US"/>
          </a:p>
        </p:txBody>
      </p:sp>
      <p:pic>
        <p:nvPicPr>
          <p:cNvPr id="14" name="Picture 2" descr="dadad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9" t="16596" r="129" b="8403"/>
          <a:stretch>
            <a:fillRect/>
          </a:stretch>
        </p:blipFill>
        <p:spPr bwMode="auto">
          <a:xfrm>
            <a:off x="0" y="0"/>
            <a:ext cx="12192000" cy="422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ED6B-C8C9-46C7-9729-645E247C2C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3210-A4F5-4AF1-ADF2-303AA2522EF7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838200" y="412955"/>
            <a:ext cx="10515600" cy="5742916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4966" y="274638"/>
            <a:ext cx="6811546" cy="1011600"/>
          </a:xfrm>
        </p:spPr>
        <p:txBody>
          <a:bodyPr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44966" y="1558313"/>
            <a:ext cx="6811546" cy="4525963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/>
            </a:lvl1pPr>
            <a:lvl2pPr marL="742950" indent="-285750"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800"/>
            </a:lvl3pPr>
            <a:lvl4pPr marL="1657350" indent="-285750">
              <a:buFont typeface="Arial" panose="020B0604020202020204" pitchFamily="34" charset="0"/>
              <a:buChar char="•"/>
              <a:defRPr sz="1800"/>
            </a:lvl4pPr>
            <a:lvl5pPr marL="2114550" indent="-285750"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ED6B-C8C9-46C7-9729-645E247C2C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3210-A4F5-4AF1-ADF2-303AA2522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das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4" y="788566"/>
            <a:ext cx="3777047" cy="1889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ext Box 2" descr="#wm#_36_02_100_1000_a_1_38#clear#"/>
          <p:cNvSpPr txBox="1">
            <a:spLocks noChangeArrowheads="1"/>
          </p:cNvSpPr>
          <p:nvPr/>
        </p:nvSpPr>
        <p:spPr bwMode="auto">
          <a:xfrm>
            <a:off x="0" y="2570164"/>
            <a:ext cx="12200467" cy="1702291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 anchor="ctr"/>
          <a:lstStyle>
            <a:lvl1pPr algn="ctr">
              <a:spcBef>
                <a:spcPct val="20000"/>
              </a:spcBef>
              <a:defRPr sz="20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spcBef>
                <a:spcPct val="20000"/>
              </a:spcBef>
              <a:defRPr sz="28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spcBef>
                <a:spcPct val="20000"/>
              </a:spcBef>
              <a:defRPr sz="24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indent="-342900" algn="l" eaLnBrk="1" hangingPunct="1">
              <a:buFontTx/>
              <a:buChar char="•"/>
            </a:pPr>
            <a:endParaRPr lang="zh-CN" altLang="zh-CN" sz="320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09600" y="2570164"/>
            <a:ext cx="9753600" cy="1685875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noProof="0" dirty="0" smtClean="0"/>
              <a:t>单击此处编辑母版标题样式</a:t>
            </a:r>
            <a:endParaRPr lang="zh-CN" noProof="0" dirty="0" smtClean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221317" y="4271802"/>
            <a:ext cx="8534400" cy="1042988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pPr lvl="0"/>
            <a:r>
              <a:rPr lang="zh-CN" noProof="0" dirty="0" smtClean="0"/>
              <a:t>单击此处编辑母版副标题样式</a:t>
            </a:r>
            <a:endParaRPr lang="zh-CN" noProof="0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ED6B-C8C9-46C7-9729-645E247C2C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3210-A4F5-4AF1-ADF2-303AA2522EF7}" type="slidenum">
              <a:rPr lang="zh-CN" altLang="en-US" smtClean="0"/>
            </a:fld>
            <a:endParaRPr lang="zh-CN" altLang="en-US"/>
          </a:p>
        </p:txBody>
      </p:sp>
      <p:pic>
        <p:nvPicPr>
          <p:cNvPr id="13" name="Picture 4" descr="#wm#_51_07_*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0000">
            <a:off x="9557491" y="844635"/>
            <a:ext cx="2441732" cy="3458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600201"/>
            <a:ext cx="5156200" cy="452596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1562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ED6B-C8C9-46C7-9729-645E247C2C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3210-A4F5-4AF1-ADF2-303AA2522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ED6B-C8C9-46C7-9729-645E247C2C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3210-A4F5-4AF1-ADF2-303AA2522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das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4" y="788566"/>
            <a:ext cx="3777047" cy="1889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" name="Text Box 2" descr="#wm#_36_02_100_1000_a_1_38#clear#"/>
          <p:cNvSpPr txBox="1">
            <a:spLocks noChangeArrowheads="1"/>
          </p:cNvSpPr>
          <p:nvPr/>
        </p:nvSpPr>
        <p:spPr bwMode="auto">
          <a:xfrm>
            <a:off x="0" y="2570164"/>
            <a:ext cx="12200467" cy="1702291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 anchor="ctr"/>
          <a:lstStyle>
            <a:lvl1pPr algn="ctr">
              <a:spcBef>
                <a:spcPct val="20000"/>
              </a:spcBef>
              <a:defRPr sz="20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spcBef>
                <a:spcPct val="20000"/>
              </a:spcBef>
              <a:defRPr sz="28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spcBef>
                <a:spcPct val="20000"/>
              </a:spcBef>
              <a:defRPr sz="24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indent="-342900" algn="l" eaLnBrk="1" hangingPunct="1">
              <a:buFontTx/>
              <a:buChar char="•"/>
            </a:pPr>
            <a:endParaRPr lang="zh-CN" altLang="zh-CN" sz="3200"/>
          </a:p>
        </p:txBody>
      </p:sp>
      <p:pic>
        <p:nvPicPr>
          <p:cNvPr id="13" name="Picture 4" descr="#wm#_51_07_*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0000">
            <a:off x="9557491" y="844635"/>
            <a:ext cx="2441732" cy="3458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09600" y="2570164"/>
            <a:ext cx="9753600" cy="1702291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noProof="0" dirty="0" smtClean="0"/>
              <a:t>单击此处编辑母版标题样式</a:t>
            </a:r>
            <a:endParaRPr lang="zh-CN" noProof="0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ED6B-C8C9-46C7-9729-645E247C2C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3210-A4F5-4AF1-ADF2-303AA2522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ED6B-C8C9-46C7-9729-645E247C2C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3210-A4F5-4AF1-ADF2-303AA2522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49474" y="950460"/>
            <a:ext cx="4695940" cy="8604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55279" y="950460"/>
            <a:ext cx="5452240" cy="48720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649474" y="1965444"/>
            <a:ext cx="4704326" cy="385702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8" name="Line 5" descr="#wm#_36_19_*Z"/>
          <p:cNvSpPr>
            <a:spLocks noChangeShapeType="1"/>
          </p:cNvSpPr>
          <p:nvPr/>
        </p:nvSpPr>
        <p:spPr bwMode="auto">
          <a:xfrm>
            <a:off x="6477438" y="729000"/>
            <a:ext cx="2117" cy="5400000"/>
          </a:xfrm>
          <a:prstGeom prst="line">
            <a:avLst/>
          </a:prstGeom>
          <a:noFill/>
          <a:ln w="28575" cmpd="sng">
            <a:solidFill>
              <a:srgbClr val="C4C4C4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ED6B-C8C9-46C7-9729-645E247C2C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3210-A4F5-4AF1-ADF2-303AA2522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37914" y="274639"/>
            <a:ext cx="1915886" cy="585152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274639"/>
            <a:ext cx="8338456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ED6B-C8C9-46C7-9729-645E247C2C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3210-A4F5-4AF1-ADF2-303AA2522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8467" y="6704014"/>
            <a:ext cx="12208933" cy="153987"/>
            <a:chOff x="0" y="0"/>
            <a:chExt cx="14420" cy="243"/>
          </a:xfrm>
        </p:grpSpPr>
        <p:sp>
          <p:nvSpPr>
            <p:cNvPr id="1027" name="Rectangle 3"/>
            <p:cNvSpPr>
              <a:spLocks noChangeArrowheads="1"/>
            </p:cNvSpPr>
            <p:nvPr/>
          </p:nvSpPr>
          <p:spPr bwMode="auto">
            <a:xfrm>
              <a:off x="0" y="3"/>
              <a:ext cx="2882" cy="240"/>
            </a:xfrm>
            <a:prstGeom prst="rect">
              <a:avLst/>
            </a:prstGeom>
            <a:solidFill>
              <a:srgbClr val="FB262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1028" name="Rectangle 4"/>
            <p:cNvSpPr>
              <a:spLocks noChangeArrowheads="1"/>
            </p:cNvSpPr>
            <p:nvPr/>
          </p:nvSpPr>
          <p:spPr bwMode="auto">
            <a:xfrm>
              <a:off x="2882" y="3"/>
              <a:ext cx="2884" cy="240"/>
            </a:xfrm>
            <a:prstGeom prst="rect">
              <a:avLst/>
            </a:prstGeom>
            <a:solidFill>
              <a:srgbClr val="00BAF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1029" name="Rectangle 5"/>
            <p:cNvSpPr>
              <a:spLocks noChangeArrowheads="1"/>
            </p:cNvSpPr>
            <p:nvPr/>
          </p:nvSpPr>
          <p:spPr bwMode="auto">
            <a:xfrm>
              <a:off x="8652" y="0"/>
              <a:ext cx="2884" cy="240"/>
            </a:xfrm>
            <a:prstGeom prst="rect">
              <a:avLst/>
            </a:prstGeom>
            <a:solidFill>
              <a:srgbClr val="92151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1030" name="Rectangle 6"/>
            <p:cNvSpPr>
              <a:spLocks noChangeArrowheads="1"/>
            </p:cNvSpPr>
            <p:nvPr/>
          </p:nvSpPr>
          <p:spPr bwMode="auto">
            <a:xfrm>
              <a:off x="11536" y="0"/>
              <a:ext cx="2885" cy="240"/>
            </a:xfrm>
            <a:prstGeom prst="rect">
              <a:avLst/>
            </a:prstGeom>
            <a:solidFill>
              <a:srgbClr val="F96D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5766" y="1"/>
              <a:ext cx="2886" cy="24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</p:grpSp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274638"/>
            <a:ext cx="10515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zh-CN" smtClean="0"/>
              <a:t>单击此处编辑母版标题样式</a:t>
            </a:r>
            <a:endParaRPr lang="zh-CN" smtClean="0"/>
          </a:p>
        </p:txBody>
      </p:sp>
      <p:sp>
        <p:nvSpPr>
          <p:cNvPr id="103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600201"/>
            <a:ext cx="10515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dirty="0" smtClean="0"/>
              <a:t>单击此处编辑母版文本样式</a:t>
            </a:r>
            <a:endParaRPr lang="zh-CN" dirty="0" smtClean="0"/>
          </a:p>
          <a:p>
            <a:pPr lvl="1"/>
            <a:r>
              <a:rPr lang="zh-CN" dirty="0" smtClean="0"/>
              <a:t>第二级</a:t>
            </a:r>
            <a:endParaRPr lang="zh-CN" dirty="0" smtClean="0"/>
          </a:p>
          <a:p>
            <a:pPr lvl="2"/>
            <a:r>
              <a:rPr lang="zh-CN" dirty="0" smtClean="0"/>
              <a:t>第三级</a:t>
            </a:r>
            <a:endParaRPr lang="zh-CN" dirty="0" smtClean="0"/>
          </a:p>
          <a:p>
            <a:pPr lvl="3"/>
            <a:r>
              <a:rPr lang="zh-CN" dirty="0" smtClean="0"/>
              <a:t>第四级</a:t>
            </a:r>
            <a:endParaRPr lang="zh-CN" dirty="0" smtClean="0"/>
          </a:p>
          <a:p>
            <a:pPr lvl="4"/>
            <a:r>
              <a:rPr lang="zh-CN" dirty="0" smtClean="0"/>
              <a:t>第五级</a:t>
            </a:r>
            <a:endParaRPr lang="zh-CN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1ED6B-C8C9-46C7-9729-645E247C2C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D3210-A4F5-4AF1-ADF2-303AA2522EF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ts val="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  <a:sym typeface="Arial" panose="020B0604020202020204" pitchFamily="34" charset="0"/>
        </a:defRPr>
      </a:lvl1pPr>
      <a:lvl2pPr marL="914400" indent="-457200" algn="l" rtl="0" eaLnBrk="0" fontAlgn="base" hangingPunct="0">
        <a:spcBef>
          <a:spcPts val="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  <a:sym typeface="Arial" panose="020B0604020202020204" pitchFamily="34" charset="0"/>
        </a:defRPr>
      </a:lvl2pPr>
      <a:lvl3pPr marL="1257300" indent="-342900" algn="l" rtl="0" eaLnBrk="0" fontAlgn="base" hangingPunct="0">
        <a:spcBef>
          <a:spcPts val="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  <a:sym typeface="Arial" panose="020B0604020202020204" pitchFamily="34" charset="0"/>
        </a:defRPr>
      </a:lvl3pPr>
      <a:lvl4pPr marL="1714500" indent="-342900" algn="l" rtl="0" eaLnBrk="0" fontAlgn="base" hangingPunct="0">
        <a:spcBef>
          <a:spcPts val="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  <a:sym typeface="Arial" panose="020B0604020202020204" pitchFamily="34" charset="0"/>
        </a:defRPr>
      </a:lvl4pPr>
      <a:lvl5pPr marL="2171700" indent="-342900" algn="l" rtl="0" eaLnBrk="0" fontAlgn="base" hangingPunct="0">
        <a:spcBef>
          <a:spcPts val="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10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8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image" Target="../media/image5.png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17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7" name="Rectangle 3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905933" y="4378326"/>
            <a:ext cx="8995859" cy="792163"/>
          </a:xfrm>
          <a:prstGeom prst="rect">
            <a:avLst/>
          </a:prstGeom>
          <a:noFill/>
          <a:ln>
            <a:noFill/>
          </a:ln>
        </p:spPr>
        <p:txBody>
          <a:bodyPr vert="horz" wrap="square" lIns="90170" tIns="46990" rIns="90170" bIns="46990" numCol="1" anchor="ctr" anchorCtr="0" compatLnSpc="1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  <a:sym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3600">
                <a:latin typeface="Arial" panose="020B0604020202020204" pitchFamily="34" charset="0"/>
                <a:ea typeface="黑体" panose="02010609060101010101" pitchFamily="49" charset="-122"/>
              </a:rPr>
              <a:t>第十节 常用类库</a:t>
            </a:r>
            <a:endParaRPr lang="zh-CN" altLang="en-US" sz="360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148" name="Rectangle 4"/>
          <p:cNvSpPr>
            <a:spLocks noGrp="1" noChangeArrowheads="1"/>
          </p:cNvSpPr>
          <p:nvPr>
            <p:custDataLst>
              <p:tags r:id="rId2"/>
            </p:custDataLst>
          </p:nvPr>
        </p:nvSpPr>
        <p:spPr>
          <a:xfrm>
            <a:off x="905933" y="5246689"/>
            <a:ext cx="8995859" cy="71596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FontTx/>
              <a:buNone/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  <a:sym typeface="Arial" panose="020B0604020202020204" pitchFamily="34" charset="0"/>
              </a:defRPr>
            </a:lvl1pPr>
            <a:lvl2pPr marL="914400" indent="-457200" algn="l" rtl="0" eaLnBrk="0" fontAlgn="base" hangingPunct="0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  <a:sym typeface="Arial" panose="020B0604020202020204" pitchFamily="34" charset="0"/>
              </a:defRPr>
            </a:lvl2pPr>
            <a:lvl3pPr marL="1257300" indent="-342900" algn="l" rtl="0" eaLnBrk="0" fontAlgn="base" hangingPunct="0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  <a:sym typeface="Arial" panose="020B0604020202020204" pitchFamily="34" charset="0"/>
              </a:defRPr>
            </a:lvl3pPr>
            <a:lvl4pPr marL="1714500" indent="-342900" algn="l" rtl="0" eaLnBrk="0" fontAlgn="base" hangingPunct="0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  <a:sym typeface="Arial" panose="020B0604020202020204" pitchFamily="34" charset="0"/>
              </a:defRPr>
            </a:lvl4pPr>
            <a:lvl5pPr marL="2171700" indent="-342900" algn="l" rtl="0" eaLnBrk="0" fontAlgn="base" hangingPunct="0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9pPr>
          </a:lstStyle>
          <a:p>
            <a:r>
              <a:rPr lang="zh-CN" altLang="en-US" sz="1800">
                <a:latin typeface="Arial" panose="020B0604020202020204" pitchFamily="34" charset="0"/>
                <a:ea typeface="黑体" panose="02010609060101010101" pitchFamily="49" charset="-122"/>
              </a:rPr>
              <a:t>请在此输入您的副标题</a:t>
            </a:r>
            <a:endParaRPr lang="zh-CN" altLang="en-US" sz="18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92175"/>
            <a:ext cx="10515600" cy="5285105"/>
          </a:xfrm>
        </p:spPr>
        <p:txBody>
          <a:bodyPr/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2、可以改变该字符串的长度和内容，改变之后还是同一个字符串。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zh-CN" altLang="en-US">
                <a:sym typeface="+mn-ea"/>
              </a:rPr>
              <a:t> 3、此类有一个初始容量：为 16 个字符；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如果超出了此范围， 那么JVM会自动调整其容量。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/>
              <a:t>10. 6 StringBuffer的常用方法：</a:t>
            </a:r>
            <a:endParaRPr lang="zh-CN" altLang="en-US" sz="3200"/>
          </a:p>
        </p:txBody>
      </p:sp>
      <p:pic>
        <p:nvPicPr>
          <p:cNvPr id="-2147482619" name="图片 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97305" y="1413510"/>
            <a:ext cx="9229090" cy="476377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1pPr>
          </a:lstStyle>
          <a:p>
            <a:pPr algn="l"/>
            <a:r>
              <a:rPr lang="zh-CN" altLang="en-US" smtClean="0"/>
              <a:t>区别：StringBuffer和String字符串？</a:t>
            </a:r>
            <a:endParaRPr lang="zh-CN" altLang="en-US" smtClean="0"/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838800" y="1825200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7030A0"/>
                </a:solidFill>
              </a:rPr>
              <a:t>*StringBuffer比String效率要高！</a:t>
            </a:r>
            <a:endParaRPr lang="zh-CN" altLang="en-US" sz="2400" dirty="0" smtClean="0">
              <a:solidFill>
                <a:srgbClr val="7030A0"/>
              </a:solidFill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7030A0"/>
                </a:solidFill>
              </a:rPr>
              <a:t>其他</a:t>
            </a:r>
            <a:endParaRPr lang="zh-CN" altLang="en-US" sz="2400" dirty="0" smtClean="0">
              <a:solidFill>
                <a:srgbClr val="7030A0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1pPr>
          </a:lstStyle>
          <a:p>
            <a:pPr algn="l"/>
            <a:r>
              <a:rPr lang="zh-CN" altLang="en-US" smtClean="0"/>
              <a:t>一、String类</a:t>
            </a:r>
            <a:endParaRPr lang="zh-CN" altLang="en-US" smtClean="0"/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838800" y="1825200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1.1 String类的概述</a:t>
            </a:r>
            <a:endParaRPr lang="zh-CN" altLang="en-US" sz="3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808080"/>
                </a:solidFill>
              </a:rPr>
              <a:t>String是一个</a:t>
            </a:r>
            <a:r>
              <a:rPr lang="zh-CN" altLang="en-US" sz="2400" u="sng" dirty="0" smtClean="0">
                <a:solidFill>
                  <a:schemeClr val="accent1"/>
                </a:solidFill>
              </a:rPr>
              <a:t>特殊</a:t>
            </a:r>
            <a:r>
              <a:rPr lang="zh-CN" altLang="en-US" sz="2400" dirty="0" smtClean="0">
                <a:solidFill>
                  <a:srgbClr val="808080"/>
                </a:solidFill>
              </a:rPr>
              <a:t>的类，表示的是字符串。</a:t>
            </a:r>
            <a:endParaRPr lang="zh-CN" altLang="en-US" sz="2400" dirty="0" smtClean="0">
              <a:solidFill>
                <a:srgbClr val="808080"/>
              </a:solidFill>
            </a:endParaRPr>
          </a:p>
          <a:p>
            <a:pPr marL="0" indent="0">
              <a:buNone/>
            </a:pPr>
            <a:r>
              <a:rPr lang="zh-CN" altLang="en-US" sz="2400" dirty="0" smtClean="0">
                <a:solidFill>
                  <a:srgbClr val="808080"/>
                </a:solidFill>
              </a:rPr>
              <a:t>特殊之处：1、经常和基本数据类型相混合使用</a:t>
            </a:r>
            <a:endParaRPr lang="zh-CN" altLang="en-US" sz="2400" dirty="0" smtClean="0">
              <a:solidFill>
                <a:srgbClr val="808080"/>
              </a:solidFill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808080"/>
                </a:solidFill>
              </a:rPr>
              <a:t>                  2、它是一个终结类，使用final进行修饰 不能派生子类。</a:t>
            </a:r>
            <a:endParaRPr lang="zh-CN" altLang="en-US" sz="2400" dirty="0" smtClean="0">
              <a:solidFill>
                <a:srgbClr val="808080"/>
              </a:solidFill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808080"/>
                </a:solidFill>
              </a:rPr>
              <a:t>                  3、字符串一旦初始化值不可更改，如果改变了就改变                 了它的内存地址值，不是同一个字符串对象。</a:t>
            </a:r>
            <a:endParaRPr lang="zh-CN" altLang="en-US" sz="2400" dirty="0" smtClean="0">
              <a:solidFill>
                <a:srgbClr val="808080"/>
              </a:solidFill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808080"/>
                </a:solidFill>
              </a:rPr>
              <a:t>实例化：</a:t>
            </a:r>
            <a:endParaRPr lang="zh-CN" altLang="en-US" sz="2400" dirty="0" smtClean="0">
              <a:solidFill>
                <a:srgbClr val="808080"/>
              </a:solidFill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808080"/>
                </a:solidFill>
              </a:rPr>
              <a:t>                   1  String  变量名称=“内容”;                       </a:t>
            </a:r>
            <a:endParaRPr lang="zh-CN" altLang="en-US" sz="2400" dirty="0" smtClean="0">
              <a:solidFill>
                <a:srgbClr val="808080"/>
              </a:solidFill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808080"/>
                </a:solidFill>
              </a:rPr>
              <a:t>                  2 String  对象名称= new  String(“内容”);</a:t>
            </a:r>
            <a:endParaRPr lang="zh-CN" altLang="en-US" sz="2400" dirty="0" smtClean="0">
              <a:solidFill>
                <a:srgbClr val="808080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1pPr>
          </a:lstStyle>
          <a:p>
            <a:pPr algn="l"/>
            <a:r>
              <a:rPr lang="zh-CN" altLang="en-US" smtClean="0"/>
              <a:t>1.2 String内容的比较</a:t>
            </a:r>
            <a:endParaRPr lang="zh-CN" altLang="en-US" smtClean="0"/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838800" y="1825200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808080"/>
                </a:solidFill>
              </a:rPr>
              <a:t>在基本数据类型中，两个数值可以通过“==”进行内容的比较；</a:t>
            </a:r>
            <a:endParaRPr lang="zh-CN" altLang="en-US" sz="2400" dirty="0" smtClean="0">
              <a:solidFill>
                <a:srgbClr val="808080"/>
              </a:solidFill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808080"/>
                </a:solidFill>
              </a:rPr>
              <a:t>  字符串用“==”比较会怎么样呢？	</a:t>
            </a:r>
            <a:endParaRPr lang="zh-CN" altLang="en-US" sz="2400" dirty="0" smtClean="0">
              <a:solidFill>
                <a:srgbClr val="808080"/>
              </a:solidFill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endParaRPr lang="zh-CN" altLang="en-US" sz="2400" dirty="0" smtClean="0">
              <a:solidFill>
                <a:srgbClr val="808080"/>
              </a:solidFill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808080"/>
                </a:solidFill>
              </a:rPr>
              <a:t>《1》String a=”小明”； 《2》         String a=”小黑”；</a:t>
            </a:r>
            <a:endParaRPr lang="zh-CN" altLang="en-US" sz="2400" dirty="0" smtClean="0">
              <a:solidFill>
                <a:srgbClr val="808080"/>
              </a:solidFill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808080"/>
                </a:solidFill>
              </a:rPr>
              <a:t>          String b=”小明”；                      String b=new String(“小黑”)；</a:t>
            </a:r>
            <a:endParaRPr lang="zh-CN" altLang="en-US" sz="2400" dirty="0" smtClean="0">
              <a:solidFill>
                <a:srgbClr val="808080"/>
              </a:solidFill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endParaRPr lang="zh-CN" altLang="en-US" sz="2400" dirty="0" smtClean="0">
              <a:solidFill>
                <a:srgbClr val="808080"/>
              </a:solidFill>
            </a:endParaRPr>
          </a:p>
          <a:p>
            <a:pPr marL="0" indent="0">
              <a:buNone/>
            </a:pPr>
            <a:r>
              <a:rPr lang="zh-CN" altLang="en-US" sz="2400" dirty="0" smtClean="0">
                <a:solidFill>
                  <a:srgbClr val="808080"/>
                </a:solidFill>
              </a:rPr>
              <a:t>《3》String a=new String(“小黄”)；《4》String a=new String(“小黄”)；</a:t>
            </a:r>
            <a:endParaRPr lang="zh-CN" altLang="en-US" sz="2400" dirty="0" smtClean="0">
              <a:solidFill>
                <a:srgbClr val="808080"/>
              </a:solidFill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808080"/>
                </a:solidFill>
              </a:rPr>
              <a:t>      String b=new String(“小黄”)；             String b=a；	</a:t>
            </a:r>
            <a:endParaRPr lang="zh-CN" altLang="en-US" sz="2400" dirty="0" smtClean="0">
              <a:solidFill>
                <a:srgbClr val="808080"/>
              </a:solidFill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endParaRPr lang="zh-CN" altLang="en-US" sz="2400" dirty="0" smtClean="0">
              <a:solidFill>
                <a:srgbClr val="808080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       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-2147482623" name="图片 -21474826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4465" y="1487805"/>
            <a:ext cx="9715500" cy="330708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p>
            <a:r>
              <a:rPr lang="zh-CN" altLang="en-US"/>
              <a:t> 总结：使用"=="对字符串进行比较，比较的是地址值；</a:t>
            </a:r>
            <a:endParaRPr lang="zh-CN" altLang="en-US"/>
          </a:p>
          <a:p>
            <a:r>
              <a:rPr lang="zh-CN" altLang="en-US"/>
              <a:t>           使用equals()方法对字符串进行比较，比较的是内容是否相同</a:t>
            </a:r>
            <a:endParaRPr lang="zh-CN" altLang="en-US"/>
          </a:p>
          <a:p>
            <a:r>
              <a:rPr lang="zh-CN" altLang="en-US"/>
              <a:t>         equals()方法定义如下：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public   boolean  equals(String s);---&gt;布尔值              真（true）  假(false)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82" name="Rectangle 7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6649474" y="950460"/>
            <a:ext cx="4695940" cy="860400"/>
          </a:xfrm>
          <a:prstGeom prst="rect">
            <a:avLst/>
          </a:prstGeom>
          <a:noFill/>
          <a:ln>
            <a:noFill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170" tIns="46990" rIns="90170" bIns="46990" numCol="1" anchor="b" anchorCtr="0" compatLnSpc="1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  <a:sym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Arial" panose="020B0604020202020204" pitchFamily="34" charset="0"/>
                <a:ea typeface="黑体" panose="02010609060101010101" pitchFamily="49" charset="-122"/>
              </a:rPr>
              <a:t>1.3、 String的特性：</a:t>
            </a:r>
            <a:endParaRPr lang="zh-CN" altLang="en-US" sz="36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4" name="图片占位符 2"/>
          <p:cNvPicPr>
            <a:picLocks noGrp="1" noChangeAspect="1"/>
          </p:cNvPicPr>
          <p:nvPr>
            <p:custDataLst>
              <p:tags r:id="rId2"/>
            </p:custDataLst>
          </p:nvPr>
        </p:nvPicPr>
        <p:blipFill>
          <a:blip r:embed="rId3"/>
          <a:srcRect l="92" r="92"/>
          <a:stretch>
            <a:fillRect/>
          </a:stretch>
        </p:blipFill>
        <p:spPr>
          <a:xfrm>
            <a:off x="855345" y="1058545"/>
            <a:ext cx="5452110" cy="4443095"/>
          </a:xfrm>
          <a:prstGeom prst="rect">
            <a:avLst/>
          </a:prstGeom>
          <a:noFill/>
          <a:ln>
            <a:noFill/>
          </a:ln>
        </p:spPr>
      </p:pic>
      <p:sp>
        <p:nvSpPr>
          <p:cNvPr id="24579" name="Rectangle 2"/>
          <p:cNvSpPr>
            <a:spLocks noGrp="1" noChangeArrowheads="1"/>
          </p:cNvSpPr>
          <p:nvPr>
            <p:custDataLst>
              <p:tags r:id="rId4"/>
            </p:custDataLst>
          </p:nvPr>
        </p:nvSpPr>
        <p:spPr>
          <a:xfrm>
            <a:off x="6649474" y="1965444"/>
            <a:ext cx="4704326" cy="385702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2000" kern="1200">
                <a:solidFill>
                  <a:srgbClr val="80808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  <a:sym typeface="Arial" panose="020B0604020202020204" pitchFamily="34" charset="0"/>
              </a:defRPr>
            </a:lvl1pPr>
            <a:lvl2pPr marL="457200" indent="0" algn="l" rtl="0" eaLnBrk="0" fontAlgn="base" hangingPunct="0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  <a:sym typeface="Arial" panose="020B0604020202020204" pitchFamily="34" charset="0"/>
              </a:defRPr>
            </a:lvl2pPr>
            <a:lvl3pPr marL="914400" indent="0" algn="l" rtl="0" eaLnBrk="0" fontAlgn="base" hangingPunct="0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  <a:sym typeface="Arial" panose="020B0604020202020204" pitchFamily="34" charset="0"/>
              </a:defRPr>
            </a:lvl3pPr>
            <a:lvl4pPr marL="1371600" indent="0" algn="l" rtl="0" eaLnBrk="0" fontAlgn="base" hangingPunct="0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  <a:sym typeface="Arial" panose="020B0604020202020204" pitchFamily="34" charset="0"/>
              </a:defRPr>
            </a:lvl4pPr>
            <a:lvl5pPr marL="1828800" indent="0" algn="l" rtl="0" eaLnBrk="0" fontAlgn="base" hangingPunct="0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0" kern="1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  <a:sym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9pPr>
          </a:lstStyle>
          <a:p>
            <a:pPr marL="228600" indent="-228600" eaLnBrk="1" hangingPunct="1">
              <a:buSzTx/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字符串的内容一旦声明则不可改变，否则会改变堆内存地址，不是同一个字符串。</a:t>
            </a:r>
            <a:endParaRPr lang="zh-CN" altLang="en-US" dirty="0">
              <a:solidFill>
                <a:schemeClr val="accent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28600" indent="-228600" eaLnBrk="1" hangingPunct="1">
              <a:buSzTx/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80808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28600" indent="-228600" eaLnBrk="1" hangingPunct="1">
              <a:buSzTx/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80808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>
                <a:solidFill>
                  <a:schemeClr val="tx1">
                    <a:lumMod val="95000"/>
                    <a:lumOff val="5000"/>
                  </a:schemeClr>
                </a:solidFill>
              </a:rPr>
              <a:t>10.4  String的常用方法</a:t>
            </a:r>
            <a:r>
              <a:rPr lang="zh-CN" altLang="en-US">
                <a:solidFill>
                  <a:srgbClr val="FF0000"/>
                </a:solidFill>
              </a:rPr>
              <a:t>：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-2147482621" name="图片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69365" y="1520190"/>
            <a:ext cx="8964295" cy="465709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-2147482620" name="图片 8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1428115" y="612140"/>
            <a:ext cx="8923020" cy="528129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1pPr>
          </a:lstStyle>
          <a:p>
            <a:pPr algn="l"/>
            <a:r>
              <a:rPr lang="zh-CN" altLang="en-US" smtClean="0"/>
              <a:t>10. 5 StringBuffer的概述</a:t>
            </a:r>
            <a:endParaRPr lang="zh-CN" altLang="en-US" smtClean="0"/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838800" y="1825200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808080"/>
                </a:solidFill>
              </a:rPr>
              <a:t>String不可改变字符串，要改变可以用到StringBuffer这个类；</a:t>
            </a:r>
            <a:endParaRPr lang="zh-CN" altLang="en-US" sz="2400" dirty="0" smtClean="0">
              <a:solidFill>
                <a:srgbClr val="808080"/>
              </a:solidFill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808080"/>
                </a:solidFill>
              </a:rPr>
              <a:t>在JDK当中的定义：</a:t>
            </a:r>
            <a:endParaRPr lang="zh-CN" altLang="en-US" sz="2400" dirty="0" smtClean="0">
              <a:solidFill>
                <a:srgbClr val="808080"/>
              </a:solidFill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public final class StringBuffer extends Object implements Serializable</a:t>
            </a:r>
            <a:endParaRPr lang="zh-CN" altLang="en-US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endParaRPr lang="zh-CN" altLang="en-US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特点：</a:t>
            </a:r>
            <a:endParaRPr lang="zh-CN" altLang="en-US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1、此类也是一个终结类，不能派生子类。</a:t>
            </a:r>
            <a:endParaRPr lang="zh-CN" altLang="en-US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它与String是平行关系，谁也不包含谁。</a:t>
            </a:r>
            <a:endParaRPr lang="zh-CN" altLang="en-US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28600" indent="-228600">
              <a:buSzTx/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808080"/>
                </a:solidFill>
              </a:rPr>
              <a:t>           </a:t>
            </a:r>
            <a:endParaRPr lang="zh-CN" altLang="en-US" sz="2400" dirty="0" smtClean="0">
              <a:solidFill>
                <a:srgbClr val="808080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a"/>
  <p:tag name="KSO_WM_UNIT_INDEX" val="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ID" val="custom160036_1*a*1"/>
  <p:tag name="KSO_WM_UNIT_PRESET_TEXT_INDEX" val="0"/>
  <p:tag name="KSO_WM_UNIT_PRESET_TEXT_LEN" val="9"/>
</p:tagLst>
</file>

<file path=ppt/tags/tag10.xml><?xml version="1.0" encoding="utf-8"?>
<p:tagLst xmlns:p="http://schemas.openxmlformats.org/presentationml/2006/main">
  <p:tag name="KSO_WM_TEMPLATE_CATEGORY" val="custom"/>
  <p:tag name="KSO_WM_TEMPLATE_INDEX" val="160036"/>
</p:tagLst>
</file>

<file path=ppt/tags/tag11.xml><?xml version="1.0" encoding="utf-8"?>
<p:tagLst xmlns:p="http://schemas.openxmlformats.org/presentationml/2006/main">
  <p:tag name="KSO_WM_TEMPLATE_CATEGORY" val="custom"/>
  <p:tag name="KSO_WM_TEMPLATE_INDEX" val="160036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a"/>
  <p:tag name="KSO_WM_UNIT_INDEX" val="1"/>
  <p:tag name="KSO_WM_UNIT_CLEAR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ID" val="custom160036_12*a*1"/>
  <p:tag name="KSO_WM_UNIT_PRESET_TEXT_INDEX" val="0"/>
  <p:tag name="KSO_WM_UNIT_PRESET_TEXT_LEN" val="9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d"/>
  <p:tag name="KSO_WM_UNIT_INDEX" val="1"/>
  <p:tag name="KSO_WM_UNIT_ID" val="custom160036_12*d*1"/>
  <p:tag name="KSO_WM_UNIT_CLEAR" val="0"/>
  <p:tag name="KSO_WM_UNIT_LAYERLEVEL" val="1"/>
  <p:tag name="KSO_WM_UNIT_VALUE" val="1352*1513"/>
  <p:tag name="KSO_WM_UNIT_HIGHLIGHT" val="0"/>
  <p:tag name="KSO_WM_UNIT_COMPATIBLE" val="0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f"/>
  <p:tag name="KSO_WM_UNIT_INDEX" val="1"/>
  <p:tag name="KSO_WM_UNIT_CLEAR" val="1"/>
  <p:tag name="KSO_WM_UNIT_LAYERLEVEL" val="1"/>
  <p:tag name="KSO_WM_UNIT_VALUE" val="204"/>
  <p:tag name="KSO_WM_UNIT_HIGHLIGHT" val="0"/>
  <p:tag name="KSO_WM_UNIT_COMPATIBLE" val="0"/>
  <p:tag name="KSO_WM_UNIT_ID" val="custom160036_12*f*1"/>
  <p:tag name="KSO_WM_UNIT_PRESET_TEXT_INDEX" val="6"/>
  <p:tag name="KSO_WM_UNIT_PRESET_TEXT_LEN" val="50"/>
</p:tagLst>
</file>

<file path=ppt/tags/tag15.xml><?xml version="1.0" encoding="utf-8"?>
<p:tagLst xmlns:p="http://schemas.openxmlformats.org/presentationml/2006/main">
  <p:tag name="KSO_WM_SLIDE_ID" val="custom160036_12"/>
  <p:tag name="KSO_WM_SLIDE_INDEX" val="12"/>
  <p:tag name="KSO_WM_SLIDE_LAYOUT" val="a_f_d"/>
  <p:tag name="KSO_WM_SLIDE_LAYOUT_CNT" val="1_1_1"/>
  <p:tag name="KSO_WM_SLIDE_TYPE" val="text"/>
  <p:tag name="KSO_WM_BEAUTIFY_FLAG" val="#wm#"/>
  <p:tag name="KSO_WM_SLIDE_POSITION" val="67*75"/>
  <p:tag name="KSO_WM_SLIDE_SIZE" val="827*384"/>
  <p:tag name="KSO_WM_SLIDE_ITEM_CNT" val="2"/>
  <p:tag name="KSO_WM_TEMPLATE_CATEGORY" val="custom"/>
  <p:tag name="KSO_WM_TEMPLATE_INDEX" val="160036"/>
  <p:tag name="KSO_WM_TAG_VERSION" val="1.0"/>
</p:tagLst>
</file>

<file path=ppt/tags/tag16.xml><?xml version="1.0" encoding="utf-8"?>
<p:tagLst xmlns:p="http://schemas.openxmlformats.org/presentationml/2006/main">
  <p:tag name="KSO_WM_TEMPLATE_CATEGORY" val="custom"/>
  <p:tag name="KSO_WM_TEMPLATE_INDEX" val="160036"/>
</p:tagLst>
</file>

<file path=ppt/tags/tag17.xml><?xml version="1.0" encoding="utf-8"?>
<p:tagLst xmlns:p="http://schemas.openxmlformats.org/presentationml/2006/main">
  <p:tag name="KSO_WM_TEMPLATE_CATEGORY" val="custom"/>
  <p:tag name="KSO_WM_TEMPLATE_INDEX" val="160036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a"/>
  <p:tag name="KSO_WM_UNIT_INDEX" val="1"/>
  <p:tag name="KSO_WM_UNIT_ID" val="custom160036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f"/>
  <p:tag name="KSO_WM_UNIT_INDEX" val="1"/>
  <p:tag name="KSO_WM_UNIT_ID" val="custom160036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6"/>
  <p:tag name="KSO_WM_UNIT_PRESET_TEXT_LEN" val="50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b"/>
  <p:tag name="KSO_WM_UNIT_INDEX" val="1"/>
  <p:tag name="KSO_WM_UNIT_CLEAR" val="1"/>
  <p:tag name="KSO_WM_UNIT_LAYERLEVEL" val="1"/>
  <p:tag name="KSO_WM_UNIT_VALUE" val="76"/>
  <p:tag name="KSO_WM_UNIT_ISCONTENTSTITLE" val="0"/>
  <p:tag name="KSO_WM_UNIT_HIGHLIGHT" val="0"/>
  <p:tag name="KSO_WM_UNIT_COMPATIBLE" val="0"/>
  <p:tag name="KSO_WM_UNIT_ID" val="custom160036_1*b*1"/>
  <p:tag name="KSO_WM_UNIT_PRESET_TEXT_INDEX" val="1"/>
  <p:tag name="KSO_WM_UNIT_PRESET_TEXT_LEN" val="10"/>
</p:tagLst>
</file>

<file path=ppt/tags/tag20.xml><?xml version="1.0" encoding="utf-8"?>
<p:tagLst xmlns:p="http://schemas.openxmlformats.org/presentationml/2006/main">
  <p:tag name="KSO_WM_TEMPLATE_CATEGORY" val="custom"/>
  <p:tag name="KSO_WM_TEMPLATE_INDEX" val="160036"/>
  <p:tag name="KSO_WM_TAG_VERSION" val="1.0"/>
  <p:tag name="KSO_WM_SLIDE_ID" val="custom1600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21.xml><?xml version="1.0" encoding="utf-8"?>
<p:tagLst xmlns:p="http://schemas.openxmlformats.org/presentationml/2006/main">
  <p:tag name="KSO_WM_TEMPLATE_CATEGORY" val="custom"/>
  <p:tag name="KSO_WM_TEMPLATE_INDEX" val="160036"/>
</p:tagLst>
</file>

<file path=ppt/tags/tag22.xml><?xml version="1.0" encoding="utf-8"?>
<p:tagLst xmlns:p="http://schemas.openxmlformats.org/presentationml/2006/main">
  <p:tag name="KSO_WM_TEMPLATE_CATEGORY" val="custom"/>
  <p:tag name="KSO_WM_TEMPLATE_INDEX" val="160036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a"/>
  <p:tag name="KSO_WM_UNIT_INDEX" val="1"/>
  <p:tag name="KSO_WM_UNIT_ID" val="custom160036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f"/>
  <p:tag name="KSO_WM_UNIT_INDEX" val="1"/>
  <p:tag name="KSO_WM_UNIT_ID" val="custom160036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6"/>
  <p:tag name="KSO_WM_UNIT_PRESET_TEXT_LEN" val="50"/>
</p:tagLst>
</file>

<file path=ppt/tags/tag25.xml><?xml version="1.0" encoding="utf-8"?>
<p:tagLst xmlns:p="http://schemas.openxmlformats.org/presentationml/2006/main">
  <p:tag name="KSO_WM_TEMPLATE_CATEGORY" val="custom"/>
  <p:tag name="KSO_WM_TEMPLATE_INDEX" val="160036"/>
  <p:tag name="KSO_WM_TAG_VERSION" val="1.0"/>
  <p:tag name="KSO_WM_SLIDE_ID" val="custom1600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3.xml><?xml version="1.0" encoding="utf-8"?>
<p:tagLst xmlns:p="http://schemas.openxmlformats.org/presentationml/2006/main">
  <p:tag name="KSO_WM_TEMPLATE_THUMBS_INDEX" val="1、8、11、12、13、14、18、22、27、31"/>
  <p:tag name="KSO_WM_SLIDE_ID" val="custom160036_1"/>
  <p:tag name="KSO_WM_SLIDE_INDEX" val="1"/>
  <p:tag name="KSO_WM_SLIDE_LAYOUT" val="a_b"/>
  <p:tag name="KSO_WM_SLIDE_LAYOUT_CNT" val="1_1"/>
  <p:tag name="KSO_WM_SLIDE_TYPE" val="title"/>
  <p:tag name="KSO_WM_BEAUTIFY_FLAG" val="#wm#"/>
  <p:tag name="KSO_WM_SLIDE_ITEM_CNT" val="2"/>
  <p:tag name="KSO_WM_TEMPLATE_CATEGORY" val="custom"/>
  <p:tag name="KSO_WM_TEMPLATE_INDEX" val="160036"/>
  <p:tag name="KSO_WM_TAG_VERSION" val="1.0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a"/>
  <p:tag name="KSO_WM_UNIT_INDEX" val="1"/>
  <p:tag name="KSO_WM_UNIT_ID" val="custom160036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f"/>
  <p:tag name="KSO_WM_UNIT_INDEX" val="1"/>
  <p:tag name="KSO_WM_UNIT_ID" val="custom160036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6"/>
  <p:tag name="KSO_WM_UNIT_PRESET_TEXT_LEN" val="50"/>
</p:tagLst>
</file>

<file path=ppt/tags/tag6.xml><?xml version="1.0" encoding="utf-8"?>
<p:tagLst xmlns:p="http://schemas.openxmlformats.org/presentationml/2006/main">
  <p:tag name="KSO_WM_TEMPLATE_CATEGORY" val="custom"/>
  <p:tag name="KSO_WM_TEMPLATE_INDEX" val="160036"/>
  <p:tag name="KSO_WM_TAG_VERSION" val="1.0"/>
  <p:tag name="KSO_WM_SLIDE_ID" val="custom1600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a"/>
  <p:tag name="KSO_WM_UNIT_INDEX" val="1"/>
  <p:tag name="KSO_WM_UNIT_ID" val="custom160036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36"/>
  <p:tag name="KSO_WM_UNIT_TYPE" val="f"/>
  <p:tag name="KSO_WM_UNIT_INDEX" val="1"/>
  <p:tag name="KSO_WM_UNIT_ID" val="custom160036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6"/>
  <p:tag name="KSO_WM_UNIT_PRESET_TEXT_LEN" val="50"/>
</p:tagLst>
</file>

<file path=ppt/tags/tag9.xml><?xml version="1.0" encoding="utf-8"?>
<p:tagLst xmlns:p="http://schemas.openxmlformats.org/presentationml/2006/main">
  <p:tag name="KSO_WM_TEMPLATE_CATEGORY" val="custom"/>
  <p:tag name="KSO_WM_TEMPLATE_INDEX" val="160036"/>
  <p:tag name="KSO_WM_TAG_VERSION" val="1.0"/>
  <p:tag name="KSO_WM_SLIDE_ID" val="custom1600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heme/theme1.xml><?xml version="1.0" encoding="utf-8"?>
<a:theme xmlns:a="http://schemas.openxmlformats.org/drawingml/2006/main" name="1_默认设计模板">
  <a:themeElements>
    <a:clrScheme name="PPT3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B262C"/>
      </a:accent1>
      <a:accent2>
        <a:srgbClr val="00BAF7"/>
      </a:accent2>
      <a:accent3>
        <a:srgbClr val="921519"/>
      </a:accent3>
      <a:accent4>
        <a:srgbClr val="F96D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1268</Words>
  <Application>WPS 演示</Application>
  <PresentationFormat>宽屏</PresentationFormat>
  <Paragraphs>67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Calibri Light</vt:lpstr>
      <vt:lpstr>Calibri</vt:lpstr>
      <vt:lpstr>微软雅黑</vt:lpstr>
      <vt:lpstr>黑体</vt:lpstr>
      <vt:lpstr>1_默认设计模板</vt:lpstr>
      <vt:lpstr>第十节 常用类库</vt:lpstr>
      <vt:lpstr>PowerPoint 演示文稿</vt:lpstr>
      <vt:lpstr>PowerPoint 演示文稿</vt:lpstr>
      <vt:lpstr>PowerPoint 演示文稿</vt:lpstr>
      <vt:lpstr>PowerPoint 演示文稿</vt:lpstr>
      <vt:lpstr>1.3、 String的特性：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My</dc:creator>
  <cp:lastModifiedBy>My</cp:lastModifiedBy>
  <cp:revision>19</cp:revision>
  <dcterms:created xsi:type="dcterms:W3CDTF">2016-10-21T06:12:42Z</dcterms:created>
  <dcterms:modified xsi:type="dcterms:W3CDTF">2016-10-21T09:33:54Z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